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6" r:id="rId3"/>
    <p:sldId id="267" r:id="rId4"/>
    <p:sldId id="268" r:id="rId5"/>
    <p:sldId id="270" r:id="rId6"/>
    <p:sldId id="271" r:id="rId7"/>
    <p:sldId id="276" r:id="rId8"/>
    <p:sldId id="272" r:id="rId9"/>
    <p:sldId id="273" r:id="rId10"/>
    <p:sldId id="274" r:id="rId11"/>
    <p:sldId id="275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2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address" TargetMode="External"/><Relationship Id="rId2" Type="http://schemas.openxmlformats.org/officeDocument/2006/relationships/hyperlink" Target="https://en.wikipedia.org/wiki/Computer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alue_(computer_science)" TargetMode="External"/><Relationship Id="rId5" Type="http://schemas.openxmlformats.org/officeDocument/2006/relationships/hyperlink" Target="https://en.wikipedia.org/wiki/Identifier_(computer_programming)" TargetMode="External"/><Relationship Id="rId4" Type="http://schemas.openxmlformats.org/officeDocument/2006/relationships/hyperlink" Target="https://en.wikipedia.org/wiki/Symbo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828800"/>
            <a:ext cx="78200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 statement</a:t>
            </a:r>
          </a:p>
          <a:p>
            <a:pPr lvl="1"/>
            <a:r>
              <a:rPr lang="en-US" dirty="0" smtClean="0"/>
              <a:t>Format: [name] directive initializer [, initializer] [;comment]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value1 BYTE ‘A’</a:t>
            </a:r>
          </a:p>
          <a:p>
            <a:pPr lvl="2"/>
            <a:r>
              <a:rPr lang="en-US" dirty="0" smtClean="0"/>
              <a:t>list BYTE 10, 20, 30</a:t>
            </a:r>
            <a:r>
              <a:rPr lang="en-US" smtClean="0"/>
              <a:t>, 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9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 </a:t>
            </a:r>
          </a:p>
          <a:p>
            <a:pPr lvl="1"/>
            <a:r>
              <a:rPr lang="en-US" dirty="0" smtClean="0"/>
              <a:t>Format: [{ + | - }] digits [ radix ]</a:t>
            </a:r>
          </a:p>
          <a:p>
            <a:pPr lvl="2"/>
            <a:r>
              <a:rPr lang="en-US" dirty="0" smtClean="0"/>
              <a:t>-45d, 45h, 10b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Format: </a:t>
            </a:r>
            <a:r>
              <a:rPr lang="en-US" dirty="0"/>
              <a:t>[{ + | - }] </a:t>
            </a:r>
            <a:r>
              <a:rPr lang="en-US" dirty="0" smtClean="0"/>
              <a:t> integer.[integer] [exponent]</a:t>
            </a:r>
          </a:p>
          <a:p>
            <a:pPr lvl="2"/>
            <a:r>
              <a:rPr lang="en-US" dirty="0" smtClean="0"/>
              <a:t>+3.2, -5.3E3</a:t>
            </a:r>
          </a:p>
          <a:p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‘A’, “A”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‘This is a sentence’, “This is actually an array of characters”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combination of one or more operators and one or more operands that returns a value</a:t>
            </a:r>
          </a:p>
          <a:p>
            <a:pPr lvl="1"/>
            <a:r>
              <a:rPr lang="en-US" dirty="0" smtClean="0"/>
              <a:t>1 + 2</a:t>
            </a:r>
          </a:p>
          <a:p>
            <a:pPr lvl="1"/>
            <a:r>
              <a:rPr lang="en-US" dirty="0" smtClean="0"/>
              <a:t>5++</a:t>
            </a:r>
          </a:p>
          <a:p>
            <a:pPr lvl="1"/>
            <a:r>
              <a:rPr lang="en-US" dirty="0" smtClean="0"/>
              <a:t>5 – 3 * 2 / 1</a:t>
            </a:r>
          </a:p>
          <a:p>
            <a:r>
              <a:rPr lang="en-US" dirty="0" smtClean="0"/>
              <a:t>Order of Precedence</a:t>
            </a:r>
          </a:p>
          <a:p>
            <a:pPr lvl="1"/>
            <a:r>
              <a:rPr lang="en-US" dirty="0" smtClean="0"/>
              <a:t>PEDMAS / PEMDAS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Programmer-chosen name for a variable, constant, procedure, label, etc.</a:t>
            </a:r>
          </a:p>
          <a:p>
            <a:r>
              <a:rPr lang="en-US" dirty="0" smtClean="0"/>
              <a:t>Must follow rules defined by the language specification</a:t>
            </a:r>
          </a:p>
          <a:p>
            <a:r>
              <a:rPr lang="en-US" dirty="0" smtClean="0"/>
              <a:t>Variable:</a:t>
            </a:r>
          </a:p>
          <a:p>
            <a:pPr lvl="1"/>
            <a:r>
              <a:rPr lang="en-US" dirty="0"/>
              <a:t>In </a:t>
            </a:r>
            <a:r>
              <a:rPr lang="en-US" dirty="0">
                <a:hlinkClick r:id="rId2" tooltip="Computer programming"/>
              </a:rPr>
              <a:t>computer programming</a:t>
            </a:r>
            <a:r>
              <a:rPr lang="en-US" dirty="0"/>
              <a:t>, a </a:t>
            </a:r>
            <a:r>
              <a:rPr lang="en-US" b="1" dirty="0"/>
              <a:t>variable</a:t>
            </a:r>
            <a:r>
              <a:rPr lang="en-US" dirty="0"/>
              <a:t> or </a:t>
            </a:r>
            <a:r>
              <a:rPr lang="en-US" b="1" dirty="0"/>
              <a:t>scalar</a:t>
            </a:r>
            <a:r>
              <a:rPr lang="en-US" dirty="0"/>
              <a:t> is a storage location (identified by a </a:t>
            </a:r>
            <a:r>
              <a:rPr lang="en-US" dirty="0">
                <a:hlinkClick r:id="rId3" tooltip="Memory address"/>
              </a:rPr>
              <a:t>memory address</a:t>
            </a:r>
            <a:r>
              <a:rPr lang="en-US" dirty="0"/>
              <a:t>) paired with an associated </a:t>
            </a:r>
            <a:r>
              <a:rPr lang="en-US" dirty="0">
                <a:hlinkClick r:id="rId4" tooltip="Symbol"/>
              </a:rPr>
              <a:t>symbolic name</a:t>
            </a:r>
            <a:r>
              <a:rPr lang="en-US" dirty="0"/>
              <a:t> (an </a:t>
            </a:r>
            <a:r>
              <a:rPr lang="en-US" i="1" dirty="0">
                <a:hlinkClick r:id="rId5" tooltip="Identifier (computer programming)"/>
              </a:rPr>
              <a:t>identifier</a:t>
            </a:r>
            <a:r>
              <a:rPr lang="en-US" dirty="0"/>
              <a:t>), which contains some known or unknown quantity of information referred to as a </a:t>
            </a:r>
            <a:r>
              <a:rPr lang="en-US" i="1" dirty="0">
                <a:hlinkClick r:id="rId6" tooltip="Value (computer science)"/>
              </a:rPr>
              <a:t>value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to the assembler.  Does not execute at runtime</a:t>
            </a:r>
          </a:p>
          <a:p>
            <a:pPr lvl="1"/>
            <a:r>
              <a:rPr lang="en-US" dirty="0" smtClean="0"/>
              <a:t>Specific to the assembler (can differ among ASM implementations)</a:t>
            </a:r>
          </a:p>
          <a:p>
            <a:pPr lvl="1"/>
            <a:r>
              <a:rPr lang="en-US" dirty="0" smtClean="0"/>
              <a:t>DWORD, COMMENT, IF, GOTO,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Segments</a:t>
            </a:r>
          </a:p>
          <a:p>
            <a:pPr lvl="1"/>
            <a:r>
              <a:rPr lang="en-US" dirty="0" smtClean="0"/>
              <a:t>Specific type of directive</a:t>
            </a:r>
          </a:p>
          <a:p>
            <a:pPr lvl="1"/>
            <a:r>
              <a:rPr lang="en-US" dirty="0" smtClean="0"/>
              <a:t>Breaks up program into sections that each have a different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directives!</a:t>
            </a:r>
          </a:p>
          <a:p>
            <a:r>
              <a:rPr lang="en-US" dirty="0" smtClean="0"/>
              <a:t>Executable statement</a:t>
            </a:r>
          </a:p>
          <a:p>
            <a:r>
              <a:rPr lang="en-US" dirty="0" smtClean="0"/>
              <a:t>Format [label:] mnemonic [operands] [;comment]</a:t>
            </a:r>
          </a:p>
          <a:p>
            <a:pPr lvl="1"/>
            <a:r>
              <a:rPr lang="en-US" dirty="0" smtClean="0"/>
              <a:t>Label = reference to the memory address of the thing it is before (variable or function)</a:t>
            </a:r>
          </a:p>
          <a:p>
            <a:pPr lvl="1"/>
            <a:r>
              <a:rPr lang="en-US" dirty="0" smtClean="0"/>
              <a:t>Mnemonic = instruction</a:t>
            </a:r>
          </a:p>
          <a:p>
            <a:pPr lvl="2"/>
            <a:r>
              <a:rPr lang="en-US" dirty="0" smtClean="0"/>
              <a:t>MOV, ADD, SUB, MUL, JMP, CALL</a:t>
            </a:r>
          </a:p>
          <a:p>
            <a:pPr lvl="1"/>
            <a:r>
              <a:rPr lang="en-US" dirty="0" smtClean="0"/>
              <a:t>Operands = things to be operated on.  Subject of the instruction</a:t>
            </a:r>
          </a:p>
          <a:p>
            <a:pPr lvl="1"/>
            <a:r>
              <a:rPr lang="en-US" dirty="0" smtClean="0"/>
              <a:t>Comments =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8612" y="19050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.386</a:t>
            </a:r>
          </a:p>
          <a:p>
            <a:r>
              <a:rPr lang="en-US" dirty="0"/>
              <a:t>.model flat, </a:t>
            </a:r>
            <a:r>
              <a:rPr lang="en-US" dirty="0" err="1"/>
              <a:t>stdcall</a:t>
            </a:r>
            <a:endParaRPr lang="en-US" dirty="0"/>
          </a:p>
          <a:p>
            <a:r>
              <a:rPr lang="en-US" dirty="0" err="1" smtClean="0"/>
              <a:t>includelib</a:t>
            </a:r>
            <a:r>
              <a:rPr lang="en-US" dirty="0" smtClean="0"/>
              <a:t> </a:t>
            </a:r>
            <a:r>
              <a:rPr lang="en-US" dirty="0"/>
              <a:t>\masm32\lib\user32.lib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"Hello world!!!", 0</a:t>
            </a:r>
          </a:p>
          <a:p>
            <a:r>
              <a:rPr lang="en-US" dirty="0" err="1"/>
              <a:t>cpt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"MY FIRST PROGRAM!!!", 0</a:t>
            </a:r>
          </a:p>
          <a:p>
            <a:endParaRPr lang="en-US" dirty="0"/>
          </a:p>
          <a:p>
            <a:r>
              <a:rPr lang="en-US" dirty="0"/>
              <a:t>.code</a:t>
            </a:r>
          </a:p>
          <a:p>
            <a:r>
              <a:rPr lang="en-US" dirty="0"/>
              <a:t>start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invoke </a:t>
            </a:r>
            <a:r>
              <a:rPr lang="en-US" dirty="0" err="1"/>
              <a:t>MessageBox</a:t>
            </a:r>
            <a:r>
              <a:rPr lang="en-US" dirty="0"/>
              <a:t>, NULL,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 err="1"/>
              <a:t>cpt</a:t>
            </a:r>
            <a:r>
              <a:rPr lang="en-US" dirty="0"/>
              <a:t>, MB_OK + </a:t>
            </a:r>
            <a:r>
              <a:rPr lang="en-US" dirty="0" smtClean="0"/>
              <a:t>MB_ICONINFORMATION</a:t>
            </a:r>
            <a:endParaRPr lang="en-US" dirty="0"/>
          </a:p>
          <a:p>
            <a:r>
              <a:rPr lang="en-US" dirty="0"/>
              <a:t>invoke </a:t>
            </a:r>
            <a:r>
              <a:rPr lang="en-US" dirty="0" err="1"/>
              <a:t>ExitProcess</a:t>
            </a:r>
            <a:r>
              <a:rPr lang="en-US" dirty="0"/>
              <a:t>, NULL</a:t>
            </a:r>
          </a:p>
          <a:p>
            <a:endParaRPr lang="en-US" dirty="0"/>
          </a:p>
          <a:p>
            <a:r>
              <a:rPr lang="en-US" dirty="0"/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15535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MASM w/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Assemble-Link-Execute Cycle</a:t>
            </a:r>
            <a:endParaRPr lang="en-US" dirty="0"/>
          </a:p>
        </p:txBody>
      </p:sp>
      <p:pic>
        <p:nvPicPr>
          <p:cNvPr id="1026" name="Picture 2" descr="Image result for assemble link execut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52600"/>
            <a:ext cx="86868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561</TotalTime>
  <Words>336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CIS 11 – Computer Architecture</vt:lpstr>
      <vt:lpstr>Literals</vt:lpstr>
      <vt:lpstr>Expressions</vt:lpstr>
      <vt:lpstr>Identifiers</vt:lpstr>
      <vt:lpstr>Directives</vt:lpstr>
      <vt:lpstr>Instructions</vt:lpstr>
      <vt:lpstr>Practice</vt:lpstr>
      <vt:lpstr>Demo MASM w/ Debugger</vt:lpstr>
      <vt:lpstr>Assemble-Link-Execute Cycle</vt:lpstr>
      <vt:lpstr>Data Types</vt:lpstr>
      <vt:lpstr>Declaring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34</cp:revision>
  <dcterms:created xsi:type="dcterms:W3CDTF">2018-01-25T22:54:13Z</dcterms:created>
  <dcterms:modified xsi:type="dcterms:W3CDTF">2018-02-25T23:17:46Z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