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6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29" autoAdjust="0"/>
  </p:normalViewPr>
  <p:slideViewPr>
    <p:cSldViewPr showGuides="1">
      <p:cViewPr varScale="1">
        <p:scale>
          <a:sx n="162" d="100"/>
          <a:sy n="162" d="100"/>
        </p:scale>
        <p:origin x="100" y="2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11 – Computer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James Wilson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4812" y="19050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mov</a:t>
            </a:r>
            <a:r>
              <a:rPr lang="en-US" dirty="0"/>
              <a:t> edx,-1 </a:t>
            </a:r>
          </a:p>
          <a:p>
            <a:r>
              <a:rPr lang="en-US" dirty="0" err="1"/>
              <a:t>cmp</a:t>
            </a:r>
            <a:r>
              <a:rPr lang="en-US" dirty="0"/>
              <a:t> edx,0 </a:t>
            </a:r>
          </a:p>
          <a:p>
            <a:r>
              <a:rPr lang="en-US" dirty="0" err="1"/>
              <a:t>jnl</a:t>
            </a:r>
            <a:r>
              <a:rPr lang="en-US" dirty="0"/>
              <a:t> </a:t>
            </a:r>
            <a:r>
              <a:rPr lang="en-US" dirty="0" smtClean="0"/>
              <a:t>L5 </a:t>
            </a:r>
            <a:r>
              <a:rPr lang="en-US" dirty="0"/>
              <a:t>		; jump not taken (-1 &gt;= 0 is false) </a:t>
            </a:r>
          </a:p>
          <a:p>
            <a:r>
              <a:rPr lang="en-US" dirty="0" err="1"/>
              <a:t>jnle</a:t>
            </a:r>
            <a:r>
              <a:rPr lang="en-US" dirty="0"/>
              <a:t> L5 		; jump not taken (-1 &gt; 0 is false) </a:t>
            </a:r>
          </a:p>
          <a:p>
            <a:r>
              <a:rPr lang="en-US" dirty="0" err="1"/>
              <a:t>jl</a:t>
            </a:r>
            <a:r>
              <a:rPr lang="en-US" dirty="0"/>
              <a:t> L1 		; jump is taken (-1 &lt; 0 is true)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4812" y="19050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mov</a:t>
            </a:r>
            <a:r>
              <a:rPr lang="en-US" dirty="0"/>
              <a:t> bx,+32 </a:t>
            </a:r>
            <a:endParaRPr lang="en-US" dirty="0" smtClean="0"/>
          </a:p>
          <a:p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/>
              <a:t>bx,-35 </a:t>
            </a:r>
            <a:endParaRPr lang="en-US" dirty="0" smtClean="0"/>
          </a:p>
          <a:p>
            <a:r>
              <a:rPr lang="en-US" dirty="0" err="1" smtClean="0"/>
              <a:t>jng</a:t>
            </a:r>
            <a:r>
              <a:rPr lang="en-US" dirty="0" smtClean="0"/>
              <a:t> </a:t>
            </a:r>
            <a:r>
              <a:rPr lang="en-US" dirty="0"/>
              <a:t>L5 </a:t>
            </a:r>
            <a:r>
              <a:rPr lang="en-US" dirty="0" smtClean="0"/>
              <a:t>	; </a:t>
            </a:r>
            <a:r>
              <a:rPr lang="en-US" dirty="0"/>
              <a:t>jump not taken (+32 &lt;= -35 is false) </a:t>
            </a:r>
            <a:endParaRPr lang="en-US" dirty="0" smtClean="0"/>
          </a:p>
          <a:p>
            <a:r>
              <a:rPr lang="en-US" dirty="0" err="1" smtClean="0"/>
              <a:t>jnge</a:t>
            </a:r>
            <a:r>
              <a:rPr lang="en-US" dirty="0" smtClean="0"/>
              <a:t> </a:t>
            </a:r>
            <a:r>
              <a:rPr lang="en-US" dirty="0"/>
              <a:t>L5 </a:t>
            </a:r>
            <a:r>
              <a:rPr lang="en-US" dirty="0" smtClean="0"/>
              <a:t>	; </a:t>
            </a:r>
            <a:r>
              <a:rPr lang="en-US" dirty="0"/>
              <a:t>jump not taken (+32 &lt; -35 is false) </a:t>
            </a:r>
            <a:endParaRPr lang="en-US" dirty="0" smtClean="0"/>
          </a:p>
          <a:p>
            <a:r>
              <a:rPr lang="en-US" dirty="0" err="1" smtClean="0"/>
              <a:t>jge</a:t>
            </a:r>
            <a:r>
              <a:rPr lang="en-US" dirty="0" smtClean="0"/>
              <a:t> </a:t>
            </a:r>
            <a:r>
              <a:rPr lang="en-US" dirty="0"/>
              <a:t>L1 </a:t>
            </a:r>
            <a:r>
              <a:rPr lang="en-US" dirty="0" smtClean="0"/>
              <a:t>	; </a:t>
            </a:r>
            <a:r>
              <a:rPr lang="en-US" dirty="0"/>
              <a:t>jump is taken (+32 &gt;= -35 is true)</a:t>
            </a:r>
          </a:p>
        </p:txBody>
      </p:sp>
    </p:spTree>
    <p:extLst>
      <p:ext uri="{BB962C8B-B14F-4D97-AF65-F5344CB8AC3E}">
        <p14:creationId xmlns:p14="http://schemas.microsoft.com/office/powerpoint/2010/main" val="371359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4812" y="19050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mov</a:t>
            </a:r>
            <a:r>
              <a:rPr lang="en-US" dirty="0"/>
              <a:t> al,+127 </a:t>
            </a:r>
            <a:r>
              <a:rPr lang="en-US" dirty="0" smtClean="0"/>
              <a:t>	; </a:t>
            </a:r>
            <a:r>
              <a:rPr lang="en-US" dirty="0"/>
              <a:t>hexadecimal value is 7Fh </a:t>
            </a:r>
            <a:endParaRPr lang="en-US" dirty="0" smtClean="0"/>
          </a:p>
          <a:p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/>
              <a:t>al,-128 </a:t>
            </a:r>
            <a:r>
              <a:rPr lang="en-US" dirty="0" smtClean="0"/>
              <a:t>	; </a:t>
            </a:r>
            <a:r>
              <a:rPr lang="en-US" dirty="0"/>
              <a:t>hexadecimal value is 80h </a:t>
            </a:r>
            <a:endParaRPr lang="en-US" dirty="0" smtClean="0"/>
          </a:p>
          <a:p>
            <a:r>
              <a:rPr lang="en-US" dirty="0" smtClean="0"/>
              <a:t>ja </a:t>
            </a:r>
            <a:r>
              <a:rPr lang="en-US" dirty="0" err="1"/>
              <a:t>IsAbove</a:t>
            </a:r>
            <a:r>
              <a:rPr lang="en-US" dirty="0"/>
              <a:t> </a:t>
            </a:r>
            <a:r>
              <a:rPr lang="en-US" dirty="0" smtClean="0"/>
              <a:t>	; ?? </a:t>
            </a:r>
          </a:p>
          <a:p>
            <a:r>
              <a:rPr lang="en-US" dirty="0" err="1" smtClean="0"/>
              <a:t>jg</a:t>
            </a:r>
            <a:r>
              <a:rPr lang="en-US" dirty="0" smtClean="0"/>
              <a:t> </a:t>
            </a:r>
            <a:r>
              <a:rPr lang="en-US" dirty="0" err="1"/>
              <a:t>IsGreater</a:t>
            </a:r>
            <a:r>
              <a:rPr lang="en-US" dirty="0"/>
              <a:t> </a:t>
            </a:r>
            <a:r>
              <a:rPr lang="en-US" dirty="0" smtClean="0"/>
              <a:t>	;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conditions</a:t>
            </a:r>
          </a:p>
          <a:p>
            <a:pPr lvl="1"/>
            <a:r>
              <a:rPr lang="en-US" dirty="0"/>
              <a:t>Short </a:t>
            </a:r>
            <a:r>
              <a:rPr lang="en-US" dirty="0" smtClean="0"/>
              <a:t>Circuiting</a:t>
            </a:r>
          </a:p>
          <a:p>
            <a:r>
              <a:rPr lang="en-US" dirty="0" smtClean="0"/>
              <a:t>While loops</a:t>
            </a:r>
          </a:p>
          <a:p>
            <a:pPr lvl="1"/>
            <a:r>
              <a:rPr lang="en-US" dirty="0" smtClean="0"/>
              <a:t>Book example page 212-213</a:t>
            </a:r>
          </a:p>
          <a:p>
            <a:r>
              <a:rPr lang="en-US" dirty="0" smtClean="0"/>
              <a:t>White Box Testing</a:t>
            </a:r>
          </a:p>
          <a:p>
            <a:r>
              <a:rPr lang="en-US" dirty="0" smtClean="0"/>
              <a:t>Control flow Directives</a:t>
            </a:r>
          </a:p>
        </p:txBody>
      </p:sp>
    </p:spTree>
    <p:extLst>
      <p:ext uri="{BB962C8B-B14F-4D97-AF65-F5344CB8AC3E}">
        <p14:creationId xmlns:p14="http://schemas.microsoft.com/office/powerpoint/2010/main" val="42010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Math: Truth Tables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44566"/>
              </p:ext>
            </p:extLst>
          </p:nvPr>
        </p:nvGraphicFramePr>
        <p:xfrm>
          <a:off x="1522413" y="1905000"/>
          <a:ext cx="91344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413"/>
                <a:gridCol w="1522413"/>
                <a:gridCol w="1522413"/>
                <a:gridCol w="1522413"/>
                <a:gridCol w="1522413"/>
                <a:gridCol w="15224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32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Operators: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7244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Performs a bit-wise AND on two operands</a:t>
            </a:r>
          </a:p>
          <a:p>
            <a:pPr lvl="1"/>
            <a:r>
              <a:rPr lang="en-US" dirty="0" err="1" smtClean="0"/>
              <a:t>reg,reg</a:t>
            </a:r>
            <a:r>
              <a:rPr lang="en-US" dirty="0" smtClean="0"/>
              <a:t>   </a:t>
            </a:r>
          </a:p>
          <a:p>
            <a:pPr lvl="1"/>
            <a:r>
              <a:rPr lang="en-US" dirty="0" err="1" smtClean="0"/>
              <a:t>reg,mem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eg,imm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em,reg</a:t>
            </a:r>
            <a:endParaRPr lang="en-US" dirty="0" smtClean="0"/>
          </a:p>
          <a:p>
            <a:pPr lvl="1"/>
            <a:r>
              <a:rPr lang="en-US" dirty="0" err="1" smtClean="0"/>
              <a:t>mem,imm</a:t>
            </a:r>
            <a:endParaRPr lang="en-US" dirty="0" smtClean="0"/>
          </a:p>
          <a:p>
            <a:pPr marL="231775" lvl="1" indent="0">
              <a:buNone/>
            </a:pPr>
            <a:r>
              <a:rPr lang="en-US" dirty="0"/>
              <a:t>.data </a:t>
            </a:r>
            <a:endParaRPr lang="en-US" dirty="0" smtClean="0"/>
          </a:p>
          <a:p>
            <a:pPr marL="231775" lvl="1" indent="0">
              <a:buNone/>
            </a:pPr>
            <a:r>
              <a:rPr lang="en-US" dirty="0"/>
              <a:t>	</a:t>
            </a:r>
            <a:r>
              <a:rPr lang="en-US" dirty="0" smtClean="0"/>
              <a:t>array </a:t>
            </a:r>
            <a:r>
              <a:rPr lang="en-US" dirty="0"/>
              <a:t>BYTE 50 DUP(?) </a:t>
            </a:r>
            <a:endParaRPr lang="en-US" dirty="0" smtClean="0"/>
          </a:p>
          <a:p>
            <a:pPr marL="231775" lvl="1" indent="0">
              <a:buNone/>
            </a:pPr>
            <a:r>
              <a:rPr lang="en-US" dirty="0" smtClean="0"/>
              <a:t>.</a:t>
            </a:r>
            <a:r>
              <a:rPr lang="en-US" dirty="0"/>
              <a:t>code </a:t>
            </a:r>
            <a:endParaRPr lang="en-US" dirty="0" smtClean="0"/>
          </a:p>
          <a:p>
            <a:pPr marL="231775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ecx,LENGTHOF</a:t>
            </a:r>
            <a:r>
              <a:rPr lang="en-US" dirty="0"/>
              <a:t> array </a:t>
            </a:r>
            <a:endParaRPr lang="en-US" dirty="0" smtClean="0"/>
          </a:p>
          <a:p>
            <a:pPr marL="231775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esi,OFFSET</a:t>
            </a:r>
            <a:r>
              <a:rPr lang="en-US" dirty="0"/>
              <a:t> array </a:t>
            </a:r>
            <a:endParaRPr lang="en-US" dirty="0" smtClean="0"/>
          </a:p>
          <a:p>
            <a:pPr marL="231775" lvl="1" indent="0">
              <a:buNone/>
            </a:pPr>
            <a:r>
              <a:rPr lang="en-US" dirty="0" smtClean="0"/>
              <a:t>	L1</a:t>
            </a:r>
            <a:r>
              <a:rPr lang="en-US" dirty="0"/>
              <a:t>: </a:t>
            </a:r>
            <a:endParaRPr lang="en-US" dirty="0" smtClean="0"/>
          </a:p>
          <a:p>
            <a:pPr marL="231775" lvl="1" indent="0">
              <a:buNone/>
            </a:pPr>
            <a:r>
              <a:rPr lang="en-US" dirty="0" smtClean="0"/>
              <a:t>	and </a:t>
            </a:r>
            <a:r>
              <a:rPr lang="en-US" dirty="0"/>
              <a:t>BYTE PTR [</a:t>
            </a:r>
            <a:r>
              <a:rPr lang="en-US" dirty="0" err="1"/>
              <a:t>esi</a:t>
            </a:r>
            <a:r>
              <a:rPr lang="en-US" dirty="0"/>
              <a:t>],11011111b ; clear bit 5 </a:t>
            </a:r>
            <a:endParaRPr lang="en-US" dirty="0" smtClean="0"/>
          </a:p>
          <a:p>
            <a:pPr marL="231775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/>
              <a:t>esi</a:t>
            </a:r>
            <a:r>
              <a:rPr lang="en-US" dirty="0"/>
              <a:t> </a:t>
            </a:r>
            <a:endParaRPr lang="en-US" dirty="0" smtClean="0"/>
          </a:p>
          <a:p>
            <a:pPr marL="231775" lvl="1" indent="0">
              <a:buNone/>
            </a:pPr>
            <a:r>
              <a:rPr lang="en-US" dirty="0" smtClean="0"/>
              <a:t>	loop </a:t>
            </a:r>
            <a:r>
              <a:rPr lang="en-US" dirty="0"/>
              <a:t>L1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Operators: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724401"/>
          </a:xfrm>
        </p:spPr>
        <p:txBody>
          <a:bodyPr>
            <a:normAutofit/>
          </a:bodyPr>
          <a:lstStyle/>
          <a:p>
            <a:r>
              <a:rPr lang="en-US" dirty="0" smtClean="0"/>
              <a:t>Performs a bit-wise OR on two operands</a:t>
            </a:r>
          </a:p>
          <a:p>
            <a:pPr lvl="1"/>
            <a:r>
              <a:rPr lang="en-US" dirty="0" err="1" smtClean="0"/>
              <a:t>reg,reg</a:t>
            </a:r>
            <a:r>
              <a:rPr lang="en-US" dirty="0" smtClean="0"/>
              <a:t>   </a:t>
            </a:r>
          </a:p>
          <a:p>
            <a:pPr lvl="1"/>
            <a:r>
              <a:rPr lang="en-US" dirty="0" err="1" smtClean="0"/>
              <a:t>reg,mem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eg,imm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em,reg</a:t>
            </a:r>
            <a:endParaRPr lang="en-US" dirty="0" smtClean="0"/>
          </a:p>
          <a:p>
            <a:pPr lvl="1"/>
            <a:r>
              <a:rPr lang="en-US" dirty="0" err="1" smtClean="0"/>
              <a:t>mem,imm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2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Operators: </a:t>
            </a:r>
            <a:r>
              <a:rPr lang="en-US" dirty="0"/>
              <a:t>X</a:t>
            </a:r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724401"/>
          </a:xfrm>
        </p:spPr>
        <p:txBody>
          <a:bodyPr>
            <a:normAutofit/>
          </a:bodyPr>
          <a:lstStyle/>
          <a:p>
            <a:r>
              <a:rPr lang="en-US" dirty="0" smtClean="0"/>
              <a:t>Performs a bit-wise OR on two operands</a:t>
            </a:r>
          </a:p>
          <a:p>
            <a:pPr lvl="1"/>
            <a:r>
              <a:rPr lang="en-US" dirty="0" err="1" smtClean="0"/>
              <a:t>reg,reg</a:t>
            </a:r>
            <a:r>
              <a:rPr lang="en-US" dirty="0" smtClean="0"/>
              <a:t>   </a:t>
            </a:r>
          </a:p>
          <a:p>
            <a:pPr lvl="1"/>
            <a:r>
              <a:rPr lang="en-US" dirty="0" err="1" smtClean="0"/>
              <a:t>reg,mem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eg,imm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em,reg</a:t>
            </a:r>
            <a:endParaRPr lang="en-US" dirty="0" smtClean="0"/>
          </a:p>
          <a:p>
            <a:pPr lvl="1"/>
            <a:r>
              <a:rPr lang="en-US" dirty="0" err="1" smtClean="0"/>
              <a:t>mem,imm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Operators: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724401"/>
          </a:xfrm>
        </p:spPr>
        <p:txBody>
          <a:bodyPr>
            <a:normAutofit/>
          </a:bodyPr>
          <a:lstStyle/>
          <a:p>
            <a:r>
              <a:rPr lang="en-US" dirty="0" smtClean="0"/>
              <a:t>Performs a bit-wise NOT on an operand</a:t>
            </a:r>
          </a:p>
          <a:p>
            <a:pPr lvl="1"/>
            <a:r>
              <a:rPr lang="en-US" dirty="0" err="1" smtClean="0"/>
              <a:t>reg</a:t>
            </a:r>
            <a:endParaRPr lang="en-US" dirty="0" smtClean="0"/>
          </a:p>
          <a:p>
            <a:pPr lvl="1"/>
            <a:r>
              <a:rPr lang="en-US" dirty="0" smtClean="0"/>
              <a:t>mem</a:t>
            </a:r>
          </a:p>
          <a:p>
            <a:pPr marL="231775" lvl="1" indent="0">
              <a:buNone/>
            </a:pPr>
            <a:endParaRPr lang="en-US" dirty="0" smtClean="0"/>
          </a:p>
          <a:p>
            <a:pPr marL="231775" lvl="1" indent="0">
              <a:buNone/>
            </a:pPr>
            <a:r>
              <a:rPr lang="en-US" dirty="0" smtClean="0"/>
              <a:t>Essentially toggles each bit in an operand</a:t>
            </a:r>
          </a:p>
        </p:txBody>
      </p:sp>
    </p:spTree>
    <p:extLst>
      <p:ext uri="{BB962C8B-B14F-4D97-AF65-F5344CB8AC3E}">
        <p14:creationId xmlns:p14="http://schemas.microsoft.com/office/powerpoint/2010/main" val="290257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CMP</a:t>
            </a:r>
          </a:p>
          <a:p>
            <a:pPr lvl="1"/>
            <a:r>
              <a:rPr lang="en-US" dirty="0" smtClean="0"/>
              <a:t>Implied subtraction between two operands</a:t>
            </a:r>
          </a:p>
          <a:p>
            <a:pPr lvl="1"/>
            <a:r>
              <a:rPr lang="en-US" dirty="0" smtClean="0"/>
              <a:t>Results are discovered by checking various flag registers</a:t>
            </a:r>
          </a:p>
          <a:p>
            <a:r>
              <a:rPr lang="en-US" dirty="0" smtClean="0"/>
              <a:t>IF statements</a:t>
            </a:r>
          </a:p>
          <a:p>
            <a:pPr lvl="1"/>
            <a:r>
              <a:rPr lang="en-US" dirty="0" smtClean="0"/>
              <a:t>We now have the basic tools we need to implement conditional branching (if statements)</a:t>
            </a:r>
          </a:p>
          <a:p>
            <a:pPr lvl="1"/>
            <a:r>
              <a:rPr lang="en-US" dirty="0" smtClean="0"/>
              <a:t>What are they?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6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JCOND</a:t>
            </a:r>
          </a:p>
          <a:p>
            <a:pPr lvl="1"/>
            <a:r>
              <a:rPr lang="en-US" dirty="0" smtClean="0"/>
              <a:t>Conditional jump</a:t>
            </a:r>
          </a:p>
          <a:p>
            <a:pPr lvl="1"/>
            <a:r>
              <a:rPr lang="en-US" dirty="0" smtClean="0"/>
              <a:t>Jumps to a location if certain status flag conditions are true</a:t>
            </a:r>
          </a:p>
          <a:p>
            <a:pPr marL="231775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3200400"/>
            <a:ext cx="54673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Equality checks</a:t>
            </a:r>
          </a:p>
          <a:p>
            <a:pPr marL="231775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285999"/>
            <a:ext cx="8148637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676</TotalTime>
  <Words>216</Words>
  <Application>Microsoft Office PowerPoint</Application>
  <PresentationFormat>Custom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Digital Blue Tunnel 16x9</vt:lpstr>
      <vt:lpstr>CIS 11 – Computer Architecture</vt:lpstr>
      <vt:lpstr>Discrete Math: Truth Tables</vt:lpstr>
      <vt:lpstr>Logical Operators: AND</vt:lpstr>
      <vt:lpstr>Logical Operators: OR</vt:lpstr>
      <vt:lpstr>Logical Operators: XOR</vt:lpstr>
      <vt:lpstr>Logical Operators: NOT</vt:lpstr>
      <vt:lpstr>Conditional Branching</vt:lpstr>
      <vt:lpstr>Conditional Branching</vt:lpstr>
      <vt:lpstr>Conditional Branching</vt:lpstr>
      <vt:lpstr>Example 1</vt:lpstr>
      <vt:lpstr>Example 2</vt:lpstr>
      <vt:lpstr>Example 3</vt:lpstr>
      <vt:lpstr>Additional Concepts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 – Computer Architecture</dc:title>
  <dc:creator>James Wilson</dc:creator>
  <cp:lastModifiedBy>James Wilson</cp:lastModifiedBy>
  <cp:revision>55</cp:revision>
  <dcterms:created xsi:type="dcterms:W3CDTF">2018-01-25T22:54:13Z</dcterms:created>
  <dcterms:modified xsi:type="dcterms:W3CDTF">2018-03-26T01:13:45Z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