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Google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GoogleSans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GoogleSans-italic.fntdata"/><Relationship Id="rId12" Type="http://schemas.openxmlformats.org/officeDocument/2006/relationships/font" Target="fonts/Google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Google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744909" y="70550"/>
            <a:ext cx="5109300" cy="5109300"/>
          </a:xfrm>
          <a:prstGeom prst="ellipse">
            <a:avLst/>
          </a:prstGeom>
          <a:solidFill>
            <a:srgbClr val="E6B8AF">
              <a:alpha val="38750"/>
            </a:srgbClr>
          </a:solidFill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" name="Google Shape;55;p13"/>
          <p:cNvGrpSpPr/>
          <p:nvPr/>
        </p:nvGrpSpPr>
        <p:grpSpPr>
          <a:xfrm>
            <a:off x="116816" y="70594"/>
            <a:ext cx="5109253" cy="5109253"/>
            <a:chOff x="2986712" y="1676962"/>
            <a:chExt cx="1854000" cy="1854000"/>
          </a:xfrm>
        </p:grpSpPr>
        <p:sp>
          <p:nvSpPr>
            <p:cNvPr id="56" name="Google Shape;56;p13"/>
            <p:cNvSpPr/>
            <p:nvPr/>
          </p:nvSpPr>
          <p:spPr>
            <a:xfrm>
              <a:off x="2986712" y="1676962"/>
              <a:ext cx="1854000" cy="1854000"/>
            </a:xfrm>
            <a:prstGeom prst="ellipse">
              <a:avLst/>
            </a:prstGeom>
            <a:solidFill>
              <a:srgbClr val="DEE7F2">
                <a:alpha val="64709"/>
              </a:srgbClr>
            </a:solidFill>
            <a:ln cap="flat" cmpd="sng" w="28575">
              <a:solidFill>
                <a:srgbClr val="A1C3F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 txBox="1"/>
            <p:nvPr/>
          </p:nvSpPr>
          <p:spPr>
            <a:xfrm>
              <a:off x="3606964" y="1726110"/>
              <a:ext cx="613500" cy="29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1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Wireshark</a:t>
              </a:r>
              <a:endParaRPr b="1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sp>
        <p:nvSpPr>
          <p:cNvPr id="58" name="Google Shape;58;p13"/>
          <p:cNvSpPr txBox="1"/>
          <p:nvPr/>
        </p:nvSpPr>
        <p:spPr>
          <a:xfrm>
            <a:off x="5805900" y="206050"/>
            <a:ext cx="11625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tcpdump</a:t>
            </a:r>
            <a:endParaRPr b="1" sz="17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915150" y="1366575"/>
            <a:ext cx="11202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Similarities</a:t>
            </a:r>
            <a:endParaRPr sz="1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539766" y="1574345"/>
            <a:ext cx="27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974475" y="1149750"/>
            <a:ext cx="28878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GUI Based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Requires more system resources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Usually has to be installed on a system before you can use it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Extensive protocol decoding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Offers session analysis, flow graphs, and a variety of statistics.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a point-and-click interface for creating complex filters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Multi-platform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3872850" y="1714500"/>
            <a:ext cx="11625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Libpcap Library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ability to filter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</a:rPr>
              <a:t>Real-Time Analysis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2743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Open Source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5377948" y="1149750"/>
            <a:ext cx="2397900" cy="34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CLI Based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More Commonly available on random systems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Requires less system resources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Limited protocol decoding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Less advanced features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Uses Berkeley Packet Filter (BPF) syntax for specifying filters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Unix Focus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