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4" r:id="rId10"/>
    <p:sldId id="266" r:id="rId11"/>
    <p:sldId id="262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1" autoAdjust="0"/>
    <p:restoredTop sz="94660"/>
  </p:normalViewPr>
  <p:slideViewPr>
    <p:cSldViewPr>
      <p:cViewPr varScale="1">
        <p:scale>
          <a:sx n="86" d="100"/>
          <a:sy n="86" d="100"/>
        </p:scale>
        <p:origin x="1349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8A32D2DB-F6C0-4432-84C9-962916180731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BF31ABB-B5C9-4A33-B4E9-AE2C1F9EC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2D2DB-F6C0-4432-84C9-962916180731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31ABB-B5C9-4A33-B4E9-AE2C1F9EC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2D2DB-F6C0-4432-84C9-962916180731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31ABB-B5C9-4A33-B4E9-AE2C1F9EC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2D2DB-F6C0-4432-84C9-962916180731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31ABB-B5C9-4A33-B4E9-AE2C1F9EC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2D2DB-F6C0-4432-84C9-962916180731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31ABB-B5C9-4A33-B4E9-AE2C1F9EC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2D2DB-F6C0-4432-84C9-962916180731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31ABB-B5C9-4A33-B4E9-AE2C1F9EC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A32D2DB-F6C0-4432-84C9-962916180731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BF31ABB-B5C9-4A33-B4E9-AE2C1F9EC9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A32D2DB-F6C0-4432-84C9-962916180731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CBF31ABB-B5C9-4A33-B4E9-AE2C1F9EC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2D2DB-F6C0-4432-84C9-962916180731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31ABB-B5C9-4A33-B4E9-AE2C1F9EC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2D2DB-F6C0-4432-84C9-962916180731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31ABB-B5C9-4A33-B4E9-AE2C1F9EC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2D2DB-F6C0-4432-84C9-962916180731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31ABB-B5C9-4A33-B4E9-AE2C1F9EC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8A32D2DB-F6C0-4432-84C9-962916180731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CBF31ABB-B5C9-4A33-B4E9-AE2C1F9EC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7" Type="http://schemas.openxmlformats.org/officeDocument/2006/relationships/image" Target="../media/image23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19201"/>
            <a:ext cx="8458200" cy="2652712"/>
          </a:xfrm>
        </p:spPr>
        <p:txBody>
          <a:bodyPr>
            <a:normAutofit fontScale="90000"/>
          </a:bodyPr>
          <a:lstStyle/>
          <a:p>
            <a:r>
              <a:rPr lang="en-US" dirty="0"/>
              <a:t>Designing a 32-bit Multiplier using transistor level Digital Gates simulated in SPICE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2348462"/>
          </a:xfrm>
        </p:spPr>
        <p:txBody>
          <a:bodyPr/>
          <a:lstStyle/>
          <a:p>
            <a:r>
              <a:rPr lang="en-US" dirty="0"/>
              <a:t>A presentation on Academic Internship done during summer break 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Outputs we got</a:t>
            </a:r>
          </a:p>
        </p:txBody>
      </p:sp>
      <p:pic>
        <p:nvPicPr>
          <p:cNvPr id="4" name="Content Placeholder 3" descr="v_in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3276601"/>
            <a:ext cx="8229600" cy="1561842"/>
          </a:xfrm>
        </p:spPr>
      </p:pic>
      <p:pic>
        <p:nvPicPr>
          <p:cNvPr id="5" name="Picture 4" descr="z0_to_z6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286000"/>
            <a:ext cx="8610600" cy="4356452"/>
          </a:xfrm>
          <a:prstGeom prst="rect">
            <a:avLst/>
          </a:prstGeom>
        </p:spPr>
      </p:pic>
      <p:pic>
        <p:nvPicPr>
          <p:cNvPr id="6" name="Picture 5" descr="z7_to_z14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2286000"/>
            <a:ext cx="8526033" cy="4331584"/>
          </a:xfrm>
          <a:prstGeom prst="rect">
            <a:avLst/>
          </a:prstGeom>
        </p:spPr>
      </p:pic>
      <p:pic>
        <p:nvPicPr>
          <p:cNvPr id="7" name="Picture 6" descr="z15_to_z21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2286000"/>
            <a:ext cx="8610600" cy="4346132"/>
          </a:xfrm>
          <a:prstGeom prst="rect">
            <a:avLst/>
          </a:prstGeom>
        </p:spPr>
      </p:pic>
      <p:pic>
        <p:nvPicPr>
          <p:cNvPr id="8" name="Picture 7" descr="z22_to_z29.jpe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00" y="2209800"/>
            <a:ext cx="8610600" cy="4406020"/>
          </a:xfrm>
          <a:prstGeom prst="rect">
            <a:avLst/>
          </a:prstGeom>
        </p:spPr>
      </p:pic>
      <p:pic>
        <p:nvPicPr>
          <p:cNvPr id="9" name="Picture 8" descr="z30_and_z31.jpe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600" y="2209800"/>
            <a:ext cx="8599933" cy="441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CppSim</a:t>
            </a:r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</p:txBody>
      </p:sp>
      <p:pic>
        <p:nvPicPr>
          <p:cNvPr id="4" name="Picture 3" descr="Su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581400"/>
            <a:ext cx="838200" cy="1066800"/>
          </a:xfrm>
          <a:prstGeom prst="rect">
            <a:avLst/>
          </a:prstGeom>
        </p:spPr>
      </p:pic>
      <p:pic>
        <p:nvPicPr>
          <p:cNvPr id="5" name="Picture 4" descr="CppSimVie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3581400"/>
            <a:ext cx="990600" cy="106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Unable to run 32bit version</a:t>
            </a:r>
          </a:p>
          <a:p>
            <a:r>
              <a:rPr lang="en-US" sz="2400" dirty="0"/>
              <a:t>16bit version gave the correct output</a:t>
            </a:r>
          </a:p>
          <a:p>
            <a:r>
              <a:rPr lang="en-US" sz="2400" dirty="0"/>
              <a:t>Insights of VLSI industry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828800"/>
          </a:xfrm>
        </p:spPr>
        <p:txBody>
          <a:bodyPr/>
          <a:lstStyle/>
          <a:p>
            <a:pPr algn="ctr"/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 err="1"/>
              <a:t>Pankaj</a:t>
            </a:r>
            <a:r>
              <a:rPr lang="en-US" sz="2400" dirty="0"/>
              <a:t> Kumar </a:t>
            </a:r>
            <a:r>
              <a:rPr lang="en-US" sz="2400" dirty="0" err="1"/>
              <a:t>Sah</a:t>
            </a:r>
            <a:endParaRPr lang="en-US" sz="2400" dirty="0"/>
          </a:p>
          <a:p>
            <a:r>
              <a:rPr lang="en-US" sz="2400" dirty="0" err="1"/>
              <a:t>Mrinab</a:t>
            </a:r>
            <a:r>
              <a:rPr lang="en-US" sz="2400" dirty="0"/>
              <a:t> </a:t>
            </a:r>
            <a:r>
              <a:rPr lang="en-US" sz="2400" dirty="0" err="1"/>
              <a:t>Dey</a:t>
            </a:r>
            <a:endParaRPr lang="en-US" sz="2400" dirty="0"/>
          </a:p>
          <a:p>
            <a:r>
              <a:rPr lang="en-US" sz="2400" dirty="0" err="1"/>
              <a:t>Souvik</a:t>
            </a:r>
            <a:r>
              <a:rPr lang="en-US" sz="2400" dirty="0"/>
              <a:t> Das</a:t>
            </a:r>
          </a:p>
          <a:p>
            <a:r>
              <a:rPr lang="en-US" sz="2400" dirty="0" err="1"/>
              <a:t>Gaurab</a:t>
            </a:r>
            <a:r>
              <a:rPr lang="en-US" sz="2400" dirty="0"/>
              <a:t> Paul</a:t>
            </a:r>
          </a:p>
          <a:p>
            <a:r>
              <a:rPr lang="en-US" sz="2400" dirty="0"/>
              <a:t>Dip </a:t>
            </a:r>
            <a:r>
              <a:rPr lang="en-US" sz="2400" dirty="0" err="1"/>
              <a:t>Jyoti</a:t>
            </a:r>
            <a:r>
              <a:rPr lang="en-US" sz="2400" dirty="0"/>
              <a:t> </a:t>
            </a:r>
            <a:r>
              <a:rPr lang="en-US" sz="2400" dirty="0" err="1"/>
              <a:t>Dutta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Transistors and CMOS tech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MOSFET</a:t>
            </a:r>
          </a:p>
          <a:p>
            <a:pPr>
              <a:buFontTx/>
              <a:buChar char="-"/>
            </a:pPr>
            <a:r>
              <a:rPr lang="en-US" sz="2000" dirty="0"/>
              <a:t>(a) PMOS</a:t>
            </a:r>
          </a:p>
          <a:p>
            <a:pPr>
              <a:buFontTx/>
              <a:buChar char="-"/>
            </a:pPr>
            <a:r>
              <a:rPr lang="en-US" sz="2000" dirty="0"/>
              <a:t>(b) NMOS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CMOS</a:t>
            </a:r>
          </a:p>
          <a:p>
            <a:pPr>
              <a:buNone/>
            </a:pPr>
            <a:r>
              <a:rPr lang="en-US" sz="2400" dirty="0"/>
              <a:t>    ( </a:t>
            </a:r>
            <a:r>
              <a:rPr lang="en-US" sz="2000" dirty="0"/>
              <a:t>Complementary Metal Oxide Semiconductor </a:t>
            </a:r>
            <a:r>
              <a:rPr lang="en-US" sz="2400" dirty="0"/>
              <a:t>)</a:t>
            </a: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Font typeface="Arial" pitchFamily="34" charset="0"/>
              <a:buChar char="•"/>
            </a:pPr>
            <a:endParaRPr lang="en-US" sz="2400" dirty="0"/>
          </a:p>
        </p:txBody>
      </p:sp>
      <p:pic>
        <p:nvPicPr>
          <p:cNvPr id="4" name="Picture 3" descr="The-symbol-of-a-a-PMOS-transistor-and-b-an-NMOS-transisto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2286000"/>
            <a:ext cx="3818319" cy="20574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Gates made using CMOS</a:t>
            </a:r>
          </a:p>
        </p:txBody>
      </p:sp>
      <p:pic>
        <p:nvPicPr>
          <p:cNvPr id="6" name="Content Placeholder 5" descr="Screenshot (51)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362200"/>
            <a:ext cx="3810000" cy="2895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/>
          <p:cNvSpPr txBox="1"/>
          <p:nvPr/>
        </p:nvSpPr>
        <p:spPr>
          <a:xfrm>
            <a:off x="5257800" y="2362200"/>
            <a:ext cx="3352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used </a:t>
            </a:r>
            <a:r>
              <a:rPr lang="en-US" dirty="0" err="1"/>
              <a:t>vin</a:t>
            </a:r>
            <a:r>
              <a:rPr lang="en-US" dirty="0"/>
              <a:t> = 1</a:t>
            </a:r>
          </a:p>
          <a:p>
            <a:r>
              <a:rPr lang="en-US" dirty="0"/>
              <a:t>M1 is  Off</a:t>
            </a:r>
          </a:p>
          <a:p>
            <a:r>
              <a:rPr lang="en-US" dirty="0"/>
              <a:t>M0 is On</a:t>
            </a:r>
          </a:p>
          <a:p>
            <a:r>
              <a:rPr lang="en-US" dirty="0"/>
              <a:t>i.e., </a:t>
            </a:r>
            <a:r>
              <a:rPr lang="en-US" dirty="0" err="1"/>
              <a:t>vout</a:t>
            </a:r>
            <a:r>
              <a:rPr lang="en-US" dirty="0"/>
              <a:t> = 0</a:t>
            </a:r>
          </a:p>
          <a:p>
            <a:endParaRPr lang="en-US" dirty="0"/>
          </a:p>
          <a:p>
            <a:r>
              <a:rPr lang="en-US" dirty="0"/>
              <a:t>When used </a:t>
            </a:r>
            <a:r>
              <a:rPr lang="en-US" dirty="0" err="1"/>
              <a:t>vin</a:t>
            </a:r>
            <a:r>
              <a:rPr lang="en-US" dirty="0"/>
              <a:t> = 0</a:t>
            </a:r>
          </a:p>
          <a:p>
            <a:r>
              <a:rPr lang="en-US" dirty="0"/>
              <a:t>M1 is On</a:t>
            </a:r>
          </a:p>
          <a:p>
            <a:r>
              <a:rPr lang="en-US" dirty="0"/>
              <a:t>M0is Off </a:t>
            </a:r>
          </a:p>
          <a:p>
            <a:r>
              <a:rPr lang="en-US" dirty="0"/>
              <a:t>i.e., </a:t>
            </a:r>
            <a:r>
              <a:rPr lang="en-US" dirty="0" err="1"/>
              <a:t>vout</a:t>
            </a:r>
            <a:r>
              <a:rPr lang="en-US" dirty="0"/>
              <a:t> = 1</a:t>
            </a:r>
          </a:p>
          <a:p>
            <a:endParaRPr lang="en-US" dirty="0"/>
          </a:p>
          <a:p>
            <a:r>
              <a:rPr lang="en-US" dirty="0"/>
              <a:t>So, the gate is NOT gate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Combinational Circuits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Full Adder</a:t>
            </a:r>
          </a:p>
          <a:p>
            <a:r>
              <a:rPr lang="en-US" sz="2400" dirty="0"/>
              <a:t>32×1 AND Circuit</a:t>
            </a:r>
          </a:p>
        </p:txBody>
      </p:sp>
      <p:pic>
        <p:nvPicPr>
          <p:cNvPr id="11" name="Picture 10" descr="WhatsApp Image 2020-10-17 at 10.17.27 AM (1)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886200"/>
            <a:ext cx="6271901" cy="18605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 descr="WhatsApp Image 2020-10-17 at 10.17.27 AM (2)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91000"/>
            <a:ext cx="6019800" cy="20764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Picture 12" descr="WhatsApp Image 2020-10-17 at 10.17.27 AM (3)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2819400"/>
            <a:ext cx="2590800" cy="32923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Picture 13" descr="WhatsApp Image 2020-10-17 at 10.17.27 AM (4)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2400" y="2362200"/>
            <a:ext cx="1847453" cy="3733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Picture 14" descr="WhatsApp Image 2020-10-17 at 10.17.27 AM.jpe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7000" y="1981200"/>
            <a:ext cx="1676400" cy="45434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TextBox 16"/>
          <p:cNvSpPr txBox="1"/>
          <p:nvPr/>
        </p:nvSpPr>
        <p:spPr>
          <a:xfrm>
            <a:off x="4495800" y="2895600"/>
            <a:ext cx="403860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    A</a:t>
            </a:r>
            <a:r>
              <a:rPr lang="en-US" baseline="-25000" dirty="0"/>
              <a:t>31</a:t>
            </a:r>
            <a:r>
              <a:rPr lang="en-US" dirty="0"/>
              <a:t>A</a:t>
            </a:r>
            <a:r>
              <a:rPr lang="en-US" baseline="-25000" dirty="0"/>
              <a:t>30</a:t>
            </a:r>
            <a:r>
              <a:rPr lang="en-US" dirty="0"/>
              <a:t>A</a:t>
            </a:r>
            <a:r>
              <a:rPr lang="en-US" baseline="-25000" dirty="0"/>
              <a:t>29</a:t>
            </a:r>
            <a:r>
              <a:rPr lang="en-US" dirty="0"/>
              <a:t>………..A</a:t>
            </a:r>
            <a:r>
              <a:rPr lang="en-US" baseline="-25000" dirty="0"/>
              <a:t>6</a:t>
            </a:r>
            <a:r>
              <a:rPr lang="en-US" dirty="0"/>
              <a:t>A</a:t>
            </a:r>
            <a:r>
              <a:rPr lang="en-US" baseline="-25000" dirty="0"/>
              <a:t>5</a:t>
            </a:r>
            <a:r>
              <a:rPr lang="en-US" dirty="0"/>
              <a:t>A</a:t>
            </a:r>
            <a:r>
              <a:rPr lang="en-US" baseline="-25000" dirty="0"/>
              <a:t>4</a:t>
            </a:r>
            <a:r>
              <a:rPr lang="en-US" dirty="0"/>
              <a:t>A</a:t>
            </a:r>
            <a:r>
              <a:rPr lang="en-US" baseline="-25000" dirty="0"/>
              <a:t>3</a:t>
            </a:r>
            <a:r>
              <a:rPr lang="en-US" dirty="0"/>
              <a:t>A</a:t>
            </a:r>
            <a:r>
              <a:rPr lang="en-US" baseline="-25000" dirty="0"/>
              <a:t>2</a:t>
            </a:r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US" dirty="0"/>
              <a:t>A</a:t>
            </a:r>
            <a:r>
              <a:rPr lang="en-US" baseline="-25000" dirty="0"/>
              <a:t>0</a:t>
            </a:r>
          </a:p>
          <a:p>
            <a:r>
              <a:rPr lang="en-US" dirty="0"/>
              <a:t>+  B</a:t>
            </a:r>
            <a:r>
              <a:rPr lang="en-US" baseline="-25000" dirty="0"/>
              <a:t>31</a:t>
            </a:r>
            <a:r>
              <a:rPr lang="en-US" dirty="0"/>
              <a:t>B</a:t>
            </a:r>
            <a:r>
              <a:rPr lang="en-US" baseline="-25000" dirty="0"/>
              <a:t>30</a:t>
            </a:r>
            <a:r>
              <a:rPr lang="en-US" dirty="0"/>
              <a:t>B</a:t>
            </a:r>
            <a:r>
              <a:rPr lang="en-US" baseline="-25000" dirty="0"/>
              <a:t>29</a:t>
            </a:r>
            <a:r>
              <a:rPr lang="en-US" dirty="0"/>
              <a:t>…………B</a:t>
            </a:r>
            <a:r>
              <a:rPr lang="en-US" baseline="-25000" dirty="0"/>
              <a:t>6</a:t>
            </a:r>
            <a:r>
              <a:rPr lang="en-US" dirty="0"/>
              <a:t>B</a:t>
            </a:r>
            <a:r>
              <a:rPr lang="en-US" baseline="-25000" dirty="0"/>
              <a:t>5</a:t>
            </a:r>
            <a:r>
              <a:rPr lang="en-US" dirty="0"/>
              <a:t>B</a:t>
            </a:r>
            <a:r>
              <a:rPr lang="en-US" baseline="-25000" dirty="0"/>
              <a:t>4</a:t>
            </a:r>
            <a:r>
              <a:rPr lang="en-US" dirty="0"/>
              <a:t>B</a:t>
            </a:r>
            <a:r>
              <a:rPr lang="en-US" baseline="-25000" dirty="0"/>
              <a:t>3</a:t>
            </a:r>
            <a:r>
              <a:rPr lang="en-US" dirty="0"/>
              <a:t>B</a:t>
            </a:r>
            <a:r>
              <a:rPr lang="en-US" baseline="-25000" dirty="0"/>
              <a:t>2</a:t>
            </a:r>
            <a:r>
              <a:rPr lang="en-US" dirty="0"/>
              <a:t>B</a:t>
            </a:r>
            <a:r>
              <a:rPr lang="en-US" baseline="-25000" dirty="0"/>
              <a:t>1</a:t>
            </a:r>
            <a:r>
              <a:rPr lang="en-US" dirty="0"/>
              <a:t>B</a:t>
            </a:r>
            <a:r>
              <a:rPr lang="en-US" baseline="-25000" dirty="0"/>
              <a:t>0</a:t>
            </a:r>
          </a:p>
          <a:p>
            <a:r>
              <a:rPr lang="en-US" dirty="0"/>
              <a:t>__________________________</a:t>
            </a:r>
          </a:p>
          <a:p>
            <a:r>
              <a:rPr lang="en-US" dirty="0"/>
              <a:t>     Z</a:t>
            </a:r>
            <a:r>
              <a:rPr lang="en-US" baseline="-25000" dirty="0"/>
              <a:t>31</a:t>
            </a:r>
            <a:r>
              <a:rPr lang="en-US" dirty="0"/>
              <a:t>Z</a:t>
            </a:r>
            <a:r>
              <a:rPr lang="en-US" baseline="-25000" dirty="0"/>
              <a:t>30</a:t>
            </a:r>
            <a:r>
              <a:rPr lang="en-US" dirty="0"/>
              <a:t>Z</a:t>
            </a:r>
            <a:r>
              <a:rPr lang="en-US" baseline="-25000" dirty="0"/>
              <a:t>29</a:t>
            </a:r>
            <a:r>
              <a:rPr lang="en-US" dirty="0"/>
              <a:t>………….Z</a:t>
            </a:r>
            <a:r>
              <a:rPr lang="en-US" baseline="-25000" dirty="0"/>
              <a:t>6</a:t>
            </a:r>
            <a:r>
              <a:rPr lang="en-US" dirty="0"/>
              <a:t>Z</a:t>
            </a:r>
            <a:r>
              <a:rPr lang="en-US" baseline="-25000" dirty="0"/>
              <a:t>5</a:t>
            </a:r>
            <a:r>
              <a:rPr lang="en-US" dirty="0"/>
              <a:t>Z</a:t>
            </a:r>
            <a:r>
              <a:rPr lang="en-US" baseline="-25000" dirty="0"/>
              <a:t>4</a:t>
            </a:r>
            <a:r>
              <a:rPr lang="en-US" dirty="0"/>
              <a:t>Z</a:t>
            </a:r>
            <a:r>
              <a:rPr lang="en-US" baseline="-25000" dirty="0"/>
              <a:t>3</a:t>
            </a:r>
            <a:r>
              <a:rPr lang="en-US" dirty="0"/>
              <a:t>Z</a:t>
            </a:r>
            <a:r>
              <a:rPr lang="en-US" baseline="-25000" dirty="0"/>
              <a:t>2</a:t>
            </a:r>
            <a:r>
              <a:rPr lang="en-US" dirty="0"/>
              <a:t>Z</a:t>
            </a:r>
            <a:r>
              <a:rPr lang="en-US" baseline="-25000" dirty="0"/>
              <a:t>1</a:t>
            </a:r>
            <a:r>
              <a:rPr lang="en-US" dirty="0"/>
              <a:t>Z</a:t>
            </a:r>
            <a:r>
              <a:rPr lang="en-US" baseline="-25000" dirty="0"/>
              <a:t>0</a:t>
            </a:r>
          </a:p>
          <a:p>
            <a:endParaRPr lang="en-US" dirty="0"/>
          </a:p>
        </p:txBody>
      </p:sp>
      <p:pic>
        <p:nvPicPr>
          <p:cNvPr id="18" name="Picture 17" descr="WhatsApp Image 2020-10-17 at 10.17.27 AM (5).jpe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4000" y="1981200"/>
            <a:ext cx="1787577" cy="4648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762000" y="4572000"/>
            <a:ext cx="4267200" cy="1200329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31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29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28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27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…………..A</a:t>
            </a:r>
            <a:r>
              <a: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                                                 ×   B</a:t>
            </a:r>
            <a:r>
              <a: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___________________________________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  <a:r>
              <a: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31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  <a:r>
              <a: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  <a:r>
              <a: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29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  <a:r>
              <a: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28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  <a:r>
              <a: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27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……………….Z</a:t>
            </a:r>
            <a:r>
              <a: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  <a:r>
              <a: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  <a:r>
              <a: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  <a:r>
              <a: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  <a:r>
              <a: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  <a:r>
              <a: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  <a:r>
              <a: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  <a:r>
              <a: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1066800"/>
          </a:xfrm>
        </p:spPr>
        <p:txBody>
          <a:bodyPr/>
          <a:lstStyle/>
          <a:p>
            <a:r>
              <a:rPr lang="en-US" dirty="0"/>
              <a:t>Multiplier Operation</a:t>
            </a:r>
          </a:p>
        </p:txBody>
      </p:sp>
      <p:pic>
        <p:nvPicPr>
          <p:cNvPr id="4" name="Content Placeholder 3" descr="C:\Users\HP\Desktop\Internship_4thsem\Final_files\32 BIT MULTIPLIER_block_diagram.jp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2057400"/>
            <a:ext cx="4495800" cy="459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800600" y="2057400"/>
            <a:ext cx="4343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A</a:t>
            </a:r>
            <a:r>
              <a:rPr lang="en-US" baseline="-25000" dirty="0"/>
              <a:t>31</a:t>
            </a:r>
            <a:r>
              <a:rPr lang="en-US" dirty="0"/>
              <a:t>A</a:t>
            </a:r>
            <a:r>
              <a:rPr lang="en-US" baseline="-25000" dirty="0"/>
              <a:t>30</a:t>
            </a:r>
            <a:r>
              <a:rPr lang="en-US" dirty="0"/>
              <a:t>A</a:t>
            </a:r>
            <a:r>
              <a:rPr lang="en-US" baseline="-25000" dirty="0"/>
              <a:t>29</a:t>
            </a:r>
            <a:r>
              <a:rPr lang="en-US" dirty="0"/>
              <a:t>A</a:t>
            </a:r>
            <a:r>
              <a:rPr lang="en-US" baseline="-25000" dirty="0"/>
              <a:t>28</a:t>
            </a:r>
            <a:r>
              <a:rPr lang="en-US" dirty="0"/>
              <a:t>……………A</a:t>
            </a:r>
            <a:r>
              <a:rPr lang="en-US" baseline="-25000" dirty="0"/>
              <a:t>5</a:t>
            </a:r>
            <a:r>
              <a:rPr lang="en-US" dirty="0"/>
              <a:t>A</a:t>
            </a:r>
            <a:r>
              <a:rPr lang="en-US" baseline="-25000" dirty="0"/>
              <a:t>4</a:t>
            </a:r>
            <a:r>
              <a:rPr lang="en-US" dirty="0"/>
              <a:t>A</a:t>
            </a:r>
            <a:r>
              <a:rPr lang="en-US" baseline="-25000" dirty="0"/>
              <a:t>3</a:t>
            </a:r>
            <a:r>
              <a:rPr lang="en-US" dirty="0"/>
              <a:t>A</a:t>
            </a:r>
            <a:r>
              <a:rPr lang="en-US" baseline="-25000" dirty="0"/>
              <a:t>2</a:t>
            </a:r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US" dirty="0"/>
              <a:t>A</a:t>
            </a:r>
            <a:r>
              <a:rPr lang="en-US" baseline="-25000" dirty="0"/>
              <a:t>0</a:t>
            </a:r>
          </a:p>
          <a:p>
            <a:r>
              <a:rPr lang="en-US" dirty="0"/>
              <a:t>×  B</a:t>
            </a:r>
            <a:r>
              <a:rPr lang="en-US" baseline="-25000" dirty="0"/>
              <a:t>31</a:t>
            </a:r>
            <a:r>
              <a:rPr lang="en-US" dirty="0"/>
              <a:t>B</a:t>
            </a:r>
            <a:r>
              <a:rPr lang="en-US" baseline="-25000" dirty="0"/>
              <a:t>30</a:t>
            </a:r>
            <a:r>
              <a:rPr lang="en-US" dirty="0"/>
              <a:t>B</a:t>
            </a:r>
            <a:r>
              <a:rPr lang="en-US" baseline="-25000" dirty="0"/>
              <a:t>29</a:t>
            </a:r>
            <a:r>
              <a:rPr lang="en-US" dirty="0"/>
              <a:t>B</a:t>
            </a:r>
            <a:r>
              <a:rPr lang="en-US" baseline="-25000" dirty="0"/>
              <a:t>28</a:t>
            </a:r>
            <a:r>
              <a:rPr lang="en-US" dirty="0"/>
              <a:t>……………B</a:t>
            </a:r>
            <a:r>
              <a:rPr lang="en-US" baseline="-25000" dirty="0"/>
              <a:t>5</a:t>
            </a:r>
            <a:r>
              <a:rPr lang="en-US" dirty="0"/>
              <a:t>B</a:t>
            </a:r>
            <a:r>
              <a:rPr lang="en-US" baseline="-25000" dirty="0"/>
              <a:t>4</a:t>
            </a:r>
            <a:r>
              <a:rPr lang="en-US" dirty="0"/>
              <a:t>B</a:t>
            </a:r>
            <a:r>
              <a:rPr lang="en-US" baseline="-25000" dirty="0"/>
              <a:t>3</a:t>
            </a:r>
            <a:r>
              <a:rPr lang="en-US" dirty="0"/>
              <a:t>B</a:t>
            </a:r>
            <a:r>
              <a:rPr lang="en-US" baseline="-25000" dirty="0"/>
              <a:t>2</a:t>
            </a:r>
            <a:r>
              <a:rPr lang="en-US" dirty="0"/>
              <a:t>B</a:t>
            </a:r>
            <a:r>
              <a:rPr lang="en-US" baseline="-25000" dirty="0"/>
              <a:t>1</a:t>
            </a:r>
            <a:r>
              <a:rPr lang="en-US" dirty="0"/>
              <a:t>B</a:t>
            </a:r>
            <a:r>
              <a:rPr lang="en-US" baseline="-25000" dirty="0"/>
              <a:t>0</a:t>
            </a:r>
          </a:p>
          <a:p>
            <a:r>
              <a:rPr lang="en-US" dirty="0"/>
              <a:t>___________________________</a:t>
            </a:r>
          </a:p>
          <a:p>
            <a:r>
              <a:rPr lang="en-US" dirty="0"/>
              <a:t>Z</a:t>
            </a:r>
            <a:r>
              <a:rPr lang="en-US" baseline="-25000" dirty="0"/>
              <a:t>031</a:t>
            </a:r>
            <a:r>
              <a:rPr lang="en-US" dirty="0"/>
              <a:t>Z</a:t>
            </a:r>
            <a:r>
              <a:rPr lang="en-US" baseline="-25000" dirty="0"/>
              <a:t>030</a:t>
            </a:r>
            <a:r>
              <a:rPr lang="en-US" dirty="0"/>
              <a:t>Z</a:t>
            </a:r>
            <a:r>
              <a:rPr lang="en-US" baseline="-25000" dirty="0"/>
              <a:t>029</a:t>
            </a:r>
            <a:r>
              <a:rPr lang="en-US" dirty="0"/>
              <a:t>……………Z</a:t>
            </a:r>
            <a:r>
              <a:rPr lang="en-US" baseline="-25000" dirty="0"/>
              <a:t>05</a:t>
            </a:r>
            <a:r>
              <a:rPr lang="en-US" dirty="0"/>
              <a:t>Z</a:t>
            </a:r>
            <a:r>
              <a:rPr lang="en-US" baseline="-25000" dirty="0"/>
              <a:t>04</a:t>
            </a:r>
            <a:r>
              <a:rPr lang="en-US" dirty="0"/>
              <a:t>Z</a:t>
            </a:r>
            <a:r>
              <a:rPr lang="en-US" baseline="-25000" dirty="0"/>
              <a:t>03</a:t>
            </a:r>
            <a:r>
              <a:rPr lang="en-US" dirty="0"/>
              <a:t>Z</a:t>
            </a:r>
            <a:r>
              <a:rPr lang="en-US" baseline="-25000" dirty="0"/>
              <a:t>02</a:t>
            </a:r>
            <a:r>
              <a:rPr lang="en-US" dirty="0"/>
              <a:t>Z</a:t>
            </a:r>
            <a:r>
              <a:rPr lang="en-US" sz="1600" baseline="-25000" dirty="0"/>
              <a:t>01</a:t>
            </a:r>
            <a:r>
              <a:rPr lang="en-US" dirty="0"/>
              <a:t>Z</a:t>
            </a:r>
            <a:r>
              <a:rPr lang="en-US" baseline="-25000" dirty="0"/>
              <a:t>00</a:t>
            </a:r>
          </a:p>
          <a:p>
            <a:r>
              <a:rPr lang="en-US" dirty="0"/>
              <a:t>Z</a:t>
            </a:r>
            <a:r>
              <a:rPr lang="en-US" baseline="-25000" dirty="0"/>
              <a:t>131</a:t>
            </a:r>
            <a:r>
              <a:rPr lang="en-US" dirty="0"/>
              <a:t>Z</a:t>
            </a:r>
            <a:r>
              <a:rPr lang="en-US" baseline="-25000" dirty="0"/>
              <a:t>130</a:t>
            </a:r>
            <a:r>
              <a:rPr lang="en-US" dirty="0"/>
              <a:t>Z</a:t>
            </a:r>
            <a:r>
              <a:rPr lang="en-US" baseline="-25000" dirty="0"/>
              <a:t>129</a:t>
            </a:r>
            <a:r>
              <a:rPr lang="en-US" dirty="0"/>
              <a:t>…………..Z</a:t>
            </a:r>
            <a:r>
              <a:rPr lang="en-US" baseline="-25000" dirty="0"/>
              <a:t>15</a:t>
            </a:r>
            <a:r>
              <a:rPr lang="en-US" dirty="0"/>
              <a:t>Z</a:t>
            </a:r>
            <a:r>
              <a:rPr lang="en-US" baseline="-25000" dirty="0"/>
              <a:t>14</a:t>
            </a:r>
            <a:r>
              <a:rPr lang="en-US" dirty="0"/>
              <a:t>Z</a:t>
            </a:r>
            <a:r>
              <a:rPr lang="en-US" baseline="-25000" dirty="0"/>
              <a:t>13</a:t>
            </a:r>
            <a:r>
              <a:rPr lang="en-US" dirty="0"/>
              <a:t>Z</a:t>
            </a:r>
            <a:r>
              <a:rPr lang="en-US" baseline="-25000" dirty="0"/>
              <a:t>12</a:t>
            </a:r>
            <a:r>
              <a:rPr lang="en-US" dirty="0"/>
              <a:t>Z</a:t>
            </a:r>
            <a:r>
              <a:rPr lang="en-US" baseline="-25000" dirty="0"/>
              <a:t>11</a:t>
            </a:r>
            <a:r>
              <a:rPr lang="en-US" dirty="0"/>
              <a:t>Z</a:t>
            </a:r>
            <a:r>
              <a:rPr lang="en-US" baseline="-25000" dirty="0"/>
              <a:t>10</a:t>
            </a:r>
            <a:r>
              <a:rPr lang="en-US" dirty="0"/>
              <a:t>×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.________________________</a:t>
            </a:r>
          </a:p>
          <a:p>
            <a:r>
              <a:rPr lang="en-US" dirty="0"/>
              <a:t>                          FINAL  OUTPUT</a:t>
            </a:r>
          </a:p>
          <a:p>
            <a:r>
              <a:rPr lang="en-US" baseline="-250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32bit multiplier</a:t>
            </a:r>
          </a:p>
          <a:p>
            <a:r>
              <a:rPr lang="en-US" sz="2400" dirty="0"/>
              <a:t>Test Bench</a:t>
            </a:r>
          </a:p>
          <a:p>
            <a:pPr>
              <a:buNone/>
            </a:pPr>
            <a:endParaRPr lang="en-US" sz="2400" dirty="0"/>
          </a:p>
        </p:txBody>
      </p:sp>
      <p:pic>
        <p:nvPicPr>
          <p:cNvPr id="5" name="Picture 4" descr="32bit_multiplierP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71800"/>
            <a:ext cx="9144000" cy="2032978"/>
          </a:xfrm>
          <a:prstGeom prst="rect">
            <a:avLst/>
          </a:prstGeom>
        </p:spPr>
      </p:pic>
      <p:pic>
        <p:nvPicPr>
          <p:cNvPr id="6" name="Picture 5" descr="32bit_input_lin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1600200"/>
            <a:ext cx="1400371" cy="4486902"/>
          </a:xfrm>
          <a:prstGeom prst="rect">
            <a:avLst/>
          </a:prstGeom>
        </p:spPr>
      </p:pic>
      <p:pic>
        <p:nvPicPr>
          <p:cNvPr id="7" name="Picture 6" descr="32bit_multiplier_zoo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0" y="1066800"/>
            <a:ext cx="2591162" cy="5486400"/>
          </a:xfrm>
          <a:prstGeom prst="rect">
            <a:avLst/>
          </a:prstGeom>
        </p:spPr>
      </p:pic>
      <p:pic>
        <p:nvPicPr>
          <p:cNvPr id="8" name="Picture 7" descr="32bit_last_bit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5600" y="808780"/>
            <a:ext cx="1448002" cy="6049220"/>
          </a:xfrm>
          <a:prstGeom prst="rect">
            <a:avLst/>
          </a:prstGeom>
        </p:spPr>
      </p:pic>
      <p:pic>
        <p:nvPicPr>
          <p:cNvPr id="9" name="Picture 8" descr="Test_benc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7600" y="1752600"/>
            <a:ext cx="5105400" cy="46265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32-bit multiplier didn’t work</a:t>
            </a:r>
          </a:p>
          <a:p>
            <a:r>
              <a:rPr lang="en-US" sz="2400" dirty="0"/>
              <a:t>We tested on 16bit version</a:t>
            </a:r>
          </a:p>
        </p:txBody>
      </p:sp>
      <p:pic>
        <p:nvPicPr>
          <p:cNvPr id="4" name="Picture 3" descr="16bit_t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1371600"/>
            <a:ext cx="3876692" cy="4458546"/>
          </a:xfrm>
          <a:prstGeom prst="rect">
            <a:avLst/>
          </a:prstGeom>
        </p:spPr>
      </p:pic>
      <p:pic>
        <p:nvPicPr>
          <p:cNvPr id="5" name="Picture 4" descr="16bit_multipli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57600"/>
            <a:ext cx="9144000" cy="21804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Input 1: 1111001111001111</a:t>
            </a:r>
          </a:p>
          <a:p>
            <a:pPr>
              <a:buNone/>
            </a:pPr>
            <a:r>
              <a:rPr lang="en-US" sz="2000" dirty="0"/>
              <a:t>		  62415   ( decimal form )</a:t>
            </a:r>
          </a:p>
          <a:p>
            <a:pPr>
              <a:buNone/>
            </a:pPr>
            <a:r>
              <a:rPr lang="en-US" sz="2000" dirty="0"/>
              <a:t>Input 2: 1010101010101010</a:t>
            </a:r>
          </a:p>
          <a:p>
            <a:pPr>
              <a:buNone/>
            </a:pPr>
            <a:r>
              <a:rPr lang="en-US" sz="2000" dirty="0"/>
              <a:t>		  43690  ( decimal form )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/>
              <a:t>Output: 10100010100010010101110101110110</a:t>
            </a:r>
          </a:p>
          <a:p>
            <a:pPr>
              <a:buNone/>
            </a:pPr>
            <a:r>
              <a:rPr lang="en-US" sz="2000" dirty="0"/>
              <a:t>		  2726911350  ( decimal form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550</TotalTime>
  <Words>250</Words>
  <Application>Microsoft Office PowerPoint</Application>
  <PresentationFormat>On-screen Show (4:3)</PresentationFormat>
  <Paragraphs>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Georgia</vt:lpstr>
      <vt:lpstr>Trebuchet MS</vt:lpstr>
      <vt:lpstr>Wingdings 2</vt:lpstr>
      <vt:lpstr>Urban</vt:lpstr>
      <vt:lpstr>Designing a 32-bit Multiplier using transistor level Digital Gates simulated in SPICE </vt:lpstr>
      <vt:lpstr>Group Members</vt:lpstr>
      <vt:lpstr>Transistors and CMOS tech</vt:lpstr>
      <vt:lpstr>Gates made using CMOS</vt:lpstr>
      <vt:lpstr>Combinational Circuits Used</vt:lpstr>
      <vt:lpstr>Multiplier Operation</vt:lpstr>
      <vt:lpstr>Schematics</vt:lpstr>
      <vt:lpstr>Problems faced</vt:lpstr>
      <vt:lpstr>Inputs Used</vt:lpstr>
      <vt:lpstr>Outputs we got</vt:lpstr>
      <vt:lpstr>Platform Used</vt:lpstr>
      <vt:lpstr>Conclusion</vt:lpstr>
      <vt:lpstr>          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a 32 bit Multiplier using transistor level Digital Gates simulated in SPICE</dc:title>
  <dc:creator>HP</dc:creator>
  <cp:lastModifiedBy>দিপজ্য়োতি দত্ত</cp:lastModifiedBy>
  <cp:revision>59</cp:revision>
  <dcterms:created xsi:type="dcterms:W3CDTF">2020-10-14T14:50:40Z</dcterms:created>
  <dcterms:modified xsi:type="dcterms:W3CDTF">2021-06-24T16:44:42Z</dcterms:modified>
</cp:coreProperties>
</file>