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61" r:id="rId4"/>
    <p:sldId id="262" r:id="rId5"/>
    <p:sldId id="263" r:id="rId6"/>
    <p:sldId id="259" r:id="rId7"/>
    <p:sldId id="258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85B9-F9C1-42F2-BD89-B754045D4C4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03D5-4367-497E-A032-C5BA2389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7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85B9-F9C1-42F2-BD89-B754045D4C4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03D5-4367-497E-A032-C5BA2389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85B9-F9C1-42F2-BD89-B754045D4C4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03D5-4367-497E-A032-C5BA2389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18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85B9-F9C1-42F2-BD89-B754045D4C4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03D5-4367-497E-A032-C5BA2389CBD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2514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85B9-F9C1-42F2-BD89-B754045D4C4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03D5-4367-497E-A032-C5BA2389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80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85B9-F9C1-42F2-BD89-B754045D4C4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03D5-4367-497E-A032-C5BA2389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9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85B9-F9C1-42F2-BD89-B754045D4C4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03D5-4367-497E-A032-C5BA2389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05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85B9-F9C1-42F2-BD89-B754045D4C4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03D5-4367-497E-A032-C5BA2389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03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85B9-F9C1-42F2-BD89-B754045D4C4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03D5-4367-497E-A032-C5BA2389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5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85B9-F9C1-42F2-BD89-B754045D4C4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03D5-4367-497E-A032-C5BA2389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6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85B9-F9C1-42F2-BD89-B754045D4C4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03D5-4367-497E-A032-C5BA2389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5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85B9-F9C1-42F2-BD89-B754045D4C4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03D5-4367-497E-A032-C5BA2389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4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85B9-F9C1-42F2-BD89-B754045D4C4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03D5-4367-497E-A032-C5BA2389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5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85B9-F9C1-42F2-BD89-B754045D4C4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03D5-4367-497E-A032-C5BA2389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4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85B9-F9C1-42F2-BD89-B754045D4C4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03D5-4367-497E-A032-C5BA2389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4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85B9-F9C1-42F2-BD89-B754045D4C4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03D5-4367-497E-A032-C5BA2389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3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85B9-F9C1-42F2-BD89-B754045D4C4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03D5-4367-497E-A032-C5BA2389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7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E9E85B9-F9C1-42F2-BD89-B754045D4C4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803D5-4367-497E-A032-C5BA2389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51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9ECBB-0D88-F9FE-4354-289406828F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Living </a:t>
            </a:r>
            <a:r>
              <a:rPr lang="en-US" dirty="0" err="1"/>
              <a:t>sHell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90F4F-5A14-4E40-4FEC-F0EBACA67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PID == 5580</a:t>
            </a:r>
          </a:p>
        </p:txBody>
      </p:sp>
    </p:spTree>
    <p:extLst>
      <p:ext uri="{BB962C8B-B14F-4D97-AF65-F5344CB8AC3E}">
        <p14:creationId xmlns:p14="http://schemas.microsoft.com/office/powerpoint/2010/main" val="207329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3F52-1918-805F-A7EF-F72DE472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beginning of the End-of-File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10D16-26F2-632E-E009-E3A073F48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EOF (End-of-File) condition represented by specific value</a:t>
            </a:r>
          </a:p>
          <a:p>
            <a:r>
              <a:rPr lang="en-US" dirty="0"/>
              <a:t>In C this value is (-1); in python it is const. (None)</a:t>
            </a:r>
          </a:p>
          <a:p>
            <a:r>
              <a:rPr lang="en-US" dirty="0"/>
              <a:t>&lt;CTRL&gt;+&lt;D&gt; used to indicate EOF in Unix/like systems</a:t>
            </a:r>
          </a:p>
          <a:p>
            <a:r>
              <a:rPr lang="en-US" dirty="0"/>
              <a:t>EOF shortcut entered into CLI (Command Line Interface) tells system to send end-of-file character to app or process</a:t>
            </a:r>
          </a:p>
          <a:p>
            <a:r>
              <a:rPr lang="en-US" dirty="0"/>
              <a:t>App or process receives this EOF character and performs specific action (typically cleans up and exits)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B03B0-E847-3DCB-1587-8ADDB7D06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216" y="5405415"/>
            <a:ext cx="9817005" cy="62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7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448C-A24F-0D5C-A359-464B9302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FC551-87E3-60FC-DE9B-3D8DA9492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976" y="1353671"/>
            <a:ext cx="11412071" cy="5172635"/>
          </a:xfrm>
        </p:spPr>
        <p:txBody>
          <a:bodyPr/>
          <a:lstStyle/>
          <a:p>
            <a:r>
              <a:rPr lang="en-US" dirty="0"/>
              <a:t>PATH is an environmental variable (use ‘env’ in bash to see)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Executable files are presumed to be contained in these directories</a:t>
            </a:r>
          </a:p>
          <a:p>
            <a:r>
              <a:rPr lang="en-US" b="1" u="sng" dirty="0"/>
              <a:t>Note that the directories in the PATH are delimited (separated) by colons (:)</a:t>
            </a:r>
            <a:endParaRPr lang="en-US" dirty="0"/>
          </a:p>
          <a:p>
            <a:r>
              <a:rPr lang="en-US" dirty="0"/>
              <a:t>By default, a shell should check each directory in the PATH for a specified executable…</a:t>
            </a:r>
          </a:p>
          <a:p>
            <a:pPr lvl="1"/>
            <a:r>
              <a:rPr lang="en-US" b="1" dirty="0"/>
              <a:t>UNLESS: 1) the specified command is a ‘built-in’ (has special meaning to the shell like cd)</a:t>
            </a:r>
          </a:p>
          <a:p>
            <a:pPr lvl="1"/>
            <a:r>
              <a:rPr lang="en-US" b="1" dirty="0"/>
              <a:t>OR:	    2) an absolute file path is specified (absolute paths begin with root </a:t>
            </a:r>
            <a:r>
              <a:rPr lang="en-US" b="1" dirty="0" err="1"/>
              <a:t>dir</a:t>
            </a:r>
            <a:r>
              <a:rPr lang="en-US" b="1" dirty="0"/>
              <a:t> (/))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DED271-5401-64CA-CDAE-5822078F3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2" y="1784346"/>
            <a:ext cx="11698942" cy="155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31E5-14DA-AF8C-F270-C06F11CC4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main is the main </a:t>
            </a:r>
            <a:r>
              <a:rPr lang="en-US" dirty="0" err="1"/>
              <a:t>main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854E1-E4EE-27BF-21CF-EBCD15FB8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347" y="1219201"/>
            <a:ext cx="11429347" cy="2209799"/>
          </a:xfrm>
        </p:spPr>
        <p:txBody>
          <a:bodyPr/>
          <a:lstStyle/>
          <a:p>
            <a:r>
              <a:rPr lang="en-US" dirty="0"/>
              <a:t>Your program/application should have an entry point (a main)</a:t>
            </a:r>
          </a:p>
          <a:p>
            <a:r>
              <a:rPr lang="en-US" dirty="0"/>
              <a:t>There are multiple prototypes for main:</a:t>
            </a:r>
          </a:p>
          <a:p>
            <a:pPr lvl="1"/>
            <a:r>
              <a:rPr lang="en-US" b="1" i="0" dirty="0">
                <a:solidFill>
                  <a:srgbClr val="FFFFFF"/>
                </a:solidFill>
                <a:effectLst/>
                <a:latin typeface="Söhne Mono"/>
              </a:rPr>
              <a:t>int main()</a:t>
            </a:r>
          </a:p>
          <a:p>
            <a:pPr lvl="1"/>
            <a:r>
              <a:rPr lang="en-US" b="1" i="0" dirty="0">
                <a:solidFill>
                  <a:srgbClr val="FFFFFF"/>
                </a:solidFill>
                <a:effectLst/>
                <a:latin typeface="Söhne Mono"/>
              </a:rPr>
              <a:t>int main(int </a:t>
            </a:r>
            <a:r>
              <a:rPr lang="en-US" b="1" i="0" dirty="0" err="1">
                <a:solidFill>
                  <a:srgbClr val="FFFFFF"/>
                </a:solidFill>
                <a:effectLst/>
                <a:latin typeface="Söhne Mono"/>
              </a:rPr>
              <a:t>argc</a:t>
            </a:r>
            <a:r>
              <a:rPr lang="en-US" b="1" i="0" dirty="0">
                <a:solidFill>
                  <a:srgbClr val="FFFFFF"/>
                </a:solidFill>
                <a:effectLst/>
                <a:latin typeface="Söhne Mono"/>
              </a:rPr>
              <a:t>, char *</a:t>
            </a:r>
            <a:r>
              <a:rPr lang="en-US" b="1" i="0" dirty="0" err="1">
                <a:solidFill>
                  <a:srgbClr val="FFFFFF"/>
                </a:solidFill>
                <a:effectLst/>
                <a:latin typeface="Söhne Mono"/>
              </a:rPr>
              <a:t>argv</a:t>
            </a:r>
            <a:r>
              <a:rPr lang="en-US" b="1" i="0" dirty="0">
                <a:solidFill>
                  <a:srgbClr val="FFFFFF"/>
                </a:solidFill>
                <a:effectLst/>
                <a:latin typeface="Söhne Mono"/>
              </a:rPr>
              <a:t>[])</a:t>
            </a:r>
            <a:endParaRPr lang="en-US" b="1" dirty="0">
              <a:solidFill>
                <a:srgbClr val="FFFFFF"/>
              </a:solidFill>
              <a:latin typeface="Söhne Mono"/>
            </a:endParaRPr>
          </a:p>
          <a:p>
            <a:pPr lvl="1"/>
            <a:r>
              <a:rPr lang="en-US" b="1" i="0" dirty="0">
                <a:solidFill>
                  <a:srgbClr val="FFFFFF"/>
                </a:solidFill>
                <a:effectLst/>
                <a:latin typeface="Söhne Mono"/>
              </a:rPr>
              <a:t>int main(int </a:t>
            </a:r>
            <a:r>
              <a:rPr lang="en-US" b="1" i="0" dirty="0" err="1">
                <a:solidFill>
                  <a:srgbClr val="FFFFFF"/>
                </a:solidFill>
                <a:effectLst/>
                <a:latin typeface="Söhne Mono"/>
              </a:rPr>
              <a:t>argc</a:t>
            </a:r>
            <a:r>
              <a:rPr lang="en-US" b="1" i="0" dirty="0">
                <a:solidFill>
                  <a:srgbClr val="FFFFFF"/>
                </a:solidFill>
                <a:effectLst/>
                <a:latin typeface="Söhne Mono"/>
              </a:rPr>
              <a:t>, char **</a:t>
            </a:r>
            <a:r>
              <a:rPr lang="en-US" b="1" i="0" dirty="0" err="1">
                <a:solidFill>
                  <a:srgbClr val="FFFFFF"/>
                </a:solidFill>
                <a:effectLst/>
                <a:latin typeface="Söhne Mono"/>
              </a:rPr>
              <a:t>argv</a:t>
            </a:r>
            <a:r>
              <a:rPr lang="en-US" b="1" dirty="0">
                <a:solidFill>
                  <a:srgbClr val="FFFFFF"/>
                </a:solidFill>
                <a:latin typeface="Söhne Mono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A3E1E7-E0AD-6FBF-958B-5AC53FD5E748}"/>
              </a:ext>
            </a:extLst>
          </p:cNvPr>
          <p:cNvSpPr txBox="1"/>
          <p:nvPr/>
        </p:nvSpPr>
        <p:spPr>
          <a:xfrm>
            <a:off x="332347" y="3429000"/>
            <a:ext cx="114293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also specify an additional argument – </a:t>
            </a:r>
            <a:r>
              <a:rPr lang="en-US" dirty="0" err="1"/>
              <a:t>envp</a:t>
            </a:r>
            <a:r>
              <a:rPr lang="en-US" dirty="0"/>
              <a:t>! Like so</a:t>
            </a:r>
          </a:p>
          <a:p>
            <a:endParaRPr lang="en-US" dirty="0"/>
          </a:p>
          <a:p>
            <a:r>
              <a:rPr lang="en-US" dirty="0"/>
              <a:t>int main(int </a:t>
            </a:r>
            <a:r>
              <a:rPr lang="en-US" dirty="0" err="1"/>
              <a:t>argc</a:t>
            </a:r>
            <a:r>
              <a:rPr lang="en-US" dirty="0"/>
              <a:t>, char *</a:t>
            </a:r>
            <a:r>
              <a:rPr lang="en-US" dirty="0" err="1"/>
              <a:t>argv</a:t>
            </a:r>
            <a:r>
              <a:rPr lang="en-US" dirty="0"/>
              <a:t>[], char *</a:t>
            </a:r>
            <a:r>
              <a:rPr lang="en-US" dirty="0" err="1"/>
              <a:t>envp</a:t>
            </a:r>
            <a:r>
              <a:rPr lang="en-US" dirty="0"/>
              <a:t>[])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envp</a:t>
            </a:r>
            <a:r>
              <a:rPr lang="en-US" dirty="0"/>
              <a:t> can be thought of as an array of strings, preloaded from environmental variables</a:t>
            </a:r>
          </a:p>
          <a:p>
            <a:r>
              <a:rPr lang="en-US" dirty="0"/>
              <a:t>and in the form of ‘name=value’ (e.g. SHELL=/bin/bash)</a:t>
            </a:r>
          </a:p>
          <a:p>
            <a:endParaRPr lang="en-US" dirty="0"/>
          </a:p>
          <a:p>
            <a:r>
              <a:rPr lang="en-US" dirty="0"/>
              <a:t>That said, it’s often more convenient/practical to simply use </a:t>
            </a:r>
            <a:r>
              <a:rPr lang="en-US" dirty="0" err="1"/>
              <a:t>getenv</a:t>
            </a:r>
            <a:r>
              <a:rPr lang="en-US" dirty="0"/>
              <a:t>()</a:t>
            </a:r>
          </a:p>
          <a:p>
            <a:r>
              <a:rPr lang="en-US" dirty="0"/>
              <a:t>	e.g. 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path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getenv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"PATH"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3802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11BF3-1B3D-8BBE-4AFE-901EAADA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WTF is a TTY?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A788C-D0CA-20EA-6981-A3C6A09A5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35" y="1152983"/>
            <a:ext cx="5978805" cy="5534688"/>
          </a:xfrm>
        </p:spPr>
        <p:txBody>
          <a:bodyPr/>
          <a:lstStyle/>
          <a:p>
            <a:r>
              <a:rPr lang="en-US" dirty="0"/>
              <a:t>TTY is shorthand for a Teletype (used in the before-time)</a:t>
            </a:r>
          </a:p>
          <a:p>
            <a:r>
              <a:rPr lang="en-US" dirty="0"/>
              <a:t>Today TTY is used to refer to any terminal device that allows a user to interact with a computer system through a command-line interface (CLI)</a:t>
            </a:r>
          </a:p>
          <a:p>
            <a:r>
              <a:rPr lang="en-US" dirty="0" err="1"/>
              <a:t>Isatty</a:t>
            </a:r>
            <a:r>
              <a:rPr lang="en-US" dirty="0"/>
              <a:t>(FILE_DESCRIPTOR_HERE) in C checks whether the FILE_DESCRIPTOR_HERE is associated with a terminal or not</a:t>
            </a:r>
          </a:p>
          <a:p>
            <a:r>
              <a:rPr lang="en-US" dirty="0"/>
              <a:t>Different actions can then be taken depending on the outcome, e.g. printing a prompt message</a:t>
            </a:r>
          </a:p>
          <a:p>
            <a:r>
              <a:rPr lang="en-US" dirty="0"/>
              <a:t>This is useful, since it lets us differentiate interactive vs. non-interactive mode use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305AD6-8BCE-CB28-A972-FD4EBBDA2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477" y="1225817"/>
            <a:ext cx="5706271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B482-563A-ED4A-06E4-D93A9C5F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277" y="161365"/>
            <a:ext cx="6437405" cy="700265"/>
          </a:xfrm>
        </p:spPr>
        <p:txBody>
          <a:bodyPr/>
          <a:lstStyle/>
          <a:p>
            <a:r>
              <a:rPr lang="en-US" dirty="0"/>
              <a:t>Function vs.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1A3BF-ADBC-6C26-44CC-4569C3F98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947" y="1235822"/>
            <a:ext cx="5306453" cy="546081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 calls:</a:t>
            </a:r>
          </a:p>
          <a:p>
            <a:pPr marL="0" indent="0" algn="l">
              <a:buNone/>
            </a:pPr>
            <a:endParaRPr lang="en-US" b="0" i="0" dirty="0">
              <a:solidFill>
                <a:srgbClr val="D1D5DB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function call is a way to execute a block of code that has been defined elsewhere in the program.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function call transfers control from the current point in the program to the function being called.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function is executed, and then control returns to the point in the program immediately following the function call.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 calls are synchronous, meaning that the program waits for the function to complete before continuing.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3F207-8D8D-27D8-E01C-6AEE2E609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5129" y="1152983"/>
            <a:ext cx="5756924" cy="55436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System calls: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system call is a request made by a program to the operating system for a specific service, such as reading or writing to a file or creating a new process.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System calls are made using special functions provided by the operating system, such as open(), read(), write(), fork(),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execve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(), etc.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system call transfers control from the program to the operating system kernel, which performs the requested service on behalf of the program.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Once the service is complete, control returns to the program, which continues executing.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System calls are asynchronous, meaning that the program does not wait for the service to complete before continuing. Instead, the operating system notifies the program when the service is complete.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28D19-DD5E-0F77-90CB-D9832629F33F}"/>
              </a:ext>
            </a:extLst>
          </p:cNvPr>
          <p:cNvSpPr txBox="1"/>
          <p:nvPr/>
        </p:nvSpPr>
        <p:spPr>
          <a:xfrm>
            <a:off x="179947" y="5280212"/>
            <a:ext cx="5996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sng" dirty="0">
                <a:solidFill>
                  <a:srgbClr val="D1D5DB"/>
                </a:solidFill>
                <a:effectLst/>
                <a:latin typeface="Söhne"/>
              </a:rPr>
              <a:t>SYNOPSIS: function calls are used to execute code that has already been defined in the program, while system calls are used to request services from the operating system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773802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810A0-832B-9096-8E79-A00B11063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026" y="355596"/>
            <a:ext cx="9108597" cy="1574808"/>
          </a:xfrm>
        </p:spPr>
        <p:txBody>
          <a:bodyPr>
            <a:normAutofit/>
          </a:bodyPr>
          <a:lstStyle/>
          <a:p>
            <a:r>
              <a:rPr lang="en-US" dirty="0" err="1"/>
              <a:t>execve</a:t>
            </a:r>
            <a:r>
              <a:rPr lang="en-US" dirty="0"/>
              <a:t> won’t let met me be me; instead it wants me to be its </a:t>
            </a:r>
            <a:r>
              <a:rPr lang="en-US" dirty="0" err="1"/>
              <a:t>ppid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FED4FD-DC9E-CB1A-4C18-7C60DE8E1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956610" y="1964759"/>
            <a:ext cx="5011271" cy="4642229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39618-0B42-0C15-CF54-68EAFAA74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2729" y="2034988"/>
            <a:ext cx="6463553" cy="4572000"/>
          </a:xfrm>
        </p:spPr>
        <p:txBody>
          <a:bodyPr>
            <a:normAutofit/>
          </a:bodyPr>
          <a:lstStyle/>
          <a:p>
            <a:r>
              <a:rPr lang="en-US" sz="3200" dirty="0"/>
              <a:t>fork() creates a new process</a:t>
            </a:r>
            <a:br>
              <a:rPr lang="en-US" sz="3200" dirty="0"/>
            </a:br>
            <a:r>
              <a:rPr lang="en-US" sz="3200" dirty="0"/>
              <a:t>that process is a copy</a:t>
            </a:r>
            <a:br>
              <a:rPr lang="en-US" sz="3200" dirty="0"/>
            </a:br>
            <a:r>
              <a:rPr lang="en-US" sz="3200" dirty="0" err="1"/>
              <a:t>execve</a:t>
            </a:r>
            <a:r>
              <a:rPr lang="en-US" sz="3200" dirty="0"/>
              <a:t>() replaces the current process (copy from fork) with whatever it runs</a:t>
            </a:r>
            <a:br>
              <a:rPr lang="en-US" sz="3200" dirty="0"/>
            </a:br>
            <a:r>
              <a:rPr lang="en-US" sz="3200" dirty="0"/>
              <a:t>the parent process waits to reap the bb process</a:t>
            </a:r>
          </a:p>
        </p:txBody>
      </p:sp>
    </p:spTree>
    <p:extLst>
      <p:ext uri="{BB962C8B-B14F-4D97-AF65-F5344CB8AC3E}">
        <p14:creationId xmlns:p14="http://schemas.microsoft.com/office/powerpoint/2010/main" val="252978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0C716-0CDD-2042-DAD0-7FD0A007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PID is me?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22A18-88CD-5226-0427-92752D3407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PID &lt; 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6D917-C52A-0ED1-C0BB-8F116E29FE49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b="1" u="sng" dirty="0"/>
              <a:t>Bad fork process</a:t>
            </a:r>
          </a:p>
          <a:p>
            <a:r>
              <a:rPr lang="en-US" dirty="0"/>
              <a:t>EXITS</a:t>
            </a:r>
          </a:p>
          <a:p>
            <a:endParaRPr lang="en-US" dirty="0"/>
          </a:p>
          <a:p>
            <a:r>
              <a:rPr lang="en-US" dirty="0"/>
              <a:t>EXIT STATUS SHOULD BE NON-0</a:t>
            </a:r>
          </a:p>
          <a:p>
            <a:endParaRPr lang="en-US" dirty="0"/>
          </a:p>
          <a:p>
            <a:r>
              <a:rPr lang="en-US" dirty="0"/>
              <a:t>EXIT ERROR PRINTS TO STDOUT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7A63F0-C82F-9AC6-76DC-5993AADC5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PID == 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7B5215-61AD-D208-4BA8-79A15A9F0050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b="1" u="sng" dirty="0"/>
              <a:t>Child process</a:t>
            </a:r>
          </a:p>
          <a:p>
            <a:r>
              <a:rPr lang="en-US" dirty="0"/>
              <a:t>EXECUTES</a:t>
            </a:r>
          </a:p>
          <a:p>
            <a:endParaRPr lang="en-US" dirty="0"/>
          </a:p>
          <a:p>
            <a:r>
              <a:rPr lang="en-US" dirty="0"/>
              <a:t>EXEC FAM CALLED HERE</a:t>
            </a:r>
          </a:p>
          <a:p>
            <a:endParaRPr lang="en-US" dirty="0"/>
          </a:p>
          <a:p>
            <a:r>
              <a:rPr lang="en-US" dirty="0"/>
              <a:t>STATUS OF THIS PROCESS EXEC</a:t>
            </a:r>
          </a:p>
          <a:p>
            <a:r>
              <a:rPr lang="en-US" dirty="0"/>
              <a:t>SHOULD BE RELAYED TO PARENT</a:t>
            </a:r>
          </a:p>
          <a:p>
            <a:endParaRPr lang="en-US" dirty="0"/>
          </a:p>
          <a:p>
            <a:r>
              <a:rPr lang="en-US" dirty="0"/>
              <a:t>REAPED FOLLOWING EXEC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858584-8790-3426-E3BF-E6C6E4121B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PID &gt; 0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0B85F0-B6C8-E062-5C11-6B9344A428B4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b="1" u="sng" dirty="0"/>
              <a:t>Parent process</a:t>
            </a:r>
          </a:p>
          <a:p>
            <a:r>
              <a:rPr lang="en-US" dirty="0"/>
              <a:t>WAITS</a:t>
            </a:r>
          </a:p>
          <a:p>
            <a:endParaRPr lang="en-US" dirty="0"/>
          </a:p>
          <a:p>
            <a:r>
              <a:rPr lang="en-US" dirty="0"/>
              <a:t>WAIT FUN FAM USED TO DETERMINE WHEN TO RESUME</a:t>
            </a:r>
          </a:p>
          <a:p>
            <a:endParaRPr lang="en-US" dirty="0"/>
          </a:p>
          <a:p>
            <a:r>
              <a:rPr lang="en-US" dirty="0"/>
              <a:t>RECEIVES EXIT STATUS FROM CHILD PROCESS</a:t>
            </a:r>
          </a:p>
          <a:p>
            <a:endParaRPr lang="en-US" dirty="0"/>
          </a:p>
          <a:p>
            <a:r>
              <a:rPr lang="en-US" dirty="0"/>
              <a:t>REAPS CHILD PROCESS</a:t>
            </a:r>
          </a:p>
        </p:txBody>
      </p:sp>
    </p:spTree>
    <p:extLst>
      <p:ext uri="{BB962C8B-B14F-4D97-AF65-F5344CB8AC3E}">
        <p14:creationId xmlns:p14="http://schemas.microsoft.com/office/powerpoint/2010/main" val="1849418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140</TotalTime>
  <Words>809</Words>
  <Application>Microsoft Office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Century Gothic</vt:lpstr>
      <vt:lpstr>Consolas</vt:lpstr>
      <vt:lpstr>Söhne</vt:lpstr>
      <vt:lpstr>Söhne Mono</vt:lpstr>
      <vt:lpstr>Wingdings 3</vt:lpstr>
      <vt:lpstr>Ion</vt:lpstr>
      <vt:lpstr>Living sHell</vt:lpstr>
      <vt:lpstr>The beginning of the End-of-File</vt:lpstr>
      <vt:lpstr>Finding the PATH</vt:lpstr>
      <vt:lpstr>Which main is the main main?</vt:lpstr>
      <vt:lpstr>WTF is a TTY?</vt:lpstr>
      <vt:lpstr>Function vs. System calls</vt:lpstr>
      <vt:lpstr>execve won’t let met me be me; instead it wants me to be its ppid</vt:lpstr>
      <vt:lpstr>Which PID is me?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</dc:title>
  <dc:creator>Chris Stamper</dc:creator>
  <cp:lastModifiedBy>Chris Stamper</cp:lastModifiedBy>
  <cp:revision>10</cp:revision>
  <dcterms:created xsi:type="dcterms:W3CDTF">2023-03-24T00:36:12Z</dcterms:created>
  <dcterms:modified xsi:type="dcterms:W3CDTF">2023-03-24T21:35:39Z</dcterms:modified>
</cp:coreProperties>
</file>