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57" r:id="rId6"/>
    <p:sldId id="258"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132207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D8FEB-24CB-4B60-8DED-C04E42D0F9A0}"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203986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408415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6708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306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857569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4225498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275904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351405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151432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7732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9D8FEB-24CB-4B60-8DED-C04E42D0F9A0}"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272157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9D8FEB-24CB-4B60-8DED-C04E42D0F9A0}"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369501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17986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427873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9D8FEB-24CB-4B60-8DED-C04E42D0F9A0}" type="datetimeFigureOut">
              <a:rPr lang="en-US" smtClean="0"/>
              <a:t>3/5/2023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139755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D8FEB-24CB-4B60-8DED-C04E42D0F9A0}"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3170-8AF2-41CC-8A8C-415EE476FA80}" type="slidenum">
              <a:rPr lang="en-US" smtClean="0"/>
              <a:t>‹#›</a:t>
            </a:fld>
            <a:endParaRPr lang="en-US"/>
          </a:p>
        </p:txBody>
      </p:sp>
    </p:spTree>
    <p:extLst>
      <p:ext uri="{BB962C8B-B14F-4D97-AF65-F5344CB8AC3E}">
        <p14:creationId xmlns:p14="http://schemas.microsoft.com/office/powerpoint/2010/main" val="251832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9D8FEB-24CB-4B60-8DED-C04E42D0F9A0}" type="datetimeFigureOut">
              <a:rPr lang="en-US" smtClean="0"/>
              <a:t>3/5/2023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533170-8AF2-41CC-8A8C-415EE476FA80}" type="slidenum">
              <a:rPr lang="en-US" smtClean="0"/>
              <a:t>‹#›</a:t>
            </a:fld>
            <a:endParaRPr lang="en-US"/>
          </a:p>
        </p:txBody>
      </p:sp>
    </p:spTree>
    <p:extLst>
      <p:ext uri="{BB962C8B-B14F-4D97-AF65-F5344CB8AC3E}">
        <p14:creationId xmlns:p14="http://schemas.microsoft.com/office/powerpoint/2010/main" val="127461311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B181-E806-17C1-FDDD-D96B57E1407B}"/>
              </a:ext>
            </a:extLst>
          </p:cNvPr>
          <p:cNvSpPr>
            <a:spLocks noGrp="1"/>
          </p:cNvSpPr>
          <p:nvPr>
            <p:ph type="ctrTitle"/>
          </p:nvPr>
        </p:nvSpPr>
        <p:spPr/>
        <p:txBody>
          <a:bodyPr/>
          <a:lstStyle/>
          <a:p>
            <a:r>
              <a:rPr lang="en-US" dirty="0"/>
              <a:t>__</a:t>
            </a:r>
            <a:r>
              <a:rPr lang="en-US" dirty="0" err="1"/>
              <a:t>init</a:t>
            </a:r>
            <a:r>
              <a:rPr lang="en-US" dirty="0"/>
              <a:t>__ Monty</a:t>
            </a:r>
          </a:p>
        </p:txBody>
      </p:sp>
      <p:sp>
        <p:nvSpPr>
          <p:cNvPr id="3" name="Subtitle 2">
            <a:extLst>
              <a:ext uri="{FF2B5EF4-FFF2-40B4-BE49-F238E27FC236}">
                <a16:creationId xmlns:a16="http://schemas.microsoft.com/office/drawing/2014/main" id="{F7C63C10-CA85-B354-1B81-5B45C243D25E}"/>
              </a:ext>
            </a:extLst>
          </p:cNvPr>
          <p:cNvSpPr>
            <a:spLocks noGrp="1"/>
          </p:cNvSpPr>
          <p:nvPr>
            <p:ph type="subTitle" idx="1"/>
          </p:nvPr>
        </p:nvSpPr>
        <p:spPr/>
        <p:txBody>
          <a:bodyPr/>
          <a:lstStyle/>
          <a:p>
            <a:r>
              <a:rPr lang="en-US" dirty="0"/>
              <a:t>BY ME.NAME == CHRIS</a:t>
            </a:r>
          </a:p>
        </p:txBody>
      </p:sp>
    </p:spTree>
    <p:extLst>
      <p:ext uri="{BB962C8B-B14F-4D97-AF65-F5344CB8AC3E}">
        <p14:creationId xmlns:p14="http://schemas.microsoft.com/office/powerpoint/2010/main" val="236921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4C63-1BCD-DE93-D6C0-8A7486857F17}"/>
              </a:ext>
            </a:extLst>
          </p:cNvPr>
          <p:cNvSpPr>
            <a:spLocks noGrp="1"/>
          </p:cNvSpPr>
          <p:nvPr>
            <p:ph type="title"/>
          </p:nvPr>
        </p:nvSpPr>
        <p:spPr/>
        <p:txBody>
          <a:bodyPr/>
          <a:lstStyle/>
          <a:p>
            <a:r>
              <a:rPr lang="en-US" dirty="0"/>
              <a:t>LIFO v FIFO (context != GAAP)</a:t>
            </a:r>
          </a:p>
        </p:txBody>
      </p:sp>
      <p:sp>
        <p:nvSpPr>
          <p:cNvPr id="3" name="Content Placeholder 2">
            <a:extLst>
              <a:ext uri="{FF2B5EF4-FFF2-40B4-BE49-F238E27FC236}">
                <a16:creationId xmlns:a16="http://schemas.microsoft.com/office/drawing/2014/main" id="{9524BEF7-C59A-A70B-FF55-802970146B2E}"/>
              </a:ext>
            </a:extLst>
          </p:cNvPr>
          <p:cNvSpPr>
            <a:spLocks noGrp="1"/>
          </p:cNvSpPr>
          <p:nvPr>
            <p:ph idx="1"/>
          </p:nvPr>
        </p:nvSpPr>
        <p:spPr>
          <a:xfrm>
            <a:off x="1103312" y="2052918"/>
            <a:ext cx="8946541" cy="4168588"/>
          </a:xfrm>
        </p:spPr>
        <p:txBody>
          <a:bodyPr>
            <a:normAutofit/>
          </a:bodyPr>
          <a:lstStyle/>
          <a:p>
            <a:r>
              <a:rPr lang="en-US" dirty="0"/>
              <a:t>FIFO == First In First Out E.G. an amusement park line</a:t>
            </a:r>
          </a:p>
          <a:p>
            <a:r>
              <a:rPr lang="en-US" dirty="0"/>
              <a:t>LIFO == Last In First Out E.G. conventional spring loaded magazine</a:t>
            </a:r>
          </a:p>
          <a:p>
            <a:endParaRPr lang="en-US" dirty="0"/>
          </a:p>
          <a:p>
            <a:pPr marL="0" indent="0">
              <a:buNone/>
            </a:pPr>
            <a:r>
              <a:rPr lang="en-US" dirty="0"/>
              <a:t>Similar to the acronyms themselves, the usage of these methodologies will be largely context dependent:</a:t>
            </a:r>
          </a:p>
          <a:p>
            <a:pPr marL="0" indent="0">
              <a:buNone/>
            </a:pPr>
            <a:endParaRPr lang="en-US" dirty="0"/>
          </a:p>
          <a:p>
            <a:pPr marL="0" indent="0">
              <a:buNone/>
            </a:pPr>
            <a:r>
              <a:rPr lang="en-US" dirty="0"/>
              <a:t>Suppose you want to implement an undo feature for a word processor like Word, which method would be best?</a:t>
            </a:r>
            <a:br>
              <a:rPr lang="en-US" dirty="0"/>
            </a:br>
            <a:br>
              <a:rPr lang="en-US" dirty="0"/>
            </a:br>
            <a:r>
              <a:rPr lang="en-US" dirty="0"/>
              <a:t>Suppose you’re building a customer callback system, which method would be best then?</a:t>
            </a:r>
          </a:p>
        </p:txBody>
      </p:sp>
    </p:spTree>
    <p:extLst>
      <p:ext uri="{BB962C8B-B14F-4D97-AF65-F5344CB8AC3E}">
        <p14:creationId xmlns:p14="http://schemas.microsoft.com/office/powerpoint/2010/main" val="378015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4DB2-BF21-3A91-700D-3BC637000D3C}"/>
              </a:ext>
            </a:extLst>
          </p:cNvPr>
          <p:cNvSpPr>
            <a:spLocks noGrp="1"/>
          </p:cNvSpPr>
          <p:nvPr>
            <p:ph type="title"/>
          </p:nvPr>
        </p:nvSpPr>
        <p:spPr/>
        <p:txBody>
          <a:bodyPr/>
          <a:lstStyle/>
          <a:p>
            <a:r>
              <a:rPr lang="en-US" dirty="0"/>
              <a:t>STACK v HEAP – Memory Man</a:t>
            </a:r>
          </a:p>
        </p:txBody>
      </p:sp>
      <p:sp>
        <p:nvSpPr>
          <p:cNvPr id="3" name="Content Placeholder 2">
            <a:extLst>
              <a:ext uri="{FF2B5EF4-FFF2-40B4-BE49-F238E27FC236}">
                <a16:creationId xmlns:a16="http://schemas.microsoft.com/office/drawing/2014/main" id="{484D90EE-276C-DD39-F730-483A1A9FEFC0}"/>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rgbClr val="D1D5DB"/>
                </a:solidFill>
                <a:effectLst/>
                <a:latin typeface="Söhne"/>
              </a:rPr>
              <a:t>Memory Allocation: Heap is a dynamically allocated memory that is used for storing data that persists beyond the scope of the current function. Stack, on the other hand, is a statically allocated memory used for storing data that is local to the current function.</a:t>
            </a:r>
          </a:p>
          <a:p>
            <a:pPr algn="l">
              <a:buFont typeface="+mj-lt"/>
              <a:buAutoNum type="arabicPeriod"/>
            </a:pPr>
            <a:r>
              <a:rPr lang="en-US" b="0" i="0" dirty="0">
                <a:solidFill>
                  <a:srgbClr val="D1D5DB"/>
                </a:solidFill>
                <a:effectLst/>
                <a:latin typeface="Söhne"/>
              </a:rPr>
              <a:t>Memory Management: Heap memory is managed manually by the programmer, which means that the programmer is responsible for allocating and deallocating memory when required. Stack memory, on the other hand, is managed automatically by the operating system.</a:t>
            </a:r>
          </a:p>
          <a:p>
            <a:pPr algn="l">
              <a:buFont typeface="+mj-lt"/>
              <a:buAutoNum type="arabicPeriod"/>
            </a:pPr>
            <a:r>
              <a:rPr lang="en-US" b="0" i="0" dirty="0">
                <a:solidFill>
                  <a:srgbClr val="D1D5DB"/>
                </a:solidFill>
                <a:effectLst/>
                <a:latin typeface="Söhne"/>
              </a:rPr>
              <a:t>Memory Access: Heap memory can be accessed by any part of the program as long as a valid pointer to that memory is available. Stack memory can only be accessed by the function that allocated it.</a:t>
            </a:r>
          </a:p>
          <a:p>
            <a:pPr algn="l">
              <a:buFont typeface="+mj-lt"/>
              <a:buAutoNum type="arabicPeriod"/>
            </a:pPr>
            <a:r>
              <a:rPr lang="en-US" b="0" i="0" dirty="0">
                <a:solidFill>
                  <a:srgbClr val="D1D5DB"/>
                </a:solidFill>
                <a:effectLst/>
                <a:latin typeface="Söhne"/>
              </a:rPr>
              <a:t>Memory Size: Heap memory is limited only by the amount of available memory on the computer. Stack memory, on the other hand, is limited in size and can overflow if too much data is pushed onto it.</a:t>
            </a:r>
          </a:p>
          <a:p>
            <a:pPr algn="l">
              <a:buFont typeface="+mj-lt"/>
              <a:buAutoNum type="arabicPeriod"/>
            </a:pPr>
            <a:r>
              <a:rPr lang="en-US" b="0" i="0" dirty="0">
                <a:solidFill>
                  <a:srgbClr val="D1D5DB"/>
                </a:solidFill>
                <a:effectLst/>
                <a:latin typeface="Söhne"/>
              </a:rPr>
              <a:t>Performance: Heap memory allocation and deallocation are slower than stack memory allocation and deallocation. This is because heap memory involves more complex operations such as searching for free memory blocks and updating pointers.</a:t>
            </a:r>
          </a:p>
          <a:p>
            <a:endParaRPr lang="en-US" dirty="0"/>
          </a:p>
        </p:txBody>
      </p:sp>
    </p:spTree>
    <p:extLst>
      <p:ext uri="{BB962C8B-B14F-4D97-AF65-F5344CB8AC3E}">
        <p14:creationId xmlns:p14="http://schemas.microsoft.com/office/powerpoint/2010/main" val="345780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3A16-4210-9063-C70D-BA03ECCEC0E9}"/>
              </a:ext>
            </a:extLst>
          </p:cNvPr>
          <p:cNvSpPr>
            <a:spLocks noGrp="1"/>
          </p:cNvSpPr>
          <p:nvPr>
            <p:ph type="title"/>
          </p:nvPr>
        </p:nvSpPr>
        <p:spPr/>
        <p:txBody>
          <a:bodyPr/>
          <a:lstStyle/>
          <a:p>
            <a:r>
              <a:rPr lang="en-US" dirty="0" err="1"/>
              <a:t>valgrind</a:t>
            </a:r>
            <a:r>
              <a:rPr lang="en-US" dirty="0"/>
              <a:t> &amp;&amp; exit(STATUS)</a:t>
            </a:r>
          </a:p>
        </p:txBody>
      </p:sp>
      <p:pic>
        <p:nvPicPr>
          <p:cNvPr id="5" name="Content Placeholder 4">
            <a:extLst>
              <a:ext uri="{FF2B5EF4-FFF2-40B4-BE49-F238E27FC236}">
                <a16:creationId xmlns:a16="http://schemas.microsoft.com/office/drawing/2014/main" id="{6A20D775-A8F5-9DF2-35DF-C9C3922B5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87" y="1153156"/>
            <a:ext cx="3185749" cy="4110457"/>
          </a:xfrm>
        </p:spPr>
      </p:pic>
      <p:pic>
        <p:nvPicPr>
          <p:cNvPr id="7" name="Picture 6">
            <a:extLst>
              <a:ext uri="{FF2B5EF4-FFF2-40B4-BE49-F238E27FC236}">
                <a16:creationId xmlns:a16="http://schemas.microsoft.com/office/drawing/2014/main" id="{8FD638E5-574C-EC01-74C4-AC6929C7E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9" y="5340076"/>
            <a:ext cx="3257043" cy="1275877"/>
          </a:xfrm>
          <a:prstGeom prst="rect">
            <a:avLst/>
          </a:prstGeom>
        </p:spPr>
      </p:pic>
      <p:pic>
        <p:nvPicPr>
          <p:cNvPr id="9" name="Picture 8">
            <a:extLst>
              <a:ext uri="{FF2B5EF4-FFF2-40B4-BE49-F238E27FC236}">
                <a16:creationId xmlns:a16="http://schemas.microsoft.com/office/drawing/2014/main" id="{C9E3D938-B720-1299-9B64-0872CF33A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152" y="738365"/>
            <a:ext cx="3697387" cy="4110457"/>
          </a:xfrm>
          <a:prstGeom prst="rect">
            <a:avLst/>
          </a:prstGeom>
        </p:spPr>
      </p:pic>
      <p:sp>
        <p:nvSpPr>
          <p:cNvPr id="10" name="TextBox 9">
            <a:extLst>
              <a:ext uri="{FF2B5EF4-FFF2-40B4-BE49-F238E27FC236}">
                <a16:creationId xmlns:a16="http://schemas.microsoft.com/office/drawing/2014/main" id="{D4EFB7CD-39D3-1651-80E9-3D02239B9667}"/>
              </a:ext>
            </a:extLst>
          </p:cNvPr>
          <p:cNvSpPr txBox="1"/>
          <p:nvPr/>
        </p:nvSpPr>
        <p:spPr>
          <a:xfrm>
            <a:off x="4069976" y="1365895"/>
            <a:ext cx="3092824" cy="1077218"/>
          </a:xfrm>
          <a:prstGeom prst="rect">
            <a:avLst/>
          </a:prstGeom>
          <a:noFill/>
        </p:spPr>
        <p:txBody>
          <a:bodyPr wrap="square" rtlCol="0">
            <a:spAutoFit/>
          </a:bodyPr>
          <a:lstStyle/>
          <a:p>
            <a:pPr marL="285750" indent="-285750">
              <a:buFont typeface="Wingdings" panose="05000000000000000000" pitchFamily="2" charset="2"/>
              <a:buChar char="ß"/>
            </a:pPr>
            <a:r>
              <a:rPr lang="en-US" sz="3200" dirty="0"/>
              <a:t>GOOD RUN</a:t>
            </a:r>
          </a:p>
          <a:p>
            <a:r>
              <a:rPr lang="en-US" sz="3200" dirty="0"/>
              <a:t>BAD RUN -----&gt;</a:t>
            </a:r>
          </a:p>
        </p:txBody>
      </p:sp>
      <p:pic>
        <p:nvPicPr>
          <p:cNvPr id="12" name="Picture 11">
            <a:extLst>
              <a:ext uri="{FF2B5EF4-FFF2-40B4-BE49-F238E27FC236}">
                <a16:creationId xmlns:a16="http://schemas.microsoft.com/office/drawing/2014/main" id="{38B64637-159C-02BE-DE2C-4B418A294B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1152" y="5004753"/>
            <a:ext cx="3697386" cy="1275877"/>
          </a:xfrm>
          <a:prstGeom prst="rect">
            <a:avLst/>
          </a:prstGeom>
        </p:spPr>
      </p:pic>
      <p:sp>
        <p:nvSpPr>
          <p:cNvPr id="13" name="TextBox 12">
            <a:extLst>
              <a:ext uri="{FF2B5EF4-FFF2-40B4-BE49-F238E27FC236}">
                <a16:creationId xmlns:a16="http://schemas.microsoft.com/office/drawing/2014/main" id="{11EF1594-0570-3091-B679-D9D0B99F350A}"/>
              </a:ext>
            </a:extLst>
          </p:cNvPr>
          <p:cNvSpPr txBox="1"/>
          <p:nvPr/>
        </p:nvSpPr>
        <p:spPr>
          <a:xfrm>
            <a:off x="4132729" y="5302772"/>
            <a:ext cx="3092824" cy="1015663"/>
          </a:xfrm>
          <a:prstGeom prst="rect">
            <a:avLst/>
          </a:prstGeom>
          <a:noFill/>
        </p:spPr>
        <p:txBody>
          <a:bodyPr wrap="square" rtlCol="0">
            <a:spAutoFit/>
          </a:bodyPr>
          <a:lstStyle/>
          <a:p>
            <a:pPr marL="285750" indent="-285750">
              <a:buFont typeface="Wingdings" panose="05000000000000000000" pitchFamily="2" charset="2"/>
              <a:buChar char="ß"/>
            </a:pPr>
            <a:r>
              <a:rPr lang="en-US" sz="2800" dirty="0"/>
              <a:t>GOOD EXIT (0)</a:t>
            </a:r>
          </a:p>
          <a:p>
            <a:r>
              <a:rPr lang="en-US" sz="3200" dirty="0"/>
              <a:t>BAD EXIT (1)--&gt;</a:t>
            </a:r>
          </a:p>
        </p:txBody>
      </p:sp>
      <p:sp>
        <p:nvSpPr>
          <p:cNvPr id="14" name="TextBox 13">
            <a:extLst>
              <a:ext uri="{FF2B5EF4-FFF2-40B4-BE49-F238E27FC236}">
                <a16:creationId xmlns:a16="http://schemas.microsoft.com/office/drawing/2014/main" id="{2A6499D1-253A-A085-D5D7-DA03327BB38D}"/>
              </a:ext>
            </a:extLst>
          </p:cNvPr>
          <p:cNvSpPr txBox="1"/>
          <p:nvPr/>
        </p:nvSpPr>
        <p:spPr>
          <a:xfrm>
            <a:off x="3594847" y="2716306"/>
            <a:ext cx="3567953" cy="1477328"/>
          </a:xfrm>
          <a:prstGeom prst="rect">
            <a:avLst/>
          </a:prstGeom>
          <a:noFill/>
        </p:spPr>
        <p:txBody>
          <a:bodyPr wrap="square" rtlCol="0">
            <a:spAutoFit/>
          </a:bodyPr>
          <a:lstStyle/>
          <a:p>
            <a:r>
              <a:rPr lang="en-US" dirty="0"/>
              <a:t>Install </a:t>
            </a:r>
            <a:r>
              <a:rPr lang="en-US" dirty="0" err="1"/>
              <a:t>valgrind</a:t>
            </a:r>
            <a:r>
              <a:rPr lang="en-US" dirty="0"/>
              <a:t>:</a:t>
            </a:r>
            <a:br>
              <a:rPr lang="en-US" dirty="0"/>
            </a:br>
            <a:r>
              <a:rPr lang="en-US" dirty="0">
                <a:solidFill>
                  <a:schemeClr val="bg1"/>
                </a:solidFill>
              </a:rPr>
              <a:t>“</a:t>
            </a:r>
            <a:r>
              <a:rPr lang="en-US" b="1" i="0" dirty="0" err="1">
                <a:solidFill>
                  <a:schemeClr val="bg1"/>
                </a:solidFill>
                <a:effectLst/>
                <a:latin typeface="Monaco"/>
              </a:rPr>
              <a:t>sudo</a:t>
            </a:r>
            <a:r>
              <a:rPr lang="en-US" b="1" i="0" dirty="0">
                <a:solidFill>
                  <a:schemeClr val="bg1"/>
                </a:solidFill>
                <a:effectLst/>
                <a:latin typeface="Monaco"/>
              </a:rPr>
              <a:t> apt-get install </a:t>
            </a:r>
            <a:r>
              <a:rPr lang="en-US" b="1" i="0" dirty="0" err="1">
                <a:solidFill>
                  <a:schemeClr val="bg1"/>
                </a:solidFill>
                <a:effectLst/>
                <a:latin typeface="Monaco"/>
              </a:rPr>
              <a:t>valgrind</a:t>
            </a:r>
            <a:r>
              <a:rPr lang="en-US" b="1" i="0" dirty="0">
                <a:solidFill>
                  <a:schemeClr val="bg1"/>
                </a:solidFill>
                <a:effectLst/>
                <a:latin typeface="Monaco"/>
              </a:rPr>
              <a:t>”</a:t>
            </a:r>
            <a:br>
              <a:rPr lang="en-US" b="1" i="0" dirty="0">
                <a:solidFill>
                  <a:schemeClr val="bg1"/>
                </a:solidFill>
                <a:effectLst/>
                <a:latin typeface="Monaco"/>
              </a:rPr>
            </a:br>
            <a:br>
              <a:rPr lang="en-US" b="1" i="0" dirty="0">
                <a:solidFill>
                  <a:schemeClr val="bg1"/>
                </a:solidFill>
                <a:effectLst/>
                <a:latin typeface="Monaco"/>
              </a:rPr>
            </a:br>
            <a:r>
              <a:rPr lang="en-US" b="1" dirty="0">
                <a:latin typeface="Monaco"/>
              </a:rPr>
              <a:t>Use </a:t>
            </a:r>
            <a:r>
              <a:rPr lang="en-US" b="1" dirty="0" err="1">
                <a:latin typeface="Monaco"/>
              </a:rPr>
              <a:t>valgrind</a:t>
            </a:r>
            <a:r>
              <a:rPr lang="en-US" dirty="0"/>
              <a:t>:</a:t>
            </a:r>
            <a:br>
              <a:rPr lang="en-US" dirty="0"/>
            </a:br>
            <a:r>
              <a:rPr lang="en-US" dirty="0">
                <a:solidFill>
                  <a:schemeClr val="bg1"/>
                </a:solidFill>
              </a:rPr>
              <a:t>“</a:t>
            </a:r>
            <a:r>
              <a:rPr lang="en-US" b="1" dirty="0" err="1">
                <a:solidFill>
                  <a:schemeClr val="bg1"/>
                </a:solidFill>
                <a:latin typeface="Monaco"/>
              </a:rPr>
              <a:t>valgrind</a:t>
            </a:r>
            <a:r>
              <a:rPr lang="en-US" b="1" dirty="0">
                <a:solidFill>
                  <a:schemeClr val="bg1"/>
                </a:solidFill>
                <a:latin typeface="Monaco"/>
              </a:rPr>
              <a:t> {{path to exec}} …</a:t>
            </a:r>
            <a:r>
              <a:rPr lang="en-US" b="1" i="0" dirty="0">
                <a:solidFill>
                  <a:schemeClr val="bg1"/>
                </a:solidFill>
                <a:effectLst/>
                <a:latin typeface="Monaco"/>
              </a:rPr>
              <a:t>”</a:t>
            </a:r>
            <a:endParaRPr lang="en-US" dirty="0">
              <a:solidFill>
                <a:schemeClr val="bg1"/>
              </a:solidFill>
            </a:endParaRPr>
          </a:p>
        </p:txBody>
      </p:sp>
    </p:spTree>
    <p:extLst>
      <p:ext uri="{BB962C8B-B14F-4D97-AF65-F5344CB8AC3E}">
        <p14:creationId xmlns:p14="http://schemas.microsoft.com/office/powerpoint/2010/main" val="62734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A1B9-5D0A-C3CE-13D2-C60FD459BCA9}"/>
              </a:ext>
            </a:extLst>
          </p:cNvPr>
          <p:cNvSpPr>
            <a:spLocks noGrp="1"/>
          </p:cNvSpPr>
          <p:nvPr>
            <p:ph type="title"/>
          </p:nvPr>
        </p:nvSpPr>
        <p:spPr/>
        <p:txBody>
          <a:bodyPr/>
          <a:lstStyle/>
          <a:p>
            <a:r>
              <a:rPr lang="en-US" dirty="0"/>
              <a:t>Why you don’t GENERALLY want to use globally scoped variables in C</a:t>
            </a:r>
          </a:p>
        </p:txBody>
      </p:sp>
      <p:sp>
        <p:nvSpPr>
          <p:cNvPr id="3" name="Content Placeholder 2">
            <a:extLst>
              <a:ext uri="{FF2B5EF4-FFF2-40B4-BE49-F238E27FC236}">
                <a16:creationId xmlns:a16="http://schemas.microsoft.com/office/drawing/2014/main" id="{1789ABD4-3F30-6810-6C85-BC4B17EFEBAC}"/>
              </a:ext>
            </a:extLst>
          </p:cNvPr>
          <p:cNvSpPr>
            <a:spLocks noGrp="1"/>
          </p:cNvSpPr>
          <p:nvPr>
            <p:ph idx="1"/>
          </p:nvPr>
        </p:nvSpPr>
        <p:spPr>
          <a:xfrm>
            <a:off x="2367335" y="2698377"/>
            <a:ext cx="8946541" cy="2232211"/>
          </a:xfrm>
        </p:spPr>
        <p:txBody>
          <a:bodyPr/>
          <a:lstStyle/>
          <a:p>
            <a:r>
              <a:rPr lang="en-US" dirty="0"/>
              <a:t>Performance – slower access and more memory</a:t>
            </a:r>
          </a:p>
          <a:p>
            <a:r>
              <a:rPr lang="en-US" dirty="0"/>
              <a:t>Maintenance – changing one component may affect many</a:t>
            </a:r>
          </a:p>
          <a:p>
            <a:r>
              <a:rPr lang="en-US" dirty="0"/>
              <a:t>Name Clashes – since accessible anywhere, can conflict</a:t>
            </a:r>
          </a:p>
          <a:p>
            <a:r>
              <a:rPr lang="en-US" dirty="0"/>
              <a:t>Debugging – accessible anywhere, so hard to find problem source</a:t>
            </a:r>
          </a:p>
          <a:p>
            <a:r>
              <a:rPr lang="en-US" dirty="0"/>
              <a:t>Security – if everywhere, odds of being in affected area is 100%</a:t>
            </a:r>
          </a:p>
          <a:p>
            <a:endParaRPr lang="en-US" dirty="0"/>
          </a:p>
        </p:txBody>
      </p:sp>
    </p:spTree>
    <p:extLst>
      <p:ext uri="{BB962C8B-B14F-4D97-AF65-F5344CB8AC3E}">
        <p14:creationId xmlns:p14="http://schemas.microsoft.com/office/powerpoint/2010/main" val="20346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926C-73C8-5EBF-3A56-18BE7919A664}"/>
              </a:ext>
            </a:extLst>
          </p:cNvPr>
          <p:cNvSpPr>
            <a:spLocks noGrp="1"/>
          </p:cNvSpPr>
          <p:nvPr>
            <p:ph type="title"/>
          </p:nvPr>
        </p:nvSpPr>
        <p:spPr/>
        <p:txBody>
          <a:bodyPr/>
          <a:lstStyle/>
          <a:p>
            <a:r>
              <a:rPr lang="en-US" dirty="0"/>
              <a:t>SOLUTION SET &amp;&amp; EXAMPLE OF GLOBAL STRUCT</a:t>
            </a:r>
          </a:p>
        </p:txBody>
      </p:sp>
      <p:sp>
        <p:nvSpPr>
          <p:cNvPr id="3" name="Content Placeholder 2">
            <a:extLst>
              <a:ext uri="{FF2B5EF4-FFF2-40B4-BE49-F238E27FC236}">
                <a16:creationId xmlns:a16="http://schemas.microsoft.com/office/drawing/2014/main" id="{762779AB-0E70-0C4C-9239-18A3C3D8872F}"/>
              </a:ext>
            </a:extLst>
          </p:cNvPr>
          <p:cNvSpPr>
            <a:spLocks noGrp="1"/>
          </p:cNvSpPr>
          <p:nvPr>
            <p:ph idx="1"/>
          </p:nvPr>
        </p:nvSpPr>
        <p:spPr>
          <a:xfrm>
            <a:off x="1103313" y="2052918"/>
            <a:ext cx="3881064" cy="4195481"/>
          </a:xfrm>
        </p:spPr>
        <p:txBody>
          <a:bodyPr/>
          <a:lstStyle/>
          <a:p>
            <a:r>
              <a:rPr lang="en-US" dirty="0"/>
              <a:t>Since the interpreter we’re building will already be lightweight from a resource perspective, not have ongoing maintenance concerns, likely only be comprised of a handful of files, and at comically low risk of exploit attempts – use global struct! TY @Autumn</a:t>
            </a:r>
          </a:p>
        </p:txBody>
      </p:sp>
      <p:pic>
        <p:nvPicPr>
          <p:cNvPr id="5" name="Picture 4">
            <a:extLst>
              <a:ext uri="{FF2B5EF4-FFF2-40B4-BE49-F238E27FC236}">
                <a16:creationId xmlns:a16="http://schemas.microsoft.com/office/drawing/2014/main" id="{8763226C-7EF6-EF8B-18CA-CA4CD7DFB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170" y="1389164"/>
            <a:ext cx="4817285" cy="4859235"/>
          </a:xfrm>
          <a:prstGeom prst="rect">
            <a:avLst/>
          </a:prstGeom>
        </p:spPr>
      </p:pic>
    </p:spTree>
    <p:extLst>
      <p:ext uri="{BB962C8B-B14F-4D97-AF65-F5344CB8AC3E}">
        <p14:creationId xmlns:p14="http://schemas.microsoft.com/office/powerpoint/2010/main" val="71955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A75C-BDFC-027F-C253-A89A8EA28A63}"/>
              </a:ext>
            </a:extLst>
          </p:cNvPr>
          <p:cNvSpPr>
            <a:spLocks noGrp="1"/>
          </p:cNvSpPr>
          <p:nvPr>
            <p:ph type="title"/>
          </p:nvPr>
        </p:nvSpPr>
        <p:spPr/>
        <p:txBody>
          <a:bodyPr/>
          <a:lstStyle/>
          <a:p>
            <a:r>
              <a:rPr lang="en-US" dirty="0" err="1"/>
              <a:t>cmp</a:t>
            </a:r>
            <a:r>
              <a:rPr lang="en-US" dirty="0"/>
              <a:t>(interpreted, compiled)</a:t>
            </a:r>
          </a:p>
        </p:txBody>
      </p:sp>
      <p:sp>
        <p:nvSpPr>
          <p:cNvPr id="3" name="Text Placeholder 2">
            <a:extLst>
              <a:ext uri="{FF2B5EF4-FFF2-40B4-BE49-F238E27FC236}">
                <a16:creationId xmlns:a16="http://schemas.microsoft.com/office/drawing/2014/main" id="{4F17110F-A9B1-2D7F-E95C-CDC33214E0B4}"/>
              </a:ext>
            </a:extLst>
          </p:cNvPr>
          <p:cNvSpPr>
            <a:spLocks noGrp="1"/>
          </p:cNvSpPr>
          <p:nvPr>
            <p:ph type="body" idx="1"/>
          </p:nvPr>
        </p:nvSpPr>
        <p:spPr/>
        <p:txBody>
          <a:bodyPr/>
          <a:lstStyle/>
          <a:p>
            <a:r>
              <a:rPr lang="en-US" dirty="0"/>
              <a:t>Compiled (e.g. C, Java)</a:t>
            </a:r>
          </a:p>
        </p:txBody>
      </p:sp>
      <p:sp>
        <p:nvSpPr>
          <p:cNvPr id="4" name="Content Placeholder 3">
            <a:extLst>
              <a:ext uri="{FF2B5EF4-FFF2-40B4-BE49-F238E27FC236}">
                <a16:creationId xmlns:a16="http://schemas.microsoft.com/office/drawing/2014/main" id="{2380A7A2-CB19-6F22-12E2-51C3B5EE690D}"/>
              </a:ext>
            </a:extLst>
          </p:cNvPr>
          <p:cNvSpPr>
            <a:spLocks noGrp="1"/>
          </p:cNvSpPr>
          <p:nvPr>
            <p:ph sz="half" idx="2"/>
          </p:nvPr>
        </p:nvSpPr>
        <p:spPr/>
        <p:txBody>
          <a:bodyPr>
            <a:normAutofit/>
          </a:bodyPr>
          <a:lstStyle/>
          <a:p>
            <a:r>
              <a:rPr lang="en-US" sz="3200" dirty="0"/>
              <a:t>Code executed by CPU</a:t>
            </a:r>
          </a:p>
          <a:p>
            <a:r>
              <a:rPr lang="en-US" sz="3200" dirty="0"/>
              <a:t>Debug &lt; (worse)</a:t>
            </a:r>
          </a:p>
          <a:p>
            <a:r>
              <a:rPr lang="en-US" sz="3200" dirty="0" err="1"/>
              <a:t>Dev_time</a:t>
            </a:r>
            <a:r>
              <a:rPr lang="en-US" sz="3200" dirty="0"/>
              <a:t> &gt; (worse)</a:t>
            </a:r>
          </a:p>
          <a:p>
            <a:r>
              <a:rPr lang="en-US" sz="3200" dirty="0"/>
              <a:t>Speed &gt; (better)</a:t>
            </a:r>
          </a:p>
          <a:p>
            <a:r>
              <a:rPr lang="en-US" sz="3200" dirty="0"/>
              <a:t>Portability &lt; (worse)</a:t>
            </a:r>
          </a:p>
        </p:txBody>
      </p:sp>
      <p:sp>
        <p:nvSpPr>
          <p:cNvPr id="5" name="Text Placeholder 4">
            <a:extLst>
              <a:ext uri="{FF2B5EF4-FFF2-40B4-BE49-F238E27FC236}">
                <a16:creationId xmlns:a16="http://schemas.microsoft.com/office/drawing/2014/main" id="{C67998E4-B79A-1F58-7A7B-3874C11F19C2}"/>
              </a:ext>
            </a:extLst>
          </p:cNvPr>
          <p:cNvSpPr>
            <a:spLocks noGrp="1"/>
          </p:cNvSpPr>
          <p:nvPr>
            <p:ph type="body" sz="quarter" idx="3"/>
          </p:nvPr>
        </p:nvSpPr>
        <p:spPr/>
        <p:txBody>
          <a:bodyPr/>
          <a:lstStyle/>
          <a:p>
            <a:r>
              <a:rPr lang="en-US" dirty="0"/>
              <a:t>Interpreted (e.g. python, JS)</a:t>
            </a:r>
          </a:p>
        </p:txBody>
      </p:sp>
      <p:sp>
        <p:nvSpPr>
          <p:cNvPr id="6" name="Content Placeholder 5">
            <a:extLst>
              <a:ext uri="{FF2B5EF4-FFF2-40B4-BE49-F238E27FC236}">
                <a16:creationId xmlns:a16="http://schemas.microsoft.com/office/drawing/2014/main" id="{32FEB59B-A935-DA2A-ABF5-6DF24C3FB0BF}"/>
              </a:ext>
            </a:extLst>
          </p:cNvPr>
          <p:cNvSpPr>
            <a:spLocks noGrp="1"/>
          </p:cNvSpPr>
          <p:nvPr>
            <p:ph sz="quarter" idx="4"/>
          </p:nvPr>
        </p:nvSpPr>
        <p:spPr>
          <a:xfrm>
            <a:off x="5654495" y="2514600"/>
            <a:ext cx="5103152" cy="3741738"/>
          </a:xfrm>
        </p:spPr>
        <p:txBody>
          <a:bodyPr>
            <a:noAutofit/>
          </a:bodyPr>
          <a:lstStyle/>
          <a:p>
            <a:r>
              <a:rPr lang="en-US" sz="3200" dirty="0"/>
              <a:t>Code executed by interpreter</a:t>
            </a:r>
          </a:p>
          <a:p>
            <a:r>
              <a:rPr lang="en-US" sz="3200" dirty="0"/>
              <a:t>Debug &gt; (better)</a:t>
            </a:r>
          </a:p>
          <a:p>
            <a:r>
              <a:rPr lang="en-US" sz="3200" dirty="0" err="1"/>
              <a:t>Dev_time</a:t>
            </a:r>
            <a:r>
              <a:rPr lang="en-US" sz="3200" dirty="0"/>
              <a:t> &lt; (better)</a:t>
            </a:r>
          </a:p>
          <a:p>
            <a:r>
              <a:rPr lang="en-US" sz="3200" dirty="0"/>
              <a:t>Speed &lt; (worse)</a:t>
            </a:r>
          </a:p>
          <a:p>
            <a:r>
              <a:rPr lang="en-US" sz="3200" dirty="0"/>
              <a:t>Portability &gt; (better)</a:t>
            </a:r>
          </a:p>
        </p:txBody>
      </p:sp>
    </p:spTree>
    <p:extLst>
      <p:ext uri="{BB962C8B-B14F-4D97-AF65-F5344CB8AC3E}">
        <p14:creationId xmlns:p14="http://schemas.microsoft.com/office/powerpoint/2010/main" val="402653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6E60-9AE1-A12E-DC0B-8748EE0ABFE6}"/>
              </a:ext>
            </a:extLst>
          </p:cNvPr>
          <p:cNvSpPr>
            <a:spLocks noGrp="1"/>
          </p:cNvSpPr>
          <p:nvPr>
            <p:ph type="title"/>
          </p:nvPr>
        </p:nvSpPr>
        <p:spPr/>
        <p:txBody>
          <a:bodyPr/>
          <a:lstStyle/>
          <a:p>
            <a:r>
              <a:rPr lang="en-US" dirty="0"/>
              <a:t>Handle EOF (End-Of-File)</a:t>
            </a:r>
          </a:p>
        </p:txBody>
      </p:sp>
      <p:sp>
        <p:nvSpPr>
          <p:cNvPr id="3" name="Content Placeholder 2">
            <a:extLst>
              <a:ext uri="{FF2B5EF4-FFF2-40B4-BE49-F238E27FC236}">
                <a16:creationId xmlns:a16="http://schemas.microsoft.com/office/drawing/2014/main" id="{092E6577-C341-D879-468D-51FD3185A6F5}"/>
              </a:ext>
            </a:extLst>
          </p:cNvPr>
          <p:cNvSpPr>
            <a:spLocks noGrp="1"/>
          </p:cNvSpPr>
          <p:nvPr>
            <p:ph idx="1"/>
          </p:nvPr>
        </p:nvSpPr>
        <p:spPr>
          <a:xfrm>
            <a:off x="1103312" y="2052918"/>
            <a:ext cx="9313676" cy="4195481"/>
          </a:xfrm>
        </p:spPr>
        <p:txBody>
          <a:bodyPr/>
          <a:lstStyle/>
          <a:p>
            <a:r>
              <a:rPr lang="en-US" dirty="0"/>
              <a:t>In Unix-like operating systems, when the end of file (EOF) is reached on a file or input stream, the read() system call returns zero to indicate the end of the file.</a:t>
            </a:r>
          </a:p>
          <a:p>
            <a:r>
              <a:rPr lang="en-US" b="1" dirty="0"/>
              <a:t>!WARNING! WITH GETLINE() THE EOF CONDITION WILL BE INDICATED BY AN (INT) -1 RETURN; SEE FUNCTION VS. SYSTEM CALLS</a:t>
            </a:r>
          </a:p>
          <a:p>
            <a:endParaRPr lang="en-US" b="1" dirty="0"/>
          </a:p>
          <a:p>
            <a:endParaRPr lang="en-US" b="1" dirty="0"/>
          </a:p>
          <a:p>
            <a:endParaRPr lang="en-US" b="1" dirty="0"/>
          </a:p>
          <a:p>
            <a:endParaRPr lang="en-US" b="1" dirty="0"/>
          </a:p>
          <a:p>
            <a:r>
              <a:rPr lang="en-US" dirty="0"/>
              <a:t>How long will this loop continue? What causes it to stop?</a:t>
            </a:r>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06BBC243-A697-A53C-4396-CF87CB98D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294" y="4252046"/>
            <a:ext cx="9422416" cy="660613"/>
          </a:xfrm>
          <a:prstGeom prst="rect">
            <a:avLst/>
          </a:prstGeom>
        </p:spPr>
      </p:pic>
    </p:spTree>
    <p:extLst>
      <p:ext uri="{BB962C8B-B14F-4D97-AF65-F5344CB8AC3E}">
        <p14:creationId xmlns:p14="http://schemas.microsoft.com/office/powerpoint/2010/main" val="299550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47A2-CD8C-CC9A-4C37-2D2BE1DD9AF9}"/>
              </a:ext>
            </a:extLst>
          </p:cNvPr>
          <p:cNvSpPr>
            <a:spLocks noGrp="1"/>
          </p:cNvSpPr>
          <p:nvPr>
            <p:ph type="title"/>
          </p:nvPr>
        </p:nvSpPr>
        <p:spPr>
          <a:xfrm>
            <a:off x="646111" y="452718"/>
            <a:ext cx="9404723" cy="1519517"/>
          </a:xfrm>
        </p:spPr>
        <p:txBody>
          <a:bodyPr/>
          <a:lstStyle/>
          <a:p>
            <a:r>
              <a:rPr lang="en-US" sz="2800" dirty="0"/>
              <a:t>GETLINE</a:t>
            </a:r>
            <a:br>
              <a:rPr lang="en-US" sz="2800" dirty="0"/>
            </a:br>
            <a:r>
              <a:rPr lang="en-US" sz="2800" dirty="0"/>
              <a:t>#include &lt;</a:t>
            </a:r>
            <a:r>
              <a:rPr lang="en-US" sz="2800" dirty="0" err="1"/>
              <a:t>stdio.h</a:t>
            </a:r>
            <a:r>
              <a:rPr lang="en-US" sz="2800" dirty="0"/>
              <a:t>&gt;</a:t>
            </a:r>
            <a:br>
              <a:rPr lang="en-US" sz="2800" dirty="0"/>
            </a:br>
            <a:r>
              <a:rPr lang="en-US" sz="2800" dirty="0" err="1"/>
              <a:t>ssize_t</a:t>
            </a:r>
            <a:r>
              <a:rPr lang="en-US" sz="2800" dirty="0"/>
              <a:t> </a:t>
            </a:r>
            <a:r>
              <a:rPr lang="en-US" sz="2800" dirty="0" err="1"/>
              <a:t>getline</a:t>
            </a:r>
            <a:r>
              <a:rPr lang="en-US" sz="2800" dirty="0"/>
              <a:t>(char **</a:t>
            </a:r>
            <a:r>
              <a:rPr lang="en-US" sz="2800" dirty="0" err="1"/>
              <a:t>lineptr</a:t>
            </a:r>
            <a:r>
              <a:rPr lang="en-US" sz="2800" dirty="0"/>
              <a:t>, </a:t>
            </a:r>
            <a:r>
              <a:rPr lang="en-US" sz="2800" dirty="0" err="1"/>
              <a:t>size_t</a:t>
            </a:r>
            <a:r>
              <a:rPr lang="en-US" sz="2800" dirty="0"/>
              <a:t> *n, FILE *stream);</a:t>
            </a:r>
          </a:p>
        </p:txBody>
      </p:sp>
      <p:sp>
        <p:nvSpPr>
          <p:cNvPr id="4" name="Title 1">
            <a:extLst>
              <a:ext uri="{FF2B5EF4-FFF2-40B4-BE49-F238E27FC236}">
                <a16:creationId xmlns:a16="http://schemas.microsoft.com/office/drawing/2014/main" id="{12471F91-1FFC-B0AF-FBB3-101AB83FB199}"/>
              </a:ext>
            </a:extLst>
          </p:cNvPr>
          <p:cNvSpPr txBox="1">
            <a:spLocks/>
          </p:cNvSpPr>
          <p:nvPr/>
        </p:nvSpPr>
        <p:spPr>
          <a:xfrm>
            <a:off x="646111" y="1972235"/>
            <a:ext cx="9404723" cy="151951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STRTOK</a:t>
            </a:r>
            <a:br>
              <a:rPr lang="en-US" sz="2800" dirty="0"/>
            </a:br>
            <a:r>
              <a:rPr lang="en-US" sz="2800" dirty="0"/>
              <a:t>#include &lt;</a:t>
            </a:r>
            <a:r>
              <a:rPr lang="en-US" sz="2800" dirty="0" err="1"/>
              <a:t>string.h</a:t>
            </a:r>
            <a:r>
              <a:rPr lang="en-US" sz="2800" dirty="0"/>
              <a:t>&gt;</a:t>
            </a:r>
            <a:br>
              <a:rPr lang="en-US" sz="2800" dirty="0"/>
            </a:br>
            <a:r>
              <a:rPr lang="en-US" sz="2800" dirty="0"/>
              <a:t>char *</a:t>
            </a:r>
            <a:r>
              <a:rPr lang="en-US" sz="2800" dirty="0" err="1"/>
              <a:t>strtok</a:t>
            </a:r>
            <a:r>
              <a:rPr lang="en-US" sz="2800" dirty="0"/>
              <a:t>(char *str, const char *</a:t>
            </a:r>
            <a:r>
              <a:rPr lang="en-US" sz="2800" dirty="0" err="1"/>
              <a:t>delim</a:t>
            </a:r>
            <a:r>
              <a:rPr lang="en-US" sz="2800" dirty="0"/>
              <a:t>);</a:t>
            </a:r>
          </a:p>
        </p:txBody>
      </p:sp>
      <p:sp>
        <p:nvSpPr>
          <p:cNvPr id="5" name="Title 1">
            <a:extLst>
              <a:ext uri="{FF2B5EF4-FFF2-40B4-BE49-F238E27FC236}">
                <a16:creationId xmlns:a16="http://schemas.microsoft.com/office/drawing/2014/main" id="{DAD74B10-2A0F-26AA-4D45-EACE31A30B03}"/>
              </a:ext>
            </a:extLst>
          </p:cNvPr>
          <p:cNvSpPr txBox="1">
            <a:spLocks/>
          </p:cNvSpPr>
          <p:nvPr/>
        </p:nvSpPr>
        <p:spPr>
          <a:xfrm>
            <a:off x="646111" y="3429000"/>
            <a:ext cx="9404723" cy="151951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FPRINTF</a:t>
            </a:r>
            <a:br>
              <a:rPr lang="en-US" sz="2800" dirty="0"/>
            </a:br>
            <a:r>
              <a:rPr lang="en-US" sz="2800" dirty="0"/>
              <a:t>#include &lt;</a:t>
            </a:r>
            <a:r>
              <a:rPr lang="en-US" sz="2800" dirty="0" err="1"/>
              <a:t>stdio.h</a:t>
            </a:r>
            <a:r>
              <a:rPr lang="en-US" sz="2800" dirty="0"/>
              <a:t>&gt;</a:t>
            </a:r>
            <a:br>
              <a:rPr lang="en-US" sz="2800" dirty="0"/>
            </a:br>
            <a:r>
              <a:rPr lang="en-US" sz="2800" dirty="0"/>
              <a:t>int </a:t>
            </a:r>
            <a:r>
              <a:rPr lang="en-US" sz="2800" dirty="0" err="1"/>
              <a:t>fprintf</a:t>
            </a:r>
            <a:r>
              <a:rPr lang="en-US" sz="2800" dirty="0"/>
              <a:t>(FILE *stream, const char *format, ...);</a:t>
            </a:r>
          </a:p>
        </p:txBody>
      </p:sp>
      <p:sp>
        <p:nvSpPr>
          <p:cNvPr id="8" name="Title 1">
            <a:extLst>
              <a:ext uri="{FF2B5EF4-FFF2-40B4-BE49-F238E27FC236}">
                <a16:creationId xmlns:a16="http://schemas.microsoft.com/office/drawing/2014/main" id="{8EB7BE9B-D0E3-4186-2754-813015206311}"/>
              </a:ext>
            </a:extLst>
          </p:cNvPr>
          <p:cNvSpPr txBox="1">
            <a:spLocks/>
          </p:cNvSpPr>
          <p:nvPr/>
        </p:nvSpPr>
        <p:spPr>
          <a:xfrm>
            <a:off x="646110" y="4948517"/>
            <a:ext cx="10810784" cy="151951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FOPEN</a:t>
            </a:r>
            <a:br>
              <a:rPr lang="en-US" sz="2800" dirty="0"/>
            </a:br>
            <a:r>
              <a:rPr lang="en-US" sz="2800" dirty="0"/>
              <a:t>#include &lt;</a:t>
            </a:r>
            <a:r>
              <a:rPr lang="en-US" sz="2800" dirty="0" err="1"/>
              <a:t>stdio.h</a:t>
            </a:r>
            <a:r>
              <a:rPr lang="en-US" sz="2800" dirty="0"/>
              <a:t>&gt;</a:t>
            </a:r>
            <a:br>
              <a:rPr lang="en-US" sz="2800" dirty="0"/>
            </a:br>
            <a:r>
              <a:rPr lang="fr-FR" sz="2800" dirty="0"/>
              <a:t>FILE *</a:t>
            </a:r>
            <a:r>
              <a:rPr lang="fr-FR" sz="2800" dirty="0" err="1"/>
              <a:t>fopen</a:t>
            </a:r>
            <a:r>
              <a:rPr lang="fr-FR" sz="2800" dirty="0"/>
              <a:t>(</a:t>
            </a:r>
            <a:r>
              <a:rPr lang="fr-FR" sz="2800" dirty="0" err="1"/>
              <a:t>const</a:t>
            </a:r>
            <a:r>
              <a:rPr lang="fr-FR" sz="2800" dirty="0"/>
              <a:t> char *</a:t>
            </a:r>
            <a:r>
              <a:rPr lang="fr-FR" sz="2800" dirty="0" err="1"/>
              <a:t>pathname</a:t>
            </a:r>
            <a:r>
              <a:rPr lang="fr-FR" sz="2800" dirty="0"/>
              <a:t>, </a:t>
            </a:r>
            <a:r>
              <a:rPr lang="fr-FR" sz="2800" dirty="0" err="1"/>
              <a:t>const</a:t>
            </a:r>
            <a:r>
              <a:rPr lang="fr-FR" sz="2800" dirty="0"/>
              <a:t> char *mode);</a:t>
            </a:r>
            <a:endParaRPr lang="en-US" sz="2800" dirty="0"/>
          </a:p>
        </p:txBody>
      </p:sp>
    </p:spTree>
    <p:extLst>
      <p:ext uri="{BB962C8B-B14F-4D97-AF65-F5344CB8AC3E}">
        <p14:creationId xmlns:p14="http://schemas.microsoft.com/office/powerpoint/2010/main" val="2807143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206</TotalTime>
  <Words>734</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Monaco</vt:lpstr>
      <vt:lpstr>Söhne</vt:lpstr>
      <vt:lpstr>Wingdings</vt:lpstr>
      <vt:lpstr>Wingdings 3</vt:lpstr>
      <vt:lpstr>Ion</vt:lpstr>
      <vt:lpstr>__init__ Monty</vt:lpstr>
      <vt:lpstr>LIFO v FIFO (context != GAAP)</vt:lpstr>
      <vt:lpstr>STACK v HEAP – Memory Man</vt:lpstr>
      <vt:lpstr>valgrind &amp;&amp; exit(STATUS)</vt:lpstr>
      <vt:lpstr>Why you don’t GENERALLY want to use globally scoped variables in C</vt:lpstr>
      <vt:lpstr>SOLUTION SET &amp;&amp; EXAMPLE OF GLOBAL STRUCT</vt:lpstr>
      <vt:lpstr>cmp(interpreted, compiled)</vt:lpstr>
      <vt:lpstr>Handle EOF (End-Of-File)</vt:lpstr>
      <vt:lpstr>GETLINE #include &lt;stdio.h&gt; ssize_t getline(char **lineptr, size_t *n, FILE *stream);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__init__ Monty</dc:title>
  <dc:creator>Chris Stamper</dc:creator>
  <cp:lastModifiedBy>Chris Stamper</cp:lastModifiedBy>
  <cp:revision>4</cp:revision>
  <dcterms:created xsi:type="dcterms:W3CDTF">2023-02-27T06:03:14Z</dcterms:created>
  <dcterms:modified xsi:type="dcterms:W3CDTF">2023-03-06T00:55:45Z</dcterms:modified>
</cp:coreProperties>
</file>