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258" r:id="rId2"/>
    <p:sldId id="319" r:id="rId3"/>
    <p:sldId id="261" r:id="rId4"/>
    <p:sldId id="290" r:id="rId5"/>
    <p:sldId id="317" r:id="rId6"/>
    <p:sldId id="318" r:id="rId7"/>
    <p:sldId id="328" r:id="rId8"/>
    <p:sldId id="329" r:id="rId9"/>
    <p:sldId id="330" r:id="rId10"/>
    <p:sldId id="331" r:id="rId11"/>
    <p:sldId id="342" r:id="rId12"/>
    <p:sldId id="334" r:id="rId13"/>
    <p:sldId id="333" r:id="rId14"/>
    <p:sldId id="335" r:id="rId15"/>
    <p:sldId id="336" r:id="rId16"/>
    <p:sldId id="337" r:id="rId17"/>
    <p:sldId id="338" r:id="rId18"/>
    <p:sldId id="343" r:id="rId19"/>
    <p:sldId id="259" r:id="rId20"/>
    <p:sldId id="260" r:id="rId21"/>
    <p:sldId id="263" r:id="rId22"/>
    <p:sldId id="262" r:id="rId23"/>
    <p:sldId id="264" r:id="rId24"/>
    <p:sldId id="265" r:id="rId25"/>
    <p:sldId id="267" r:id="rId26"/>
    <p:sldId id="268" r:id="rId27"/>
    <p:sldId id="266" r:id="rId28"/>
    <p:sldId id="274" r:id="rId29"/>
    <p:sldId id="275" r:id="rId30"/>
    <p:sldId id="269" r:id="rId31"/>
    <p:sldId id="270" r:id="rId32"/>
    <p:sldId id="271" r:id="rId33"/>
    <p:sldId id="272" r:id="rId34"/>
    <p:sldId id="273" r:id="rId35"/>
    <p:sldId id="277" r:id="rId36"/>
    <p:sldId id="278" r:id="rId37"/>
    <p:sldId id="279" r:id="rId38"/>
    <p:sldId id="345" r:id="rId39"/>
    <p:sldId id="281" r:id="rId40"/>
    <p:sldId id="280" r:id="rId41"/>
    <p:sldId id="284" r:id="rId42"/>
    <p:sldId id="285" r:id="rId43"/>
    <p:sldId id="286" r:id="rId44"/>
    <p:sldId id="288" r:id="rId45"/>
    <p:sldId id="289" r:id="rId46"/>
    <p:sldId id="344" r:id="rId47"/>
    <p:sldId id="287" r:id="rId48"/>
    <p:sldId id="321" r:id="rId49"/>
    <p:sldId id="322" r:id="rId50"/>
    <p:sldId id="324" r:id="rId51"/>
    <p:sldId id="327" r:id="rId52"/>
    <p:sldId id="323" r:id="rId53"/>
    <p:sldId id="326" r:id="rId54"/>
    <p:sldId id="340" r:id="rId55"/>
    <p:sldId id="339" r:id="rId56"/>
    <p:sldId id="341" r:id="rId5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DFB"/>
    <a:srgbClr val="EBDDF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6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mrr-star.ucsd.edu/static/presentations/ldpc_tutoria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710.png"/><Relationship Id="rId7" Type="http://schemas.openxmlformats.org/officeDocument/2006/relationships/image" Target="../media/image1110.png"/><Relationship Id="rId12" Type="http://schemas.openxmlformats.org/officeDocument/2006/relationships/image" Target="../media/image16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0" Type="http://schemas.openxmlformats.org/officeDocument/2006/relationships/image" Target="../media/image1410.png"/><Relationship Id="rId4" Type="http://schemas.openxmlformats.org/officeDocument/2006/relationships/image" Target="../media/image810.png"/><Relationship Id="rId9" Type="http://schemas.openxmlformats.org/officeDocument/2006/relationships/image" Target="../media/image13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2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9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8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106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108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108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10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12:  LDPC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A083-C902-128F-9D60-B13E3D1A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Irregular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FC62E-02BC-F7BD-3105-25865790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3DF0E-EF2D-3D95-77C5-C91AA1A2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729353"/>
            <a:ext cx="6228218" cy="379168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B30C16-29B5-545E-76B4-7E893E754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5363" y="1539279"/>
            <a:ext cx="4156363" cy="4329817"/>
          </a:xfrm>
        </p:spPr>
        <p:txBody>
          <a:bodyPr>
            <a:normAutofit/>
          </a:bodyPr>
          <a:lstStyle/>
          <a:p>
            <a:r>
              <a:rPr lang="en-US" dirty="0"/>
              <a:t>Irregular codes</a:t>
            </a:r>
          </a:p>
          <a:p>
            <a:pPr lvl="1"/>
            <a:r>
              <a:rPr lang="en-US" dirty="0"/>
              <a:t>Began work in 2001</a:t>
            </a:r>
          </a:p>
          <a:p>
            <a:pPr lvl="1"/>
            <a:r>
              <a:rPr lang="en-US" dirty="0"/>
              <a:t>Showed significant improvement</a:t>
            </a:r>
          </a:p>
          <a:p>
            <a:r>
              <a:rPr lang="en-US" dirty="0"/>
              <a:t>On BSC channel at infinite lengths:</a:t>
            </a:r>
          </a:p>
          <a:p>
            <a:pPr lvl="1"/>
            <a:r>
              <a:rPr lang="en-US" dirty="0"/>
              <a:t>Theoretically hits capacity</a:t>
            </a:r>
          </a:p>
          <a:p>
            <a:r>
              <a:rPr lang="en-US" dirty="0"/>
              <a:t>At practical code lengths:</a:t>
            </a:r>
          </a:p>
          <a:p>
            <a:pPr lvl="1"/>
            <a:r>
              <a:rPr lang="en-US" dirty="0"/>
              <a:t>Very close to capacity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3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65A4-3384-9086-489B-164D32C6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695A-DDC2-4B3B-A9B2-A8A9F80B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LDPC Codes:  Basics and Motivation</a:t>
            </a:r>
          </a:p>
          <a:p>
            <a:r>
              <a:rPr lang="en-US" dirty="0"/>
              <a:t>LDPC Encoding</a:t>
            </a:r>
          </a:p>
          <a:p>
            <a:r>
              <a:rPr lang="en-US" dirty="0"/>
              <a:t>Graphical Models</a:t>
            </a:r>
          </a:p>
          <a:p>
            <a:r>
              <a:rPr lang="en-US" dirty="0"/>
              <a:t>Inference via Belief Propagation</a:t>
            </a:r>
          </a:p>
          <a:p>
            <a:r>
              <a:rPr lang="en-US" dirty="0"/>
              <a:t>LDPC Decoding</a:t>
            </a:r>
          </a:p>
          <a:p>
            <a:r>
              <a:rPr lang="en-US" dirty="0"/>
              <a:t>5G LDPC codes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9576-6A29-4F1F-B1F9-DFFE4DAE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AAB1682-AB6D-05D1-28F0-FA7483BBBB86}"/>
              </a:ext>
            </a:extLst>
          </p:cNvPr>
          <p:cNvSpPr/>
          <p:nvPr/>
        </p:nvSpPr>
        <p:spPr>
          <a:xfrm>
            <a:off x="332330" y="190205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8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0AC7-348E-533F-43FA-6F8B8697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with a Parity Check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C8D18-0D78-2627-A20F-662A5D987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parity check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how do we encode</a:t>
                </a:r>
              </a:p>
              <a:p>
                <a:r>
                  <a:rPr lang="en-US" dirty="0"/>
                  <a:t>Parity check matrix can be used to tell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is a codeword</a:t>
                </a:r>
              </a:p>
              <a:p>
                <a:r>
                  <a:rPr lang="en-US" dirty="0"/>
                  <a:t>But does not say how to find a codeword from information bits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then we can obtain generator matrix: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we can use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But LDPC parity check matrices are not in general systematic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C8D18-0D78-2627-A20F-662A5D987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49178-2621-85A6-9D26-86F2C76A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9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025F44-C2E8-47C4-3D2A-0DCE825FD7BD}"/>
              </a:ext>
            </a:extLst>
          </p:cNvPr>
          <p:cNvSpPr/>
          <p:nvPr/>
        </p:nvSpPr>
        <p:spPr>
          <a:xfrm>
            <a:off x="5580434" y="1531353"/>
            <a:ext cx="1417720" cy="447836"/>
          </a:xfrm>
          <a:prstGeom prst="roundRect">
            <a:avLst/>
          </a:prstGeom>
          <a:solidFill>
            <a:srgbClr val="92D050">
              <a:alpha val="5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FBE9D7-A3A0-D4C6-6CC4-9BF9D464E77E}"/>
              </a:ext>
            </a:extLst>
          </p:cNvPr>
          <p:cNvSpPr/>
          <p:nvPr/>
        </p:nvSpPr>
        <p:spPr>
          <a:xfrm>
            <a:off x="4357223" y="1531353"/>
            <a:ext cx="1149015" cy="447836"/>
          </a:xfrm>
          <a:prstGeom prst="roundRect">
            <a:avLst/>
          </a:prstGeom>
          <a:solidFill>
            <a:srgbClr val="DAEDFB">
              <a:alpha val="50196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20AC7-348E-533F-43FA-6F8B8697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via Equation Solving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49178-2621-85A6-9D26-86F2C76A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198EE-EA04-A907-E6CB-CF6A4F735FF9}"/>
              </a:ext>
            </a:extLst>
          </p:cNvPr>
          <p:cNvSpPr txBox="1"/>
          <p:nvPr/>
        </p:nvSpPr>
        <p:spPr>
          <a:xfrm>
            <a:off x="5854307" y="1960384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7A583-D9B4-00E9-5BF1-6A7CD158211A}"/>
              </a:ext>
            </a:extLst>
          </p:cNvPr>
          <p:cNvSpPr txBox="1"/>
          <p:nvPr/>
        </p:nvSpPr>
        <p:spPr>
          <a:xfrm>
            <a:off x="4357223" y="1947020"/>
            <a:ext cx="7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A3E132-F44B-6CE9-9DC3-C0B4ACEA1A97}"/>
              </a:ext>
            </a:extLst>
          </p:cNvPr>
          <p:cNvSpPr/>
          <p:nvPr/>
        </p:nvSpPr>
        <p:spPr>
          <a:xfrm>
            <a:off x="8584532" y="3627521"/>
            <a:ext cx="708121" cy="523373"/>
          </a:xfrm>
          <a:prstGeom prst="roundRect">
            <a:avLst/>
          </a:prstGeom>
          <a:solidFill>
            <a:srgbClr val="92D050">
              <a:alpha val="5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7521C8-2D85-C318-5D71-113E72325FC7}"/>
              </a:ext>
            </a:extLst>
          </p:cNvPr>
          <p:cNvSpPr/>
          <p:nvPr/>
        </p:nvSpPr>
        <p:spPr>
          <a:xfrm>
            <a:off x="7210712" y="3627521"/>
            <a:ext cx="708121" cy="447836"/>
          </a:xfrm>
          <a:prstGeom prst="roundRect">
            <a:avLst/>
          </a:prstGeom>
          <a:solidFill>
            <a:srgbClr val="DAEDFB">
              <a:alpha val="50196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C8D18-0D78-2627-A20F-662A5D987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707" y="1531353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Partition code word: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Set 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bits as information bits: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Write each check node equation: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Equations are linear, but over the binary field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C8D18-0D78-2627-A20F-662A5D987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707" y="1531353"/>
                <a:ext cx="10058400" cy="4329817"/>
              </a:xfrm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83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DFA4-3758-57FF-A14B-6AA39133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EC09B-11C9-5507-BF04-EDEC2E754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Equation solving can be performed via Gaussian elimination</a:t>
                </a:r>
              </a:p>
              <a:p>
                <a:r>
                  <a:rPr lang="en-US" dirty="0"/>
                  <a:t>Example:  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Add R1 to R2 and R3: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Exchange R2 and R3: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=[1,1,0]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EC09B-11C9-5507-BF04-EDEC2E754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168D7-B049-7BF2-4CC6-D5C585C8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0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4F80-30F0-046F-7DED-F88762FD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C29E-E6D4-F724-5816-85533655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 can also perform binary arithmetic</a:t>
            </a:r>
          </a:p>
          <a:p>
            <a:r>
              <a:rPr lang="en-US" dirty="0"/>
              <a:t>Define arrays with elements in GF(2)</a:t>
            </a:r>
          </a:p>
          <a:p>
            <a:pPr lvl="1"/>
            <a:r>
              <a:rPr lang="en-US" dirty="0"/>
              <a:t>The binary field</a:t>
            </a:r>
          </a:p>
          <a:p>
            <a:r>
              <a:rPr lang="en-US" dirty="0"/>
              <a:t>Solve equations just as if they were real numbers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9918F-464C-09B5-3B00-C5D843C6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E6EA9-F7FD-8AA7-8158-3CD2D853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913" y="1623529"/>
            <a:ext cx="4925112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3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223FD-8781-35DD-5170-39D2DC6D5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general, we partition the parity check matrix: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solve: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Since we place information bits in last code bits: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Therefore, we must solve: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Complexity: 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elements per column:</a:t>
                </a:r>
              </a:p>
              <a:p>
                <a:pPr lvl="1"/>
                <a:r>
                  <a:rPr lang="en-US" dirty="0"/>
                  <a:t>Multiplication: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dirty="0"/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can be computed once and stored</a:t>
                </a:r>
              </a:p>
              <a:p>
                <a:pPr lvl="1"/>
                <a:r>
                  <a:rPr lang="en-US" dirty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not, in general, sparse. </a:t>
                </a:r>
              </a:p>
              <a:p>
                <a:pPr lvl="1"/>
                <a:r>
                  <a:rPr lang="en-US" dirty="0"/>
                  <a:t>Multiplication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223FD-8781-35DD-5170-39D2DC6D5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b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Green Tick Checkmark Vector Icon For Checkbox Marker Symbol Stock  Illustration - Download Image Now">
            <a:extLst>
              <a:ext uri="{FF2B5EF4-FFF2-40B4-BE49-F238E27FC236}">
                <a16:creationId xmlns:a16="http://schemas.microsoft.com/office/drawing/2014/main" id="{5FA3D3B7-79FE-BB5E-D049-9E7298162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238" y="4590894"/>
            <a:ext cx="601897" cy="4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975F3-D466-375D-C5FE-2ED2532B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90A00-97E8-1549-4915-C27C917A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Green Tick Checkmark Vector Icon For Checkbox Marker Symbol Stock  Illustration - Download Image Now">
            <a:extLst>
              <a:ext uri="{FF2B5EF4-FFF2-40B4-BE49-F238E27FC236}">
                <a16:creationId xmlns:a16="http://schemas.microsoft.com/office/drawing/2014/main" id="{EFD5E3FD-DEBA-4A85-4CC0-8414FFCF4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239" y="4217068"/>
            <a:ext cx="601896" cy="4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d Cross mark png 16314454 PNG">
            <a:extLst>
              <a:ext uri="{FF2B5EF4-FFF2-40B4-BE49-F238E27FC236}">
                <a16:creationId xmlns:a16="http://schemas.microsoft.com/office/drawing/2014/main" id="{F5414502-E526-B361-C073-B82E36F9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24" y="5318721"/>
            <a:ext cx="664745" cy="62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30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223FD-8781-35DD-5170-39D2DC6D5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most LDPC codes, complexity can be reduced</a:t>
                </a:r>
              </a:p>
              <a:p>
                <a:r>
                  <a:rPr lang="en-US" dirty="0"/>
                  <a:t>Find a “mostly” sparse upper triangular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column permutations with a greedy algorithm</a:t>
                </a:r>
              </a:p>
              <a:p>
                <a:pPr lvl="1"/>
                <a:r>
                  <a:rPr lang="en-US" dirty="0"/>
                  <a:t> Remaining small number of rows that are dense</a:t>
                </a:r>
              </a:p>
              <a:p>
                <a:r>
                  <a:rPr lang="en-US" dirty="0"/>
                  <a:t>Overall complexity:</a:t>
                </a:r>
              </a:p>
              <a:p>
                <a:pPr lvl="1"/>
                <a:r>
                  <a:rPr lang="en-US" dirty="0"/>
                  <a:t>Pre-processing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Encoding: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223FD-8781-35DD-5170-39D2DC6D5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60975F3-D466-375D-C5FE-2ED2532B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90A00-97E8-1549-4915-C27C917A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9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65A4-3384-9086-489B-164D32C6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695A-DDC2-4B3B-A9B2-A8A9F80B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LDPC Codes:  Basics and Motivation</a:t>
            </a:r>
          </a:p>
          <a:p>
            <a:r>
              <a:rPr lang="en-US" dirty="0"/>
              <a:t>LDPC Encoding</a:t>
            </a:r>
          </a:p>
          <a:p>
            <a:r>
              <a:rPr lang="en-US" dirty="0"/>
              <a:t>Graphical Models</a:t>
            </a:r>
          </a:p>
          <a:p>
            <a:r>
              <a:rPr lang="en-US" dirty="0"/>
              <a:t>Inference via Belief Propagation</a:t>
            </a:r>
          </a:p>
          <a:p>
            <a:r>
              <a:rPr lang="en-US" dirty="0"/>
              <a:t>LDPC Decoding</a:t>
            </a:r>
          </a:p>
          <a:p>
            <a:r>
              <a:rPr lang="en-US" dirty="0"/>
              <a:t>5G LDPC codes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9576-6A29-4F1F-B1F9-DFFE4DAE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AAB1682-AB6D-05D1-28F0-FA7483BBBB86}"/>
              </a:ext>
            </a:extLst>
          </p:cNvPr>
          <p:cNvSpPr/>
          <p:nvPr/>
        </p:nvSpPr>
        <p:spPr>
          <a:xfrm>
            <a:off x="314283" y="23532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6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D9BE-F1CD-8EDE-4690-5ACFF2F0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Marginal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324F5-A31D-2F02-AF20-294084503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a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posterior distribution</a:t>
                </a:r>
                <a:r>
                  <a:rPr lang="en-US" dirty="0"/>
                  <a:t>:  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i="1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unknowns: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observed variables: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dirty="0"/>
                  <a:t>Two common estimation problems: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Finds the most likely unknown vector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Marginal</a:t>
                </a:r>
                <a:r>
                  <a:rPr lang="en-US" dirty="0"/>
                  <a:t>:  Find marginal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Finds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posterior probability </a:t>
                </a:r>
                <a:r>
                  <a:rPr lang="en-US" dirty="0"/>
                  <a:t>of a particular 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324F5-A31D-2F02-AF20-294084503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0ECD2-721E-2919-FA6D-3DD77635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1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7979-6F49-AEBB-A9B4-4C4696E9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BEE8B-4D7F-5038-34EB-A9DCF7903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6602931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Extensive tutorial presentation:</a:t>
            </a:r>
          </a:p>
          <a:p>
            <a:pPr lvl="1"/>
            <a:r>
              <a:rPr lang="en-US" dirty="0"/>
              <a:t>An Introduction to Low-Density Parity-Check Codes, Paul Siegel</a:t>
            </a:r>
          </a:p>
          <a:p>
            <a:pPr lvl="1"/>
            <a:r>
              <a:rPr lang="en-US" dirty="0">
                <a:hlinkClick r:id="rId2"/>
              </a:rPr>
              <a:t>https://cmrr-star.ucsd.edu/static/presentations/ldpc_tutorial.pdf</a:t>
            </a:r>
            <a:endParaRPr lang="en-US" dirty="0"/>
          </a:p>
          <a:p>
            <a:r>
              <a:rPr lang="en-US" dirty="0"/>
              <a:t>Bishop, Pattern Recognition and ML</a:t>
            </a:r>
          </a:p>
          <a:p>
            <a:pPr lvl="1"/>
            <a:r>
              <a:rPr lang="en-US" dirty="0"/>
              <a:t>General book on ML from 2006</a:t>
            </a:r>
          </a:p>
          <a:p>
            <a:pPr lvl="1"/>
            <a:r>
              <a:rPr lang="en-US" dirty="0"/>
              <a:t>Excellent chapter (Chapter 8) on graphical models</a:t>
            </a:r>
          </a:p>
          <a:p>
            <a:r>
              <a:rPr lang="en-US" dirty="0"/>
              <a:t>Modern Coding Theory, Richardson and </a:t>
            </a:r>
            <a:r>
              <a:rPr lang="en-US" dirty="0" err="1"/>
              <a:t>Urbanke</a:t>
            </a:r>
            <a:endParaRPr lang="en-US" dirty="0"/>
          </a:p>
          <a:p>
            <a:pPr lvl="1"/>
            <a:r>
              <a:rPr lang="en-US" dirty="0"/>
              <a:t>From 2008</a:t>
            </a:r>
          </a:p>
          <a:p>
            <a:pPr lvl="1"/>
            <a:r>
              <a:rPr lang="en-US" dirty="0"/>
              <a:t>By two pioneers in the field</a:t>
            </a:r>
          </a:p>
          <a:p>
            <a:pPr lvl="1"/>
            <a:r>
              <a:rPr lang="en-US" dirty="0"/>
              <a:t>Extensive math</a:t>
            </a:r>
          </a:p>
          <a:p>
            <a:r>
              <a:rPr lang="en-US" dirty="0"/>
              <a:t>Richardson, Tom, and Shrinivas </a:t>
            </a:r>
            <a:r>
              <a:rPr lang="en-US" dirty="0" err="1"/>
              <a:t>Kudekar</a:t>
            </a:r>
            <a:r>
              <a:rPr lang="en-US" dirty="0"/>
              <a:t>. "Design of low-density parity check codes for 5G new radio." IEEE Communications Magazine 56.3 (2018): 28-34.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C4903-0A90-1E50-D59B-F170BD08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B391D-E31D-9361-9C78-5872AE7A3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321" y="563013"/>
            <a:ext cx="1973077" cy="26917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01C6488-7A5F-474A-A50A-9BC9C8DDE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48" y="3429000"/>
            <a:ext cx="1868221" cy="281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844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D9BE-F1CD-8EDE-4690-5ACFF2F0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is Generally Exponential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324F5-A31D-2F02-AF20-294084503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7598485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Brute force </a:t>
                </a:r>
                <a:r>
                  <a:rPr lang="en-US" dirty="0">
                    <a:solidFill>
                      <a:schemeClr val="tx1"/>
                    </a:solidFill>
                  </a:rPr>
                  <a:t>estimation is generally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exponentially complex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unknowns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choices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Search over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Search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Marginal</a:t>
                </a:r>
                <a:r>
                  <a:rPr lang="en-US" dirty="0"/>
                  <a:t>:  For any possible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Sum is over all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search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324F5-A31D-2F02-AF20-294084503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7598485" cy="4329817"/>
              </a:xfrm>
              <a:blipFill>
                <a:blip r:embed="rId2"/>
                <a:stretch>
                  <a:fillRect l="-192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0ECD2-721E-2919-FA6D-3DD77635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7C008A-FF73-EE43-F0C3-1F6C2D562938}"/>
              </a:ext>
            </a:extLst>
          </p:cNvPr>
          <p:cNvSpPr/>
          <p:nvPr/>
        </p:nvSpPr>
        <p:spPr>
          <a:xfrm>
            <a:off x="6683186" y="2779058"/>
            <a:ext cx="5114366" cy="1416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Need structure for tractable estimation</a:t>
            </a:r>
          </a:p>
        </p:txBody>
      </p:sp>
    </p:spTree>
    <p:extLst>
      <p:ext uri="{BB962C8B-B14F-4D97-AF65-F5344CB8AC3E}">
        <p14:creationId xmlns:p14="http://schemas.microsoft.com/office/powerpoint/2010/main" val="2743476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D994-8057-2E21-19BC-8F64E5F9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Factorizable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442C-C41D-E113-D677-531AEBA58E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8593567" cy="4329817"/>
              </a:xfrm>
            </p:spPr>
            <p:txBody>
              <a:bodyPr/>
              <a:lstStyle/>
              <a:p>
                <a:r>
                  <a:rPr lang="en-US" dirty="0"/>
                  <a:t>Assume posterior distribution is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factorizable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factor</a:t>
                </a:r>
              </a:p>
              <a:p>
                <a:pPr lvl="1"/>
                <a:r>
                  <a:rPr lang="en-US" dirty="0"/>
                  <a:t>Assume depends on only a small number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of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Normalization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Ensures posterior density normalizes to one</a:t>
                </a:r>
              </a:p>
              <a:p>
                <a:pPr lvl="1"/>
                <a:r>
                  <a:rPr lang="en-US" dirty="0"/>
                  <a:t>Generally, we will not have to explicitly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Key idea</a:t>
                </a:r>
                <a:r>
                  <a:rPr lang="en-US" dirty="0"/>
                  <a:t>:  Break hard estimation problem to local problems in each factor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small, local estimation problems are tractable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442C-C41D-E113-D677-531AEBA58E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8593567" cy="4329817"/>
              </a:xfrm>
              <a:blipFill>
                <a:blip r:embed="rId2"/>
                <a:stretch>
                  <a:fillRect l="-170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08204-CED8-42BF-D83A-49E10951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30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D994-8057-2E21-19BC-8F64E5F9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442C-C41D-E113-D677-531AEBA58E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9"/>
                <a:ext cx="5872036" cy="4329817"/>
              </a:xfrm>
            </p:spPr>
            <p:txBody>
              <a:bodyPr/>
              <a:lstStyle/>
              <a:p>
                <a:r>
                  <a:rPr lang="en-US" dirty="0"/>
                  <a:t>Represent statistical relations graphically</a:t>
                </a:r>
              </a:p>
              <a:p>
                <a:r>
                  <a:rPr lang="en-US" dirty="0"/>
                  <a:t>Factor graph: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Unknown variable </a:t>
                </a:r>
                <a:r>
                  <a:rPr lang="en-US" dirty="0"/>
                  <a:t>nodes</a:t>
                </a:r>
              </a:p>
              <a:p>
                <a:pPr lvl="1"/>
                <a:r>
                  <a:rPr lang="en-US" dirty="0"/>
                  <a:t>Observed or </a:t>
                </a:r>
                <a:r>
                  <a:rPr lang="en-US" dirty="0">
                    <a:solidFill>
                      <a:srgbClr val="00B050"/>
                    </a:solidFill>
                  </a:rPr>
                  <a:t>known variable </a:t>
                </a:r>
                <a:r>
                  <a:rPr lang="en-US" dirty="0"/>
                  <a:t>nodes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Check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factor nodes</a:t>
                </a:r>
              </a:p>
              <a:p>
                <a:r>
                  <a:rPr lang="en-US" dirty="0"/>
                  <a:t>Edges between variable and factor nodes</a:t>
                </a:r>
              </a:p>
              <a:p>
                <a:pPr lvl="1"/>
                <a:r>
                  <a:rPr lang="en-US" dirty="0"/>
                  <a:t>When variable is part of factor</a:t>
                </a:r>
              </a:p>
              <a:p>
                <a:r>
                  <a:rPr lang="en-US" dirty="0"/>
                  <a:t>Example: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442C-C41D-E113-D677-531AEBA58E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9"/>
                <a:ext cx="5872036" cy="4329817"/>
              </a:xfrm>
              <a:blipFill>
                <a:blip r:embed="rId2"/>
                <a:stretch>
                  <a:fillRect l="-249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08204-CED8-42BF-D83A-49E10951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69CEEB-C574-AEC2-9FA3-BF4C200C326D}"/>
              </a:ext>
            </a:extLst>
          </p:cNvPr>
          <p:cNvSpPr/>
          <p:nvPr/>
        </p:nvSpPr>
        <p:spPr>
          <a:xfrm>
            <a:off x="7180735" y="4187859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D4CF0B-4794-3AFC-B140-116C5BF1390E}"/>
              </a:ext>
            </a:extLst>
          </p:cNvPr>
          <p:cNvSpPr/>
          <p:nvPr/>
        </p:nvSpPr>
        <p:spPr>
          <a:xfrm>
            <a:off x="8242307" y="4187859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B2594A-031F-4581-B1FC-F61234BE48C2}"/>
              </a:ext>
            </a:extLst>
          </p:cNvPr>
          <p:cNvSpPr/>
          <p:nvPr/>
        </p:nvSpPr>
        <p:spPr>
          <a:xfrm>
            <a:off x="10365452" y="4142353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63C796-ED00-FBB9-0770-117D62F577CF}"/>
              </a:ext>
            </a:extLst>
          </p:cNvPr>
          <p:cNvSpPr/>
          <p:nvPr/>
        </p:nvSpPr>
        <p:spPr>
          <a:xfrm>
            <a:off x="9303879" y="4156700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C1E246-3963-8597-3E2B-84396B06543E}"/>
              </a:ext>
            </a:extLst>
          </p:cNvPr>
          <p:cNvSpPr/>
          <p:nvPr/>
        </p:nvSpPr>
        <p:spPr>
          <a:xfrm>
            <a:off x="7701840" y="1978550"/>
            <a:ext cx="309282" cy="309282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A6AD37-5398-6E45-94A4-B229FC7DB6A1}"/>
              </a:ext>
            </a:extLst>
          </p:cNvPr>
          <p:cNvSpPr/>
          <p:nvPr/>
        </p:nvSpPr>
        <p:spPr>
          <a:xfrm>
            <a:off x="8796715" y="1978550"/>
            <a:ext cx="309282" cy="309282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BF50C2-9CC6-FF0F-7538-5F8D73B5328B}"/>
              </a:ext>
            </a:extLst>
          </p:cNvPr>
          <p:cNvSpPr/>
          <p:nvPr/>
        </p:nvSpPr>
        <p:spPr>
          <a:xfrm>
            <a:off x="9892244" y="1978550"/>
            <a:ext cx="309282" cy="309282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83E273-6BF1-CFD7-E300-7A0E013A88B5}"/>
                  </a:ext>
                </a:extLst>
              </p:cNvPr>
              <p:cNvSpPr txBox="1"/>
              <p:nvPr/>
            </p:nvSpPr>
            <p:spPr>
              <a:xfrm>
                <a:off x="7104992" y="458046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83E273-6BF1-CFD7-E300-7A0E013A8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92" y="4580467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C9BECC-44EB-D683-4F81-B4F99575687C}"/>
                  </a:ext>
                </a:extLst>
              </p:cNvPr>
              <p:cNvSpPr txBox="1"/>
              <p:nvPr/>
            </p:nvSpPr>
            <p:spPr>
              <a:xfrm>
                <a:off x="8206617" y="458046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C9BECC-44EB-D683-4F81-B4F995756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617" y="4580467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3A5C39-E387-C6E2-D1CA-0D1C2BC66A6D}"/>
                  </a:ext>
                </a:extLst>
              </p:cNvPr>
              <p:cNvSpPr txBox="1"/>
              <p:nvPr/>
            </p:nvSpPr>
            <p:spPr>
              <a:xfrm>
                <a:off x="9237496" y="458046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3A5C39-E387-C6E2-D1CA-0D1C2BC6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96" y="4580467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527BE9-B41E-DCDD-D603-E4DEEE730C24}"/>
                  </a:ext>
                </a:extLst>
              </p:cNvPr>
              <p:cNvSpPr txBox="1"/>
              <p:nvPr/>
            </p:nvSpPr>
            <p:spPr>
              <a:xfrm>
                <a:off x="10345070" y="452785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527BE9-B41E-DCDD-D603-E4DEEE730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070" y="4527857"/>
                <a:ext cx="4660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975B5F-2546-E746-7199-549DF35A2F49}"/>
                  </a:ext>
                </a:extLst>
              </p:cNvPr>
              <p:cNvSpPr txBox="1"/>
              <p:nvPr/>
            </p:nvSpPr>
            <p:spPr>
              <a:xfrm>
                <a:off x="7128441" y="3010692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975B5F-2546-E746-7199-549DF35A2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441" y="3010692"/>
                <a:ext cx="49667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FD69DD-C683-D4F4-1077-5AF08AC1DB4F}"/>
                  </a:ext>
                </a:extLst>
              </p:cNvPr>
              <p:cNvSpPr txBox="1"/>
              <p:nvPr/>
            </p:nvSpPr>
            <p:spPr>
              <a:xfrm>
                <a:off x="10201525" y="2996345"/>
                <a:ext cx="50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FD69DD-C683-D4F4-1077-5AF08AC1D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525" y="2996345"/>
                <a:ext cx="50199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8CD4B3-8646-450D-9B5B-A9A7B39B8556}"/>
                  </a:ext>
                </a:extLst>
              </p:cNvPr>
              <p:cNvSpPr txBox="1"/>
              <p:nvPr/>
            </p:nvSpPr>
            <p:spPr>
              <a:xfrm>
                <a:off x="8347882" y="3010692"/>
                <a:ext cx="50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8CD4B3-8646-450D-9B5B-A9A7B39B8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82" y="3010692"/>
                <a:ext cx="50199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4DF388-1883-DE78-FF6D-45FE407183A9}"/>
                  </a:ext>
                </a:extLst>
              </p:cNvPr>
              <p:cNvSpPr txBox="1"/>
              <p:nvPr/>
            </p:nvSpPr>
            <p:spPr>
              <a:xfrm>
                <a:off x="7663494" y="158014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4DF388-1883-DE78-FF6D-45FE40718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494" y="1580146"/>
                <a:ext cx="460767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F0FAEB-45E8-F510-E642-D46E82FADC67}"/>
                  </a:ext>
                </a:extLst>
              </p:cNvPr>
              <p:cNvSpPr txBox="1"/>
              <p:nvPr/>
            </p:nvSpPr>
            <p:spPr>
              <a:xfrm>
                <a:off x="8657194" y="1549544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F0FAEB-45E8-F510-E642-D46E82FA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194" y="1549544"/>
                <a:ext cx="46775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C88F60-2DCF-68C9-A742-73F6A702FA78}"/>
                  </a:ext>
                </a:extLst>
              </p:cNvPr>
              <p:cNvSpPr txBox="1"/>
              <p:nvPr/>
            </p:nvSpPr>
            <p:spPr>
              <a:xfrm>
                <a:off x="9865515" y="1555169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C88F60-2DCF-68C9-A742-73F6A702F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515" y="1555169"/>
                <a:ext cx="467757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3D88AD-801A-9978-CA6B-4AF52DE23EBB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846895" y="2287832"/>
            <a:ext cx="9586" cy="7829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A6863-D007-39E3-CE8F-70EEE0DFE64A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8941770" y="2287832"/>
            <a:ext cx="9586" cy="78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F69147-246F-FE5C-F477-D5FE4804AFCC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856481" y="2287832"/>
            <a:ext cx="1085289" cy="78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501101-4F29-EF57-6BFC-006F0D4EC4B9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10046885" y="2287832"/>
            <a:ext cx="0" cy="78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1F01BA-545A-4B39-899E-32E87EC9B853}"/>
              </a:ext>
            </a:extLst>
          </p:cNvPr>
          <p:cNvCxnSpPr>
            <a:stCxn id="8" idx="0"/>
          </p:cNvCxnSpPr>
          <p:nvPr/>
        </p:nvCxnSpPr>
        <p:spPr>
          <a:xfrm flipV="1">
            <a:off x="7335376" y="3366956"/>
            <a:ext cx="511519" cy="820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083397-0991-5227-CED6-235B06B84150}"/>
              </a:ext>
            </a:extLst>
          </p:cNvPr>
          <p:cNvCxnSpPr>
            <a:endCxn id="9" idx="0"/>
          </p:cNvCxnSpPr>
          <p:nvPr/>
        </p:nvCxnSpPr>
        <p:spPr>
          <a:xfrm>
            <a:off x="7880838" y="3380024"/>
            <a:ext cx="516110" cy="807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B56395-D507-327D-66F8-B95B3D8188F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396948" y="3380024"/>
            <a:ext cx="544822" cy="807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DA94EE-C6B1-701E-F9F7-1AF6D43685E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941770" y="3380024"/>
            <a:ext cx="516750" cy="77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4F957D-5663-BE79-33CE-83B925E0BBA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458520" y="3380024"/>
            <a:ext cx="588365" cy="77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F1CED1-0BF0-9855-BB9B-2E5AD370E8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046885" y="3380024"/>
            <a:ext cx="473208" cy="762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A3502E-8C07-0CC2-E6F3-B5E3D02454F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396948" y="3380024"/>
            <a:ext cx="1649937" cy="807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1BC87-DF82-06DA-C5A1-4DA581B0B2DB}"/>
              </a:ext>
            </a:extLst>
          </p:cNvPr>
          <p:cNvSpPr/>
          <p:nvPr/>
        </p:nvSpPr>
        <p:spPr>
          <a:xfrm>
            <a:off x="7686323" y="3041306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82B18A-9963-9A88-A99C-1326A3BFDE66}"/>
              </a:ext>
            </a:extLst>
          </p:cNvPr>
          <p:cNvSpPr/>
          <p:nvPr/>
        </p:nvSpPr>
        <p:spPr>
          <a:xfrm>
            <a:off x="8813527" y="3073833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F95D08-D61D-E684-E913-3004EF2C5A5A}"/>
              </a:ext>
            </a:extLst>
          </p:cNvPr>
          <p:cNvSpPr/>
          <p:nvPr/>
        </p:nvSpPr>
        <p:spPr>
          <a:xfrm>
            <a:off x="9880096" y="305688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4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3556-6CA9-4132-A698-2E3F6FC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Hidden Markov Chain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A9999-0E69-DC64-41F0-113F886CF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Markov chain: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Observations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Hidden Markov chain problem:</a:t>
                </a:r>
              </a:p>
              <a:p>
                <a:pPr lvl="1"/>
                <a:r>
                  <a:rPr lang="en-US" dirty="0"/>
                  <a:t>Estimate state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Use observations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Posterior: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A9999-0E69-DC64-41F0-113F886CF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1F224-F3C7-DDA0-24F4-6B45D9F4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398349-23FF-F947-16B7-CCD80AE3C1C7}"/>
              </a:ext>
            </a:extLst>
          </p:cNvPr>
          <p:cNvSpPr/>
          <p:nvPr/>
        </p:nvSpPr>
        <p:spPr>
          <a:xfrm>
            <a:off x="7451720" y="3932094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23A4B1-D4F8-956C-357C-47ECA88100F4}"/>
              </a:ext>
            </a:extLst>
          </p:cNvPr>
          <p:cNvSpPr/>
          <p:nvPr/>
        </p:nvSpPr>
        <p:spPr>
          <a:xfrm>
            <a:off x="8710981" y="3932094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A64AB7-41C9-59BE-7C58-4BA00E44133D}"/>
              </a:ext>
            </a:extLst>
          </p:cNvPr>
          <p:cNvSpPr/>
          <p:nvPr/>
        </p:nvSpPr>
        <p:spPr>
          <a:xfrm>
            <a:off x="11501607" y="3932094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0277A1-290A-637D-FADA-BFDA56E2E97A}"/>
              </a:ext>
            </a:extLst>
          </p:cNvPr>
          <p:cNvSpPr/>
          <p:nvPr/>
        </p:nvSpPr>
        <p:spPr>
          <a:xfrm>
            <a:off x="10033634" y="3932094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D9733A-0DEB-AD1D-6F77-392434502EF6}"/>
              </a:ext>
            </a:extLst>
          </p:cNvPr>
          <p:cNvSpPr/>
          <p:nvPr/>
        </p:nvSpPr>
        <p:spPr>
          <a:xfrm>
            <a:off x="7914723" y="2066851"/>
            <a:ext cx="309282" cy="309282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B9758F-4FB0-AFF3-FFC6-EC09A4C2DDFD}"/>
              </a:ext>
            </a:extLst>
          </p:cNvPr>
          <p:cNvSpPr/>
          <p:nvPr/>
        </p:nvSpPr>
        <p:spPr>
          <a:xfrm>
            <a:off x="9391642" y="2053584"/>
            <a:ext cx="309282" cy="309282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155F08-BA66-CF66-9ADF-94DE731C596E}"/>
              </a:ext>
            </a:extLst>
          </p:cNvPr>
          <p:cNvSpPr/>
          <p:nvPr/>
        </p:nvSpPr>
        <p:spPr>
          <a:xfrm>
            <a:off x="11084553" y="2053584"/>
            <a:ext cx="309282" cy="309282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E436C9-C8B6-2C66-2C56-4E14DFE9A851}"/>
                  </a:ext>
                </a:extLst>
              </p:cNvPr>
              <p:cNvSpPr txBox="1"/>
              <p:nvPr/>
            </p:nvSpPr>
            <p:spPr>
              <a:xfrm>
                <a:off x="7048373" y="3902069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E436C9-C8B6-2C66-2C56-4E14DFE9A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373" y="3902069"/>
                <a:ext cx="4660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35A0E18-DFE3-B6B4-1981-37610EB745FB}"/>
                  </a:ext>
                </a:extLst>
              </p:cNvPr>
              <p:cNvSpPr txBox="1"/>
              <p:nvPr/>
            </p:nvSpPr>
            <p:spPr>
              <a:xfrm>
                <a:off x="8275485" y="3902069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35A0E18-DFE3-B6B4-1981-37610EB74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485" y="3902069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FC2469-92CB-C148-F532-4C9FC832176F}"/>
                  </a:ext>
                </a:extLst>
              </p:cNvPr>
              <p:cNvSpPr txBox="1"/>
              <p:nvPr/>
            </p:nvSpPr>
            <p:spPr>
              <a:xfrm>
                <a:off x="9660574" y="3902069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FC2469-92CB-C148-F532-4C9FC8321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74" y="3902069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66A63D-1BC6-EB5B-E16D-554D90F99406}"/>
                  </a:ext>
                </a:extLst>
              </p:cNvPr>
              <p:cNvSpPr txBox="1"/>
              <p:nvPr/>
            </p:nvSpPr>
            <p:spPr>
              <a:xfrm>
                <a:off x="11094720" y="3902069"/>
                <a:ext cx="485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66A63D-1BC6-EB5B-E16D-554D90F99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720" y="3902069"/>
                <a:ext cx="4857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4D3891-08EB-7E0A-8118-0B01EF99763D}"/>
                  </a:ext>
                </a:extLst>
              </p:cNvPr>
              <p:cNvSpPr txBox="1"/>
              <p:nvPr/>
            </p:nvSpPr>
            <p:spPr>
              <a:xfrm>
                <a:off x="7160890" y="5053951"/>
                <a:ext cx="817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4D3891-08EB-7E0A-8118-0B01EF997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890" y="5053951"/>
                <a:ext cx="81771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38499B-02C0-FBFF-F6F1-1A2D6E617CFA}"/>
                  </a:ext>
                </a:extLst>
              </p:cNvPr>
              <p:cNvSpPr txBox="1"/>
              <p:nvPr/>
            </p:nvSpPr>
            <p:spPr>
              <a:xfrm>
                <a:off x="8456766" y="5134704"/>
                <a:ext cx="817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38499B-02C0-FBFF-F6F1-1A2D6E617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766" y="5134704"/>
                <a:ext cx="81771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3EE093-6F3C-8B80-4D92-4F6D68EBCD80}"/>
                  </a:ext>
                </a:extLst>
              </p:cNvPr>
              <p:cNvSpPr txBox="1"/>
              <p:nvPr/>
            </p:nvSpPr>
            <p:spPr>
              <a:xfrm>
                <a:off x="9779419" y="5027976"/>
                <a:ext cx="817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3EE093-6F3C-8B80-4D92-4F6D68EBC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419" y="5027976"/>
                <a:ext cx="81771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6CDF1B-6072-39F4-C124-260EC98CE2B9}"/>
                  </a:ext>
                </a:extLst>
              </p:cNvPr>
              <p:cNvSpPr txBox="1"/>
              <p:nvPr/>
            </p:nvSpPr>
            <p:spPr>
              <a:xfrm>
                <a:off x="11239194" y="5005822"/>
                <a:ext cx="817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6CDF1B-6072-39F4-C124-260EC98C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194" y="5005822"/>
                <a:ext cx="817712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7F5C99-90E9-3568-DD8C-694A78E190A1}"/>
                  </a:ext>
                </a:extLst>
              </p:cNvPr>
              <p:cNvSpPr txBox="1"/>
              <p:nvPr/>
            </p:nvSpPr>
            <p:spPr>
              <a:xfrm>
                <a:off x="7097011" y="2656246"/>
                <a:ext cx="817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7F5C99-90E9-3568-DD8C-694A78E19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011" y="2656246"/>
                <a:ext cx="817712" cy="369332"/>
              </a:xfrm>
              <a:prstGeom prst="rect">
                <a:avLst/>
              </a:prstGeom>
              <a:blipFill>
                <a:blip r:embed="rId11"/>
                <a:stretch>
                  <a:fillRect r="-305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6004BA-2FEF-1C90-FABC-9472849CEC2F}"/>
                  </a:ext>
                </a:extLst>
              </p:cNvPr>
              <p:cNvSpPr txBox="1"/>
              <p:nvPr/>
            </p:nvSpPr>
            <p:spPr>
              <a:xfrm>
                <a:off x="8510966" y="2669434"/>
                <a:ext cx="817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6004BA-2FEF-1C90-FABC-9472849C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966" y="2669434"/>
                <a:ext cx="817712" cy="369332"/>
              </a:xfrm>
              <a:prstGeom prst="rect">
                <a:avLst/>
              </a:prstGeom>
              <a:blipFill>
                <a:blip r:embed="rId12"/>
                <a:stretch>
                  <a:fillRect r="-305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416F1F-2104-C5D9-DEC5-1A64270469FE}"/>
                  </a:ext>
                </a:extLst>
              </p:cNvPr>
              <p:cNvSpPr txBox="1"/>
              <p:nvPr/>
            </p:nvSpPr>
            <p:spPr>
              <a:xfrm>
                <a:off x="9978478" y="2701301"/>
                <a:ext cx="1237306" cy="37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416F1F-2104-C5D9-DEC5-1A6427046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478" y="2701301"/>
                <a:ext cx="1237306" cy="378630"/>
              </a:xfrm>
              <a:prstGeom prst="rect">
                <a:avLst/>
              </a:prstGeom>
              <a:blipFill>
                <a:blip r:embed="rId13"/>
                <a:stretch>
                  <a:fillRect r="-7389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E75358-0DDE-1983-1D2D-15C45D23354F}"/>
                  </a:ext>
                </a:extLst>
              </p:cNvPr>
              <p:cNvSpPr txBox="1"/>
              <p:nvPr/>
            </p:nvSpPr>
            <p:spPr>
              <a:xfrm>
                <a:off x="7849928" y="1586070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E75358-0DDE-1983-1D2D-15C45D233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928" y="1586070"/>
                <a:ext cx="467756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33295C-5903-52A0-8379-41ED17EF299D}"/>
                  </a:ext>
                </a:extLst>
              </p:cNvPr>
              <p:cNvSpPr txBox="1"/>
              <p:nvPr/>
            </p:nvSpPr>
            <p:spPr>
              <a:xfrm>
                <a:off x="9356520" y="1572566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33295C-5903-52A0-8379-41ED17EF2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520" y="1572566"/>
                <a:ext cx="467756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DF0BB0-08CB-82CB-4E67-428FC054D36E}"/>
                  </a:ext>
                </a:extLst>
              </p:cNvPr>
              <p:cNvSpPr txBox="1"/>
              <p:nvPr/>
            </p:nvSpPr>
            <p:spPr>
              <a:xfrm>
                <a:off x="10921231" y="1574718"/>
                <a:ext cx="707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DF0BB0-08CB-82CB-4E67-428FC054D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231" y="1574718"/>
                <a:ext cx="707053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541DC4-ADFF-DCAF-13B9-0230CD31903F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8069364" y="2376133"/>
            <a:ext cx="10948" cy="68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9981D5-951E-D8C5-68BD-0F89ADC7DB88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9544775" y="2362866"/>
            <a:ext cx="1508" cy="69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0246E3-EAC6-66FA-58A0-4BCD492C7206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1239194" y="2362866"/>
            <a:ext cx="6046" cy="69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0EFE9A-DD4F-0BB0-E0AB-9C50D00B619A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7606361" y="3371833"/>
            <a:ext cx="473951" cy="56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50533B-1312-A7E8-DA26-9ECA6147D82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080312" y="3371833"/>
            <a:ext cx="785310" cy="56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0D9D92-7D46-F2E6-D443-24BC69D0A0A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865622" y="3371833"/>
            <a:ext cx="679153" cy="56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4532BDC-E181-8D63-49EF-1F459F24C2C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544775" y="3371833"/>
            <a:ext cx="643500" cy="56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BB6513A-DC6E-7695-C271-2FFAA1320F65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606361" y="4241376"/>
            <a:ext cx="0" cy="45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895112B-BFF7-793E-1B74-D8585CE51E9C}"/>
              </a:ext>
            </a:extLst>
          </p:cNvPr>
          <p:cNvSpPr/>
          <p:nvPr/>
        </p:nvSpPr>
        <p:spPr>
          <a:xfrm>
            <a:off x="7947843" y="3043114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20F69-99E5-ABF1-DB3F-413605957EBF}"/>
              </a:ext>
            </a:extLst>
          </p:cNvPr>
          <p:cNvSpPr/>
          <p:nvPr/>
        </p:nvSpPr>
        <p:spPr>
          <a:xfrm>
            <a:off x="9396653" y="3043114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53169-BE84-A97C-2060-09A98ED11722}"/>
              </a:ext>
            </a:extLst>
          </p:cNvPr>
          <p:cNvSpPr/>
          <p:nvPr/>
        </p:nvSpPr>
        <p:spPr>
          <a:xfrm>
            <a:off x="11077008" y="307661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836D8E-AA61-0CC0-3A1C-7BF804B4E766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flipH="1" flipV="1">
            <a:off x="11239194" y="3400986"/>
            <a:ext cx="417054" cy="53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8FCC7D-811A-BC13-966E-292B78A232BD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1025295" y="3400986"/>
            <a:ext cx="213899" cy="29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6E1239E-2284-DA65-05A7-6CCDEF6E7073}"/>
              </a:ext>
            </a:extLst>
          </p:cNvPr>
          <p:cNvSpPr/>
          <p:nvPr/>
        </p:nvSpPr>
        <p:spPr>
          <a:xfrm>
            <a:off x="7455352" y="4679666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02D207-DCE8-F8E8-E130-68EE0C78E3A2}"/>
              </a:ext>
            </a:extLst>
          </p:cNvPr>
          <p:cNvSpPr/>
          <p:nvPr/>
        </p:nvSpPr>
        <p:spPr>
          <a:xfrm>
            <a:off x="8707978" y="4704101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1DD4F9-A73B-EC4A-6154-BDB5D1048B17}"/>
              </a:ext>
            </a:extLst>
          </p:cNvPr>
          <p:cNvCxnSpPr>
            <a:cxnSpLocks/>
            <a:stCxn id="13" idx="4"/>
            <a:endCxn id="50" idx="0"/>
          </p:cNvCxnSpPr>
          <p:nvPr/>
        </p:nvCxnSpPr>
        <p:spPr>
          <a:xfrm>
            <a:off x="8865622" y="4241376"/>
            <a:ext cx="4542" cy="46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88B40E4-1219-40BB-E25F-B8EC0B77ED98}"/>
              </a:ext>
            </a:extLst>
          </p:cNvPr>
          <p:cNvSpPr/>
          <p:nvPr/>
        </p:nvSpPr>
        <p:spPr>
          <a:xfrm>
            <a:off x="10048260" y="471657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50A73C7-C74D-128A-06A7-FBD89CD4024A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0205904" y="4253850"/>
            <a:ext cx="4542" cy="46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1836A16-E4E5-01DF-237F-06DBA3295CDD}"/>
              </a:ext>
            </a:extLst>
          </p:cNvPr>
          <p:cNvSpPr/>
          <p:nvPr/>
        </p:nvSpPr>
        <p:spPr>
          <a:xfrm>
            <a:off x="11504955" y="4711476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E3D118C-3BE1-00FC-DB1C-BC4607DCB350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1662599" y="4248751"/>
            <a:ext cx="4542" cy="46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20494A-0980-1F73-ED6C-AC62BCCECD48}"/>
                  </a:ext>
                </a:extLst>
              </p:cNvPr>
              <p:cNvSpPr txBox="1"/>
              <p:nvPr/>
            </p:nvSpPr>
            <p:spPr>
              <a:xfrm>
                <a:off x="10147479" y="3325163"/>
                <a:ext cx="817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20494A-0980-1F73-ED6C-AC62BCCEC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479" y="3325163"/>
                <a:ext cx="8177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67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EC74-0487-3BF9-2B3D-FD518079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887C4-D587-D766-2ED7-499D3FF85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7727883" cy="4329817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Example of an HMM</a:t>
                </a:r>
              </a:p>
              <a:p>
                <a:r>
                  <a:rPr lang="en-US" sz="1600" dirty="0"/>
                  <a:t>Consider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convolutional code with constraint length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[Last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/>
                  <a:t> bits]</a:t>
                </a:r>
              </a:p>
              <a:p>
                <a:r>
                  <a:rPr lang="en-US" sz="1600" dirty="0"/>
                  <a:t>Transition probability:</a:t>
                </a:r>
              </a:p>
              <a:p>
                <a:pPr lvl="1"/>
                <a:r>
                  <a:rPr lang="en-US" sz="1400" dirty="0"/>
                  <a:t>Given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, can transition to one of two new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=(?,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r>
                  <a:rPr lang="en-US" sz="1600" dirty="0"/>
                  <a:t>Output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Assume bitwise channel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 err="1"/>
                  <a:t>Proabability</a:t>
                </a:r>
                <a:r>
                  <a:rPr lang="en-US" sz="1600" dirty="0"/>
                  <a:t> is factorizable: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887C4-D587-D766-2ED7-499D3FF85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7727883" cy="4329817"/>
              </a:xfrm>
              <a:blipFill>
                <a:blip r:embed="rId2"/>
                <a:stretch>
                  <a:fillRect l="-1498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660-0EE8-735B-570F-CA23B621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 descr="Fig8-2-2.jpg">
            <a:extLst>
              <a:ext uri="{FF2B5EF4-FFF2-40B4-BE49-F238E27FC236}">
                <a16:creationId xmlns:a16="http://schemas.microsoft.com/office/drawing/2014/main" id="{6F0B1A82-2B96-0E76-1B57-77C5B1CA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965" y="806710"/>
            <a:ext cx="3704049" cy="178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94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A5F7-28ED-F1B4-C14D-9505D78E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Net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EB645-80EF-5F16-C0C9-B271A61760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756373" cy="4329817"/>
              </a:xfrm>
            </p:spPr>
            <p:txBody>
              <a:bodyPr/>
              <a:lstStyle/>
              <a:p>
                <a:r>
                  <a:rPr lang="en-US" dirty="0"/>
                  <a:t>Bayes Net:  A directed graph</a:t>
                </a:r>
              </a:p>
              <a:p>
                <a:r>
                  <a:rPr lang="en-US" dirty="0"/>
                  <a:t>Represents conditional probabilities</a:t>
                </a:r>
              </a:p>
              <a:p>
                <a:pPr lvl="1"/>
                <a:r>
                  <a:rPr lang="en-US" dirty="0"/>
                  <a:t>Child is conditioned on parent(s)</a:t>
                </a:r>
              </a:p>
              <a:p>
                <a:pPr lvl="1"/>
                <a:r>
                  <a:rPr lang="en-US" dirty="0"/>
                  <a:t>Example to the right: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write any Bayes Net as a factor graph</a:t>
                </a:r>
              </a:p>
              <a:p>
                <a:pPr lvl="1"/>
                <a:r>
                  <a:rPr lang="en-US" dirty="0"/>
                  <a:t>Remove directional arrows</a:t>
                </a:r>
              </a:p>
              <a:p>
                <a:pPr lvl="1"/>
                <a:r>
                  <a:rPr lang="en-US" dirty="0"/>
                  <a:t>Add factor node on leaf nodes and edges</a:t>
                </a:r>
              </a:p>
              <a:p>
                <a:r>
                  <a:rPr lang="en-US" dirty="0"/>
                  <a:t>If a factor graph has no cycles:</a:t>
                </a:r>
                <a:br>
                  <a:rPr lang="en-US" dirty="0"/>
                </a:br>
                <a:r>
                  <a:rPr lang="en-US" dirty="0"/>
                  <a:t>   it can be represented as Bayes Net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EB645-80EF-5F16-C0C9-B271A6176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756373" cy="4329817"/>
              </a:xfrm>
              <a:blipFill>
                <a:blip r:embed="rId2"/>
                <a:stretch>
                  <a:fillRect l="-216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0454A-A0EF-73B5-F708-3281A77B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E07ADE-663B-72C9-33C6-B19C0BECA0A0}"/>
              </a:ext>
            </a:extLst>
          </p:cNvPr>
          <p:cNvCxnSpPr>
            <a:cxnSpLocks/>
            <a:stCxn id="6" idx="2"/>
            <a:endCxn id="45" idx="0"/>
          </p:cNvCxnSpPr>
          <p:nvPr/>
        </p:nvCxnSpPr>
        <p:spPr>
          <a:xfrm>
            <a:off x="9003109" y="3775678"/>
            <a:ext cx="0" cy="43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A60EB4E-989B-3869-C8DD-63B73E7B4FA6}"/>
              </a:ext>
            </a:extLst>
          </p:cNvPr>
          <p:cNvSpPr/>
          <p:nvPr/>
        </p:nvSpPr>
        <p:spPr>
          <a:xfrm>
            <a:off x="8877235" y="3523931"/>
            <a:ext cx="251747" cy="251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83A9D7-063A-8D2C-89A4-D9E0AA38B2CB}"/>
              </a:ext>
            </a:extLst>
          </p:cNvPr>
          <p:cNvSpPr/>
          <p:nvPr/>
        </p:nvSpPr>
        <p:spPr>
          <a:xfrm>
            <a:off x="8911794" y="1464478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9910B7-6961-0A03-0030-02E95CFB4DC1}"/>
              </a:ext>
            </a:extLst>
          </p:cNvPr>
          <p:cNvSpPr/>
          <p:nvPr/>
        </p:nvSpPr>
        <p:spPr>
          <a:xfrm>
            <a:off x="10846398" y="1462708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024476-A9B7-6AEF-DE73-9C9B5F675C43}"/>
              </a:ext>
            </a:extLst>
          </p:cNvPr>
          <p:cNvSpPr/>
          <p:nvPr/>
        </p:nvSpPr>
        <p:spPr>
          <a:xfrm>
            <a:off x="9911119" y="1462708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8812B8-98DB-17D1-21EC-F9B2F9353849}"/>
              </a:ext>
            </a:extLst>
          </p:cNvPr>
          <p:cNvSpPr/>
          <p:nvPr/>
        </p:nvSpPr>
        <p:spPr>
          <a:xfrm>
            <a:off x="8911794" y="2393602"/>
            <a:ext cx="309282" cy="309282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43A3D5-F90B-782E-89F0-7D93D88904CA}"/>
              </a:ext>
            </a:extLst>
          </p:cNvPr>
          <p:cNvSpPr/>
          <p:nvPr/>
        </p:nvSpPr>
        <p:spPr>
          <a:xfrm>
            <a:off x="9910543" y="2377569"/>
            <a:ext cx="309282" cy="309282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BA3762-FD4B-F832-61BF-E8CB28185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9221076" y="1617349"/>
            <a:ext cx="690043" cy="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F5B694-061F-6CB6-A009-1064AFFCDE14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9221076" y="1619119"/>
            <a:ext cx="722078" cy="85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29F2BD-3EE6-F8BE-93FB-30B7C29B4403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0065184" y="1771990"/>
            <a:ext cx="576" cy="60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01AC27-1186-B036-77D5-295A0088FC10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9066435" y="1773760"/>
            <a:ext cx="4364" cy="66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2227E0-2C51-AD7B-8AA9-EEBFA3077A62}"/>
              </a:ext>
            </a:extLst>
          </p:cNvPr>
          <p:cNvCxnSpPr>
            <a:cxnSpLocks/>
            <a:stCxn id="9" idx="4"/>
            <a:endCxn id="32" idx="0"/>
          </p:cNvCxnSpPr>
          <p:nvPr/>
        </p:nvCxnSpPr>
        <p:spPr>
          <a:xfrm>
            <a:off x="11001039" y="1771990"/>
            <a:ext cx="0" cy="61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0720D51-194A-C888-24BD-ED16624420D8}"/>
              </a:ext>
            </a:extLst>
          </p:cNvPr>
          <p:cNvSpPr/>
          <p:nvPr/>
        </p:nvSpPr>
        <p:spPr>
          <a:xfrm>
            <a:off x="10846398" y="2391859"/>
            <a:ext cx="309282" cy="309282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9A6AD9-EAF4-39B2-21E7-EAD601F01A6D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10220401" y="1617349"/>
            <a:ext cx="625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A1CD62-BD5C-5371-CF09-7DA598C2BA2A}"/>
              </a:ext>
            </a:extLst>
          </p:cNvPr>
          <p:cNvCxnSpPr>
            <a:cxnSpLocks/>
            <a:stCxn id="12" idx="7"/>
            <a:endCxn id="9" idx="3"/>
          </p:cNvCxnSpPr>
          <p:nvPr/>
        </p:nvCxnSpPr>
        <p:spPr>
          <a:xfrm flipV="1">
            <a:off x="10174532" y="1726697"/>
            <a:ext cx="717159" cy="69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17009D0-57C9-477E-A8CF-2C93BCD79E08}"/>
              </a:ext>
            </a:extLst>
          </p:cNvPr>
          <p:cNvSpPr/>
          <p:nvPr/>
        </p:nvSpPr>
        <p:spPr>
          <a:xfrm>
            <a:off x="8848468" y="4211472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9F7B713-4FE1-F9C7-CAEF-8A67F90F7E99}"/>
              </a:ext>
            </a:extLst>
          </p:cNvPr>
          <p:cNvSpPr/>
          <p:nvPr/>
        </p:nvSpPr>
        <p:spPr>
          <a:xfrm>
            <a:off x="10783072" y="4209702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4A6438-6FD7-FE2F-DC50-961D05504451}"/>
              </a:ext>
            </a:extLst>
          </p:cNvPr>
          <p:cNvSpPr/>
          <p:nvPr/>
        </p:nvSpPr>
        <p:spPr>
          <a:xfrm>
            <a:off x="9847793" y="4209702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15CBB9D-5728-892A-3A5A-7EA2A31DD3C6}"/>
              </a:ext>
            </a:extLst>
          </p:cNvPr>
          <p:cNvSpPr/>
          <p:nvPr/>
        </p:nvSpPr>
        <p:spPr>
          <a:xfrm>
            <a:off x="8848468" y="5140596"/>
            <a:ext cx="309282" cy="309282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FE6D70E-F50F-EE4B-5F1A-DE5969C6161C}"/>
              </a:ext>
            </a:extLst>
          </p:cNvPr>
          <p:cNvSpPr/>
          <p:nvPr/>
        </p:nvSpPr>
        <p:spPr>
          <a:xfrm>
            <a:off x="9847217" y="5124563"/>
            <a:ext cx="309282" cy="309282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E64B9D-9875-5462-E76F-33F220D92E83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 flipV="1">
            <a:off x="9157750" y="4364343"/>
            <a:ext cx="690043" cy="177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B9FB9D-1997-FB4B-2BF7-7469C9A7A030}"/>
              </a:ext>
            </a:extLst>
          </p:cNvPr>
          <p:cNvCxnSpPr>
            <a:cxnSpLocks/>
            <a:stCxn id="45" idx="5"/>
            <a:endCxn id="68" idx="1"/>
          </p:cNvCxnSpPr>
          <p:nvPr/>
        </p:nvCxnSpPr>
        <p:spPr>
          <a:xfrm>
            <a:off x="9112457" y="4475461"/>
            <a:ext cx="767371" cy="38511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8356F0-5609-B9C7-CAF0-673638E0CD9B}"/>
              </a:ext>
            </a:extLst>
          </p:cNvPr>
          <p:cNvCxnSpPr>
            <a:cxnSpLocks/>
            <a:stCxn id="47" idx="4"/>
            <a:endCxn id="49" idx="0"/>
          </p:cNvCxnSpPr>
          <p:nvPr/>
        </p:nvCxnSpPr>
        <p:spPr>
          <a:xfrm flipH="1">
            <a:off x="10001858" y="4518984"/>
            <a:ext cx="576" cy="60557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584BD5-9080-AC73-7C54-4E44AC269A44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9003109" y="4520754"/>
            <a:ext cx="4364" cy="6633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924A76-D901-D2C3-A42D-D343BC44FB8F}"/>
              </a:ext>
            </a:extLst>
          </p:cNvPr>
          <p:cNvCxnSpPr>
            <a:cxnSpLocks/>
            <a:stCxn id="46" idx="4"/>
            <a:endCxn id="55" idx="0"/>
          </p:cNvCxnSpPr>
          <p:nvPr/>
        </p:nvCxnSpPr>
        <p:spPr>
          <a:xfrm>
            <a:off x="10937713" y="4518984"/>
            <a:ext cx="0" cy="61986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D78F1BF-4404-CEB4-7473-879B18758837}"/>
              </a:ext>
            </a:extLst>
          </p:cNvPr>
          <p:cNvSpPr/>
          <p:nvPr/>
        </p:nvSpPr>
        <p:spPr>
          <a:xfrm>
            <a:off x="10783072" y="5138853"/>
            <a:ext cx="309282" cy="309282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33DC5D-23B3-85FB-F7F8-2D46BD0B39B1}"/>
              </a:ext>
            </a:extLst>
          </p:cNvPr>
          <p:cNvCxnSpPr>
            <a:cxnSpLocks/>
            <a:stCxn id="47" idx="6"/>
            <a:endCxn id="46" idx="2"/>
          </p:cNvCxnSpPr>
          <p:nvPr/>
        </p:nvCxnSpPr>
        <p:spPr>
          <a:xfrm>
            <a:off x="10157075" y="4364343"/>
            <a:ext cx="62599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4A34600-0F3B-2EA1-86E8-7A5EC17E7365}"/>
              </a:ext>
            </a:extLst>
          </p:cNvPr>
          <p:cNvCxnSpPr>
            <a:cxnSpLocks/>
            <a:stCxn id="49" idx="7"/>
            <a:endCxn id="65" idx="2"/>
          </p:cNvCxnSpPr>
          <p:nvPr/>
        </p:nvCxnSpPr>
        <p:spPr>
          <a:xfrm flipV="1">
            <a:off x="10111206" y="4493333"/>
            <a:ext cx="379788" cy="67652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6C39EF8-8006-6033-B900-BF679D157D78}"/>
              </a:ext>
            </a:extLst>
          </p:cNvPr>
          <p:cNvSpPr/>
          <p:nvPr/>
        </p:nvSpPr>
        <p:spPr>
          <a:xfrm>
            <a:off x="10365120" y="4241586"/>
            <a:ext cx="251747" cy="251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A3B3A7-D423-2440-59CC-FD1B80F9B443}"/>
              </a:ext>
            </a:extLst>
          </p:cNvPr>
          <p:cNvSpPr/>
          <p:nvPr/>
        </p:nvSpPr>
        <p:spPr>
          <a:xfrm>
            <a:off x="9408921" y="4243030"/>
            <a:ext cx="251747" cy="251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D581328-F898-025F-BABB-AE3C6F0B0302}"/>
              </a:ext>
            </a:extLst>
          </p:cNvPr>
          <p:cNvSpPr/>
          <p:nvPr/>
        </p:nvSpPr>
        <p:spPr>
          <a:xfrm>
            <a:off x="9879828" y="4734700"/>
            <a:ext cx="251747" cy="251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DB84DF-1CA1-0EA9-5C54-48FC5545D5A1}"/>
              </a:ext>
            </a:extLst>
          </p:cNvPr>
          <p:cNvSpPr/>
          <p:nvPr/>
        </p:nvSpPr>
        <p:spPr>
          <a:xfrm>
            <a:off x="10807996" y="4709049"/>
            <a:ext cx="251747" cy="251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F8FACF-11B7-E8C2-C400-2DA718A04A60}"/>
              </a:ext>
            </a:extLst>
          </p:cNvPr>
          <p:cNvSpPr/>
          <p:nvPr/>
        </p:nvSpPr>
        <p:spPr>
          <a:xfrm>
            <a:off x="8877234" y="4701114"/>
            <a:ext cx="251747" cy="251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B9FA-4B00-47D1-0F3E-81B4B7AF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883BE1-DA53-D887-FCBD-A84C62C6A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Simplify graphical representation</a:t>
                </a:r>
              </a:p>
              <a:p>
                <a:r>
                  <a:rPr lang="en-US" dirty="0"/>
                  <a:t>Write repeated nodes in a “plates”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HMM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Put update maps in a plate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883BE1-DA53-D887-FCBD-A84C62C6A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BA993-1EC9-AA59-BA55-A19DB2D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D2BD4A-41B1-3933-83AE-C1060B3F74FD}"/>
              </a:ext>
            </a:extLst>
          </p:cNvPr>
          <p:cNvSpPr/>
          <p:nvPr/>
        </p:nvSpPr>
        <p:spPr>
          <a:xfrm>
            <a:off x="7959305" y="3986644"/>
            <a:ext cx="379758" cy="379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D3BA5B-CD74-8356-4DB3-CD1314BBE154}"/>
              </a:ext>
            </a:extLst>
          </p:cNvPr>
          <p:cNvSpPr/>
          <p:nvPr/>
        </p:nvSpPr>
        <p:spPr>
          <a:xfrm>
            <a:off x="7959305" y="4915767"/>
            <a:ext cx="379757" cy="379757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55E25B-77EA-2B04-F402-C3014589268D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8149184" y="4366402"/>
            <a:ext cx="0" cy="54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023504-39AF-DF5E-9E86-68A9A8180BB3}"/>
                  </a:ext>
                </a:extLst>
              </p:cNvPr>
              <p:cNvSpPr txBox="1"/>
              <p:nvPr/>
            </p:nvSpPr>
            <p:spPr>
              <a:xfrm>
                <a:off x="8098389" y="4247152"/>
                <a:ext cx="705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023504-39AF-DF5E-9E86-68A9A818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389" y="4247152"/>
                <a:ext cx="7053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4F937F-9104-1B74-D9A9-2D086DB3DA10}"/>
                  </a:ext>
                </a:extLst>
              </p:cNvPr>
              <p:cNvSpPr txBox="1"/>
              <p:nvPr/>
            </p:nvSpPr>
            <p:spPr>
              <a:xfrm>
                <a:off x="7864652" y="5272606"/>
                <a:ext cx="705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4F937F-9104-1B74-D9A9-2D086DB3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652" y="5272606"/>
                <a:ext cx="705386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5E254AB3-D368-3B05-09B4-207DA791B343}"/>
              </a:ext>
            </a:extLst>
          </p:cNvPr>
          <p:cNvSpPr/>
          <p:nvPr/>
        </p:nvSpPr>
        <p:spPr>
          <a:xfrm>
            <a:off x="5549673" y="4009562"/>
            <a:ext cx="379758" cy="379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1874A5-424F-0D31-85CC-A107541B983A}"/>
              </a:ext>
            </a:extLst>
          </p:cNvPr>
          <p:cNvSpPr/>
          <p:nvPr/>
        </p:nvSpPr>
        <p:spPr>
          <a:xfrm>
            <a:off x="5549673" y="4938685"/>
            <a:ext cx="379757" cy="379757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2BAA68-E3E2-E1D9-031F-6EAD00B6AC1E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5739552" y="4389320"/>
            <a:ext cx="0" cy="54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C92ED7-870B-4BD5-7F63-B488BE780241}"/>
                  </a:ext>
                </a:extLst>
              </p:cNvPr>
              <p:cNvSpPr txBox="1"/>
              <p:nvPr/>
            </p:nvSpPr>
            <p:spPr>
              <a:xfrm>
                <a:off x="5690282" y="4267928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C92ED7-870B-4BD5-7F63-B488BE780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82" y="4267928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35E5BF-C074-88E6-4169-883A61C028B9}"/>
                  </a:ext>
                </a:extLst>
              </p:cNvPr>
              <p:cNvSpPr txBox="1"/>
              <p:nvPr/>
            </p:nvSpPr>
            <p:spPr>
              <a:xfrm>
                <a:off x="5506506" y="5295524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35E5BF-C074-88E6-4169-883A61C02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06" y="5295524"/>
                <a:ext cx="46775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6E1E94BD-D335-D612-6E75-58096DA43C13}"/>
              </a:ext>
            </a:extLst>
          </p:cNvPr>
          <p:cNvSpPr/>
          <p:nvPr/>
        </p:nvSpPr>
        <p:spPr>
          <a:xfrm>
            <a:off x="8687075" y="3986644"/>
            <a:ext cx="379758" cy="379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DB4CB9-2B78-40AD-1BB4-BD4456345947}"/>
                  </a:ext>
                </a:extLst>
              </p:cNvPr>
              <p:cNvSpPr txBox="1"/>
              <p:nvPr/>
            </p:nvSpPr>
            <p:spPr>
              <a:xfrm>
                <a:off x="8829833" y="4248301"/>
                <a:ext cx="485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DB4CB9-2B78-40AD-1BB4-BD4456345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833" y="4248301"/>
                <a:ext cx="4857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CCBAF64-715B-E6FE-EEBD-F8B524891387}"/>
                  </a:ext>
                </a:extLst>
              </p:cNvPr>
              <p:cNvSpPr txBox="1"/>
              <p:nvPr/>
            </p:nvSpPr>
            <p:spPr>
              <a:xfrm>
                <a:off x="7403154" y="3079149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CCBAF64-715B-E6FE-EEBD-F8B524891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154" y="3079149"/>
                <a:ext cx="3741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2A968C-9A9F-C798-B1E9-666D332BCA58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6357359" y="3302884"/>
            <a:ext cx="906028" cy="70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3703F41-D134-00F4-4302-27E9E9D72032}"/>
              </a:ext>
            </a:extLst>
          </p:cNvPr>
          <p:cNvSpPr/>
          <p:nvPr/>
        </p:nvSpPr>
        <p:spPr>
          <a:xfrm>
            <a:off x="6167480" y="4009168"/>
            <a:ext cx="379758" cy="379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25702B-8B5D-20FD-8791-090055785DC4}"/>
              </a:ext>
            </a:extLst>
          </p:cNvPr>
          <p:cNvSpPr/>
          <p:nvPr/>
        </p:nvSpPr>
        <p:spPr>
          <a:xfrm>
            <a:off x="6167480" y="4938291"/>
            <a:ext cx="379757" cy="379757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EE3AC0-9CDB-C8D0-1115-71254A738444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6357359" y="4388926"/>
            <a:ext cx="0" cy="54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844DEF-79CE-6315-F792-899E1AB3A384}"/>
                  </a:ext>
                </a:extLst>
              </p:cNvPr>
              <p:cNvSpPr txBox="1"/>
              <p:nvPr/>
            </p:nvSpPr>
            <p:spPr>
              <a:xfrm>
                <a:off x="6124313" y="5295130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844DEF-79CE-6315-F792-899E1AB3A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13" y="5295130"/>
                <a:ext cx="467756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5B54B7-FAE6-B7E8-D02E-D0E37C761611}"/>
                  </a:ext>
                </a:extLst>
              </p:cNvPr>
              <p:cNvSpPr txBox="1"/>
              <p:nvPr/>
            </p:nvSpPr>
            <p:spPr>
              <a:xfrm>
                <a:off x="6343751" y="427762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5B54B7-FAE6-B7E8-D02E-D0E37C761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51" y="4277622"/>
                <a:ext cx="4660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03EB57-A878-1525-7307-B91176E59D93}"/>
              </a:ext>
            </a:extLst>
          </p:cNvPr>
          <p:cNvCxnSpPr>
            <a:cxnSpLocks/>
            <a:stCxn id="21" idx="6"/>
            <a:endCxn id="33" idx="2"/>
          </p:cNvCxnSpPr>
          <p:nvPr/>
        </p:nvCxnSpPr>
        <p:spPr>
          <a:xfrm flipV="1">
            <a:off x="5929431" y="4199047"/>
            <a:ext cx="238049" cy="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2B4882-C4DD-A50F-2E35-E1236C20774B}"/>
              </a:ext>
            </a:extLst>
          </p:cNvPr>
          <p:cNvCxnSpPr>
            <a:cxnSpLocks/>
          </p:cNvCxnSpPr>
          <p:nvPr/>
        </p:nvCxnSpPr>
        <p:spPr>
          <a:xfrm flipV="1">
            <a:off x="6556434" y="4199047"/>
            <a:ext cx="238049" cy="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9C74D1-3FA4-6B9D-E8C0-85C4995010E9}"/>
              </a:ext>
            </a:extLst>
          </p:cNvPr>
          <p:cNvCxnSpPr>
            <a:cxnSpLocks/>
          </p:cNvCxnSpPr>
          <p:nvPr/>
        </p:nvCxnSpPr>
        <p:spPr>
          <a:xfrm flipV="1">
            <a:off x="7723804" y="4199047"/>
            <a:ext cx="238049" cy="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57B6F8-9979-BDB5-278B-CFD1AE048EA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33623" y="3321292"/>
            <a:ext cx="781296" cy="72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D4690B-A9F4-61DD-2EEF-CB57C4620AF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206710" y="3302884"/>
            <a:ext cx="1670244" cy="68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170BCD9-858B-F506-C375-F061C40AEDA4}"/>
              </a:ext>
            </a:extLst>
          </p:cNvPr>
          <p:cNvSpPr/>
          <p:nvPr/>
        </p:nvSpPr>
        <p:spPr>
          <a:xfrm>
            <a:off x="7058624" y="3131413"/>
            <a:ext cx="379758" cy="379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FB9B63-F4F0-076D-F04B-3174B5847A23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8339062" y="4176523"/>
            <a:ext cx="348013" cy="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F6ADF96-27C5-F9B1-56A0-3663EC6B392A}"/>
                  </a:ext>
                </a:extLst>
              </p:cNvPr>
              <p:cNvSpPr txBox="1"/>
              <p:nvPr/>
            </p:nvSpPr>
            <p:spPr>
              <a:xfrm>
                <a:off x="7086439" y="4025713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F6ADF96-27C5-F9B1-56A0-3663EC6B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439" y="4025713"/>
                <a:ext cx="43473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FCB2706-B4FE-8E1B-CC43-C8CF26151112}"/>
              </a:ext>
            </a:extLst>
          </p:cNvPr>
          <p:cNvGrpSpPr/>
          <p:nvPr/>
        </p:nvGrpSpPr>
        <p:grpSpPr>
          <a:xfrm>
            <a:off x="9854516" y="2923395"/>
            <a:ext cx="1888256" cy="2647514"/>
            <a:chOff x="939166" y="2868593"/>
            <a:chExt cx="1888256" cy="2647514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02C6828-33F9-B02B-651F-145D5519BE7B}"/>
                </a:ext>
              </a:extLst>
            </p:cNvPr>
            <p:cNvSpPr/>
            <p:nvPr/>
          </p:nvSpPr>
          <p:spPr>
            <a:xfrm>
              <a:off x="939166" y="3429000"/>
              <a:ext cx="1855892" cy="208710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6B697CD-F764-C05F-33E3-920FA34537B5}"/>
                </a:ext>
              </a:extLst>
            </p:cNvPr>
            <p:cNvSpPr/>
            <p:nvPr/>
          </p:nvSpPr>
          <p:spPr>
            <a:xfrm>
              <a:off x="1733803" y="3852953"/>
              <a:ext cx="379758" cy="37975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D392CBA-0D5B-C6DB-E80F-C4886DAC322E}"/>
                </a:ext>
              </a:extLst>
            </p:cNvPr>
            <p:cNvSpPr/>
            <p:nvPr/>
          </p:nvSpPr>
          <p:spPr>
            <a:xfrm>
              <a:off x="1739819" y="4782076"/>
              <a:ext cx="379757" cy="37975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C1F51D5-4BEF-4994-9469-2F49CB24876C}"/>
                </a:ext>
              </a:extLst>
            </p:cNvPr>
            <p:cNvCxnSpPr>
              <a:cxnSpLocks/>
              <a:stCxn id="60" idx="4"/>
              <a:endCxn id="61" idx="0"/>
            </p:cNvCxnSpPr>
            <p:nvPr/>
          </p:nvCxnSpPr>
          <p:spPr>
            <a:xfrm>
              <a:off x="1923682" y="4232711"/>
              <a:ext cx="6016" cy="549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9A4E8AD-8124-06FE-86A7-EAB27F163C44}"/>
                    </a:ext>
                  </a:extLst>
                </p:cNvPr>
                <p:cNvSpPr txBox="1"/>
                <p:nvPr/>
              </p:nvSpPr>
              <p:spPr>
                <a:xfrm>
                  <a:off x="1872887" y="4113461"/>
                  <a:ext cx="4465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9A4E8AD-8124-06FE-86A7-EAB27F163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887" y="4113461"/>
                  <a:ext cx="4465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E346302-C365-446B-ECFF-5E36144A7095}"/>
                    </a:ext>
                  </a:extLst>
                </p:cNvPr>
                <p:cNvSpPr txBox="1"/>
                <p:nvPr/>
              </p:nvSpPr>
              <p:spPr>
                <a:xfrm>
                  <a:off x="1731905" y="5146775"/>
                  <a:ext cx="4482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E346302-C365-446B-ECFF-5E36144A7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905" y="5146775"/>
                  <a:ext cx="44820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2840834-2D48-ECA0-C005-77A31176EE75}"/>
                    </a:ext>
                  </a:extLst>
                </p:cNvPr>
                <p:cNvSpPr txBox="1"/>
                <p:nvPr/>
              </p:nvSpPr>
              <p:spPr>
                <a:xfrm>
                  <a:off x="2072792" y="2868593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2840834-2D48-ECA0-C005-77A31176E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2792" y="2868593"/>
                  <a:ext cx="37414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F2F1839-0468-C6BA-04C4-EAF5A686201E}"/>
                </a:ext>
              </a:extLst>
            </p:cNvPr>
            <p:cNvCxnSpPr>
              <a:cxnSpLocks/>
              <a:stCxn id="84" idx="4"/>
              <a:endCxn id="60" idx="0"/>
            </p:cNvCxnSpPr>
            <p:nvPr/>
          </p:nvCxnSpPr>
          <p:spPr>
            <a:xfrm>
              <a:off x="1921784" y="3261646"/>
              <a:ext cx="1898" cy="59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2F09DF3-9A25-7E2D-334F-7B784C563AD0}"/>
                </a:ext>
              </a:extLst>
            </p:cNvPr>
            <p:cNvSpPr/>
            <p:nvPr/>
          </p:nvSpPr>
          <p:spPr>
            <a:xfrm>
              <a:off x="1731905" y="2881888"/>
              <a:ext cx="379758" cy="37975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C5254B5-BFE2-0B94-0CC5-A126B5521DF9}"/>
                </a:ext>
              </a:extLst>
            </p:cNvPr>
            <p:cNvSpPr/>
            <p:nvPr/>
          </p:nvSpPr>
          <p:spPr>
            <a:xfrm>
              <a:off x="1449182" y="3656026"/>
              <a:ext cx="394357" cy="317339"/>
            </a:xfrm>
            <a:custGeom>
              <a:avLst/>
              <a:gdLst>
                <a:gd name="connsiteX0" fmla="*/ 394357 w 394357"/>
                <a:gd name="connsiteY0" fmla="*/ 209055 h 317339"/>
                <a:gd name="connsiteX1" fmla="*/ 225915 w 394357"/>
                <a:gd name="connsiteY1" fmla="*/ 22565 h 317339"/>
                <a:gd name="connsiteX2" fmla="*/ 57472 w 394357"/>
                <a:gd name="connsiteY2" fmla="*/ 22565 h 317339"/>
                <a:gd name="connsiteX3" fmla="*/ 15362 w 394357"/>
                <a:gd name="connsiteY3" fmla="*/ 197023 h 317339"/>
                <a:gd name="connsiteX4" fmla="*/ 298104 w 394357"/>
                <a:gd name="connsiteY4" fmla="*/ 317339 h 31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357" h="317339">
                  <a:moveTo>
                    <a:pt x="394357" y="209055"/>
                  </a:moveTo>
                  <a:cubicBezTo>
                    <a:pt x="338210" y="131351"/>
                    <a:pt x="282063" y="53647"/>
                    <a:pt x="225915" y="22565"/>
                  </a:cubicBezTo>
                  <a:cubicBezTo>
                    <a:pt x="169767" y="-8517"/>
                    <a:pt x="92564" y="-6511"/>
                    <a:pt x="57472" y="22565"/>
                  </a:cubicBezTo>
                  <a:cubicBezTo>
                    <a:pt x="22380" y="51641"/>
                    <a:pt x="-24743" y="147894"/>
                    <a:pt x="15362" y="197023"/>
                  </a:cubicBezTo>
                  <a:cubicBezTo>
                    <a:pt x="55467" y="246152"/>
                    <a:pt x="176785" y="281745"/>
                    <a:pt x="298104" y="317339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head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7ED7893-6B95-09B4-9FCE-A7276FC55687}"/>
                    </a:ext>
                  </a:extLst>
                </p:cNvPr>
                <p:cNvSpPr txBox="1"/>
                <p:nvPr/>
              </p:nvSpPr>
              <p:spPr>
                <a:xfrm>
                  <a:off x="2446933" y="4992620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7ED7893-6B95-09B4-9FCE-A7276FC55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933" y="4992620"/>
                  <a:ext cx="38048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93FC8A4E-E210-B1A5-440B-3D90AD781535}"/>
              </a:ext>
            </a:extLst>
          </p:cNvPr>
          <p:cNvSpPr txBox="1"/>
          <p:nvPr/>
        </p:nvSpPr>
        <p:spPr>
          <a:xfrm>
            <a:off x="6355564" y="2160071"/>
            <a:ext cx="161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Standard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Representation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37C133-9CEF-E839-3745-D58EC1AA1CD7}"/>
              </a:ext>
            </a:extLst>
          </p:cNvPr>
          <p:cNvSpPr txBox="1"/>
          <p:nvPr/>
        </p:nvSpPr>
        <p:spPr>
          <a:xfrm>
            <a:off x="9854516" y="2094714"/>
            <a:ext cx="161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Plate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455582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C005-7AA5-5426-B46A-0CF3CAB7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032D-93D0-23FF-06E2-3ECE3DF3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model descriptions were used in many ML fields</a:t>
            </a:r>
          </a:p>
          <a:p>
            <a:pPr lvl="1"/>
            <a:r>
              <a:rPr lang="en-US" dirty="0"/>
              <a:t>Document modeling</a:t>
            </a:r>
          </a:p>
          <a:p>
            <a:pPr lvl="1"/>
            <a:r>
              <a:rPr lang="en-US" dirty="0"/>
              <a:t>Image segmentation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Allows “explainable” models</a:t>
            </a:r>
          </a:p>
          <a:p>
            <a:pPr lvl="1"/>
            <a:r>
              <a:rPr lang="en-US" dirty="0"/>
              <a:t>See example to right</a:t>
            </a:r>
          </a:p>
          <a:p>
            <a:r>
              <a:rPr lang="en-US" dirty="0"/>
              <a:t>Not used much any more</a:t>
            </a:r>
          </a:p>
          <a:p>
            <a:r>
              <a:rPr lang="en-US" dirty="0"/>
              <a:t>Modern deep NN methods outperform graphical models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1A166-6CFE-3AE9-BDE2-727024F1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29FB0-74FA-8127-CA66-364CA294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253" y="2174482"/>
            <a:ext cx="3711746" cy="1614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EB5E6A-A641-1693-0610-B99F2517B5E2}"/>
              </a:ext>
            </a:extLst>
          </p:cNvPr>
          <p:cNvSpPr txBox="1"/>
          <p:nvPr/>
        </p:nvSpPr>
        <p:spPr>
          <a:xfrm>
            <a:off x="10682666" y="4482762"/>
            <a:ext cx="946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Document</a:t>
            </a:r>
            <a:br>
              <a:rPr lang="en-US" sz="1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in corpus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AC997-87D8-A580-889B-0594985E32AD}"/>
              </a:ext>
            </a:extLst>
          </p:cNvPr>
          <p:cNvSpPr txBox="1"/>
          <p:nvPr/>
        </p:nvSpPr>
        <p:spPr>
          <a:xfrm>
            <a:off x="9872153" y="3978868"/>
            <a:ext cx="1067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Word in doc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21DE11-1B0A-077D-2398-CCA059176D95}"/>
              </a:ext>
            </a:extLst>
          </p:cNvPr>
          <p:cNvCxnSpPr>
            <a:cxnSpLocks/>
          </p:cNvCxnSpPr>
          <p:nvPr/>
        </p:nvCxnSpPr>
        <p:spPr>
          <a:xfrm flipV="1">
            <a:off x="10448642" y="3563155"/>
            <a:ext cx="0" cy="42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16D00B-5EFF-1891-9B62-937CA5FA1975}"/>
              </a:ext>
            </a:extLst>
          </p:cNvPr>
          <p:cNvCxnSpPr/>
          <p:nvPr/>
        </p:nvCxnSpPr>
        <p:spPr>
          <a:xfrm flipH="1" flipV="1">
            <a:off x="11141941" y="3728001"/>
            <a:ext cx="2081" cy="75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966042-1B66-796B-9F4D-B8C5956DD48E}"/>
              </a:ext>
            </a:extLst>
          </p:cNvPr>
          <p:cNvCxnSpPr>
            <a:cxnSpLocks/>
          </p:cNvCxnSpPr>
          <p:nvPr/>
        </p:nvCxnSpPr>
        <p:spPr>
          <a:xfrm flipV="1">
            <a:off x="9616195" y="3555281"/>
            <a:ext cx="0" cy="42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AE0AF4-A218-0836-4EF7-34F6BA334D85}"/>
              </a:ext>
            </a:extLst>
          </p:cNvPr>
          <p:cNvSpPr txBox="1"/>
          <p:nvPr/>
        </p:nvSpPr>
        <p:spPr>
          <a:xfrm>
            <a:off x="9346796" y="3982151"/>
            <a:ext cx="563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Topic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1C206-F490-AEB2-E055-3286D3DF84B3}"/>
              </a:ext>
            </a:extLst>
          </p:cNvPr>
          <p:cNvSpPr txBox="1"/>
          <p:nvPr/>
        </p:nvSpPr>
        <p:spPr>
          <a:xfrm>
            <a:off x="8501250" y="4267319"/>
            <a:ext cx="103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Topic</a:t>
            </a:r>
            <a:br>
              <a:rPr lang="en-US" sz="1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distribution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D5D3F1-D141-BF6D-349D-1E1BCBEBDACC}"/>
              </a:ext>
            </a:extLst>
          </p:cNvPr>
          <p:cNvCxnSpPr>
            <a:cxnSpLocks/>
          </p:cNvCxnSpPr>
          <p:nvPr/>
        </p:nvCxnSpPr>
        <p:spPr>
          <a:xfrm flipV="1">
            <a:off x="8827102" y="3555281"/>
            <a:ext cx="0" cy="75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93E98C-5663-0F41-D621-8C1D0D4B6DBA}"/>
              </a:ext>
            </a:extLst>
          </p:cNvPr>
          <p:cNvSpPr txBox="1"/>
          <p:nvPr/>
        </p:nvSpPr>
        <p:spPr>
          <a:xfrm>
            <a:off x="7718253" y="5176539"/>
            <a:ext cx="401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Blei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David M., Andrew Y. Ng, and Michael I. Jordan. "Latent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dirichlet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allocation."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machine Learning research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3.Jan (2003): 993-1022.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963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059B-054B-88E5-AA41-CC3CC0CB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8E1E9-0FBF-9D15-5002-FD6952BF0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be random variables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 if: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 are conditionally independent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dirty="0"/>
                  <a:t> if: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Written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Note:  </a:t>
                </a:r>
              </a:p>
              <a:p>
                <a:pPr lvl="1"/>
                <a:r>
                  <a:rPr lang="en-US" dirty="0"/>
                  <a:t>Conditional independence does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Independence</a:t>
                </a:r>
              </a:p>
              <a:p>
                <a:pPr lvl="1"/>
                <a:r>
                  <a:rPr lang="en-US" dirty="0"/>
                  <a:t>Independence does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Conditional independence</a:t>
                </a:r>
              </a:p>
              <a:p>
                <a:pPr lvl="1"/>
                <a:br>
                  <a:rPr lang="en-US" b="0" dirty="0"/>
                </a:b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8E1E9-0FBF-9D15-5002-FD6952BF0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D7B20-A286-56D9-1538-64C29D59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78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CAF6-3A36-BB90-36A2-24E92EBD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BC7A4-A234-591F-8DF2-B2455F1AA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test for a Bayes Net</a:t>
                </a:r>
              </a:p>
              <a:p>
                <a:r>
                  <a:rPr lang="en-US" dirty="0"/>
                  <a:t>A set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d-separated</a:t>
                </a:r>
                <a:r>
                  <a:rPr lang="en-US" dirty="0"/>
                  <a:t> by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:</a:t>
                </a:r>
              </a:p>
              <a:p>
                <a:r>
                  <a:rPr lang="en-US" dirty="0"/>
                  <a:t>For all paths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every node must be:</a:t>
                </a:r>
              </a:p>
              <a:p>
                <a:pPr lvl="1"/>
                <a:r>
                  <a:rPr lang="en-US" dirty="0"/>
                  <a:t>Arrows must tail-tail or head-tail</a:t>
                </a:r>
              </a:p>
              <a:p>
                <a:pPr lvl="1"/>
                <a:r>
                  <a:rPr lang="en-US" dirty="0"/>
                  <a:t>Or, head-head, then the node and its descendants are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d-separated by C, then</a:t>
                </a:r>
                <a:br>
                  <a:rPr lang="en-US" dirty="0"/>
                </a:b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conditionally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BC7A4-A234-591F-8DF2-B2455F1AA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A1184-A752-0CC9-5151-B874A0FF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97DC0-6304-BD2D-0541-AA35FAA0C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20" y="1642722"/>
            <a:ext cx="4172532" cy="18385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D8680A-55AA-FDA1-91ED-8438324E0CB6}"/>
                  </a:ext>
                </a:extLst>
              </p:cNvPr>
              <p:cNvSpPr txBox="1"/>
              <p:nvPr/>
            </p:nvSpPr>
            <p:spPr>
              <a:xfrm>
                <a:off x="7723294" y="3797210"/>
                <a:ext cx="1655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D8680A-55AA-FDA1-91ED-8438324E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94" y="3797210"/>
                <a:ext cx="1655197" cy="369332"/>
              </a:xfrm>
              <a:prstGeom prst="rect">
                <a:avLst/>
              </a:prstGeom>
              <a:blipFill>
                <a:blip r:embed="rId4"/>
                <a:stretch>
                  <a:fillRect l="-332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AFB3A2-8A2A-D18B-E796-1A69AE86131B}"/>
                  </a:ext>
                </a:extLst>
              </p:cNvPr>
              <p:cNvSpPr txBox="1"/>
              <p:nvPr/>
            </p:nvSpPr>
            <p:spPr>
              <a:xfrm>
                <a:off x="10063480" y="3797210"/>
                <a:ext cx="160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True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AFB3A2-8A2A-D18B-E796-1A69AE861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480" y="3797210"/>
                <a:ext cx="1602233" cy="369332"/>
              </a:xfrm>
              <a:prstGeom prst="rect">
                <a:avLst/>
              </a:prstGeom>
              <a:blipFill>
                <a:blip r:embed="rId5"/>
                <a:stretch>
                  <a:fillRect l="-342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58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65A4-3384-9086-489B-164D32C6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695A-DDC2-4B3B-A9B2-A8A9F80B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LDPC Codes:  Basics and Motivation</a:t>
            </a:r>
          </a:p>
          <a:p>
            <a:r>
              <a:rPr lang="en-US" dirty="0"/>
              <a:t>LDPC Encoding</a:t>
            </a:r>
          </a:p>
          <a:p>
            <a:r>
              <a:rPr lang="en-US" dirty="0"/>
              <a:t>Graphical Models</a:t>
            </a:r>
          </a:p>
          <a:p>
            <a:r>
              <a:rPr lang="en-US" dirty="0"/>
              <a:t>Inference via Belief Propagation</a:t>
            </a:r>
          </a:p>
          <a:p>
            <a:r>
              <a:rPr lang="en-US" dirty="0"/>
              <a:t>LDPC Decoding</a:t>
            </a:r>
          </a:p>
          <a:p>
            <a:r>
              <a:rPr lang="en-US" dirty="0"/>
              <a:t>5G LDPC codes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9576-6A29-4F1F-B1F9-DFFE4DAE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AAB1682-AB6D-05D1-28F0-FA7483BBBB86}"/>
              </a:ext>
            </a:extLst>
          </p:cNvPr>
          <p:cNvSpPr/>
          <p:nvPr/>
        </p:nvSpPr>
        <p:spPr>
          <a:xfrm>
            <a:off x="344362" y="14568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61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43FF-506F-668D-EA1E-59E178EA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Time-Varying 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9AD32-86C8-FFEF-A42B-6A33D7EAC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7125547" cy="4329817"/>
              </a:xfrm>
            </p:spPr>
            <p:txBody>
              <a:bodyPr/>
              <a:lstStyle/>
              <a:p>
                <a:r>
                  <a:rPr lang="en-US" dirty="0"/>
                  <a:t>Model SNR is a Markov chain:</a:t>
                </a:r>
              </a:p>
              <a:p>
                <a:pPr lvl="1"/>
                <a:r>
                  <a:rPr lang="en-US" dirty="0"/>
                  <a:t>SNR is time-varying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0, 5, 10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dB.</a:t>
                </a:r>
                <a:r>
                  <a:rPr lang="en-US" dirty="0"/>
                  <a:t>    Three possible values</a:t>
                </a:r>
              </a:p>
              <a:p>
                <a:pPr lvl="1"/>
                <a:r>
                  <a:rPr lang="en-US" dirty="0"/>
                  <a:t>Transition probability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changes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dirty="0"/>
                  <a:t> in each time step</a:t>
                </a:r>
              </a:p>
              <a:p>
                <a:r>
                  <a:rPr lang="en-US" dirty="0"/>
                  <a:t>Transmission: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−0.1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 QAM constellation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9AD32-86C8-FFEF-A42B-6A33D7EAC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7125547" cy="4329817"/>
              </a:xfrm>
              <a:blipFill>
                <a:blip r:embed="rId2"/>
                <a:stretch>
                  <a:fillRect l="-20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3CE94-859D-67FE-9B07-AE79A8DE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08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7576-58E6-B9EC-7B22-CEC881AA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1B23-3ACB-A433-6C11-D1DA5B52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539279"/>
            <a:ext cx="4831080" cy="4329817"/>
          </a:xfrm>
        </p:spPr>
        <p:txBody>
          <a:bodyPr/>
          <a:lstStyle/>
          <a:p>
            <a:r>
              <a:rPr lang="en-US" dirty="0"/>
              <a:t>Markov chain simulation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randsample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133DD-9980-9D68-3B8E-8868CE86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CA086-B73D-2E45-B16F-5DFD3F3A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48" y="1539279"/>
            <a:ext cx="4096322" cy="3962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81229-C464-E53B-BB55-2406905FA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88" y="2258291"/>
            <a:ext cx="4018320" cy="314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65A4-3384-9086-489B-164D32C6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695A-DDC2-4B3B-A9B2-A8A9F80B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LDPC Codes:  Motivation and History</a:t>
            </a:r>
          </a:p>
          <a:p>
            <a:r>
              <a:rPr lang="en-US" dirty="0"/>
              <a:t>LDPC Encoding</a:t>
            </a:r>
          </a:p>
          <a:p>
            <a:r>
              <a:rPr lang="en-US" dirty="0"/>
              <a:t>Graphical Models</a:t>
            </a:r>
          </a:p>
          <a:p>
            <a:r>
              <a:rPr lang="en-US" dirty="0"/>
              <a:t>Inference via Belief Propagation</a:t>
            </a:r>
          </a:p>
          <a:p>
            <a:r>
              <a:rPr lang="en-US" dirty="0"/>
              <a:t>LDPC Decoding</a:t>
            </a:r>
          </a:p>
          <a:p>
            <a:r>
              <a:rPr lang="en-US" dirty="0"/>
              <a:t>5G LDPC codes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9576-6A29-4F1F-B1F9-DFFE4DAE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AAB1682-AB6D-05D1-28F0-FA7483BBBB86}"/>
              </a:ext>
            </a:extLst>
          </p:cNvPr>
          <p:cNvSpPr/>
          <p:nvPr/>
        </p:nvSpPr>
        <p:spPr>
          <a:xfrm>
            <a:off x="330815" y="28194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65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6C6E-83B2-EA0C-F35D-881C897D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E952FC-A5C8-A129-4FC1-4C293A526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9428481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a factorizable distribution: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Belief Propagation</a:t>
                </a:r>
                <a:r>
                  <a:rPr lang="en-US" dirty="0"/>
                  <a:t>:  Fast algorithm for:</a:t>
                </a:r>
              </a:p>
              <a:p>
                <a:pPr lvl="1"/>
                <a:r>
                  <a:rPr lang="en-US" dirty="0"/>
                  <a:t>MAP estimation: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Marginal distribution: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Generalizes the Viterbi algorithm</a:t>
                </a:r>
              </a:p>
              <a:p>
                <a:r>
                  <a:rPr lang="en-US" dirty="0"/>
                  <a:t>Applies when factor graph is a tree</a:t>
                </a:r>
              </a:p>
              <a:p>
                <a:pPr lvl="1"/>
                <a:r>
                  <a:rPr lang="en-US" dirty="0"/>
                  <a:t>That is, equivalent to a Bayes Net</a:t>
                </a:r>
              </a:p>
              <a:p>
                <a:r>
                  <a:rPr lang="en-US" dirty="0"/>
                  <a:t>BP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factors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max number of unknowns in each factor,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values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Brute-force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Significant savings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small.  </a:t>
                </a:r>
              </a:p>
              <a:p>
                <a:pPr lvl="1"/>
                <a:r>
                  <a:rPr lang="en-US" dirty="0"/>
                  <a:t>Want to break systems in many factors with small number of terms in each factor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E952FC-A5C8-A129-4FC1-4C293A526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9428481" cy="4329817"/>
              </a:xfrm>
              <a:blipFill>
                <a:blip r:embed="rId2"/>
                <a:stretch>
                  <a:fillRect l="-142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0393A-14D4-71A3-1ADD-1ED16CD6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22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73CF-54E3-E69B-F508-E14ECB33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 on a Chain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9E441F-8BD2-2FF9-D7B7-12586266E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082453" cy="4329817"/>
              </a:xfrm>
            </p:spPr>
            <p:txBody>
              <a:bodyPr/>
              <a:lstStyle/>
              <a:p>
                <a:r>
                  <a:rPr lang="en-US" dirty="0"/>
                  <a:t>Drop dependence on observed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Consider a simple factor graph: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compute marginal distribution: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br>
                  <a:rPr lang="en-US" dirty="0"/>
                </a:br>
                <a:r>
                  <a:rPr lang="en-US" dirty="0"/>
                  <a:t>Sum is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Break sum into three terms: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9E441F-8BD2-2FF9-D7B7-12586266E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082453" cy="4329817"/>
              </a:xfrm>
              <a:blipFill>
                <a:blip r:embed="rId2"/>
                <a:stretch>
                  <a:fillRect l="-240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F2F34-524C-61E4-0AE7-A6E906B8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1C482B-460B-D229-4531-A8F1471F3C8F}"/>
              </a:ext>
            </a:extLst>
          </p:cNvPr>
          <p:cNvSpPr/>
          <p:nvPr/>
        </p:nvSpPr>
        <p:spPr>
          <a:xfrm>
            <a:off x="9264369" y="1595702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203BD3E-41A1-D8B3-A9D7-5FA9CDC04553}"/>
              </a:ext>
            </a:extLst>
          </p:cNvPr>
          <p:cNvSpPr/>
          <p:nvPr/>
        </p:nvSpPr>
        <p:spPr>
          <a:xfrm>
            <a:off x="9264369" y="2871335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D60E18-C7B5-CBEB-CFB0-99E47C9A2A69}"/>
              </a:ext>
            </a:extLst>
          </p:cNvPr>
          <p:cNvSpPr/>
          <p:nvPr/>
        </p:nvSpPr>
        <p:spPr>
          <a:xfrm>
            <a:off x="9264369" y="5422602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452099D-9509-7E1A-06A0-E9CFDEBC0A70}"/>
              </a:ext>
            </a:extLst>
          </p:cNvPr>
          <p:cNvSpPr/>
          <p:nvPr/>
        </p:nvSpPr>
        <p:spPr>
          <a:xfrm>
            <a:off x="9264369" y="4146968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22CEC7-33AA-4E97-F58E-643A83E3CAB2}"/>
                  </a:ext>
                </a:extLst>
              </p:cNvPr>
              <p:cNvSpPr txBox="1"/>
              <p:nvPr/>
            </p:nvSpPr>
            <p:spPr>
              <a:xfrm>
                <a:off x="8666761" y="5357472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22CEC7-33AA-4E97-F58E-643A83E3C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761" y="5357472"/>
                <a:ext cx="4660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F6B6A0-7AE7-6CF5-CC0F-AE1509FE8D78}"/>
                  </a:ext>
                </a:extLst>
              </p:cNvPr>
              <p:cNvSpPr txBox="1"/>
              <p:nvPr/>
            </p:nvSpPr>
            <p:spPr>
              <a:xfrm>
                <a:off x="8711320" y="2175794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F6B6A0-7AE7-6CF5-CC0F-AE1509FE8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320" y="2175794"/>
                <a:ext cx="496674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121549-2D84-F3C6-3F1F-5C84C1179C87}"/>
                  </a:ext>
                </a:extLst>
              </p:cNvPr>
              <p:cNvSpPr txBox="1"/>
              <p:nvPr/>
            </p:nvSpPr>
            <p:spPr>
              <a:xfrm>
                <a:off x="8662353" y="4714096"/>
                <a:ext cx="50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121549-2D84-F3C6-3F1F-5C84C1179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353" y="4714096"/>
                <a:ext cx="501997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5D7630A-F4B9-B48B-76CF-CB75C8E83790}"/>
                  </a:ext>
                </a:extLst>
              </p:cNvPr>
              <p:cNvSpPr txBox="1"/>
              <p:nvPr/>
            </p:nvSpPr>
            <p:spPr>
              <a:xfrm>
                <a:off x="8680308" y="3444945"/>
                <a:ext cx="50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5D7630A-F4B9-B48B-76CF-CB75C8E8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308" y="3444945"/>
                <a:ext cx="501997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57E62A7A-D5C0-CB0B-4336-E45816E3BFC4}"/>
              </a:ext>
            </a:extLst>
          </p:cNvPr>
          <p:cNvSpPr/>
          <p:nvPr/>
        </p:nvSpPr>
        <p:spPr>
          <a:xfrm>
            <a:off x="9256825" y="2225974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A7F57E-1102-A2F7-A94F-B02C7F036D78}"/>
              </a:ext>
            </a:extLst>
          </p:cNvPr>
          <p:cNvSpPr/>
          <p:nvPr/>
        </p:nvSpPr>
        <p:spPr>
          <a:xfrm>
            <a:off x="9256825" y="4777240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3FC53D-6824-4E71-8AB0-7B5D109817F1}"/>
              </a:ext>
            </a:extLst>
          </p:cNvPr>
          <p:cNvSpPr/>
          <p:nvPr/>
        </p:nvSpPr>
        <p:spPr>
          <a:xfrm>
            <a:off x="9256825" y="3501607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23C7EC-65FD-E1E9-8FC0-29EE13250B08}"/>
                  </a:ext>
                </a:extLst>
              </p:cNvPr>
              <p:cNvSpPr txBox="1"/>
              <p:nvPr/>
            </p:nvSpPr>
            <p:spPr>
              <a:xfrm>
                <a:off x="8666761" y="4043616"/>
                <a:ext cx="46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23C7EC-65FD-E1E9-8FC0-29EE13250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761" y="4043616"/>
                <a:ext cx="4660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5C11BD-9711-003F-3778-CC4878E3612A}"/>
                  </a:ext>
                </a:extLst>
              </p:cNvPr>
              <p:cNvSpPr txBox="1"/>
              <p:nvPr/>
            </p:nvSpPr>
            <p:spPr>
              <a:xfrm>
                <a:off x="8680308" y="2804016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5C11BD-9711-003F-3778-CC4878E36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308" y="2804016"/>
                <a:ext cx="4660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1FB04A-6973-7E3D-3EC0-A47F112FEAD6}"/>
                  </a:ext>
                </a:extLst>
              </p:cNvPr>
              <p:cNvSpPr txBox="1"/>
              <p:nvPr/>
            </p:nvSpPr>
            <p:spPr>
              <a:xfrm>
                <a:off x="8711320" y="156381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1FB04A-6973-7E3D-3EC0-A47F112FE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320" y="1563813"/>
                <a:ext cx="4660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F985093-0028-9EDC-E3FF-72458830DC92}"/>
              </a:ext>
            </a:extLst>
          </p:cNvPr>
          <p:cNvCxnSpPr>
            <a:cxnSpLocks/>
            <a:stCxn id="45" idx="2"/>
            <a:endCxn id="31" idx="0"/>
          </p:cNvCxnSpPr>
          <p:nvPr/>
        </p:nvCxnSpPr>
        <p:spPr>
          <a:xfrm flipH="1">
            <a:off x="9419010" y="2550345"/>
            <a:ext cx="1" cy="3209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5AB16B-83FB-13F0-9172-FCE3C4DC95DA}"/>
              </a:ext>
            </a:extLst>
          </p:cNvPr>
          <p:cNvCxnSpPr>
            <a:cxnSpLocks/>
          </p:cNvCxnSpPr>
          <p:nvPr/>
        </p:nvCxnSpPr>
        <p:spPr>
          <a:xfrm flipH="1">
            <a:off x="9419010" y="3189852"/>
            <a:ext cx="1" cy="3209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BA68D8-CC21-FDEE-2A0E-6C9F4437DFD6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419010" y="3804680"/>
            <a:ext cx="0" cy="3422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A241568-2724-D121-D193-F4700E39C0DA}"/>
              </a:ext>
            </a:extLst>
          </p:cNvPr>
          <p:cNvCxnSpPr>
            <a:cxnSpLocks/>
          </p:cNvCxnSpPr>
          <p:nvPr/>
        </p:nvCxnSpPr>
        <p:spPr>
          <a:xfrm flipV="1">
            <a:off x="9419010" y="4456250"/>
            <a:ext cx="0" cy="3422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4BD2A3-308C-F7E2-D9A8-307B377C64FF}"/>
              </a:ext>
            </a:extLst>
          </p:cNvPr>
          <p:cNvCxnSpPr>
            <a:cxnSpLocks/>
          </p:cNvCxnSpPr>
          <p:nvPr/>
        </p:nvCxnSpPr>
        <p:spPr>
          <a:xfrm flipV="1">
            <a:off x="9419700" y="5080314"/>
            <a:ext cx="0" cy="3422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FE7FAB-2AA4-AA47-6F13-4CFAEB2A9830}"/>
              </a:ext>
            </a:extLst>
          </p:cNvPr>
          <p:cNvCxnSpPr>
            <a:cxnSpLocks/>
          </p:cNvCxnSpPr>
          <p:nvPr/>
        </p:nvCxnSpPr>
        <p:spPr>
          <a:xfrm flipH="1">
            <a:off x="9419010" y="1910838"/>
            <a:ext cx="1" cy="3209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023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73CF-54E3-E69B-F508-E14ECB33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Reverse Messages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9E441F-8BD2-2FF9-D7B7-12586266E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7132320" cy="4329817"/>
              </a:xfrm>
            </p:spPr>
            <p:txBody>
              <a:bodyPr/>
              <a:lstStyle/>
              <a:p>
                <a:r>
                  <a:rPr lang="en-US" dirty="0"/>
                  <a:t>Define two partial sums: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Can verify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Call: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the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message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the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reverse message</a:t>
                </a:r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9E441F-8BD2-2FF9-D7B7-12586266E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7132320" cy="4329817"/>
              </a:xfrm>
              <a:blipFill>
                <a:blip r:embed="rId2"/>
                <a:stretch>
                  <a:fillRect l="-2051" t="-3239" r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F2F34-524C-61E4-0AE7-A6E906B8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79D7E5-1F17-D9A4-3A02-27C9586BD0D2}"/>
              </a:ext>
            </a:extLst>
          </p:cNvPr>
          <p:cNvSpPr/>
          <p:nvPr/>
        </p:nvSpPr>
        <p:spPr>
          <a:xfrm>
            <a:off x="8445166" y="1326816"/>
            <a:ext cx="1979365" cy="1873033"/>
          </a:xfrm>
          <a:prstGeom prst="ellipse">
            <a:avLst/>
          </a:prstGeom>
          <a:solidFill>
            <a:srgbClr val="EBDDF6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AC69DE-4BDA-4DD8-6835-7F2C87033677}"/>
              </a:ext>
            </a:extLst>
          </p:cNvPr>
          <p:cNvSpPr/>
          <p:nvPr/>
        </p:nvSpPr>
        <p:spPr>
          <a:xfrm>
            <a:off x="9352422" y="1461813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795291-2A14-A697-92C2-32AD65A38041}"/>
              </a:ext>
            </a:extLst>
          </p:cNvPr>
          <p:cNvSpPr/>
          <p:nvPr/>
        </p:nvSpPr>
        <p:spPr>
          <a:xfrm>
            <a:off x="9352422" y="2737446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8CBB40-D103-3F2B-7070-3E09C2E3EADB}"/>
              </a:ext>
            </a:extLst>
          </p:cNvPr>
          <p:cNvSpPr/>
          <p:nvPr/>
        </p:nvSpPr>
        <p:spPr>
          <a:xfrm>
            <a:off x="9352422" y="5709321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A49B30-004E-80BE-959A-C5148F6BF09A}"/>
              </a:ext>
            </a:extLst>
          </p:cNvPr>
          <p:cNvSpPr/>
          <p:nvPr/>
        </p:nvSpPr>
        <p:spPr>
          <a:xfrm>
            <a:off x="9352422" y="4433687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4426B0-82EF-5E71-F0CF-531284D52CD8}"/>
                  </a:ext>
                </a:extLst>
              </p:cNvPr>
              <p:cNvSpPr txBox="1"/>
              <p:nvPr/>
            </p:nvSpPr>
            <p:spPr>
              <a:xfrm>
                <a:off x="8754814" y="564419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4426B0-82EF-5E71-F0CF-531284D52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814" y="5644191"/>
                <a:ext cx="4660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B73224-FFEC-6E63-D207-299F9596727B}"/>
                  </a:ext>
                </a:extLst>
              </p:cNvPr>
              <p:cNvSpPr txBox="1"/>
              <p:nvPr/>
            </p:nvSpPr>
            <p:spPr>
              <a:xfrm>
                <a:off x="8799373" y="204190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B73224-FFEC-6E63-D207-299F95967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373" y="2041905"/>
                <a:ext cx="496674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6D7C80-86E1-F9B2-2591-99FD5F3AEF6B}"/>
                  </a:ext>
                </a:extLst>
              </p:cNvPr>
              <p:cNvSpPr txBox="1"/>
              <p:nvPr/>
            </p:nvSpPr>
            <p:spPr>
              <a:xfrm>
                <a:off x="8750406" y="5000815"/>
                <a:ext cx="50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6D7C80-86E1-F9B2-2591-99FD5F3AE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406" y="5000815"/>
                <a:ext cx="501997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9BE528-2B7F-C50B-01A5-8A3B4564DF5E}"/>
                  </a:ext>
                </a:extLst>
              </p:cNvPr>
              <p:cNvSpPr txBox="1"/>
              <p:nvPr/>
            </p:nvSpPr>
            <p:spPr>
              <a:xfrm>
                <a:off x="8750405" y="3578355"/>
                <a:ext cx="50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9BE528-2B7F-C50B-01A5-8A3B4564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405" y="3578355"/>
                <a:ext cx="501997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E233C2F-BB67-6C4F-4C30-65419F2C1FEF}"/>
              </a:ext>
            </a:extLst>
          </p:cNvPr>
          <p:cNvSpPr/>
          <p:nvPr/>
        </p:nvSpPr>
        <p:spPr>
          <a:xfrm>
            <a:off x="9344878" y="209208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BBCF9-F395-8147-E946-8E184E3C14E9}"/>
              </a:ext>
            </a:extLst>
          </p:cNvPr>
          <p:cNvSpPr/>
          <p:nvPr/>
        </p:nvSpPr>
        <p:spPr>
          <a:xfrm>
            <a:off x="9344878" y="5063959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400C9D-5232-91DB-4EAB-4CAB04107269}"/>
              </a:ext>
            </a:extLst>
          </p:cNvPr>
          <p:cNvSpPr/>
          <p:nvPr/>
        </p:nvSpPr>
        <p:spPr>
          <a:xfrm>
            <a:off x="9352422" y="3591959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499E35-C5A9-BEC2-60AC-1E74E93FCBF3}"/>
                  </a:ext>
                </a:extLst>
              </p:cNvPr>
              <p:cNvSpPr txBox="1"/>
              <p:nvPr/>
            </p:nvSpPr>
            <p:spPr>
              <a:xfrm>
                <a:off x="8754814" y="4330335"/>
                <a:ext cx="46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499E35-C5A9-BEC2-60AC-1E74E93F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814" y="4330335"/>
                <a:ext cx="4660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674A4A-80A4-040A-4214-8DA6F4F89EB6}"/>
                  </a:ext>
                </a:extLst>
              </p:cNvPr>
              <p:cNvSpPr txBox="1"/>
              <p:nvPr/>
            </p:nvSpPr>
            <p:spPr>
              <a:xfrm>
                <a:off x="8768361" y="267012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674A4A-80A4-040A-4214-8DA6F4F89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361" y="2670127"/>
                <a:ext cx="4660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8A47CC-C645-EEC9-5E9F-BBB45373F0E7}"/>
                  </a:ext>
                </a:extLst>
              </p:cNvPr>
              <p:cNvSpPr txBox="1"/>
              <p:nvPr/>
            </p:nvSpPr>
            <p:spPr>
              <a:xfrm>
                <a:off x="8799373" y="1429924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8A47CC-C645-EEC9-5E9F-BBB45373F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373" y="1429924"/>
                <a:ext cx="4660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EC6708-A155-A187-5C02-CF9D6FEBFD6E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9507063" y="2416456"/>
            <a:ext cx="1" cy="3209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02EC8E-3F28-C828-FD97-0EE35EEBCE3C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9507063" y="3046728"/>
            <a:ext cx="7545" cy="54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04E608-F2DE-0D01-17E4-1CC557A2906C}"/>
              </a:ext>
            </a:extLst>
          </p:cNvPr>
          <p:cNvCxnSpPr>
            <a:cxnSpLocks/>
            <a:stCxn id="10" idx="0"/>
            <a:endCxn id="17" idx="2"/>
          </p:cNvCxnSpPr>
          <p:nvPr/>
        </p:nvCxnSpPr>
        <p:spPr>
          <a:xfrm flipV="1">
            <a:off x="9507063" y="3916330"/>
            <a:ext cx="7545" cy="51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3C653A-145D-8B55-0CD1-AE9ECA9A548D}"/>
              </a:ext>
            </a:extLst>
          </p:cNvPr>
          <p:cNvCxnSpPr>
            <a:cxnSpLocks/>
          </p:cNvCxnSpPr>
          <p:nvPr/>
        </p:nvCxnSpPr>
        <p:spPr>
          <a:xfrm flipV="1">
            <a:off x="9507063" y="4742969"/>
            <a:ext cx="0" cy="3422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E96428-6F5B-FDC5-6C25-969CB1D4089B}"/>
              </a:ext>
            </a:extLst>
          </p:cNvPr>
          <p:cNvCxnSpPr>
            <a:cxnSpLocks/>
          </p:cNvCxnSpPr>
          <p:nvPr/>
        </p:nvCxnSpPr>
        <p:spPr>
          <a:xfrm flipV="1">
            <a:off x="9507753" y="5367033"/>
            <a:ext cx="0" cy="3422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58FA78-A713-1B80-8E32-AB7990514BBE}"/>
              </a:ext>
            </a:extLst>
          </p:cNvPr>
          <p:cNvCxnSpPr>
            <a:cxnSpLocks/>
          </p:cNvCxnSpPr>
          <p:nvPr/>
        </p:nvCxnSpPr>
        <p:spPr>
          <a:xfrm flipH="1">
            <a:off x="9507063" y="1776949"/>
            <a:ext cx="1" cy="3209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3591C34-B251-9D78-11DB-5AEE2DDA7FA5}"/>
              </a:ext>
            </a:extLst>
          </p:cNvPr>
          <p:cNvSpPr/>
          <p:nvPr/>
        </p:nvSpPr>
        <p:spPr>
          <a:xfrm>
            <a:off x="8517380" y="4277253"/>
            <a:ext cx="1979365" cy="1873033"/>
          </a:xfrm>
          <a:prstGeom prst="ellipse">
            <a:avLst/>
          </a:prstGeom>
          <a:solidFill>
            <a:srgbClr val="EBDDF6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254197-A5CE-036C-DECF-B4212B46E978}"/>
                  </a:ext>
                </a:extLst>
              </p:cNvPr>
              <p:cNvSpPr txBox="1"/>
              <p:nvPr/>
            </p:nvSpPr>
            <p:spPr>
              <a:xfrm>
                <a:off x="9661704" y="3154185"/>
                <a:ext cx="775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254197-A5CE-036C-DECF-B4212B46E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704" y="3154185"/>
                <a:ext cx="775212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036C6F-F20F-113E-83D3-1A37CB871584}"/>
                  </a:ext>
                </a:extLst>
              </p:cNvPr>
              <p:cNvSpPr txBox="1"/>
              <p:nvPr/>
            </p:nvSpPr>
            <p:spPr>
              <a:xfrm>
                <a:off x="9649319" y="3867236"/>
                <a:ext cx="775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036C6F-F20F-113E-83D3-1A37CB871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319" y="3867236"/>
                <a:ext cx="775212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178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73CF-54E3-E69B-F508-E14ECB33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Updates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9E441F-8BD2-2FF9-D7B7-12586266E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713232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Forward message: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Similarly, for the reverse message: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9E441F-8BD2-2FF9-D7B7-12586266E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7132320" cy="4329817"/>
              </a:xfrm>
              <a:blipFill>
                <a:blip r:embed="rId2"/>
                <a:stretch>
                  <a:fillRect l="-2051" t="-1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F2F34-524C-61E4-0AE7-A6E906B8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79D7E5-1F17-D9A4-3A02-27C9586BD0D2}"/>
              </a:ext>
            </a:extLst>
          </p:cNvPr>
          <p:cNvSpPr/>
          <p:nvPr/>
        </p:nvSpPr>
        <p:spPr>
          <a:xfrm>
            <a:off x="8445166" y="1326816"/>
            <a:ext cx="1979365" cy="1873033"/>
          </a:xfrm>
          <a:prstGeom prst="ellipse">
            <a:avLst/>
          </a:prstGeom>
          <a:solidFill>
            <a:srgbClr val="EBDDF6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AC69DE-4BDA-4DD8-6835-7F2C87033677}"/>
              </a:ext>
            </a:extLst>
          </p:cNvPr>
          <p:cNvSpPr/>
          <p:nvPr/>
        </p:nvSpPr>
        <p:spPr>
          <a:xfrm>
            <a:off x="9352422" y="1461813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795291-2A14-A697-92C2-32AD65A38041}"/>
              </a:ext>
            </a:extLst>
          </p:cNvPr>
          <p:cNvSpPr/>
          <p:nvPr/>
        </p:nvSpPr>
        <p:spPr>
          <a:xfrm>
            <a:off x="9352422" y="2737446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8CBB40-D103-3F2B-7070-3E09C2E3EADB}"/>
              </a:ext>
            </a:extLst>
          </p:cNvPr>
          <p:cNvSpPr/>
          <p:nvPr/>
        </p:nvSpPr>
        <p:spPr>
          <a:xfrm>
            <a:off x="9352422" y="5709321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A49B30-004E-80BE-959A-C5148F6BF09A}"/>
              </a:ext>
            </a:extLst>
          </p:cNvPr>
          <p:cNvSpPr/>
          <p:nvPr/>
        </p:nvSpPr>
        <p:spPr>
          <a:xfrm>
            <a:off x="9352422" y="4433687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4426B0-82EF-5E71-F0CF-531284D52CD8}"/>
                  </a:ext>
                </a:extLst>
              </p:cNvPr>
              <p:cNvSpPr txBox="1"/>
              <p:nvPr/>
            </p:nvSpPr>
            <p:spPr>
              <a:xfrm>
                <a:off x="8754814" y="564419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4426B0-82EF-5E71-F0CF-531284D52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814" y="5644191"/>
                <a:ext cx="4660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B73224-FFEC-6E63-D207-299F9596727B}"/>
                  </a:ext>
                </a:extLst>
              </p:cNvPr>
              <p:cNvSpPr txBox="1"/>
              <p:nvPr/>
            </p:nvSpPr>
            <p:spPr>
              <a:xfrm>
                <a:off x="8799373" y="204190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B73224-FFEC-6E63-D207-299F95967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373" y="2041905"/>
                <a:ext cx="496674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6D7C80-86E1-F9B2-2591-99FD5F3AEF6B}"/>
                  </a:ext>
                </a:extLst>
              </p:cNvPr>
              <p:cNvSpPr txBox="1"/>
              <p:nvPr/>
            </p:nvSpPr>
            <p:spPr>
              <a:xfrm>
                <a:off x="8750406" y="5000815"/>
                <a:ext cx="50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6D7C80-86E1-F9B2-2591-99FD5F3AE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406" y="5000815"/>
                <a:ext cx="501997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9BE528-2B7F-C50B-01A5-8A3B4564DF5E}"/>
                  </a:ext>
                </a:extLst>
              </p:cNvPr>
              <p:cNvSpPr txBox="1"/>
              <p:nvPr/>
            </p:nvSpPr>
            <p:spPr>
              <a:xfrm>
                <a:off x="8750405" y="3578355"/>
                <a:ext cx="50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9BE528-2B7F-C50B-01A5-8A3B4564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405" y="3578355"/>
                <a:ext cx="501997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E233C2F-BB67-6C4F-4C30-65419F2C1FEF}"/>
              </a:ext>
            </a:extLst>
          </p:cNvPr>
          <p:cNvSpPr/>
          <p:nvPr/>
        </p:nvSpPr>
        <p:spPr>
          <a:xfrm>
            <a:off x="9344878" y="209208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BBCF9-F395-8147-E946-8E184E3C14E9}"/>
              </a:ext>
            </a:extLst>
          </p:cNvPr>
          <p:cNvSpPr/>
          <p:nvPr/>
        </p:nvSpPr>
        <p:spPr>
          <a:xfrm>
            <a:off x="9344878" y="5063959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400C9D-5232-91DB-4EAB-4CAB04107269}"/>
              </a:ext>
            </a:extLst>
          </p:cNvPr>
          <p:cNvSpPr/>
          <p:nvPr/>
        </p:nvSpPr>
        <p:spPr>
          <a:xfrm>
            <a:off x="9352422" y="3591959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499E35-C5A9-BEC2-60AC-1E74E93FCBF3}"/>
                  </a:ext>
                </a:extLst>
              </p:cNvPr>
              <p:cNvSpPr txBox="1"/>
              <p:nvPr/>
            </p:nvSpPr>
            <p:spPr>
              <a:xfrm>
                <a:off x="8754814" y="4330335"/>
                <a:ext cx="46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499E35-C5A9-BEC2-60AC-1E74E93F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814" y="4330335"/>
                <a:ext cx="4660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674A4A-80A4-040A-4214-8DA6F4F89EB6}"/>
                  </a:ext>
                </a:extLst>
              </p:cNvPr>
              <p:cNvSpPr txBox="1"/>
              <p:nvPr/>
            </p:nvSpPr>
            <p:spPr>
              <a:xfrm>
                <a:off x="8768361" y="267012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674A4A-80A4-040A-4214-8DA6F4F89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361" y="2670127"/>
                <a:ext cx="4660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8A47CC-C645-EEC9-5E9F-BBB45373F0E7}"/>
                  </a:ext>
                </a:extLst>
              </p:cNvPr>
              <p:cNvSpPr txBox="1"/>
              <p:nvPr/>
            </p:nvSpPr>
            <p:spPr>
              <a:xfrm>
                <a:off x="8799373" y="1429924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8A47CC-C645-EEC9-5E9F-BBB45373F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373" y="1429924"/>
                <a:ext cx="4660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EC6708-A155-A187-5C02-CF9D6FEBFD6E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9507063" y="2416456"/>
            <a:ext cx="1" cy="3209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02EC8E-3F28-C828-FD97-0EE35EEBCE3C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9507063" y="3046728"/>
            <a:ext cx="7545" cy="54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04E608-F2DE-0D01-17E4-1CC557A2906C}"/>
              </a:ext>
            </a:extLst>
          </p:cNvPr>
          <p:cNvCxnSpPr>
            <a:cxnSpLocks/>
            <a:stCxn id="10" idx="0"/>
            <a:endCxn id="17" idx="2"/>
          </p:cNvCxnSpPr>
          <p:nvPr/>
        </p:nvCxnSpPr>
        <p:spPr>
          <a:xfrm flipV="1">
            <a:off x="9507063" y="3916330"/>
            <a:ext cx="7545" cy="51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3C653A-145D-8B55-0CD1-AE9ECA9A548D}"/>
              </a:ext>
            </a:extLst>
          </p:cNvPr>
          <p:cNvCxnSpPr>
            <a:cxnSpLocks/>
          </p:cNvCxnSpPr>
          <p:nvPr/>
        </p:nvCxnSpPr>
        <p:spPr>
          <a:xfrm flipV="1">
            <a:off x="9507063" y="4742969"/>
            <a:ext cx="0" cy="3422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E96428-6F5B-FDC5-6C25-969CB1D4089B}"/>
              </a:ext>
            </a:extLst>
          </p:cNvPr>
          <p:cNvCxnSpPr>
            <a:cxnSpLocks/>
          </p:cNvCxnSpPr>
          <p:nvPr/>
        </p:nvCxnSpPr>
        <p:spPr>
          <a:xfrm flipV="1">
            <a:off x="9507753" y="5367033"/>
            <a:ext cx="0" cy="3422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58FA78-A713-1B80-8E32-AB7990514BBE}"/>
              </a:ext>
            </a:extLst>
          </p:cNvPr>
          <p:cNvCxnSpPr>
            <a:cxnSpLocks/>
          </p:cNvCxnSpPr>
          <p:nvPr/>
        </p:nvCxnSpPr>
        <p:spPr>
          <a:xfrm flipH="1">
            <a:off x="9507063" y="1776949"/>
            <a:ext cx="1" cy="3209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3591C34-B251-9D78-11DB-5AEE2DDA7FA5}"/>
              </a:ext>
            </a:extLst>
          </p:cNvPr>
          <p:cNvSpPr/>
          <p:nvPr/>
        </p:nvSpPr>
        <p:spPr>
          <a:xfrm>
            <a:off x="8517380" y="4277253"/>
            <a:ext cx="1979365" cy="1873033"/>
          </a:xfrm>
          <a:prstGeom prst="ellipse">
            <a:avLst/>
          </a:prstGeom>
          <a:solidFill>
            <a:srgbClr val="EBDDF6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254197-A5CE-036C-DECF-B4212B46E978}"/>
                  </a:ext>
                </a:extLst>
              </p:cNvPr>
              <p:cNvSpPr txBox="1"/>
              <p:nvPr/>
            </p:nvSpPr>
            <p:spPr>
              <a:xfrm>
                <a:off x="9661704" y="3154185"/>
                <a:ext cx="775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254197-A5CE-036C-DECF-B4212B46E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704" y="3154185"/>
                <a:ext cx="775212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036C6F-F20F-113E-83D3-1A37CB871584}"/>
                  </a:ext>
                </a:extLst>
              </p:cNvPr>
              <p:cNvSpPr txBox="1"/>
              <p:nvPr/>
            </p:nvSpPr>
            <p:spPr>
              <a:xfrm>
                <a:off x="9649319" y="3867236"/>
                <a:ext cx="775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036C6F-F20F-113E-83D3-1A37CB871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319" y="3867236"/>
                <a:ext cx="775212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823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8ABC-341F-BF12-E3C3-F91035DD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 BP on a Chain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A0A1E9-4E23-EAE0-A938-8956D52EC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recursively forward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recursively in reverse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to 1</a:t>
                </a:r>
              </a:p>
              <a:p>
                <a:r>
                  <a:rPr lang="en-US" dirty="0"/>
                  <a:t>Compute marginal distributions: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can be found since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in time steps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Method is called message passing</a:t>
                </a:r>
              </a:p>
              <a:p>
                <a:pPr lvl="1"/>
                <a:r>
                  <a:rPr lang="en-US" dirty="0"/>
                  <a:t>We pass messages back and forth along the chain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A0A1E9-4E23-EAE0-A938-8956D52EC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49119-CC21-020E-B16A-3AE3CE86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78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E1CD-D21B-DBEF-7E64-783A9B60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Bi-LSTMs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105B3-416F-B294-9025-07E282121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Bi-LSTMs:  Widely-used sequence-to-sequence model in ML</a:t>
                </a:r>
              </a:p>
              <a:p>
                <a:pPr lvl="1"/>
                <a:r>
                  <a:rPr lang="en-US" dirty="0"/>
                  <a:t>Input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Output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Used in NLP, time-series, signal processing, …</a:t>
                </a:r>
                <a:endParaRPr lang="en-US" b="0" dirty="0"/>
              </a:p>
              <a:p>
                <a:r>
                  <a:rPr lang="en-US" dirty="0"/>
                  <a:t>Model has a forward and backward structure</a:t>
                </a:r>
              </a:p>
              <a:p>
                <a:r>
                  <a:rPr lang="en-US" dirty="0"/>
                  <a:t>If the LSTM cell has sufficiently many states</a:t>
                </a:r>
              </a:p>
              <a:p>
                <a:pPr lvl="1"/>
                <a:r>
                  <a:rPr lang="en-US" dirty="0"/>
                  <a:t>Can model an optimal state estimator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an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estimate of state or some function of  a state</a:t>
                </a:r>
              </a:p>
              <a:p>
                <a:r>
                  <a:rPr lang="en-US" dirty="0"/>
                  <a:t>LSTMs are trained with data</a:t>
                </a:r>
              </a:p>
              <a:p>
                <a:pPr lvl="1"/>
                <a:r>
                  <a:rPr lang="en-US" dirty="0"/>
                  <a:t>Do not need a model of the transition probabilities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105B3-416F-B294-9025-07E282121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9648F-D35D-7082-F744-4397F9E9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266AE-65B0-A386-59E6-0572D33D8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353" y="2268118"/>
            <a:ext cx="4722600" cy="26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91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D9CF-574D-4417-90A0-207C8D05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to a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74DF8-7DD7-D045-DFF9-23404781EB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BP can be easily extended to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trees</a:t>
                </a:r>
              </a:p>
              <a:p>
                <a:r>
                  <a:rPr lang="en-US" dirty="0"/>
                  <a:t>Select any node as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root</a:t>
                </a:r>
                <a:r>
                  <a:rPr lang="en-US" dirty="0"/>
                  <a:t> of the tree</a:t>
                </a:r>
              </a:p>
              <a:p>
                <a:pPr lvl="1"/>
                <a:r>
                  <a:rPr lang="en-US" dirty="0"/>
                  <a:t>Can be a variable or factor node</a:t>
                </a:r>
              </a:p>
              <a:p>
                <a:r>
                  <a:rPr lang="en-US" dirty="0"/>
                  <a:t>Given any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define: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set of variables in factor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any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define: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US" dirty="0"/>
                  <a:t> set of factors on the “root side” of the edge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US" dirty="0"/>
                  <a:t> set of factors on the “leaf side” of the edge</a:t>
                </a:r>
              </a:p>
              <a:p>
                <a:pPr lvl="1"/>
                <a:r>
                  <a:rPr lang="en-US" dirty="0"/>
                  <a:t>Ex: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74DF8-7DD7-D045-DFF9-23404781E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84FE8-0D89-35DD-3080-85C8AAA7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CAFF3-2E78-74B2-0277-B49B435CA6BA}"/>
              </a:ext>
            </a:extLst>
          </p:cNvPr>
          <p:cNvSpPr/>
          <p:nvPr/>
        </p:nvSpPr>
        <p:spPr>
          <a:xfrm>
            <a:off x="9122677" y="1617349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EC14E2-5EA0-3CD8-E056-9210D352D647}"/>
              </a:ext>
            </a:extLst>
          </p:cNvPr>
          <p:cNvSpPr/>
          <p:nvPr/>
        </p:nvSpPr>
        <p:spPr>
          <a:xfrm>
            <a:off x="8122744" y="3167264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E34234-E02D-C107-FF72-7DB6E79C48C6}"/>
              </a:ext>
            </a:extLst>
          </p:cNvPr>
          <p:cNvSpPr/>
          <p:nvPr/>
        </p:nvSpPr>
        <p:spPr>
          <a:xfrm>
            <a:off x="8603660" y="241307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5A7F41-72F4-6707-5B6F-80B9537839F8}"/>
              </a:ext>
            </a:extLst>
          </p:cNvPr>
          <p:cNvSpPr/>
          <p:nvPr/>
        </p:nvSpPr>
        <p:spPr>
          <a:xfrm>
            <a:off x="9719827" y="241307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EC2A31-692F-3CA1-C7DC-88E22F5C6ACF}"/>
              </a:ext>
            </a:extLst>
          </p:cNvPr>
          <p:cNvSpPr/>
          <p:nvPr/>
        </p:nvSpPr>
        <p:spPr>
          <a:xfrm>
            <a:off x="8646897" y="4224144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99177D-ABCE-96ED-591B-95F53211154B}"/>
              </a:ext>
            </a:extLst>
          </p:cNvPr>
          <p:cNvSpPr/>
          <p:nvPr/>
        </p:nvSpPr>
        <p:spPr>
          <a:xfrm>
            <a:off x="9732573" y="3274359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774D91-3285-AFB5-8922-C0B5C48F8B81}"/>
              </a:ext>
            </a:extLst>
          </p:cNvPr>
          <p:cNvSpPr/>
          <p:nvPr/>
        </p:nvSpPr>
        <p:spPr>
          <a:xfrm>
            <a:off x="10537972" y="2424897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B3804F-CB10-0B12-6A8B-CAE2A5AC61A8}"/>
              </a:ext>
            </a:extLst>
          </p:cNvPr>
          <p:cNvSpPr/>
          <p:nvPr/>
        </p:nvSpPr>
        <p:spPr>
          <a:xfrm>
            <a:off x="8639352" y="4932194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3EC4EF-5A0C-0C3E-8181-3AC8AE03AC5C}"/>
              </a:ext>
            </a:extLst>
          </p:cNvPr>
          <p:cNvSpPr/>
          <p:nvPr/>
        </p:nvSpPr>
        <p:spPr>
          <a:xfrm>
            <a:off x="10530427" y="315217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AB645C-08DB-1A0F-3D48-9B2279CF767F}"/>
              </a:ext>
            </a:extLst>
          </p:cNvPr>
          <p:cNvSpPr/>
          <p:nvPr/>
        </p:nvSpPr>
        <p:spPr>
          <a:xfrm>
            <a:off x="8638984" y="5683941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E31E82-83DF-7C43-B2A0-805A0106A791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>
            <a:off x="8765846" y="1881338"/>
            <a:ext cx="402124" cy="53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4DE4CA-B68E-3EBF-B2BC-846790CD66B5}"/>
              </a:ext>
            </a:extLst>
          </p:cNvPr>
          <p:cNvCxnSpPr>
            <a:stCxn id="7" idx="5"/>
            <a:endCxn id="10" idx="0"/>
          </p:cNvCxnSpPr>
          <p:nvPr/>
        </p:nvCxnSpPr>
        <p:spPr>
          <a:xfrm>
            <a:off x="9386666" y="1881338"/>
            <a:ext cx="495347" cy="53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C14CA7-4549-15BB-CF2D-6BB25466CCA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277385" y="2737446"/>
            <a:ext cx="488461" cy="4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34E91D-5E6E-0B69-5E25-8143BE28B56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765846" y="2737446"/>
            <a:ext cx="35692" cy="14866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91AAE2-6B84-F4F2-0075-264716B167CD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9882013" y="2737446"/>
            <a:ext cx="5201" cy="53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B8A02D-5C8F-44C3-1FB7-3C0A6A8ADAAD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10044198" y="2575261"/>
            <a:ext cx="493774" cy="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3ED5C2-B6CC-D862-7C4C-53C5E5514D6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>
            <a:off x="8801538" y="4533426"/>
            <a:ext cx="0" cy="39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227A15-9F6B-4CE3-72A5-DB912AFF465E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8793625" y="5256565"/>
            <a:ext cx="7913" cy="4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7044F6-76CA-DBA3-CDB9-E075A087EC54}"/>
              </a:ext>
            </a:extLst>
          </p:cNvPr>
          <p:cNvCxnSpPr>
            <a:stCxn id="13" idx="4"/>
            <a:endCxn id="16" idx="0"/>
          </p:cNvCxnSpPr>
          <p:nvPr/>
        </p:nvCxnSpPr>
        <p:spPr>
          <a:xfrm>
            <a:off x="10692613" y="2734179"/>
            <a:ext cx="0" cy="41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42B797C-0FD8-6F07-977B-9F7122F74D43}"/>
                  </a:ext>
                </a:extLst>
              </p:cNvPr>
              <p:cNvSpPr txBox="1"/>
              <p:nvPr/>
            </p:nvSpPr>
            <p:spPr>
              <a:xfrm>
                <a:off x="9426603" y="146688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42B797C-0FD8-6F07-977B-9F7122F74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603" y="146688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F00A61-4449-AA0A-CF09-0928017F1C78}"/>
                  </a:ext>
                </a:extLst>
              </p:cNvPr>
              <p:cNvSpPr txBox="1"/>
              <p:nvPr/>
            </p:nvSpPr>
            <p:spPr>
              <a:xfrm>
                <a:off x="7531732" y="244055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F00A61-4449-AA0A-CF09-0928017F1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732" y="2440550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7DC1A4-3748-9955-43A1-32B95A75CD12}"/>
                  </a:ext>
                </a:extLst>
              </p:cNvPr>
              <p:cNvSpPr txBox="1"/>
              <p:nvPr/>
            </p:nvSpPr>
            <p:spPr>
              <a:xfrm>
                <a:off x="8269453" y="3987272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7DC1A4-3748-9955-43A1-32B95A75C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453" y="3987272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0A7067A-693C-2FDB-8089-A607A98178FC}"/>
                  </a:ext>
                </a:extLst>
              </p:cNvPr>
              <p:cNvSpPr txBox="1"/>
              <p:nvPr/>
            </p:nvSpPr>
            <p:spPr>
              <a:xfrm>
                <a:off x="8915085" y="562389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0A7067A-693C-2FDB-8089-A607A9817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85" y="5623891"/>
                <a:ext cx="4660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32148D6-8AB5-7D43-54B6-984AE4599BB1}"/>
                  </a:ext>
                </a:extLst>
              </p:cNvPr>
              <p:cNvSpPr txBox="1"/>
              <p:nvPr/>
            </p:nvSpPr>
            <p:spPr>
              <a:xfrm>
                <a:off x="9996835" y="3107214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32148D6-8AB5-7D43-54B6-984AE4599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835" y="3107214"/>
                <a:ext cx="4660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FE2C2B2-9BA7-2C93-65D5-896A3A573956}"/>
                  </a:ext>
                </a:extLst>
              </p:cNvPr>
              <p:cNvSpPr txBox="1"/>
              <p:nvPr/>
            </p:nvSpPr>
            <p:spPr>
              <a:xfrm>
                <a:off x="10883994" y="224023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FE2C2B2-9BA7-2C93-65D5-896A3A573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994" y="2240231"/>
                <a:ext cx="4660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DC28C81-C1A9-1771-2B51-E69B916CC899}"/>
                  </a:ext>
                </a:extLst>
              </p:cNvPr>
              <p:cNvSpPr txBox="1"/>
              <p:nvPr/>
            </p:nvSpPr>
            <p:spPr>
              <a:xfrm>
                <a:off x="8255582" y="2066224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DC28C81-C1A9-1771-2B51-E69B916C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582" y="2066224"/>
                <a:ext cx="496674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BF7B69-EEB1-CC68-7EBC-82FD7DBA2E13}"/>
                  </a:ext>
                </a:extLst>
              </p:cNvPr>
              <p:cNvSpPr txBox="1"/>
              <p:nvPr/>
            </p:nvSpPr>
            <p:spPr>
              <a:xfrm>
                <a:off x="9855684" y="2028056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BF7B69-EEB1-CC68-7EBC-82FD7DBA2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684" y="2028056"/>
                <a:ext cx="50199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A5B4CD-E606-78F9-CFAB-524685F1B457}"/>
                  </a:ext>
                </a:extLst>
              </p:cNvPr>
              <p:cNvSpPr txBox="1"/>
              <p:nvPr/>
            </p:nvSpPr>
            <p:spPr>
              <a:xfrm>
                <a:off x="8937151" y="484917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A5B4CD-E606-78F9-CFAB-524685F1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151" y="4849174"/>
                <a:ext cx="501996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6C45B5D-A572-506E-1753-FF92C6564B34}"/>
                  </a:ext>
                </a:extLst>
              </p:cNvPr>
              <p:cNvSpPr txBox="1"/>
              <p:nvPr/>
            </p:nvSpPr>
            <p:spPr>
              <a:xfrm>
                <a:off x="10899151" y="3107214"/>
                <a:ext cx="492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6C45B5D-A572-506E-1753-FF92C656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151" y="3107214"/>
                <a:ext cx="492955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3C28656-9F18-8A94-32EA-932158631CF4}"/>
              </a:ext>
            </a:extLst>
          </p:cNvPr>
          <p:cNvSpPr/>
          <p:nvPr/>
        </p:nvSpPr>
        <p:spPr>
          <a:xfrm>
            <a:off x="7179396" y="1334180"/>
            <a:ext cx="4816177" cy="2565593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6BC3A1-18FB-2F26-36E4-CB7D1F9AB419}"/>
              </a:ext>
            </a:extLst>
          </p:cNvPr>
          <p:cNvSpPr/>
          <p:nvPr/>
        </p:nvSpPr>
        <p:spPr>
          <a:xfrm>
            <a:off x="7375076" y="3944897"/>
            <a:ext cx="2837098" cy="2116041"/>
          </a:xfrm>
          <a:prstGeom prst="ellipse">
            <a:avLst/>
          </a:prstGeom>
          <a:solidFill>
            <a:srgbClr val="92D05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91DF77-0BEB-FF27-D0DA-A3426369C28A}"/>
              </a:ext>
            </a:extLst>
          </p:cNvPr>
          <p:cNvCxnSpPr/>
          <p:nvPr/>
        </p:nvCxnSpPr>
        <p:spPr>
          <a:xfrm>
            <a:off x="7997821" y="3799840"/>
            <a:ext cx="2044034" cy="2370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15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6536-242C-03F6-BF30-0BACE5C7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88C13-3EFD-3819-97DA-6F7CA80F2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binary linear code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information bits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coded bits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Described by a generator matrix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(7,4)</m:t>
                    </m:r>
                  </m:oMath>
                </a14:m>
                <a:r>
                  <a:rPr lang="en-US" dirty="0"/>
                  <a:t> Hamming Code: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88C13-3EFD-3819-97DA-6F7CA80F2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D0366-1781-FFEF-8D6C-DF31B0E2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14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D9CF-574D-4417-90A0-207C8D05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Messages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74DF8-7DD7-D045-DFF9-23404781EB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Generalize the forward messages on chain:</a:t>
                </a:r>
              </a:p>
              <a:p>
                <a:pPr lvl="1"/>
                <a:r>
                  <a:rPr lang="en-US" dirty="0"/>
                  <a:t>Message towards the tree root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parent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is over variables that on the “leaf side”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parent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is over variables that on leaf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74DF8-7DD7-D045-DFF9-23404781E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84FE8-0D89-35DD-3080-85C8AAA7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CAFF3-2E78-74B2-0277-B49B435CA6BA}"/>
              </a:ext>
            </a:extLst>
          </p:cNvPr>
          <p:cNvSpPr/>
          <p:nvPr/>
        </p:nvSpPr>
        <p:spPr>
          <a:xfrm>
            <a:off x="9122677" y="1617349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EC14E2-5EA0-3CD8-E056-9210D352D647}"/>
              </a:ext>
            </a:extLst>
          </p:cNvPr>
          <p:cNvSpPr/>
          <p:nvPr/>
        </p:nvSpPr>
        <p:spPr>
          <a:xfrm>
            <a:off x="7637666" y="3426116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E34234-E02D-C107-FF72-7DB6E79C48C6}"/>
              </a:ext>
            </a:extLst>
          </p:cNvPr>
          <p:cNvSpPr/>
          <p:nvPr/>
        </p:nvSpPr>
        <p:spPr>
          <a:xfrm>
            <a:off x="8184559" y="2537201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5A7F41-72F4-6707-5B6F-80B9537839F8}"/>
              </a:ext>
            </a:extLst>
          </p:cNvPr>
          <p:cNvSpPr/>
          <p:nvPr/>
        </p:nvSpPr>
        <p:spPr>
          <a:xfrm>
            <a:off x="10077150" y="241138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EC2A31-692F-3CA1-C7DC-88E22F5C6ACF}"/>
              </a:ext>
            </a:extLst>
          </p:cNvPr>
          <p:cNvSpPr/>
          <p:nvPr/>
        </p:nvSpPr>
        <p:spPr>
          <a:xfrm>
            <a:off x="8508930" y="3407437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99177D-ABCE-96ED-591B-95F53211154B}"/>
              </a:ext>
            </a:extLst>
          </p:cNvPr>
          <p:cNvSpPr/>
          <p:nvPr/>
        </p:nvSpPr>
        <p:spPr>
          <a:xfrm>
            <a:off x="10089896" y="3272669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774D91-3285-AFB5-8922-C0B5C48F8B81}"/>
              </a:ext>
            </a:extLst>
          </p:cNvPr>
          <p:cNvSpPr/>
          <p:nvPr/>
        </p:nvSpPr>
        <p:spPr>
          <a:xfrm>
            <a:off x="11126401" y="3262393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B3804F-CB10-0B12-6A8B-CAE2A5AC61A8}"/>
              </a:ext>
            </a:extLst>
          </p:cNvPr>
          <p:cNvSpPr/>
          <p:nvPr/>
        </p:nvSpPr>
        <p:spPr>
          <a:xfrm>
            <a:off x="8501385" y="4115487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3EC4EF-5A0C-0C3E-8181-3AC8AE03AC5C}"/>
              </a:ext>
            </a:extLst>
          </p:cNvPr>
          <p:cNvSpPr/>
          <p:nvPr/>
        </p:nvSpPr>
        <p:spPr>
          <a:xfrm>
            <a:off x="11118856" y="3989671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AB645C-08DB-1A0F-3D48-9B2279CF767F}"/>
              </a:ext>
            </a:extLst>
          </p:cNvPr>
          <p:cNvSpPr/>
          <p:nvPr/>
        </p:nvSpPr>
        <p:spPr>
          <a:xfrm>
            <a:off x="8501017" y="4867234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E31E82-83DF-7C43-B2A0-805A0106A791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>
            <a:off x="8346745" y="1881338"/>
            <a:ext cx="821225" cy="65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4DE4CA-B68E-3EBF-B2BC-846790CD66B5}"/>
              </a:ext>
            </a:extLst>
          </p:cNvPr>
          <p:cNvCxnSpPr>
            <a:stCxn id="7" idx="5"/>
            <a:endCxn id="10" idx="0"/>
          </p:cNvCxnSpPr>
          <p:nvPr/>
        </p:nvCxnSpPr>
        <p:spPr>
          <a:xfrm>
            <a:off x="9386666" y="1881338"/>
            <a:ext cx="852670" cy="53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C14CA7-4549-15BB-CF2D-6BB25466CCA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7792307" y="2861572"/>
            <a:ext cx="554438" cy="56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34E91D-5E6E-0B69-5E25-8143BE28B56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346745" y="2861572"/>
            <a:ext cx="316826" cy="545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91AAE2-6B84-F4F2-0075-264716B167CD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0239336" y="2735756"/>
            <a:ext cx="5201" cy="53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B8A02D-5C8F-44C3-1FB7-3C0A6A8ADAAD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10239336" y="2735756"/>
            <a:ext cx="1041706" cy="52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3ED5C2-B6CC-D862-7C4C-53C5E5514D6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>
            <a:off x="8663571" y="3716719"/>
            <a:ext cx="0" cy="39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227A15-9F6B-4CE3-72A5-DB912AFF465E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8655658" y="4439858"/>
            <a:ext cx="7913" cy="4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7044F6-76CA-DBA3-CDB9-E075A087EC54}"/>
              </a:ext>
            </a:extLst>
          </p:cNvPr>
          <p:cNvCxnSpPr>
            <a:stCxn id="13" idx="4"/>
            <a:endCxn id="16" idx="0"/>
          </p:cNvCxnSpPr>
          <p:nvPr/>
        </p:nvCxnSpPr>
        <p:spPr>
          <a:xfrm>
            <a:off x="11281042" y="3571675"/>
            <a:ext cx="0" cy="41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6C195B8-CAD8-779B-CE6D-1446E544464C}"/>
              </a:ext>
            </a:extLst>
          </p:cNvPr>
          <p:cNvSpPr/>
          <p:nvPr/>
        </p:nvSpPr>
        <p:spPr>
          <a:xfrm>
            <a:off x="7183427" y="2349353"/>
            <a:ext cx="2606871" cy="3460704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42B797C-0FD8-6F07-977B-9F7122F74D43}"/>
                  </a:ext>
                </a:extLst>
              </p:cNvPr>
              <p:cNvSpPr txBox="1"/>
              <p:nvPr/>
            </p:nvSpPr>
            <p:spPr>
              <a:xfrm>
                <a:off x="9426603" y="146688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42B797C-0FD8-6F07-977B-9F7122F74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603" y="146688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F00A61-4449-AA0A-CF09-0928017F1C78}"/>
                  </a:ext>
                </a:extLst>
              </p:cNvPr>
              <p:cNvSpPr txBox="1"/>
              <p:nvPr/>
            </p:nvSpPr>
            <p:spPr>
              <a:xfrm>
                <a:off x="7303902" y="314473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F00A61-4449-AA0A-CF09-0928017F1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902" y="3144731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7DC1A4-3748-9955-43A1-32B95A75CD12}"/>
                  </a:ext>
                </a:extLst>
              </p:cNvPr>
              <p:cNvSpPr txBox="1"/>
              <p:nvPr/>
            </p:nvSpPr>
            <p:spPr>
              <a:xfrm>
                <a:off x="8131486" y="317056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7DC1A4-3748-9955-43A1-32B95A75C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486" y="3170565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0A7067A-693C-2FDB-8089-A607A98178FC}"/>
                  </a:ext>
                </a:extLst>
              </p:cNvPr>
              <p:cNvSpPr txBox="1"/>
              <p:nvPr/>
            </p:nvSpPr>
            <p:spPr>
              <a:xfrm>
                <a:off x="8777118" y="4807184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0A7067A-693C-2FDB-8089-A607A9817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18" y="4807184"/>
                <a:ext cx="4660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32148D6-8AB5-7D43-54B6-984AE4599BB1}"/>
                  </a:ext>
                </a:extLst>
              </p:cNvPr>
              <p:cNvSpPr txBox="1"/>
              <p:nvPr/>
            </p:nvSpPr>
            <p:spPr>
              <a:xfrm>
                <a:off x="10354158" y="3105524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32148D6-8AB5-7D43-54B6-984AE4599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58" y="3105524"/>
                <a:ext cx="4660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FE2C2B2-9BA7-2C93-65D5-896A3A573956}"/>
                  </a:ext>
                </a:extLst>
              </p:cNvPr>
              <p:cNvSpPr txBox="1"/>
              <p:nvPr/>
            </p:nvSpPr>
            <p:spPr>
              <a:xfrm>
                <a:off x="11472423" y="307772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FE2C2B2-9BA7-2C93-65D5-896A3A573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423" y="3077727"/>
                <a:ext cx="4660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DC28C81-C1A9-1771-2B51-E69B916CC899}"/>
                  </a:ext>
                </a:extLst>
              </p:cNvPr>
              <p:cNvSpPr txBox="1"/>
              <p:nvPr/>
            </p:nvSpPr>
            <p:spPr>
              <a:xfrm>
                <a:off x="7717027" y="2510336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DC28C81-C1A9-1771-2B51-E69B916C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027" y="2510336"/>
                <a:ext cx="49667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BF7B69-EEB1-CC68-7EBC-82FD7DBA2E13}"/>
                  </a:ext>
                </a:extLst>
              </p:cNvPr>
              <p:cNvSpPr txBox="1"/>
              <p:nvPr/>
            </p:nvSpPr>
            <p:spPr>
              <a:xfrm>
                <a:off x="10399178" y="23356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BF7B69-EEB1-CC68-7EBC-82FD7DBA2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178" y="2335624"/>
                <a:ext cx="501996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A5B4CD-E606-78F9-CFAB-524685F1B457}"/>
                  </a:ext>
                </a:extLst>
              </p:cNvPr>
              <p:cNvSpPr txBox="1"/>
              <p:nvPr/>
            </p:nvSpPr>
            <p:spPr>
              <a:xfrm>
                <a:off x="8804742" y="4091001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A5B4CD-E606-78F9-CFAB-524685F1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742" y="4091001"/>
                <a:ext cx="501996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6C45B5D-A572-506E-1753-FF92C6564B34}"/>
                  </a:ext>
                </a:extLst>
              </p:cNvPr>
              <p:cNvSpPr txBox="1"/>
              <p:nvPr/>
            </p:nvSpPr>
            <p:spPr>
              <a:xfrm>
                <a:off x="11487580" y="3944710"/>
                <a:ext cx="492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6C45B5D-A572-506E-1753-FF92C656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580" y="3944710"/>
                <a:ext cx="492955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AFCB1F1-76B1-ED0F-3024-D273C5759403}"/>
              </a:ext>
            </a:extLst>
          </p:cNvPr>
          <p:cNvCxnSpPr>
            <a:cxnSpLocks/>
          </p:cNvCxnSpPr>
          <p:nvPr/>
        </p:nvCxnSpPr>
        <p:spPr>
          <a:xfrm flipV="1">
            <a:off x="8429625" y="1809982"/>
            <a:ext cx="571469" cy="4680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A94455E-1C0F-A00D-9A9E-07A68757B3BB}"/>
              </a:ext>
            </a:extLst>
          </p:cNvPr>
          <p:cNvCxnSpPr>
            <a:cxnSpLocks/>
          </p:cNvCxnSpPr>
          <p:nvPr/>
        </p:nvCxnSpPr>
        <p:spPr>
          <a:xfrm flipH="1" flipV="1">
            <a:off x="8592348" y="2942586"/>
            <a:ext cx="269489" cy="41113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54239FA-4FB5-D1DB-7F9E-0304D590DB9D}"/>
                  </a:ext>
                </a:extLst>
              </p:cNvPr>
              <p:cNvSpPr txBox="1"/>
              <p:nvPr/>
            </p:nvSpPr>
            <p:spPr>
              <a:xfrm>
                <a:off x="8008100" y="1574633"/>
                <a:ext cx="91993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54239FA-4FB5-D1DB-7F9E-0304D590D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100" y="1574633"/>
                <a:ext cx="919931" cy="394082"/>
              </a:xfrm>
              <a:prstGeom prst="rect">
                <a:avLst/>
              </a:prstGeom>
              <a:blipFill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429EE5F-8C47-771B-DB7A-AFF6F0571439}"/>
                  </a:ext>
                </a:extLst>
              </p:cNvPr>
              <p:cNvSpPr txBox="1"/>
              <p:nvPr/>
            </p:nvSpPr>
            <p:spPr>
              <a:xfrm>
                <a:off x="8737055" y="2818460"/>
                <a:ext cx="91993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429EE5F-8C47-771B-DB7A-AFF6F0571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055" y="2818460"/>
                <a:ext cx="919931" cy="394082"/>
              </a:xfrm>
              <a:prstGeom prst="rect">
                <a:avLst/>
              </a:prstGeom>
              <a:blipFill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7723F30F-D8EA-5390-C181-D886388C4813}"/>
              </a:ext>
            </a:extLst>
          </p:cNvPr>
          <p:cNvSpPr/>
          <p:nvPr/>
        </p:nvSpPr>
        <p:spPr>
          <a:xfrm>
            <a:off x="7867650" y="3142831"/>
            <a:ext cx="1519016" cy="2305737"/>
          </a:xfrm>
          <a:prstGeom prst="ellipse">
            <a:avLst/>
          </a:prstGeom>
          <a:solidFill>
            <a:srgbClr val="92D05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59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D9CF-574D-4417-90A0-207C8D05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84FE8-0D89-35DD-3080-85C8AAA7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CAFF3-2E78-74B2-0277-B49B435CA6BA}"/>
              </a:ext>
            </a:extLst>
          </p:cNvPr>
          <p:cNvSpPr/>
          <p:nvPr/>
        </p:nvSpPr>
        <p:spPr>
          <a:xfrm>
            <a:off x="9122677" y="1617349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EC14E2-5EA0-3CD8-E056-9210D352D647}"/>
              </a:ext>
            </a:extLst>
          </p:cNvPr>
          <p:cNvSpPr/>
          <p:nvPr/>
        </p:nvSpPr>
        <p:spPr>
          <a:xfrm>
            <a:off x="8122744" y="3167264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E34234-E02D-C107-FF72-7DB6E79C48C6}"/>
              </a:ext>
            </a:extLst>
          </p:cNvPr>
          <p:cNvSpPr/>
          <p:nvPr/>
        </p:nvSpPr>
        <p:spPr>
          <a:xfrm>
            <a:off x="8603660" y="241307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5A7F41-72F4-6707-5B6F-80B9537839F8}"/>
              </a:ext>
            </a:extLst>
          </p:cNvPr>
          <p:cNvSpPr/>
          <p:nvPr/>
        </p:nvSpPr>
        <p:spPr>
          <a:xfrm>
            <a:off x="9719827" y="241307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EC2A31-692F-3CA1-C7DC-88E22F5C6ACF}"/>
              </a:ext>
            </a:extLst>
          </p:cNvPr>
          <p:cNvSpPr/>
          <p:nvPr/>
        </p:nvSpPr>
        <p:spPr>
          <a:xfrm>
            <a:off x="8646897" y="4224144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99177D-ABCE-96ED-591B-95F53211154B}"/>
              </a:ext>
            </a:extLst>
          </p:cNvPr>
          <p:cNvSpPr/>
          <p:nvPr/>
        </p:nvSpPr>
        <p:spPr>
          <a:xfrm>
            <a:off x="9732573" y="3274359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774D91-3285-AFB5-8922-C0B5C48F8B81}"/>
              </a:ext>
            </a:extLst>
          </p:cNvPr>
          <p:cNvSpPr/>
          <p:nvPr/>
        </p:nvSpPr>
        <p:spPr>
          <a:xfrm>
            <a:off x="10537972" y="2424897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B3804F-CB10-0B12-6A8B-CAE2A5AC61A8}"/>
              </a:ext>
            </a:extLst>
          </p:cNvPr>
          <p:cNvSpPr/>
          <p:nvPr/>
        </p:nvSpPr>
        <p:spPr>
          <a:xfrm>
            <a:off x="8639352" y="4932194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3EC4EF-5A0C-0C3E-8181-3AC8AE03AC5C}"/>
              </a:ext>
            </a:extLst>
          </p:cNvPr>
          <p:cNvSpPr/>
          <p:nvPr/>
        </p:nvSpPr>
        <p:spPr>
          <a:xfrm>
            <a:off x="10530427" y="315217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AB645C-08DB-1A0F-3D48-9B2279CF767F}"/>
              </a:ext>
            </a:extLst>
          </p:cNvPr>
          <p:cNvSpPr/>
          <p:nvPr/>
        </p:nvSpPr>
        <p:spPr>
          <a:xfrm>
            <a:off x="8638984" y="5683941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E31E82-83DF-7C43-B2A0-805A0106A791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>
            <a:off x="8765846" y="1881338"/>
            <a:ext cx="402124" cy="53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4DE4CA-B68E-3EBF-B2BC-846790CD66B5}"/>
              </a:ext>
            </a:extLst>
          </p:cNvPr>
          <p:cNvCxnSpPr>
            <a:stCxn id="7" idx="5"/>
            <a:endCxn id="10" idx="0"/>
          </p:cNvCxnSpPr>
          <p:nvPr/>
        </p:nvCxnSpPr>
        <p:spPr>
          <a:xfrm>
            <a:off x="9386666" y="1881338"/>
            <a:ext cx="495347" cy="53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C14CA7-4549-15BB-CF2D-6BB25466CCA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277385" y="2737446"/>
            <a:ext cx="488461" cy="4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91AAE2-6B84-F4F2-0075-264716B167CD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9882013" y="2737446"/>
            <a:ext cx="5201" cy="53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B8A02D-5C8F-44C3-1FB7-3C0A6A8ADAAD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10044198" y="2575261"/>
            <a:ext cx="493774" cy="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3ED5C2-B6CC-D862-7C4C-53C5E5514D6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>
            <a:off x="8801538" y="4533426"/>
            <a:ext cx="0" cy="39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227A15-9F6B-4CE3-72A5-DB912AFF465E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8793625" y="5256565"/>
            <a:ext cx="7913" cy="4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7044F6-76CA-DBA3-CDB9-E075A087EC54}"/>
              </a:ext>
            </a:extLst>
          </p:cNvPr>
          <p:cNvCxnSpPr>
            <a:stCxn id="13" idx="4"/>
            <a:endCxn id="16" idx="0"/>
          </p:cNvCxnSpPr>
          <p:nvPr/>
        </p:nvCxnSpPr>
        <p:spPr>
          <a:xfrm>
            <a:off x="10692613" y="2734179"/>
            <a:ext cx="0" cy="41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42B797C-0FD8-6F07-977B-9F7122F74D43}"/>
                  </a:ext>
                </a:extLst>
              </p:cNvPr>
              <p:cNvSpPr txBox="1"/>
              <p:nvPr/>
            </p:nvSpPr>
            <p:spPr>
              <a:xfrm>
                <a:off x="9426603" y="146688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42B797C-0FD8-6F07-977B-9F7122F74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603" y="1466882"/>
                <a:ext cx="4607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F00A61-4449-AA0A-CF09-0928017F1C78}"/>
                  </a:ext>
                </a:extLst>
              </p:cNvPr>
              <p:cNvSpPr txBox="1"/>
              <p:nvPr/>
            </p:nvSpPr>
            <p:spPr>
              <a:xfrm>
                <a:off x="7531732" y="244055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F00A61-4449-AA0A-CF09-0928017F1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732" y="2440550"/>
                <a:ext cx="4660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7DC1A4-3748-9955-43A1-32B95A75CD12}"/>
                  </a:ext>
                </a:extLst>
              </p:cNvPr>
              <p:cNvSpPr txBox="1"/>
              <p:nvPr/>
            </p:nvSpPr>
            <p:spPr>
              <a:xfrm>
                <a:off x="8269453" y="3987272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7DC1A4-3748-9955-43A1-32B95A75C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453" y="3987272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0A7067A-693C-2FDB-8089-A607A98178FC}"/>
                  </a:ext>
                </a:extLst>
              </p:cNvPr>
              <p:cNvSpPr txBox="1"/>
              <p:nvPr/>
            </p:nvSpPr>
            <p:spPr>
              <a:xfrm>
                <a:off x="8915085" y="562389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0A7067A-693C-2FDB-8089-A607A9817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85" y="5623891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32148D6-8AB5-7D43-54B6-984AE4599BB1}"/>
                  </a:ext>
                </a:extLst>
              </p:cNvPr>
              <p:cNvSpPr txBox="1"/>
              <p:nvPr/>
            </p:nvSpPr>
            <p:spPr>
              <a:xfrm>
                <a:off x="9996835" y="3107214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32148D6-8AB5-7D43-54B6-984AE4599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835" y="3107214"/>
                <a:ext cx="4660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FE2C2B2-9BA7-2C93-65D5-896A3A573956}"/>
                  </a:ext>
                </a:extLst>
              </p:cNvPr>
              <p:cNvSpPr txBox="1"/>
              <p:nvPr/>
            </p:nvSpPr>
            <p:spPr>
              <a:xfrm>
                <a:off x="10883994" y="224023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FE2C2B2-9BA7-2C93-65D5-896A3A573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994" y="2240231"/>
                <a:ext cx="4660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DC28C81-C1A9-1771-2B51-E69B916CC899}"/>
                  </a:ext>
                </a:extLst>
              </p:cNvPr>
              <p:cNvSpPr txBox="1"/>
              <p:nvPr/>
            </p:nvSpPr>
            <p:spPr>
              <a:xfrm>
                <a:off x="8255582" y="2066224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DC28C81-C1A9-1771-2B51-E69B916C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582" y="2066224"/>
                <a:ext cx="496674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BF7B69-EEB1-CC68-7EBC-82FD7DBA2E13}"/>
                  </a:ext>
                </a:extLst>
              </p:cNvPr>
              <p:cNvSpPr txBox="1"/>
              <p:nvPr/>
            </p:nvSpPr>
            <p:spPr>
              <a:xfrm>
                <a:off x="9855684" y="2028056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BF7B69-EEB1-CC68-7EBC-82FD7DBA2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684" y="2028056"/>
                <a:ext cx="50199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A5B4CD-E606-78F9-CFAB-524685F1B457}"/>
                  </a:ext>
                </a:extLst>
              </p:cNvPr>
              <p:cNvSpPr txBox="1"/>
              <p:nvPr/>
            </p:nvSpPr>
            <p:spPr>
              <a:xfrm>
                <a:off x="8937151" y="484917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A5B4CD-E606-78F9-CFAB-524685F1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151" y="4849174"/>
                <a:ext cx="501996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6C45B5D-A572-506E-1753-FF92C6564B34}"/>
                  </a:ext>
                </a:extLst>
              </p:cNvPr>
              <p:cNvSpPr txBox="1"/>
              <p:nvPr/>
            </p:nvSpPr>
            <p:spPr>
              <a:xfrm>
                <a:off x="10899151" y="3107214"/>
                <a:ext cx="492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6C45B5D-A572-506E-1753-FF92C656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151" y="3107214"/>
                <a:ext cx="492955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3C28656-9F18-8A94-32EA-932158631CF4}"/>
              </a:ext>
            </a:extLst>
          </p:cNvPr>
          <p:cNvSpPr/>
          <p:nvPr/>
        </p:nvSpPr>
        <p:spPr>
          <a:xfrm>
            <a:off x="7103551" y="1285685"/>
            <a:ext cx="4816177" cy="2565593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6BC3A1-18FB-2F26-36E4-CB7D1F9AB419}"/>
              </a:ext>
            </a:extLst>
          </p:cNvPr>
          <p:cNvSpPr/>
          <p:nvPr/>
        </p:nvSpPr>
        <p:spPr>
          <a:xfrm rot="5400000">
            <a:off x="8604183" y="918541"/>
            <a:ext cx="3685985" cy="2874318"/>
          </a:xfrm>
          <a:prstGeom prst="ellipse">
            <a:avLst/>
          </a:prstGeom>
          <a:solidFill>
            <a:srgbClr val="92D05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5DE5D29D-65EE-C475-9C28-766BF6DD7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1539875"/>
                <a:ext cx="10058400" cy="4329113"/>
              </a:xfrm>
            </p:spPr>
            <p:txBody>
              <a:bodyPr/>
              <a:lstStyle/>
              <a:p>
                <a:r>
                  <a:rPr lang="en-US" dirty="0"/>
                  <a:t>Generalize the reverse messages on chain:</a:t>
                </a:r>
              </a:p>
              <a:p>
                <a:pPr lvl="1"/>
                <a:r>
                  <a:rPr lang="en-US" dirty="0"/>
                  <a:t>Message towards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leaves</a:t>
                </a:r>
                <a:r>
                  <a:rPr lang="en-US" dirty="0"/>
                  <a:t> of the tree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child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is over variables on “root”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parent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is over variables on “root side”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5DE5D29D-65EE-C475-9C28-766BF6DD7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1539875"/>
                <a:ext cx="10058400" cy="4329113"/>
              </a:xfrm>
              <a:blipFill>
                <a:blip r:embed="rId12"/>
                <a:stretch>
                  <a:fillRect l="-1455" t="-1549" b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905B05-2ACB-35B4-5C5A-B231259995F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765846" y="2737446"/>
            <a:ext cx="16331" cy="151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791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0238-9952-7019-8051-E043A26E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Updates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A35F4-DC84-FFF2-1F78-4EF73A936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Messages can be computed recursively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variables connected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nary>
                          <m:naryPr>
                            <m:chr m:val="∏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Initialization at leaf nodes:</a:t>
                </a:r>
              </a:p>
              <a:p>
                <a:pPr lvl="1"/>
                <a:r>
                  <a:rPr lang="en-US" dirty="0"/>
                  <a:t>For variables leaf nodes: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factor leaf nodes: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A35F4-DC84-FFF2-1F78-4EF73A93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B94C7-601E-1685-DC04-A7BFAD09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490BAB-0CE3-5CF2-B432-5F52C5DBB310}"/>
              </a:ext>
            </a:extLst>
          </p:cNvPr>
          <p:cNvSpPr/>
          <p:nvPr/>
        </p:nvSpPr>
        <p:spPr>
          <a:xfrm>
            <a:off x="9122677" y="1617349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06F2C0-7EA3-D15F-3EE4-BE6C19AC93A5}"/>
              </a:ext>
            </a:extLst>
          </p:cNvPr>
          <p:cNvSpPr/>
          <p:nvPr/>
        </p:nvSpPr>
        <p:spPr>
          <a:xfrm>
            <a:off x="8122744" y="3167264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5D77A-C98D-4BCE-4D2D-35360D271339}"/>
              </a:ext>
            </a:extLst>
          </p:cNvPr>
          <p:cNvSpPr/>
          <p:nvPr/>
        </p:nvSpPr>
        <p:spPr>
          <a:xfrm>
            <a:off x="8603660" y="241307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A8B49D-F117-0FC1-7A6E-5C5E0BF442F6}"/>
              </a:ext>
            </a:extLst>
          </p:cNvPr>
          <p:cNvSpPr/>
          <p:nvPr/>
        </p:nvSpPr>
        <p:spPr>
          <a:xfrm>
            <a:off x="9719827" y="241307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FC7BCC-4404-9CFD-C0D0-B7CFD4F410C9}"/>
              </a:ext>
            </a:extLst>
          </p:cNvPr>
          <p:cNvSpPr/>
          <p:nvPr/>
        </p:nvSpPr>
        <p:spPr>
          <a:xfrm>
            <a:off x="8646897" y="4224144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44098C-805D-E8A2-D4E1-431989E78D1A}"/>
              </a:ext>
            </a:extLst>
          </p:cNvPr>
          <p:cNvSpPr/>
          <p:nvPr/>
        </p:nvSpPr>
        <p:spPr>
          <a:xfrm>
            <a:off x="9732573" y="3274359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94E0B8-6152-BCA0-D2B9-5F90486A8983}"/>
              </a:ext>
            </a:extLst>
          </p:cNvPr>
          <p:cNvSpPr/>
          <p:nvPr/>
        </p:nvSpPr>
        <p:spPr>
          <a:xfrm>
            <a:off x="10537972" y="2424897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5537D-5C54-E377-8320-6E1DD39E5E93}"/>
              </a:ext>
            </a:extLst>
          </p:cNvPr>
          <p:cNvSpPr/>
          <p:nvPr/>
        </p:nvSpPr>
        <p:spPr>
          <a:xfrm>
            <a:off x="8639352" y="4932194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F0C1A-EE83-817E-83BB-17834AE3EA53}"/>
              </a:ext>
            </a:extLst>
          </p:cNvPr>
          <p:cNvSpPr/>
          <p:nvPr/>
        </p:nvSpPr>
        <p:spPr>
          <a:xfrm>
            <a:off x="10530427" y="315217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9F3DD5-3AE2-0ED7-7830-9988F82F9ACE}"/>
              </a:ext>
            </a:extLst>
          </p:cNvPr>
          <p:cNvSpPr/>
          <p:nvPr/>
        </p:nvSpPr>
        <p:spPr>
          <a:xfrm>
            <a:off x="8638984" y="5683941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9981FC-0F1E-C4DC-9A31-E695F8C4FF38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8765846" y="1881338"/>
            <a:ext cx="402124" cy="53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EE6AFC-9D78-50C8-79CE-495B9A9AF53F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9386666" y="1881338"/>
            <a:ext cx="495347" cy="53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243DBB-6D26-3502-63B8-7C76398317B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8277385" y="2737446"/>
            <a:ext cx="488461" cy="4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4123EC-54E7-5893-82C8-0B2E9266073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9882013" y="2737446"/>
            <a:ext cx="5201" cy="53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32D4E6-E892-3085-97C7-76FCF61FC254}"/>
              </a:ext>
            </a:extLst>
          </p:cNvPr>
          <p:cNvCxnSpPr>
            <a:cxnSpLocks/>
            <a:stCxn id="8" idx="3"/>
            <a:endCxn id="11" idx="2"/>
          </p:cNvCxnSpPr>
          <p:nvPr/>
        </p:nvCxnSpPr>
        <p:spPr>
          <a:xfrm>
            <a:off x="10044198" y="2575261"/>
            <a:ext cx="493774" cy="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3274FB-BC5E-A0BA-C452-1D4C33AA3C79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8801538" y="4533426"/>
            <a:ext cx="0" cy="39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3D6CC3-EB5D-B0C7-D99A-3733921D152E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8793625" y="5256565"/>
            <a:ext cx="7913" cy="4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252017-11C1-8050-2C61-7975A0178178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>
            <a:off x="10692613" y="2734179"/>
            <a:ext cx="0" cy="41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ADB148-83E9-1540-018A-A44F01308300}"/>
                  </a:ext>
                </a:extLst>
              </p:cNvPr>
              <p:cNvSpPr txBox="1"/>
              <p:nvPr/>
            </p:nvSpPr>
            <p:spPr>
              <a:xfrm>
                <a:off x="9426603" y="146688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ADB148-83E9-1540-018A-A44F01308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603" y="146688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A6EB97-918D-D070-13BE-5ED4C742409B}"/>
                  </a:ext>
                </a:extLst>
              </p:cNvPr>
              <p:cNvSpPr txBox="1"/>
              <p:nvPr/>
            </p:nvSpPr>
            <p:spPr>
              <a:xfrm>
                <a:off x="7531732" y="244055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A6EB97-918D-D070-13BE-5ED4C7424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732" y="2440550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0F8298-74A3-9C2D-959F-AA1ACCF3C25E}"/>
                  </a:ext>
                </a:extLst>
              </p:cNvPr>
              <p:cNvSpPr txBox="1"/>
              <p:nvPr/>
            </p:nvSpPr>
            <p:spPr>
              <a:xfrm>
                <a:off x="8269453" y="3987272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0F8298-74A3-9C2D-959F-AA1ACCF3C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453" y="3987272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A6E53B-4C6F-6F34-7B8A-6D95CDB15FE3}"/>
                  </a:ext>
                </a:extLst>
              </p:cNvPr>
              <p:cNvSpPr txBox="1"/>
              <p:nvPr/>
            </p:nvSpPr>
            <p:spPr>
              <a:xfrm>
                <a:off x="8915085" y="562389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A6E53B-4C6F-6F34-7B8A-6D95CDB1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85" y="5623891"/>
                <a:ext cx="4660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0F3BC9-C58F-8AFA-745A-3257B8FC238B}"/>
                  </a:ext>
                </a:extLst>
              </p:cNvPr>
              <p:cNvSpPr txBox="1"/>
              <p:nvPr/>
            </p:nvSpPr>
            <p:spPr>
              <a:xfrm>
                <a:off x="9996835" y="3107214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0F3BC9-C58F-8AFA-745A-3257B8FC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835" y="3107214"/>
                <a:ext cx="4660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8CCC68-F326-4F4D-3728-433ECD1F0C2D}"/>
                  </a:ext>
                </a:extLst>
              </p:cNvPr>
              <p:cNvSpPr txBox="1"/>
              <p:nvPr/>
            </p:nvSpPr>
            <p:spPr>
              <a:xfrm>
                <a:off x="10883994" y="224023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8CCC68-F326-4F4D-3728-433ECD1F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994" y="2240231"/>
                <a:ext cx="4660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8B7CE6-284A-2D2D-687C-38B4AD7EAD8B}"/>
                  </a:ext>
                </a:extLst>
              </p:cNvPr>
              <p:cNvSpPr txBox="1"/>
              <p:nvPr/>
            </p:nvSpPr>
            <p:spPr>
              <a:xfrm>
                <a:off x="8255582" y="2066224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8B7CE6-284A-2D2D-687C-38B4AD7EA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582" y="2066224"/>
                <a:ext cx="496674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85DC18-6FF9-127E-909E-C6F424BC1BE5}"/>
                  </a:ext>
                </a:extLst>
              </p:cNvPr>
              <p:cNvSpPr txBox="1"/>
              <p:nvPr/>
            </p:nvSpPr>
            <p:spPr>
              <a:xfrm>
                <a:off x="9855684" y="2028056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85DC18-6FF9-127E-909E-C6F424BC1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684" y="2028056"/>
                <a:ext cx="50199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49BBC5-D58D-883D-E528-CC68D992DE7D}"/>
                  </a:ext>
                </a:extLst>
              </p:cNvPr>
              <p:cNvSpPr txBox="1"/>
              <p:nvPr/>
            </p:nvSpPr>
            <p:spPr>
              <a:xfrm>
                <a:off x="8937151" y="484917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49BBC5-D58D-883D-E528-CC68D992D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151" y="4849174"/>
                <a:ext cx="501996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96A41B-DBED-6AA0-0724-C713628E7F9C}"/>
                  </a:ext>
                </a:extLst>
              </p:cNvPr>
              <p:cNvSpPr txBox="1"/>
              <p:nvPr/>
            </p:nvSpPr>
            <p:spPr>
              <a:xfrm>
                <a:off x="10899151" y="3107214"/>
                <a:ext cx="492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96A41B-DBED-6AA0-0724-C713628E7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151" y="3107214"/>
                <a:ext cx="492955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F6457E-78BC-4E68-F176-3AF8AEBFF555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8765846" y="2737446"/>
            <a:ext cx="35692" cy="148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991C41-A12D-2A17-7E79-6C69A89CA663}"/>
              </a:ext>
            </a:extLst>
          </p:cNvPr>
          <p:cNvSpPr/>
          <p:nvPr/>
        </p:nvSpPr>
        <p:spPr>
          <a:xfrm flipH="1">
            <a:off x="9771703" y="4935233"/>
            <a:ext cx="362199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A27977-D953-BD93-2957-E0B6864BD41D}"/>
              </a:ext>
            </a:extLst>
          </p:cNvPr>
          <p:cNvSpPr/>
          <p:nvPr/>
        </p:nvSpPr>
        <p:spPr>
          <a:xfrm flipH="1">
            <a:off x="9756245" y="5686980"/>
            <a:ext cx="345351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3E5FA7F-547E-2F79-743F-628A048D91D5}"/>
                  </a:ext>
                </a:extLst>
              </p:cNvPr>
              <p:cNvSpPr txBox="1"/>
              <p:nvPr/>
            </p:nvSpPr>
            <p:spPr>
              <a:xfrm flipH="1">
                <a:off x="10189154" y="5626930"/>
                <a:ext cx="5204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3E5FA7F-547E-2F79-743F-628A048D9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89154" y="5626930"/>
                <a:ext cx="52044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8B218D-AF8F-1C1E-9F0E-67F2E5DEDE0E}"/>
                  </a:ext>
                </a:extLst>
              </p:cNvPr>
              <p:cNvSpPr txBox="1"/>
              <p:nvPr/>
            </p:nvSpPr>
            <p:spPr>
              <a:xfrm flipH="1">
                <a:off x="10247126" y="4852213"/>
                <a:ext cx="56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8B218D-AF8F-1C1E-9F0E-67F2E5DE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247126" y="4852213"/>
                <a:ext cx="560539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98FDD3-AF4F-7E42-293D-03972384512E}"/>
              </a:ext>
            </a:extLst>
          </p:cNvPr>
          <p:cNvCxnSpPr>
            <a:cxnSpLocks/>
            <a:stCxn id="9" idx="4"/>
            <a:endCxn id="39" idx="0"/>
          </p:cNvCxnSpPr>
          <p:nvPr/>
        </p:nvCxnSpPr>
        <p:spPr>
          <a:xfrm>
            <a:off x="8801538" y="4533426"/>
            <a:ext cx="1151264" cy="40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6F3535-6FF3-547C-5D53-AFE64B959F43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928920" y="5269349"/>
            <a:ext cx="0" cy="417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224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0238-9952-7019-8051-E043A26E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 Algorithm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A35F4-DC84-FFF2-1F78-4EF73A936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795775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sum-product algorithm</a:t>
                </a:r>
              </a:p>
              <a:p>
                <a:r>
                  <a:rPr lang="en-US" dirty="0"/>
                  <a:t>Select a root node </a:t>
                </a:r>
              </a:p>
              <a:p>
                <a:pPr lvl="1"/>
                <a:r>
                  <a:rPr lang="en-US" dirty="0"/>
                  <a:t>Many nodes may be possible</a:t>
                </a:r>
              </a:p>
              <a:p>
                <a:r>
                  <a:rPr lang="en-US" dirty="0"/>
                  <a:t>Initial forward messages from leaf nodes</a:t>
                </a:r>
              </a:p>
              <a:p>
                <a:r>
                  <a:rPr lang="en-US" dirty="0"/>
                  <a:t>Recursively compute messages towards root node</a:t>
                </a:r>
              </a:p>
              <a:p>
                <a:r>
                  <a:rPr lang="en-US" dirty="0"/>
                  <a:t>Recursively compute all messages back to leaf nodes</a:t>
                </a:r>
              </a:p>
              <a:p>
                <a:r>
                  <a:rPr lang="en-US" dirty="0"/>
                  <a:t>Final marginal probabilities are: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A35F4-DC84-FFF2-1F78-4EF73A93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795775" cy="4329817"/>
              </a:xfrm>
              <a:blipFill>
                <a:blip r:embed="rId2"/>
                <a:stretch>
                  <a:fillRect l="-215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B94C7-601E-1685-DC04-A7BFAD09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490BAB-0CE3-5CF2-B432-5F52C5DBB310}"/>
              </a:ext>
            </a:extLst>
          </p:cNvPr>
          <p:cNvSpPr/>
          <p:nvPr/>
        </p:nvSpPr>
        <p:spPr>
          <a:xfrm>
            <a:off x="9122677" y="1617349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06F2C0-7EA3-D15F-3EE4-BE6C19AC93A5}"/>
              </a:ext>
            </a:extLst>
          </p:cNvPr>
          <p:cNvSpPr/>
          <p:nvPr/>
        </p:nvSpPr>
        <p:spPr>
          <a:xfrm>
            <a:off x="8122744" y="3167264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5D77A-C98D-4BCE-4D2D-35360D271339}"/>
              </a:ext>
            </a:extLst>
          </p:cNvPr>
          <p:cNvSpPr/>
          <p:nvPr/>
        </p:nvSpPr>
        <p:spPr>
          <a:xfrm>
            <a:off x="8603660" y="241307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A8B49D-F117-0FC1-7A6E-5C5E0BF442F6}"/>
              </a:ext>
            </a:extLst>
          </p:cNvPr>
          <p:cNvSpPr/>
          <p:nvPr/>
        </p:nvSpPr>
        <p:spPr>
          <a:xfrm>
            <a:off x="9719827" y="241307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FC7BCC-4404-9CFD-C0D0-B7CFD4F410C9}"/>
              </a:ext>
            </a:extLst>
          </p:cNvPr>
          <p:cNvSpPr/>
          <p:nvPr/>
        </p:nvSpPr>
        <p:spPr>
          <a:xfrm>
            <a:off x="8646897" y="4224144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44098C-805D-E8A2-D4E1-431989E78D1A}"/>
              </a:ext>
            </a:extLst>
          </p:cNvPr>
          <p:cNvSpPr/>
          <p:nvPr/>
        </p:nvSpPr>
        <p:spPr>
          <a:xfrm>
            <a:off x="9732573" y="3274359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94E0B8-6152-BCA0-D2B9-5F90486A8983}"/>
              </a:ext>
            </a:extLst>
          </p:cNvPr>
          <p:cNvSpPr/>
          <p:nvPr/>
        </p:nvSpPr>
        <p:spPr>
          <a:xfrm>
            <a:off x="10537972" y="2424897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5537D-5C54-E377-8320-6E1DD39E5E93}"/>
              </a:ext>
            </a:extLst>
          </p:cNvPr>
          <p:cNvSpPr/>
          <p:nvPr/>
        </p:nvSpPr>
        <p:spPr>
          <a:xfrm>
            <a:off x="8639352" y="4932194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F0C1A-EE83-817E-83BB-17834AE3EA53}"/>
              </a:ext>
            </a:extLst>
          </p:cNvPr>
          <p:cNvSpPr/>
          <p:nvPr/>
        </p:nvSpPr>
        <p:spPr>
          <a:xfrm>
            <a:off x="10530427" y="315217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9F3DD5-3AE2-0ED7-7830-9988F82F9ACE}"/>
              </a:ext>
            </a:extLst>
          </p:cNvPr>
          <p:cNvSpPr/>
          <p:nvPr/>
        </p:nvSpPr>
        <p:spPr>
          <a:xfrm>
            <a:off x="8638984" y="5683941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9981FC-0F1E-C4DC-9A31-E695F8C4FF38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8765846" y="1881338"/>
            <a:ext cx="402124" cy="53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EE6AFC-9D78-50C8-79CE-495B9A9AF53F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9386666" y="1881338"/>
            <a:ext cx="495347" cy="53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243DBB-6D26-3502-63B8-7C76398317B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8277385" y="2737446"/>
            <a:ext cx="488461" cy="4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4123EC-54E7-5893-82C8-0B2E9266073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9882013" y="2737446"/>
            <a:ext cx="5201" cy="53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32D4E6-E892-3085-97C7-76FCF61FC254}"/>
              </a:ext>
            </a:extLst>
          </p:cNvPr>
          <p:cNvCxnSpPr>
            <a:cxnSpLocks/>
            <a:stCxn id="8" idx="3"/>
            <a:endCxn id="11" idx="2"/>
          </p:cNvCxnSpPr>
          <p:nvPr/>
        </p:nvCxnSpPr>
        <p:spPr>
          <a:xfrm>
            <a:off x="10044198" y="2575261"/>
            <a:ext cx="493774" cy="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3274FB-BC5E-A0BA-C452-1D4C33AA3C79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8801538" y="4533426"/>
            <a:ext cx="0" cy="39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3D6CC3-EB5D-B0C7-D99A-3733921D152E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8793625" y="5256565"/>
            <a:ext cx="7913" cy="4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252017-11C1-8050-2C61-7975A0178178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>
            <a:off x="10692613" y="2734179"/>
            <a:ext cx="0" cy="41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ADB148-83E9-1540-018A-A44F01308300}"/>
                  </a:ext>
                </a:extLst>
              </p:cNvPr>
              <p:cNvSpPr txBox="1"/>
              <p:nvPr/>
            </p:nvSpPr>
            <p:spPr>
              <a:xfrm>
                <a:off x="9426603" y="146688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ADB148-83E9-1540-018A-A44F01308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603" y="146688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A6EB97-918D-D070-13BE-5ED4C742409B}"/>
                  </a:ext>
                </a:extLst>
              </p:cNvPr>
              <p:cNvSpPr txBox="1"/>
              <p:nvPr/>
            </p:nvSpPr>
            <p:spPr>
              <a:xfrm>
                <a:off x="7531732" y="244055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A6EB97-918D-D070-13BE-5ED4C7424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732" y="2440550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0F8298-74A3-9C2D-959F-AA1ACCF3C25E}"/>
                  </a:ext>
                </a:extLst>
              </p:cNvPr>
              <p:cNvSpPr txBox="1"/>
              <p:nvPr/>
            </p:nvSpPr>
            <p:spPr>
              <a:xfrm>
                <a:off x="8269453" y="3987272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0F8298-74A3-9C2D-959F-AA1ACCF3C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453" y="3987272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A6E53B-4C6F-6F34-7B8A-6D95CDB15FE3}"/>
                  </a:ext>
                </a:extLst>
              </p:cNvPr>
              <p:cNvSpPr txBox="1"/>
              <p:nvPr/>
            </p:nvSpPr>
            <p:spPr>
              <a:xfrm>
                <a:off x="8915085" y="562389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A6E53B-4C6F-6F34-7B8A-6D95CDB1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85" y="5623891"/>
                <a:ext cx="4660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0F3BC9-C58F-8AFA-745A-3257B8FC238B}"/>
                  </a:ext>
                </a:extLst>
              </p:cNvPr>
              <p:cNvSpPr txBox="1"/>
              <p:nvPr/>
            </p:nvSpPr>
            <p:spPr>
              <a:xfrm>
                <a:off x="9996835" y="3107214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0F3BC9-C58F-8AFA-745A-3257B8FC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835" y="3107214"/>
                <a:ext cx="4660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8CCC68-F326-4F4D-3728-433ECD1F0C2D}"/>
                  </a:ext>
                </a:extLst>
              </p:cNvPr>
              <p:cNvSpPr txBox="1"/>
              <p:nvPr/>
            </p:nvSpPr>
            <p:spPr>
              <a:xfrm>
                <a:off x="10883994" y="224023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8CCC68-F326-4F4D-3728-433ECD1F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994" y="2240231"/>
                <a:ext cx="4660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8B7CE6-284A-2D2D-687C-38B4AD7EAD8B}"/>
                  </a:ext>
                </a:extLst>
              </p:cNvPr>
              <p:cNvSpPr txBox="1"/>
              <p:nvPr/>
            </p:nvSpPr>
            <p:spPr>
              <a:xfrm>
                <a:off x="8255582" y="2066224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8B7CE6-284A-2D2D-687C-38B4AD7EA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582" y="2066224"/>
                <a:ext cx="496674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85DC18-6FF9-127E-909E-C6F424BC1BE5}"/>
                  </a:ext>
                </a:extLst>
              </p:cNvPr>
              <p:cNvSpPr txBox="1"/>
              <p:nvPr/>
            </p:nvSpPr>
            <p:spPr>
              <a:xfrm>
                <a:off x="9855684" y="2028056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85DC18-6FF9-127E-909E-C6F424BC1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684" y="2028056"/>
                <a:ext cx="50199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49BBC5-D58D-883D-E528-CC68D992DE7D}"/>
                  </a:ext>
                </a:extLst>
              </p:cNvPr>
              <p:cNvSpPr txBox="1"/>
              <p:nvPr/>
            </p:nvSpPr>
            <p:spPr>
              <a:xfrm>
                <a:off x="8937151" y="484917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49BBC5-D58D-883D-E528-CC68D992D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151" y="4849174"/>
                <a:ext cx="501996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96A41B-DBED-6AA0-0724-C713628E7F9C}"/>
                  </a:ext>
                </a:extLst>
              </p:cNvPr>
              <p:cNvSpPr txBox="1"/>
              <p:nvPr/>
            </p:nvSpPr>
            <p:spPr>
              <a:xfrm>
                <a:off x="10899151" y="3107214"/>
                <a:ext cx="492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96A41B-DBED-6AA0-0724-C713628E7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151" y="3107214"/>
                <a:ext cx="492955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F6457E-78BC-4E68-F176-3AF8AEBFF555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8765846" y="2737446"/>
            <a:ext cx="35692" cy="148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991C41-A12D-2A17-7E79-6C69A89CA663}"/>
              </a:ext>
            </a:extLst>
          </p:cNvPr>
          <p:cNvSpPr/>
          <p:nvPr/>
        </p:nvSpPr>
        <p:spPr>
          <a:xfrm flipH="1">
            <a:off x="9771703" y="4935233"/>
            <a:ext cx="362199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A27977-D953-BD93-2957-E0B6864BD41D}"/>
              </a:ext>
            </a:extLst>
          </p:cNvPr>
          <p:cNvSpPr/>
          <p:nvPr/>
        </p:nvSpPr>
        <p:spPr>
          <a:xfrm flipH="1">
            <a:off x="9756245" y="5686980"/>
            <a:ext cx="345351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3E5FA7F-547E-2F79-743F-628A048D91D5}"/>
                  </a:ext>
                </a:extLst>
              </p:cNvPr>
              <p:cNvSpPr txBox="1"/>
              <p:nvPr/>
            </p:nvSpPr>
            <p:spPr>
              <a:xfrm flipH="1">
                <a:off x="10189154" y="5626930"/>
                <a:ext cx="5204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3E5FA7F-547E-2F79-743F-628A048D9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89154" y="5626930"/>
                <a:ext cx="52044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8B218D-AF8F-1C1E-9F0E-67F2E5DEDE0E}"/>
                  </a:ext>
                </a:extLst>
              </p:cNvPr>
              <p:cNvSpPr txBox="1"/>
              <p:nvPr/>
            </p:nvSpPr>
            <p:spPr>
              <a:xfrm flipH="1">
                <a:off x="10247126" y="4852213"/>
                <a:ext cx="56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8B218D-AF8F-1C1E-9F0E-67F2E5DE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247126" y="4852213"/>
                <a:ext cx="560539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98FDD3-AF4F-7E42-293D-03972384512E}"/>
              </a:ext>
            </a:extLst>
          </p:cNvPr>
          <p:cNvCxnSpPr>
            <a:cxnSpLocks/>
            <a:stCxn id="9" idx="4"/>
            <a:endCxn id="39" idx="0"/>
          </p:cNvCxnSpPr>
          <p:nvPr/>
        </p:nvCxnSpPr>
        <p:spPr>
          <a:xfrm>
            <a:off x="8801538" y="4533426"/>
            <a:ext cx="1151264" cy="40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6F3535-6FF3-547C-5D53-AFE64B959F43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928920" y="5269349"/>
            <a:ext cx="0" cy="417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63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E6AC-A8FE-9BAA-7463-254D28B3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E1583-E8E4-9AA3-8664-963942410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product </a:t>
                </a:r>
                <a:r>
                  <a:rPr lang="en-US" dirty="0"/>
                  <a:t>computes marginal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Max-sum</a:t>
                </a:r>
                <a:r>
                  <a:rPr lang="en-US" dirty="0"/>
                  <a:t> finds MAP estimates: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Replace summations with maximum </a:t>
                </a:r>
              </a:p>
              <a:p>
                <a:r>
                  <a:rPr lang="en-US" dirty="0"/>
                  <a:t>Example, suppose in sum-product: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 max-sum update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In a chain, max-sum obtains the Viterbi algorithm</a:t>
                </a:r>
              </a:p>
              <a:p>
                <a:r>
                  <a:rPr lang="en-US" dirty="0"/>
                  <a:t>See Bishop for more details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E1583-E8E4-9AA3-8664-963942410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CA60F-3B97-7222-CD1C-5F561735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45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9729-FCEB-1D55-5312-D5E5B193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7D4AF-F3E9-5876-5CB2-4829592B51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easier to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Provides better conditioning</a:t>
                </a:r>
              </a:p>
              <a:p>
                <a:r>
                  <a:rPr lang="en-US" dirty="0"/>
                  <a:t>Can rescale weights</a:t>
                </a:r>
              </a:p>
              <a:p>
                <a:r>
                  <a:rPr lang="en-US" dirty="0"/>
                  <a:t>Constant multiplicative factors will not influence result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7D4AF-F3E9-5876-5CB2-4829592B5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EAAF8-6456-AEE1-7655-D80E38DA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65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584E-9BF2-8931-E279-4C8BF4ED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22C6-8E87-F728-7EC9-3C049138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7168415" cy="4329817"/>
          </a:xfrm>
        </p:spPr>
        <p:txBody>
          <a:bodyPr/>
          <a:lstStyle/>
          <a:p>
            <a:r>
              <a:rPr lang="en-US" dirty="0"/>
              <a:t>Return to the time varying noise problem</a:t>
            </a:r>
          </a:p>
          <a:p>
            <a:r>
              <a:rPr lang="en-US" dirty="0"/>
              <a:t>Simple to implement in MATLAB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58ED-44B1-7CDA-ECB0-E8839B66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E4A65-B301-0C10-2D1C-4EE5B3FD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661" y="586444"/>
            <a:ext cx="3448531" cy="496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07173E-6CFF-2E98-AEAD-3543A49A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39" y="2520616"/>
            <a:ext cx="4296198" cy="32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10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65A4-3384-9086-489B-164D32C6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695A-DDC2-4B3B-A9B2-A8A9F80B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LDPC Codes:  Motivation and History</a:t>
            </a:r>
          </a:p>
          <a:p>
            <a:r>
              <a:rPr lang="en-US" dirty="0"/>
              <a:t>Graphical Models</a:t>
            </a:r>
          </a:p>
          <a:p>
            <a:r>
              <a:rPr lang="en-US" dirty="0"/>
              <a:t>Inference via Belief Propagation</a:t>
            </a:r>
          </a:p>
          <a:p>
            <a:r>
              <a:rPr lang="en-US" dirty="0"/>
              <a:t>LDPC Encoding</a:t>
            </a:r>
          </a:p>
          <a:p>
            <a:r>
              <a:rPr lang="en-US" dirty="0"/>
              <a:t>LDPC Decoding</a:t>
            </a:r>
          </a:p>
          <a:p>
            <a:r>
              <a:rPr lang="en-US" dirty="0"/>
              <a:t>5G LDPC codes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9576-6A29-4F1F-B1F9-DFFE4DAE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AAB1682-AB6D-05D1-28F0-FA7483BBBB86}"/>
              </a:ext>
            </a:extLst>
          </p:cNvPr>
          <p:cNvSpPr/>
          <p:nvPr/>
        </p:nvSpPr>
        <p:spPr>
          <a:xfrm>
            <a:off x="272885" y="32195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28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8F4C-06CB-180D-A0CC-7DAFD882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Factorizing the Posterior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907B8-BFBD-6849-199A-47EAFDC45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Receive data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Assume bit-wise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Write parity check equations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𝒄𝑯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check node is a linear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check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Write a penalty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is a function of the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Posterior probability has a factorizable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907B8-BFBD-6849-199A-47EAFDC45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3D0E0-A8E0-031A-ED40-CB61B98E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52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4F6D-59E0-4A68-9728-C1040B49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D0574-371B-22C7-611C-71F409030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Also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Tanner Graph</a:t>
                </a:r>
              </a:p>
              <a:p>
                <a:r>
                  <a:rPr lang="en-US" dirty="0"/>
                  <a:t>Variable nodes:</a:t>
                </a:r>
              </a:p>
              <a:p>
                <a:pPr lvl="1"/>
                <a:r>
                  <a:rPr lang="en-US" dirty="0"/>
                  <a:t>One for each coded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Factor nodes</a:t>
                </a:r>
              </a:p>
              <a:p>
                <a:pPr lvl="1"/>
                <a:r>
                  <a:rPr lang="en-US" dirty="0"/>
                  <a:t>One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[These are often not shown]</a:t>
                </a:r>
              </a:p>
              <a:p>
                <a:pPr lvl="1"/>
                <a:r>
                  <a:rPr lang="en-US" dirty="0"/>
                  <a:t>One for each check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Example:   Hamming</a:t>
                </a:r>
                <a:br>
                  <a:rPr lang="en-US" dirty="0"/>
                </a:b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D0574-371B-22C7-611C-71F409030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DA5EA-D6C5-4FFD-C550-9F17ED62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2727E-11D8-6B62-7253-07B51F7CC2E1}"/>
                  </a:ext>
                </a:extLst>
              </p:cNvPr>
              <p:cNvSpPr txBox="1"/>
              <p:nvPr/>
            </p:nvSpPr>
            <p:spPr>
              <a:xfrm>
                <a:off x="11040315" y="2300927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2727E-11D8-6B62-7253-07B51F7CC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315" y="2300927"/>
                <a:ext cx="4461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06E62792-D554-FBA7-F8F3-21441539446F}"/>
              </a:ext>
            </a:extLst>
          </p:cNvPr>
          <p:cNvSpPr/>
          <p:nvPr/>
        </p:nvSpPr>
        <p:spPr>
          <a:xfrm>
            <a:off x="10658825" y="2362329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474796-5E15-B5A3-8461-931157B97454}"/>
              </a:ext>
            </a:extLst>
          </p:cNvPr>
          <p:cNvSpPr/>
          <p:nvPr/>
        </p:nvSpPr>
        <p:spPr>
          <a:xfrm>
            <a:off x="10672901" y="3219644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8DA03D-C432-DEBA-6DEB-72C29C2357F0}"/>
                  </a:ext>
                </a:extLst>
              </p:cNvPr>
              <p:cNvSpPr txBox="1"/>
              <p:nvPr/>
            </p:nvSpPr>
            <p:spPr>
              <a:xfrm>
                <a:off x="8705370" y="141058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8DA03D-C432-DEBA-6DEB-72C29C235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370" y="1410583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3B815B0-78DB-FAB4-5D57-4174E217F2FF}"/>
              </a:ext>
            </a:extLst>
          </p:cNvPr>
          <p:cNvGrpSpPr/>
          <p:nvPr/>
        </p:nvGrpSpPr>
        <p:grpSpPr>
          <a:xfrm>
            <a:off x="8076250" y="4610794"/>
            <a:ext cx="1003629" cy="324371"/>
            <a:chOff x="8072310" y="5078585"/>
            <a:chExt cx="1003629" cy="32437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E4566E8-4726-B2E2-DB67-DB253100F5F9}"/>
                </a:ext>
              </a:extLst>
            </p:cNvPr>
            <p:cNvSpPr/>
            <p:nvPr/>
          </p:nvSpPr>
          <p:spPr>
            <a:xfrm>
              <a:off x="8766657" y="5078585"/>
              <a:ext cx="309282" cy="3092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703AF5-2807-AFFA-B775-CBE51FC31CFF}"/>
                </a:ext>
              </a:extLst>
            </p:cNvPr>
            <p:cNvSpPr/>
            <p:nvPr/>
          </p:nvSpPr>
          <p:spPr>
            <a:xfrm>
              <a:off x="8072310" y="5078585"/>
              <a:ext cx="324371" cy="3243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4AC2039-5433-4DEE-BFBA-3F21FCF7D71A}"/>
                </a:ext>
              </a:extLst>
            </p:cNvPr>
            <p:cNvCxnSpPr>
              <a:stCxn id="59" idx="3"/>
              <a:endCxn id="58" idx="2"/>
            </p:cNvCxnSpPr>
            <p:nvPr/>
          </p:nvCxnSpPr>
          <p:spPr>
            <a:xfrm flipV="1">
              <a:off x="8396681" y="5233226"/>
              <a:ext cx="369976" cy="7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BBC3108-EEF2-2E47-73E3-625D8A82F1EC}"/>
              </a:ext>
            </a:extLst>
          </p:cNvPr>
          <p:cNvGrpSpPr/>
          <p:nvPr/>
        </p:nvGrpSpPr>
        <p:grpSpPr>
          <a:xfrm>
            <a:off x="8076250" y="4143003"/>
            <a:ext cx="1003629" cy="324371"/>
            <a:chOff x="8072310" y="5078585"/>
            <a:chExt cx="1003629" cy="32437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154E104-9D9F-D6AD-9593-8B93AFA07929}"/>
                </a:ext>
              </a:extLst>
            </p:cNvPr>
            <p:cNvSpPr/>
            <p:nvPr/>
          </p:nvSpPr>
          <p:spPr>
            <a:xfrm>
              <a:off x="8766657" y="5078585"/>
              <a:ext cx="309282" cy="3092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92ADC49-498C-3F7F-051E-1F71397A463F}"/>
                </a:ext>
              </a:extLst>
            </p:cNvPr>
            <p:cNvSpPr/>
            <p:nvPr/>
          </p:nvSpPr>
          <p:spPr>
            <a:xfrm>
              <a:off x="8072310" y="5078585"/>
              <a:ext cx="324371" cy="3243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95A49D-D562-EBD7-37A5-D2B37C466580}"/>
                </a:ext>
              </a:extLst>
            </p:cNvPr>
            <p:cNvCxnSpPr>
              <a:stCxn id="63" idx="3"/>
              <a:endCxn id="62" idx="2"/>
            </p:cNvCxnSpPr>
            <p:nvPr/>
          </p:nvCxnSpPr>
          <p:spPr>
            <a:xfrm flipV="1">
              <a:off x="8396681" y="5233226"/>
              <a:ext cx="369976" cy="7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2997BD3-512B-967C-C5E2-41CC2F5C1C7F}"/>
              </a:ext>
            </a:extLst>
          </p:cNvPr>
          <p:cNvGrpSpPr/>
          <p:nvPr/>
        </p:nvGrpSpPr>
        <p:grpSpPr>
          <a:xfrm>
            <a:off x="8076250" y="3675212"/>
            <a:ext cx="1003629" cy="324371"/>
            <a:chOff x="8072310" y="5078585"/>
            <a:chExt cx="1003629" cy="32437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23FB6A1-6641-5D32-D634-E47ED4405F06}"/>
                </a:ext>
              </a:extLst>
            </p:cNvPr>
            <p:cNvSpPr/>
            <p:nvPr/>
          </p:nvSpPr>
          <p:spPr>
            <a:xfrm>
              <a:off x="8766657" y="5078585"/>
              <a:ext cx="309282" cy="3092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897A938-3EC0-BF16-A480-BE5DF17F512C}"/>
                </a:ext>
              </a:extLst>
            </p:cNvPr>
            <p:cNvSpPr/>
            <p:nvPr/>
          </p:nvSpPr>
          <p:spPr>
            <a:xfrm>
              <a:off x="8072310" y="5078585"/>
              <a:ext cx="324371" cy="3243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073FB3D-D79D-864C-F7B8-868713CD0868}"/>
                </a:ext>
              </a:extLst>
            </p:cNvPr>
            <p:cNvCxnSpPr>
              <a:stCxn id="67" idx="3"/>
              <a:endCxn id="66" idx="2"/>
            </p:cNvCxnSpPr>
            <p:nvPr/>
          </p:nvCxnSpPr>
          <p:spPr>
            <a:xfrm flipV="1">
              <a:off x="8396681" y="5233226"/>
              <a:ext cx="369976" cy="7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55769D9-F60F-F403-FE02-3800F87B9528}"/>
              </a:ext>
            </a:extLst>
          </p:cNvPr>
          <p:cNvGrpSpPr/>
          <p:nvPr/>
        </p:nvGrpSpPr>
        <p:grpSpPr>
          <a:xfrm>
            <a:off x="8076250" y="3207421"/>
            <a:ext cx="1003629" cy="324371"/>
            <a:chOff x="8072310" y="5078585"/>
            <a:chExt cx="1003629" cy="32437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24BAFD6-777E-21E1-440F-2174C927506A}"/>
                </a:ext>
              </a:extLst>
            </p:cNvPr>
            <p:cNvSpPr/>
            <p:nvPr/>
          </p:nvSpPr>
          <p:spPr>
            <a:xfrm>
              <a:off x="8766657" y="5078585"/>
              <a:ext cx="309282" cy="3092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5AEB72D-6883-7092-87AD-ED5683126A6C}"/>
                </a:ext>
              </a:extLst>
            </p:cNvPr>
            <p:cNvSpPr/>
            <p:nvPr/>
          </p:nvSpPr>
          <p:spPr>
            <a:xfrm>
              <a:off x="8072310" y="5078585"/>
              <a:ext cx="324371" cy="3243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C7F1C14-7526-18A6-F431-6B44F8BAED29}"/>
                </a:ext>
              </a:extLst>
            </p:cNvPr>
            <p:cNvCxnSpPr>
              <a:stCxn id="71" idx="3"/>
              <a:endCxn id="70" idx="2"/>
            </p:cNvCxnSpPr>
            <p:nvPr/>
          </p:nvCxnSpPr>
          <p:spPr>
            <a:xfrm flipV="1">
              <a:off x="8396681" y="5233226"/>
              <a:ext cx="369976" cy="7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1D506DC9-FF43-F7B8-5FD0-B265E440B64C}"/>
              </a:ext>
            </a:extLst>
          </p:cNvPr>
          <p:cNvSpPr/>
          <p:nvPr/>
        </p:nvSpPr>
        <p:spPr>
          <a:xfrm>
            <a:off x="8770597" y="2739630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5F5AD75-89CF-DA59-607B-DA48C4D4484F}"/>
              </a:ext>
            </a:extLst>
          </p:cNvPr>
          <p:cNvSpPr/>
          <p:nvPr/>
        </p:nvSpPr>
        <p:spPr>
          <a:xfrm>
            <a:off x="8076250" y="2739630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009A8B5-CDC9-BCD3-CD10-B0CE3279F66F}"/>
              </a:ext>
            </a:extLst>
          </p:cNvPr>
          <p:cNvCxnSpPr>
            <a:stCxn id="75" idx="3"/>
            <a:endCxn id="74" idx="2"/>
          </p:cNvCxnSpPr>
          <p:nvPr/>
        </p:nvCxnSpPr>
        <p:spPr>
          <a:xfrm flipV="1">
            <a:off x="8400621" y="2894271"/>
            <a:ext cx="369976" cy="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B135546-531C-5FB9-57FD-C4CCEC5D6814}"/>
              </a:ext>
            </a:extLst>
          </p:cNvPr>
          <p:cNvSpPr/>
          <p:nvPr/>
        </p:nvSpPr>
        <p:spPr>
          <a:xfrm>
            <a:off x="8770597" y="2271839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548E1B8-8147-5748-7E99-615585052DEC}"/>
              </a:ext>
            </a:extLst>
          </p:cNvPr>
          <p:cNvSpPr/>
          <p:nvPr/>
        </p:nvSpPr>
        <p:spPr>
          <a:xfrm>
            <a:off x="8076250" y="2271839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5A9694-2009-3DFC-008B-CEA5E3B1649A}"/>
              </a:ext>
            </a:extLst>
          </p:cNvPr>
          <p:cNvCxnSpPr>
            <a:stCxn id="79" idx="3"/>
            <a:endCxn id="78" idx="2"/>
          </p:cNvCxnSpPr>
          <p:nvPr/>
        </p:nvCxnSpPr>
        <p:spPr>
          <a:xfrm flipV="1">
            <a:off x="8400621" y="2426480"/>
            <a:ext cx="369976" cy="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371D45A1-CE7C-53E0-A1F1-F0A27B2398F3}"/>
              </a:ext>
            </a:extLst>
          </p:cNvPr>
          <p:cNvSpPr/>
          <p:nvPr/>
        </p:nvSpPr>
        <p:spPr>
          <a:xfrm>
            <a:off x="8770597" y="1804048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2AD07A9-7818-1CAB-C064-A99E53A7888A}"/>
              </a:ext>
            </a:extLst>
          </p:cNvPr>
          <p:cNvSpPr/>
          <p:nvPr/>
        </p:nvSpPr>
        <p:spPr>
          <a:xfrm>
            <a:off x="8076250" y="1804048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7771171-186E-A3A0-DCA2-2F48339F2050}"/>
              </a:ext>
            </a:extLst>
          </p:cNvPr>
          <p:cNvCxnSpPr>
            <a:stCxn id="83" idx="3"/>
            <a:endCxn id="82" idx="2"/>
          </p:cNvCxnSpPr>
          <p:nvPr/>
        </p:nvCxnSpPr>
        <p:spPr>
          <a:xfrm flipV="1">
            <a:off x="8400621" y="1958689"/>
            <a:ext cx="369976" cy="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670B3650-0028-508B-6772-130259A8E34A}"/>
              </a:ext>
            </a:extLst>
          </p:cNvPr>
          <p:cNvSpPr/>
          <p:nvPr/>
        </p:nvSpPr>
        <p:spPr>
          <a:xfrm>
            <a:off x="10658820" y="402839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DA5C41-6913-7CA4-1CAD-9A19B8A894BC}"/>
              </a:ext>
            </a:extLst>
          </p:cNvPr>
          <p:cNvCxnSpPr>
            <a:stCxn id="82" idx="6"/>
            <a:endCxn id="49" idx="1"/>
          </p:cNvCxnSpPr>
          <p:nvPr/>
        </p:nvCxnSpPr>
        <p:spPr>
          <a:xfrm>
            <a:off x="9079879" y="1958689"/>
            <a:ext cx="1578946" cy="565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43689A-1390-FA48-5654-C02643D6DB36}"/>
              </a:ext>
            </a:extLst>
          </p:cNvPr>
          <p:cNvCxnSpPr>
            <a:stCxn id="78" idx="6"/>
            <a:endCxn id="49" idx="1"/>
          </p:cNvCxnSpPr>
          <p:nvPr/>
        </p:nvCxnSpPr>
        <p:spPr>
          <a:xfrm>
            <a:off x="9079879" y="2426480"/>
            <a:ext cx="1578946" cy="9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D5D5B3C-BA45-5BB9-07F0-DD907CECBCE8}"/>
              </a:ext>
            </a:extLst>
          </p:cNvPr>
          <p:cNvCxnSpPr>
            <a:stCxn id="74" idx="6"/>
            <a:endCxn id="49" idx="1"/>
          </p:cNvCxnSpPr>
          <p:nvPr/>
        </p:nvCxnSpPr>
        <p:spPr>
          <a:xfrm flipV="1">
            <a:off x="9079879" y="2524515"/>
            <a:ext cx="1578946" cy="36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5978AC0-5CB3-5F91-E04F-013B332ED445}"/>
              </a:ext>
            </a:extLst>
          </p:cNvPr>
          <p:cNvCxnSpPr>
            <a:stCxn id="66" idx="6"/>
            <a:endCxn id="49" idx="1"/>
          </p:cNvCxnSpPr>
          <p:nvPr/>
        </p:nvCxnSpPr>
        <p:spPr>
          <a:xfrm flipV="1">
            <a:off x="9079879" y="2524515"/>
            <a:ext cx="1578946" cy="130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3D66BF2-9501-8685-4994-F503A0079193}"/>
              </a:ext>
            </a:extLst>
          </p:cNvPr>
          <p:cNvCxnSpPr>
            <a:cxnSpLocks/>
            <a:stCxn id="82" idx="6"/>
            <a:endCxn id="50" idx="1"/>
          </p:cNvCxnSpPr>
          <p:nvPr/>
        </p:nvCxnSpPr>
        <p:spPr>
          <a:xfrm>
            <a:off x="9079879" y="1958689"/>
            <a:ext cx="1593022" cy="142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82D391E-1EF0-602E-DEA9-503497B76A3D}"/>
              </a:ext>
            </a:extLst>
          </p:cNvPr>
          <p:cNvCxnSpPr>
            <a:cxnSpLocks/>
            <a:stCxn id="78" idx="6"/>
            <a:endCxn id="50" idx="1"/>
          </p:cNvCxnSpPr>
          <p:nvPr/>
        </p:nvCxnSpPr>
        <p:spPr>
          <a:xfrm>
            <a:off x="9079879" y="2426480"/>
            <a:ext cx="1593022" cy="95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741F258-20BD-E988-51FB-B6851EAF8971}"/>
              </a:ext>
            </a:extLst>
          </p:cNvPr>
          <p:cNvCxnSpPr>
            <a:stCxn id="70" idx="6"/>
            <a:endCxn id="50" idx="1"/>
          </p:cNvCxnSpPr>
          <p:nvPr/>
        </p:nvCxnSpPr>
        <p:spPr>
          <a:xfrm>
            <a:off x="9079879" y="3362062"/>
            <a:ext cx="1593022" cy="19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81A891B-B2D2-96C5-B9A2-4FC8B0B5195A}"/>
              </a:ext>
            </a:extLst>
          </p:cNvPr>
          <p:cNvCxnSpPr>
            <a:stCxn id="62" idx="6"/>
            <a:endCxn id="50" idx="1"/>
          </p:cNvCxnSpPr>
          <p:nvPr/>
        </p:nvCxnSpPr>
        <p:spPr>
          <a:xfrm flipV="1">
            <a:off x="9079879" y="3381830"/>
            <a:ext cx="1593022" cy="915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A6635EA-5CB0-9763-6673-F29A2F4E378E}"/>
              </a:ext>
            </a:extLst>
          </p:cNvPr>
          <p:cNvCxnSpPr>
            <a:cxnSpLocks/>
            <a:stCxn id="58" idx="6"/>
            <a:endCxn id="85" idx="1"/>
          </p:cNvCxnSpPr>
          <p:nvPr/>
        </p:nvCxnSpPr>
        <p:spPr>
          <a:xfrm flipV="1">
            <a:off x="9079879" y="4190581"/>
            <a:ext cx="1578941" cy="5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E5C8658-0BEB-31F5-670E-F30B899E469F}"/>
              </a:ext>
            </a:extLst>
          </p:cNvPr>
          <p:cNvCxnSpPr>
            <a:stCxn id="82" idx="6"/>
            <a:endCxn id="85" idx="1"/>
          </p:cNvCxnSpPr>
          <p:nvPr/>
        </p:nvCxnSpPr>
        <p:spPr>
          <a:xfrm>
            <a:off x="9079879" y="1958689"/>
            <a:ext cx="1578941" cy="223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8B03C5-5290-9DA4-BEE2-038DD7B4F0EC}"/>
              </a:ext>
            </a:extLst>
          </p:cNvPr>
          <p:cNvCxnSpPr>
            <a:stCxn id="74" idx="6"/>
            <a:endCxn id="85" idx="1"/>
          </p:cNvCxnSpPr>
          <p:nvPr/>
        </p:nvCxnSpPr>
        <p:spPr>
          <a:xfrm>
            <a:off x="9079879" y="2894271"/>
            <a:ext cx="1578941" cy="129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78683DC-C485-11D6-F99C-329E73C2310D}"/>
              </a:ext>
            </a:extLst>
          </p:cNvPr>
          <p:cNvCxnSpPr>
            <a:stCxn id="70" idx="6"/>
            <a:endCxn id="85" idx="1"/>
          </p:cNvCxnSpPr>
          <p:nvPr/>
        </p:nvCxnSpPr>
        <p:spPr>
          <a:xfrm>
            <a:off x="9079879" y="3362062"/>
            <a:ext cx="1578941" cy="828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F53C675-6267-EC70-BA56-0FC187B5B7A5}"/>
                  </a:ext>
                </a:extLst>
              </p:cNvPr>
              <p:cNvSpPr txBox="1"/>
              <p:nvPr/>
            </p:nvSpPr>
            <p:spPr>
              <a:xfrm>
                <a:off x="11033903" y="3147371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F53C675-6267-EC70-BA56-0FC187B5B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903" y="3147371"/>
                <a:ext cx="4514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5432F2C-C797-9C77-C987-6282B71ECFBD}"/>
                  </a:ext>
                </a:extLst>
              </p:cNvPr>
              <p:cNvSpPr txBox="1"/>
              <p:nvPr/>
            </p:nvSpPr>
            <p:spPr>
              <a:xfrm>
                <a:off x="11013492" y="4005914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5432F2C-C797-9C77-C987-6282B71EC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492" y="4005914"/>
                <a:ext cx="4514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F6B02B0-5661-5CD7-770F-61F916961EE2}"/>
                  </a:ext>
                </a:extLst>
              </p:cNvPr>
              <p:cNvSpPr txBox="1"/>
              <p:nvPr/>
            </p:nvSpPr>
            <p:spPr>
              <a:xfrm>
                <a:off x="8705370" y="4935165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F6B02B0-5661-5CD7-770F-61F916961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370" y="4935165"/>
                <a:ext cx="4450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986931C-A7B6-71DA-29BF-8E1C7CEE83A4}"/>
                  </a:ext>
                </a:extLst>
              </p:cNvPr>
              <p:cNvSpPr txBox="1"/>
              <p:nvPr/>
            </p:nvSpPr>
            <p:spPr>
              <a:xfrm>
                <a:off x="7099767" y="1743998"/>
                <a:ext cx="961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986931C-A7B6-71DA-29BF-8E1C7CEE8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767" y="1743998"/>
                <a:ext cx="961225" cy="369332"/>
              </a:xfrm>
              <a:prstGeom prst="rect">
                <a:avLst/>
              </a:prstGeom>
              <a:blipFill>
                <a:blip r:embed="rId8"/>
                <a:stretch>
                  <a:fillRect t="-8197" r="-50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FB6FD6-FEBC-3C3B-DF37-B796FE3DBF12}"/>
                  </a:ext>
                </a:extLst>
              </p:cNvPr>
              <p:cNvSpPr txBox="1"/>
              <p:nvPr/>
            </p:nvSpPr>
            <p:spPr>
              <a:xfrm>
                <a:off x="7050359" y="4580769"/>
                <a:ext cx="971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FB6FD6-FEBC-3C3B-DF37-B796FE3DB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359" y="4580769"/>
                <a:ext cx="971869" cy="369332"/>
              </a:xfrm>
              <a:prstGeom prst="rect">
                <a:avLst/>
              </a:prstGeom>
              <a:blipFill>
                <a:blip r:embed="rId9"/>
                <a:stretch>
                  <a:fillRect t="-8197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7D84947-5D6A-4268-00E7-83954B97FA3F}"/>
                  </a:ext>
                </a:extLst>
              </p:cNvPr>
              <p:cNvSpPr txBox="1"/>
              <p:nvPr/>
            </p:nvSpPr>
            <p:spPr>
              <a:xfrm>
                <a:off x="7405548" y="297771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7D84947-5D6A-4268-00E7-83954B97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548" y="2977717"/>
                <a:ext cx="3097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33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Check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Parity check matrix</a:t>
                </a:r>
                <a:r>
                  <a:rPr lang="en-US" dirty="0"/>
                  <a:t>: 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Properties:</a:t>
                </a:r>
              </a:p>
              <a:p>
                <a:pPr lvl="1"/>
                <a:r>
                  <a:rPr lang="en-US" dirty="0"/>
                  <a:t>For any codeword, </a:t>
                </a:r>
                <a:r>
                  <a:rPr lang="en-US" b="1" dirty="0"/>
                  <a:t>c</a:t>
                </a:r>
                <a:r>
                  <a:rPr lang="en-US" dirty="0"/>
                  <a:t>, </a:t>
                </a:r>
                <a:r>
                  <a:rPr lang="en-US" b="1" dirty="0" err="1"/>
                  <a:t>cH</a:t>
                </a:r>
                <a:r>
                  <a:rPr lang="en-US" dirty="0"/>
                  <a:t>=</a:t>
                </a:r>
                <a:r>
                  <a:rPr lang="en-US" b="1" dirty="0"/>
                  <a:t>0</a:t>
                </a:r>
                <a:r>
                  <a:rPr lang="en-US" dirty="0"/>
                  <a:t>.  Why?</a:t>
                </a:r>
              </a:p>
              <a:p>
                <a:pPr lvl="1"/>
                <a:r>
                  <a:rPr lang="en-US" dirty="0"/>
                  <a:t>Conversely, if </a:t>
                </a:r>
                <a:r>
                  <a:rPr lang="en-US" b="1" dirty="0"/>
                  <a:t>G</a:t>
                </a:r>
                <a:r>
                  <a:rPr lang="en-US" dirty="0"/>
                  <a:t> and </a:t>
                </a:r>
                <a:r>
                  <a:rPr lang="en-US" b="1" dirty="0"/>
                  <a:t>H</a:t>
                </a:r>
                <a:r>
                  <a:rPr lang="en-US" dirty="0"/>
                  <a:t> are rank k, then </a:t>
                </a:r>
                <a:r>
                  <a:rPr lang="en-US" b="1" dirty="0" err="1"/>
                  <a:t>cH</a:t>
                </a:r>
                <a:r>
                  <a:rPr lang="en-US" dirty="0"/>
                  <a:t>=</a:t>
                </a:r>
                <a:r>
                  <a:rPr lang="en-US" b="1" dirty="0"/>
                  <a:t>0</a:t>
                </a:r>
                <a:r>
                  <a:rPr lang="en-US" dirty="0"/>
                  <a:t> implies that </a:t>
                </a:r>
                <a:r>
                  <a:rPr lang="en-US" b="1" dirty="0"/>
                  <a:t>c</a:t>
                </a:r>
                <a:r>
                  <a:rPr lang="en-US" dirty="0"/>
                  <a:t> is a codeword. </a:t>
                </a:r>
                <a:br>
                  <a:rPr lang="en-US" dirty="0"/>
                </a:br>
                <a:r>
                  <a:rPr lang="en-US" dirty="0"/>
                  <a:t>[Need some more linear algebra to prove this]</a:t>
                </a:r>
              </a:p>
              <a:p>
                <a:r>
                  <a:rPr lang="en-US" dirty="0"/>
                  <a:t>For a binary systematic code: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  Hamming code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0490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C9F6-8445-CAF0-A259-00819467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Decoding with LLRs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3CDA5-84DD-A885-3A3F-D5309B47A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34293" cy="4329817"/>
              </a:xfrm>
            </p:spPr>
            <p:txBody>
              <a:bodyPr/>
              <a:lstStyle/>
              <a:p>
                <a:r>
                  <a:rPr lang="en-US" dirty="0"/>
                  <a:t>Use LLRs instead of messages</a:t>
                </a:r>
              </a:p>
              <a:p>
                <a:pPr lvl="1"/>
                <a:r>
                  <a:rPr lang="en-US" dirty="0"/>
                  <a:t>Each variable has two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 1</a:t>
                </a:r>
              </a:p>
              <a:p>
                <a:r>
                  <a:rPr lang="en-US" dirty="0"/>
                  <a:t>Easier to write updates with LLRs</a:t>
                </a:r>
              </a:p>
              <a:p>
                <a:r>
                  <a:rPr lang="en-US" dirty="0"/>
                  <a:t>Variable to check node message: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Check to variable messages: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3CDA5-84DD-A885-3A3F-D5309B47A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34293" cy="4329817"/>
              </a:xfrm>
              <a:blipFill>
                <a:blip r:embed="rId2"/>
                <a:stretch>
                  <a:fillRect l="-214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6B40A-E0C1-AE98-15F4-0DF6AC25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5EFE57-487A-DB73-BB11-141E6447588A}"/>
                  </a:ext>
                </a:extLst>
              </p:cNvPr>
              <p:cNvSpPr txBox="1"/>
              <p:nvPr/>
            </p:nvSpPr>
            <p:spPr>
              <a:xfrm>
                <a:off x="10954544" y="2652247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5EFE57-487A-DB73-BB11-141E6447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544" y="2652247"/>
                <a:ext cx="4461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A40A70B-D6DE-FF33-7814-E2FDC40DD49E}"/>
              </a:ext>
            </a:extLst>
          </p:cNvPr>
          <p:cNvSpPr/>
          <p:nvPr/>
        </p:nvSpPr>
        <p:spPr>
          <a:xfrm>
            <a:off x="10494614" y="2713649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9F480-3195-64AB-A395-D79B32B89B2E}"/>
              </a:ext>
            </a:extLst>
          </p:cNvPr>
          <p:cNvSpPr/>
          <p:nvPr/>
        </p:nvSpPr>
        <p:spPr>
          <a:xfrm>
            <a:off x="10508690" y="3570964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FDBAC3-97E5-9771-0E2C-84A5E12BD815}"/>
              </a:ext>
            </a:extLst>
          </p:cNvPr>
          <p:cNvGrpSpPr/>
          <p:nvPr/>
        </p:nvGrpSpPr>
        <p:grpSpPr>
          <a:xfrm>
            <a:off x="7912039" y="4962114"/>
            <a:ext cx="1003629" cy="324371"/>
            <a:chOff x="8072310" y="5078585"/>
            <a:chExt cx="1003629" cy="32437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3CA3A2A-6EDA-EDB3-6666-34F304776ED5}"/>
                </a:ext>
              </a:extLst>
            </p:cNvPr>
            <p:cNvSpPr/>
            <p:nvPr/>
          </p:nvSpPr>
          <p:spPr>
            <a:xfrm>
              <a:off x="8766657" y="5078585"/>
              <a:ext cx="309282" cy="3092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3D20C4-3DA5-6B8B-D40D-CA37BBFF389C}"/>
                </a:ext>
              </a:extLst>
            </p:cNvPr>
            <p:cNvSpPr/>
            <p:nvPr/>
          </p:nvSpPr>
          <p:spPr>
            <a:xfrm>
              <a:off x="8072310" y="5078585"/>
              <a:ext cx="324371" cy="3243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902E50-898D-D386-2CAB-3226BACF1325}"/>
                </a:ext>
              </a:extLst>
            </p:cNvPr>
            <p:cNvCxnSpPr>
              <a:stCxn id="10" idx="3"/>
              <a:endCxn id="9" idx="2"/>
            </p:cNvCxnSpPr>
            <p:nvPr/>
          </p:nvCxnSpPr>
          <p:spPr>
            <a:xfrm flipV="1">
              <a:off x="8396681" y="5233226"/>
              <a:ext cx="369976" cy="7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654256-5B3D-DBDD-DBA2-C3C7987092D0}"/>
              </a:ext>
            </a:extLst>
          </p:cNvPr>
          <p:cNvGrpSpPr/>
          <p:nvPr/>
        </p:nvGrpSpPr>
        <p:grpSpPr>
          <a:xfrm>
            <a:off x="7912039" y="4494323"/>
            <a:ext cx="1003629" cy="324371"/>
            <a:chOff x="8072310" y="5078585"/>
            <a:chExt cx="1003629" cy="32437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39B865-F2B2-EA8D-5A11-797C56FC6BE5}"/>
                </a:ext>
              </a:extLst>
            </p:cNvPr>
            <p:cNvSpPr/>
            <p:nvPr/>
          </p:nvSpPr>
          <p:spPr>
            <a:xfrm>
              <a:off x="8766657" y="5078585"/>
              <a:ext cx="309282" cy="3092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C50B5B-4CCC-3BDA-50DA-5E421E1B9BD5}"/>
                </a:ext>
              </a:extLst>
            </p:cNvPr>
            <p:cNvSpPr/>
            <p:nvPr/>
          </p:nvSpPr>
          <p:spPr>
            <a:xfrm>
              <a:off x="8072310" y="5078585"/>
              <a:ext cx="324371" cy="3243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CA9F-1782-E119-EEC6-5FD842B8FBF5}"/>
                </a:ext>
              </a:extLst>
            </p:cNvPr>
            <p:cNvCxnSpPr>
              <a:stCxn id="14" idx="3"/>
              <a:endCxn id="13" idx="2"/>
            </p:cNvCxnSpPr>
            <p:nvPr/>
          </p:nvCxnSpPr>
          <p:spPr>
            <a:xfrm flipV="1">
              <a:off x="8396681" y="5233226"/>
              <a:ext cx="369976" cy="7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74A534-384F-82B4-9243-7C6717358EFA}"/>
              </a:ext>
            </a:extLst>
          </p:cNvPr>
          <p:cNvGrpSpPr/>
          <p:nvPr/>
        </p:nvGrpSpPr>
        <p:grpSpPr>
          <a:xfrm>
            <a:off x="7912039" y="4026532"/>
            <a:ext cx="1003629" cy="324371"/>
            <a:chOff x="8072310" y="5078585"/>
            <a:chExt cx="1003629" cy="32437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0F8A37-5782-418C-7078-91CF634F85FA}"/>
                </a:ext>
              </a:extLst>
            </p:cNvPr>
            <p:cNvSpPr/>
            <p:nvPr/>
          </p:nvSpPr>
          <p:spPr>
            <a:xfrm>
              <a:off x="8766657" y="5078585"/>
              <a:ext cx="309282" cy="3092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14AB5E-8723-2E11-8E57-38035B65798D}"/>
                </a:ext>
              </a:extLst>
            </p:cNvPr>
            <p:cNvSpPr/>
            <p:nvPr/>
          </p:nvSpPr>
          <p:spPr>
            <a:xfrm>
              <a:off x="8072310" y="5078585"/>
              <a:ext cx="324371" cy="3243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49B233-68F3-0B50-8A38-5CF445059383}"/>
                </a:ext>
              </a:extLst>
            </p:cNvPr>
            <p:cNvCxnSpPr>
              <a:stCxn id="18" idx="3"/>
              <a:endCxn id="17" idx="2"/>
            </p:cNvCxnSpPr>
            <p:nvPr/>
          </p:nvCxnSpPr>
          <p:spPr>
            <a:xfrm flipV="1">
              <a:off x="8396681" y="5233226"/>
              <a:ext cx="369976" cy="7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85E021-221E-D0ED-44A1-A32C96F02FC9}"/>
              </a:ext>
            </a:extLst>
          </p:cNvPr>
          <p:cNvGrpSpPr/>
          <p:nvPr/>
        </p:nvGrpSpPr>
        <p:grpSpPr>
          <a:xfrm>
            <a:off x="7912039" y="3558741"/>
            <a:ext cx="1003629" cy="324371"/>
            <a:chOff x="8072310" y="5078585"/>
            <a:chExt cx="1003629" cy="32437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C426F9F-8839-3415-5E42-7F752F3E919A}"/>
                </a:ext>
              </a:extLst>
            </p:cNvPr>
            <p:cNvSpPr/>
            <p:nvPr/>
          </p:nvSpPr>
          <p:spPr>
            <a:xfrm>
              <a:off x="8766657" y="5078585"/>
              <a:ext cx="309282" cy="3092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5280C9-2F19-C815-1D47-0EEA6E16E5D9}"/>
                </a:ext>
              </a:extLst>
            </p:cNvPr>
            <p:cNvSpPr/>
            <p:nvPr/>
          </p:nvSpPr>
          <p:spPr>
            <a:xfrm>
              <a:off x="8072310" y="5078585"/>
              <a:ext cx="324371" cy="3243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668D42-C378-0DF5-8B4D-60237461624A}"/>
                </a:ext>
              </a:extLst>
            </p:cNvPr>
            <p:cNvCxnSpPr>
              <a:stCxn id="22" idx="3"/>
              <a:endCxn id="21" idx="2"/>
            </p:cNvCxnSpPr>
            <p:nvPr/>
          </p:nvCxnSpPr>
          <p:spPr>
            <a:xfrm flipV="1">
              <a:off x="8396681" y="5233226"/>
              <a:ext cx="369976" cy="7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201644E-188E-6BB7-B525-1B5DE56ACACC}"/>
              </a:ext>
            </a:extLst>
          </p:cNvPr>
          <p:cNvSpPr/>
          <p:nvPr/>
        </p:nvSpPr>
        <p:spPr>
          <a:xfrm>
            <a:off x="8606386" y="3090950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A2758D-2DF8-0D4D-43C6-4D466CA65975}"/>
              </a:ext>
            </a:extLst>
          </p:cNvPr>
          <p:cNvSpPr/>
          <p:nvPr/>
        </p:nvSpPr>
        <p:spPr>
          <a:xfrm>
            <a:off x="7912039" y="3090950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1E146B-B52D-10D5-27FF-48B814381B53}"/>
              </a:ext>
            </a:extLst>
          </p:cNvPr>
          <p:cNvCxnSpPr>
            <a:stCxn id="25" idx="3"/>
            <a:endCxn id="24" idx="2"/>
          </p:cNvCxnSpPr>
          <p:nvPr/>
        </p:nvCxnSpPr>
        <p:spPr>
          <a:xfrm flipV="1">
            <a:off x="8236410" y="3245591"/>
            <a:ext cx="369976" cy="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308B70B-F1B6-0E3C-4569-69071FDAB431}"/>
              </a:ext>
            </a:extLst>
          </p:cNvPr>
          <p:cNvSpPr/>
          <p:nvPr/>
        </p:nvSpPr>
        <p:spPr>
          <a:xfrm>
            <a:off x="8606386" y="2623159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A5FEDC-D20D-8B06-5A24-11D9F62CE611}"/>
              </a:ext>
            </a:extLst>
          </p:cNvPr>
          <p:cNvSpPr/>
          <p:nvPr/>
        </p:nvSpPr>
        <p:spPr>
          <a:xfrm>
            <a:off x="7912039" y="2623159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E73207-08B1-5149-8733-4554DBD74011}"/>
              </a:ext>
            </a:extLst>
          </p:cNvPr>
          <p:cNvCxnSpPr>
            <a:stCxn id="28" idx="3"/>
            <a:endCxn id="27" idx="2"/>
          </p:cNvCxnSpPr>
          <p:nvPr/>
        </p:nvCxnSpPr>
        <p:spPr>
          <a:xfrm flipV="1">
            <a:off x="8236410" y="2777800"/>
            <a:ext cx="369976" cy="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9D7E1D2-8990-937F-BF38-36A196106B1F}"/>
              </a:ext>
            </a:extLst>
          </p:cNvPr>
          <p:cNvSpPr/>
          <p:nvPr/>
        </p:nvSpPr>
        <p:spPr>
          <a:xfrm>
            <a:off x="8606386" y="2155368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4F0031-3C86-35E0-6D65-F71E04D94684}"/>
              </a:ext>
            </a:extLst>
          </p:cNvPr>
          <p:cNvSpPr/>
          <p:nvPr/>
        </p:nvSpPr>
        <p:spPr>
          <a:xfrm>
            <a:off x="7912039" y="2155368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73674B-2DC0-F8BA-D3BB-910D7625A5C1}"/>
              </a:ext>
            </a:extLst>
          </p:cNvPr>
          <p:cNvCxnSpPr>
            <a:stCxn id="31" idx="3"/>
            <a:endCxn id="30" idx="2"/>
          </p:cNvCxnSpPr>
          <p:nvPr/>
        </p:nvCxnSpPr>
        <p:spPr>
          <a:xfrm flipV="1">
            <a:off x="8236410" y="2310009"/>
            <a:ext cx="369976" cy="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CE41FA5-EE7F-50ED-ACCC-AD39146DD0B9}"/>
              </a:ext>
            </a:extLst>
          </p:cNvPr>
          <p:cNvSpPr/>
          <p:nvPr/>
        </p:nvSpPr>
        <p:spPr>
          <a:xfrm>
            <a:off x="10494609" y="437971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47764FC-3EAD-1A3B-746A-3F9D33ACAFE3}"/>
              </a:ext>
            </a:extLst>
          </p:cNvPr>
          <p:cNvCxnSpPr>
            <a:stCxn id="30" idx="6"/>
            <a:endCxn id="6" idx="1"/>
          </p:cNvCxnSpPr>
          <p:nvPr/>
        </p:nvCxnSpPr>
        <p:spPr>
          <a:xfrm>
            <a:off x="8915668" y="2310009"/>
            <a:ext cx="1578946" cy="565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FA86FF-DA45-AC32-1E68-79CD376788BB}"/>
              </a:ext>
            </a:extLst>
          </p:cNvPr>
          <p:cNvCxnSpPr>
            <a:stCxn id="27" idx="6"/>
            <a:endCxn id="6" idx="1"/>
          </p:cNvCxnSpPr>
          <p:nvPr/>
        </p:nvCxnSpPr>
        <p:spPr>
          <a:xfrm>
            <a:off x="8915668" y="2777800"/>
            <a:ext cx="1578946" cy="9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97B130-60B9-3E4C-782C-F7CEEB65D9F0}"/>
              </a:ext>
            </a:extLst>
          </p:cNvPr>
          <p:cNvCxnSpPr>
            <a:stCxn id="24" idx="6"/>
            <a:endCxn id="6" idx="1"/>
          </p:cNvCxnSpPr>
          <p:nvPr/>
        </p:nvCxnSpPr>
        <p:spPr>
          <a:xfrm flipV="1">
            <a:off x="8915668" y="2875835"/>
            <a:ext cx="1578946" cy="36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31F471-A508-7153-63AA-519F98BD2A7F}"/>
              </a:ext>
            </a:extLst>
          </p:cNvPr>
          <p:cNvCxnSpPr>
            <a:stCxn id="17" idx="6"/>
            <a:endCxn id="6" idx="1"/>
          </p:cNvCxnSpPr>
          <p:nvPr/>
        </p:nvCxnSpPr>
        <p:spPr>
          <a:xfrm flipV="1">
            <a:off x="8915668" y="2875835"/>
            <a:ext cx="1578946" cy="130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B8EFD4-8866-FEF3-CDB8-06919191290A}"/>
              </a:ext>
            </a:extLst>
          </p:cNvPr>
          <p:cNvCxnSpPr>
            <a:cxnSpLocks/>
            <a:stCxn id="30" idx="6"/>
            <a:endCxn id="7" idx="1"/>
          </p:cNvCxnSpPr>
          <p:nvPr/>
        </p:nvCxnSpPr>
        <p:spPr>
          <a:xfrm>
            <a:off x="8915668" y="2310009"/>
            <a:ext cx="1593022" cy="142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48F211-B896-47E2-EF7E-70AD4A82F0D4}"/>
              </a:ext>
            </a:extLst>
          </p:cNvPr>
          <p:cNvCxnSpPr>
            <a:cxnSpLocks/>
            <a:stCxn id="27" idx="6"/>
            <a:endCxn id="7" idx="1"/>
          </p:cNvCxnSpPr>
          <p:nvPr/>
        </p:nvCxnSpPr>
        <p:spPr>
          <a:xfrm>
            <a:off x="8915668" y="2777800"/>
            <a:ext cx="1593022" cy="95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F13D46-A5B3-45D9-F5B2-C28F69E67B3D}"/>
              </a:ext>
            </a:extLst>
          </p:cNvPr>
          <p:cNvCxnSpPr>
            <a:stCxn id="21" idx="6"/>
            <a:endCxn id="7" idx="1"/>
          </p:cNvCxnSpPr>
          <p:nvPr/>
        </p:nvCxnSpPr>
        <p:spPr>
          <a:xfrm>
            <a:off x="8915668" y="3713382"/>
            <a:ext cx="1593022" cy="19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23CB88-84C6-E04E-3F5D-14FA011029A5}"/>
              </a:ext>
            </a:extLst>
          </p:cNvPr>
          <p:cNvCxnSpPr>
            <a:stCxn id="13" idx="6"/>
            <a:endCxn id="7" idx="1"/>
          </p:cNvCxnSpPr>
          <p:nvPr/>
        </p:nvCxnSpPr>
        <p:spPr>
          <a:xfrm flipV="1">
            <a:off x="8915668" y="3733150"/>
            <a:ext cx="1593022" cy="915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0C8A68-F3A3-A72F-7FD9-A2132FBF35C1}"/>
              </a:ext>
            </a:extLst>
          </p:cNvPr>
          <p:cNvCxnSpPr>
            <a:cxnSpLocks/>
            <a:stCxn id="9" idx="6"/>
            <a:endCxn id="33" idx="1"/>
          </p:cNvCxnSpPr>
          <p:nvPr/>
        </p:nvCxnSpPr>
        <p:spPr>
          <a:xfrm flipV="1">
            <a:off x="8915668" y="4541901"/>
            <a:ext cx="1578941" cy="5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779CFF-4E3A-CE72-31FF-3A80495ED683}"/>
              </a:ext>
            </a:extLst>
          </p:cNvPr>
          <p:cNvCxnSpPr>
            <a:stCxn id="30" idx="6"/>
            <a:endCxn id="33" idx="1"/>
          </p:cNvCxnSpPr>
          <p:nvPr/>
        </p:nvCxnSpPr>
        <p:spPr>
          <a:xfrm>
            <a:off x="8915668" y="2310009"/>
            <a:ext cx="1578941" cy="223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931225-9A52-AE3D-AF90-499CDE614486}"/>
              </a:ext>
            </a:extLst>
          </p:cNvPr>
          <p:cNvCxnSpPr>
            <a:stCxn id="24" idx="6"/>
            <a:endCxn id="33" idx="1"/>
          </p:cNvCxnSpPr>
          <p:nvPr/>
        </p:nvCxnSpPr>
        <p:spPr>
          <a:xfrm>
            <a:off x="8915668" y="3245591"/>
            <a:ext cx="1578941" cy="129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C56558-D434-895B-8327-259D1D7FB976}"/>
              </a:ext>
            </a:extLst>
          </p:cNvPr>
          <p:cNvCxnSpPr>
            <a:stCxn id="21" idx="6"/>
            <a:endCxn id="33" idx="1"/>
          </p:cNvCxnSpPr>
          <p:nvPr/>
        </p:nvCxnSpPr>
        <p:spPr>
          <a:xfrm>
            <a:off x="8915668" y="3713382"/>
            <a:ext cx="1578941" cy="828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D70FB1-A0C2-52AC-ABE9-21FF252D5DD2}"/>
                  </a:ext>
                </a:extLst>
              </p:cNvPr>
              <p:cNvSpPr txBox="1"/>
              <p:nvPr/>
            </p:nvSpPr>
            <p:spPr>
              <a:xfrm>
                <a:off x="10948132" y="3498691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D70FB1-A0C2-52AC-ABE9-21FF252D5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8132" y="3498691"/>
                <a:ext cx="4514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72EFAA-D34E-6BFF-3280-DF7329A203F7}"/>
                  </a:ext>
                </a:extLst>
              </p:cNvPr>
              <p:cNvSpPr txBox="1"/>
              <p:nvPr/>
            </p:nvSpPr>
            <p:spPr>
              <a:xfrm>
                <a:off x="10927721" y="4357234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72EFAA-D34E-6BFF-3280-DF7329A20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7721" y="4357234"/>
                <a:ext cx="4514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D3110B-A51E-911B-3BC3-C3A3DD10B7BB}"/>
                  </a:ext>
                </a:extLst>
              </p:cNvPr>
              <p:cNvSpPr txBox="1"/>
              <p:nvPr/>
            </p:nvSpPr>
            <p:spPr>
              <a:xfrm>
                <a:off x="8605388" y="4687561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D3110B-A51E-911B-3BC3-C3A3DD10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388" y="4687561"/>
                <a:ext cx="4450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5B7B69C-C7D0-ECC1-C8A6-9AC00ADB083D}"/>
                  </a:ext>
                </a:extLst>
              </p:cNvPr>
              <p:cNvSpPr txBox="1"/>
              <p:nvPr/>
            </p:nvSpPr>
            <p:spPr>
              <a:xfrm>
                <a:off x="9402514" y="5416716"/>
                <a:ext cx="1525207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5B7B69C-C7D0-ECC1-C8A6-9AC00ADB0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514" y="5416716"/>
                <a:ext cx="1525207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row: Right 50">
            <a:extLst>
              <a:ext uri="{FF2B5EF4-FFF2-40B4-BE49-F238E27FC236}">
                <a16:creationId xmlns:a16="http://schemas.microsoft.com/office/drawing/2014/main" id="{10A4F458-1B5C-6097-F23C-36CD90FDB095}"/>
              </a:ext>
            </a:extLst>
          </p:cNvPr>
          <p:cNvSpPr/>
          <p:nvPr/>
        </p:nvSpPr>
        <p:spPr>
          <a:xfrm>
            <a:off x="9772317" y="1564193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563747F-ECF2-3647-DA00-0DAED8C7D090}"/>
              </a:ext>
            </a:extLst>
          </p:cNvPr>
          <p:cNvSpPr/>
          <p:nvPr/>
        </p:nvSpPr>
        <p:spPr>
          <a:xfrm rot="10800000">
            <a:off x="8663431" y="5416716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8E206F-984E-FFD9-3C23-2340EE7C627A}"/>
                  </a:ext>
                </a:extLst>
              </p:cNvPr>
              <p:cNvSpPr txBox="1"/>
              <p:nvPr/>
            </p:nvSpPr>
            <p:spPr>
              <a:xfrm>
                <a:off x="8326606" y="1744344"/>
                <a:ext cx="1525207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8E206F-984E-FFD9-3C23-2340EE7C6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06" y="1744344"/>
                <a:ext cx="1525207" cy="391646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8782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062C-18A3-A15D-4A15-A8567CB4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Node 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6ABE3-8B95-7464-6893-A8509ABB9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276427" cy="4329817"/>
              </a:xfrm>
            </p:spPr>
            <p:txBody>
              <a:bodyPr/>
              <a:lstStyle/>
              <a:p>
                <a:r>
                  <a:rPr lang="en-US" dirty="0"/>
                  <a:t>Consider message from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LLR derivation: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←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←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=0)</m:t>
                                    </m:r>
                                  </m:den>
                                </m:f>
                              </m:e>
                            </m:nary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 in graph to the right: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1←2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6ABE3-8B95-7464-6893-A8509ABB9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276427" cy="4329817"/>
              </a:xfrm>
              <a:blipFill>
                <a:blip r:embed="rId2"/>
                <a:stretch>
                  <a:fillRect l="-277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0AB42-C0DE-CC82-F967-D1080C43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A354D-3AD5-E29F-E6AE-A9B97354CDEA}"/>
              </a:ext>
            </a:extLst>
          </p:cNvPr>
          <p:cNvSpPr/>
          <p:nvPr/>
        </p:nvSpPr>
        <p:spPr>
          <a:xfrm>
            <a:off x="9776774" y="2459198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C36BB7-2574-579C-B9DF-B6493E2A2D03}"/>
              </a:ext>
            </a:extLst>
          </p:cNvPr>
          <p:cNvSpPr/>
          <p:nvPr/>
        </p:nvSpPr>
        <p:spPr>
          <a:xfrm>
            <a:off x="8130389" y="2928421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747779-5297-66D2-D678-622ECAB35E5B}"/>
              </a:ext>
            </a:extLst>
          </p:cNvPr>
          <p:cNvCxnSpPr>
            <a:stCxn id="8" idx="6"/>
            <a:endCxn id="5" idx="1"/>
          </p:cNvCxnSpPr>
          <p:nvPr/>
        </p:nvCxnSpPr>
        <p:spPr>
          <a:xfrm flipV="1">
            <a:off x="8439671" y="2621384"/>
            <a:ext cx="1337103" cy="46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A0606E-EF4C-DAB1-F23D-2F4F3F60A76B}"/>
                  </a:ext>
                </a:extLst>
              </p:cNvPr>
              <p:cNvSpPr txBox="1"/>
              <p:nvPr/>
            </p:nvSpPr>
            <p:spPr>
              <a:xfrm>
                <a:off x="10212673" y="2407681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A0606E-EF4C-DAB1-F23D-2F4F3F60A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673" y="2407681"/>
                <a:ext cx="4461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6BB36D-DA8E-321E-E925-D7DDBABDE906}"/>
                  </a:ext>
                </a:extLst>
              </p:cNvPr>
              <p:cNvSpPr txBox="1"/>
              <p:nvPr/>
            </p:nvSpPr>
            <p:spPr>
              <a:xfrm>
                <a:off x="7557552" y="2814536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6BB36D-DA8E-321E-E925-D7DDBABDE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552" y="2814536"/>
                <a:ext cx="4461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007234-5120-FD55-8642-3F778AC6ED4A}"/>
              </a:ext>
            </a:extLst>
          </p:cNvPr>
          <p:cNvCxnSpPr>
            <a:cxnSpLocks/>
          </p:cNvCxnSpPr>
          <p:nvPr/>
        </p:nvCxnSpPr>
        <p:spPr>
          <a:xfrm flipV="1">
            <a:off x="8568745" y="2466743"/>
            <a:ext cx="928386" cy="33183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2A87556-E39F-ACB6-42B6-D47960EA851E}"/>
              </a:ext>
            </a:extLst>
          </p:cNvPr>
          <p:cNvSpPr/>
          <p:nvPr/>
        </p:nvSpPr>
        <p:spPr>
          <a:xfrm>
            <a:off x="9776774" y="3438729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C49FD7-F8ED-F1EA-F46F-216118DFB8E5}"/>
              </a:ext>
            </a:extLst>
          </p:cNvPr>
          <p:cNvSpPr/>
          <p:nvPr/>
        </p:nvSpPr>
        <p:spPr>
          <a:xfrm>
            <a:off x="9776774" y="4383965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876E97-6B30-43A0-3299-106D59B56EF2}"/>
                  </a:ext>
                </a:extLst>
              </p:cNvPr>
              <p:cNvSpPr txBox="1"/>
              <p:nvPr/>
            </p:nvSpPr>
            <p:spPr>
              <a:xfrm>
                <a:off x="10101145" y="3400195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876E97-6B30-43A0-3299-106D59B56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145" y="3400195"/>
                <a:ext cx="4514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AB67AF-65D1-BACA-FB8B-F34FC0497A54}"/>
                  </a:ext>
                </a:extLst>
              </p:cNvPr>
              <p:cNvSpPr txBox="1"/>
              <p:nvPr/>
            </p:nvSpPr>
            <p:spPr>
              <a:xfrm>
                <a:off x="10101145" y="4311863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AB67AF-65D1-BACA-FB8B-F34FC0497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145" y="4311863"/>
                <a:ext cx="4514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A887E3-1E07-E0AC-71E9-EAE308522678}"/>
              </a:ext>
            </a:extLst>
          </p:cNvPr>
          <p:cNvCxnSpPr>
            <a:cxnSpLocks/>
            <a:stCxn id="8" idx="6"/>
            <a:endCxn id="21" idx="1"/>
          </p:cNvCxnSpPr>
          <p:nvPr/>
        </p:nvCxnSpPr>
        <p:spPr>
          <a:xfrm>
            <a:off x="8439671" y="3083062"/>
            <a:ext cx="1337103" cy="517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CD2EAF-B23B-1BDF-3441-212824589815}"/>
              </a:ext>
            </a:extLst>
          </p:cNvPr>
          <p:cNvCxnSpPr>
            <a:cxnSpLocks/>
            <a:stCxn id="8" idx="6"/>
            <a:endCxn id="22" idx="1"/>
          </p:cNvCxnSpPr>
          <p:nvPr/>
        </p:nvCxnSpPr>
        <p:spPr>
          <a:xfrm>
            <a:off x="8439671" y="3083062"/>
            <a:ext cx="1337103" cy="1463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83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4D62-5EC4-6092-0B11-DF418416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Node Update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21902-7E45-B626-D78B-1A8DC8109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509173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message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know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/>
                  <a:t>Define: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=1}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Example, in message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in graph to right:</a:t>
                </a:r>
              </a:p>
              <a:p>
                <a:pPr lvl="1"/>
                <a:r>
                  <a:rPr lang="en-US" dirty="0"/>
                  <a:t>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21902-7E45-B626-D78B-1A8DC8109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509173" cy="4329817"/>
              </a:xfrm>
              <a:blipFill>
                <a:blip r:embed="rId2"/>
                <a:stretch>
                  <a:fillRect l="-2247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F4EB6-7A63-2017-7075-9B6697F5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ED4C8-0DAD-CA03-17A4-2EAEE3FDEA9A}"/>
              </a:ext>
            </a:extLst>
          </p:cNvPr>
          <p:cNvSpPr/>
          <p:nvPr/>
        </p:nvSpPr>
        <p:spPr>
          <a:xfrm>
            <a:off x="10738474" y="3142494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A49DEF-CF45-B713-348C-19ADC43EDFDF}"/>
              </a:ext>
            </a:extLst>
          </p:cNvPr>
          <p:cNvSpPr/>
          <p:nvPr/>
        </p:nvSpPr>
        <p:spPr>
          <a:xfrm>
            <a:off x="9037514" y="4080221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8ADD8D-8C43-F326-29A9-2C3DEF2DE3DC}"/>
              </a:ext>
            </a:extLst>
          </p:cNvPr>
          <p:cNvSpPr/>
          <p:nvPr/>
        </p:nvSpPr>
        <p:spPr>
          <a:xfrm>
            <a:off x="9012436" y="3159522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817026-82DA-B3B6-74AB-B32F92724221}"/>
              </a:ext>
            </a:extLst>
          </p:cNvPr>
          <p:cNvSpPr/>
          <p:nvPr/>
        </p:nvSpPr>
        <p:spPr>
          <a:xfrm>
            <a:off x="9012436" y="2373008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4EDDE3-3A3B-8F98-9D66-5F94F2E62F34}"/>
              </a:ext>
            </a:extLst>
          </p:cNvPr>
          <p:cNvCxnSpPr>
            <a:stCxn id="8" idx="6"/>
            <a:endCxn id="5" idx="1"/>
          </p:cNvCxnSpPr>
          <p:nvPr/>
        </p:nvCxnSpPr>
        <p:spPr>
          <a:xfrm>
            <a:off x="9321718" y="2527649"/>
            <a:ext cx="1416756" cy="77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2E467F-2401-9BF3-69AE-F0F86CAC31C6}"/>
              </a:ext>
            </a:extLst>
          </p:cNvPr>
          <p:cNvCxnSpPr>
            <a:stCxn id="7" idx="6"/>
            <a:endCxn id="5" idx="1"/>
          </p:cNvCxnSpPr>
          <p:nvPr/>
        </p:nvCxnSpPr>
        <p:spPr>
          <a:xfrm flipV="1">
            <a:off x="9321718" y="3304680"/>
            <a:ext cx="1416756" cy="9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20B505-491A-A13B-B6E1-56AF93746E45}"/>
              </a:ext>
            </a:extLst>
          </p:cNvPr>
          <p:cNvCxnSpPr>
            <a:stCxn id="6" idx="6"/>
            <a:endCxn id="5" idx="1"/>
          </p:cNvCxnSpPr>
          <p:nvPr/>
        </p:nvCxnSpPr>
        <p:spPr>
          <a:xfrm flipV="1">
            <a:off x="9346796" y="3304680"/>
            <a:ext cx="1391678" cy="93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531E00-18FD-DE44-F553-D6478A39C365}"/>
                  </a:ext>
                </a:extLst>
              </p:cNvPr>
              <p:cNvSpPr txBox="1"/>
              <p:nvPr/>
            </p:nvSpPr>
            <p:spPr>
              <a:xfrm>
                <a:off x="11174445" y="3129497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531E00-18FD-DE44-F553-D6478A39C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445" y="3129497"/>
                <a:ext cx="4461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D572B3-7B07-CA3F-FAEF-A6143F46B002}"/>
                  </a:ext>
                </a:extLst>
              </p:cNvPr>
              <p:cNvSpPr txBox="1"/>
              <p:nvPr/>
            </p:nvSpPr>
            <p:spPr>
              <a:xfrm>
                <a:off x="8439599" y="2259123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D572B3-7B07-CA3F-FAEF-A6143F46B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599" y="2259123"/>
                <a:ext cx="4461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B711A9-BF9D-FC52-5D80-B77841733420}"/>
                  </a:ext>
                </a:extLst>
              </p:cNvPr>
              <p:cNvSpPr txBox="1"/>
              <p:nvPr/>
            </p:nvSpPr>
            <p:spPr>
              <a:xfrm>
                <a:off x="8427883" y="3129497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B711A9-BF9D-FC52-5D80-B7784173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3" y="3129497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026F42-4F2B-52D9-9C54-0A07512CEC79}"/>
                  </a:ext>
                </a:extLst>
              </p:cNvPr>
              <p:cNvSpPr txBox="1"/>
              <p:nvPr/>
            </p:nvSpPr>
            <p:spPr>
              <a:xfrm>
                <a:off x="8442326" y="4031119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026F42-4F2B-52D9-9C54-0A07512C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326" y="4031119"/>
                <a:ext cx="4461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FDCBF2-5590-E062-8860-6361E9DB3A4B}"/>
              </a:ext>
            </a:extLst>
          </p:cNvPr>
          <p:cNvCxnSpPr/>
          <p:nvPr/>
        </p:nvCxnSpPr>
        <p:spPr>
          <a:xfrm flipH="1" flipV="1">
            <a:off x="9757689" y="2527649"/>
            <a:ext cx="623830" cy="38851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7292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4D62-5EC4-6092-0B11-DF418416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Node Update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1902-7E45-B626-D78B-1A8DC8109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6509173" cy="4329817"/>
          </a:xfrm>
        </p:spPr>
        <p:txBody>
          <a:bodyPr>
            <a:normAutofit/>
          </a:bodyPr>
          <a:lstStyle/>
          <a:p>
            <a:endParaRPr lang="en-US" b="0" dirty="0"/>
          </a:p>
          <a:p>
            <a:pPr lvl="1"/>
            <a:endParaRPr lang="en-US" b="0" dirty="0"/>
          </a:p>
          <a:p>
            <a:pPr lvl="1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F4EB6-7A63-2017-7075-9B6697F5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ED4C8-0DAD-CA03-17A4-2EAEE3FDEA9A}"/>
              </a:ext>
            </a:extLst>
          </p:cNvPr>
          <p:cNvSpPr/>
          <p:nvPr/>
        </p:nvSpPr>
        <p:spPr>
          <a:xfrm>
            <a:off x="10684288" y="2491273"/>
            <a:ext cx="324371" cy="324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A49DEF-CF45-B713-348C-19ADC43EDFDF}"/>
              </a:ext>
            </a:extLst>
          </p:cNvPr>
          <p:cNvSpPr/>
          <p:nvPr/>
        </p:nvSpPr>
        <p:spPr>
          <a:xfrm>
            <a:off x="8983328" y="3429000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8ADD8D-8C43-F326-29A9-2C3DEF2DE3DC}"/>
              </a:ext>
            </a:extLst>
          </p:cNvPr>
          <p:cNvSpPr/>
          <p:nvPr/>
        </p:nvSpPr>
        <p:spPr>
          <a:xfrm>
            <a:off x="8958250" y="2508301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817026-82DA-B3B6-74AB-B32F92724221}"/>
              </a:ext>
            </a:extLst>
          </p:cNvPr>
          <p:cNvSpPr/>
          <p:nvPr/>
        </p:nvSpPr>
        <p:spPr>
          <a:xfrm>
            <a:off x="8958250" y="1721787"/>
            <a:ext cx="309282" cy="309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4EDDE3-3A3B-8F98-9D66-5F94F2E62F34}"/>
              </a:ext>
            </a:extLst>
          </p:cNvPr>
          <p:cNvCxnSpPr>
            <a:stCxn id="8" idx="6"/>
            <a:endCxn id="5" idx="1"/>
          </p:cNvCxnSpPr>
          <p:nvPr/>
        </p:nvCxnSpPr>
        <p:spPr>
          <a:xfrm>
            <a:off x="9267532" y="1876428"/>
            <a:ext cx="1416756" cy="77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2E467F-2401-9BF3-69AE-F0F86CAC31C6}"/>
              </a:ext>
            </a:extLst>
          </p:cNvPr>
          <p:cNvCxnSpPr>
            <a:stCxn id="7" idx="6"/>
            <a:endCxn id="5" idx="1"/>
          </p:cNvCxnSpPr>
          <p:nvPr/>
        </p:nvCxnSpPr>
        <p:spPr>
          <a:xfrm flipV="1">
            <a:off x="9267532" y="2653459"/>
            <a:ext cx="1416756" cy="9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20B505-491A-A13B-B6E1-56AF93746E45}"/>
              </a:ext>
            </a:extLst>
          </p:cNvPr>
          <p:cNvCxnSpPr>
            <a:stCxn id="6" idx="6"/>
            <a:endCxn id="5" idx="1"/>
          </p:cNvCxnSpPr>
          <p:nvPr/>
        </p:nvCxnSpPr>
        <p:spPr>
          <a:xfrm flipV="1">
            <a:off x="9292610" y="2653459"/>
            <a:ext cx="1391678" cy="93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531E00-18FD-DE44-F553-D6478A39C365}"/>
                  </a:ext>
                </a:extLst>
              </p:cNvPr>
              <p:cNvSpPr txBox="1"/>
              <p:nvPr/>
            </p:nvSpPr>
            <p:spPr>
              <a:xfrm>
                <a:off x="11120259" y="2478276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531E00-18FD-DE44-F553-D6478A39C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259" y="2478276"/>
                <a:ext cx="4461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D572B3-7B07-CA3F-FAEF-A6143F46B002}"/>
                  </a:ext>
                </a:extLst>
              </p:cNvPr>
              <p:cNvSpPr txBox="1"/>
              <p:nvPr/>
            </p:nvSpPr>
            <p:spPr>
              <a:xfrm>
                <a:off x="8385413" y="1607902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D572B3-7B07-CA3F-FAEF-A6143F46B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413" y="1607902"/>
                <a:ext cx="4461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B711A9-BF9D-FC52-5D80-B77841733420}"/>
                  </a:ext>
                </a:extLst>
              </p:cNvPr>
              <p:cNvSpPr txBox="1"/>
              <p:nvPr/>
            </p:nvSpPr>
            <p:spPr>
              <a:xfrm>
                <a:off x="8373697" y="2478276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B711A9-BF9D-FC52-5D80-B7784173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697" y="2478276"/>
                <a:ext cx="4461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026F42-4F2B-52D9-9C54-0A07512CEC79}"/>
                  </a:ext>
                </a:extLst>
              </p:cNvPr>
              <p:cNvSpPr txBox="1"/>
              <p:nvPr/>
            </p:nvSpPr>
            <p:spPr>
              <a:xfrm>
                <a:off x="8388140" y="3379898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026F42-4F2B-52D9-9C54-0A07512C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140" y="3379898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FDCBF2-5590-E062-8860-6361E9DB3A4B}"/>
              </a:ext>
            </a:extLst>
          </p:cNvPr>
          <p:cNvCxnSpPr/>
          <p:nvPr/>
        </p:nvCxnSpPr>
        <p:spPr>
          <a:xfrm flipH="1" flipV="1">
            <a:off x="9703503" y="1876428"/>
            <a:ext cx="623830" cy="38851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EEB125B-7BF2-49F7-E6B0-4054CFC59D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080" y="1539279"/>
                <a:ext cx="6509173" cy="43298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LLR message is: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≔ 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→</m:t>
                                                    </m:r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→</m:t>
                                                    </m:r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EEB125B-7BF2-49F7-E6B0-4054CFC5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80" y="1539279"/>
                <a:ext cx="6509173" cy="4329817"/>
              </a:xfrm>
              <a:prstGeom prst="rect">
                <a:avLst/>
              </a:prstGeom>
              <a:blipFill>
                <a:blip r:embed="rId6"/>
                <a:stretch>
                  <a:fillRect l="-2247" t="-1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66C955-4749-A932-D4A1-3E372D048F73}"/>
                  </a:ext>
                </a:extLst>
              </p:cNvPr>
              <p:cNvSpPr txBox="1"/>
              <p:nvPr/>
            </p:nvSpPr>
            <p:spPr>
              <a:xfrm>
                <a:off x="7759898" y="4126245"/>
                <a:ext cx="3720902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→1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3→1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3→1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2→1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66C955-4749-A932-D4A1-3E372D048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898" y="4126245"/>
                <a:ext cx="3720902" cy="708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606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65A4-3384-9086-489B-164D32C6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695A-DDC2-4B3B-A9B2-A8A9F80B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LDPC Codes:  Motivation and History</a:t>
            </a:r>
          </a:p>
          <a:p>
            <a:r>
              <a:rPr lang="en-US" dirty="0"/>
              <a:t>Graphical Models</a:t>
            </a:r>
          </a:p>
          <a:p>
            <a:r>
              <a:rPr lang="en-US" dirty="0"/>
              <a:t>Inference via Belief Propagation</a:t>
            </a:r>
          </a:p>
          <a:p>
            <a:r>
              <a:rPr lang="en-US" dirty="0"/>
              <a:t>LDPC Encoding</a:t>
            </a:r>
          </a:p>
          <a:p>
            <a:r>
              <a:rPr lang="en-US" dirty="0"/>
              <a:t>LDPC Decoding</a:t>
            </a:r>
          </a:p>
          <a:p>
            <a:r>
              <a:rPr lang="en-US" dirty="0"/>
              <a:t>5G LDPC codes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9576-6A29-4F1F-B1F9-DFFE4DAE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AAB1682-AB6D-05D1-28F0-FA7483BBBB86}"/>
              </a:ext>
            </a:extLst>
          </p:cNvPr>
          <p:cNvSpPr/>
          <p:nvPr/>
        </p:nvSpPr>
        <p:spPr>
          <a:xfrm>
            <a:off x="302964" y="37041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15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6C03-D6B0-6C95-04ED-8E71004F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LDPC vs. Turbo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80D5-EBA3-D5C7-2D92-02C19614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4091093" cy="4329817"/>
          </a:xfrm>
        </p:spPr>
        <p:txBody>
          <a:bodyPr/>
          <a:lstStyle/>
          <a:p>
            <a:r>
              <a:rPr lang="en-US" dirty="0"/>
              <a:t>Move for Turbo (4G) to LDPC (5G)</a:t>
            </a:r>
          </a:p>
          <a:p>
            <a:r>
              <a:rPr lang="en-US" dirty="0"/>
              <a:t>Slight performance improvement</a:t>
            </a:r>
          </a:p>
          <a:p>
            <a:r>
              <a:rPr lang="en-US" dirty="0"/>
              <a:t>Complexity is lower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CE026-076E-2D1B-81F9-F61C449A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7AC16-7519-214B-E470-06F2F0A4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372" y="1608500"/>
            <a:ext cx="6373114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995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E024-E6B4-42A0-FC89-243F11E8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2D40-5B4A-DEBC-B963-2E13EBBB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graph:</a:t>
            </a:r>
          </a:p>
          <a:p>
            <a:pPr lvl="1"/>
            <a:r>
              <a:rPr lang="en-US" dirty="0"/>
              <a:t>A small LDPC graph</a:t>
            </a:r>
          </a:p>
          <a:p>
            <a:pPr lvl="1"/>
            <a:r>
              <a:rPr lang="en-US" dirty="0"/>
              <a:t>Two base graphs supported in 5G</a:t>
            </a:r>
          </a:p>
          <a:p>
            <a:r>
              <a:rPr lang="en-US" dirty="0"/>
              <a:t>Lifting:  </a:t>
            </a:r>
          </a:p>
          <a:p>
            <a:pPr lvl="1"/>
            <a:r>
              <a:rPr lang="en-US" dirty="0"/>
              <a:t>Used to create longer block lengths</a:t>
            </a:r>
          </a:p>
          <a:p>
            <a:r>
              <a:rPr lang="en-US" dirty="0"/>
              <a:t>Number of columns and rows adjustable:</a:t>
            </a:r>
          </a:p>
          <a:p>
            <a:pPr lvl="1"/>
            <a:r>
              <a:rPr lang="en-US" dirty="0"/>
              <a:t>To support different rates</a:t>
            </a:r>
          </a:p>
          <a:p>
            <a:pPr lvl="1"/>
            <a:r>
              <a:rPr lang="en-US" dirty="0"/>
              <a:t>Support incremental redundancy  </a:t>
            </a:r>
          </a:p>
          <a:p>
            <a:r>
              <a:rPr lang="en-US" dirty="0"/>
              <a:t>We will discuss IR in the wireless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05A3F-FBE9-9BA7-4A3D-8298F358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696B3-AF02-5F2A-9AAD-86F92B81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845" y="988904"/>
            <a:ext cx="6152355" cy="31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9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C5A9-FAF5-1A75-E57C-E3977F49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LDPC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49B01-2C11-835A-9EC2-FCDD86BB6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Low-Density Parity Check Codes</a:t>
                </a:r>
              </a:p>
              <a:p>
                <a:r>
                  <a:rPr lang="en-US" dirty="0"/>
                  <a:t>Based on three key ideas</a:t>
                </a:r>
              </a:p>
              <a:p>
                <a:r>
                  <a:rPr lang="en-US" dirty="0"/>
                  <a:t>Linear codes where the parity check matrix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sparse</a:t>
                </a:r>
              </a:p>
              <a:p>
                <a:pPr lvl="1"/>
                <a:r>
                  <a:rPr lang="en-US" dirty="0"/>
                  <a:t>Number of “ones” grows linearly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“ones” per row is roughly constant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Randomness</a:t>
                </a:r>
                <a:r>
                  <a:rPr lang="en-US" dirty="0"/>
                  <a:t> in the construction</a:t>
                </a:r>
              </a:p>
              <a:p>
                <a:pPr lvl="1"/>
                <a:r>
                  <a:rPr lang="en-US" dirty="0"/>
                  <a:t>Random placement of “ones”</a:t>
                </a:r>
              </a:p>
              <a:p>
                <a:r>
                  <a:rPr lang="en-US" dirty="0"/>
                  <a:t>Iterative,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message-passing decoder </a:t>
                </a:r>
              </a:p>
              <a:p>
                <a:pPr lvl="1"/>
                <a:r>
                  <a:rPr lang="en-US" dirty="0"/>
                  <a:t>Simple “local” decoding at nodes </a:t>
                </a:r>
              </a:p>
              <a:p>
                <a:pPr lvl="1"/>
                <a:r>
                  <a:rPr lang="en-US" dirty="0"/>
                  <a:t>Iterative exchange of information (message-passing)</a:t>
                </a:r>
              </a:p>
              <a:p>
                <a:pPr lvl="1"/>
                <a:r>
                  <a:rPr lang="en-US" dirty="0"/>
                  <a:t>Based on belief propagation from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49B01-2C11-835A-9EC2-FCDD86BB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20A4B-83A1-648A-5303-FCD550FF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3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A5A-F536-1894-D030-AADD9E9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LDPC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93C3B-C0F7-FB35-605B-16EAA51391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Gallager, R. G., Low-Density Parity-Check Codes, M.I.T. Press, Cambridge, Mass: 1963.</a:t>
                </a:r>
              </a:p>
              <a:p>
                <a:r>
                  <a:rPr lang="en-US" dirty="0"/>
                  <a:t>Regular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codeword length</a:t>
                </a:r>
              </a:p>
              <a:p>
                <a:pPr lvl="1"/>
                <a:r>
                  <a:rPr lang="en-US" dirty="0"/>
                  <a:t>Number of 1’s in each row of the parity check matrix</a:t>
                </a:r>
              </a:p>
              <a:p>
                <a:pPr lvl="1"/>
                <a:r>
                  <a:rPr lang="en-US" dirty="0"/>
                  <a:t>Number of 1’s in each column of the parity check matrix</a:t>
                </a:r>
              </a:p>
              <a:p>
                <a:pPr lvl="1"/>
                <a:r>
                  <a:rPr lang="en-US" dirty="0"/>
                  <a:t>Location of 1’s chosen randomly</a:t>
                </a:r>
              </a:p>
              <a:p>
                <a:r>
                  <a:rPr lang="en-US" dirty="0"/>
                  <a:t>Rate of the 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Minimum distance tends to grow linearly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93C3B-C0F7-FB35-605B-16EAA51391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1CD4F-865B-75BD-570D-EBA8226A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2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B0EA-9C9A-F781-293C-7A41B1E1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Gallager’s</a:t>
            </a:r>
            <a:r>
              <a:rPr lang="en-US" dirty="0"/>
              <a:t> Original Regular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B99F2-3F31-B9B3-84C1-2A3151DA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7744F-FFA8-7389-0419-0603F7F8F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84169"/>
            <a:ext cx="7783484" cy="4197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C774CC-8655-C9CE-8603-17ECC0CC4451}"/>
              </a:ext>
            </a:extLst>
          </p:cNvPr>
          <p:cNvSpPr txBox="1"/>
          <p:nvPr/>
        </p:nvSpPr>
        <p:spPr>
          <a:xfrm>
            <a:off x="8809335" y="1832033"/>
            <a:ext cx="228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Siegel, An Introduction to Low-Density Parity-Check Codes</a:t>
            </a:r>
          </a:p>
        </p:txBody>
      </p:sp>
    </p:spTree>
    <p:extLst>
      <p:ext uri="{BB962C8B-B14F-4D97-AF65-F5344CB8AC3E}">
        <p14:creationId xmlns:p14="http://schemas.microsoft.com/office/powerpoint/2010/main" val="58353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A083-C902-128F-9D60-B13E3D1A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Regular Codes on BSC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FC62E-02BC-F7BD-3105-25865790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805011-B1DC-EDEC-49C2-E51F9C649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02" y="1702253"/>
            <a:ext cx="6452207" cy="40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8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46306</TotalTime>
  <Words>3368</Words>
  <Application>Microsoft Office PowerPoint</Application>
  <PresentationFormat>Widescreen</PresentationFormat>
  <Paragraphs>696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Wingdings</vt:lpstr>
      <vt:lpstr>Retrospect</vt:lpstr>
      <vt:lpstr>Unit 12:  LDPC Codes</vt:lpstr>
      <vt:lpstr>References </vt:lpstr>
      <vt:lpstr>Outline</vt:lpstr>
      <vt:lpstr>Generator Matrices</vt:lpstr>
      <vt:lpstr>Parity Check Matrix</vt:lpstr>
      <vt:lpstr>LDPC Codes</vt:lpstr>
      <vt:lpstr>First LDPC codes</vt:lpstr>
      <vt:lpstr>Gallager’s Original Regular Code</vt:lpstr>
      <vt:lpstr>Performance of Regular Codes on BSC</vt:lpstr>
      <vt:lpstr>Enter Irregular Codes</vt:lpstr>
      <vt:lpstr>Outline</vt:lpstr>
      <vt:lpstr>Encoding with a Parity Check Matrix</vt:lpstr>
      <vt:lpstr>Encoding via Equation Solving</vt:lpstr>
      <vt:lpstr>Gaussian Elimination</vt:lpstr>
      <vt:lpstr>MATLAB</vt:lpstr>
      <vt:lpstr>Complexity</vt:lpstr>
      <vt:lpstr>Reducing Complexity</vt:lpstr>
      <vt:lpstr>Outline</vt:lpstr>
      <vt:lpstr>MAP and Marginal Estimation</vt:lpstr>
      <vt:lpstr>Complexity is Generally Exponential</vt:lpstr>
      <vt:lpstr>Factorizable Distributions</vt:lpstr>
      <vt:lpstr>Factor Graph</vt:lpstr>
      <vt:lpstr>Example:  Hidden Markov Chain</vt:lpstr>
      <vt:lpstr>Convolutional Codes</vt:lpstr>
      <vt:lpstr>Bayes Net Representation</vt:lpstr>
      <vt:lpstr>Plate Notation</vt:lpstr>
      <vt:lpstr>Examples in ML</vt:lpstr>
      <vt:lpstr>Conditional Independence</vt:lpstr>
      <vt:lpstr>D-Separation</vt:lpstr>
      <vt:lpstr>Example:  Time-Varying Noise</vt:lpstr>
      <vt:lpstr>MATLAB code</vt:lpstr>
      <vt:lpstr>Outline</vt:lpstr>
      <vt:lpstr>Belief Propagation</vt:lpstr>
      <vt:lpstr>BP on a Chain</vt:lpstr>
      <vt:lpstr>Forward and Reverse Messages</vt:lpstr>
      <vt:lpstr>Recursive Updates</vt:lpstr>
      <vt:lpstr>Summary:  BP on a Chain</vt:lpstr>
      <vt:lpstr>Relation to Bi-LSTMs</vt:lpstr>
      <vt:lpstr>Extensions to a Tree</vt:lpstr>
      <vt:lpstr>Forward Messages</vt:lpstr>
      <vt:lpstr>Reverse Messages</vt:lpstr>
      <vt:lpstr>Recursive Updates</vt:lpstr>
      <vt:lpstr>BP Algorithm Summary</vt:lpstr>
      <vt:lpstr>Max-Sum</vt:lpstr>
      <vt:lpstr>Implementation Details</vt:lpstr>
      <vt:lpstr>HMM Example:</vt:lpstr>
      <vt:lpstr>Outline</vt:lpstr>
      <vt:lpstr>Factorizing the Posterior</vt:lpstr>
      <vt:lpstr>Factor Graph</vt:lpstr>
      <vt:lpstr>Message Passing Decoding with LLRs</vt:lpstr>
      <vt:lpstr>Variable Node Update</vt:lpstr>
      <vt:lpstr>Factor Node Update 1</vt:lpstr>
      <vt:lpstr>Factor Node Update 2</vt:lpstr>
      <vt:lpstr>Outline</vt:lpstr>
      <vt:lpstr>LDPC vs. Turbo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622</cp:revision>
  <cp:lastPrinted>2017-03-30T17:15:31Z</cp:lastPrinted>
  <dcterms:created xsi:type="dcterms:W3CDTF">2015-03-22T11:15:32Z</dcterms:created>
  <dcterms:modified xsi:type="dcterms:W3CDTF">2023-12-05T23:22:07Z</dcterms:modified>
</cp:coreProperties>
</file>