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66" r:id="rId6"/>
    <p:sldId id="281" r:id="rId7"/>
    <p:sldId id="282" r:id="rId8"/>
    <p:sldId id="267" r:id="rId9"/>
    <p:sldId id="279" r:id="rId10"/>
    <p:sldId id="270" r:id="rId11"/>
    <p:sldId id="284" r:id="rId12"/>
    <p:sldId id="285" r:id="rId13"/>
    <p:sldId id="286" r:id="rId14"/>
    <p:sldId id="269" r:id="rId15"/>
    <p:sldId id="287" r:id="rId16"/>
    <p:sldId id="288" r:id="rId17"/>
    <p:sldId id="277" r:id="rId18"/>
    <p:sldId id="276" r:id="rId19"/>
    <p:sldId id="273" r:id="rId20"/>
  </p:sldIdLst>
  <p:sldSz cx="9144000" cy="5143500" type="screen16x9"/>
  <p:notesSz cx="6858000" cy="9144000"/>
  <p:custDataLst>
    <p:tags r:id="rId2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XWis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FBD"/>
    <a:srgbClr val="4F80B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/>
    <p:restoredTop sz="95788"/>
  </p:normalViewPr>
  <p:slideViewPr>
    <p:cSldViewPr snapToGrid="0" snapToObjects="1">
      <p:cViewPr varScale="1">
        <p:scale>
          <a:sx n="146" d="100"/>
          <a:sy n="146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79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9"/>
          <p:cNvSpPr/>
          <p:nvPr/>
        </p:nvSpPr>
        <p:spPr>
          <a:xfrm>
            <a:off x="7940675" y="4944666"/>
            <a:ext cx="941388" cy="15597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1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88" cy="4835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-569657"/>
            <a:ext cx="2565369" cy="16292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6589" y="4900612"/>
            <a:ext cx="301904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1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29838" y="1543045"/>
            <a:ext cx="2949183" cy="285870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2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43675" y="273842"/>
            <a:ext cx="1971675" cy="43588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28650" y="273842"/>
            <a:ext cx="5800725" cy="435888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9"/>
          <p:cNvSpPr/>
          <p:nvPr/>
        </p:nvSpPr>
        <p:spPr>
          <a:xfrm>
            <a:off x="7940675" y="4944666"/>
            <a:ext cx="941388" cy="15597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88" cy="4835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-569657"/>
            <a:ext cx="2565369" cy="16292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6589" y="4900612"/>
            <a:ext cx="301904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9"/>
          <p:cNvSpPr/>
          <p:nvPr/>
        </p:nvSpPr>
        <p:spPr>
          <a:xfrm>
            <a:off x="7940675" y="4944666"/>
            <a:ext cx="941388" cy="15597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88" cy="4835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-569657"/>
            <a:ext cx="2565369" cy="16292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6589" y="4900612"/>
            <a:ext cx="301904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9"/>
          <p:cNvSpPr/>
          <p:nvPr/>
        </p:nvSpPr>
        <p:spPr>
          <a:xfrm>
            <a:off x="7940675" y="4944666"/>
            <a:ext cx="941388" cy="15597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4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88" cy="4835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-569657"/>
            <a:ext cx="2565369" cy="16292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6589" y="4900612"/>
            <a:ext cx="301904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2701525"/>
            <a:ext cx="6858000" cy="12418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3887" y="1282303"/>
            <a:ext cx="7886701" cy="213955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3887" y="3442098"/>
            <a:ext cx="7886701" cy="112514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260871"/>
            <a:ext cx="3868343" cy="6179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29148" y="1260870"/>
            <a:ext cx="3887397" cy="617939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80" y="4788616"/>
            <a:ext cx="231273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5527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099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4671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39243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27.png"/><Relationship Id="rId7" Type="http://schemas.openxmlformats.org/officeDocument/2006/relationships/tags" Target="../tags/tag34.xml"/><Relationship Id="rId6" Type="http://schemas.openxmlformats.org/officeDocument/2006/relationships/image" Target="../media/image26.png"/><Relationship Id="rId5" Type="http://schemas.openxmlformats.org/officeDocument/2006/relationships/tags" Target="../tags/tag33.xml"/><Relationship Id="rId4" Type="http://schemas.openxmlformats.org/officeDocument/2006/relationships/image" Target="../media/image25.png"/><Relationship Id="rId3" Type="http://schemas.openxmlformats.org/officeDocument/2006/relationships/tags" Target="../tags/tag32.xml"/><Relationship Id="rId2" Type="http://schemas.openxmlformats.org/officeDocument/2006/relationships/image" Target="../media/image19.png"/><Relationship Id="rId19" Type="http://schemas.openxmlformats.org/officeDocument/2006/relationships/notesSlide" Target="../notesSlides/notesSlide9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tags" Target="../tags/tag47.xml"/><Relationship Id="rId6" Type="http://schemas.openxmlformats.org/officeDocument/2006/relationships/image" Target="../media/image33.png"/><Relationship Id="rId5" Type="http://schemas.openxmlformats.org/officeDocument/2006/relationships/tags" Target="../tags/tag46.xml"/><Relationship Id="rId4" Type="http://schemas.openxmlformats.org/officeDocument/2006/relationships/image" Target="../media/image32.png"/><Relationship Id="rId3" Type="http://schemas.openxmlformats.org/officeDocument/2006/relationships/tags" Target="../tags/tag45.xml"/><Relationship Id="rId2" Type="http://schemas.openxmlformats.org/officeDocument/2006/relationships/image" Target="../media/image31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3" Type="http://schemas.openxmlformats.org/officeDocument/2006/relationships/notesSlide" Target="../notesSlides/notesSlide12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png"/><Relationship Id="rId3" Type="http://schemas.openxmlformats.org/officeDocument/2006/relationships/tags" Target="../tags/tag70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41.png"/><Relationship Id="rId7" Type="http://schemas.openxmlformats.org/officeDocument/2006/relationships/tags" Target="../tags/tag74.xml"/><Relationship Id="rId6" Type="http://schemas.openxmlformats.org/officeDocument/2006/relationships/image" Target="../media/image40.png"/><Relationship Id="rId5" Type="http://schemas.openxmlformats.org/officeDocument/2006/relationships/tags" Target="../tags/tag73.xml"/><Relationship Id="rId4" Type="http://schemas.openxmlformats.org/officeDocument/2006/relationships/image" Target="../media/image39.png"/><Relationship Id="rId3" Type="http://schemas.openxmlformats.org/officeDocument/2006/relationships/tags" Target="../tags/tag72.xml"/><Relationship Id="rId2" Type="http://schemas.openxmlformats.org/officeDocument/2006/relationships/image" Target="../media/image38.png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9.png"/><Relationship Id="rId2" Type="http://schemas.openxmlformats.org/officeDocument/2006/relationships/tags" Target="../tags/tag3.xml"/><Relationship Id="rId19" Type="http://schemas.openxmlformats.org/officeDocument/2006/relationships/tags" Target="../tags/tag17.xml"/><Relationship Id="rId18" Type="http://schemas.openxmlformats.org/officeDocument/2006/relationships/image" Target="../media/image8.png"/><Relationship Id="rId17" Type="http://schemas.openxmlformats.org/officeDocument/2006/relationships/tags" Target="../tags/tag16.xml"/><Relationship Id="rId16" Type="http://schemas.openxmlformats.org/officeDocument/2006/relationships/image" Target="../media/image7.png"/><Relationship Id="rId15" Type="http://schemas.openxmlformats.org/officeDocument/2006/relationships/tags" Target="../tags/tag15.xml"/><Relationship Id="rId14" Type="http://schemas.openxmlformats.org/officeDocument/2006/relationships/image" Target="../media/image6.pn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14.png"/><Relationship Id="rId7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tags" Target="../tags/tag21.xml"/><Relationship Id="rId4" Type="http://schemas.openxmlformats.org/officeDocument/2006/relationships/image" Target="../media/image12.png"/><Relationship Id="rId3" Type="http://schemas.openxmlformats.org/officeDocument/2006/relationships/tags" Target="../tags/tag20.xml"/><Relationship Id="rId2" Type="http://schemas.openxmlformats.org/officeDocument/2006/relationships/image" Target="../media/image11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5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tags" Target="../tags/tag27.xml"/><Relationship Id="rId5" Type="http://schemas.openxmlformats.org/officeDocument/2006/relationships/image" Target="../media/image19.png"/><Relationship Id="rId4" Type="http://schemas.openxmlformats.org/officeDocument/2006/relationships/tags" Target="../tags/tag26.xml"/><Relationship Id="rId3" Type="http://schemas.openxmlformats.org/officeDocument/2006/relationships/image" Target="../media/image18.png"/><Relationship Id="rId2" Type="http://schemas.openxmlformats.org/officeDocument/2006/relationships/tags" Target="../tags/tag25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-428646"/>
            <a:ext cx="2495726" cy="17650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文本框 3"/>
          <p:cNvSpPr txBox="1"/>
          <p:nvPr/>
        </p:nvSpPr>
        <p:spPr>
          <a:xfrm>
            <a:off x="45720" y="895390"/>
            <a:ext cx="9144001" cy="101346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3600" b="1">
                <a:solidFill>
                  <a:srgbClr val="FFF2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/>
            <a:r>
              <a:rPr lang="en-US" altLang="zh-CN" sz="200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Robust Intelligent Tracking Scheme for Vehicles Based on Reinforcement Learning</a:t>
            </a:r>
            <a:endParaRPr lang="en-US" altLang="zh-CN" sz="200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10" y="2397403"/>
            <a:ext cx="89134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defRPr/>
            </a:pPr>
            <a:r>
              <a:rPr lang="zh-CN" altLang="en-US" sz="2000" b="1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基于强化学习的车辆鲁棒性智能循迹</a:t>
            </a:r>
            <a:r>
              <a:rPr lang="zh-CN" altLang="en-US" sz="2000" b="1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000" b="1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6699" y="4238078"/>
            <a:ext cx="6330315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时间：</a:t>
            </a:r>
            <a:r>
              <a:rPr kumimoji="0" lang="en-US" altLang="zh-CN" sz="1600" b="1" i="0" u="none" strike="noStrike" kern="0" cap="none" spc="0" normalizeH="0" baseline="0" noProof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2024/1/12</a:t>
            </a:r>
            <a:endParaRPr kumimoji="0" lang="zh-CN" altLang="en-US" sz="1600" b="1" i="0" u="none" strike="noStrike" kern="0" cap="none" spc="0" normalizeH="0" baseline="0" noProof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4617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</a:rPr>
              <a:t>车辆视角</a:t>
            </a:r>
            <a:r>
              <a:rPr lang="zh-CN" dirty="0">
                <a:solidFill>
                  <a:schemeClr val="bg1"/>
                </a:solidFill>
              </a:rPr>
              <a:t>提取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9515" y="1500505"/>
            <a:ext cx="906780" cy="9055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125" y="1978025"/>
            <a:ext cx="1991995" cy="197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42055" y="1969135"/>
            <a:ext cx="2009775" cy="1986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89420" y="1953895"/>
            <a:ext cx="2186940" cy="2001520"/>
          </a:xfrm>
          <a:prstGeom prst="rect">
            <a:avLst/>
          </a:prstGeom>
        </p:spPr>
      </p:pic>
      <p:sp>
        <p:nvSpPr>
          <p:cNvPr id="15" name="右箭头 14"/>
          <p:cNvSpPr/>
          <p:nvPr>
            <p:custDataLst>
              <p:tags r:id="rId9"/>
            </p:custDataLst>
          </p:nvPr>
        </p:nvSpPr>
        <p:spPr>
          <a:xfrm>
            <a:off x="2172970" y="3117850"/>
            <a:ext cx="1498600" cy="3429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8" name="直角上箭头 17"/>
          <p:cNvSpPr/>
          <p:nvPr>
            <p:custDataLst>
              <p:tags r:id="rId10"/>
            </p:custDataLst>
          </p:nvPr>
        </p:nvSpPr>
        <p:spPr>
          <a:xfrm rot="5400000">
            <a:off x="2927985" y="2370455"/>
            <a:ext cx="694055" cy="800735"/>
          </a:xfrm>
          <a:prstGeom prst="bentUpArrow">
            <a:avLst>
              <a:gd name="adj1" fmla="val 12408"/>
              <a:gd name="adj2" fmla="val 25000"/>
              <a:gd name="adj3" fmla="val 250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" name="右箭头 3"/>
          <p:cNvSpPr/>
          <p:nvPr>
            <p:custDataLst>
              <p:tags r:id="rId11"/>
            </p:custDataLst>
          </p:nvPr>
        </p:nvSpPr>
        <p:spPr>
          <a:xfrm>
            <a:off x="5818505" y="2901950"/>
            <a:ext cx="904240" cy="3429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548005" y="405130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赛道图像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2363470" y="346075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采样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2363470" y="112014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视角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核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4187825" y="405130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视野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670550" y="324485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矫正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7323455" y="4003675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正方向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视野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4617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  <a:sym typeface="+mn-ea"/>
              </a:rPr>
              <a:t>车辆视角提取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16735"/>
            <a:ext cx="4946015" cy="3326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30"/>
            <a:ext cx="470344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535" y="561340"/>
            <a:ext cx="3589020" cy="1752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26047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</a:rPr>
              <a:t>车辆状态参数及决策</a:t>
            </a:r>
            <a:r>
              <a:rPr lang="zh-CN" dirty="0">
                <a:solidFill>
                  <a:schemeClr val="bg1"/>
                </a:solidFill>
              </a:rPr>
              <a:t>参数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65" y="567055"/>
            <a:ext cx="8858250" cy="2244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状态参数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State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车辆在某一时刻的状态可以表示</a:t>
            </a:r>
            <a:r>
              <a:rPr kumimoji="0" lang="zh-CN" altLang="en-US" sz="1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为：</a:t>
            </a:r>
            <a:endParaRPr kumimoji="0" lang="zh-CN" alt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车辆在一定时间序列内的状态可以表示为：</a:t>
            </a:r>
            <a:endParaRPr kumimoji="0" lang="zh-C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决策状态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agent / 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action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车辆在某一时刻的决策可以表示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为：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在一定时间序列内的车辆决策可以表示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为：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9810" y="1176655"/>
            <a:ext cx="2386965" cy="3657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5440" y="690245"/>
            <a:ext cx="2038350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60370" y="2054860"/>
            <a:ext cx="124777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55035" y="2479040"/>
            <a:ext cx="2124075" cy="333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65" y="3878580"/>
            <a:ext cx="6494145" cy="1194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6903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  <a:sym typeface="+mn-ea"/>
              </a:rPr>
              <a:t>车辆的决策架构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平行四边形 2"/>
          <p:cNvSpPr/>
          <p:nvPr>
            <p:custDataLst>
              <p:tags r:id="rId1"/>
            </p:custDataLst>
          </p:nvPr>
        </p:nvSpPr>
        <p:spPr>
          <a:xfrm rot="8520000">
            <a:off x="967740" y="948055"/>
            <a:ext cx="1499235" cy="1165860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rgbClr val="4F80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" name="平行四边形 3"/>
          <p:cNvSpPr/>
          <p:nvPr>
            <p:custDataLst>
              <p:tags r:id="rId2"/>
            </p:custDataLst>
          </p:nvPr>
        </p:nvSpPr>
        <p:spPr>
          <a:xfrm rot="8520000">
            <a:off x="1299210" y="948055"/>
            <a:ext cx="1499235" cy="1165860"/>
          </a:xfrm>
          <a:prstGeom prst="parallelogram">
            <a:avLst>
              <a:gd name="adj" fmla="val 78651"/>
            </a:avLst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平行四边形 4"/>
          <p:cNvSpPr/>
          <p:nvPr>
            <p:custDataLst>
              <p:tags r:id="rId3"/>
            </p:custDataLst>
          </p:nvPr>
        </p:nvSpPr>
        <p:spPr>
          <a:xfrm rot="8520000">
            <a:off x="1608455" y="948055"/>
            <a:ext cx="1499235" cy="1165860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平行四边形 5"/>
          <p:cNvSpPr/>
          <p:nvPr>
            <p:custDataLst>
              <p:tags r:id="rId4"/>
            </p:custDataLst>
          </p:nvPr>
        </p:nvSpPr>
        <p:spPr>
          <a:xfrm rot="8520000">
            <a:off x="1917700" y="948055"/>
            <a:ext cx="1499235" cy="1165860"/>
          </a:xfrm>
          <a:prstGeom prst="parallelogram">
            <a:avLst>
              <a:gd name="adj" fmla="val 78651"/>
            </a:avLst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平行四边形 6"/>
          <p:cNvSpPr/>
          <p:nvPr>
            <p:custDataLst>
              <p:tags r:id="rId5"/>
            </p:custDataLst>
          </p:nvPr>
        </p:nvSpPr>
        <p:spPr>
          <a:xfrm rot="8520000">
            <a:off x="3140710" y="1139825"/>
            <a:ext cx="1067435" cy="829945"/>
          </a:xfrm>
          <a:prstGeom prst="parallelogram">
            <a:avLst>
              <a:gd name="adj" fmla="val 7865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3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双大括号 1"/>
          <p:cNvSpPr/>
          <p:nvPr/>
        </p:nvSpPr>
        <p:spPr>
          <a:xfrm>
            <a:off x="981710" y="701040"/>
            <a:ext cx="3371850" cy="1750695"/>
          </a:xfrm>
          <a:prstGeom prst="bracePair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平行四边形 7"/>
          <p:cNvSpPr/>
          <p:nvPr>
            <p:custDataLst>
              <p:tags r:id="rId6"/>
            </p:custDataLst>
          </p:nvPr>
        </p:nvSpPr>
        <p:spPr>
          <a:xfrm rot="8520000">
            <a:off x="-290830" y="993775"/>
            <a:ext cx="1499235" cy="1165860"/>
          </a:xfrm>
          <a:prstGeom prst="parallelogram">
            <a:avLst>
              <a:gd name="adj" fmla="val 78651"/>
            </a:avLst>
          </a:prstGeom>
          <a:solidFill>
            <a:schemeClr val="accent4">
              <a:lumMod val="20000"/>
              <a:lumOff val="80000"/>
            </a:schemeClr>
          </a:solidFill>
          <a:ln w="2540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79120" y="1431925"/>
            <a:ext cx="891540" cy="343535"/>
          </a:xfrm>
          <a:prstGeom prst="rightArrow">
            <a:avLst>
              <a:gd name="adj1" fmla="val 50000"/>
              <a:gd name="adj2" fmla="val 66008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右箭头 9"/>
          <p:cNvSpPr/>
          <p:nvPr>
            <p:custDataLst>
              <p:tags r:id="rId7"/>
            </p:custDataLst>
          </p:nvPr>
        </p:nvSpPr>
        <p:spPr>
          <a:xfrm>
            <a:off x="2758440" y="1431925"/>
            <a:ext cx="727075" cy="343535"/>
          </a:xfrm>
          <a:prstGeom prst="rightArrow">
            <a:avLst>
              <a:gd name="adj1" fmla="val 50000"/>
              <a:gd name="adj2" fmla="val 66008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6" name="双大括号 15"/>
          <p:cNvSpPr/>
          <p:nvPr/>
        </p:nvSpPr>
        <p:spPr>
          <a:xfrm>
            <a:off x="4681855" y="899160"/>
            <a:ext cx="2546985" cy="1507490"/>
          </a:xfrm>
          <a:prstGeom prst="bracePair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平行四边形 16"/>
          <p:cNvSpPr/>
          <p:nvPr>
            <p:custDataLst>
              <p:tags r:id="rId8"/>
            </p:custDataLst>
          </p:nvPr>
        </p:nvSpPr>
        <p:spPr>
          <a:xfrm rot="8520000">
            <a:off x="4671695" y="1139825"/>
            <a:ext cx="1067435" cy="829945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rgbClr val="4F7F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8" name="平行四边形 17"/>
          <p:cNvSpPr/>
          <p:nvPr>
            <p:custDataLst>
              <p:tags r:id="rId9"/>
            </p:custDataLst>
          </p:nvPr>
        </p:nvSpPr>
        <p:spPr>
          <a:xfrm rot="8520000">
            <a:off x="4883785" y="1139825"/>
            <a:ext cx="1067435" cy="829945"/>
          </a:xfrm>
          <a:prstGeom prst="parallelogram">
            <a:avLst>
              <a:gd name="adj" fmla="val 78651"/>
            </a:avLst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9" name="平行四边形 18"/>
          <p:cNvSpPr/>
          <p:nvPr>
            <p:custDataLst>
              <p:tags r:id="rId10"/>
            </p:custDataLst>
          </p:nvPr>
        </p:nvSpPr>
        <p:spPr>
          <a:xfrm rot="8520000">
            <a:off x="5120640" y="1139825"/>
            <a:ext cx="1067435" cy="829945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rgbClr val="4F7F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0" name="平行四边形 19"/>
          <p:cNvSpPr/>
          <p:nvPr>
            <p:custDataLst>
              <p:tags r:id="rId11"/>
            </p:custDataLst>
          </p:nvPr>
        </p:nvSpPr>
        <p:spPr>
          <a:xfrm rot="8520000">
            <a:off x="5358130" y="1139825"/>
            <a:ext cx="1067435" cy="829945"/>
          </a:xfrm>
          <a:prstGeom prst="parallelogram">
            <a:avLst>
              <a:gd name="adj" fmla="val 78651"/>
            </a:avLst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1" name="平行四边形 20"/>
          <p:cNvSpPr/>
          <p:nvPr>
            <p:custDataLst>
              <p:tags r:id="rId12"/>
            </p:custDataLst>
          </p:nvPr>
        </p:nvSpPr>
        <p:spPr>
          <a:xfrm rot="8520000">
            <a:off x="6170930" y="1245235"/>
            <a:ext cx="853440" cy="663575"/>
          </a:xfrm>
          <a:prstGeom prst="parallelogram">
            <a:avLst>
              <a:gd name="adj" fmla="val 7865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3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3" name="右箭头 22"/>
          <p:cNvSpPr/>
          <p:nvPr>
            <p:custDataLst>
              <p:tags r:id="rId13"/>
            </p:custDataLst>
          </p:nvPr>
        </p:nvSpPr>
        <p:spPr>
          <a:xfrm>
            <a:off x="3759835" y="1436370"/>
            <a:ext cx="1250950" cy="339090"/>
          </a:xfrm>
          <a:prstGeom prst="rightArrow">
            <a:avLst>
              <a:gd name="adj1" fmla="val 50000"/>
              <a:gd name="adj2" fmla="val 66008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4" name="右箭头 23"/>
          <p:cNvSpPr/>
          <p:nvPr>
            <p:custDataLst>
              <p:tags r:id="rId14"/>
            </p:custDataLst>
          </p:nvPr>
        </p:nvSpPr>
        <p:spPr>
          <a:xfrm>
            <a:off x="5940425" y="1436370"/>
            <a:ext cx="518160" cy="339090"/>
          </a:xfrm>
          <a:prstGeom prst="rightArrow">
            <a:avLst>
              <a:gd name="adj1" fmla="val 50000"/>
              <a:gd name="adj2" fmla="val 66008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657975" y="1521460"/>
            <a:ext cx="1461135" cy="3360420"/>
          </a:xfrm>
          <a:prstGeom prst="curvedLeftArrow">
            <a:avLst>
              <a:gd name="adj1" fmla="val 9947"/>
              <a:gd name="adj2" fmla="val 50000"/>
              <a:gd name="adj3" fmla="val 25000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6156960" y="4055110"/>
            <a:ext cx="365125" cy="895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92850" y="4004310"/>
            <a:ext cx="365125" cy="895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4" name="矩形 33"/>
          <p:cNvSpPr/>
          <p:nvPr>
            <p:custDataLst>
              <p:tags r:id="rId16"/>
            </p:custDataLst>
          </p:nvPr>
        </p:nvSpPr>
        <p:spPr>
          <a:xfrm>
            <a:off x="4714875" y="4055110"/>
            <a:ext cx="365125" cy="895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5" name="矩形 34"/>
          <p:cNvSpPr/>
          <p:nvPr>
            <p:custDataLst>
              <p:tags r:id="rId17"/>
            </p:custDataLst>
          </p:nvPr>
        </p:nvSpPr>
        <p:spPr>
          <a:xfrm>
            <a:off x="4850765" y="4004310"/>
            <a:ext cx="365125" cy="895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6" name="左箭头 35"/>
          <p:cNvSpPr/>
          <p:nvPr/>
        </p:nvSpPr>
        <p:spPr>
          <a:xfrm>
            <a:off x="5265420" y="4390390"/>
            <a:ext cx="841375" cy="277495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-22860" y="3239770"/>
            <a:ext cx="444500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采样图像（视角）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卷积层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激活函数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最大池化层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全连接层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2028825" y="2572385"/>
            <a:ext cx="130492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inc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【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2.39K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】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>
          <a:xfrm>
            <a:off x="5331460" y="2497455"/>
            <a:ext cx="123634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mid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【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18K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】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41" name="文本框 40"/>
          <p:cNvSpPr txBox="1"/>
          <p:nvPr>
            <p:custDataLst>
              <p:tags r:id="rId20"/>
            </p:custDataLst>
          </p:nvPr>
        </p:nvSpPr>
        <p:spPr>
          <a:xfrm>
            <a:off x="5126355" y="3618230"/>
            <a:ext cx="120396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otc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【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2.81K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】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42" name="左箭头 41"/>
          <p:cNvSpPr/>
          <p:nvPr>
            <p:custDataLst>
              <p:tags r:id="rId21"/>
            </p:custDataLst>
          </p:nvPr>
        </p:nvSpPr>
        <p:spPr>
          <a:xfrm>
            <a:off x="3759835" y="4390390"/>
            <a:ext cx="841375" cy="277495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4" name="流程图: 可选过程 43"/>
          <p:cNvSpPr/>
          <p:nvPr/>
        </p:nvSpPr>
        <p:spPr>
          <a:xfrm>
            <a:off x="2758440" y="4307670"/>
            <a:ext cx="949960" cy="40674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Agent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4617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车辆</a:t>
            </a:r>
            <a:r>
              <a:rPr lang="zh-CN" altLang="en-US" dirty="0">
                <a:solidFill>
                  <a:schemeClr val="bg1"/>
                </a:solidFill>
              </a:rPr>
              <a:t>循迹流程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6875" y="1496695"/>
            <a:ext cx="8258175" cy="2276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0045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结果</a:t>
            </a:r>
            <a:r>
              <a:rPr lang="zh-CN" altLang="en-US" dirty="0">
                <a:solidFill>
                  <a:schemeClr val="bg1"/>
                </a:solidFill>
              </a:rPr>
              <a:t>演示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MyVideo_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14350"/>
            <a:ext cx="8242300" cy="463677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0045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程序架构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64075" y="2066925"/>
            <a:ext cx="4396740" cy="2735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8075" y="603885"/>
            <a:ext cx="2872740" cy="7772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725295"/>
            <a:ext cx="3194050" cy="3418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35610"/>
            <a:ext cx="2133600" cy="1295400"/>
          </a:xfrm>
          <a:prstGeom prst="rect">
            <a:avLst/>
          </a:prstGeom>
        </p:spPr>
      </p:pic>
      <p:sp>
        <p:nvSpPr>
          <p:cNvPr id="39" name="文本框 38"/>
          <p:cNvSpPr txBox="1"/>
          <p:nvPr>
            <p:custDataLst>
              <p:tags r:id="rId9"/>
            </p:custDataLst>
          </p:nvPr>
        </p:nvSpPr>
        <p:spPr>
          <a:xfrm>
            <a:off x="2133600" y="550545"/>
            <a:ext cx="144970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赛道读取与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构建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2190750" y="1379855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摄像头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采样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4919345" y="603885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决策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网络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4768215" y="1685290"/>
            <a:ext cx="142049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车辆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智能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246491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摘要与贡献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552450"/>
            <a:ext cx="8943340" cy="31680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模型优点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在实际应用场景中，若模型前件的图像预处理质量较高，该方法能在较低的算力成本下获得较好的决策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进一步工作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考虑光流模糊、漫反射模糊等更多可能的模糊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因素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结合马尔可夫决策过程（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Markov Decision Process, MDP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），而非直接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预测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将当前的车辆信息作为网络的输入之一，以得到更好的效果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考虑赛道中断、赛道交叉、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障碍物等更多复杂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情形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小组各</a:t>
            </a:r>
            <a:r>
              <a:rPr kumimoji="0" lang="zh-C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成员贡献度</a:t>
            </a:r>
            <a:endParaRPr kumimoji="0" lang="zh-C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L 100%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246491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摘要与贡献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" y="568325"/>
            <a:ext cx="8889365" cy="5168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赛道</a:t>
            </a: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构建与读取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P3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支持采用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像素画板、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PS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CAD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等软件绘制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赛道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数据，并加载赛道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数据。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噪声模拟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P4~P5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采用高斯模糊及高斯噪声模拟实际环境的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噪声，使得模型的鲁棒性、泛化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性能增强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环境物理建模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P6~P11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对赛道、车辆的物理参数做建模，构建车辆的视觉卷积核，并模拟车辆的摄像头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输入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Agent</a:t>
            </a: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决策架构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P12~P14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使用基于</a:t>
            </a:r>
            <a:r>
              <a: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Q-learning</a:t>
            </a:r>
            <a:r>
              <a:rPr kumimoji="0" 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思想的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Deep Q-Net来近似 Q-value 函数，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使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智能体能够学习到在不同状态下的最优动作。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结果演示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P15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程序架构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P16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总结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 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P17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注：鉴于篇幅和报告时间，本报告将忽略对模型训练部分的讲述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6903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赛道构建与</a:t>
            </a:r>
            <a:r>
              <a:rPr lang="zh-CN" altLang="en-US" dirty="0">
                <a:solidFill>
                  <a:schemeClr val="bg1"/>
                </a:solidFill>
              </a:rPr>
              <a:t>读取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" y="544195"/>
            <a:ext cx="898969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这里以软件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pixlart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为例绘制赛道，记赛道的大小为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6m*6m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，赛道图片尺寸为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300*300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，即一个像素点表示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2cm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6715" y="923925"/>
            <a:ext cx="8371205" cy="3978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222885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赛道读取</a:t>
            </a:r>
            <a:r>
              <a:rPr lang="en-US" altLang="zh-CN" dirty="0">
                <a:solidFill>
                  <a:schemeClr val="bg1"/>
                </a:solidFill>
              </a:rPr>
              <a:t> + </a:t>
            </a:r>
            <a:r>
              <a:rPr lang="zh-CN" altLang="en-US" dirty="0">
                <a:solidFill>
                  <a:schemeClr val="bg1"/>
                </a:solidFill>
              </a:rPr>
              <a:t>模糊</a:t>
            </a:r>
            <a:r>
              <a:rPr lang="zh-CN" altLang="en-US" dirty="0">
                <a:solidFill>
                  <a:schemeClr val="bg1"/>
                </a:solidFill>
              </a:rPr>
              <a:t>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rot="8520000">
            <a:off x="-171450" y="2813685"/>
            <a:ext cx="1784350" cy="1387475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rot="8520000">
            <a:off x="1570355" y="2800985"/>
            <a:ext cx="1784350" cy="1387475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平行四边形 7"/>
          <p:cNvSpPr/>
          <p:nvPr>
            <p:custDataLst>
              <p:tags r:id="rId3"/>
            </p:custDataLst>
          </p:nvPr>
        </p:nvSpPr>
        <p:spPr>
          <a:xfrm rot="8520000">
            <a:off x="3344545" y="2800350"/>
            <a:ext cx="1784350" cy="1387475"/>
          </a:xfrm>
          <a:prstGeom prst="parallelogram">
            <a:avLst>
              <a:gd name="adj" fmla="val 78651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2625725" y="3529965"/>
            <a:ext cx="1320165" cy="3429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平行四边形 12"/>
          <p:cNvSpPr/>
          <p:nvPr>
            <p:custDataLst>
              <p:tags r:id="rId5"/>
            </p:custDataLst>
          </p:nvPr>
        </p:nvSpPr>
        <p:spPr>
          <a:xfrm rot="8520000">
            <a:off x="2891790" y="2282825"/>
            <a:ext cx="788670" cy="613410"/>
          </a:xfrm>
          <a:prstGeom prst="parallelogram">
            <a:avLst>
              <a:gd name="adj" fmla="val 78651"/>
            </a:avLst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直角上箭头 11"/>
          <p:cNvSpPr/>
          <p:nvPr/>
        </p:nvSpPr>
        <p:spPr>
          <a:xfrm rot="5400000">
            <a:off x="3244850" y="2828925"/>
            <a:ext cx="694055" cy="708025"/>
          </a:xfrm>
          <a:prstGeom prst="bentUpArrow">
            <a:avLst>
              <a:gd name="adj1" fmla="val 12408"/>
              <a:gd name="adj2" fmla="val 25000"/>
              <a:gd name="adj3" fmla="val 250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右箭头 14"/>
          <p:cNvSpPr/>
          <p:nvPr>
            <p:custDataLst>
              <p:tags r:id="rId6"/>
            </p:custDataLst>
          </p:nvPr>
        </p:nvSpPr>
        <p:spPr>
          <a:xfrm>
            <a:off x="851535" y="3529965"/>
            <a:ext cx="1320165" cy="3429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7" name="平行四边形 16"/>
          <p:cNvSpPr/>
          <p:nvPr>
            <p:custDataLst>
              <p:tags r:id="rId7"/>
            </p:custDataLst>
          </p:nvPr>
        </p:nvSpPr>
        <p:spPr>
          <a:xfrm rot="8520000">
            <a:off x="1117600" y="2282825"/>
            <a:ext cx="788670" cy="613410"/>
          </a:xfrm>
          <a:prstGeom prst="parallelogram">
            <a:avLst>
              <a:gd name="adj" fmla="val 78651"/>
            </a:avLst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8" name="直角上箭头 17"/>
          <p:cNvSpPr/>
          <p:nvPr>
            <p:custDataLst>
              <p:tags r:id="rId8"/>
            </p:custDataLst>
          </p:nvPr>
        </p:nvSpPr>
        <p:spPr>
          <a:xfrm rot="5400000">
            <a:off x="1470660" y="2828925"/>
            <a:ext cx="694055" cy="708025"/>
          </a:xfrm>
          <a:prstGeom prst="bentUpArrow">
            <a:avLst>
              <a:gd name="adj1" fmla="val 12408"/>
              <a:gd name="adj2" fmla="val 25000"/>
              <a:gd name="adj3" fmla="val 250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75" y="474218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原始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图像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903095" y="474218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模糊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图像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3677285" y="474218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模糊图像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1052830" y="179959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高斯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模糊核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2827020" y="1799590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高斯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噪声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76825" y="542290"/>
            <a:ext cx="1955165" cy="21367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83450" y="2665730"/>
            <a:ext cx="1860550" cy="169037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72075" y="2596515"/>
            <a:ext cx="2143125" cy="22104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019925" y="555625"/>
            <a:ext cx="1871980" cy="21374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2075" y="577215"/>
            <a:ext cx="456819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对图像叠加噪声，以更好的训练车辆对噪声的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鲁棒性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222885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chemeClr val="bg1"/>
                </a:solidFill>
              </a:rPr>
              <a:t>赛道读取</a:t>
            </a:r>
            <a:r>
              <a:rPr lang="en-US" altLang="zh-CN" dirty="0">
                <a:solidFill>
                  <a:schemeClr val="bg1"/>
                </a:solidFill>
              </a:rPr>
              <a:t> + </a:t>
            </a:r>
            <a:r>
              <a:rPr lang="zh-CN" altLang="en-US" dirty="0">
                <a:solidFill>
                  <a:schemeClr val="bg1"/>
                </a:solidFill>
              </a:rPr>
              <a:t>模糊</a:t>
            </a:r>
            <a:r>
              <a:rPr lang="zh-CN" altLang="en-US" dirty="0">
                <a:solidFill>
                  <a:schemeClr val="bg1"/>
                </a:solidFill>
              </a:rPr>
              <a:t>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620" y="492125"/>
            <a:ext cx="5951855" cy="4511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30619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</a:rPr>
              <a:t>环境物理建模：车辆机动</a:t>
            </a:r>
            <a:r>
              <a:rPr lang="zh-CN" dirty="0">
                <a:solidFill>
                  <a:schemeClr val="bg1"/>
                </a:solidFill>
              </a:rPr>
              <a:t>性能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" y="589915"/>
            <a:ext cx="8904605" cy="2890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为便于讨论，假设车辆的质量为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1kg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，车辆的切向加速功率范围为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-8~5W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，车辆的转向力为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-2~2N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有如下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关系：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其反应了，当切向加速功率一定时，车辆的加速度与车辆的动量呈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反比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当转向力，一定时车辆的转向速率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·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与车辆的动量呈反比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可以用下述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公式更新速度，和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位置：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0315" y="960120"/>
            <a:ext cx="2803525" cy="1430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3840" y="960120"/>
            <a:ext cx="2561590" cy="1539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28865" y="1075055"/>
            <a:ext cx="1442085" cy="3825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3510" y="3533775"/>
            <a:ext cx="2610485" cy="777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43510" y="4311015"/>
            <a:ext cx="3755390" cy="4394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30619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  <a:sym typeface="+mn-ea"/>
              </a:rPr>
              <a:t>环境物理建模：车辆机动性能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65" y="556895"/>
            <a:ext cx="8168640" cy="4344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9189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</a:rPr>
              <a:t>车辆视角范围</a:t>
            </a:r>
            <a:r>
              <a:rPr lang="zh-CN" dirty="0">
                <a:solidFill>
                  <a:schemeClr val="bg1"/>
                </a:solidFill>
              </a:rPr>
              <a:t>模拟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2931160"/>
            <a:ext cx="2172970" cy="185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1435" y="3001645"/>
            <a:ext cx="1791970" cy="1788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54240" y="2995930"/>
            <a:ext cx="1797685" cy="1794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265" y="997585"/>
            <a:ext cx="4344035" cy="1271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300" y="997585"/>
            <a:ext cx="4037330" cy="13944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344420" y="3754120"/>
            <a:ext cx="1434465" cy="34671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右箭头 5"/>
          <p:cNvSpPr/>
          <p:nvPr>
            <p:custDataLst>
              <p:tags r:id="rId9"/>
            </p:custDataLst>
          </p:nvPr>
        </p:nvSpPr>
        <p:spPr>
          <a:xfrm>
            <a:off x="5735955" y="3754120"/>
            <a:ext cx="1434465" cy="34671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501900" y="3448685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区域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判断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5894070" y="3448685"/>
            <a:ext cx="11188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旋转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65" y="568325"/>
            <a:ext cx="6222365" cy="20034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定义车辆的视角参数：最大视野半径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、最小视野半径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、视野广角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2576195"/>
            <a:ext cx="4953000" cy="2324100"/>
          </a:xfrm>
          <a:prstGeom prst="rect">
            <a:avLst/>
          </a:prstGeom>
        </p:spPr>
      </p:pic>
      <p:sp>
        <p:nvSpPr>
          <p:cNvPr id="170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256589" y="4900612"/>
            <a:ext cx="203020" cy="307337"/>
          </a:xfrm>
          <a:prstGeom prst="rect">
            <a:avLst/>
          </a:prstGeom>
        </p:spPr>
        <p:txBody>
          <a:bodyPr anchor="t"/>
          <a:lstStyle>
            <a:lvl1pPr algn="l" defTabSz="812165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171" name="矩形 28"/>
          <p:cNvSpPr txBox="1"/>
          <p:nvPr/>
        </p:nvSpPr>
        <p:spPr>
          <a:xfrm>
            <a:off x="88211" y="66200"/>
            <a:ext cx="191897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olidFill>
                  <a:schemeClr val="bg1"/>
                </a:solidFill>
                <a:sym typeface="+mn-ea"/>
              </a:rPr>
              <a:t>车辆视角范围模拟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560705"/>
            <a:ext cx="3607435" cy="1536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2179955"/>
            <a:ext cx="4724400" cy="2720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" y="535940"/>
            <a:ext cx="4980305" cy="1167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1.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初始化视角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核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2.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遍历视角核中每一个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点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3.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检查其是否位于区域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内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229*3390*520*520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commondata" val="eyJoZGlkIjoiOThjNjA3MGUxMzNiYTI2MWZkNDU4Y2U3ZWRjMGJlMT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WPS 演示</Application>
  <PresentationFormat>全屏显示(16:9)</PresentationFormat>
  <Paragraphs>194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等线 Light</vt:lpstr>
      <vt:lpstr>Arial</vt:lpstr>
      <vt:lpstr>等线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李呈斌</dc:creator>
  <cp:lastModifiedBy>SXWisON_</cp:lastModifiedBy>
  <cp:revision>1201</cp:revision>
  <dcterms:created xsi:type="dcterms:W3CDTF">2020-05-30T04:32:00Z</dcterms:created>
  <dcterms:modified xsi:type="dcterms:W3CDTF">2024-01-11T16:38:23Z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3212303B497A4E26AFF049EE5ABFDFFC</vt:lpwstr>
  </property>
</Properties>
</file>