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80"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55" autoAdjust="0"/>
  </p:normalViewPr>
  <p:slideViewPr>
    <p:cSldViewPr snapToGrid="0">
      <p:cViewPr varScale="1">
        <p:scale>
          <a:sx n="117" d="100"/>
          <a:sy n="117" d="100"/>
        </p:scale>
        <p:origin x="354" y="11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5/2/2023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5/2/2023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1723592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5/2/2023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5/2/2023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5/2/2023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5/2/2023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5/2/2023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8" Type="http://schemas.openxmlformats.org/officeDocument/2006/relationships/hyperlink" Target="https://seaborn.pydata.org/" TargetMode="External"/><Relationship Id="rId3" Type="http://schemas.openxmlformats.org/officeDocument/2006/relationships/hyperlink" Target="https://www.kaggle.com/code/upadorprofzs/eda-video-game-sales" TargetMode="External"/><Relationship Id="rId7" Type="http://schemas.openxmlformats.org/officeDocument/2006/relationships/hyperlink" Target="https://numpy.org/" TargetMode="External"/><Relationship Id="rId2" Type="http://schemas.openxmlformats.org/officeDocument/2006/relationships/hyperlink" Target="https://www.crummy.com/software/BeautifulSoup/bs4/doc/" TargetMode="External"/><Relationship Id="rId1" Type="http://schemas.openxmlformats.org/officeDocument/2006/relationships/slideLayout" Target="../slideLayouts/slideLayout7.xml"/><Relationship Id="rId6" Type="http://schemas.openxmlformats.org/officeDocument/2006/relationships/hyperlink" Target="https://steamspy.com/" TargetMode="External"/><Relationship Id="rId5" Type="http://schemas.openxmlformats.org/officeDocument/2006/relationships/hyperlink" Target="https://matplotlib.org/stable/index.html" TargetMode="External"/><Relationship Id="rId4" Type="http://schemas.openxmlformats.org/officeDocument/2006/relationships/hyperlink" Target="https://pandas.pydata.org/docs/" TargetMode="External"/><Relationship Id="rId9" Type="http://schemas.openxmlformats.org/officeDocument/2006/relationships/hyperlink" Target="https://amueller.github.io/word_cloud/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www.kaggle.com/code/upadorprofzs/eda-video-game-sales" TargetMode="Externa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DATA SCIENCE PROJECT</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a:t>Analysis of Video Game Sales</a:t>
            </a:r>
          </a:p>
          <a:p>
            <a:r>
              <a:rPr lang="en-US" sz="2800" dirty="0"/>
              <a:t>Group 10</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D2E4-A980-6A41-AD63-A8EE1B50DA72}"/>
              </a:ext>
            </a:extLst>
          </p:cNvPr>
          <p:cNvSpPr>
            <a:spLocks noGrp="1"/>
          </p:cNvSpPr>
          <p:nvPr>
            <p:ph type="title"/>
          </p:nvPr>
        </p:nvSpPr>
        <p:spPr>
          <a:xfrm>
            <a:off x="680321" y="753228"/>
            <a:ext cx="9613861" cy="1080938"/>
          </a:xfrm>
        </p:spPr>
        <p:txBody>
          <a:bodyPr anchor="ctr">
            <a:normAutofit/>
          </a:bodyPr>
          <a:lstStyle/>
          <a:p>
            <a:r>
              <a:rPr lang="en-US" dirty="0"/>
              <a:t>Storing the extracted Data.</a:t>
            </a:r>
          </a:p>
        </p:txBody>
      </p:sp>
      <p:pic>
        <p:nvPicPr>
          <p:cNvPr id="6" name="Content Placeholder 5" descr="Text&#10;&#10;Description automatically generated">
            <a:extLst>
              <a:ext uri="{FF2B5EF4-FFF2-40B4-BE49-F238E27FC236}">
                <a16:creationId xmlns:a16="http://schemas.microsoft.com/office/drawing/2014/main" id="{BA1C0C6D-02B0-5FA2-ED3D-C1F1CF9DB488}"/>
              </a:ext>
            </a:extLst>
          </p:cNvPr>
          <p:cNvPicPr>
            <a:picLocks noGrp="1" noChangeAspect="1"/>
          </p:cNvPicPr>
          <p:nvPr>
            <p:ph sz="half" idx="1"/>
          </p:nvPr>
        </p:nvPicPr>
        <p:blipFill>
          <a:blip r:embed="rId2"/>
          <a:stretch>
            <a:fillRect/>
          </a:stretch>
        </p:blipFill>
        <p:spPr>
          <a:xfrm>
            <a:off x="887049" y="2336873"/>
            <a:ext cx="4284899" cy="3599316"/>
          </a:xfrm>
          <a:noFill/>
        </p:spPr>
      </p:pic>
      <p:sp>
        <p:nvSpPr>
          <p:cNvPr id="3" name="Content Placeholder 2">
            <a:extLst>
              <a:ext uri="{FF2B5EF4-FFF2-40B4-BE49-F238E27FC236}">
                <a16:creationId xmlns:a16="http://schemas.microsoft.com/office/drawing/2014/main" id="{0F913A3A-04F8-21BE-2823-52455A6E7F2D}"/>
              </a:ext>
            </a:extLst>
          </p:cNvPr>
          <p:cNvSpPr>
            <a:spLocks noGrp="1"/>
          </p:cNvSpPr>
          <p:nvPr>
            <p:ph sz="half" idx="2"/>
          </p:nvPr>
        </p:nvSpPr>
        <p:spPr>
          <a:xfrm>
            <a:off x="5594123" y="2336873"/>
            <a:ext cx="4700058" cy="3599316"/>
          </a:xfrm>
        </p:spPr>
        <p:txBody>
          <a:bodyPr>
            <a:normAutofit/>
          </a:bodyPr>
          <a:lstStyle/>
          <a:p>
            <a:r>
              <a:rPr lang="en-US" sz="1700"/>
              <a:t>The code</a:t>
            </a:r>
            <a:r>
              <a:rPr lang="en-US" sz="1700" b="0" i="0">
                <a:effectLst/>
              </a:rPr>
              <a:t> iterates through all the tables on a webpage and extracts data from their rows and columns. Specifically, it extracts the rank, name, owner, number of players, and playtime data for each game listed on the webpage. The extracted data is stored in separate lists, including ranks, names, owners, players, and playtime.</a:t>
            </a:r>
          </a:p>
          <a:p>
            <a:r>
              <a:rPr lang="en-US" sz="1700" b="0" i="0">
                <a:effectLst/>
              </a:rPr>
              <a:t>Then it checks that each row has at least two columns before extracting data to avoid errors, and uses the strip() method to remove any leading or trailing whitespace from the extracted data.</a:t>
            </a:r>
          </a:p>
          <a:p>
            <a:endParaRPr lang="en-US" sz="1700"/>
          </a:p>
        </p:txBody>
      </p:sp>
    </p:spTree>
    <p:extLst>
      <p:ext uri="{BB962C8B-B14F-4D97-AF65-F5344CB8AC3E}">
        <p14:creationId xmlns:p14="http://schemas.microsoft.com/office/powerpoint/2010/main" val="130857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988A-946A-E4A1-4D27-9B9C81EEAABF}"/>
              </a:ext>
            </a:extLst>
          </p:cNvPr>
          <p:cNvSpPr>
            <a:spLocks noGrp="1"/>
          </p:cNvSpPr>
          <p:nvPr>
            <p:ph type="title"/>
          </p:nvPr>
        </p:nvSpPr>
        <p:spPr/>
        <p:txBody>
          <a:bodyPr/>
          <a:lstStyle/>
          <a:p>
            <a:r>
              <a:rPr lang="en-US" dirty="0"/>
              <a:t>Cleaning Data with Pandas</a:t>
            </a:r>
          </a:p>
        </p:txBody>
      </p:sp>
      <p:sp>
        <p:nvSpPr>
          <p:cNvPr id="3" name="Content Placeholder 2">
            <a:extLst>
              <a:ext uri="{FF2B5EF4-FFF2-40B4-BE49-F238E27FC236}">
                <a16:creationId xmlns:a16="http://schemas.microsoft.com/office/drawing/2014/main" id="{A492C7D0-70F9-5106-20BF-3FAC42F8E1CD}"/>
              </a:ext>
            </a:extLst>
          </p:cNvPr>
          <p:cNvSpPr>
            <a:spLocks noGrp="1"/>
          </p:cNvSpPr>
          <p:nvPr>
            <p:ph sz="half" idx="1"/>
          </p:nvPr>
        </p:nvSpPr>
        <p:spPr/>
        <p:txBody>
          <a:bodyPr>
            <a:noAutofit/>
          </a:bodyPr>
          <a:lstStyle/>
          <a:p>
            <a:r>
              <a:rPr lang="en-US" sz="1200" dirty="0"/>
              <a:t>This code snippet demonstrates how to use pandas, a popular data analysis library in Python, to count the number of null values in each column of a </a:t>
            </a:r>
            <a:r>
              <a:rPr lang="en-US" sz="1200" dirty="0" err="1"/>
              <a:t>dataframe</a:t>
            </a:r>
            <a:r>
              <a:rPr lang="en-US" sz="1200" dirty="0"/>
              <a:t>. The </a:t>
            </a:r>
            <a:r>
              <a:rPr lang="en-US" sz="1200" dirty="0" err="1"/>
              <a:t>isnull</a:t>
            </a:r>
            <a:r>
              <a:rPr lang="en-US" sz="1200" dirty="0"/>
              <a:t>() method is used to identify the null values in the </a:t>
            </a:r>
            <a:r>
              <a:rPr lang="en-US" sz="1200" dirty="0" err="1"/>
              <a:t>dataframe</a:t>
            </a:r>
            <a:r>
              <a:rPr lang="en-US" sz="1200" dirty="0"/>
              <a:t>, and the sum() method is used to count the number of null values in each column. To calculate the percentage of null values in each column, the count of null values is multiplied by 100 and divided by the total number of rows in the </a:t>
            </a:r>
            <a:r>
              <a:rPr lang="en-US" sz="1200" dirty="0" err="1"/>
              <a:t>dataframe</a:t>
            </a:r>
            <a:r>
              <a:rPr lang="en-US" sz="1200" dirty="0"/>
              <a:t>.</a:t>
            </a:r>
          </a:p>
          <a:p>
            <a:r>
              <a:rPr lang="en-US" sz="1200" dirty="0"/>
              <a:t>Two </a:t>
            </a:r>
            <a:r>
              <a:rPr lang="en-US" sz="1200" dirty="0" err="1"/>
              <a:t>dataframes</a:t>
            </a:r>
            <a:r>
              <a:rPr lang="en-US" sz="1200" dirty="0"/>
              <a:t> are created to store the results: one containing the percentage of null values in each column and the other containing the total number of null values in each column.</a:t>
            </a:r>
          </a:p>
          <a:p>
            <a:r>
              <a:rPr lang="en-US" sz="1200" dirty="0"/>
              <a:t>The merge() method is used to combine the two </a:t>
            </a:r>
            <a:r>
              <a:rPr lang="en-US" sz="1200" dirty="0" err="1"/>
              <a:t>dataframes</a:t>
            </a:r>
            <a:r>
              <a:rPr lang="en-US" sz="1200" dirty="0"/>
              <a:t> based on the common column 'Column Name'.</a:t>
            </a:r>
          </a:p>
          <a:p>
            <a:r>
              <a:rPr lang="en-US" sz="1200" dirty="0"/>
              <a:t>This information can be useful in determining how to handle the missing values in the dataset, such as imputing or removing them, depending on the analysis goals and the amount and nature of missing data.</a:t>
            </a:r>
          </a:p>
          <a:p>
            <a:r>
              <a:rPr lang="en-US" sz="1200" dirty="0"/>
              <a:t>By using pandas to count the null values, we were able to efficiently and accurately to find that there’s no null values.</a:t>
            </a:r>
          </a:p>
        </p:txBody>
      </p:sp>
      <p:pic>
        <p:nvPicPr>
          <p:cNvPr id="6" name="Content Placeholder 5" descr="Graphical user interface, text, application">
            <a:extLst>
              <a:ext uri="{FF2B5EF4-FFF2-40B4-BE49-F238E27FC236}">
                <a16:creationId xmlns:a16="http://schemas.microsoft.com/office/drawing/2014/main" id="{546267DF-100B-1B64-296D-D3372AC5340E}"/>
              </a:ext>
            </a:extLst>
          </p:cNvPr>
          <p:cNvPicPr>
            <a:picLocks noGrp="1" noChangeAspect="1"/>
          </p:cNvPicPr>
          <p:nvPr>
            <p:ph sz="half" idx="2"/>
          </p:nvPr>
        </p:nvPicPr>
        <p:blipFill>
          <a:blip r:embed="rId2"/>
          <a:stretch>
            <a:fillRect/>
          </a:stretch>
        </p:blipFill>
        <p:spPr>
          <a:xfrm>
            <a:off x="5594349" y="2413558"/>
            <a:ext cx="6265141" cy="3599316"/>
          </a:xfrm>
        </p:spPr>
      </p:pic>
    </p:spTree>
    <p:extLst>
      <p:ext uri="{BB962C8B-B14F-4D97-AF65-F5344CB8AC3E}">
        <p14:creationId xmlns:p14="http://schemas.microsoft.com/office/powerpoint/2010/main" val="20665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EB05-9A1C-1D67-E370-B755E80E6CB6}"/>
              </a:ext>
            </a:extLst>
          </p:cNvPr>
          <p:cNvSpPr>
            <a:spLocks noGrp="1"/>
          </p:cNvSpPr>
          <p:nvPr>
            <p:ph type="title"/>
          </p:nvPr>
        </p:nvSpPr>
        <p:spPr/>
        <p:txBody>
          <a:bodyPr/>
          <a:lstStyle/>
          <a:p>
            <a:r>
              <a:rPr lang="en-US" dirty="0"/>
              <a:t>Integrating Datasets</a:t>
            </a:r>
          </a:p>
        </p:txBody>
      </p:sp>
      <p:sp>
        <p:nvSpPr>
          <p:cNvPr id="3" name="Content Placeholder 2">
            <a:extLst>
              <a:ext uri="{FF2B5EF4-FFF2-40B4-BE49-F238E27FC236}">
                <a16:creationId xmlns:a16="http://schemas.microsoft.com/office/drawing/2014/main" id="{5AB943AF-68C6-6133-D881-6729D6D0F6BB}"/>
              </a:ext>
            </a:extLst>
          </p:cNvPr>
          <p:cNvSpPr>
            <a:spLocks noGrp="1"/>
          </p:cNvSpPr>
          <p:nvPr>
            <p:ph sz="half" idx="1"/>
          </p:nvPr>
        </p:nvSpPr>
        <p:spPr/>
        <p:txBody>
          <a:bodyPr>
            <a:normAutofit fontScale="92500" lnSpcReduction="10000"/>
          </a:bodyPr>
          <a:lstStyle/>
          <a:p>
            <a:r>
              <a:rPr lang="en-US" dirty="0"/>
              <a:t>This code creates a Pandas </a:t>
            </a:r>
            <a:r>
              <a:rPr lang="en-US" dirty="0" err="1"/>
              <a:t>DataFrame</a:t>
            </a:r>
            <a:r>
              <a:rPr lang="en-US" dirty="0"/>
              <a:t> from four separate lists, making sure all arrays have the same length before doing so. It then drops any rows with missing values (if desired), resets the index, and outputs the resulting </a:t>
            </a:r>
            <a:r>
              <a:rPr lang="en-US" dirty="0" err="1"/>
              <a:t>DataFrame</a:t>
            </a:r>
            <a:r>
              <a:rPr lang="en-US" dirty="0"/>
              <a:t>. Additionally, it loads another dataset from a CSV file and concatenates it with the first </a:t>
            </a:r>
            <a:r>
              <a:rPr lang="en-US" dirty="0" err="1"/>
              <a:t>DataFrame</a:t>
            </a:r>
            <a:r>
              <a:rPr lang="en-US" dirty="0"/>
              <a:t> along the columns, creating a combined </a:t>
            </a:r>
            <a:r>
              <a:rPr lang="en-US" dirty="0" err="1"/>
              <a:t>DataFrame</a:t>
            </a:r>
            <a:r>
              <a:rPr lang="en-US" dirty="0"/>
              <a: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5C5092E5-30ED-3C87-389C-C4235001FB48}"/>
              </a:ext>
            </a:extLst>
          </p:cNvPr>
          <p:cNvPicPr>
            <a:picLocks noGrp="1" noChangeAspect="1"/>
          </p:cNvPicPr>
          <p:nvPr>
            <p:ph sz="half" idx="2"/>
          </p:nvPr>
        </p:nvPicPr>
        <p:blipFill>
          <a:blip r:embed="rId2"/>
          <a:stretch>
            <a:fillRect/>
          </a:stretch>
        </p:blipFill>
        <p:spPr>
          <a:xfrm>
            <a:off x="5908821" y="2336348"/>
            <a:ext cx="4071646" cy="3599316"/>
          </a:xfrm>
        </p:spPr>
      </p:pic>
    </p:spTree>
    <p:extLst>
      <p:ext uri="{BB962C8B-B14F-4D97-AF65-F5344CB8AC3E}">
        <p14:creationId xmlns:p14="http://schemas.microsoft.com/office/powerpoint/2010/main" val="7284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AFBD-ABF7-8C7E-E931-0D7816F052E1}"/>
              </a:ext>
            </a:extLst>
          </p:cNvPr>
          <p:cNvSpPr>
            <a:spLocks noGrp="1"/>
          </p:cNvSpPr>
          <p:nvPr>
            <p:ph type="title"/>
          </p:nvPr>
        </p:nvSpPr>
        <p:spPr/>
        <p:txBody>
          <a:bodyPr/>
          <a:lstStyle/>
          <a:p>
            <a:r>
              <a:rPr lang="en-US" dirty="0"/>
              <a:t>Use the integrated dataset and visuals to answer remaining questions.</a:t>
            </a:r>
          </a:p>
        </p:txBody>
      </p:sp>
      <p:pic>
        <p:nvPicPr>
          <p:cNvPr id="6" name="Content Placeholder 5" descr="Chart&#10;&#10;Description automatically generated">
            <a:extLst>
              <a:ext uri="{FF2B5EF4-FFF2-40B4-BE49-F238E27FC236}">
                <a16:creationId xmlns:a16="http://schemas.microsoft.com/office/drawing/2014/main" id="{C0B46AD2-7A00-294E-0ACF-B757DB085C3B}"/>
              </a:ext>
            </a:extLst>
          </p:cNvPr>
          <p:cNvPicPr>
            <a:picLocks noGrp="1" noChangeAspect="1"/>
          </p:cNvPicPr>
          <p:nvPr>
            <p:ph sz="half" idx="1"/>
          </p:nvPr>
        </p:nvPicPr>
        <p:blipFill>
          <a:blip r:embed="rId2"/>
          <a:stretch>
            <a:fillRect/>
          </a:stretch>
        </p:blipFill>
        <p:spPr>
          <a:xfrm>
            <a:off x="1031755" y="2336800"/>
            <a:ext cx="3995978" cy="3598863"/>
          </a:xfrm>
        </p:spPr>
      </p:pic>
      <p:sp>
        <p:nvSpPr>
          <p:cNvPr id="4" name="Content Placeholder 3">
            <a:extLst>
              <a:ext uri="{FF2B5EF4-FFF2-40B4-BE49-F238E27FC236}">
                <a16:creationId xmlns:a16="http://schemas.microsoft.com/office/drawing/2014/main" id="{80D101AC-9481-C0F7-C80A-67A6D174245F}"/>
              </a:ext>
            </a:extLst>
          </p:cNvPr>
          <p:cNvSpPr>
            <a:spLocks noGrp="1"/>
          </p:cNvSpPr>
          <p:nvPr>
            <p:ph sz="half" idx="2"/>
          </p:nvPr>
        </p:nvSpPr>
        <p:spPr/>
        <p:txBody>
          <a:bodyPr>
            <a:normAutofit fontScale="92500" lnSpcReduction="10000"/>
          </a:bodyPr>
          <a:lstStyle/>
          <a:p>
            <a:r>
              <a:rPr lang="en-US" dirty="0"/>
              <a:t>This code loads a dataset of game ratings on Steam, groups the data by game genre, calculates the mean rating for each genre, and sorts the data in descending order based on the mean rating. It then visualizes the data as a horizontal bar chart showing the average rating for each game. This chart can help identify which game genres are generally more popular among Steam users.</a:t>
            </a:r>
          </a:p>
        </p:txBody>
      </p:sp>
    </p:spTree>
    <p:extLst>
      <p:ext uri="{BB962C8B-B14F-4D97-AF65-F5344CB8AC3E}">
        <p14:creationId xmlns:p14="http://schemas.microsoft.com/office/powerpoint/2010/main" val="182785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72C6-F124-AFEF-F569-D65DA188FD14}"/>
              </a:ext>
            </a:extLst>
          </p:cNvPr>
          <p:cNvSpPr>
            <a:spLocks noGrp="1"/>
          </p:cNvSpPr>
          <p:nvPr>
            <p:ph type="title"/>
          </p:nvPr>
        </p:nvSpPr>
        <p:spPr/>
        <p:txBody>
          <a:bodyPr/>
          <a:lstStyle/>
          <a:p>
            <a:r>
              <a:rPr lang="en-US" dirty="0"/>
              <a:t>Use the integrated dataset and visuals to answer remaining questions.</a:t>
            </a:r>
          </a:p>
        </p:txBody>
      </p:sp>
      <p:pic>
        <p:nvPicPr>
          <p:cNvPr id="6" name="Content Placeholder 5" descr="A picture containing chart&#10;&#10;Description automatically generated">
            <a:extLst>
              <a:ext uri="{FF2B5EF4-FFF2-40B4-BE49-F238E27FC236}">
                <a16:creationId xmlns:a16="http://schemas.microsoft.com/office/drawing/2014/main" id="{6E9386AF-790A-AB3B-BD29-DAD19BFE196C}"/>
              </a:ext>
            </a:extLst>
          </p:cNvPr>
          <p:cNvPicPr>
            <a:picLocks noGrp="1" noChangeAspect="1"/>
          </p:cNvPicPr>
          <p:nvPr>
            <p:ph sz="half" idx="1"/>
          </p:nvPr>
        </p:nvPicPr>
        <p:blipFill>
          <a:blip r:embed="rId2"/>
          <a:stretch>
            <a:fillRect/>
          </a:stretch>
        </p:blipFill>
        <p:spPr>
          <a:xfrm>
            <a:off x="681038" y="2462253"/>
            <a:ext cx="4697412" cy="3347956"/>
          </a:xfrm>
        </p:spPr>
      </p:pic>
      <p:pic>
        <p:nvPicPr>
          <p:cNvPr id="8" name="Content Placeholder 7" descr="Chart&#10;&#10;Description automatically generated">
            <a:extLst>
              <a:ext uri="{FF2B5EF4-FFF2-40B4-BE49-F238E27FC236}">
                <a16:creationId xmlns:a16="http://schemas.microsoft.com/office/drawing/2014/main" id="{EF8377C3-387B-D214-5BA8-979912A81E0C}"/>
              </a:ext>
            </a:extLst>
          </p:cNvPr>
          <p:cNvPicPr>
            <a:picLocks noGrp="1" noChangeAspect="1"/>
          </p:cNvPicPr>
          <p:nvPr>
            <p:ph sz="half" idx="2"/>
          </p:nvPr>
        </p:nvPicPr>
        <p:blipFill>
          <a:blip r:embed="rId3"/>
          <a:stretch>
            <a:fillRect/>
          </a:stretch>
        </p:blipFill>
        <p:spPr>
          <a:xfrm>
            <a:off x="5635620" y="2336800"/>
            <a:ext cx="4618047" cy="3598863"/>
          </a:xfrm>
        </p:spPr>
      </p:pic>
    </p:spTree>
    <p:extLst>
      <p:ext uri="{BB962C8B-B14F-4D97-AF65-F5344CB8AC3E}">
        <p14:creationId xmlns:p14="http://schemas.microsoft.com/office/powerpoint/2010/main" val="12106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Conclusion</a:t>
            </a: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2137644" y="2336873"/>
            <a:ext cx="8530355" cy="3599316"/>
          </a:xfrm>
        </p:spPr>
        <p:txBody>
          <a:bodyPr>
            <a:noAutofit/>
          </a:bodyPr>
          <a:lstStyle/>
          <a:p>
            <a:pPr marL="0" indent="0">
              <a:lnSpc>
                <a:spcPct val="200000"/>
              </a:lnSpc>
              <a:spcAft>
                <a:spcPts val="800"/>
              </a:spcAft>
              <a:buNone/>
            </a:pPr>
            <a:r>
              <a:rPr lang="en-US" sz="2000" dirty="0">
                <a:latin typeface="Times New Roman" panose="02020603050405020304" pitchFamily="18" charset="0"/>
                <a:ea typeface="Calibri" panose="020F0502020204030204" pitchFamily="34" charset="0"/>
              </a:rPr>
              <a:t>We first cleaned and visualized data from Kaggle and used it to represent and answer questions like “What is the top-selling game genres across different consoles?” then we scrapped data from SteamSpy.com which has data related to Steam.com, tidied it then we integrated it with the data from Kaggle and answered questions like “Are there any relationships between game ratings and the number of owners, playtime, or price?” and visualized the merged data. </a:t>
            </a:r>
            <a:endParaRPr lang="en-US" sz="2000" i="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1158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8B19-BDDF-B0DC-CE19-FFE647B07FE1}"/>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0D42121-74AA-7DC9-71AA-EC3B661BEB13}"/>
              </a:ext>
            </a:extLst>
          </p:cNvPr>
          <p:cNvSpPr>
            <a:spLocks noGrp="1"/>
          </p:cNvSpPr>
          <p:nvPr>
            <p:ph idx="1"/>
          </p:nvPr>
        </p:nvSpPr>
        <p:spPr/>
        <p:txBody>
          <a:bodyPr/>
          <a:lstStyle/>
          <a:p>
            <a:r>
              <a:rPr lang="en-US" dirty="0"/>
              <a:t>1. </a:t>
            </a:r>
            <a:r>
              <a:rPr lang="en-US" dirty="0">
                <a:hlinkClick r:id="rId2"/>
              </a:rPr>
              <a:t>https://www.crummy.com/software/BeautifulSoup/bs4/doc/</a:t>
            </a:r>
            <a:endParaRPr lang="en-US" dirty="0"/>
          </a:p>
          <a:p>
            <a:r>
              <a:rPr lang="en-US" dirty="0"/>
              <a:t>2. </a:t>
            </a:r>
            <a:r>
              <a:rPr lang="en-US" sz="2400" i="0" u="sng" kern="1200" dirty="0">
                <a:solidFill>
                  <a:srgbClr val="FFFFFF"/>
                </a:solidFill>
                <a:effectLst/>
                <a:latin typeface="Times New Roman" panose="02020603050405020304" pitchFamily="18" charset="0"/>
                <a:ea typeface="Calibri" panose="020F0502020204030204" pitchFamily="34" charset="0"/>
                <a:cs typeface="+mn-cs"/>
                <a:hlinkClick r:id="rId3"/>
              </a:rPr>
              <a:t>https://www.kaggle.com/code/upadorprofzs/eda-video-game-sales</a:t>
            </a:r>
            <a:endParaRPr lang="en-US" sz="2400" i="0" u="sng" kern="1200" dirty="0">
              <a:solidFill>
                <a:srgbClr val="FFFFFF"/>
              </a:solidFill>
              <a:effectLst/>
              <a:latin typeface="Times New Roman" panose="02020603050405020304" pitchFamily="18" charset="0"/>
              <a:ea typeface="Calibri" panose="020F0502020204030204" pitchFamily="34" charset="0"/>
              <a:cs typeface="+mn-cs"/>
            </a:endParaRPr>
          </a:p>
          <a:p>
            <a:r>
              <a:rPr lang="en-US" u="sng" dirty="0">
                <a:solidFill>
                  <a:srgbClr val="FFFFFF"/>
                </a:solidFill>
                <a:latin typeface="Times New Roman" panose="02020603050405020304" pitchFamily="18" charset="0"/>
                <a:ea typeface="Calibri" panose="020F0502020204030204" pitchFamily="34" charset="0"/>
              </a:rPr>
              <a:t>3.  </a:t>
            </a:r>
            <a:r>
              <a:rPr lang="en-US" u="sng" dirty="0">
                <a:solidFill>
                  <a:srgbClr val="FFFFFF"/>
                </a:solidFill>
                <a:latin typeface="Times New Roman" panose="02020603050405020304" pitchFamily="18" charset="0"/>
                <a:ea typeface="Calibri" panose="020F0502020204030204" pitchFamily="34" charset="0"/>
                <a:hlinkClick r:id="rId4"/>
              </a:rPr>
              <a:t>https://pandas.pydata.org/docs/</a:t>
            </a:r>
            <a:endParaRPr lang="en-US" u="sng" dirty="0">
              <a:solidFill>
                <a:srgbClr val="FFFFFF"/>
              </a:solidFill>
              <a:latin typeface="Times New Roman" panose="02020603050405020304" pitchFamily="18" charset="0"/>
              <a:ea typeface="Calibri" panose="020F0502020204030204" pitchFamily="34" charset="0"/>
            </a:endParaRPr>
          </a:p>
          <a:p>
            <a:r>
              <a:rPr lang="en-US" u="sng" dirty="0">
                <a:solidFill>
                  <a:srgbClr val="FFFFFF"/>
                </a:solidFill>
                <a:latin typeface="Times New Roman" panose="02020603050405020304" pitchFamily="18" charset="0"/>
                <a:ea typeface="Calibri" panose="020F0502020204030204" pitchFamily="34" charset="0"/>
              </a:rPr>
              <a:t>4. </a:t>
            </a:r>
            <a:r>
              <a:rPr lang="en-US" u="sng" dirty="0">
                <a:solidFill>
                  <a:srgbClr val="FFFFFF"/>
                </a:solidFill>
                <a:latin typeface="Times New Roman" panose="02020603050405020304" pitchFamily="18" charset="0"/>
                <a:ea typeface="Calibri" panose="020F0502020204030204" pitchFamily="34" charset="0"/>
                <a:hlinkClick r:id="rId5"/>
              </a:rPr>
              <a:t>https://matplotlib.org/stable/index.html</a:t>
            </a:r>
            <a:endParaRPr lang="en-US" u="sng" dirty="0">
              <a:solidFill>
                <a:srgbClr val="FFFFFF"/>
              </a:solidFill>
              <a:latin typeface="Times New Roman" panose="02020603050405020304" pitchFamily="18" charset="0"/>
              <a:ea typeface="Calibri" panose="020F0502020204030204" pitchFamily="34" charset="0"/>
            </a:endParaRPr>
          </a:p>
          <a:p>
            <a:r>
              <a:rPr lang="en-US" u="sng" dirty="0">
                <a:solidFill>
                  <a:srgbClr val="FFFFFF"/>
                </a:solidFill>
                <a:latin typeface="Times New Roman" panose="02020603050405020304" pitchFamily="18" charset="0"/>
                <a:ea typeface="Calibri" panose="020F0502020204030204" pitchFamily="34" charset="0"/>
              </a:rPr>
              <a:t>5. </a:t>
            </a:r>
            <a:r>
              <a:rPr lang="en-US" u="sng" dirty="0">
                <a:solidFill>
                  <a:srgbClr val="FFFFFF"/>
                </a:solidFill>
                <a:latin typeface="Times New Roman" panose="02020603050405020304" pitchFamily="18" charset="0"/>
                <a:ea typeface="Calibri" panose="020F0502020204030204" pitchFamily="34" charset="0"/>
                <a:hlinkClick r:id="rId6"/>
              </a:rPr>
              <a:t>https://steamspy.com/</a:t>
            </a:r>
            <a:endParaRPr lang="en-US" u="sng" dirty="0">
              <a:solidFill>
                <a:srgbClr val="FFFFFF"/>
              </a:solidFill>
              <a:latin typeface="Times New Roman" panose="02020603050405020304" pitchFamily="18" charset="0"/>
              <a:ea typeface="Calibri" panose="020F0502020204030204" pitchFamily="34" charset="0"/>
            </a:endParaRPr>
          </a:p>
          <a:p>
            <a:r>
              <a:rPr lang="en-US" u="sng" dirty="0">
                <a:solidFill>
                  <a:srgbClr val="FFFFFF"/>
                </a:solidFill>
                <a:latin typeface="Times New Roman" panose="02020603050405020304" pitchFamily="18" charset="0"/>
                <a:ea typeface="Calibri" panose="020F0502020204030204" pitchFamily="34" charset="0"/>
              </a:rPr>
              <a:t>6. </a:t>
            </a:r>
            <a:r>
              <a:rPr lang="en-US" u="sng" dirty="0">
                <a:solidFill>
                  <a:srgbClr val="FFFFFF"/>
                </a:solidFill>
                <a:latin typeface="Times New Roman" panose="02020603050405020304" pitchFamily="18" charset="0"/>
                <a:ea typeface="Calibri" panose="020F0502020204030204" pitchFamily="34" charset="0"/>
                <a:hlinkClick r:id="rId7"/>
              </a:rPr>
              <a:t>https://numpy.org/</a:t>
            </a:r>
            <a:endParaRPr lang="en-US" u="sng" dirty="0">
              <a:solidFill>
                <a:srgbClr val="FFFFFF"/>
              </a:solidFill>
              <a:latin typeface="Times New Roman" panose="02020603050405020304" pitchFamily="18" charset="0"/>
              <a:ea typeface="Calibri" panose="020F0502020204030204" pitchFamily="34" charset="0"/>
            </a:endParaRPr>
          </a:p>
          <a:p>
            <a:r>
              <a:rPr lang="en-US" u="sng" dirty="0">
                <a:solidFill>
                  <a:srgbClr val="FFFFFF"/>
                </a:solidFill>
                <a:latin typeface="Times New Roman" panose="02020603050405020304" pitchFamily="18" charset="0"/>
                <a:ea typeface="Calibri" panose="020F0502020204030204" pitchFamily="34" charset="0"/>
              </a:rPr>
              <a:t>7. </a:t>
            </a:r>
            <a:r>
              <a:rPr lang="en-US" b="0" i="0" u="sng" dirty="0">
                <a:solidFill>
                  <a:srgbClr val="D1D5DB"/>
                </a:solidFill>
                <a:effectLst/>
                <a:latin typeface="Söhne"/>
                <a:hlinkClick r:id="rId8"/>
              </a:rPr>
              <a:t>https://seaborn.pydata.org/</a:t>
            </a:r>
            <a:endParaRPr lang="en-US" b="0" i="0" u="sng" dirty="0">
              <a:solidFill>
                <a:srgbClr val="FFFFFF"/>
              </a:solidFill>
              <a:effectLst/>
              <a:latin typeface="Times New Roman" panose="02020603050405020304" pitchFamily="18" charset="0"/>
              <a:ea typeface="Calibri" panose="020F0502020204030204" pitchFamily="34" charset="0"/>
            </a:endParaRPr>
          </a:p>
          <a:p>
            <a:r>
              <a:rPr lang="en-US" u="sng" dirty="0">
                <a:solidFill>
                  <a:srgbClr val="FFFFFF"/>
                </a:solidFill>
                <a:latin typeface="Times New Roman" panose="02020603050405020304" pitchFamily="18" charset="0"/>
                <a:ea typeface="Calibri" panose="020F0502020204030204" pitchFamily="34" charset="0"/>
              </a:rPr>
              <a:t>8. </a:t>
            </a:r>
            <a:r>
              <a:rPr lang="en-US" u="sng" dirty="0">
                <a:solidFill>
                  <a:srgbClr val="FFFFFF"/>
                </a:solidFill>
                <a:latin typeface="Times New Roman" panose="02020603050405020304" pitchFamily="18" charset="0"/>
                <a:ea typeface="Calibri" panose="020F0502020204030204" pitchFamily="34" charset="0"/>
                <a:hlinkClick r:id="rId9"/>
              </a:rPr>
              <a:t>https://amueller.github.io/word_cloud/index.html</a:t>
            </a:r>
            <a:r>
              <a:rPr lang="en-US" u="sng" dirty="0">
                <a:solidFill>
                  <a:srgbClr val="FFFFFF"/>
                </a:solidFill>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1602208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EEF80A-D326-90C0-AD25-21BE5C35B7F3}"/>
              </a:ext>
            </a:extLst>
          </p:cNvPr>
          <p:cNvSpPr txBox="1"/>
          <p:nvPr/>
        </p:nvSpPr>
        <p:spPr>
          <a:xfrm>
            <a:off x="1404257" y="2644170"/>
            <a:ext cx="9593035" cy="1569660"/>
          </a:xfrm>
          <a:prstGeom prst="rect">
            <a:avLst/>
          </a:prstGeom>
          <a:noFill/>
        </p:spPr>
        <p:txBody>
          <a:bodyPr wrap="square" rtlCol="0">
            <a:spAutoFit/>
          </a:bodyPr>
          <a:lstStyle/>
          <a:p>
            <a:pPr algn="ctr"/>
            <a:r>
              <a:rPr lang="en-US" sz="9600" dirty="0"/>
              <a:t>Thank you &lt;3</a:t>
            </a:r>
          </a:p>
        </p:txBody>
      </p:sp>
    </p:spTree>
    <p:extLst>
      <p:ext uri="{BB962C8B-B14F-4D97-AF65-F5344CB8AC3E}">
        <p14:creationId xmlns:p14="http://schemas.microsoft.com/office/powerpoint/2010/main" val="145326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FA2B077B-1530-F7E0-F4D6-6287AA0EFE02}"/>
              </a:ext>
            </a:extLst>
          </p:cNvPr>
          <p:cNvGraphicFramePr>
            <a:graphicFrameLocks noGrp="1"/>
          </p:cNvGraphicFramePr>
          <p:nvPr>
            <p:extLst>
              <p:ext uri="{D42A27DB-BD31-4B8C-83A1-F6EECF244321}">
                <p14:modId xmlns:p14="http://schemas.microsoft.com/office/powerpoint/2010/main" val="3975347564"/>
              </p:ext>
            </p:extLst>
          </p:nvPr>
        </p:nvGraphicFramePr>
        <p:xfrm>
          <a:off x="225778" y="553156"/>
          <a:ext cx="11796888" cy="5759521"/>
        </p:xfrm>
        <a:graphic>
          <a:graphicData uri="http://schemas.openxmlformats.org/drawingml/2006/table">
            <a:tbl>
              <a:tblPr firstRow="1" bandRow="1">
                <a:tableStyleId>{125E5076-3810-47DD-B79F-674D7AD40C01}</a:tableStyleId>
              </a:tblPr>
              <a:tblGrid>
                <a:gridCol w="2949222">
                  <a:extLst>
                    <a:ext uri="{9D8B030D-6E8A-4147-A177-3AD203B41FA5}">
                      <a16:colId xmlns:a16="http://schemas.microsoft.com/office/drawing/2014/main" val="3380766893"/>
                    </a:ext>
                  </a:extLst>
                </a:gridCol>
                <a:gridCol w="2949222">
                  <a:extLst>
                    <a:ext uri="{9D8B030D-6E8A-4147-A177-3AD203B41FA5}">
                      <a16:colId xmlns:a16="http://schemas.microsoft.com/office/drawing/2014/main" val="1353802714"/>
                    </a:ext>
                  </a:extLst>
                </a:gridCol>
                <a:gridCol w="2949222">
                  <a:extLst>
                    <a:ext uri="{9D8B030D-6E8A-4147-A177-3AD203B41FA5}">
                      <a16:colId xmlns:a16="http://schemas.microsoft.com/office/drawing/2014/main" val="1156143502"/>
                    </a:ext>
                  </a:extLst>
                </a:gridCol>
                <a:gridCol w="2949222">
                  <a:extLst>
                    <a:ext uri="{9D8B030D-6E8A-4147-A177-3AD203B41FA5}">
                      <a16:colId xmlns:a16="http://schemas.microsoft.com/office/drawing/2014/main" val="1935367914"/>
                    </a:ext>
                  </a:extLst>
                </a:gridCol>
              </a:tblGrid>
              <a:tr h="639726">
                <a:tc>
                  <a:txBody>
                    <a:bodyPr/>
                    <a:lstStyle/>
                    <a:p>
                      <a:r>
                        <a:rPr lang="en-US" dirty="0"/>
                        <a:t>Name</a:t>
                      </a:r>
                    </a:p>
                  </a:txBody>
                  <a:tcPr/>
                </a:tc>
                <a:tc>
                  <a:txBody>
                    <a:bodyPr/>
                    <a:lstStyle/>
                    <a:p>
                      <a:r>
                        <a:rPr lang="en-US" dirty="0"/>
                        <a:t>ID</a:t>
                      </a:r>
                    </a:p>
                  </a:txBody>
                  <a:tcPr/>
                </a:tc>
                <a:tc>
                  <a:txBody>
                    <a:bodyPr/>
                    <a:lstStyle/>
                    <a:p>
                      <a:r>
                        <a:rPr lang="en-US" dirty="0"/>
                        <a:t>Contribution</a:t>
                      </a:r>
                    </a:p>
                  </a:txBody>
                  <a:tcPr/>
                </a:tc>
                <a:tc>
                  <a:txBody>
                    <a:bodyPr/>
                    <a:lstStyle/>
                    <a:p>
                      <a:r>
                        <a:rPr lang="en-US" dirty="0"/>
                        <a:t>E-mail</a:t>
                      </a:r>
                    </a:p>
                  </a:txBody>
                  <a:tcPr/>
                </a:tc>
                <a:extLst>
                  <a:ext uri="{0D108BD9-81ED-4DB2-BD59-A6C34878D82A}">
                    <a16:rowId xmlns:a16="http://schemas.microsoft.com/office/drawing/2014/main" val="4017899692"/>
                  </a:ext>
                </a:extLst>
              </a:tr>
              <a:tr h="1643880">
                <a:tc>
                  <a:txBody>
                    <a:bodyPr/>
                    <a:lstStyle/>
                    <a:p>
                      <a:r>
                        <a:rPr lang="en-US" dirty="0"/>
                        <a:t>Ahmed Khaled</a:t>
                      </a:r>
                    </a:p>
                  </a:txBody>
                  <a:tcPr/>
                </a:tc>
                <a:tc>
                  <a:txBody>
                    <a:bodyPr/>
                    <a:lstStyle/>
                    <a:p>
                      <a:r>
                        <a:rPr lang="en-US" dirty="0"/>
                        <a:t>185272</a:t>
                      </a:r>
                    </a:p>
                  </a:txBody>
                  <a:tcPr/>
                </a:tc>
                <a:tc>
                  <a:txBody>
                    <a:bodyPr/>
                    <a:lstStyle/>
                    <a:p>
                      <a:pPr algn="l">
                        <a:lnSpc>
                          <a:spcPct val="107000"/>
                        </a:lnSpc>
                        <a:spcAft>
                          <a:spcPts val="800"/>
                        </a:spcAft>
                      </a:pPr>
                      <a:r>
                        <a:rPr lang="en-US" sz="1600" i="1" dirty="0">
                          <a:solidFill>
                            <a:srgbClr val="1F3864"/>
                          </a:solidFill>
                          <a:effectLst/>
                          <a:latin typeface="Times New Roman" panose="02020603050405020304" pitchFamily="18" charset="0"/>
                          <a:ea typeface="Calibri" panose="020F0502020204030204" pitchFamily="34" charset="0"/>
                        </a:rPr>
                        <a:t>data encoding ,aggregation,  Data Visualization -  answer the remaining questions with  visualizations and  formulate  hypothesis</a:t>
                      </a:r>
                    </a:p>
                  </a:txBody>
                  <a:tcPr marL="68580" marR="68580" marT="0" marB="0"/>
                </a:tc>
                <a:tc>
                  <a:txBody>
                    <a:bodyPr/>
                    <a:lstStyle/>
                    <a:p>
                      <a:r>
                        <a:rPr lang="en-US" dirty="0"/>
                        <a:t>ahmed185272@bue.edu.eg</a:t>
                      </a:r>
                    </a:p>
                  </a:txBody>
                  <a:tcPr/>
                </a:tc>
                <a:extLst>
                  <a:ext uri="{0D108BD9-81ED-4DB2-BD59-A6C34878D82A}">
                    <a16:rowId xmlns:a16="http://schemas.microsoft.com/office/drawing/2014/main" val="2987836407"/>
                  </a:ext>
                </a:extLst>
              </a:tr>
              <a:tr h="990041">
                <a:tc>
                  <a:txBody>
                    <a:bodyPr/>
                    <a:lstStyle/>
                    <a:p>
                      <a:r>
                        <a:rPr lang="en-US" dirty="0"/>
                        <a:t>Ahmed Ramie</a:t>
                      </a:r>
                    </a:p>
                  </a:txBody>
                  <a:tcPr/>
                </a:tc>
                <a:tc>
                  <a:txBody>
                    <a:bodyPr/>
                    <a:lstStyle/>
                    <a:p>
                      <a:r>
                        <a:rPr lang="en-US" dirty="0"/>
                        <a:t>217380</a:t>
                      </a:r>
                    </a:p>
                  </a:txBody>
                  <a:tcPr/>
                </a:tc>
                <a:tc>
                  <a:txBody>
                    <a:bodyPr/>
                    <a:lstStyle/>
                    <a:p>
                      <a:pPr algn="l">
                        <a:lnSpc>
                          <a:spcPct val="107000"/>
                        </a:lnSpc>
                        <a:spcAft>
                          <a:spcPts val="800"/>
                        </a:spcAft>
                      </a:pPr>
                      <a:r>
                        <a:rPr lang="en-US" sz="1600" i="1" dirty="0">
                          <a:solidFill>
                            <a:srgbClr val="1F3864"/>
                          </a:solidFill>
                          <a:effectLst/>
                          <a:latin typeface="Times New Roman" panose="02020603050405020304" pitchFamily="18" charset="0"/>
                          <a:ea typeface="Calibri" panose="020F0502020204030204" pitchFamily="34" charset="0"/>
                        </a:rPr>
                        <a:t>Web Scraping, Clean and tidy the Data sets -  , Clean and Tidy Datasets, Integrate all relevant datasets</a:t>
                      </a:r>
                    </a:p>
                  </a:txBody>
                  <a:tcPr marL="68580" marR="68580" marT="0" marB="0"/>
                </a:tc>
                <a:tc>
                  <a:txBody>
                    <a:bodyPr/>
                    <a:lstStyle/>
                    <a:p>
                      <a:r>
                        <a:rPr lang="en-US" dirty="0"/>
                        <a:t>ahmed217380@bue.edu.eg</a:t>
                      </a:r>
                    </a:p>
                  </a:txBody>
                  <a:tcPr/>
                </a:tc>
                <a:extLst>
                  <a:ext uri="{0D108BD9-81ED-4DB2-BD59-A6C34878D82A}">
                    <a16:rowId xmlns:a16="http://schemas.microsoft.com/office/drawing/2014/main" val="2646184110"/>
                  </a:ext>
                </a:extLst>
              </a:tr>
              <a:tr h="1363080">
                <a:tc>
                  <a:txBody>
                    <a:bodyPr/>
                    <a:lstStyle/>
                    <a:p>
                      <a:r>
                        <a:rPr lang="en-US" dirty="0"/>
                        <a:t>Mariam</a:t>
                      </a:r>
                    </a:p>
                  </a:txBody>
                  <a:tcPr/>
                </a:tc>
                <a:tc>
                  <a:txBody>
                    <a:bodyPr/>
                    <a:lstStyle/>
                    <a:p>
                      <a:r>
                        <a:rPr lang="en-US" dirty="0"/>
                        <a:t>196292</a:t>
                      </a:r>
                    </a:p>
                  </a:txBody>
                  <a:tcPr/>
                </a:tc>
                <a:tc>
                  <a:txBody>
                    <a:bodyPr/>
                    <a:lstStyle/>
                    <a:p>
                      <a:pPr algn="l">
                        <a:lnSpc>
                          <a:spcPct val="107000"/>
                        </a:lnSpc>
                        <a:spcAft>
                          <a:spcPts val="800"/>
                        </a:spcAft>
                      </a:pPr>
                      <a:r>
                        <a:rPr lang="en-US" sz="1600" i="1" dirty="0">
                          <a:solidFill>
                            <a:srgbClr val="1F3864"/>
                          </a:solidFill>
                          <a:effectLst/>
                          <a:latin typeface="Times New Roman" panose="02020603050405020304" pitchFamily="18" charset="0"/>
                          <a:ea typeface="Calibri" panose="020F0502020204030204" pitchFamily="34" charset="0"/>
                        </a:rPr>
                        <a:t>data encoding ,aggregation,  Data Visualization -  answer the remaining questions with  visualizations and  formulate  hypothesis</a:t>
                      </a:r>
                    </a:p>
                  </a:txBody>
                  <a:tcPr marL="68580" marR="68580" marT="0" marB="0"/>
                </a:tc>
                <a:tc>
                  <a:txBody>
                    <a:bodyPr/>
                    <a:lstStyle/>
                    <a:p>
                      <a:r>
                        <a:rPr lang="en-US" dirty="0"/>
                        <a:t>mariam196292@bue.edu.eg</a:t>
                      </a:r>
                    </a:p>
                  </a:txBody>
                  <a:tcPr/>
                </a:tc>
                <a:extLst>
                  <a:ext uri="{0D108BD9-81ED-4DB2-BD59-A6C34878D82A}">
                    <a16:rowId xmlns:a16="http://schemas.microsoft.com/office/drawing/2014/main" val="2473315442"/>
                  </a:ext>
                </a:extLst>
              </a:tr>
              <a:tr h="1086738">
                <a:tc>
                  <a:txBody>
                    <a:bodyPr/>
                    <a:lstStyle/>
                    <a:p>
                      <a:r>
                        <a:rPr lang="en-US" dirty="0"/>
                        <a:t>Mohamed Hany</a:t>
                      </a:r>
                    </a:p>
                  </a:txBody>
                  <a:tcPr/>
                </a:tc>
                <a:tc>
                  <a:txBody>
                    <a:bodyPr/>
                    <a:lstStyle/>
                    <a:p>
                      <a:r>
                        <a:rPr lang="en-US" dirty="0"/>
                        <a:t>206457</a:t>
                      </a:r>
                    </a:p>
                  </a:txBody>
                  <a:tcPr/>
                </a:tc>
                <a:tc>
                  <a:txBody>
                    <a:bodyPr/>
                    <a:lstStyle/>
                    <a:p>
                      <a:pPr algn="l">
                        <a:lnSpc>
                          <a:spcPct val="107000"/>
                        </a:lnSpc>
                        <a:spcAft>
                          <a:spcPts val="800"/>
                        </a:spcAft>
                      </a:pPr>
                      <a:r>
                        <a:rPr lang="en-US" sz="1600" i="1" dirty="0">
                          <a:solidFill>
                            <a:srgbClr val="1F3864"/>
                          </a:solidFill>
                          <a:effectLst/>
                          <a:latin typeface="Times New Roman" panose="02020603050405020304" pitchFamily="18" charset="0"/>
                          <a:ea typeface="Calibri" panose="020F0502020204030204" pitchFamily="34" charset="0"/>
                        </a:rPr>
                        <a:t>Clean and tidy the data set - -  answer the remaining questions with  visualizations and  formulate  hypothesis</a:t>
                      </a:r>
                    </a:p>
                  </a:txBody>
                  <a:tcPr marL="68580" marR="68580" marT="0" marB="0"/>
                </a:tc>
                <a:tc>
                  <a:txBody>
                    <a:bodyPr/>
                    <a:lstStyle/>
                    <a:p>
                      <a:r>
                        <a:rPr lang="en-US" dirty="0"/>
                        <a:t>Mohamed206457@bue.edu.eg</a:t>
                      </a:r>
                    </a:p>
                  </a:txBody>
                  <a:tcPr/>
                </a:tc>
                <a:extLst>
                  <a:ext uri="{0D108BD9-81ED-4DB2-BD59-A6C34878D82A}">
                    <a16:rowId xmlns:a16="http://schemas.microsoft.com/office/drawing/2014/main" val="860043597"/>
                  </a:ext>
                </a:extLst>
              </a:tr>
            </a:tbl>
          </a:graphicData>
        </a:graphic>
      </p:graphicFrame>
    </p:spTree>
    <p:extLst>
      <p:ext uri="{BB962C8B-B14F-4D97-AF65-F5344CB8AC3E}">
        <p14:creationId xmlns:p14="http://schemas.microsoft.com/office/powerpoint/2010/main" val="274584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Introduction</a:t>
            </a: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2137644" y="2336873"/>
            <a:ext cx="8530355" cy="3599316"/>
          </a:xfrm>
        </p:spPr>
        <p:txBody>
          <a:bodyPr>
            <a:noAutofit/>
          </a:bodyPr>
          <a:lstStyle/>
          <a:p>
            <a:pPr marL="228600">
              <a:lnSpc>
                <a:spcPct val="200000"/>
              </a:lnSpc>
              <a:spcAft>
                <a:spcPts val="800"/>
              </a:spcAft>
            </a:pPr>
            <a:r>
              <a:rPr lang="en-US" sz="2000" i="0" dirty="0">
                <a:effectLst/>
                <a:latin typeface="Times New Roman" panose="02020603050405020304" pitchFamily="18" charset="0"/>
                <a:ea typeface="Calibri" panose="020F0502020204030204" pitchFamily="34" charset="0"/>
              </a:rPr>
              <a:t>The dataset found at </a:t>
            </a:r>
            <a:r>
              <a:rPr lang="en-US" sz="2000" i="0" u="sng" dirty="0">
                <a:effectLst/>
                <a:latin typeface="Times New Roman" panose="02020603050405020304" pitchFamily="18" charset="0"/>
                <a:ea typeface="Calibri" panose="020F0502020204030204" pitchFamily="34" charset="0"/>
                <a:hlinkClick r:id="rId5">
                  <a:extLst>
                    <a:ext uri="{A12FA001-AC4F-418D-AE19-62706E023703}">
                      <ahyp:hlinkClr xmlns:ahyp="http://schemas.microsoft.com/office/drawing/2018/hyperlinkcolor" val="tx"/>
                    </a:ext>
                  </a:extLst>
                </a:hlinkClick>
              </a:rPr>
              <a:t>https://www.kaggle.com/code/upadorprofzs/eda-video-game-sales</a:t>
            </a:r>
            <a:r>
              <a:rPr lang="en-US" sz="2000" i="0" dirty="0">
                <a:effectLst/>
                <a:latin typeface="Times New Roman" panose="02020603050405020304" pitchFamily="18" charset="0"/>
                <a:ea typeface="Calibri" panose="020F0502020204030204" pitchFamily="34" charset="0"/>
              </a:rPr>
              <a:t> is a collection of video game sales data spanning several years and regions. The data contains information about various video games, including their titles, release dates, platforms, genres, publishers, and sales figures. The dataset consists of a single CSV file, which can be loaded into a data analysis tool or programming language for analysis.</a:t>
            </a:r>
            <a:endParaRPr lang="en-US" sz="2000" i="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322E-E83C-6A86-289C-E79B0117B2F3}"/>
              </a:ext>
            </a:extLst>
          </p:cNvPr>
          <p:cNvSpPr>
            <a:spLocks noGrp="1"/>
          </p:cNvSpPr>
          <p:nvPr>
            <p:ph type="title"/>
          </p:nvPr>
        </p:nvSpPr>
        <p:spPr/>
        <p:txBody>
          <a:bodyPr/>
          <a:lstStyle/>
          <a:p>
            <a:r>
              <a:rPr lang="en-US" dirty="0"/>
              <a:t>Q.1 What is the top-selling game genres across different consoles?</a:t>
            </a:r>
          </a:p>
        </p:txBody>
      </p:sp>
      <p:sp>
        <p:nvSpPr>
          <p:cNvPr id="3" name="Content Placeholder 2">
            <a:extLst>
              <a:ext uri="{FF2B5EF4-FFF2-40B4-BE49-F238E27FC236}">
                <a16:creationId xmlns:a16="http://schemas.microsoft.com/office/drawing/2014/main" id="{CD4E7C26-9535-9E6C-57C9-E6796A14F7FC}"/>
              </a:ext>
            </a:extLst>
          </p:cNvPr>
          <p:cNvSpPr>
            <a:spLocks noGrp="1"/>
          </p:cNvSpPr>
          <p:nvPr>
            <p:ph sz="half" idx="1"/>
          </p:nvPr>
        </p:nvSpPr>
        <p:spPr>
          <a:xfrm>
            <a:off x="135467" y="2336873"/>
            <a:ext cx="5960533" cy="3348310"/>
          </a:xfrm>
        </p:spPr>
        <p:txBody>
          <a:bodyPr>
            <a:normAutofit fontScale="62500" lnSpcReduction="20000"/>
          </a:bodyPr>
          <a:lstStyle/>
          <a:p>
            <a:r>
              <a:rPr lang="en-US" sz="2900" dirty="0"/>
              <a:t>First, the code groups the cleaned and encoded data set by genre and console and aggregates the total sales for each group. The resulting table is then pivoted to reshape the data, with genres as the index and consoles as the columns.</a:t>
            </a:r>
          </a:p>
          <a:p>
            <a:r>
              <a:rPr lang="en-US" sz="2900" dirty="0"/>
              <a:t>Finally, a stacked bar chart is created using the pivoted table, where each stack represents the total sales of a console for a particular genre. The chart is plotted with the title "Total Sales by Genre and Console", x-axis labeled as "Genre", y-axis labeled as "Total Sales (millions)", and a size of 10x6.</a:t>
            </a:r>
          </a:p>
          <a:p>
            <a:r>
              <a:rPr lang="en-US" sz="2900" dirty="0"/>
              <a:t>The stacked bar chart can reveal which genres and consoles have higher total sales compared to others and can help identify trends or patterns in the video game market.</a:t>
            </a:r>
          </a:p>
          <a:p>
            <a:endParaRPr lang="en-US" dirty="0"/>
          </a:p>
        </p:txBody>
      </p:sp>
      <p:pic>
        <p:nvPicPr>
          <p:cNvPr id="6" name="Content Placeholder 5" descr="Chart, bar chart&#10;&#10;Description automatically generated">
            <a:extLst>
              <a:ext uri="{FF2B5EF4-FFF2-40B4-BE49-F238E27FC236}">
                <a16:creationId xmlns:a16="http://schemas.microsoft.com/office/drawing/2014/main" id="{2F40538B-782A-636E-746B-5162C6728B9B}"/>
              </a:ext>
            </a:extLst>
          </p:cNvPr>
          <p:cNvPicPr>
            <a:picLocks noGrp="1" noChangeAspect="1"/>
          </p:cNvPicPr>
          <p:nvPr>
            <p:ph sz="half" idx="2"/>
          </p:nvPr>
        </p:nvPicPr>
        <p:blipFill>
          <a:blip r:embed="rId2"/>
          <a:stretch>
            <a:fillRect/>
          </a:stretch>
        </p:blipFill>
        <p:spPr>
          <a:xfrm>
            <a:off x="6096000" y="2266122"/>
            <a:ext cx="5960533" cy="4045225"/>
          </a:xfrm>
        </p:spPr>
      </p:pic>
    </p:spTree>
    <p:extLst>
      <p:ext uri="{BB962C8B-B14F-4D97-AF65-F5344CB8AC3E}">
        <p14:creationId xmlns:p14="http://schemas.microsoft.com/office/powerpoint/2010/main" val="25579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A0B0-C8A8-5A8B-C78A-5792632C5530}"/>
              </a:ext>
            </a:extLst>
          </p:cNvPr>
          <p:cNvSpPr>
            <a:spLocks noGrp="1"/>
          </p:cNvSpPr>
          <p:nvPr>
            <p:ph type="title"/>
          </p:nvPr>
        </p:nvSpPr>
        <p:spPr/>
        <p:txBody>
          <a:bodyPr/>
          <a:lstStyle/>
          <a:p>
            <a:r>
              <a:rPr lang="en-US" dirty="0"/>
              <a:t>Q.2  Is there a correlation between a game's publisher and its total sales?</a:t>
            </a:r>
          </a:p>
        </p:txBody>
      </p:sp>
      <p:sp>
        <p:nvSpPr>
          <p:cNvPr id="3" name="Content Placeholder 2">
            <a:extLst>
              <a:ext uri="{FF2B5EF4-FFF2-40B4-BE49-F238E27FC236}">
                <a16:creationId xmlns:a16="http://schemas.microsoft.com/office/drawing/2014/main" id="{8D5C7C43-008A-798D-718F-1CBF95A8BCC5}"/>
              </a:ext>
            </a:extLst>
          </p:cNvPr>
          <p:cNvSpPr>
            <a:spLocks noGrp="1"/>
          </p:cNvSpPr>
          <p:nvPr>
            <p:ph sz="half" idx="1"/>
          </p:nvPr>
        </p:nvSpPr>
        <p:spPr>
          <a:xfrm>
            <a:off x="112889" y="2336873"/>
            <a:ext cx="5027664" cy="3599316"/>
          </a:xfrm>
        </p:spPr>
        <p:txBody>
          <a:bodyPr/>
          <a:lstStyle/>
          <a:p>
            <a:r>
              <a:rPr lang="en-US" dirty="0"/>
              <a:t>This code loads the cleaned and encoded video game sales dataset, groups the data by publisher and calculates the total sales, mean and median of the sales for each publisher. Then it creates a scatter plot to visualize the correlation between the total sales and mean sales for each publisher.</a:t>
            </a:r>
          </a:p>
        </p:txBody>
      </p:sp>
      <p:pic>
        <p:nvPicPr>
          <p:cNvPr id="6" name="Content Placeholder 5" descr="Chart, scatter chart&#10;&#10;Description automatically generated">
            <a:extLst>
              <a:ext uri="{FF2B5EF4-FFF2-40B4-BE49-F238E27FC236}">
                <a16:creationId xmlns:a16="http://schemas.microsoft.com/office/drawing/2014/main" id="{9337AC5C-DA3F-EF85-10F8-74C4B39EC792}"/>
              </a:ext>
            </a:extLst>
          </p:cNvPr>
          <p:cNvPicPr>
            <a:picLocks noGrp="1" noChangeAspect="1"/>
          </p:cNvPicPr>
          <p:nvPr>
            <p:ph sz="half" idx="2"/>
          </p:nvPr>
        </p:nvPicPr>
        <p:blipFill>
          <a:blip r:embed="rId2"/>
          <a:stretch>
            <a:fillRect/>
          </a:stretch>
        </p:blipFill>
        <p:spPr>
          <a:xfrm>
            <a:off x="5140553" y="2336873"/>
            <a:ext cx="6611710" cy="4242831"/>
          </a:xfrm>
        </p:spPr>
      </p:pic>
    </p:spTree>
    <p:extLst>
      <p:ext uri="{BB962C8B-B14F-4D97-AF65-F5344CB8AC3E}">
        <p14:creationId xmlns:p14="http://schemas.microsoft.com/office/powerpoint/2010/main" val="362408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06ED-67FB-9D8B-91E4-E53A80254B18}"/>
              </a:ext>
            </a:extLst>
          </p:cNvPr>
          <p:cNvSpPr>
            <a:spLocks noGrp="1"/>
          </p:cNvSpPr>
          <p:nvPr>
            <p:ph type="title"/>
          </p:nvPr>
        </p:nvSpPr>
        <p:spPr/>
        <p:txBody>
          <a:bodyPr/>
          <a:lstStyle/>
          <a:p>
            <a:r>
              <a:rPr lang="en-US" dirty="0"/>
              <a:t>Q.3 What is the distribution of total sales for each game genre?</a:t>
            </a:r>
          </a:p>
        </p:txBody>
      </p:sp>
      <p:sp>
        <p:nvSpPr>
          <p:cNvPr id="3" name="Content Placeholder 2">
            <a:extLst>
              <a:ext uri="{FF2B5EF4-FFF2-40B4-BE49-F238E27FC236}">
                <a16:creationId xmlns:a16="http://schemas.microsoft.com/office/drawing/2014/main" id="{FE639CA6-EA7A-56CD-808C-46B0BBE046D7}"/>
              </a:ext>
            </a:extLst>
          </p:cNvPr>
          <p:cNvSpPr>
            <a:spLocks noGrp="1"/>
          </p:cNvSpPr>
          <p:nvPr>
            <p:ph sz="half" idx="1"/>
          </p:nvPr>
        </p:nvSpPr>
        <p:spPr>
          <a:xfrm>
            <a:off x="124178" y="2336873"/>
            <a:ext cx="4560711" cy="3431749"/>
          </a:xfrm>
        </p:spPr>
        <p:txBody>
          <a:bodyPr>
            <a:normAutofit fontScale="85000" lnSpcReduction="20000"/>
          </a:bodyPr>
          <a:lstStyle/>
          <a:p>
            <a:r>
              <a:rPr lang="en-US" dirty="0"/>
              <a:t>This code creates a box plot using Seaborn library to show the distribution of total sales for each game genre in the dataset. The x-axis represents the game genre, and the y-axis represents the total sales. The plot shows the median value, the interquartile range, and any potential outliers for each game genre. The rotation and horizontal alignment of the x-axis labels are adjusted using </a:t>
            </a:r>
            <a:r>
              <a:rPr lang="en-US" dirty="0" err="1"/>
              <a:t>plt.xticks</a:t>
            </a:r>
            <a:r>
              <a:rPr lang="en-US" dirty="0"/>
              <a:t>() function. The labels and title are set using </a:t>
            </a:r>
            <a:r>
              <a:rPr lang="en-US" dirty="0" err="1"/>
              <a:t>plt.xlabel</a:t>
            </a:r>
            <a:r>
              <a:rPr lang="en-US" dirty="0"/>
              <a:t>(), </a:t>
            </a:r>
            <a:r>
              <a:rPr lang="en-US" dirty="0" err="1"/>
              <a:t>plt.ylabel</a:t>
            </a:r>
            <a:r>
              <a:rPr lang="en-US" dirty="0"/>
              <a:t>(), and </a:t>
            </a:r>
            <a:r>
              <a:rPr lang="en-US" dirty="0" err="1"/>
              <a:t>plt.title</a:t>
            </a:r>
            <a:r>
              <a:rPr lang="en-US" dirty="0"/>
              <a:t>() functions.</a:t>
            </a:r>
          </a:p>
        </p:txBody>
      </p:sp>
      <p:pic>
        <p:nvPicPr>
          <p:cNvPr id="6" name="Content Placeholder 5" descr="Chart&#10;&#10;Description automatically generated">
            <a:extLst>
              <a:ext uri="{FF2B5EF4-FFF2-40B4-BE49-F238E27FC236}">
                <a16:creationId xmlns:a16="http://schemas.microsoft.com/office/drawing/2014/main" id="{937B0E3A-F4F7-8DD0-2247-A91634168366}"/>
              </a:ext>
            </a:extLst>
          </p:cNvPr>
          <p:cNvPicPr>
            <a:picLocks noGrp="1" noChangeAspect="1"/>
          </p:cNvPicPr>
          <p:nvPr>
            <p:ph sz="half" idx="2"/>
          </p:nvPr>
        </p:nvPicPr>
        <p:blipFill>
          <a:blip r:embed="rId2"/>
          <a:stretch>
            <a:fillRect/>
          </a:stretch>
        </p:blipFill>
        <p:spPr>
          <a:xfrm>
            <a:off x="4684889" y="2336800"/>
            <a:ext cx="7301702" cy="4282661"/>
          </a:xfrm>
        </p:spPr>
      </p:pic>
    </p:spTree>
    <p:extLst>
      <p:ext uri="{BB962C8B-B14F-4D97-AF65-F5344CB8AC3E}">
        <p14:creationId xmlns:p14="http://schemas.microsoft.com/office/powerpoint/2010/main" val="87407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92A0-24C1-4501-E767-64CA4F92168D}"/>
              </a:ext>
            </a:extLst>
          </p:cNvPr>
          <p:cNvSpPr>
            <a:spLocks noGrp="1"/>
          </p:cNvSpPr>
          <p:nvPr>
            <p:ph type="title"/>
          </p:nvPr>
        </p:nvSpPr>
        <p:spPr/>
        <p:txBody>
          <a:bodyPr/>
          <a:lstStyle/>
          <a:p>
            <a:r>
              <a:rPr lang="en-US" dirty="0"/>
              <a:t>Q.4 Which consoles have the highest total sales over the years?</a:t>
            </a:r>
          </a:p>
        </p:txBody>
      </p:sp>
      <p:sp>
        <p:nvSpPr>
          <p:cNvPr id="3" name="Content Placeholder 2">
            <a:extLst>
              <a:ext uri="{FF2B5EF4-FFF2-40B4-BE49-F238E27FC236}">
                <a16:creationId xmlns:a16="http://schemas.microsoft.com/office/drawing/2014/main" id="{65108FAB-687F-6E43-6347-5FBE32A219CF}"/>
              </a:ext>
            </a:extLst>
          </p:cNvPr>
          <p:cNvSpPr>
            <a:spLocks noGrp="1"/>
          </p:cNvSpPr>
          <p:nvPr>
            <p:ph sz="half" idx="1"/>
          </p:nvPr>
        </p:nvSpPr>
        <p:spPr>
          <a:xfrm>
            <a:off x="158045" y="2336872"/>
            <a:ext cx="4982508" cy="4521127"/>
          </a:xfrm>
        </p:spPr>
        <p:txBody>
          <a:bodyPr>
            <a:noAutofit/>
          </a:bodyPr>
          <a:lstStyle/>
          <a:p>
            <a:r>
              <a:rPr lang="en-US" sz="1800" dirty="0"/>
              <a:t>This code first groups the cleaned and aggregated video game sales data by console and year, and then calculates the sum of total sales for each console and year combination. It then pivots the resulting table to create a new table with years as rows, consoles as columns, and total sales as values. Finally, it creates a line plot to visualize the total sales by console over time. The resulting plot shows how total sales have changed over time for each console. The x-axis shows the years, and the y-axis shows the total sales in millions of units. Each console is represented by a different colored line on the plot. The plot can help identify trends or patterns in the release of video games over time for each console.</a:t>
            </a:r>
          </a:p>
        </p:txBody>
      </p:sp>
      <p:pic>
        <p:nvPicPr>
          <p:cNvPr id="6" name="Content Placeholder 5" descr="Chart, histogram&#10;&#10;Description automatically generated">
            <a:extLst>
              <a:ext uri="{FF2B5EF4-FFF2-40B4-BE49-F238E27FC236}">
                <a16:creationId xmlns:a16="http://schemas.microsoft.com/office/drawing/2014/main" id="{07A162E6-BDA1-4F8C-DA0F-5A37BE68BBFC}"/>
              </a:ext>
            </a:extLst>
          </p:cNvPr>
          <p:cNvPicPr>
            <a:picLocks noGrp="1" noChangeAspect="1"/>
          </p:cNvPicPr>
          <p:nvPr>
            <p:ph sz="half" idx="2"/>
          </p:nvPr>
        </p:nvPicPr>
        <p:blipFill>
          <a:blip r:embed="rId2"/>
          <a:stretch>
            <a:fillRect/>
          </a:stretch>
        </p:blipFill>
        <p:spPr>
          <a:xfrm>
            <a:off x="5140553" y="2336872"/>
            <a:ext cx="6893402" cy="4332285"/>
          </a:xfrm>
        </p:spPr>
      </p:pic>
    </p:spTree>
    <p:extLst>
      <p:ext uri="{BB962C8B-B14F-4D97-AF65-F5344CB8AC3E}">
        <p14:creationId xmlns:p14="http://schemas.microsoft.com/office/powerpoint/2010/main" val="70982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D9B0-1401-0EBB-3F85-BDDAF3FFC347}"/>
              </a:ext>
            </a:extLst>
          </p:cNvPr>
          <p:cNvSpPr>
            <a:spLocks noGrp="1"/>
          </p:cNvSpPr>
          <p:nvPr>
            <p:ph type="title"/>
          </p:nvPr>
        </p:nvSpPr>
        <p:spPr/>
        <p:txBody>
          <a:bodyPr/>
          <a:lstStyle/>
          <a:p>
            <a:r>
              <a:rPr lang="en-US" dirty="0"/>
              <a:t>Q.5 Are there any trends or patterns in the release of video games over time?</a:t>
            </a:r>
          </a:p>
        </p:txBody>
      </p:sp>
      <p:sp>
        <p:nvSpPr>
          <p:cNvPr id="3" name="Content Placeholder 2">
            <a:extLst>
              <a:ext uri="{FF2B5EF4-FFF2-40B4-BE49-F238E27FC236}">
                <a16:creationId xmlns:a16="http://schemas.microsoft.com/office/drawing/2014/main" id="{3EC1D14F-A9F1-AA7F-7E10-881096950606}"/>
              </a:ext>
            </a:extLst>
          </p:cNvPr>
          <p:cNvSpPr>
            <a:spLocks noGrp="1"/>
          </p:cNvSpPr>
          <p:nvPr>
            <p:ph sz="half" idx="1"/>
          </p:nvPr>
        </p:nvSpPr>
        <p:spPr>
          <a:xfrm>
            <a:off x="169332" y="2336873"/>
            <a:ext cx="4176889" cy="3599316"/>
          </a:xfrm>
        </p:spPr>
        <p:txBody>
          <a:bodyPr>
            <a:normAutofit fontScale="92500" lnSpcReduction="10000"/>
          </a:bodyPr>
          <a:lstStyle/>
          <a:p>
            <a:r>
              <a:rPr lang="en-US" dirty="0"/>
              <a:t>This code reads in a pandas </a:t>
            </a:r>
            <a:r>
              <a:rPr lang="en-US" dirty="0" err="1"/>
              <a:t>dataframe</a:t>
            </a:r>
            <a:r>
              <a:rPr lang="en-US" dirty="0"/>
              <a:t> from a CSV file and then converts the 'Year' column to a datetime object using the </a:t>
            </a:r>
            <a:r>
              <a:rPr lang="en-US" dirty="0" err="1"/>
              <a:t>pd.to_datetime</a:t>
            </a:r>
            <a:r>
              <a:rPr lang="en-US" dirty="0"/>
              <a:t>() function. It then counts the number of video game releases by year using the </a:t>
            </a:r>
            <a:r>
              <a:rPr lang="en-US" dirty="0" err="1"/>
              <a:t>value_counts</a:t>
            </a:r>
            <a:r>
              <a:rPr lang="en-US" dirty="0"/>
              <a:t>() function and plots the results using </a:t>
            </a:r>
            <a:r>
              <a:rPr lang="en-US" dirty="0" err="1"/>
              <a:t>plt.plot</a:t>
            </a:r>
            <a:r>
              <a:rPr lang="en-US" dirty="0"/>
              <a:t>(). The resulting plot displays the number of video game releases over time.</a:t>
            </a:r>
          </a:p>
        </p:txBody>
      </p:sp>
      <p:pic>
        <p:nvPicPr>
          <p:cNvPr id="6" name="Content Placeholder 5" descr="Chart, line chart&#10;&#10;Description automatically generated">
            <a:extLst>
              <a:ext uri="{FF2B5EF4-FFF2-40B4-BE49-F238E27FC236}">
                <a16:creationId xmlns:a16="http://schemas.microsoft.com/office/drawing/2014/main" id="{61A4669A-F821-B36F-89A8-356D6EB115D6}"/>
              </a:ext>
            </a:extLst>
          </p:cNvPr>
          <p:cNvPicPr>
            <a:picLocks noGrp="1" noChangeAspect="1"/>
          </p:cNvPicPr>
          <p:nvPr>
            <p:ph sz="half" idx="2"/>
          </p:nvPr>
        </p:nvPicPr>
        <p:blipFill>
          <a:blip r:embed="rId2"/>
          <a:stretch>
            <a:fillRect/>
          </a:stretch>
        </p:blipFill>
        <p:spPr>
          <a:xfrm>
            <a:off x="4346221" y="2336873"/>
            <a:ext cx="7405286" cy="4372040"/>
          </a:xfrm>
        </p:spPr>
      </p:pic>
    </p:spTree>
    <p:extLst>
      <p:ext uri="{BB962C8B-B14F-4D97-AF65-F5344CB8AC3E}">
        <p14:creationId xmlns:p14="http://schemas.microsoft.com/office/powerpoint/2010/main" val="264048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307A-E16F-6203-0FEC-C22C9AA11A73}"/>
              </a:ext>
            </a:extLst>
          </p:cNvPr>
          <p:cNvSpPr>
            <a:spLocks noGrp="1"/>
          </p:cNvSpPr>
          <p:nvPr>
            <p:ph type="title"/>
          </p:nvPr>
        </p:nvSpPr>
        <p:spPr>
          <a:xfrm>
            <a:off x="2137646" y="753228"/>
            <a:ext cx="9613861" cy="1080938"/>
          </a:xfrm>
        </p:spPr>
        <p:txBody>
          <a:bodyPr anchor="ctr">
            <a:normAutofit/>
          </a:bodyPr>
          <a:lstStyle/>
          <a:p>
            <a:r>
              <a:rPr lang="en-US" dirty="0" err="1"/>
              <a:t>SteamSpy</a:t>
            </a:r>
            <a:r>
              <a:rPr lang="en-US" dirty="0"/>
              <a:t> Scrapping with Beautiful Soup</a:t>
            </a:r>
          </a:p>
        </p:txBody>
      </p:sp>
      <p:sp>
        <p:nvSpPr>
          <p:cNvPr id="3" name="Content Placeholder 2">
            <a:extLst>
              <a:ext uri="{FF2B5EF4-FFF2-40B4-BE49-F238E27FC236}">
                <a16:creationId xmlns:a16="http://schemas.microsoft.com/office/drawing/2014/main" id="{CFF491F8-9FBF-2BA8-4432-63AAE081DEAA}"/>
              </a:ext>
            </a:extLst>
          </p:cNvPr>
          <p:cNvSpPr>
            <a:spLocks noGrp="1"/>
          </p:cNvSpPr>
          <p:nvPr>
            <p:ph sz="half" idx="1"/>
          </p:nvPr>
        </p:nvSpPr>
        <p:spPr>
          <a:xfrm>
            <a:off x="2137645" y="2336873"/>
            <a:ext cx="4698358" cy="3599316"/>
          </a:xfrm>
        </p:spPr>
        <p:txBody>
          <a:bodyPr>
            <a:noAutofit/>
          </a:bodyPr>
          <a:lstStyle/>
          <a:p>
            <a:r>
              <a:rPr lang="en-US" sz="1280" dirty="0"/>
              <a:t>This code uses Python to extract data from a website using web scraping techniques, then it imports the requests and </a:t>
            </a:r>
            <a:r>
              <a:rPr lang="en-US" sz="1280" dirty="0" err="1"/>
              <a:t>BeautifulSoup</a:t>
            </a:r>
            <a:r>
              <a:rPr lang="en-US" sz="1280" dirty="0"/>
              <a:t> libraries, which are used to send HTTP requests to the website and parse the HTML content of the response, respectively. The website being scraped is </a:t>
            </a:r>
            <a:r>
              <a:rPr lang="en-US" sz="1280" dirty="0" err="1"/>
              <a:t>SteamSpy</a:t>
            </a:r>
            <a:r>
              <a:rPr lang="en-US" sz="1280" dirty="0"/>
              <a:t>, which provides information about video games on the Steam platform. The code sends a GET request to the </a:t>
            </a:r>
            <a:r>
              <a:rPr lang="en-US" sz="1280" dirty="0" err="1"/>
              <a:t>SteamSpy</a:t>
            </a:r>
            <a:r>
              <a:rPr lang="en-US" sz="1280" dirty="0"/>
              <a:t> website using the </a:t>
            </a:r>
            <a:r>
              <a:rPr lang="en-US" sz="1280" dirty="0" err="1"/>
              <a:t>requests.get</a:t>
            </a:r>
            <a:r>
              <a:rPr lang="en-US" sz="1280" dirty="0"/>
              <a:t>() method and stores the response content in a variable called "response".</a:t>
            </a:r>
          </a:p>
          <a:p>
            <a:r>
              <a:rPr lang="en-US" sz="1280" dirty="0"/>
              <a:t>Then creates a </a:t>
            </a:r>
            <a:r>
              <a:rPr lang="en-US" sz="1280" dirty="0" err="1"/>
              <a:t>BeautifulSoup</a:t>
            </a:r>
            <a:r>
              <a:rPr lang="en-US" sz="1280" dirty="0"/>
              <a:t> object called "soup" by passing the response content and a parser to the </a:t>
            </a:r>
            <a:r>
              <a:rPr lang="en-US" sz="1280" dirty="0" err="1"/>
              <a:t>BeautifulSoup</a:t>
            </a:r>
            <a:r>
              <a:rPr lang="en-US" sz="1280" dirty="0"/>
              <a:t>() function.</a:t>
            </a:r>
          </a:p>
          <a:p>
            <a:r>
              <a:rPr lang="en-US" sz="1280" dirty="0"/>
              <a:t>The code then uses the find() method of the soup object to extract the table with an id attribute of "games".</a:t>
            </a:r>
          </a:p>
          <a:p>
            <a:r>
              <a:rPr lang="en-US" sz="1280" dirty="0"/>
              <a:t>Then it iterates over the rows of the table using a for loop, and extracts the game name, rank, owner, number of players, and playtime for each row.</a:t>
            </a:r>
          </a:p>
          <a:p>
            <a:r>
              <a:rPr lang="en-US" sz="1280" dirty="0"/>
              <a:t>The extracted data is stored in separate lists to be analyzed and visualized</a:t>
            </a:r>
          </a:p>
        </p:txBody>
      </p:sp>
      <p:pic>
        <p:nvPicPr>
          <p:cNvPr id="6" name="Content Placeholder 5" descr="Graphical user interface, text, application&#10;&#10;Description automatically generated">
            <a:extLst>
              <a:ext uri="{FF2B5EF4-FFF2-40B4-BE49-F238E27FC236}">
                <a16:creationId xmlns:a16="http://schemas.microsoft.com/office/drawing/2014/main" id="{F3132773-3DCD-732E-83F4-ED499E1D2899}"/>
              </a:ext>
            </a:extLst>
          </p:cNvPr>
          <p:cNvPicPr>
            <a:picLocks noGrp="1" noChangeAspect="1"/>
          </p:cNvPicPr>
          <p:nvPr>
            <p:ph sz="half" idx="2"/>
          </p:nvPr>
        </p:nvPicPr>
        <p:blipFill>
          <a:blip r:embed="rId2"/>
          <a:stretch>
            <a:fillRect/>
          </a:stretch>
        </p:blipFill>
        <p:spPr>
          <a:xfrm>
            <a:off x="7051448" y="2806738"/>
            <a:ext cx="4700058" cy="2659586"/>
          </a:xfrm>
          <a:noFill/>
        </p:spPr>
      </p:pic>
    </p:spTree>
    <p:extLst>
      <p:ext uri="{BB962C8B-B14F-4D97-AF65-F5344CB8AC3E}">
        <p14:creationId xmlns:p14="http://schemas.microsoft.com/office/powerpoint/2010/main" val="35773318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87</TotalTime>
  <Words>1941</Words>
  <Application>Microsoft Office PowerPoint</Application>
  <PresentationFormat>Widescreen</PresentationFormat>
  <Paragraphs>95</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Segoe UI</vt:lpstr>
      <vt:lpstr>Söhne</vt:lpstr>
      <vt:lpstr>Times New Roman</vt:lpstr>
      <vt:lpstr>Trebuchet MS</vt:lpstr>
      <vt:lpstr>Berlin</vt:lpstr>
      <vt:lpstr>DATA SCIENCE PROJECT</vt:lpstr>
      <vt:lpstr>PowerPoint Presentation</vt:lpstr>
      <vt:lpstr>Introduction</vt:lpstr>
      <vt:lpstr>Q.1 What is the top-selling game genres across different consoles?</vt:lpstr>
      <vt:lpstr>Q.2  Is there a correlation between a game's publisher and its total sales?</vt:lpstr>
      <vt:lpstr>Q.3 What is the distribution of total sales for each game genre?</vt:lpstr>
      <vt:lpstr>Q.4 Which consoles have the highest total sales over the years?</vt:lpstr>
      <vt:lpstr>Q.5 Are there any trends or patterns in the release of video games over time?</vt:lpstr>
      <vt:lpstr>SteamSpy Scrapping with Beautiful Soup</vt:lpstr>
      <vt:lpstr>Storing the extracted Data.</vt:lpstr>
      <vt:lpstr>Cleaning Data with Pandas</vt:lpstr>
      <vt:lpstr>Integrating Datasets</vt:lpstr>
      <vt:lpstr>Use the integrated dataset and visuals to answer remaining questions.</vt:lpstr>
      <vt:lpstr>Use the integrated dataset and visuals to answer remaining questions.</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Ahmed185272</dc:creator>
  <cp:lastModifiedBy>Zero Master</cp:lastModifiedBy>
  <cp:revision>2</cp:revision>
  <dcterms:created xsi:type="dcterms:W3CDTF">2023-05-01T22:47:22Z</dcterms:created>
  <dcterms:modified xsi:type="dcterms:W3CDTF">2023-05-02T05:43:12Z</dcterms:modified>
</cp:coreProperties>
</file>