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644" r:id="rId3"/>
    <p:sldId id="671" r:id="rId4"/>
    <p:sldId id="656" r:id="rId5"/>
    <p:sldId id="673" r:id="rId6"/>
    <p:sldId id="657" r:id="rId7"/>
    <p:sldId id="669" r:id="rId8"/>
    <p:sldId id="658" r:id="rId9"/>
    <p:sldId id="672" r:id="rId10"/>
    <p:sldId id="660" r:id="rId11"/>
    <p:sldId id="661" r:id="rId12"/>
    <p:sldId id="662" r:id="rId13"/>
    <p:sldId id="663" r:id="rId14"/>
    <p:sldId id="674" r:id="rId15"/>
    <p:sldId id="664" r:id="rId16"/>
    <p:sldId id="260"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59" userDrawn="1">
          <p15:clr>
            <a:srgbClr val="A4A3A4"/>
          </p15:clr>
        </p15:guide>
        <p15:guide id="3" pos="756" userDrawn="1">
          <p15:clr>
            <a:srgbClr val="A4A3A4"/>
          </p15:clr>
        </p15:guide>
        <p15:guide id="4" pos="60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60000"/>
    <a:srgbClr val="FF1D1D"/>
    <a:srgbClr val="F4B183"/>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30" autoAdjust="0"/>
  </p:normalViewPr>
  <p:slideViewPr>
    <p:cSldViewPr snapToGrid="0">
      <p:cViewPr varScale="1">
        <p:scale>
          <a:sx n="82" d="100"/>
          <a:sy n="82" d="100"/>
        </p:scale>
        <p:origin x="-330" y="-90"/>
      </p:cViewPr>
      <p:guideLst>
        <p:guide orient="horz" pos="2160"/>
        <p:guide pos="3659"/>
        <p:guide pos="756"/>
        <p:guide pos="6085"/>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238-23A0-4F1A-8A46-BB502B62DCDD}" type="datetimeFigureOut">
              <a:rPr lang="zh-CN" altLang="en-US" smtClean="0"/>
              <a:t>2018-12-01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A16D-C77F-42ED-B06C-0E600EB8C77E}" type="slidenum">
              <a:rPr lang="zh-CN" altLang="en-US" smtClean="0"/>
              <a:t>‹#›</a:t>
            </a:fld>
            <a:endParaRPr lang="zh-CN" altLang="en-US"/>
          </a:p>
        </p:txBody>
      </p:sp>
    </p:spTree>
    <p:extLst>
      <p:ext uri="{BB962C8B-B14F-4D97-AF65-F5344CB8AC3E}">
        <p14:creationId xmlns:p14="http://schemas.microsoft.com/office/powerpoint/2010/main" val="427592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2</a:t>
            </a:fld>
            <a:endParaRPr lang="zh-CN" altLang="en-US" sz="130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11</a:t>
            </a:fld>
            <a:endParaRPr lang="zh-CN" altLang="en-US" sz="1300" smtClean="0">
              <a:solidFill>
                <a:srgbClr val="000000"/>
              </a:solidFill>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12</a:t>
            </a:fld>
            <a:endParaRPr lang="zh-CN" altLang="en-US" sz="1300" smtClean="0">
              <a:solidFill>
                <a:srgbClr val="000000"/>
              </a:solidFill>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13</a:t>
            </a:fld>
            <a:endParaRPr lang="zh-CN" altLang="en-US" sz="1300" smtClean="0">
              <a:solidFill>
                <a:srgbClr val="000000"/>
              </a:solidFill>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14</a:t>
            </a:fld>
            <a:endParaRPr lang="zh-CN" altLang="en-US" sz="1300" smtClean="0">
              <a:solidFill>
                <a:srgbClr val="000000"/>
              </a:solidFill>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15</a:t>
            </a:fld>
            <a:endParaRPr lang="zh-CN" altLang="en-US" sz="1300"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3</a:t>
            </a:fld>
            <a:endParaRPr lang="zh-CN" altLang="en-US" sz="1300"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4</a:t>
            </a:fld>
            <a:endParaRPr lang="zh-CN" altLang="en-US" sz="1300" smtClean="0">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5</a:t>
            </a:fld>
            <a:endParaRPr lang="zh-CN" altLang="en-US" sz="1300" smtClean="0">
              <a:solidFill>
                <a:srgbClr val="000000"/>
              </a:solidFill>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6</a:t>
            </a:fld>
            <a:endParaRPr lang="zh-CN" altLang="en-US" sz="1300" smtClean="0">
              <a:solidFill>
                <a:srgbClr val="000000"/>
              </a:solidFill>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7</a:t>
            </a:fld>
            <a:endParaRPr lang="zh-CN" altLang="en-US" sz="1300"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8</a:t>
            </a:fld>
            <a:endParaRPr lang="zh-CN" altLang="en-US" sz="1300" smtClean="0">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9</a:t>
            </a:fld>
            <a:endParaRPr lang="zh-CN" altLang="en-US" sz="1300" smtClean="0">
              <a:solidFill>
                <a:srgbClr val="000000"/>
              </a:solidFill>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itchFamily="34" charset="0"/>
              </a:rPr>
              <a:pPr eaLnBrk="1" hangingPunct="1">
                <a:spcBef>
                  <a:spcPct val="0"/>
                </a:spcBef>
                <a:buFontTx/>
                <a:buNone/>
              </a:pPr>
              <a:t>10</a:t>
            </a:fld>
            <a:endParaRPr lang="zh-CN" altLang="en-US" sz="1300"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a:t>单击此处编辑课程标题</a:t>
            </a:r>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5" name="图片 4">
            <a:extLst>
              <a:ext uri="{FF2B5EF4-FFF2-40B4-BE49-F238E27FC236}">
                <a16:creationId xmlns="" xmlns:a16="http://schemas.microsoft.com/office/drawing/2014/main" id="{749BB47C-0B23-4B02-B769-BE8BB50E62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extLst>
      <p:ext uri="{BB962C8B-B14F-4D97-AF65-F5344CB8AC3E}">
        <p14:creationId xmlns:p14="http://schemas.microsoft.com/office/powerpoint/2010/main" val="371258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extLst>
      <p:ext uri="{BB962C8B-B14F-4D97-AF65-F5344CB8AC3E}">
        <p14:creationId xmlns:p14="http://schemas.microsoft.com/office/powerpoint/2010/main" val="58028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a:t>单击此处编辑章标题</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extLst>
      <p:ext uri="{BB962C8B-B14F-4D97-AF65-F5344CB8AC3E}">
        <p14:creationId xmlns:p14="http://schemas.microsoft.com/office/powerpoint/2010/main" val="307687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28972"/>
            <a:ext cx="2016221" cy="635248"/>
          </a:xfrm>
          <a:prstGeom prst="rect">
            <a:avLst/>
          </a:prstGeom>
        </p:spPr>
      </p:pic>
    </p:spTree>
    <p:extLst>
      <p:ext uri="{BB962C8B-B14F-4D97-AF65-F5344CB8AC3E}">
        <p14:creationId xmlns:p14="http://schemas.microsoft.com/office/powerpoint/2010/main" val="200134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78227"/>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extLst>
      <p:ext uri="{BB962C8B-B14F-4D97-AF65-F5344CB8AC3E}">
        <p14:creationId xmlns:p14="http://schemas.microsoft.com/office/powerpoint/2010/main" val="4014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t>2018-12-01</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t>‹#›</a:t>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a:t>技术成就梦想</a:t>
            </a: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5495" y="6349759"/>
            <a:ext cx="1459338" cy="293566"/>
          </a:xfrm>
          <a:prstGeom prst="rect">
            <a:avLst/>
          </a:prstGeom>
        </p:spPr>
      </p:pic>
    </p:spTree>
    <p:extLst>
      <p:ext uri="{BB962C8B-B14F-4D97-AF65-F5344CB8AC3E}">
        <p14:creationId xmlns:p14="http://schemas.microsoft.com/office/powerpoint/2010/main" val="343400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t>2018-12-01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t>‹#›</a:t>
            </a:fld>
            <a:endParaRPr lang="zh-CN" altLang="en-US"/>
          </a:p>
        </p:txBody>
      </p:sp>
    </p:spTree>
    <p:extLst>
      <p:ext uri="{BB962C8B-B14F-4D97-AF65-F5344CB8AC3E}">
        <p14:creationId xmlns:p14="http://schemas.microsoft.com/office/powerpoint/2010/main" val="381380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768" userDrawn="1">
          <p15:clr>
            <a:srgbClr val="F26B43"/>
          </p15:clr>
        </p15:guide>
        <p15:guide id="4" pos="69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标题 1">
            <a:extLst>
              <a:ext uri="{FF2B5EF4-FFF2-40B4-BE49-F238E27FC236}">
                <a16:creationId xmlns="" xmlns:a16="http://schemas.microsoft.com/office/drawing/2014/main" id="{A3D9A432-3FF1-423E-8F35-66DEDBE0CC3B}"/>
              </a:ext>
            </a:extLst>
          </p:cNvPr>
          <p:cNvSpPr txBox="1">
            <a:spLocks/>
          </p:cNvSpPr>
          <p:nvPr>
            <p:custDataLst>
              <p:tags r:id="rId1"/>
            </p:custDataLst>
          </p:nvPr>
        </p:nvSpPr>
        <p:spPr>
          <a:xfrm>
            <a:off x="446812" y="2242845"/>
            <a:ext cx="7221521" cy="108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sz="6600" spc="-150" noProof="0" smtClean="0">
                <a:latin typeface="+mn-ea"/>
                <a:ea typeface="+mn-ea"/>
              </a:rPr>
              <a:t>经 典 类 计 算</a:t>
            </a:r>
            <a:endParaRPr kumimoji="0" lang="zh-CN" altLang="en-US" sz="6600" b="1" i="0" u="none" strike="noStrike" kern="1200" cap="none" spc="-150" normalizeH="0" baseline="0" noProof="0" dirty="0">
              <a:ln>
                <a:noFill/>
              </a:ln>
              <a:effectLst/>
              <a:uLnTx/>
              <a:uFillTx/>
              <a:latin typeface="+mn-ea"/>
              <a:ea typeface="+mn-ea"/>
            </a:endParaRPr>
          </a:p>
        </p:txBody>
      </p:sp>
      <p:sp>
        <p:nvSpPr>
          <p:cNvPr id="6" name="矩形: 圆角 5">
            <a:extLst>
              <a:ext uri="{FF2B5EF4-FFF2-40B4-BE49-F238E27FC236}">
                <a16:creationId xmlns="" xmlns:a16="http://schemas.microsoft.com/office/drawing/2014/main" id="{91149416-FA23-4423-A71E-41E29210B0E5}"/>
              </a:ext>
            </a:extLst>
          </p:cNvPr>
          <p:cNvSpPr/>
          <p:nvPr>
            <p:custDataLst>
              <p:tags r:id="rId2"/>
            </p:custDataLst>
          </p:nvPr>
        </p:nvSpPr>
        <p:spPr>
          <a:xfrm>
            <a:off x="446813" y="857314"/>
            <a:ext cx="2160000" cy="612000"/>
          </a:xfrm>
          <a:prstGeom prst="roundRect">
            <a:avLst/>
          </a:prstGeom>
          <a:solidFill>
            <a:srgbClr val="C00000"/>
          </a:solidFill>
          <a:ln w="12700" cap="flat" cmpd="sng" algn="ctr">
            <a:noFill/>
            <a:prstDash val="solid"/>
            <a:miter lim="800000"/>
          </a:ln>
          <a:effectLst>
            <a:outerShdw blurRad="342900" dist="2286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chemeClr val="bg1"/>
                </a:solidFill>
                <a:effectLst/>
                <a:uLnTx/>
                <a:uFillTx/>
                <a:latin typeface="+mn-ea"/>
                <a:cs typeface="+mn-cs"/>
              </a:rPr>
              <a:t>计算部分专题</a:t>
            </a:r>
            <a:endParaRPr kumimoji="0" lang="zh-CN" altLang="en-US" sz="2400" b="1" i="0" u="none" strike="noStrike" kern="0" cap="none" spc="0" normalizeH="0" baseline="0" noProof="0" dirty="0">
              <a:ln>
                <a:noFill/>
              </a:ln>
              <a:solidFill>
                <a:schemeClr val="bg1"/>
              </a:solidFill>
              <a:effectLst/>
              <a:uLnTx/>
              <a:uFillTx/>
              <a:latin typeface="+mn-ea"/>
              <a:cs typeface="+mn-cs"/>
            </a:endParaRPr>
          </a:p>
        </p:txBody>
      </p:sp>
      <p:sp>
        <p:nvSpPr>
          <p:cNvPr id="7" name="矩形 6">
            <a:extLst>
              <a:ext uri="{FF2B5EF4-FFF2-40B4-BE49-F238E27FC236}">
                <a16:creationId xmlns="" xmlns:a16="http://schemas.microsoft.com/office/drawing/2014/main" id="{0444A4C1-E019-481D-B85F-52CD79D9ED1B}"/>
              </a:ext>
            </a:extLst>
          </p:cNvPr>
          <p:cNvSpPr/>
          <p:nvPr>
            <p:custDataLst>
              <p:tags r:id="rId3"/>
            </p:custDataLst>
          </p:nvPr>
        </p:nvSpPr>
        <p:spPr>
          <a:xfrm>
            <a:off x="2606812" y="3866294"/>
            <a:ext cx="2646878" cy="584775"/>
          </a:xfrm>
          <a:prstGeom prst="rect">
            <a:avLst/>
          </a:prstGeom>
        </p:spPr>
        <p:txBody>
          <a:bodyPr wrap="none">
            <a:spAutoFit/>
          </a:bodyPr>
          <a:lstStyle/>
          <a:p>
            <a:pPr algn="ctr"/>
            <a:r>
              <a:rPr lang="zh-CN" altLang="en-US" sz="3200" b="1" smtClean="0">
                <a:latin typeface="+mn-ea"/>
              </a:rPr>
              <a:t>授课：薛大龙</a:t>
            </a:r>
            <a:endParaRPr lang="zh-CN" altLang="en-US" sz="3200" b="1" dirty="0">
              <a:latin typeface="+mn-ea"/>
            </a:endParaRPr>
          </a:p>
        </p:txBody>
      </p:sp>
      <p:sp>
        <p:nvSpPr>
          <p:cNvPr id="8" name="矩形 7">
            <a:extLst>
              <a:ext uri="{FF2B5EF4-FFF2-40B4-BE49-F238E27FC236}">
                <a16:creationId xmlns="" xmlns:a16="http://schemas.microsoft.com/office/drawing/2014/main" id="{0444A4C1-E019-481D-B85F-52CD79D9ED1B}"/>
              </a:ext>
            </a:extLst>
          </p:cNvPr>
          <p:cNvSpPr/>
          <p:nvPr>
            <p:custDataLst>
              <p:tags r:id="rId4"/>
            </p:custDataLst>
          </p:nvPr>
        </p:nvSpPr>
        <p:spPr>
          <a:xfrm>
            <a:off x="620433" y="4745969"/>
            <a:ext cx="8044405" cy="1015663"/>
          </a:xfrm>
          <a:prstGeom prst="rect">
            <a:avLst/>
          </a:prstGeom>
        </p:spPr>
        <p:txBody>
          <a:bodyPr wrap="square">
            <a:spAutoFit/>
          </a:bodyPr>
          <a:lstStyle/>
          <a:p>
            <a:pPr>
              <a:lnSpc>
                <a:spcPct val="150000"/>
              </a:lnSpc>
            </a:pPr>
            <a:r>
              <a:rPr lang="zh-CN" altLang="en-US" sz="2000" smtClean="0">
                <a:latin typeface="+mn-ea"/>
              </a:rPr>
              <a:t>简介：中共党员、北京理工大学博士研究生、多所大学客座教授、北京市评标专家，多次参与考试的</a:t>
            </a:r>
            <a:r>
              <a:rPr lang="zh-CN" altLang="en-US" sz="2000" b="1" smtClean="0">
                <a:solidFill>
                  <a:srgbClr val="FF0000"/>
                </a:solidFill>
                <a:latin typeface="+mn-ea"/>
              </a:rPr>
              <a:t>命题与阅卷</a:t>
            </a:r>
            <a:r>
              <a:rPr lang="zh-CN" altLang="en-US" sz="2000" smtClean="0">
                <a:latin typeface="+mn-ea"/>
              </a:rPr>
              <a:t>，主编出版专著超过</a:t>
            </a:r>
            <a:r>
              <a:rPr lang="en-US" altLang="zh-CN" sz="2000" smtClean="0">
                <a:latin typeface="+mn-ea"/>
              </a:rPr>
              <a:t>60</a:t>
            </a:r>
            <a:r>
              <a:rPr lang="zh-CN" altLang="en-US" sz="2000" smtClean="0">
                <a:latin typeface="+mn-ea"/>
              </a:rPr>
              <a:t>部！</a:t>
            </a:r>
            <a:endParaRPr lang="zh-CN" altLang="en-US" sz="2000" dirty="0">
              <a:latin typeface="+mn-ea"/>
            </a:endParaRPr>
          </a:p>
        </p:txBody>
      </p:sp>
    </p:spTree>
    <p:extLst>
      <p:ext uri="{BB962C8B-B14F-4D97-AF65-F5344CB8AC3E}">
        <p14:creationId xmlns:p14="http://schemas.microsoft.com/office/powerpoint/2010/main" val="2641105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58467" y="218472"/>
            <a:ext cx="6991457" cy="195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eaLnBrk="1" hangingPunct="1">
              <a:lnSpc>
                <a:spcPct val="150000"/>
              </a:lnSpc>
              <a:buClr>
                <a:srgbClr val="3891A7"/>
              </a:buClr>
              <a:buSzPct val="80000"/>
            </a:pPr>
            <a:r>
              <a:rPr lang="zh-CN" altLang="en-US" sz="2000" b="1" smtClean="0">
                <a:solidFill>
                  <a:srgbClr val="FF0000"/>
                </a:solidFill>
                <a:latin typeface="+mn-ea"/>
                <a:ea typeface="+mn-ea"/>
                <a:cs typeface="Times New Roman" pitchFamily="18" charset="0"/>
              </a:rPr>
              <a:t>典型考题（</a:t>
            </a:r>
            <a:r>
              <a:rPr lang="en-US" altLang="zh-CN" sz="2000" b="1" smtClean="0">
                <a:solidFill>
                  <a:srgbClr val="FF0000"/>
                </a:solidFill>
                <a:latin typeface="+mn-ea"/>
                <a:ea typeface="+mn-ea"/>
                <a:cs typeface="Times New Roman" pitchFamily="18" charset="0"/>
              </a:rPr>
              <a:t>2018</a:t>
            </a:r>
            <a:r>
              <a:rPr lang="zh-CN" altLang="en-US" sz="2000" b="1" smtClean="0">
                <a:solidFill>
                  <a:srgbClr val="FF0000"/>
                </a:solidFill>
                <a:latin typeface="+mn-ea"/>
                <a:ea typeface="+mn-ea"/>
                <a:cs typeface="Times New Roman" pitchFamily="18" charset="0"/>
              </a:rPr>
              <a:t>年</a:t>
            </a:r>
            <a:r>
              <a:rPr lang="en-US" altLang="zh-CN" sz="2000" b="1" smtClean="0">
                <a:solidFill>
                  <a:srgbClr val="FF0000"/>
                </a:solidFill>
                <a:latin typeface="+mn-ea"/>
                <a:ea typeface="+mn-ea"/>
                <a:cs typeface="Times New Roman" pitchFamily="18" charset="0"/>
              </a:rPr>
              <a:t>11</a:t>
            </a:r>
            <a:r>
              <a:rPr lang="zh-CN" altLang="en-US" sz="2000" b="1" smtClean="0">
                <a:solidFill>
                  <a:srgbClr val="FF0000"/>
                </a:solidFill>
                <a:latin typeface="+mn-ea"/>
                <a:ea typeface="+mn-ea"/>
                <a:cs typeface="Times New Roman" pitchFamily="18" charset="0"/>
              </a:rPr>
              <a:t>月系统集成项目管理工程师真题）：</a:t>
            </a:r>
            <a:endParaRPr lang="en-US" altLang="zh-CN" sz="2000" b="1" smtClean="0">
              <a:solidFill>
                <a:srgbClr val="FF0000"/>
              </a:solidFill>
              <a:latin typeface="+mn-ea"/>
              <a:ea typeface="+mn-ea"/>
              <a:cs typeface="Times New Roman" pitchFamily="18" charset="0"/>
            </a:endParaRPr>
          </a:p>
          <a:p>
            <a:pPr marL="92075" indent="-9525">
              <a:lnSpc>
                <a:spcPct val="150000"/>
              </a:lnSpc>
            </a:pPr>
            <a:r>
              <a:rPr lang="zh-CN" altLang="en-US" sz="2000" b="1" smtClean="0">
                <a:solidFill>
                  <a:srgbClr val="FF0000"/>
                </a:solidFill>
                <a:latin typeface="+mn-ea"/>
                <a:ea typeface="+mn-ea"/>
                <a:cs typeface="Times New Roman" pitchFamily="18" charset="0"/>
              </a:rPr>
              <a:t>试题三：</a:t>
            </a:r>
            <a:r>
              <a:rPr lang="en-US" altLang="zh-CN" sz="2000" b="1" smtClean="0">
                <a:solidFill>
                  <a:srgbClr val="FF0000"/>
                </a:solidFill>
                <a:latin typeface="+mn-ea"/>
                <a:ea typeface="+mn-ea"/>
                <a:cs typeface="Times New Roman" pitchFamily="18" charset="0"/>
              </a:rPr>
              <a:t>21</a:t>
            </a:r>
            <a:r>
              <a:rPr lang="zh-CN" altLang="en-US" sz="2000" b="1" smtClean="0">
                <a:solidFill>
                  <a:srgbClr val="FF0000"/>
                </a:solidFill>
                <a:latin typeface="+mn-ea"/>
                <a:ea typeface="+mn-ea"/>
                <a:cs typeface="Times New Roman" pitchFamily="18" charset="0"/>
              </a:rPr>
              <a:t>分</a:t>
            </a:r>
            <a:endParaRPr lang="en-US" altLang="zh-CN" sz="2000" b="1">
              <a:solidFill>
                <a:srgbClr val="FF0000"/>
              </a:solidFill>
              <a:latin typeface="+mn-ea"/>
              <a:ea typeface="+mn-ea"/>
              <a:cs typeface="Times New Roman" pitchFamily="18" charset="0"/>
            </a:endParaRPr>
          </a:p>
          <a:p>
            <a:pPr marL="92075" indent="-9525">
              <a:lnSpc>
                <a:spcPct val="150000"/>
              </a:lnSpc>
            </a:pPr>
            <a:r>
              <a:rPr lang="zh-CN" altLang="zh-CN" sz="2000" b="1" smtClean="0">
                <a:latin typeface="+mn-ea"/>
                <a:ea typeface="+mn-ea"/>
                <a:cs typeface="Times New Roman" pitchFamily="18" charset="0"/>
              </a:rPr>
              <a:t>下</a:t>
            </a:r>
            <a:r>
              <a:rPr lang="zh-CN" altLang="zh-CN" sz="2000" b="1">
                <a:latin typeface="+mn-ea"/>
                <a:ea typeface="+mn-ea"/>
                <a:cs typeface="Times New Roman" pitchFamily="18" charset="0"/>
              </a:rPr>
              <a:t>表给出了某信息系统建设项目的所有活动截止到</a:t>
            </a:r>
            <a:r>
              <a:rPr lang="en-US" altLang="zh-CN" sz="2000" b="1">
                <a:latin typeface="+mn-ea"/>
                <a:ea typeface="+mn-ea"/>
                <a:cs typeface="Times New Roman" pitchFamily="18" charset="0"/>
              </a:rPr>
              <a:t>2018</a:t>
            </a:r>
            <a:r>
              <a:rPr lang="zh-CN" altLang="zh-CN" sz="2000" b="1">
                <a:latin typeface="+mn-ea"/>
                <a:ea typeface="+mn-ea"/>
                <a:cs typeface="Times New Roman" pitchFamily="18" charset="0"/>
              </a:rPr>
              <a:t>年</a:t>
            </a:r>
            <a:r>
              <a:rPr lang="en-US" altLang="zh-CN" sz="2000" b="1">
                <a:latin typeface="+mn-ea"/>
                <a:ea typeface="+mn-ea"/>
                <a:cs typeface="Times New Roman" pitchFamily="18" charset="0"/>
              </a:rPr>
              <a:t>6</a:t>
            </a:r>
            <a:r>
              <a:rPr lang="zh-CN" altLang="zh-CN" sz="2000" b="1">
                <a:latin typeface="+mn-ea"/>
                <a:ea typeface="+mn-ea"/>
                <a:cs typeface="Times New Roman" pitchFamily="18" charset="0"/>
              </a:rPr>
              <a:t>月</a:t>
            </a:r>
            <a:r>
              <a:rPr lang="en-US" altLang="zh-CN" sz="2000" b="1">
                <a:latin typeface="+mn-ea"/>
                <a:ea typeface="+mn-ea"/>
                <a:cs typeface="Times New Roman" pitchFamily="18" charset="0"/>
              </a:rPr>
              <a:t>1</a:t>
            </a:r>
            <a:r>
              <a:rPr lang="zh-CN" altLang="zh-CN" sz="2000" b="1">
                <a:latin typeface="+mn-ea"/>
                <a:ea typeface="+mn-ea"/>
                <a:cs typeface="Times New Roman" pitchFamily="18" charset="0"/>
              </a:rPr>
              <a:t>日的成本绩效数据，项目完工预算</a:t>
            </a:r>
            <a:r>
              <a:rPr lang="en-US" altLang="zh-CN" sz="2000" b="1">
                <a:latin typeface="+mn-ea"/>
                <a:ea typeface="+mn-ea"/>
                <a:cs typeface="Times New Roman" pitchFamily="18" charset="0"/>
              </a:rPr>
              <a:t>BAC</a:t>
            </a:r>
            <a:r>
              <a:rPr lang="zh-CN" altLang="zh-CN" sz="2000" b="1">
                <a:latin typeface="+mn-ea"/>
                <a:ea typeface="+mn-ea"/>
                <a:cs typeface="Times New Roman" pitchFamily="18" charset="0"/>
              </a:rPr>
              <a:t>为</a:t>
            </a:r>
            <a:r>
              <a:rPr lang="en-US" altLang="zh-CN" sz="2000" b="1">
                <a:latin typeface="+mn-ea"/>
                <a:ea typeface="+mn-ea"/>
                <a:cs typeface="Times New Roman" pitchFamily="18" charset="0"/>
              </a:rPr>
              <a:t>30000</a:t>
            </a:r>
            <a:r>
              <a:rPr lang="zh-CN" altLang="zh-CN" sz="2000" b="1">
                <a:latin typeface="+mn-ea"/>
                <a:ea typeface="+mn-ea"/>
                <a:cs typeface="Times New Roman" pitchFamily="18" charset="0"/>
              </a:rPr>
              <a:t>元</a:t>
            </a:r>
            <a:r>
              <a:rPr lang="zh-CN" altLang="zh-CN" sz="2000" b="1" smtClean="0">
                <a:latin typeface="+mn-ea"/>
                <a:ea typeface="+mn-ea"/>
                <a:cs typeface="Times New Roman" pitchFamily="18" charset="0"/>
              </a:rPr>
              <a:t>。</a:t>
            </a:r>
            <a:endParaRPr lang="zh-CN" altLang="zh-CN" sz="2000" b="1">
              <a:latin typeface="+mn-ea"/>
              <a:ea typeface="+mn-ea"/>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260958865"/>
              </p:ext>
            </p:extLst>
          </p:nvPr>
        </p:nvGraphicFramePr>
        <p:xfrm>
          <a:off x="555237" y="2393380"/>
          <a:ext cx="6945926" cy="3352800"/>
        </p:xfrm>
        <a:graphic>
          <a:graphicData uri="http://schemas.openxmlformats.org/drawingml/2006/table">
            <a:tbl>
              <a:tblPr firstRow="1" firstCol="1" bandRow="1">
                <a:tableStyleId>{5C22544A-7EE6-4342-B048-85BDC9FD1C3A}</a:tableStyleId>
              </a:tblPr>
              <a:tblGrid>
                <a:gridCol w="1366161"/>
                <a:gridCol w="2105987"/>
                <a:gridCol w="1736889"/>
                <a:gridCol w="1736889"/>
              </a:tblGrid>
              <a:tr h="226467">
                <a:tc>
                  <a:txBody>
                    <a:bodyPr/>
                    <a:lstStyle/>
                    <a:p>
                      <a:pPr marL="0" indent="0" algn="just">
                        <a:spcAft>
                          <a:spcPts val="0"/>
                        </a:spcAft>
                      </a:pPr>
                      <a:r>
                        <a:rPr lang="zh-CN" sz="2000" b="1" kern="1200">
                          <a:solidFill>
                            <a:schemeClr val="tx1"/>
                          </a:solidFill>
                          <a:latin typeface="+mn-ea"/>
                          <a:ea typeface="+mn-ea"/>
                          <a:cs typeface="Times New Roman" pitchFamily="18" charset="0"/>
                        </a:rPr>
                        <a:t>活动名称</a:t>
                      </a:r>
                    </a:p>
                  </a:txBody>
                  <a:tcPr marL="68580" marR="68580" marT="0" marB="0"/>
                </a:tc>
                <a:tc>
                  <a:txBody>
                    <a:bodyPr/>
                    <a:lstStyle/>
                    <a:p>
                      <a:pPr marL="0" indent="0" algn="just">
                        <a:spcAft>
                          <a:spcPts val="0"/>
                        </a:spcAft>
                      </a:pPr>
                      <a:r>
                        <a:rPr lang="zh-CN" sz="2000" b="1" kern="1200">
                          <a:solidFill>
                            <a:schemeClr val="tx1"/>
                          </a:solidFill>
                          <a:latin typeface="+mn-ea"/>
                          <a:ea typeface="+mn-ea"/>
                          <a:cs typeface="Times New Roman" pitchFamily="18" charset="0"/>
                        </a:rPr>
                        <a:t>完成百分比（</a:t>
                      </a:r>
                      <a:r>
                        <a:rPr lang="en-US" sz="2000" b="1" kern="1200">
                          <a:solidFill>
                            <a:schemeClr val="tx1"/>
                          </a:solidFill>
                          <a:latin typeface="+mn-ea"/>
                          <a:ea typeface="+mn-ea"/>
                          <a:cs typeface="Times New Roman" pitchFamily="18" charset="0"/>
                        </a:rPr>
                        <a:t>%</a:t>
                      </a:r>
                      <a:r>
                        <a:rPr lang="zh-CN" sz="2000" b="1" kern="1200">
                          <a:solidFill>
                            <a:schemeClr val="tx1"/>
                          </a:solidFill>
                          <a:latin typeface="+mn-ea"/>
                          <a:ea typeface="+mn-ea"/>
                          <a:cs typeface="Times New Roman" pitchFamily="18" charset="0"/>
                        </a:rPr>
                        <a:t>）</a:t>
                      </a: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PV</a:t>
                      </a:r>
                      <a:r>
                        <a:rPr lang="zh-CN" sz="2000" b="1" kern="1200">
                          <a:solidFill>
                            <a:schemeClr val="tx1"/>
                          </a:solidFill>
                          <a:latin typeface="+mn-ea"/>
                          <a:ea typeface="+mn-ea"/>
                          <a:cs typeface="Times New Roman" pitchFamily="18" charset="0"/>
                        </a:rPr>
                        <a:t>（元）</a:t>
                      </a: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AC</a:t>
                      </a:r>
                      <a:r>
                        <a:rPr lang="zh-CN" sz="2000" b="1" kern="1200">
                          <a:solidFill>
                            <a:schemeClr val="tx1"/>
                          </a:solidFill>
                          <a:latin typeface="+mn-ea"/>
                          <a:ea typeface="+mn-ea"/>
                          <a:cs typeface="Times New Roman" pitchFamily="18" charset="0"/>
                        </a:rPr>
                        <a:t>（元）</a:t>
                      </a: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1</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2</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1500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1600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3</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3500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3000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4</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800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5</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2300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2000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6</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80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4500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4000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7</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2200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2000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8</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60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2500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1500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9</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50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4200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2000</a:t>
                      </a:r>
                      <a:endParaRPr lang="zh-CN" sz="2000" b="1" kern="1200">
                        <a:solidFill>
                          <a:schemeClr val="tx1"/>
                        </a:solidFill>
                        <a:latin typeface="+mn-ea"/>
                        <a:ea typeface="+mn-ea"/>
                        <a:cs typeface="Times New Roman" pitchFamily="18" charset="0"/>
                      </a:endParaRPr>
                    </a:p>
                  </a:txBody>
                  <a:tcPr marL="68580" marR="68580" marT="0" marB="0"/>
                </a:tc>
              </a:tr>
              <a:tr h="226467">
                <a:tc>
                  <a:txBody>
                    <a:bodyPr/>
                    <a:lstStyle/>
                    <a:p>
                      <a:pPr indent="266700" algn="just">
                        <a:spcAft>
                          <a:spcPts val="0"/>
                        </a:spcAft>
                      </a:pPr>
                      <a:r>
                        <a:rPr lang="en-US" sz="2000" b="1" kern="1200">
                          <a:solidFill>
                            <a:schemeClr val="tx1"/>
                          </a:solidFill>
                          <a:latin typeface="+mn-ea"/>
                          <a:ea typeface="+mn-ea"/>
                          <a:cs typeface="Times New Roman" pitchFamily="18" charset="0"/>
                        </a:rPr>
                        <a:t>10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50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3000</a:t>
                      </a:r>
                      <a:endParaRPr lang="zh-CN" sz="2000" b="1" kern="1200">
                        <a:solidFill>
                          <a:schemeClr val="tx1"/>
                        </a:solidFill>
                        <a:latin typeface="+mn-ea"/>
                        <a:ea typeface="+mn-ea"/>
                        <a:cs typeface="Times New Roman" pitchFamily="18" charset="0"/>
                      </a:endParaRPr>
                    </a:p>
                  </a:txBody>
                  <a:tcPr marL="68580" marR="68580" marT="0" marB="0"/>
                </a:tc>
                <a:tc>
                  <a:txBody>
                    <a:bodyPr/>
                    <a:lstStyle/>
                    <a:p>
                      <a:pPr indent="266700" algn="just">
                        <a:spcAft>
                          <a:spcPts val="0"/>
                        </a:spcAft>
                      </a:pPr>
                      <a:r>
                        <a:rPr lang="en-US" sz="2000" b="1" kern="1200">
                          <a:solidFill>
                            <a:schemeClr val="tx1"/>
                          </a:solidFill>
                          <a:latin typeface="+mn-ea"/>
                          <a:ea typeface="+mn-ea"/>
                          <a:cs typeface="Times New Roman" pitchFamily="18" charset="0"/>
                        </a:rPr>
                        <a:t>1600</a:t>
                      </a:r>
                      <a:endParaRPr lang="zh-CN" sz="2000" b="1" kern="1200">
                        <a:solidFill>
                          <a:schemeClr val="tx1"/>
                        </a:solidFill>
                        <a:latin typeface="+mn-ea"/>
                        <a:ea typeface="+mn-ea"/>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445340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205256"/>
            <a:ext cx="7431295" cy="656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indent="0"/>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1</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10</a:t>
            </a:r>
            <a:r>
              <a:rPr lang="zh-CN" altLang="zh-CN" sz="2000" b="1">
                <a:solidFill>
                  <a:srgbClr val="FF0000"/>
                </a:solidFill>
                <a:latin typeface="+mn-ea"/>
                <a:ea typeface="+mn-ea"/>
                <a:cs typeface="Times New Roman" pitchFamily="18" charset="0"/>
              </a:rPr>
              <a:t>分）</a:t>
            </a:r>
          </a:p>
          <a:p>
            <a:pPr marL="0" indent="0"/>
            <a:r>
              <a:rPr lang="zh-CN" altLang="zh-CN" sz="2000" b="1">
                <a:latin typeface="+mn-ea"/>
                <a:ea typeface="+mn-ea"/>
                <a:cs typeface="Times New Roman" pitchFamily="18" charset="0"/>
              </a:rPr>
              <a:t>请计算项目当前的成本偏差</a:t>
            </a:r>
            <a:r>
              <a:rPr lang="en-US" altLang="zh-CN" sz="2000" b="1">
                <a:latin typeface="+mn-ea"/>
                <a:ea typeface="+mn-ea"/>
                <a:cs typeface="Times New Roman" pitchFamily="18" charset="0"/>
              </a:rPr>
              <a:t>CV</a:t>
            </a:r>
            <a:r>
              <a:rPr lang="zh-CN" altLang="zh-CN" sz="2000" b="1">
                <a:latin typeface="+mn-ea"/>
                <a:ea typeface="+mn-ea"/>
                <a:cs typeface="Times New Roman" pitchFamily="18" charset="0"/>
              </a:rPr>
              <a:t>、进度偏差</a:t>
            </a:r>
            <a:r>
              <a:rPr lang="en-US" altLang="zh-CN" sz="2000" b="1">
                <a:latin typeface="+mn-ea"/>
                <a:ea typeface="+mn-ea"/>
                <a:cs typeface="Times New Roman" pitchFamily="18" charset="0"/>
              </a:rPr>
              <a:t>SV</a:t>
            </a:r>
            <a:r>
              <a:rPr lang="zh-CN" altLang="zh-CN" sz="2000" b="1">
                <a:latin typeface="+mn-ea"/>
                <a:ea typeface="+mn-ea"/>
                <a:cs typeface="Times New Roman" pitchFamily="18" charset="0"/>
              </a:rPr>
              <a:t>、成本绩效指数</a:t>
            </a:r>
            <a:r>
              <a:rPr lang="en-US" altLang="zh-CN" sz="2000" b="1">
                <a:latin typeface="+mn-ea"/>
                <a:ea typeface="+mn-ea"/>
                <a:cs typeface="Times New Roman" pitchFamily="18" charset="0"/>
              </a:rPr>
              <a:t>CPI</a:t>
            </a:r>
            <a:r>
              <a:rPr lang="zh-CN" altLang="zh-CN" sz="2000" b="1">
                <a:latin typeface="+mn-ea"/>
                <a:ea typeface="+mn-ea"/>
                <a:cs typeface="Times New Roman" pitchFamily="18" charset="0"/>
              </a:rPr>
              <a:t>、进度绩效指数</a:t>
            </a:r>
            <a:r>
              <a:rPr lang="en-US" altLang="zh-CN" sz="2000" b="1">
                <a:latin typeface="+mn-ea"/>
                <a:ea typeface="+mn-ea"/>
                <a:cs typeface="Times New Roman" pitchFamily="18" charset="0"/>
              </a:rPr>
              <a:t>SPI</a:t>
            </a:r>
            <a:r>
              <a:rPr lang="zh-CN" altLang="zh-CN" sz="2000" b="1">
                <a:latin typeface="+mn-ea"/>
                <a:ea typeface="+mn-ea"/>
                <a:cs typeface="Times New Roman" pitchFamily="18" charset="0"/>
              </a:rPr>
              <a:t>，并指出该项目的成本和进度执行情况（</a:t>
            </a:r>
            <a:r>
              <a:rPr lang="en-US" altLang="zh-CN" sz="2000" b="1">
                <a:latin typeface="+mn-ea"/>
                <a:ea typeface="+mn-ea"/>
                <a:cs typeface="Times New Roman" pitchFamily="18" charset="0"/>
              </a:rPr>
              <a:t>CPI</a:t>
            </a:r>
            <a:r>
              <a:rPr lang="zh-CN" altLang="zh-CN" sz="2000" b="1">
                <a:latin typeface="+mn-ea"/>
                <a:ea typeface="+mn-ea"/>
                <a:cs typeface="Times New Roman" pitchFamily="18" charset="0"/>
              </a:rPr>
              <a:t>和</a:t>
            </a:r>
            <a:r>
              <a:rPr lang="en-US" altLang="zh-CN" sz="2000" b="1">
                <a:latin typeface="+mn-ea"/>
                <a:ea typeface="+mn-ea"/>
                <a:cs typeface="Times New Roman" pitchFamily="18" charset="0"/>
              </a:rPr>
              <a:t>SPI</a:t>
            </a:r>
            <a:r>
              <a:rPr lang="zh-CN" altLang="zh-CN" sz="2000" b="1">
                <a:latin typeface="+mn-ea"/>
                <a:ea typeface="+mn-ea"/>
                <a:cs typeface="Times New Roman" pitchFamily="18" charset="0"/>
              </a:rPr>
              <a:t>结果保留两位小数）。</a:t>
            </a:r>
          </a:p>
          <a:p>
            <a:pPr marL="0" indent="0"/>
            <a:r>
              <a:rPr lang="en-US" altLang="zh-CN" sz="2000" b="1">
                <a:latin typeface="+mn-ea"/>
                <a:ea typeface="+mn-ea"/>
                <a:cs typeface="Times New Roman" pitchFamily="18" charset="0"/>
              </a:rPr>
              <a:t> </a:t>
            </a:r>
            <a:endParaRPr lang="zh-CN" altLang="zh-CN" sz="2000" b="1">
              <a:latin typeface="+mn-ea"/>
              <a:ea typeface="+mn-ea"/>
              <a:cs typeface="Times New Roman" pitchFamily="18" charset="0"/>
            </a:endParaRPr>
          </a:p>
          <a:p>
            <a:pPr marL="0" indent="0"/>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2</a:t>
            </a:r>
            <a:r>
              <a:rPr lang="zh-CN" altLang="zh-CN" sz="2000" b="1">
                <a:solidFill>
                  <a:srgbClr val="FF0000"/>
                </a:solidFill>
                <a:latin typeface="+mn-ea"/>
                <a:ea typeface="+mn-ea"/>
                <a:cs typeface="Times New Roman" pitchFamily="18" charset="0"/>
              </a:rPr>
              <a:t>】 （</a:t>
            </a:r>
            <a:r>
              <a:rPr lang="en-US" altLang="zh-CN" sz="2000" b="1">
                <a:solidFill>
                  <a:srgbClr val="FF0000"/>
                </a:solidFill>
                <a:latin typeface="+mn-ea"/>
                <a:ea typeface="+mn-ea"/>
                <a:cs typeface="Times New Roman" pitchFamily="18" charset="0"/>
              </a:rPr>
              <a:t>3</a:t>
            </a:r>
            <a:r>
              <a:rPr lang="zh-CN" altLang="zh-CN" sz="2000" b="1">
                <a:solidFill>
                  <a:srgbClr val="FF0000"/>
                </a:solidFill>
                <a:latin typeface="+mn-ea"/>
                <a:ea typeface="+mn-ea"/>
                <a:cs typeface="Times New Roman" pitchFamily="18" charset="0"/>
              </a:rPr>
              <a:t>分）</a:t>
            </a:r>
          </a:p>
          <a:p>
            <a:pPr marL="0" indent="0"/>
            <a:r>
              <a:rPr lang="zh-CN" altLang="zh-CN" sz="2000" b="1">
                <a:latin typeface="+mn-ea"/>
                <a:ea typeface="+mn-ea"/>
                <a:cs typeface="Times New Roman" pitchFamily="18" charset="0"/>
              </a:rPr>
              <a:t>项目经理对项目偏差产生的原因进行了详细分析，预期未来还会发生类似偏差，如果项目要按期完成，请估算项目中的</a:t>
            </a:r>
            <a:r>
              <a:rPr lang="en-US" altLang="zh-CN" sz="2000" b="1">
                <a:latin typeface="+mn-ea"/>
                <a:ea typeface="+mn-ea"/>
                <a:cs typeface="Times New Roman" pitchFamily="18" charset="0"/>
              </a:rPr>
              <a:t>ETC</a:t>
            </a:r>
            <a:r>
              <a:rPr lang="zh-CN" altLang="zh-CN" sz="2000" b="1">
                <a:latin typeface="+mn-ea"/>
                <a:ea typeface="+mn-ea"/>
                <a:cs typeface="Times New Roman" pitchFamily="18" charset="0"/>
              </a:rPr>
              <a:t>（结果保留一位小数）。</a:t>
            </a:r>
          </a:p>
          <a:p>
            <a:pPr marL="0" indent="0"/>
            <a:r>
              <a:rPr lang="en-US" altLang="zh-CN" sz="2000" b="1">
                <a:latin typeface="+mn-ea"/>
                <a:ea typeface="+mn-ea"/>
                <a:cs typeface="Times New Roman" pitchFamily="18" charset="0"/>
              </a:rPr>
              <a:t> </a:t>
            </a:r>
            <a:endParaRPr lang="zh-CN" altLang="zh-CN" sz="2000" b="1">
              <a:latin typeface="+mn-ea"/>
              <a:ea typeface="+mn-ea"/>
              <a:cs typeface="Times New Roman" pitchFamily="18" charset="0"/>
            </a:endParaRPr>
          </a:p>
          <a:p>
            <a:pPr marL="0" indent="0"/>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3</a:t>
            </a:r>
            <a:r>
              <a:rPr lang="zh-CN" altLang="zh-CN" sz="2000" b="1">
                <a:solidFill>
                  <a:srgbClr val="FF0000"/>
                </a:solidFill>
                <a:latin typeface="+mn-ea"/>
                <a:ea typeface="+mn-ea"/>
                <a:cs typeface="Times New Roman" pitchFamily="18" charset="0"/>
              </a:rPr>
              <a:t>】 （</a:t>
            </a:r>
            <a:r>
              <a:rPr lang="en-US" altLang="zh-CN" sz="2000" b="1">
                <a:solidFill>
                  <a:srgbClr val="FF0000"/>
                </a:solidFill>
                <a:latin typeface="+mn-ea"/>
                <a:ea typeface="+mn-ea"/>
                <a:cs typeface="Times New Roman" pitchFamily="18" charset="0"/>
              </a:rPr>
              <a:t>2</a:t>
            </a:r>
            <a:r>
              <a:rPr lang="zh-CN" altLang="zh-CN" sz="2000" b="1">
                <a:solidFill>
                  <a:srgbClr val="FF0000"/>
                </a:solidFill>
                <a:latin typeface="+mn-ea"/>
                <a:ea typeface="+mn-ea"/>
                <a:cs typeface="Times New Roman" pitchFamily="18" charset="0"/>
              </a:rPr>
              <a:t>分）</a:t>
            </a:r>
          </a:p>
          <a:p>
            <a:pPr marL="0" indent="0"/>
            <a:r>
              <a:rPr lang="zh-CN" altLang="zh-CN" sz="2000" b="1">
                <a:latin typeface="+mn-ea"/>
                <a:ea typeface="+mn-ea"/>
                <a:cs typeface="Times New Roman" pitchFamily="18" charset="0"/>
              </a:rPr>
              <a:t>假如此时项目增加</a:t>
            </a:r>
            <a:r>
              <a:rPr lang="en-US" altLang="zh-CN" sz="2000" b="1">
                <a:latin typeface="+mn-ea"/>
                <a:ea typeface="+mn-ea"/>
                <a:cs typeface="Times New Roman" pitchFamily="18" charset="0"/>
              </a:rPr>
              <a:t>10000</a:t>
            </a:r>
            <a:r>
              <a:rPr lang="zh-CN" altLang="zh-CN" sz="2000" b="1">
                <a:latin typeface="+mn-ea"/>
                <a:ea typeface="+mn-ea"/>
                <a:cs typeface="Times New Roman" pitchFamily="18" charset="0"/>
              </a:rPr>
              <a:t>元的管理储备，项目完工预算</a:t>
            </a:r>
            <a:r>
              <a:rPr lang="en-US" altLang="zh-CN" sz="2000" b="1">
                <a:latin typeface="+mn-ea"/>
                <a:ea typeface="+mn-ea"/>
                <a:cs typeface="Times New Roman" pitchFamily="18" charset="0"/>
              </a:rPr>
              <a:t>BAC</a:t>
            </a:r>
            <a:r>
              <a:rPr lang="zh-CN" altLang="zh-CN" sz="2000" b="1">
                <a:latin typeface="+mn-ea"/>
                <a:ea typeface="+mn-ea"/>
                <a:cs typeface="Times New Roman" pitchFamily="18" charset="0"/>
              </a:rPr>
              <a:t>如何变化？</a:t>
            </a:r>
          </a:p>
          <a:p>
            <a:pPr marL="0" indent="0"/>
            <a:r>
              <a:rPr lang="en-US" altLang="zh-CN" sz="2000" b="1">
                <a:latin typeface="+mn-ea"/>
                <a:ea typeface="+mn-ea"/>
                <a:cs typeface="Times New Roman" pitchFamily="18" charset="0"/>
              </a:rPr>
              <a:t> </a:t>
            </a:r>
            <a:endParaRPr lang="zh-CN" altLang="zh-CN" sz="2000" b="1">
              <a:latin typeface="+mn-ea"/>
              <a:ea typeface="+mn-ea"/>
              <a:cs typeface="Times New Roman" pitchFamily="18" charset="0"/>
            </a:endParaRPr>
          </a:p>
          <a:p>
            <a:pPr marL="0" indent="0"/>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 （</a:t>
            </a:r>
            <a:r>
              <a:rPr lang="en-US" altLang="zh-CN" sz="2000" b="1">
                <a:solidFill>
                  <a:srgbClr val="FF0000"/>
                </a:solidFill>
                <a:latin typeface="+mn-ea"/>
                <a:ea typeface="+mn-ea"/>
                <a:cs typeface="Times New Roman" pitchFamily="18" charset="0"/>
              </a:rPr>
              <a:t>6</a:t>
            </a:r>
            <a:r>
              <a:rPr lang="zh-CN" altLang="zh-CN" sz="2000" b="1">
                <a:solidFill>
                  <a:srgbClr val="FF0000"/>
                </a:solidFill>
                <a:latin typeface="+mn-ea"/>
                <a:ea typeface="+mn-ea"/>
                <a:cs typeface="Times New Roman" pitchFamily="18" charset="0"/>
              </a:rPr>
              <a:t>分）</a:t>
            </a:r>
          </a:p>
          <a:p>
            <a:pPr marL="0" indent="0"/>
            <a:r>
              <a:rPr lang="zh-CN" altLang="zh-CN" sz="2000" b="1">
                <a:latin typeface="+mn-ea"/>
                <a:ea typeface="+mn-ea"/>
                <a:cs typeface="Times New Roman" pitchFamily="18" charset="0"/>
              </a:rPr>
              <a:t>以下成本中，直接成本有哪三项？间接成本有哪三项？（从候选答案中选择正确选项，将该选项编号填入答题纸的对应栏内，所选答案多于三项不得分）。</a:t>
            </a:r>
          </a:p>
          <a:p>
            <a:pPr marL="0" indent="0"/>
            <a:r>
              <a:rPr lang="en-US" altLang="zh-CN" sz="2000" b="1">
                <a:latin typeface="+mn-ea"/>
                <a:ea typeface="+mn-ea"/>
                <a:cs typeface="Times New Roman" pitchFamily="18" charset="0"/>
              </a:rPr>
              <a:t>A.</a:t>
            </a:r>
            <a:r>
              <a:rPr lang="zh-CN" altLang="zh-CN" sz="2000" b="1">
                <a:latin typeface="+mn-ea"/>
                <a:ea typeface="+mn-ea"/>
                <a:cs typeface="Times New Roman" pitchFamily="18" charset="0"/>
              </a:rPr>
              <a:t>销售</a:t>
            </a:r>
            <a:r>
              <a:rPr lang="zh-CN" altLang="zh-CN" sz="2000" b="1" smtClean="0">
                <a:latin typeface="+mn-ea"/>
                <a:ea typeface="+mn-ea"/>
                <a:cs typeface="Times New Roman" pitchFamily="18" charset="0"/>
              </a:rPr>
              <a:t>费用</a:t>
            </a:r>
            <a:r>
              <a:rPr lang="en-US" altLang="zh-CN" sz="2000" b="1" smtClean="0">
                <a:latin typeface="+mn-ea"/>
                <a:ea typeface="+mn-ea"/>
                <a:cs typeface="Times New Roman" pitchFamily="18" charset="0"/>
              </a:rPr>
              <a:t>		B</a:t>
            </a:r>
            <a:r>
              <a:rPr lang="en-US" altLang="zh-CN" sz="2000" b="1">
                <a:latin typeface="+mn-ea"/>
                <a:ea typeface="+mn-ea"/>
                <a:cs typeface="Times New Roman" pitchFamily="18" charset="0"/>
              </a:rPr>
              <a:t>.</a:t>
            </a:r>
            <a:r>
              <a:rPr lang="zh-CN" altLang="zh-CN" sz="2000" b="1">
                <a:latin typeface="+mn-ea"/>
                <a:ea typeface="+mn-ea"/>
                <a:cs typeface="Times New Roman" pitchFamily="18" charset="0"/>
              </a:rPr>
              <a:t>项目成员的工资</a:t>
            </a:r>
          </a:p>
          <a:p>
            <a:pPr marL="0" indent="0"/>
            <a:r>
              <a:rPr lang="en-US" altLang="zh-CN" sz="2000" b="1">
                <a:latin typeface="+mn-ea"/>
                <a:ea typeface="+mn-ea"/>
                <a:cs typeface="Times New Roman" pitchFamily="18" charset="0"/>
              </a:rPr>
              <a:t>C.</a:t>
            </a:r>
            <a:r>
              <a:rPr lang="zh-CN" altLang="zh-CN" sz="2000" b="1">
                <a:latin typeface="+mn-ea"/>
                <a:ea typeface="+mn-ea"/>
                <a:cs typeface="Times New Roman" pitchFamily="18" charset="0"/>
              </a:rPr>
              <a:t>办公室</a:t>
            </a:r>
            <a:r>
              <a:rPr lang="zh-CN" altLang="zh-CN" sz="2000" b="1" smtClean="0">
                <a:latin typeface="+mn-ea"/>
                <a:ea typeface="+mn-ea"/>
                <a:cs typeface="Times New Roman" pitchFamily="18" charset="0"/>
              </a:rPr>
              <a:t>电费</a:t>
            </a:r>
            <a:r>
              <a:rPr lang="en-US" altLang="zh-CN" sz="2000" b="1" smtClean="0">
                <a:latin typeface="+mn-ea"/>
                <a:ea typeface="+mn-ea"/>
                <a:cs typeface="Times New Roman" pitchFamily="18" charset="0"/>
              </a:rPr>
              <a:t>		D</a:t>
            </a:r>
            <a:r>
              <a:rPr lang="en-US" altLang="zh-CN" sz="2000" b="1">
                <a:latin typeface="+mn-ea"/>
                <a:ea typeface="+mn-ea"/>
                <a:cs typeface="Times New Roman" pitchFamily="18" charset="0"/>
              </a:rPr>
              <a:t>.</a:t>
            </a:r>
            <a:r>
              <a:rPr lang="zh-CN" altLang="zh-CN" sz="2000" b="1">
                <a:latin typeface="+mn-ea"/>
                <a:ea typeface="+mn-ea"/>
                <a:cs typeface="Times New Roman" pitchFamily="18" charset="0"/>
              </a:rPr>
              <a:t>项目成员的差旅费</a:t>
            </a:r>
          </a:p>
          <a:p>
            <a:pPr marL="0" indent="0"/>
            <a:r>
              <a:rPr lang="en-US" altLang="zh-CN" sz="2000" b="1">
                <a:latin typeface="+mn-ea"/>
                <a:ea typeface="+mn-ea"/>
                <a:cs typeface="Times New Roman" pitchFamily="18" charset="0"/>
              </a:rPr>
              <a:t>E.</a:t>
            </a:r>
            <a:r>
              <a:rPr lang="zh-CN" altLang="zh-CN" sz="2000" b="1">
                <a:latin typeface="+mn-ea"/>
                <a:ea typeface="+mn-ea"/>
                <a:cs typeface="Times New Roman" pitchFamily="18" charset="0"/>
              </a:rPr>
              <a:t>项目所需的物料</a:t>
            </a:r>
            <a:r>
              <a:rPr lang="zh-CN" altLang="zh-CN" sz="2000" b="1" smtClean="0">
                <a:latin typeface="+mn-ea"/>
                <a:ea typeface="+mn-ea"/>
                <a:cs typeface="Times New Roman" pitchFamily="18" charset="0"/>
              </a:rPr>
              <a:t>费</a:t>
            </a:r>
            <a:r>
              <a:rPr lang="en-US" altLang="zh-CN" sz="2000" b="1" smtClean="0">
                <a:latin typeface="+mn-ea"/>
                <a:ea typeface="+mn-ea"/>
                <a:cs typeface="Times New Roman" pitchFamily="18" charset="0"/>
              </a:rPr>
              <a:t>	F</a:t>
            </a:r>
            <a:r>
              <a:rPr lang="en-US" altLang="zh-CN" sz="2000" b="1">
                <a:latin typeface="+mn-ea"/>
                <a:ea typeface="+mn-ea"/>
                <a:cs typeface="Times New Roman" pitchFamily="18" charset="0"/>
              </a:rPr>
              <a:t>.</a:t>
            </a:r>
            <a:r>
              <a:rPr lang="zh-CN" altLang="zh-CN" sz="2000" b="1">
                <a:latin typeface="+mn-ea"/>
                <a:ea typeface="+mn-ea"/>
                <a:cs typeface="Times New Roman" pitchFamily="18" charset="0"/>
              </a:rPr>
              <a:t>公司为员工缴纳的商业</a:t>
            </a:r>
            <a:r>
              <a:rPr lang="zh-CN" altLang="zh-CN" sz="2000" b="1" smtClean="0">
                <a:latin typeface="+mn-ea"/>
                <a:ea typeface="+mn-ea"/>
                <a:cs typeface="Times New Roman" pitchFamily="18" charset="0"/>
              </a:rPr>
              <a:t>保险费</a:t>
            </a:r>
            <a:endParaRPr lang="zh-CN" altLang="zh-CN" sz="2000" b="1">
              <a:latin typeface="+mn-ea"/>
              <a:ea typeface="+mn-ea"/>
              <a:cs typeface="Times New Roman" pitchFamily="18" charset="0"/>
            </a:endParaRPr>
          </a:p>
        </p:txBody>
      </p:sp>
    </p:spTree>
    <p:extLst>
      <p:ext uri="{BB962C8B-B14F-4D97-AF65-F5344CB8AC3E}">
        <p14:creationId xmlns:p14="http://schemas.microsoft.com/office/powerpoint/2010/main" val="2445340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2" y="193682"/>
            <a:ext cx="7431295" cy="656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zh-CN" sz="2000" b="1" smtClean="0">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1</a:t>
            </a:r>
            <a:r>
              <a:rPr lang="zh-CN" altLang="zh-CN" sz="2000" b="1" smtClean="0">
                <a:solidFill>
                  <a:srgbClr val="FF0000"/>
                </a:solidFill>
                <a:latin typeface="+mn-ea"/>
                <a:ea typeface="+mn-ea"/>
                <a:cs typeface="Times New Roman" pitchFamily="18" charset="0"/>
              </a:rPr>
              <a:t>答案】</a:t>
            </a:r>
            <a:endParaRPr lang="zh-CN" altLang="zh-CN" sz="2000" b="1">
              <a:solidFill>
                <a:srgbClr val="FF0000"/>
              </a:solidFill>
              <a:latin typeface="+mn-ea"/>
              <a:ea typeface="+mn-ea"/>
              <a:cs typeface="Times New Roman" pitchFamily="18" charset="0"/>
            </a:endParaRPr>
          </a:p>
          <a:p>
            <a:r>
              <a:rPr lang="en-US" altLang="zh-CN" sz="2000" b="1" smtClean="0">
                <a:latin typeface="+mn-ea"/>
                <a:ea typeface="+mn-ea"/>
                <a:cs typeface="Times New Roman" pitchFamily="18" charset="0"/>
              </a:rPr>
              <a:t>PV=1000+1500+3500+800+2300+4500+2200+2500+4200+3000=25500</a:t>
            </a:r>
            <a:r>
              <a:rPr lang="zh-CN" altLang="zh-CN" sz="2000" b="1">
                <a:latin typeface="+mn-ea"/>
                <a:ea typeface="+mn-ea"/>
                <a:cs typeface="Times New Roman" pitchFamily="18" charset="0"/>
              </a:rPr>
              <a:t>元</a:t>
            </a:r>
          </a:p>
          <a:p>
            <a:r>
              <a:rPr lang="en-US" altLang="zh-CN" sz="2000" b="1">
                <a:latin typeface="+mn-ea"/>
                <a:ea typeface="+mn-ea"/>
                <a:cs typeface="Times New Roman" pitchFamily="18" charset="0"/>
              </a:rPr>
              <a:t>EV=1000+1500+3500+800+2300+4500*0.8+2200+2500*0.6+4200*0.5+3000*0.5=20000</a:t>
            </a:r>
            <a:r>
              <a:rPr lang="zh-CN" altLang="zh-CN" sz="2000" b="1">
                <a:latin typeface="+mn-ea"/>
                <a:ea typeface="+mn-ea"/>
                <a:cs typeface="Times New Roman" pitchFamily="18" charset="0"/>
              </a:rPr>
              <a:t>元</a:t>
            </a:r>
          </a:p>
          <a:p>
            <a:r>
              <a:rPr lang="en-US" altLang="zh-CN" sz="2000" b="1">
                <a:latin typeface="+mn-ea"/>
                <a:ea typeface="+mn-ea"/>
                <a:cs typeface="Times New Roman" pitchFamily="18" charset="0"/>
              </a:rPr>
              <a:t>AC=1000+1600+3000+1000+2000+4000+2000+1500+2000+1600=19700</a:t>
            </a:r>
            <a:r>
              <a:rPr lang="zh-CN" altLang="zh-CN" sz="2000" b="1">
                <a:latin typeface="+mn-ea"/>
                <a:ea typeface="+mn-ea"/>
                <a:cs typeface="Times New Roman" pitchFamily="18" charset="0"/>
              </a:rPr>
              <a:t>元</a:t>
            </a:r>
          </a:p>
          <a:p>
            <a:r>
              <a:rPr lang="en-US" altLang="zh-CN" sz="2000" b="1">
                <a:latin typeface="+mn-ea"/>
                <a:ea typeface="+mn-ea"/>
                <a:cs typeface="Times New Roman" pitchFamily="18" charset="0"/>
              </a:rPr>
              <a:t>CV=EV-AC=20000-19700=300</a:t>
            </a:r>
            <a:endParaRPr lang="zh-CN" altLang="zh-CN" sz="2000" b="1">
              <a:latin typeface="+mn-ea"/>
              <a:ea typeface="+mn-ea"/>
              <a:cs typeface="Times New Roman" pitchFamily="18" charset="0"/>
            </a:endParaRPr>
          </a:p>
          <a:p>
            <a:r>
              <a:rPr lang="en-US" altLang="zh-CN" sz="2000" b="1">
                <a:latin typeface="+mn-ea"/>
                <a:ea typeface="+mn-ea"/>
                <a:cs typeface="Times New Roman" pitchFamily="18" charset="0"/>
              </a:rPr>
              <a:t>SV=EV-PV=20000-25500=-5500</a:t>
            </a:r>
            <a:endParaRPr lang="zh-CN" altLang="zh-CN" sz="2000" b="1">
              <a:latin typeface="+mn-ea"/>
              <a:ea typeface="+mn-ea"/>
              <a:cs typeface="Times New Roman" pitchFamily="18" charset="0"/>
            </a:endParaRPr>
          </a:p>
          <a:p>
            <a:r>
              <a:rPr lang="en-US" altLang="zh-CN" sz="2000" b="1">
                <a:latin typeface="+mn-ea"/>
                <a:ea typeface="+mn-ea"/>
                <a:cs typeface="Times New Roman" pitchFamily="18" charset="0"/>
              </a:rPr>
              <a:t>CPI=EV/AC=20000/19700=1.02</a:t>
            </a:r>
            <a:endParaRPr lang="zh-CN" altLang="zh-CN" sz="2000" b="1">
              <a:latin typeface="+mn-ea"/>
              <a:ea typeface="+mn-ea"/>
              <a:cs typeface="Times New Roman" pitchFamily="18" charset="0"/>
            </a:endParaRPr>
          </a:p>
          <a:p>
            <a:r>
              <a:rPr lang="en-US" altLang="zh-CN" sz="2000" b="1">
                <a:latin typeface="+mn-ea"/>
                <a:ea typeface="+mn-ea"/>
                <a:cs typeface="Times New Roman" pitchFamily="18" charset="0"/>
              </a:rPr>
              <a:t>SPI=EV/PV=20000/25500=0.78</a:t>
            </a:r>
            <a:endParaRPr lang="zh-CN" altLang="zh-CN" sz="2000" b="1">
              <a:latin typeface="+mn-ea"/>
              <a:ea typeface="+mn-ea"/>
              <a:cs typeface="Times New Roman" pitchFamily="18" charset="0"/>
            </a:endParaRPr>
          </a:p>
          <a:p>
            <a:endParaRPr lang="zh-CN" altLang="zh-CN" sz="2000" b="1">
              <a:latin typeface="+mn-ea"/>
              <a:ea typeface="+mn-ea"/>
              <a:cs typeface="Times New Roman" pitchFamily="18" charset="0"/>
            </a:endParaRPr>
          </a:p>
          <a:p>
            <a:r>
              <a:rPr lang="zh-CN" altLang="zh-CN" sz="2000" b="1">
                <a:solidFill>
                  <a:srgbClr val="FF0000"/>
                </a:solidFill>
                <a:latin typeface="+mn-ea"/>
                <a:ea typeface="+mn-ea"/>
                <a:cs typeface="Times New Roman" pitchFamily="18" charset="0"/>
              </a:rPr>
              <a:t>【</a:t>
            </a:r>
            <a:r>
              <a:rPr lang="zh-CN" altLang="zh-CN" sz="2000" b="1" smtClean="0">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2</a:t>
            </a:r>
            <a:r>
              <a:rPr lang="zh-CN" altLang="zh-CN" sz="2000" b="1" smtClean="0">
                <a:solidFill>
                  <a:srgbClr val="FF0000"/>
                </a:solidFill>
                <a:latin typeface="+mn-ea"/>
                <a:ea typeface="+mn-ea"/>
                <a:cs typeface="Times New Roman" pitchFamily="18" charset="0"/>
              </a:rPr>
              <a:t>答案</a:t>
            </a:r>
            <a:r>
              <a:rPr lang="zh-CN" altLang="zh-CN" sz="2000" b="1">
                <a:solidFill>
                  <a:srgbClr val="FF0000"/>
                </a:solidFill>
                <a:latin typeface="+mn-ea"/>
                <a:ea typeface="+mn-ea"/>
                <a:cs typeface="Times New Roman" pitchFamily="18" charset="0"/>
              </a:rPr>
              <a:t>】</a:t>
            </a:r>
          </a:p>
          <a:p>
            <a:r>
              <a:rPr lang="en-US" altLang="zh-CN" sz="2000" b="1" smtClean="0">
                <a:latin typeface="+mn-ea"/>
                <a:ea typeface="+mn-ea"/>
                <a:cs typeface="Times New Roman" pitchFamily="18" charset="0"/>
              </a:rPr>
              <a:t>ETC</a:t>
            </a:r>
            <a:r>
              <a:rPr lang="en-US" altLang="zh-CN" sz="2000" b="1">
                <a:latin typeface="+mn-ea"/>
                <a:ea typeface="+mn-ea"/>
                <a:cs typeface="Times New Roman" pitchFamily="18" charset="0"/>
              </a:rPr>
              <a:t>=(BAC-EV)/CPI=(30000-20000)/1.02=9803.9</a:t>
            </a:r>
            <a:r>
              <a:rPr lang="zh-CN" altLang="zh-CN" sz="2000" b="1">
                <a:latin typeface="+mn-ea"/>
                <a:ea typeface="+mn-ea"/>
                <a:cs typeface="Times New Roman" pitchFamily="18" charset="0"/>
              </a:rPr>
              <a:t>元</a:t>
            </a:r>
          </a:p>
          <a:p>
            <a:r>
              <a:rPr lang="en-US" altLang="zh-CN" sz="2000" b="1">
                <a:latin typeface="+mn-ea"/>
                <a:ea typeface="+mn-ea"/>
                <a:cs typeface="Times New Roman" pitchFamily="18" charset="0"/>
              </a:rPr>
              <a:t> </a:t>
            </a:r>
            <a:endParaRPr lang="zh-CN" altLang="zh-CN" sz="2000" b="1">
              <a:latin typeface="+mn-ea"/>
              <a:ea typeface="+mn-ea"/>
              <a:cs typeface="Times New Roman" pitchFamily="18" charset="0"/>
            </a:endParaRPr>
          </a:p>
          <a:p>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3</a:t>
            </a:r>
            <a:r>
              <a:rPr lang="zh-CN" altLang="zh-CN" sz="2000" b="1">
                <a:solidFill>
                  <a:srgbClr val="FF0000"/>
                </a:solidFill>
                <a:latin typeface="+mn-ea"/>
                <a:ea typeface="+mn-ea"/>
                <a:cs typeface="Times New Roman" pitchFamily="18" charset="0"/>
              </a:rPr>
              <a:t>答案】</a:t>
            </a:r>
          </a:p>
          <a:p>
            <a:r>
              <a:rPr lang="zh-CN" altLang="zh-CN" sz="2000" b="1">
                <a:latin typeface="+mn-ea"/>
                <a:ea typeface="+mn-ea"/>
                <a:cs typeface="Times New Roman" pitchFamily="18" charset="0"/>
              </a:rPr>
              <a:t>无影响。因为管理储备是不作为项目预算分配下去的。计算</a:t>
            </a:r>
            <a:r>
              <a:rPr lang="en-US" altLang="zh-CN" sz="2000" b="1">
                <a:latin typeface="+mn-ea"/>
                <a:ea typeface="+mn-ea"/>
                <a:cs typeface="Times New Roman" pitchFamily="18" charset="0"/>
              </a:rPr>
              <a:t>BAC</a:t>
            </a:r>
            <a:r>
              <a:rPr lang="zh-CN" altLang="zh-CN" sz="2000" b="1">
                <a:latin typeface="+mn-ea"/>
                <a:ea typeface="+mn-ea"/>
                <a:cs typeface="Times New Roman" pitchFamily="18" charset="0"/>
              </a:rPr>
              <a:t>时，不需要考虑管理储备。</a:t>
            </a:r>
          </a:p>
          <a:p>
            <a:r>
              <a:rPr lang="en-US" altLang="zh-CN" sz="2000" b="1">
                <a:solidFill>
                  <a:srgbClr val="FF0000"/>
                </a:solidFill>
                <a:latin typeface="+mn-ea"/>
                <a:ea typeface="+mn-ea"/>
                <a:cs typeface="Times New Roman" pitchFamily="18" charset="0"/>
              </a:rPr>
              <a:t> </a:t>
            </a:r>
            <a:endParaRPr lang="zh-CN" altLang="zh-CN" sz="2000" b="1">
              <a:solidFill>
                <a:srgbClr val="FF0000"/>
              </a:solidFill>
              <a:latin typeface="+mn-ea"/>
              <a:ea typeface="+mn-ea"/>
              <a:cs typeface="Times New Roman" pitchFamily="18" charset="0"/>
            </a:endParaRPr>
          </a:p>
          <a:p>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答案</a:t>
            </a:r>
            <a:r>
              <a:rPr lang="zh-CN" altLang="zh-CN" sz="2000" b="1" smtClean="0">
                <a:solidFill>
                  <a:srgbClr val="FF0000"/>
                </a:solidFill>
                <a:latin typeface="+mn-ea"/>
                <a:ea typeface="+mn-ea"/>
                <a:cs typeface="Times New Roman" pitchFamily="18" charset="0"/>
              </a:rPr>
              <a:t>】</a:t>
            </a:r>
          </a:p>
          <a:p>
            <a:r>
              <a:rPr lang="zh-CN" altLang="zh-CN" sz="2000" b="1" smtClean="0">
                <a:latin typeface="+mn-ea"/>
                <a:ea typeface="+mn-ea"/>
                <a:cs typeface="Times New Roman" pitchFamily="18" charset="0"/>
              </a:rPr>
              <a:t>直接成本：</a:t>
            </a:r>
            <a:r>
              <a:rPr lang="en-US" altLang="zh-CN" sz="2000" b="1" smtClean="0">
                <a:latin typeface="+mn-ea"/>
                <a:ea typeface="+mn-ea"/>
                <a:cs typeface="Times New Roman" pitchFamily="18" charset="0"/>
              </a:rPr>
              <a:t>BDE	</a:t>
            </a:r>
            <a:r>
              <a:rPr lang="zh-CN" altLang="en-US" sz="2000" b="1" smtClean="0">
                <a:latin typeface="+mn-ea"/>
                <a:ea typeface="+mn-ea"/>
                <a:cs typeface="Times New Roman" pitchFamily="18" charset="0"/>
              </a:rPr>
              <a:t>间</a:t>
            </a:r>
            <a:r>
              <a:rPr lang="zh-CN" altLang="zh-CN" sz="2000" b="1" smtClean="0">
                <a:latin typeface="+mn-ea"/>
                <a:ea typeface="+mn-ea"/>
                <a:cs typeface="Times New Roman" pitchFamily="18" charset="0"/>
              </a:rPr>
              <a:t>接成本：</a:t>
            </a:r>
            <a:r>
              <a:rPr lang="en-US" altLang="zh-CN" sz="2000" b="1" smtClean="0">
                <a:latin typeface="+mn-ea"/>
                <a:ea typeface="+mn-ea"/>
                <a:cs typeface="Times New Roman" pitchFamily="18" charset="0"/>
              </a:rPr>
              <a:t>ACF</a:t>
            </a:r>
            <a:endParaRPr lang="zh-CN" altLang="en-US" sz="2000" b="1">
              <a:latin typeface="+mn-ea"/>
              <a:ea typeface="+mn-ea"/>
              <a:cs typeface="Times New Roman" pitchFamily="18" charset="0"/>
            </a:endParaRPr>
          </a:p>
        </p:txBody>
      </p:sp>
    </p:spTree>
    <p:extLst>
      <p:ext uri="{BB962C8B-B14F-4D97-AF65-F5344CB8AC3E}">
        <p14:creationId xmlns:p14="http://schemas.microsoft.com/office/powerpoint/2010/main" val="2445340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58467" y="218472"/>
            <a:ext cx="6991457" cy="287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eaLnBrk="1" hangingPunct="1">
              <a:lnSpc>
                <a:spcPct val="150000"/>
              </a:lnSpc>
              <a:buClr>
                <a:srgbClr val="3891A7"/>
              </a:buClr>
              <a:buSzPct val="80000"/>
            </a:pPr>
            <a:r>
              <a:rPr lang="zh-CN" altLang="en-US" sz="2000" b="1" smtClean="0">
                <a:solidFill>
                  <a:srgbClr val="FF0000"/>
                </a:solidFill>
                <a:latin typeface="+mn-ea"/>
                <a:ea typeface="+mn-ea"/>
                <a:cs typeface="Times New Roman" pitchFamily="18" charset="0"/>
              </a:rPr>
              <a:t>典型考题（</a:t>
            </a:r>
            <a:r>
              <a:rPr lang="en-US" altLang="zh-CN" sz="2000" b="1" smtClean="0">
                <a:solidFill>
                  <a:srgbClr val="FF0000"/>
                </a:solidFill>
                <a:latin typeface="+mn-ea"/>
                <a:ea typeface="+mn-ea"/>
                <a:cs typeface="Times New Roman" pitchFamily="18" charset="0"/>
              </a:rPr>
              <a:t>2018</a:t>
            </a:r>
            <a:r>
              <a:rPr lang="zh-CN" altLang="en-US" sz="2000" b="1" smtClean="0">
                <a:solidFill>
                  <a:srgbClr val="FF0000"/>
                </a:solidFill>
                <a:latin typeface="+mn-ea"/>
                <a:ea typeface="+mn-ea"/>
                <a:cs typeface="Times New Roman" pitchFamily="18" charset="0"/>
              </a:rPr>
              <a:t>年</a:t>
            </a:r>
            <a:r>
              <a:rPr lang="en-US" altLang="zh-CN" sz="2000" b="1" smtClean="0">
                <a:solidFill>
                  <a:srgbClr val="FF0000"/>
                </a:solidFill>
                <a:latin typeface="+mn-ea"/>
                <a:ea typeface="+mn-ea"/>
                <a:cs typeface="Times New Roman" pitchFamily="18" charset="0"/>
              </a:rPr>
              <a:t>11</a:t>
            </a:r>
            <a:r>
              <a:rPr lang="zh-CN" altLang="en-US" sz="2000" b="1" smtClean="0">
                <a:solidFill>
                  <a:srgbClr val="FF0000"/>
                </a:solidFill>
                <a:latin typeface="+mn-ea"/>
                <a:ea typeface="+mn-ea"/>
                <a:cs typeface="Times New Roman" pitchFamily="18" charset="0"/>
              </a:rPr>
              <a:t>月信息系统监理师真题）：</a:t>
            </a:r>
            <a:endParaRPr lang="en-US" altLang="zh-CN" sz="2000" b="1" smtClean="0">
              <a:solidFill>
                <a:srgbClr val="FF0000"/>
              </a:solidFill>
              <a:latin typeface="+mn-ea"/>
              <a:ea typeface="+mn-ea"/>
              <a:cs typeface="Times New Roman" pitchFamily="18" charset="0"/>
            </a:endParaRPr>
          </a:p>
          <a:p>
            <a:pPr marL="92075" indent="-9525">
              <a:lnSpc>
                <a:spcPct val="150000"/>
              </a:lnSpc>
            </a:pPr>
            <a:r>
              <a:rPr lang="zh-CN" altLang="en-US" sz="2000" b="1" smtClean="0">
                <a:solidFill>
                  <a:srgbClr val="FF0000"/>
                </a:solidFill>
                <a:latin typeface="+mn-ea"/>
                <a:ea typeface="+mn-ea"/>
                <a:cs typeface="Times New Roman" pitchFamily="18" charset="0"/>
              </a:rPr>
              <a:t>试题三：</a:t>
            </a:r>
            <a:r>
              <a:rPr lang="en-US" altLang="zh-CN" sz="2000" b="1" smtClean="0">
                <a:solidFill>
                  <a:srgbClr val="FF0000"/>
                </a:solidFill>
                <a:latin typeface="+mn-ea"/>
                <a:ea typeface="+mn-ea"/>
                <a:cs typeface="Times New Roman" pitchFamily="18" charset="0"/>
              </a:rPr>
              <a:t>16</a:t>
            </a:r>
            <a:r>
              <a:rPr lang="zh-CN" altLang="en-US" sz="2000" b="1" smtClean="0">
                <a:solidFill>
                  <a:srgbClr val="FF0000"/>
                </a:solidFill>
                <a:latin typeface="+mn-ea"/>
                <a:ea typeface="+mn-ea"/>
                <a:cs typeface="Times New Roman" pitchFamily="18" charset="0"/>
              </a:rPr>
              <a:t>分</a:t>
            </a:r>
            <a:endParaRPr lang="en-US" altLang="zh-CN" sz="2000" b="1">
              <a:solidFill>
                <a:srgbClr val="FF0000"/>
              </a:solidFill>
              <a:latin typeface="+mn-ea"/>
              <a:ea typeface="+mn-ea"/>
              <a:cs typeface="Times New Roman" pitchFamily="18" charset="0"/>
            </a:endParaRPr>
          </a:p>
          <a:p>
            <a:pPr marL="92075" indent="-9525">
              <a:lnSpc>
                <a:spcPct val="150000"/>
              </a:lnSpc>
            </a:pPr>
            <a:r>
              <a:rPr lang="zh-CN" altLang="zh-CN" sz="2000" b="1">
                <a:latin typeface="+mn-ea"/>
                <a:ea typeface="+mn-ea"/>
                <a:cs typeface="Times New Roman" pitchFamily="18" charset="0"/>
              </a:rPr>
              <a:t>某城市双创平台成立后，拟建设中小企业服务管理信息系统，主要工作计划如下</a:t>
            </a:r>
            <a:r>
              <a:rPr lang="zh-CN" altLang="en-US" sz="2000" b="1">
                <a:latin typeface="+mn-ea"/>
                <a:ea typeface="+mn-ea"/>
                <a:cs typeface="Times New Roman" pitchFamily="18" charset="0"/>
              </a:rPr>
              <a:t>：</a:t>
            </a:r>
            <a:endParaRPr lang="en-US" altLang="zh-CN" sz="2000" b="1">
              <a:latin typeface="+mn-ea"/>
              <a:ea typeface="+mn-ea"/>
              <a:cs typeface="Times New Roman" pitchFamily="18" charset="0"/>
            </a:endParaRPr>
          </a:p>
          <a:p>
            <a:pPr marL="92075" indent="-9525">
              <a:lnSpc>
                <a:spcPct val="150000"/>
              </a:lnSpc>
            </a:pPr>
            <a:endParaRPr lang="en-US" altLang="zh-CN" sz="2000" b="1" smtClean="0">
              <a:latin typeface="+mn-ea"/>
              <a:ea typeface="+mn-ea"/>
              <a:cs typeface="Times New Roman" pitchFamily="18" charset="0"/>
            </a:endParaRPr>
          </a:p>
          <a:p>
            <a:pPr marL="92075" indent="-9525">
              <a:lnSpc>
                <a:spcPct val="150000"/>
              </a:lnSpc>
            </a:pPr>
            <a:endParaRPr lang="en-US" altLang="zh-CN" sz="2000" b="1">
              <a:latin typeface="+mn-ea"/>
              <a:ea typeface="+mn-ea"/>
              <a:cs typeface="Times New Roman" pitchFamily="18" charset="0"/>
            </a:endParaRPr>
          </a:p>
        </p:txBody>
      </p:sp>
      <p:pic>
        <p:nvPicPr>
          <p:cNvPr id="4098" name="图片 1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67" y="2045534"/>
            <a:ext cx="6048456" cy="420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340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58467" y="218472"/>
            <a:ext cx="6991457" cy="6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a:lnSpc>
                <a:spcPct val="150000"/>
              </a:lnSpc>
            </a:pPr>
            <a:endParaRPr lang="en-US" altLang="zh-CN" sz="2000" b="1">
              <a:latin typeface="+mn-ea"/>
              <a:ea typeface="+mn-ea"/>
              <a:cs typeface="Times New Roman" pitchFamily="18" charset="0"/>
            </a:endParaRPr>
          </a:p>
          <a:p>
            <a:pPr>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1</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分）</a:t>
            </a:r>
          </a:p>
          <a:p>
            <a:pPr>
              <a:lnSpc>
                <a:spcPct val="150000"/>
              </a:lnSpc>
            </a:pPr>
            <a:r>
              <a:rPr lang="zh-CN" altLang="zh-CN" sz="2000" b="1">
                <a:latin typeface="+mn-ea"/>
                <a:ea typeface="+mn-ea"/>
                <a:cs typeface="Times New Roman" pitchFamily="18" charset="0"/>
              </a:rPr>
              <a:t>结合案例，请问活动</a:t>
            </a:r>
            <a:r>
              <a:rPr lang="en-US" altLang="zh-CN" sz="2000" b="1">
                <a:latin typeface="+mn-ea"/>
                <a:ea typeface="+mn-ea"/>
                <a:cs typeface="Times New Roman" pitchFamily="18" charset="0"/>
              </a:rPr>
              <a:t>A</a:t>
            </a:r>
            <a:r>
              <a:rPr lang="zh-CN" altLang="zh-CN" sz="2000" b="1">
                <a:latin typeface="+mn-ea"/>
                <a:ea typeface="+mn-ea"/>
                <a:cs typeface="Times New Roman" pitchFamily="18" charset="0"/>
              </a:rPr>
              <a:t>和活动</a:t>
            </a:r>
            <a:r>
              <a:rPr lang="en-US" altLang="zh-CN" sz="2000" b="1">
                <a:latin typeface="+mn-ea"/>
                <a:ea typeface="+mn-ea"/>
                <a:cs typeface="Times New Roman" pitchFamily="18" charset="0"/>
              </a:rPr>
              <a:t>C</a:t>
            </a:r>
            <a:r>
              <a:rPr lang="zh-CN" altLang="zh-CN" sz="2000" b="1">
                <a:latin typeface="+mn-ea"/>
                <a:ea typeface="+mn-ea"/>
                <a:cs typeface="Times New Roman" pitchFamily="18" charset="0"/>
              </a:rPr>
              <a:t>的历时分别是多少</a:t>
            </a:r>
            <a:r>
              <a:rPr lang="zh-CN" altLang="zh-CN" sz="2000" b="1" smtClean="0">
                <a:latin typeface="+mn-ea"/>
                <a:ea typeface="+mn-ea"/>
                <a:cs typeface="Times New Roman" pitchFamily="18" charset="0"/>
              </a:rPr>
              <a:t>。</a:t>
            </a:r>
            <a:endParaRPr lang="en-US" altLang="zh-CN" sz="2000" b="1" smtClean="0">
              <a:latin typeface="+mn-ea"/>
              <a:ea typeface="+mn-ea"/>
              <a:cs typeface="Times New Roman" pitchFamily="18" charset="0"/>
            </a:endParaRPr>
          </a:p>
          <a:p>
            <a:pPr>
              <a:lnSpc>
                <a:spcPct val="150000"/>
              </a:lnSpc>
            </a:pPr>
            <a:endParaRPr lang="zh-CN" altLang="zh-CN" sz="2000" b="1">
              <a:latin typeface="+mn-ea"/>
              <a:ea typeface="+mn-ea"/>
              <a:cs typeface="Times New Roman" pitchFamily="18" charset="0"/>
            </a:endParaRPr>
          </a:p>
          <a:p>
            <a:pPr>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2</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8</a:t>
            </a:r>
            <a:r>
              <a:rPr lang="zh-CN" altLang="zh-CN" sz="2000" b="1">
                <a:solidFill>
                  <a:srgbClr val="FF0000"/>
                </a:solidFill>
                <a:latin typeface="+mn-ea"/>
                <a:ea typeface="+mn-ea"/>
                <a:cs typeface="Times New Roman" pitchFamily="18" charset="0"/>
              </a:rPr>
              <a:t>分）</a:t>
            </a:r>
            <a:r>
              <a:rPr lang="en-US" altLang="zh-CN" sz="2000" b="1">
                <a:solidFill>
                  <a:srgbClr val="FF0000"/>
                </a:solidFill>
                <a:latin typeface="+mn-ea"/>
                <a:ea typeface="+mn-ea"/>
                <a:cs typeface="Times New Roman" pitchFamily="18" charset="0"/>
              </a:rPr>
              <a:t> </a:t>
            </a:r>
            <a:endParaRPr lang="zh-CN" altLang="zh-CN" sz="2000" b="1">
              <a:solidFill>
                <a:srgbClr val="FF0000"/>
              </a:solidFill>
              <a:latin typeface="+mn-ea"/>
              <a:ea typeface="+mn-ea"/>
              <a:cs typeface="Times New Roman" pitchFamily="18" charset="0"/>
            </a:endParaRPr>
          </a:p>
          <a:p>
            <a:pPr>
              <a:lnSpc>
                <a:spcPct val="150000"/>
              </a:lnSpc>
            </a:pPr>
            <a:r>
              <a:rPr lang="zh-CN" altLang="zh-CN" sz="2000" b="1">
                <a:latin typeface="+mn-ea"/>
                <a:ea typeface="+mn-ea"/>
                <a:cs typeface="Times New Roman" pitchFamily="18" charset="0"/>
              </a:rPr>
              <a:t>请补充完整该管理信息系统的双代号网络图</a:t>
            </a:r>
            <a:r>
              <a:rPr lang="zh-CN" altLang="zh-CN" sz="2000" b="1" smtClean="0">
                <a:latin typeface="+mn-ea"/>
                <a:ea typeface="+mn-ea"/>
                <a:cs typeface="Times New Roman" pitchFamily="18" charset="0"/>
              </a:rPr>
              <a:t>。</a:t>
            </a:r>
            <a:endParaRPr lang="en-US" altLang="zh-CN" sz="2000" b="1" smtClean="0">
              <a:latin typeface="+mn-ea"/>
              <a:ea typeface="+mn-ea"/>
              <a:cs typeface="Times New Roman" pitchFamily="18" charset="0"/>
            </a:endParaRPr>
          </a:p>
          <a:p>
            <a:pPr>
              <a:lnSpc>
                <a:spcPct val="150000"/>
              </a:lnSpc>
            </a:pPr>
            <a:endParaRPr lang="en-US" altLang="zh-CN" sz="2000" b="1" smtClean="0">
              <a:latin typeface="+mn-ea"/>
              <a:ea typeface="+mn-ea"/>
              <a:cs typeface="Times New Roman" pitchFamily="18" charset="0"/>
            </a:endParaRPr>
          </a:p>
          <a:p>
            <a:pPr>
              <a:lnSpc>
                <a:spcPct val="150000"/>
              </a:lnSpc>
            </a:pPr>
            <a:endParaRPr lang="en-US" altLang="zh-CN" sz="2000" b="1">
              <a:latin typeface="+mn-ea"/>
              <a:ea typeface="+mn-ea"/>
              <a:cs typeface="Times New Roman" pitchFamily="18" charset="0"/>
            </a:endParaRPr>
          </a:p>
          <a:p>
            <a:pPr>
              <a:lnSpc>
                <a:spcPct val="150000"/>
              </a:lnSpc>
            </a:pPr>
            <a:endParaRPr lang="en-US" altLang="zh-CN" sz="2000" b="1">
              <a:latin typeface="+mn-ea"/>
              <a:ea typeface="+mn-ea"/>
              <a:cs typeface="Times New Roman" pitchFamily="18" charset="0"/>
            </a:endParaRPr>
          </a:p>
          <a:p>
            <a:pPr>
              <a:lnSpc>
                <a:spcPct val="150000"/>
              </a:lnSpc>
            </a:pPr>
            <a:endParaRPr lang="zh-CN" altLang="zh-CN" sz="2000" b="1">
              <a:latin typeface="+mn-ea"/>
              <a:ea typeface="+mn-ea"/>
              <a:cs typeface="Times New Roman" pitchFamily="18" charset="0"/>
            </a:endParaRPr>
          </a:p>
          <a:p>
            <a:pPr>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3</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分）</a:t>
            </a:r>
            <a:r>
              <a:rPr lang="en-US" altLang="zh-CN" sz="2000" b="1">
                <a:solidFill>
                  <a:srgbClr val="FF0000"/>
                </a:solidFill>
                <a:latin typeface="+mn-ea"/>
                <a:ea typeface="+mn-ea"/>
                <a:cs typeface="Times New Roman" pitchFamily="18" charset="0"/>
              </a:rPr>
              <a:t> </a:t>
            </a:r>
            <a:endParaRPr lang="zh-CN" altLang="zh-CN" sz="2000" b="1">
              <a:solidFill>
                <a:srgbClr val="FF0000"/>
              </a:solidFill>
              <a:latin typeface="+mn-ea"/>
              <a:ea typeface="+mn-ea"/>
              <a:cs typeface="Times New Roman" pitchFamily="18" charset="0"/>
            </a:endParaRPr>
          </a:p>
          <a:p>
            <a:pPr>
              <a:lnSpc>
                <a:spcPct val="150000"/>
              </a:lnSpc>
            </a:pPr>
            <a:r>
              <a:rPr lang="zh-CN" altLang="zh-CN" sz="2000" b="1">
                <a:latin typeface="+mn-ea"/>
                <a:ea typeface="+mn-ea"/>
                <a:cs typeface="Times New Roman" pitchFamily="18" charset="0"/>
              </a:rPr>
              <a:t>请给出关键路径和项目总</a:t>
            </a:r>
            <a:r>
              <a:rPr lang="zh-CN" altLang="zh-CN" sz="2000" b="1" smtClean="0">
                <a:latin typeface="+mn-ea"/>
                <a:ea typeface="+mn-ea"/>
                <a:cs typeface="Times New Roman" pitchFamily="18" charset="0"/>
              </a:rPr>
              <a:t>工期</a:t>
            </a:r>
            <a:r>
              <a:rPr lang="zh-CN" altLang="en-US" sz="2000" b="1" smtClean="0">
                <a:latin typeface="+mn-ea"/>
                <a:ea typeface="+mn-ea"/>
                <a:cs typeface="Times New Roman" pitchFamily="18" charset="0"/>
              </a:rPr>
              <a:t>。</a:t>
            </a:r>
            <a:endParaRPr lang="zh-CN" altLang="zh-CN" sz="2000" b="1">
              <a:latin typeface="+mn-ea"/>
              <a:ea typeface="+mn-ea"/>
              <a:cs typeface="Times New Roman" pitchFamily="18" charset="0"/>
            </a:endParaRPr>
          </a:p>
          <a:p>
            <a:pPr marL="92075" indent="-9525">
              <a:lnSpc>
                <a:spcPct val="150000"/>
              </a:lnSpc>
            </a:pPr>
            <a:endParaRPr lang="zh-CN" altLang="zh-CN" sz="2000" b="1">
              <a:latin typeface="+mn-ea"/>
              <a:ea typeface="+mn-ea"/>
              <a:cs typeface="Times New Roman" pitchFamily="18" charset="0"/>
            </a:endParaRPr>
          </a:p>
        </p:txBody>
      </p:sp>
      <p:pic>
        <p:nvPicPr>
          <p:cNvPr id="5122" name="图片 1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67" y="3576093"/>
            <a:ext cx="8316316" cy="72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053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7431295" cy="6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b="1" smtClean="0">
                <a:solidFill>
                  <a:srgbClr val="FF0000"/>
                </a:solidFill>
                <a:latin typeface="+mn-ea"/>
                <a:ea typeface="+mn-ea"/>
                <a:cs typeface="Times New Roman" pitchFamily="18" charset="0"/>
              </a:rPr>
              <a:t>【</a:t>
            </a:r>
            <a:r>
              <a:rPr lang="zh-CN" altLang="zh-CN" sz="2000" b="1">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1</a:t>
            </a:r>
            <a:r>
              <a:rPr lang="zh-CN" altLang="en-US" sz="2000" b="1" smtClean="0">
                <a:solidFill>
                  <a:srgbClr val="FF0000"/>
                </a:solidFill>
                <a:latin typeface="+mn-ea"/>
                <a:ea typeface="+mn-ea"/>
                <a:cs typeface="Times New Roman" pitchFamily="18" charset="0"/>
              </a:rPr>
              <a:t>答案</a:t>
            </a:r>
            <a:r>
              <a:rPr lang="zh-CN" altLang="zh-CN" sz="2000" b="1" smtClean="0">
                <a:solidFill>
                  <a:srgbClr val="FF0000"/>
                </a:solidFill>
                <a:latin typeface="+mn-ea"/>
                <a:ea typeface="+mn-ea"/>
                <a:cs typeface="Times New Roman" pitchFamily="18" charset="0"/>
              </a:rPr>
              <a:t>】</a:t>
            </a:r>
            <a:endParaRPr lang="zh-CN" altLang="zh-CN" sz="2000" b="1">
              <a:solidFill>
                <a:srgbClr val="FF0000"/>
              </a:solidFill>
              <a:latin typeface="+mn-ea"/>
              <a:ea typeface="+mn-ea"/>
              <a:cs typeface="Times New Roman" pitchFamily="18" charset="0"/>
            </a:endParaRPr>
          </a:p>
          <a:p>
            <a:pPr>
              <a:lnSpc>
                <a:spcPct val="150000"/>
              </a:lnSpc>
            </a:pPr>
            <a:r>
              <a:rPr lang="en-US" altLang="zh-CN" sz="2000" b="1">
                <a:latin typeface="+mn-ea"/>
                <a:ea typeface="+mn-ea"/>
                <a:cs typeface="Times New Roman" pitchFamily="18" charset="0"/>
              </a:rPr>
              <a:t>A</a:t>
            </a:r>
            <a:r>
              <a:rPr lang="zh-CN" altLang="zh-CN" sz="2000" b="1">
                <a:latin typeface="+mn-ea"/>
                <a:ea typeface="+mn-ea"/>
                <a:cs typeface="Times New Roman" pitchFamily="18" charset="0"/>
              </a:rPr>
              <a:t>历时：</a:t>
            </a:r>
            <a:r>
              <a:rPr lang="en-US" altLang="zh-CN" sz="2000" b="1" smtClean="0">
                <a:latin typeface="+mn-ea"/>
                <a:ea typeface="+mn-ea"/>
                <a:cs typeface="Times New Roman" pitchFamily="18" charset="0"/>
              </a:rPr>
              <a:t>13</a:t>
            </a:r>
            <a:r>
              <a:rPr lang="zh-CN" altLang="en-US"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en-US" altLang="zh-CN" sz="2000" b="1">
                <a:latin typeface="+mn-ea"/>
                <a:ea typeface="+mn-ea"/>
                <a:cs typeface="Times New Roman" pitchFamily="18" charset="0"/>
              </a:rPr>
              <a:t>C</a:t>
            </a:r>
            <a:r>
              <a:rPr lang="zh-CN" altLang="zh-CN" sz="2000" b="1">
                <a:latin typeface="+mn-ea"/>
                <a:ea typeface="+mn-ea"/>
                <a:cs typeface="Times New Roman" pitchFamily="18" charset="0"/>
              </a:rPr>
              <a:t>历时：</a:t>
            </a:r>
            <a:r>
              <a:rPr lang="en-US" altLang="zh-CN" sz="2000" b="1">
                <a:latin typeface="+mn-ea"/>
                <a:ea typeface="+mn-ea"/>
                <a:cs typeface="Times New Roman" pitchFamily="18" charset="0"/>
              </a:rPr>
              <a:t>16</a:t>
            </a:r>
            <a:endParaRPr lang="zh-CN" altLang="zh-CN" sz="2000" b="1">
              <a:latin typeface="+mn-ea"/>
              <a:ea typeface="+mn-ea"/>
              <a:cs typeface="Times New Roman" pitchFamily="18" charset="0"/>
            </a:endParaRPr>
          </a:p>
          <a:p>
            <a:pPr>
              <a:lnSpc>
                <a:spcPct val="150000"/>
              </a:lnSpc>
            </a:pPr>
            <a:endParaRPr lang="en-US" altLang="zh-CN" sz="2000" b="1" smtClean="0">
              <a:latin typeface="+mn-ea"/>
              <a:ea typeface="+mn-ea"/>
              <a:cs typeface="Times New Roman" pitchFamily="18" charset="0"/>
            </a:endParaRPr>
          </a:p>
          <a:p>
            <a:pPr>
              <a:lnSpc>
                <a:spcPct val="150000"/>
              </a:lnSpc>
            </a:pPr>
            <a:r>
              <a:rPr lang="zh-CN" altLang="zh-CN" sz="2000" b="1" smtClean="0">
                <a:solidFill>
                  <a:srgbClr val="FF0000"/>
                </a:solidFill>
                <a:latin typeface="+mn-ea"/>
                <a:ea typeface="+mn-ea"/>
                <a:cs typeface="Times New Roman" pitchFamily="18" charset="0"/>
              </a:rPr>
              <a:t>【</a:t>
            </a:r>
            <a:r>
              <a:rPr lang="zh-CN" altLang="zh-CN" sz="2000" b="1">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2</a:t>
            </a:r>
            <a:r>
              <a:rPr lang="zh-CN" altLang="en-US" sz="2000" b="1" smtClean="0">
                <a:solidFill>
                  <a:srgbClr val="FF0000"/>
                </a:solidFill>
                <a:latin typeface="+mn-ea"/>
                <a:ea typeface="+mn-ea"/>
                <a:cs typeface="Times New Roman" pitchFamily="18" charset="0"/>
              </a:rPr>
              <a:t>答案</a:t>
            </a:r>
            <a:r>
              <a:rPr lang="zh-CN" altLang="zh-CN" sz="2000" b="1" smtClean="0">
                <a:solidFill>
                  <a:srgbClr val="FF0000"/>
                </a:solidFill>
                <a:latin typeface="+mn-ea"/>
                <a:ea typeface="+mn-ea"/>
                <a:cs typeface="Times New Roman" pitchFamily="18" charset="0"/>
              </a:rPr>
              <a:t>】</a:t>
            </a:r>
            <a:endParaRPr lang="zh-CN" altLang="zh-CN" sz="2000" b="1">
              <a:solidFill>
                <a:srgbClr val="FF0000"/>
              </a:solidFill>
              <a:latin typeface="+mn-ea"/>
              <a:ea typeface="+mn-ea"/>
              <a:cs typeface="Times New Roman" pitchFamily="18" charset="0"/>
            </a:endParaRPr>
          </a:p>
          <a:p>
            <a:pPr marL="0" indent="0">
              <a:lnSpc>
                <a:spcPct val="150000"/>
              </a:lnSpc>
            </a:pPr>
            <a:endParaRPr lang="zh-CN" altLang="zh-CN" sz="2000" b="1">
              <a:latin typeface="+mn-ea"/>
              <a:ea typeface="+mn-ea"/>
              <a:cs typeface="Times New Roman" pitchFamily="18" charset="0"/>
            </a:endParaRPr>
          </a:p>
          <a:p>
            <a:pPr marL="0" indent="0" eaLnBrk="1" hangingPunct="1">
              <a:lnSpc>
                <a:spcPct val="150000"/>
              </a:lnSpc>
              <a:buClr>
                <a:srgbClr val="3891A7"/>
              </a:buClr>
              <a:buSzPct val="80000"/>
            </a:pPr>
            <a:endParaRPr lang="en-US" altLang="zh-CN" sz="2000" b="1">
              <a:latin typeface="+mn-ea"/>
              <a:ea typeface="+mn-ea"/>
              <a:cs typeface="Times New Roman" pitchFamily="18" charset="0"/>
            </a:endParaRPr>
          </a:p>
          <a:p>
            <a:pPr marL="0" indent="0" eaLnBrk="1" hangingPunct="1">
              <a:lnSpc>
                <a:spcPct val="150000"/>
              </a:lnSpc>
              <a:buClr>
                <a:srgbClr val="3891A7"/>
              </a:buClr>
              <a:buSzPct val="80000"/>
            </a:pPr>
            <a:endParaRPr lang="en-US" altLang="zh-CN" sz="2000" b="1">
              <a:latin typeface="+mn-ea"/>
              <a:ea typeface="+mn-ea"/>
              <a:cs typeface="Times New Roman" pitchFamily="18" charset="0"/>
            </a:endParaRPr>
          </a:p>
          <a:p>
            <a:pPr marL="0" indent="0" eaLnBrk="1" hangingPunct="1">
              <a:lnSpc>
                <a:spcPct val="150000"/>
              </a:lnSpc>
              <a:buClr>
                <a:srgbClr val="3891A7"/>
              </a:buClr>
              <a:buSzPct val="80000"/>
            </a:pPr>
            <a:endParaRPr lang="en-US" altLang="zh-CN" sz="2000" b="1">
              <a:latin typeface="+mn-ea"/>
              <a:ea typeface="+mn-ea"/>
              <a:cs typeface="Times New Roman" pitchFamily="18" charset="0"/>
            </a:endParaRPr>
          </a:p>
          <a:p>
            <a:pPr marL="0" indent="0" eaLnBrk="1" hangingPunct="1">
              <a:lnSpc>
                <a:spcPct val="150000"/>
              </a:lnSpc>
              <a:buClr>
                <a:srgbClr val="3891A7"/>
              </a:buClr>
              <a:buSzPct val="80000"/>
            </a:pPr>
            <a:endParaRPr lang="en-US" altLang="zh-CN" sz="2000" b="1">
              <a:latin typeface="+mn-ea"/>
              <a:ea typeface="+mn-ea"/>
              <a:cs typeface="Times New Roman" pitchFamily="18" charset="0"/>
            </a:endParaRPr>
          </a:p>
          <a:p>
            <a:pPr>
              <a:lnSpc>
                <a:spcPct val="150000"/>
              </a:lnSpc>
            </a:pPr>
            <a:endParaRPr lang="en-US" altLang="zh-CN" sz="2000" b="1" smtClean="0">
              <a:latin typeface="+mn-ea"/>
              <a:ea typeface="+mn-ea"/>
              <a:cs typeface="Times New Roman" pitchFamily="18" charset="0"/>
            </a:endParaRPr>
          </a:p>
          <a:p>
            <a:pPr>
              <a:lnSpc>
                <a:spcPct val="150000"/>
              </a:lnSpc>
            </a:pPr>
            <a:r>
              <a:rPr lang="zh-CN" altLang="zh-CN" sz="2000" b="1" smtClean="0">
                <a:solidFill>
                  <a:srgbClr val="FF0000"/>
                </a:solidFill>
                <a:latin typeface="+mn-ea"/>
                <a:ea typeface="+mn-ea"/>
                <a:cs typeface="Times New Roman" pitchFamily="18" charset="0"/>
              </a:rPr>
              <a:t>【</a:t>
            </a:r>
            <a:r>
              <a:rPr lang="zh-CN" altLang="zh-CN" sz="2000" b="1">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3</a:t>
            </a:r>
            <a:r>
              <a:rPr lang="zh-CN" altLang="en-US" sz="2000" b="1" smtClean="0">
                <a:solidFill>
                  <a:srgbClr val="FF0000"/>
                </a:solidFill>
                <a:latin typeface="+mn-ea"/>
                <a:ea typeface="+mn-ea"/>
                <a:cs typeface="Times New Roman" pitchFamily="18" charset="0"/>
              </a:rPr>
              <a:t>答案</a:t>
            </a:r>
            <a:r>
              <a:rPr lang="zh-CN" altLang="zh-CN" sz="2000" b="1" smtClean="0">
                <a:solidFill>
                  <a:srgbClr val="FF0000"/>
                </a:solidFill>
                <a:latin typeface="+mn-ea"/>
                <a:ea typeface="+mn-ea"/>
                <a:cs typeface="Times New Roman" pitchFamily="18" charset="0"/>
              </a:rPr>
              <a:t>】</a:t>
            </a:r>
            <a:endParaRPr lang="zh-CN" altLang="zh-CN" sz="2000" b="1">
              <a:solidFill>
                <a:srgbClr val="FF0000"/>
              </a:solidFill>
              <a:latin typeface="+mn-ea"/>
              <a:ea typeface="+mn-ea"/>
              <a:cs typeface="Times New Roman" pitchFamily="18" charset="0"/>
            </a:endParaRPr>
          </a:p>
          <a:p>
            <a:pPr>
              <a:lnSpc>
                <a:spcPct val="150000"/>
              </a:lnSpc>
            </a:pPr>
            <a:r>
              <a:rPr lang="zh-CN" altLang="zh-CN" sz="2000" b="1">
                <a:latin typeface="+mn-ea"/>
                <a:ea typeface="+mn-ea"/>
                <a:cs typeface="Times New Roman" pitchFamily="18" charset="0"/>
              </a:rPr>
              <a:t>关键路径：</a:t>
            </a:r>
            <a:r>
              <a:rPr lang="en-US" altLang="zh-CN" sz="2000" b="1">
                <a:latin typeface="+mn-ea"/>
                <a:ea typeface="+mn-ea"/>
                <a:cs typeface="Times New Roman" pitchFamily="18" charset="0"/>
              </a:rPr>
              <a:t>ABDFGHI </a:t>
            </a:r>
            <a:endParaRPr lang="en-US" altLang="zh-CN" sz="2000" b="1" smtClean="0">
              <a:latin typeface="+mn-ea"/>
              <a:ea typeface="+mn-ea"/>
              <a:cs typeface="Times New Roman" pitchFamily="18" charset="0"/>
            </a:endParaRPr>
          </a:p>
          <a:p>
            <a:pPr>
              <a:lnSpc>
                <a:spcPct val="150000"/>
              </a:lnSpc>
            </a:pPr>
            <a:r>
              <a:rPr lang="zh-CN" altLang="zh-CN" sz="2000" b="1" smtClean="0">
                <a:latin typeface="+mn-ea"/>
                <a:ea typeface="+mn-ea"/>
                <a:cs typeface="Times New Roman" pitchFamily="18" charset="0"/>
              </a:rPr>
              <a:t>总</a:t>
            </a:r>
            <a:r>
              <a:rPr lang="zh-CN" altLang="zh-CN" sz="2000" b="1">
                <a:latin typeface="+mn-ea"/>
                <a:ea typeface="+mn-ea"/>
                <a:cs typeface="Times New Roman" pitchFamily="18" charset="0"/>
              </a:rPr>
              <a:t>工期为</a:t>
            </a:r>
            <a:r>
              <a:rPr lang="en-US" altLang="zh-CN" sz="2000" b="1" smtClean="0">
                <a:latin typeface="+mn-ea"/>
                <a:ea typeface="+mn-ea"/>
                <a:cs typeface="Times New Roman" pitchFamily="18" charset="0"/>
              </a:rPr>
              <a:t>131</a:t>
            </a:r>
            <a:endParaRPr lang="zh-CN" altLang="en-US" sz="2000" b="1">
              <a:latin typeface="+mn-ea"/>
              <a:ea typeface="+mn-ea"/>
              <a:cs typeface="Times New Roman" pitchFamily="18" charset="0"/>
            </a:endParaRPr>
          </a:p>
        </p:txBody>
      </p:sp>
      <p:pic>
        <p:nvPicPr>
          <p:cNvPr id="1026" name="图片 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13" y="2311848"/>
            <a:ext cx="8198714" cy="258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340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33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358467" y="218472"/>
            <a:ext cx="6991457" cy="287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eaLnBrk="1" hangingPunct="1">
              <a:lnSpc>
                <a:spcPct val="150000"/>
              </a:lnSpc>
              <a:buClr>
                <a:srgbClr val="3891A7"/>
              </a:buClr>
              <a:buSzPct val="80000"/>
            </a:pPr>
            <a:r>
              <a:rPr lang="zh-CN" altLang="en-US" sz="2000" b="1" smtClean="0">
                <a:solidFill>
                  <a:srgbClr val="FF0000"/>
                </a:solidFill>
                <a:latin typeface="+mn-ea"/>
                <a:ea typeface="+mn-ea"/>
                <a:cs typeface="Times New Roman" pitchFamily="18" charset="0"/>
              </a:rPr>
              <a:t>典型考题（</a:t>
            </a:r>
            <a:r>
              <a:rPr lang="en-US" altLang="zh-CN" sz="2000" b="1" smtClean="0">
                <a:solidFill>
                  <a:srgbClr val="FF0000"/>
                </a:solidFill>
                <a:latin typeface="+mn-ea"/>
                <a:ea typeface="+mn-ea"/>
                <a:cs typeface="Times New Roman" pitchFamily="18" charset="0"/>
              </a:rPr>
              <a:t>2018</a:t>
            </a:r>
            <a:r>
              <a:rPr lang="zh-CN" altLang="en-US" sz="2000" b="1" smtClean="0">
                <a:solidFill>
                  <a:srgbClr val="FF0000"/>
                </a:solidFill>
                <a:latin typeface="+mn-ea"/>
                <a:ea typeface="+mn-ea"/>
                <a:cs typeface="Times New Roman" pitchFamily="18" charset="0"/>
              </a:rPr>
              <a:t>年</a:t>
            </a:r>
            <a:r>
              <a:rPr lang="en-US" altLang="zh-CN" sz="2000" b="1" smtClean="0">
                <a:solidFill>
                  <a:srgbClr val="FF0000"/>
                </a:solidFill>
                <a:latin typeface="+mn-ea"/>
                <a:ea typeface="+mn-ea"/>
                <a:cs typeface="Times New Roman" pitchFamily="18" charset="0"/>
              </a:rPr>
              <a:t>11</a:t>
            </a:r>
            <a:r>
              <a:rPr lang="zh-CN" altLang="en-US" sz="2000" b="1" smtClean="0">
                <a:solidFill>
                  <a:srgbClr val="FF0000"/>
                </a:solidFill>
                <a:latin typeface="+mn-ea"/>
                <a:ea typeface="+mn-ea"/>
                <a:cs typeface="Times New Roman" pitchFamily="18" charset="0"/>
              </a:rPr>
              <a:t>月信息系统项目管理师真题）：</a:t>
            </a:r>
            <a:endParaRPr lang="en-US" altLang="zh-CN" sz="2000" b="1" smtClean="0">
              <a:solidFill>
                <a:srgbClr val="FF0000"/>
              </a:solidFill>
              <a:latin typeface="+mn-ea"/>
              <a:ea typeface="+mn-ea"/>
              <a:cs typeface="Times New Roman" pitchFamily="18" charset="0"/>
            </a:endParaRPr>
          </a:p>
          <a:p>
            <a:pPr marL="92075" indent="-9525">
              <a:lnSpc>
                <a:spcPct val="150000"/>
              </a:lnSpc>
            </a:pPr>
            <a:r>
              <a:rPr lang="zh-CN" altLang="en-US" sz="2000" b="1">
                <a:solidFill>
                  <a:srgbClr val="FF0000"/>
                </a:solidFill>
                <a:latin typeface="+mn-ea"/>
                <a:ea typeface="+mn-ea"/>
                <a:cs typeface="Times New Roman" pitchFamily="18" charset="0"/>
              </a:rPr>
              <a:t>试题二：</a:t>
            </a:r>
            <a:r>
              <a:rPr lang="en-US" altLang="zh-CN" sz="2000" b="1">
                <a:solidFill>
                  <a:srgbClr val="FF0000"/>
                </a:solidFill>
                <a:latin typeface="+mn-ea"/>
                <a:ea typeface="+mn-ea"/>
                <a:cs typeface="Times New Roman" pitchFamily="18" charset="0"/>
              </a:rPr>
              <a:t>27</a:t>
            </a:r>
            <a:r>
              <a:rPr lang="zh-CN" altLang="en-US" sz="2000" b="1" smtClean="0">
                <a:solidFill>
                  <a:srgbClr val="FF0000"/>
                </a:solidFill>
                <a:latin typeface="+mn-ea"/>
                <a:ea typeface="+mn-ea"/>
                <a:cs typeface="Times New Roman" pitchFamily="18" charset="0"/>
              </a:rPr>
              <a:t>分</a:t>
            </a:r>
            <a:endParaRPr lang="en-US" altLang="zh-CN" sz="2000" b="1" smtClean="0">
              <a:solidFill>
                <a:srgbClr val="FF0000"/>
              </a:solidFill>
              <a:latin typeface="+mn-ea"/>
              <a:ea typeface="+mn-ea"/>
              <a:cs typeface="Times New Roman" pitchFamily="18" charset="0"/>
            </a:endParaRPr>
          </a:p>
          <a:p>
            <a:pPr marL="92075" indent="-9525">
              <a:lnSpc>
                <a:spcPct val="150000"/>
              </a:lnSpc>
            </a:pPr>
            <a:r>
              <a:rPr lang="zh-CN" altLang="en-US" sz="2000" b="1" smtClean="0">
                <a:latin typeface="+mn-ea"/>
                <a:ea typeface="+mn-ea"/>
                <a:cs typeface="Times New Roman" pitchFamily="18" charset="0"/>
              </a:rPr>
              <a:t>说明：</a:t>
            </a:r>
            <a:r>
              <a:rPr lang="zh-CN" altLang="zh-CN" sz="2000" b="1" smtClean="0">
                <a:latin typeface="+mn-ea"/>
                <a:ea typeface="+mn-ea"/>
                <a:cs typeface="Times New Roman" pitchFamily="18" charset="0"/>
              </a:rPr>
              <a:t>某信息系统项目包括如下十个活动，各活动的历时、活动逻辑关系如下表所示：</a:t>
            </a:r>
            <a:r>
              <a:rPr lang="zh-CN" altLang="zh-CN" sz="2000" b="1" smtClean="0">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1</a:t>
            </a:r>
            <a:r>
              <a:rPr lang="zh-CN" altLang="zh-CN" sz="2000" b="1" smtClean="0">
                <a:solidFill>
                  <a:srgbClr val="FF0000"/>
                </a:solidFill>
                <a:latin typeface="+mn-ea"/>
                <a:ea typeface="+mn-ea"/>
                <a:cs typeface="Times New Roman" pitchFamily="18" charset="0"/>
              </a:rPr>
              <a:t>】（</a:t>
            </a:r>
            <a:r>
              <a:rPr lang="en-US" altLang="zh-CN" sz="2000" b="1" smtClean="0">
                <a:solidFill>
                  <a:srgbClr val="FF0000"/>
                </a:solidFill>
                <a:latin typeface="+mn-ea"/>
                <a:ea typeface="+mn-ea"/>
                <a:cs typeface="Times New Roman" pitchFamily="18" charset="0"/>
              </a:rPr>
              <a:t>9</a:t>
            </a:r>
            <a:r>
              <a:rPr lang="zh-CN" altLang="zh-CN" sz="2000" b="1" smtClean="0">
                <a:solidFill>
                  <a:srgbClr val="FF0000"/>
                </a:solidFill>
                <a:latin typeface="+mn-ea"/>
                <a:ea typeface="+mn-ea"/>
                <a:cs typeface="Times New Roman" pitchFamily="18" charset="0"/>
              </a:rPr>
              <a:t>分）</a:t>
            </a:r>
          </a:p>
          <a:p>
            <a:pPr marL="92075" indent="-9525">
              <a:lnSpc>
                <a:spcPct val="150000"/>
              </a:lnSpc>
            </a:pPr>
            <a:r>
              <a:rPr lang="en-US" altLang="zh-CN" sz="2000" b="1" smtClean="0">
                <a:latin typeface="+mn-ea"/>
                <a:ea typeface="+mn-ea"/>
                <a:cs typeface="Times New Roman" pitchFamily="18" charset="0"/>
              </a:rPr>
              <a:t>1</a:t>
            </a:r>
            <a:r>
              <a:rPr lang="zh-CN" altLang="zh-CN" sz="2000" b="1">
                <a:latin typeface="+mn-ea"/>
                <a:ea typeface="+mn-ea"/>
                <a:cs typeface="Times New Roman" pitchFamily="18" charset="0"/>
              </a:rPr>
              <a:t>、请给出该项目的关键路线和总工期</a:t>
            </a:r>
          </a:p>
          <a:p>
            <a:pPr marL="92075" indent="-9525">
              <a:lnSpc>
                <a:spcPct val="150000"/>
              </a:lnSpc>
            </a:pPr>
            <a:r>
              <a:rPr lang="en-US" altLang="zh-CN" sz="2000" b="1">
                <a:latin typeface="+mn-ea"/>
                <a:ea typeface="+mn-ea"/>
                <a:cs typeface="Times New Roman" pitchFamily="18" charset="0"/>
              </a:rPr>
              <a:t>2</a:t>
            </a:r>
            <a:r>
              <a:rPr lang="zh-CN" altLang="zh-CN" sz="2000" b="1">
                <a:latin typeface="+mn-ea"/>
                <a:ea typeface="+mn-ea"/>
                <a:cs typeface="Times New Roman" pitchFamily="18" charset="0"/>
              </a:rPr>
              <a:t>、请给出活动</a:t>
            </a:r>
            <a:r>
              <a:rPr lang="en-US" altLang="zh-CN" sz="2000" b="1">
                <a:latin typeface="+mn-ea"/>
                <a:ea typeface="+mn-ea"/>
                <a:cs typeface="Times New Roman" pitchFamily="18" charset="0"/>
              </a:rPr>
              <a:t>E</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G</a:t>
            </a:r>
            <a:r>
              <a:rPr lang="zh-CN" altLang="zh-CN" sz="2000" b="1">
                <a:latin typeface="+mn-ea"/>
                <a:ea typeface="+mn-ea"/>
                <a:cs typeface="Times New Roman" pitchFamily="18" charset="0"/>
              </a:rPr>
              <a:t>的总浮动时间和自由浮动时间</a:t>
            </a:r>
            <a:r>
              <a:rPr lang="zh-CN" altLang="zh-CN" sz="2000" b="1" smtClean="0">
                <a:latin typeface="+mn-ea"/>
                <a:ea typeface="+mn-ea"/>
                <a:cs typeface="Times New Roman" pitchFamily="18" charset="0"/>
              </a:rPr>
              <a:t>。</a:t>
            </a:r>
            <a:endParaRPr lang="zh-CN" altLang="zh-CN" sz="2000" b="1">
              <a:latin typeface="+mn-ea"/>
              <a:ea typeface="+mn-ea"/>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504475483"/>
              </p:ext>
            </p:extLst>
          </p:nvPr>
        </p:nvGraphicFramePr>
        <p:xfrm>
          <a:off x="667956" y="3039000"/>
          <a:ext cx="5918038" cy="3626854"/>
        </p:xfrm>
        <a:graphic>
          <a:graphicData uri="http://schemas.openxmlformats.org/drawingml/2006/table">
            <a:tbl>
              <a:tblPr firstRow="1" firstCol="1" bandRow="1">
                <a:tableStyleId>{5C22544A-7EE6-4342-B048-85BDC9FD1C3A}</a:tableStyleId>
              </a:tblPr>
              <a:tblGrid>
                <a:gridCol w="1750512"/>
                <a:gridCol w="2156638"/>
                <a:gridCol w="2010888"/>
              </a:tblGrid>
              <a:tr h="329714">
                <a:tc>
                  <a:txBody>
                    <a:bodyPr/>
                    <a:lstStyle/>
                    <a:p>
                      <a:pPr algn="just">
                        <a:spcAft>
                          <a:spcPts val="0"/>
                        </a:spcAft>
                      </a:pPr>
                      <a:r>
                        <a:rPr lang="zh-CN" sz="2000" b="1" kern="1200">
                          <a:solidFill>
                            <a:schemeClr val="tx1"/>
                          </a:solidFill>
                          <a:latin typeface="+mn-ea"/>
                          <a:ea typeface="+mn-ea"/>
                          <a:cs typeface="Times New Roman" pitchFamily="18" charset="0"/>
                        </a:rPr>
                        <a:t>活动名称</a:t>
                      </a:r>
                    </a:p>
                  </a:txBody>
                  <a:tcPr marL="68580" marR="68580" marT="0" marB="0"/>
                </a:tc>
                <a:tc>
                  <a:txBody>
                    <a:bodyPr/>
                    <a:lstStyle/>
                    <a:p>
                      <a:pPr algn="just">
                        <a:spcAft>
                          <a:spcPts val="0"/>
                        </a:spcAft>
                      </a:pPr>
                      <a:r>
                        <a:rPr lang="zh-CN" sz="2000" b="1" kern="1200">
                          <a:solidFill>
                            <a:schemeClr val="tx1"/>
                          </a:solidFill>
                          <a:latin typeface="+mn-ea"/>
                          <a:ea typeface="+mn-ea"/>
                          <a:cs typeface="Times New Roman" pitchFamily="18" charset="0"/>
                        </a:rPr>
                        <a:t>活动历时</a:t>
                      </a:r>
                    </a:p>
                  </a:txBody>
                  <a:tcPr marL="68580" marR="68580" marT="0" marB="0"/>
                </a:tc>
                <a:tc>
                  <a:txBody>
                    <a:bodyPr/>
                    <a:lstStyle/>
                    <a:p>
                      <a:pPr algn="just">
                        <a:spcAft>
                          <a:spcPts val="0"/>
                        </a:spcAft>
                      </a:pPr>
                      <a:r>
                        <a:rPr lang="zh-CN" sz="2000" b="1" kern="1200">
                          <a:solidFill>
                            <a:schemeClr val="tx1"/>
                          </a:solidFill>
                          <a:latin typeface="+mn-ea"/>
                          <a:ea typeface="+mn-ea"/>
                          <a:cs typeface="Times New Roman" pitchFamily="18" charset="0"/>
                        </a:rPr>
                        <a:t>紧前活动</a:t>
                      </a: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A</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2</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 </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B</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5</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A</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C</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2</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BD</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D</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6</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A</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E</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3</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CG</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F</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3</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A</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G</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4</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F</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H</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4</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E</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I</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5</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E</a:t>
                      </a:r>
                      <a:endParaRPr lang="zh-CN" sz="2000" b="1" kern="1200">
                        <a:solidFill>
                          <a:schemeClr val="tx1"/>
                        </a:solidFill>
                        <a:latin typeface="+mn-ea"/>
                        <a:ea typeface="+mn-ea"/>
                        <a:cs typeface="Times New Roman" pitchFamily="18" charset="0"/>
                      </a:endParaRPr>
                    </a:p>
                  </a:txBody>
                  <a:tcPr marL="68580" marR="68580" marT="0" marB="0"/>
                </a:tc>
              </a:tr>
              <a:tr h="329714">
                <a:tc>
                  <a:txBody>
                    <a:bodyPr/>
                    <a:lstStyle/>
                    <a:p>
                      <a:pPr algn="just">
                        <a:spcAft>
                          <a:spcPts val="0"/>
                        </a:spcAft>
                      </a:pPr>
                      <a:r>
                        <a:rPr lang="en-US" sz="2000" b="1" kern="1200">
                          <a:solidFill>
                            <a:schemeClr val="tx1"/>
                          </a:solidFill>
                          <a:latin typeface="+mn-ea"/>
                          <a:ea typeface="+mn-ea"/>
                          <a:cs typeface="Times New Roman" pitchFamily="18" charset="0"/>
                        </a:rPr>
                        <a:t>J</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3</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HI</a:t>
                      </a:r>
                      <a:endParaRPr lang="zh-CN" sz="2000" b="1" kern="1200">
                        <a:solidFill>
                          <a:schemeClr val="tx1"/>
                        </a:solidFill>
                        <a:latin typeface="+mn-ea"/>
                        <a:ea typeface="+mn-ea"/>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493418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7431295" cy="287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1</a:t>
            </a:r>
            <a:r>
              <a:rPr lang="zh-CN" altLang="en-US" sz="2000" b="1">
                <a:solidFill>
                  <a:srgbClr val="FF0000"/>
                </a:solidFill>
                <a:latin typeface="+mn-ea"/>
                <a:ea typeface="+mn-ea"/>
                <a:cs typeface="Times New Roman" pitchFamily="18" charset="0"/>
              </a:rPr>
              <a:t>答案</a:t>
            </a:r>
            <a:r>
              <a:rPr lang="zh-CN" altLang="zh-CN" sz="2000" b="1">
                <a:solidFill>
                  <a:srgbClr val="FF0000"/>
                </a:solidFill>
                <a:latin typeface="+mn-ea"/>
                <a:ea typeface="+mn-ea"/>
                <a:cs typeface="Times New Roman" pitchFamily="18" charset="0"/>
              </a:rPr>
              <a:t>】 </a:t>
            </a:r>
            <a:endParaRPr lang="en-US" altLang="zh-CN" sz="2000" b="1">
              <a:solidFill>
                <a:srgbClr val="FF0000"/>
              </a:solidFill>
              <a:latin typeface="+mn-ea"/>
              <a:ea typeface="+mn-ea"/>
              <a:cs typeface="Times New Roman" pitchFamily="18" charset="0"/>
            </a:endParaRPr>
          </a:p>
          <a:p>
            <a:pPr>
              <a:lnSpc>
                <a:spcPct val="150000"/>
              </a:lnSpc>
            </a:pPr>
            <a:r>
              <a:rPr lang="en-US" altLang="zh-CN" sz="2000" b="1" smtClean="0">
                <a:latin typeface="+mn-ea"/>
                <a:ea typeface="+mn-ea"/>
                <a:cs typeface="Times New Roman" pitchFamily="18" charset="0"/>
              </a:rPr>
              <a:t>1</a:t>
            </a:r>
            <a:r>
              <a:rPr lang="zh-CN" altLang="en-US" sz="2000" b="1" smtClean="0">
                <a:latin typeface="+mn-ea"/>
                <a:ea typeface="+mn-ea"/>
                <a:cs typeface="Times New Roman" pitchFamily="18" charset="0"/>
              </a:rPr>
              <a:t>、</a:t>
            </a:r>
            <a:r>
              <a:rPr lang="zh-CN" altLang="zh-CN" sz="2000" b="1" smtClean="0">
                <a:latin typeface="+mn-ea"/>
                <a:ea typeface="+mn-ea"/>
                <a:cs typeface="Times New Roman" pitchFamily="18" charset="0"/>
              </a:rPr>
              <a:t>关键</a:t>
            </a:r>
            <a:r>
              <a:rPr lang="zh-CN" altLang="zh-CN" sz="2000" b="1">
                <a:latin typeface="+mn-ea"/>
                <a:ea typeface="+mn-ea"/>
                <a:cs typeface="Times New Roman" pitchFamily="18" charset="0"/>
              </a:rPr>
              <a:t>路线：</a:t>
            </a:r>
            <a:r>
              <a:rPr lang="en-US" altLang="zh-CN" sz="2000" b="1" smtClean="0">
                <a:latin typeface="+mn-ea"/>
                <a:ea typeface="+mn-ea"/>
                <a:cs typeface="Times New Roman" pitchFamily="18" charset="0"/>
              </a:rPr>
              <a:t>ADCEIJ</a:t>
            </a:r>
            <a:r>
              <a:rPr lang="zh-CN" altLang="en-US" sz="2000" b="1">
                <a:latin typeface="+mn-ea"/>
                <a:ea typeface="+mn-ea"/>
                <a:cs typeface="Times New Roman" pitchFamily="18" charset="0"/>
              </a:rPr>
              <a:t>，</a:t>
            </a:r>
            <a:r>
              <a:rPr lang="zh-CN" altLang="zh-CN" sz="2000" b="1" smtClean="0">
                <a:latin typeface="+mn-ea"/>
                <a:ea typeface="+mn-ea"/>
                <a:cs typeface="Times New Roman" pitchFamily="18" charset="0"/>
              </a:rPr>
              <a:t>总</a:t>
            </a:r>
            <a:r>
              <a:rPr lang="zh-CN" altLang="zh-CN" sz="2000" b="1">
                <a:latin typeface="+mn-ea"/>
                <a:ea typeface="+mn-ea"/>
                <a:cs typeface="Times New Roman" pitchFamily="18" charset="0"/>
              </a:rPr>
              <a:t>工期：</a:t>
            </a:r>
            <a:r>
              <a:rPr lang="en-US" altLang="zh-CN" sz="2000" b="1">
                <a:latin typeface="+mn-ea"/>
                <a:ea typeface="+mn-ea"/>
                <a:cs typeface="Times New Roman" pitchFamily="18" charset="0"/>
              </a:rPr>
              <a:t>21</a:t>
            </a:r>
            <a:r>
              <a:rPr lang="zh-CN" altLang="zh-CN" sz="2000" b="1">
                <a:latin typeface="+mn-ea"/>
                <a:ea typeface="+mn-ea"/>
                <a:cs typeface="Times New Roman" pitchFamily="18" charset="0"/>
              </a:rPr>
              <a:t>天</a:t>
            </a:r>
          </a:p>
          <a:p>
            <a:pPr>
              <a:lnSpc>
                <a:spcPct val="150000"/>
              </a:lnSpc>
            </a:pPr>
            <a:r>
              <a:rPr lang="en-US" altLang="zh-CN" sz="2000" b="1" smtClean="0">
                <a:latin typeface="+mn-ea"/>
                <a:ea typeface="+mn-ea"/>
                <a:cs typeface="Times New Roman" pitchFamily="18" charset="0"/>
              </a:rPr>
              <a:t>2</a:t>
            </a:r>
            <a:r>
              <a:rPr lang="zh-CN" altLang="en-US" sz="2000" b="1" smtClean="0">
                <a:latin typeface="+mn-ea"/>
                <a:ea typeface="+mn-ea"/>
                <a:cs typeface="Times New Roman" pitchFamily="18" charset="0"/>
              </a:rPr>
              <a:t>、</a:t>
            </a:r>
            <a:r>
              <a:rPr lang="en-US" altLang="zh-CN" sz="2000" b="1" smtClean="0">
                <a:latin typeface="+mn-ea"/>
                <a:ea typeface="+mn-ea"/>
                <a:cs typeface="Times New Roman" pitchFamily="18" charset="0"/>
              </a:rPr>
              <a:t>E</a:t>
            </a:r>
            <a:r>
              <a:rPr lang="zh-CN" altLang="zh-CN" sz="2000" b="1">
                <a:latin typeface="+mn-ea"/>
                <a:ea typeface="+mn-ea"/>
                <a:cs typeface="Times New Roman" pitchFamily="18" charset="0"/>
              </a:rPr>
              <a:t>在关键路线上，它的总时差、自由时差均是</a:t>
            </a:r>
            <a:r>
              <a:rPr lang="en-US" altLang="zh-CN" sz="2000" b="1">
                <a:latin typeface="+mn-ea"/>
                <a:ea typeface="+mn-ea"/>
                <a:cs typeface="Times New Roman" pitchFamily="18" charset="0"/>
              </a:rPr>
              <a:t>0</a:t>
            </a:r>
            <a:r>
              <a:rPr lang="zh-CN" altLang="zh-CN" sz="2000" b="1">
                <a:latin typeface="+mn-ea"/>
                <a:ea typeface="+mn-ea"/>
                <a:cs typeface="Times New Roman" pitchFamily="18" charset="0"/>
              </a:rPr>
              <a:t>天；</a:t>
            </a:r>
          </a:p>
          <a:p>
            <a:pPr>
              <a:lnSpc>
                <a:spcPct val="150000"/>
              </a:lnSpc>
            </a:pPr>
            <a:r>
              <a:rPr lang="en-US" altLang="zh-CN" sz="2000" b="1">
                <a:latin typeface="+mn-ea"/>
                <a:ea typeface="+mn-ea"/>
                <a:cs typeface="Times New Roman" pitchFamily="18" charset="0"/>
              </a:rPr>
              <a:t>G</a:t>
            </a:r>
            <a:r>
              <a:rPr lang="zh-CN" altLang="zh-CN" sz="2000" b="1">
                <a:latin typeface="+mn-ea"/>
                <a:ea typeface="+mn-ea"/>
                <a:cs typeface="Times New Roman" pitchFamily="18" charset="0"/>
              </a:rPr>
              <a:t>的总时差、自由时差均是</a:t>
            </a:r>
            <a:r>
              <a:rPr lang="en-US" altLang="zh-CN" sz="2000" b="1">
                <a:latin typeface="+mn-ea"/>
                <a:ea typeface="+mn-ea"/>
                <a:cs typeface="Times New Roman" pitchFamily="18" charset="0"/>
              </a:rPr>
              <a:t>1</a:t>
            </a:r>
            <a:r>
              <a:rPr lang="zh-CN" altLang="zh-CN" sz="2000" b="1">
                <a:latin typeface="+mn-ea"/>
                <a:ea typeface="+mn-ea"/>
                <a:cs typeface="Times New Roman" pitchFamily="18" charset="0"/>
              </a:rPr>
              <a:t>天。</a:t>
            </a:r>
          </a:p>
          <a:p>
            <a:pPr marL="0" indent="0">
              <a:lnSpc>
                <a:spcPct val="150000"/>
              </a:lnSpc>
            </a:pPr>
            <a:endParaRPr lang="en-US" altLang="zh-CN" sz="2000" b="1">
              <a:latin typeface="+mn-ea"/>
              <a:ea typeface="+mn-ea"/>
              <a:cs typeface="Times New Roman" pitchFamily="18" charset="0"/>
            </a:endParaRPr>
          </a:p>
          <a:p>
            <a:pPr marL="0" indent="0" eaLnBrk="1" hangingPunct="1">
              <a:lnSpc>
                <a:spcPct val="150000"/>
              </a:lnSpc>
              <a:buClr>
                <a:srgbClr val="3891A7"/>
              </a:buClr>
              <a:buSzPct val="80000"/>
            </a:pPr>
            <a:endParaRPr lang="zh-CN" altLang="en-US" sz="2000" b="1">
              <a:latin typeface="+mn-ea"/>
              <a:ea typeface="+mn-ea"/>
              <a:cs typeface="Times New Roman" pitchFamily="18" charset="0"/>
            </a:endParaRPr>
          </a:p>
        </p:txBody>
      </p:sp>
      <p:pic>
        <p:nvPicPr>
          <p:cNvPr id="3" name="图片 2"/>
          <p:cNvPicPr/>
          <p:nvPr/>
        </p:nvPicPr>
        <p:blipFill>
          <a:blip r:embed="rId3"/>
          <a:stretch>
            <a:fillRect/>
          </a:stretch>
        </p:blipFill>
        <p:spPr>
          <a:xfrm>
            <a:off x="520510" y="2260620"/>
            <a:ext cx="7095632" cy="3468848"/>
          </a:xfrm>
          <a:prstGeom prst="rect">
            <a:avLst/>
          </a:prstGeom>
          <a:noFill/>
          <a:ln w="9525">
            <a:noFill/>
          </a:ln>
        </p:spPr>
      </p:pic>
    </p:spTree>
    <p:extLst>
      <p:ext uri="{BB962C8B-B14F-4D97-AF65-F5344CB8AC3E}">
        <p14:creationId xmlns:p14="http://schemas.microsoft.com/office/powerpoint/2010/main" val="495488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7431295" cy="6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2</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5</a:t>
            </a:r>
            <a:r>
              <a:rPr lang="zh-CN" altLang="zh-CN" sz="2000" b="1">
                <a:solidFill>
                  <a:srgbClr val="FF0000"/>
                </a:solidFill>
                <a:latin typeface="+mn-ea"/>
                <a:ea typeface="+mn-ea"/>
                <a:cs typeface="Times New Roman" pitchFamily="18" charset="0"/>
              </a:rPr>
              <a:t>分）</a:t>
            </a:r>
          </a:p>
          <a:p>
            <a:pPr marL="92075" indent="-9525">
              <a:lnSpc>
                <a:spcPct val="150000"/>
              </a:lnSpc>
            </a:pPr>
            <a:r>
              <a:rPr lang="zh-CN" altLang="zh-CN" sz="2000" b="1">
                <a:latin typeface="+mn-ea"/>
                <a:ea typeface="+mn-ea"/>
                <a:cs typeface="Times New Roman" pitchFamily="18" charset="0"/>
              </a:rPr>
              <a:t>在项目开始前，客户希望将项目工期压缩为</a:t>
            </a:r>
            <a:r>
              <a:rPr lang="en-US" altLang="zh-CN" sz="2000" b="1">
                <a:latin typeface="+mn-ea"/>
                <a:ea typeface="+mn-ea"/>
                <a:cs typeface="Times New Roman" pitchFamily="18" charset="0"/>
              </a:rPr>
              <a:t>19</a:t>
            </a:r>
            <a:r>
              <a:rPr lang="zh-CN" altLang="zh-CN" sz="2000" b="1">
                <a:latin typeface="+mn-ea"/>
                <a:ea typeface="+mn-ea"/>
                <a:cs typeface="Times New Roman" pitchFamily="18" charset="0"/>
              </a:rPr>
              <a:t>天，并愿意承担所发生的所有额外费用。经过对各项活动的测算发现，只有活动</a:t>
            </a:r>
            <a:r>
              <a:rPr lang="en-US" altLang="zh-CN" sz="2000" b="1">
                <a:latin typeface="+mn-ea"/>
                <a:ea typeface="+mn-ea"/>
                <a:cs typeface="Times New Roman" pitchFamily="18" charset="0"/>
              </a:rPr>
              <a:t>B</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D</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I</a:t>
            </a:r>
            <a:r>
              <a:rPr lang="zh-CN" altLang="zh-CN" sz="2000" b="1">
                <a:latin typeface="+mn-ea"/>
                <a:ea typeface="+mn-ea"/>
                <a:cs typeface="Times New Roman" pitchFamily="18" charset="0"/>
              </a:rPr>
              <a:t>有可能缩短工期，其余活动均无法缩短工期。</a:t>
            </a:r>
          </a:p>
          <a:p>
            <a:pPr marL="92075" indent="-9525">
              <a:lnSpc>
                <a:spcPct val="150000"/>
              </a:lnSpc>
            </a:pPr>
            <a:r>
              <a:rPr lang="zh-CN" altLang="zh-CN" sz="2000" b="1">
                <a:latin typeface="+mn-ea"/>
                <a:ea typeface="+mn-ea"/>
                <a:cs typeface="Times New Roman" pitchFamily="18" charset="0"/>
              </a:rPr>
              <a:t>活动</a:t>
            </a:r>
            <a:r>
              <a:rPr lang="en-US" altLang="zh-CN" sz="2000" b="1">
                <a:latin typeface="+mn-ea"/>
                <a:ea typeface="+mn-ea"/>
                <a:cs typeface="Times New Roman" pitchFamily="18" charset="0"/>
              </a:rPr>
              <a:t>BDI</a:t>
            </a:r>
            <a:r>
              <a:rPr lang="zh-CN" altLang="zh-CN" sz="2000" b="1">
                <a:latin typeface="+mn-ea"/>
                <a:ea typeface="+mn-ea"/>
                <a:cs typeface="Times New Roman" pitchFamily="18" charset="0"/>
              </a:rPr>
              <a:t>最多可以缩短的天数以及额外费用如下：</a:t>
            </a:r>
          </a:p>
          <a:p>
            <a:pPr marL="92075" indent="-9525">
              <a:lnSpc>
                <a:spcPct val="150000"/>
              </a:lnSpc>
            </a:pPr>
            <a:r>
              <a:rPr lang="en-US" altLang="zh-CN" sz="2000" b="1">
                <a:latin typeface="+mn-ea"/>
                <a:ea typeface="+mn-ea"/>
                <a:cs typeface="Times New Roman" pitchFamily="18" charset="0"/>
              </a:rPr>
              <a:t> </a:t>
            </a:r>
            <a:endParaRPr lang="en-US" altLang="zh-CN" sz="2000" b="1" smtClean="0">
              <a:latin typeface="+mn-ea"/>
              <a:ea typeface="+mn-ea"/>
              <a:cs typeface="Times New Roman" pitchFamily="18" charset="0"/>
            </a:endParaRPr>
          </a:p>
          <a:p>
            <a:pPr marL="92075" indent="-9525">
              <a:lnSpc>
                <a:spcPct val="150000"/>
              </a:lnSpc>
            </a:pPr>
            <a:endParaRPr lang="en-US" altLang="zh-CN" sz="2000" b="1">
              <a:latin typeface="+mn-ea"/>
              <a:ea typeface="+mn-ea"/>
              <a:cs typeface="Times New Roman" pitchFamily="18" charset="0"/>
            </a:endParaRPr>
          </a:p>
          <a:p>
            <a:pPr marL="92075" indent="-9525">
              <a:lnSpc>
                <a:spcPct val="150000"/>
              </a:lnSpc>
            </a:pPr>
            <a:endParaRPr lang="en-US" altLang="zh-CN" sz="2000" b="1" smtClean="0">
              <a:latin typeface="+mn-ea"/>
              <a:ea typeface="+mn-ea"/>
              <a:cs typeface="Times New Roman" pitchFamily="18" charset="0"/>
            </a:endParaRPr>
          </a:p>
          <a:p>
            <a:pPr marL="92075" indent="-9525">
              <a:lnSpc>
                <a:spcPct val="150000"/>
              </a:lnSpc>
            </a:pPr>
            <a:endParaRPr lang="en-US" altLang="zh-CN" sz="2000" b="1">
              <a:latin typeface="+mn-ea"/>
              <a:ea typeface="+mn-ea"/>
              <a:cs typeface="Times New Roman" pitchFamily="18" charset="0"/>
            </a:endParaRPr>
          </a:p>
          <a:p>
            <a:pPr marL="92075" indent="-9525">
              <a:lnSpc>
                <a:spcPct val="150000"/>
              </a:lnSpc>
            </a:pPr>
            <a:endParaRPr lang="zh-CN" altLang="zh-CN" sz="2000" b="1">
              <a:latin typeface="+mn-ea"/>
              <a:ea typeface="+mn-ea"/>
              <a:cs typeface="Times New Roman" pitchFamily="18" charset="0"/>
            </a:endParaRPr>
          </a:p>
          <a:p>
            <a:pPr marL="92075" indent="-9525">
              <a:lnSpc>
                <a:spcPct val="150000"/>
              </a:lnSpc>
            </a:pPr>
            <a:r>
              <a:rPr lang="zh-CN" altLang="en-US" sz="2000" b="1" smtClean="0">
                <a:latin typeface="+mn-ea"/>
                <a:ea typeface="+mn-ea"/>
                <a:cs typeface="Times New Roman" pitchFamily="18" charset="0"/>
              </a:rPr>
              <a:t>问：</a:t>
            </a:r>
            <a:r>
              <a:rPr lang="zh-CN" altLang="zh-CN" sz="2000" b="1" smtClean="0">
                <a:latin typeface="+mn-ea"/>
                <a:ea typeface="+mn-ea"/>
                <a:cs typeface="Times New Roman" pitchFamily="18" charset="0"/>
              </a:rPr>
              <a:t>在此</a:t>
            </a:r>
            <a:r>
              <a:rPr lang="zh-CN" altLang="zh-CN" sz="2000" b="1">
                <a:latin typeface="+mn-ea"/>
                <a:ea typeface="+mn-ea"/>
                <a:cs typeface="Times New Roman" pitchFamily="18" charset="0"/>
              </a:rPr>
              <a:t>要求下，请给出费用最少的工期压缩方案及其额外增加的费用。</a:t>
            </a:r>
          </a:p>
          <a:p>
            <a:pPr marL="92075" indent="-9525" eaLnBrk="1" hangingPunct="1">
              <a:lnSpc>
                <a:spcPct val="150000"/>
              </a:lnSpc>
              <a:buClr>
                <a:srgbClr val="3891A7"/>
              </a:buClr>
              <a:buSzPct val="80000"/>
            </a:pPr>
            <a:endParaRPr lang="zh-CN" altLang="en-US" sz="2000" b="1">
              <a:latin typeface="+mn-ea"/>
              <a:ea typeface="+mn-ea"/>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846468418"/>
              </p:ext>
            </p:extLst>
          </p:nvPr>
        </p:nvGraphicFramePr>
        <p:xfrm>
          <a:off x="520513" y="2849948"/>
          <a:ext cx="7153503" cy="1883778"/>
        </p:xfrm>
        <a:graphic>
          <a:graphicData uri="http://schemas.openxmlformats.org/drawingml/2006/table">
            <a:tbl>
              <a:tblPr firstRow="1" firstCol="1" bandRow="1">
                <a:tableStyleId>{5C22544A-7EE6-4342-B048-85BDC9FD1C3A}</a:tableStyleId>
              </a:tblPr>
              <a:tblGrid>
                <a:gridCol w="1366160"/>
                <a:gridCol w="2523281"/>
                <a:gridCol w="3264062"/>
              </a:tblGrid>
              <a:tr h="424726">
                <a:tc>
                  <a:txBody>
                    <a:bodyPr/>
                    <a:lstStyle/>
                    <a:p>
                      <a:pPr algn="just">
                        <a:spcAft>
                          <a:spcPts val="0"/>
                        </a:spcAft>
                      </a:pPr>
                      <a:r>
                        <a:rPr lang="zh-CN" sz="2000" b="1" kern="1200">
                          <a:solidFill>
                            <a:schemeClr val="tx1"/>
                          </a:solidFill>
                          <a:latin typeface="+mn-ea"/>
                          <a:ea typeface="+mn-ea"/>
                          <a:cs typeface="Times New Roman" pitchFamily="18" charset="0"/>
                        </a:rPr>
                        <a:t>活动名称</a:t>
                      </a:r>
                    </a:p>
                  </a:txBody>
                  <a:tcPr marL="68580" marR="68580" marT="0" marB="0"/>
                </a:tc>
                <a:tc>
                  <a:txBody>
                    <a:bodyPr/>
                    <a:lstStyle/>
                    <a:p>
                      <a:pPr algn="just">
                        <a:spcAft>
                          <a:spcPts val="0"/>
                        </a:spcAft>
                      </a:pPr>
                      <a:r>
                        <a:rPr lang="zh-CN" sz="2000" b="1" kern="1200">
                          <a:solidFill>
                            <a:schemeClr val="tx1"/>
                          </a:solidFill>
                          <a:latin typeface="+mn-ea"/>
                          <a:ea typeface="+mn-ea"/>
                          <a:cs typeface="Times New Roman" pitchFamily="18" charset="0"/>
                        </a:rPr>
                        <a:t>最多可以缩短的天数</a:t>
                      </a:r>
                    </a:p>
                  </a:txBody>
                  <a:tcPr marL="68580" marR="68580" marT="0" marB="0"/>
                </a:tc>
                <a:tc>
                  <a:txBody>
                    <a:bodyPr/>
                    <a:lstStyle/>
                    <a:p>
                      <a:pPr algn="just">
                        <a:spcAft>
                          <a:spcPts val="0"/>
                        </a:spcAft>
                      </a:pPr>
                      <a:r>
                        <a:rPr lang="zh-CN" sz="2000" b="1" kern="1200">
                          <a:solidFill>
                            <a:schemeClr val="tx1"/>
                          </a:solidFill>
                          <a:latin typeface="+mn-ea"/>
                          <a:ea typeface="+mn-ea"/>
                          <a:cs typeface="Times New Roman" pitchFamily="18" charset="0"/>
                        </a:rPr>
                        <a:t>每缩短一天需要增加的额外费用（元）</a:t>
                      </a:r>
                    </a:p>
                  </a:txBody>
                  <a:tcPr marL="68580" marR="68580" marT="0" marB="0"/>
                </a:tc>
              </a:tr>
              <a:tr h="424726">
                <a:tc>
                  <a:txBody>
                    <a:bodyPr/>
                    <a:lstStyle/>
                    <a:p>
                      <a:pPr algn="just">
                        <a:spcAft>
                          <a:spcPts val="0"/>
                        </a:spcAft>
                      </a:pPr>
                      <a:r>
                        <a:rPr lang="en-US" sz="2000" b="1" kern="1200">
                          <a:solidFill>
                            <a:schemeClr val="tx1"/>
                          </a:solidFill>
                          <a:latin typeface="+mn-ea"/>
                          <a:ea typeface="+mn-ea"/>
                          <a:cs typeface="Times New Roman" pitchFamily="18" charset="0"/>
                        </a:rPr>
                        <a:t>B</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2</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2000</a:t>
                      </a:r>
                      <a:endParaRPr lang="zh-CN" sz="2000" b="1" kern="1200">
                        <a:solidFill>
                          <a:schemeClr val="tx1"/>
                        </a:solidFill>
                        <a:latin typeface="+mn-ea"/>
                        <a:ea typeface="+mn-ea"/>
                        <a:cs typeface="Times New Roman" pitchFamily="18" charset="0"/>
                      </a:endParaRPr>
                    </a:p>
                  </a:txBody>
                  <a:tcPr marL="68580" marR="68580" marT="0" marB="0"/>
                </a:tc>
              </a:tr>
              <a:tr h="424726">
                <a:tc>
                  <a:txBody>
                    <a:bodyPr/>
                    <a:lstStyle/>
                    <a:p>
                      <a:pPr algn="just">
                        <a:spcAft>
                          <a:spcPts val="0"/>
                        </a:spcAft>
                      </a:pPr>
                      <a:r>
                        <a:rPr lang="en-US" sz="2000" b="1" kern="1200">
                          <a:solidFill>
                            <a:schemeClr val="tx1"/>
                          </a:solidFill>
                          <a:latin typeface="+mn-ea"/>
                          <a:ea typeface="+mn-ea"/>
                          <a:cs typeface="Times New Roman" pitchFamily="18" charset="0"/>
                        </a:rPr>
                        <a:t>D</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3</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2500</a:t>
                      </a:r>
                      <a:endParaRPr lang="zh-CN" sz="2000" b="1" kern="1200">
                        <a:solidFill>
                          <a:schemeClr val="tx1"/>
                        </a:solidFill>
                        <a:latin typeface="+mn-ea"/>
                        <a:ea typeface="+mn-ea"/>
                        <a:cs typeface="Times New Roman" pitchFamily="18" charset="0"/>
                      </a:endParaRPr>
                    </a:p>
                  </a:txBody>
                  <a:tcPr marL="68580" marR="68580" marT="0" marB="0"/>
                </a:tc>
              </a:tr>
              <a:tr h="424726">
                <a:tc>
                  <a:txBody>
                    <a:bodyPr/>
                    <a:lstStyle/>
                    <a:p>
                      <a:pPr algn="just">
                        <a:spcAft>
                          <a:spcPts val="0"/>
                        </a:spcAft>
                      </a:pPr>
                      <a:r>
                        <a:rPr lang="en-US" sz="2000" b="1" kern="1200">
                          <a:solidFill>
                            <a:schemeClr val="tx1"/>
                          </a:solidFill>
                          <a:latin typeface="+mn-ea"/>
                          <a:ea typeface="+mn-ea"/>
                          <a:cs typeface="Times New Roman" pitchFamily="18" charset="0"/>
                        </a:rPr>
                        <a:t>I</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3</a:t>
                      </a:r>
                      <a:endParaRPr lang="zh-CN" sz="2000" b="1" kern="1200">
                        <a:solidFill>
                          <a:schemeClr val="tx1"/>
                        </a:solidFill>
                        <a:latin typeface="+mn-ea"/>
                        <a:ea typeface="+mn-ea"/>
                        <a:cs typeface="Times New Roman" pitchFamily="18" charset="0"/>
                      </a:endParaRPr>
                    </a:p>
                  </a:txBody>
                  <a:tcPr marL="68580" marR="68580" marT="0" marB="0"/>
                </a:tc>
                <a:tc>
                  <a:txBody>
                    <a:bodyPr/>
                    <a:lstStyle/>
                    <a:p>
                      <a:pPr algn="just">
                        <a:spcAft>
                          <a:spcPts val="0"/>
                        </a:spcAft>
                      </a:pPr>
                      <a:r>
                        <a:rPr lang="en-US" sz="2000" b="1" kern="1200">
                          <a:solidFill>
                            <a:schemeClr val="tx1"/>
                          </a:solidFill>
                          <a:latin typeface="+mn-ea"/>
                          <a:ea typeface="+mn-ea"/>
                          <a:cs typeface="Times New Roman" pitchFamily="18" charset="0"/>
                        </a:rPr>
                        <a:t>3000</a:t>
                      </a:r>
                      <a:endParaRPr lang="zh-CN" sz="2000" b="1" kern="1200">
                        <a:solidFill>
                          <a:schemeClr val="tx1"/>
                        </a:solidFill>
                        <a:latin typeface="+mn-ea"/>
                        <a:ea typeface="+mn-ea"/>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332989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7431295" cy="60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indent="0">
              <a:lnSpc>
                <a:spcPct val="150000"/>
              </a:lnSpc>
            </a:pPr>
            <a:r>
              <a:rPr lang="zh-CN" altLang="zh-CN" sz="2000" b="1">
                <a:solidFill>
                  <a:srgbClr val="FF0000"/>
                </a:solidFill>
                <a:latin typeface="+mn-ea"/>
                <a:ea typeface="+mn-ea"/>
                <a:cs typeface="Times New Roman" pitchFamily="18" charset="0"/>
              </a:rPr>
              <a:t>【</a:t>
            </a:r>
            <a:r>
              <a:rPr lang="zh-CN" altLang="zh-CN" sz="2000" b="1" smtClean="0">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2</a:t>
            </a:r>
            <a:r>
              <a:rPr lang="zh-CN" altLang="en-US" sz="2000" b="1" smtClean="0">
                <a:solidFill>
                  <a:srgbClr val="FF0000"/>
                </a:solidFill>
                <a:latin typeface="+mn-ea"/>
                <a:ea typeface="+mn-ea"/>
                <a:cs typeface="Times New Roman" pitchFamily="18" charset="0"/>
              </a:rPr>
              <a:t>答案</a:t>
            </a:r>
            <a:r>
              <a:rPr lang="zh-CN" altLang="zh-CN" sz="2000" b="1">
                <a:solidFill>
                  <a:srgbClr val="FF0000"/>
                </a:solidFill>
                <a:latin typeface="+mn-ea"/>
                <a:ea typeface="+mn-ea"/>
                <a:cs typeface="Times New Roman" pitchFamily="18" charset="0"/>
              </a:rPr>
              <a:t>】 </a:t>
            </a:r>
            <a:r>
              <a:rPr lang="zh-CN" altLang="zh-CN" sz="2000" b="1" smtClean="0">
                <a:latin typeface="+mn-ea"/>
                <a:ea typeface="+mn-ea"/>
                <a:cs typeface="Times New Roman" pitchFamily="18" charset="0"/>
              </a:rPr>
              <a:t>：由于</a:t>
            </a:r>
            <a:r>
              <a:rPr lang="zh-CN" altLang="zh-CN" sz="2000" b="1">
                <a:latin typeface="+mn-ea"/>
                <a:ea typeface="+mn-ea"/>
                <a:cs typeface="Times New Roman" pitchFamily="18" charset="0"/>
              </a:rPr>
              <a:t>题目中给出限制，“只有活动</a:t>
            </a:r>
            <a:r>
              <a:rPr lang="en-US" altLang="zh-CN" sz="2000" b="1">
                <a:latin typeface="+mn-ea"/>
                <a:ea typeface="+mn-ea"/>
                <a:cs typeface="Times New Roman" pitchFamily="18" charset="0"/>
              </a:rPr>
              <a:t>B</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D</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I</a:t>
            </a:r>
            <a:r>
              <a:rPr lang="zh-CN" altLang="zh-CN" sz="2000" b="1">
                <a:latin typeface="+mn-ea"/>
                <a:ea typeface="+mn-ea"/>
                <a:cs typeface="Times New Roman" pitchFamily="18" charset="0"/>
              </a:rPr>
              <a:t>有可能缩短工期”，在费用最少的工期压缩方案为：</a:t>
            </a:r>
            <a:r>
              <a:rPr lang="en-US" altLang="zh-CN" sz="2000" b="1">
                <a:latin typeface="+mn-ea"/>
                <a:ea typeface="+mn-ea"/>
                <a:cs typeface="Times New Roman" pitchFamily="18" charset="0"/>
              </a:rPr>
              <a:t>D</a:t>
            </a:r>
            <a:r>
              <a:rPr lang="zh-CN" altLang="zh-CN" sz="2000" b="1">
                <a:latin typeface="+mn-ea"/>
                <a:ea typeface="+mn-ea"/>
                <a:cs typeface="Times New Roman" pitchFamily="18" charset="0"/>
              </a:rPr>
              <a:t>缩短</a:t>
            </a:r>
            <a:r>
              <a:rPr lang="en-US" altLang="zh-CN" sz="2000" b="1">
                <a:latin typeface="+mn-ea"/>
                <a:ea typeface="+mn-ea"/>
                <a:cs typeface="Times New Roman" pitchFamily="18" charset="0"/>
              </a:rPr>
              <a:t>1</a:t>
            </a:r>
            <a:r>
              <a:rPr lang="zh-CN" altLang="zh-CN" sz="2000" b="1">
                <a:latin typeface="+mn-ea"/>
                <a:ea typeface="+mn-ea"/>
                <a:cs typeface="Times New Roman" pitchFamily="18" charset="0"/>
              </a:rPr>
              <a:t>天，</a:t>
            </a:r>
            <a:r>
              <a:rPr lang="en-US" altLang="zh-CN" sz="2000" b="1">
                <a:latin typeface="+mn-ea"/>
                <a:ea typeface="+mn-ea"/>
                <a:cs typeface="Times New Roman" pitchFamily="18" charset="0"/>
              </a:rPr>
              <a:t>I</a:t>
            </a:r>
            <a:r>
              <a:rPr lang="zh-CN" altLang="zh-CN" sz="2000" b="1">
                <a:latin typeface="+mn-ea"/>
                <a:ea typeface="+mn-ea"/>
                <a:cs typeface="Times New Roman" pitchFamily="18" charset="0"/>
              </a:rPr>
              <a:t>缩短</a:t>
            </a:r>
            <a:r>
              <a:rPr lang="en-US" altLang="zh-CN" sz="2000" b="1">
                <a:latin typeface="+mn-ea"/>
                <a:ea typeface="+mn-ea"/>
                <a:cs typeface="Times New Roman" pitchFamily="18" charset="0"/>
              </a:rPr>
              <a:t>1</a:t>
            </a:r>
            <a:r>
              <a:rPr lang="zh-CN" altLang="zh-CN" sz="2000" b="1">
                <a:latin typeface="+mn-ea"/>
                <a:ea typeface="+mn-ea"/>
                <a:cs typeface="Times New Roman" pitchFamily="18" charset="0"/>
              </a:rPr>
              <a:t>天；额外增加的费用为</a:t>
            </a:r>
            <a:r>
              <a:rPr lang="en-US" altLang="zh-CN" sz="2000" b="1">
                <a:latin typeface="+mn-ea"/>
                <a:ea typeface="+mn-ea"/>
                <a:cs typeface="Times New Roman" pitchFamily="18" charset="0"/>
              </a:rPr>
              <a:t>5500</a:t>
            </a:r>
            <a:r>
              <a:rPr lang="zh-CN" altLang="zh-CN" sz="2000" b="1" smtClean="0">
                <a:latin typeface="+mn-ea"/>
                <a:ea typeface="+mn-ea"/>
                <a:cs typeface="Times New Roman" pitchFamily="18" charset="0"/>
              </a:rPr>
              <a:t>元</a:t>
            </a:r>
            <a:r>
              <a:rPr lang="zh-CN" altLang="en-US" sz="2000" b="1" smtClean="0">
                <a:latin typeface="+mn-ea"/>
                <a:ea typeface="+mn-ea"/>
                <a:cs typeface="Times New Roman" pitchFamily="18" charset="0"/>
              </a:rPr>
              <a:t>。</a:t>
            </a:r>
            <a:endParaRPr lang="en-US" altLang="zh-CN" sz="2000" b="1">
              <a:latin typeface="+mn-ea"/>
              <a:ea typeface="+mn-ea"/>
              <a:cs typeface="Times New Roman" pitchFamily="18" charset="0"/>
            </a:endParaRPr>
          </a:p>
          <a:p>
            <a:pPr>
              <a:lnSpc>
                <a:spcPct val="150000"/>
              </a:lnSpc>
            </a:pPr>
            <a:r>
              <a:rPr lang="zh-CN" altLang="zh-CN" sz="2000" b="1">
                <a:latin typeface="+mn-ea"/>
                <a:ea typeface="+mn-ea"/>
                <a:cs typeface="Times New Roman" pitchFamily="18" charset="0"/>
              </a:rPr>
              <a:t>解析</a:t>
            </a:r>
            <a:r>
              <a:rPr lang="zh-CN" altLang="zh-CN" sz="2000" b="1" smtClean="0">
                <a:latin typeface="+mn-ea"/>
                <a:ea typeface="+mn-ea"/>
                <a:cs typeface="Times New Roman" pitchFamily="18" charset="0"/>
              </a:rPr>
              <a:t>：下</a:t>
            </a:r>
            <a:r>
              <a:rPr lang="zh-CN" altLang="zh-CN" sz="2000" b="1">
                <a:latin typeface="+mn-ea"/>
                <a:ea typeface="+mn-ea"/>
                <a:cs typeface="Times New Roman" pitchFamily="18" charset="0"/>
              </a:rPr>
              <a:t>图为当工期为</a:t>
            </a:r>
            <a:r>
              <a:rPr lang="en-US" altLang="zh-CN" sz="2000" b="1">
                <a:latin typeface="+mn-ea"/>
                <a:ea typeface="+mn-ea"/>
                <a:cs typeface="Times New Roman" pitchFamily="18" charset="0"/>
              </a:rPr>
              <a:t>21</a:t>
            </a:r>
            <a:r>
              <a:rPr lang="zh-CN" altLang="zh-CN" sz="2000" b="1">
                <a:latin typeface="+mn-ea"/>
                <a:ea typeface="+mn-ea"/>
                <a:cs typeface="Times New Roman" pitchFamily="18" charset="0"/>
              </a:rPr>
              <a:t>天时的关键路径</a:t>
            </a:r>
          </a:p>
          <a:p>
            <a:pPr marL="0" indent="0">
              <a:lnSpc>
                <a:spcPct val="150000"/>
              </a:lnSpc>
            </a:pPr>
            <a:endParaRPr lang="en-US" altLang="zh-CN" sz="2000" b="1">
              <a:latin typeface="+mn-ea"/>
              <a:ea typeface="+mn-ea"/>
              <a:cs typeface="Times New Roman" pitchFamily="18" charset="0"/>
            </a:endParaRPr>
          </a:p>
          <a:p>
            <a:pPr marL="0" indent="0">
              <a:lnSpc>
                <a:spcPct val="150000"/>
              </a:lnSpc>
            </a:pPr>
            <a:endParaRPr lang="en-US" altLang="zh-CN" sz="2000" b="1" smtClean="0">
              <a:latin typeface="+mn-ea"/>
              <a:ea typeface="+mn-ea"/>
              <a:cs typeface="Times New Roman" pitchFamily="18" charset="0"/>
            </a:endParaRPr>
          </a:p>
          <a:p>
            <a:pPr marL="0" indent="0">
              <a:lnSpc>
                <a:spcPct val="150000"/>
              </a:lnSpc>
            </a:pPr>
            <a:endParaRPr lang="en-US" altLang="zh-CN" sz="2000" b="1" smtClean="0">
              <a:latin typeface="+mn-ea"/>
              <a:ea typeface="+mn-ea"/>
              <a:cs typeface="Times New Roman" pitchFamily="18" charset="0"/>
            </a:endParaRPr>
          </a:p>
          <a:p>
            <a:pPr marL="0" indent="0">
              <a:lnSpc>
                <a:spcPct val="150000"/>
              </a:lnSpc>
            </a:pPr>
            <a:endParaRPr lang="en-US" altLang="zh-CN" sz="2000" b="1">
              <a:latin typeface="+mn-ea"/>
              <a:ea typeface="+mn-ea"/>
              <a:cs typeface="Times New Roman" pitchFamily="18" charset="0"/>
            </a:endParaRPr>
          </a:p>
          <a:p>
            <a:pPr marL="0" indent="0">
              <a:lnSpc>
                <a:spcPct val="150000"/>
              </a:lnSpc>
            </a:pPr>
            <a:r>
              <a:rPr lang="zh-CN" altLang="zh-CN" sz="2000" b="1">
                <a:latin typeface="+mn-ea"/>
                <a:ea typeface="+mn-ea"/>
                <a:cs typeface="Times New Roman" pitchFamily="18" charset="0"/>
              </a:rPr>
              <a:t>下图为</a:t>
            </a:r>
            <a:r>
              <a:rPr lang="en-US" altLang="zh-CN" sz="2000" b="1">
                <a:latin typeface="+mn-ea"/>
                <a:ea typeface="+mn-ea"/>
                <a:cs typeface="Times New Roman" pitchFamily="18" charset="0"/>
              </a:rPr>
              <a:t>D</a:t>
            </a:r>
            <a:r>
              <a:rPr lang="zh-CN" altLang="zh-CN" sz="2000" b="1">
                <a:latin typeface="+mn-ea"/>
                <a:ea typeface="+mn-ea"/>
                <a:cs typeface="Times New Roman" pitchFamily="18" charset="0"/>
              </a:rPr>
              <a:t>活动压缩</a:t>
            </a:r>
            <a:r>
              <a:rPr lang="en-US" altLang="zh-CN" sz="2000" b="1">
                <a:latin typeface="+mn-ea"/>
                <a:ea typeface="+mn-ea"/>
                <a:cs typeface="Times New Roman" pitchFamily="18" charset="0"/>
              </a:rPr>
              <a:t>1</a:t>
            </a:r>
            <a:r>
              <a:rPr lang="zh-CN" altLang="zh-CN" sz="2000" b="1">
                <a:latin typeface="+mn-ea"/>
                <a:ea typeface="+mn-ea"/>
                <a:cs typeface="Times New Roman" pitchFamily="18" charset="0"/>
              </a:rPr>
              <a:t>天、</a:t>
            </a:r>
            <a:r>
              <a:rPr lang="en-US" altLang="zh-CN" sz="2000" b="1">
                <a:latin typeface="+mn-ea"/>
                <a:ea typeface="+mn-ea"/>
                <a:cs typeface="Times New Roman" pitchFamily="18" charset="0"/>
              </a:rPr>
              <a:t>I</a:t>
            </a:r>
            <a:r>
              <a:rPr lang="zh-CN" altLang="zh-CN" sz="2000" b="1">
                <a:latin typeface="+mn-ea"/>
                <a:ea typeface="+mn-ea"/>
                <a:cs typeface="Times New Roman" pitchFamily="18" charset="0"/>
              </a:rPr>
              <a:t>活动压缩</a:t>
            </a:r>
            <a:r>
              <a:rPr lang="en-US" altLang="zh-CN" sz="2000" b="1">
                <a:latin typeface="+mn-ea"/>
                <a:ea typeface="+mn-ea"/>
                <a:cs typeface="Times New Roman" pitchFamily="18" charset="0"/>
              </a:rPr>
              <a:t>1</a:t>
            </a:r>
            <a:r>
              <a:rPr lang="zh-CN" altLang="zh-CN" sz="2000" b="1">
                <a:latin typeface="+mn-ea"/>
                <a:ea typeface="+mn-ea"/>
                <a:cs typeface="Times New Roman" pitchFamily="18" charset="0"/>
              </a:rPr>
              <a:t>天后，关键路径发生改变后最新的关键路径</a:t>
            </a:r>
          </a:p>
          <a:p>
            <a:pPr marL="0" indent="0">
              <a:lnSpc>
                <a:spcPct val="150000"/>
              </a:lnSpc>
            </a:pPr>
            <a:endParaRPr lang="zh-CN" altLang="zh-CN" sz="2000" b="1">
              <a:latin typeface="+mn-ea"/>
              <a:ea typeface="+mn-ea"/>
              <a:cs typeface="Times New Roman" pitchFamily="18" charset="0"/>
            </a:endParaRPr>
          </a:p>
          <a:p>
            <a:pPr marL="0" indent="0">
              <a:lnSpc>
                <a:spcPct val="150000"/>
              </a:lnSpc>
            </a:pPr>
            <a:endParaRPr lang="zh-CN" altLang="zh-CN" sz="2000" b="1">
              <a:latin typeface="+mn-ea"/>
              <a:ea typeface="+mn-ea"/>
              <a:cs typeface="Times New Roman" pitchFamily="18" charset="0"/>
            </a:endParaRPr>
          </a:p>
          <a:p>
            <a:pPr marL="0" indent="0" eaLnBrk="1" hangingPunct="1">
              <a:lnSpc>
                <a:spcPct val="150000"/>
              </a:lnSpc>
              <a:buClr>
                <a:srgbClr val="3891A7"/>
              </a:buClr>
              <a:buSzPct val="80000"/>
            </a:pPr>
            <a:endParaRPr lang="zh-CN" altLang="en-US" sz="2000" b="1">
              <a:latin typeface="+mn-ea"/>
              <a:ea typeface="+mn-ea"/>
              <a:cs typeface="Times New Roman" pitchFamily="18" charset="0"/>
            </a:endParaRPr>
          </a:p>
        </p:txBody>
      </p:sp>
      <p:pic>
        <p:nvPicPr>
          <p:cNvPr id="3" name="图片 2"/>
          <p:cNvPicPr/>
          <p:nvPr/>
        </p:nvPicPr>
        <p:blipFill>
          <a:blip r:embed="rId3"/>
          <a:stretch>
            <a:fillRect/>
          </a:stretch>
        </p:blipFill>
        <p:spPr>
          <a:xfrm>
            <a:off x="520513" y="2218228"/>
            <a:ext cx="7431295" cy="1853593"/>
          </a:xfrm>
          <a:prstGeom prst="rect">
            <a:avLst/>
          </a:prstGeom>
          <a:noFill/>
          <a:ln w="9525">
            <a:noFill/>
          </a:ln>
        </p:spPr>
      </p:pic>
      <p:pic>
        <p:nvPicPr>
          <p:cNvPr id="4" name="图片 3"/>
          <p:cNvPicPr/>
          <p:nvPr/>
        </p:nvPicPr>
        <p:blipFill>
          <a:blip r:embed="rId4"/>
          <a:stretch>
            <a:fillRect/>
          </a:stretch>
        </p:blipFill>
        <p:spPr>
          <a:xfrm>
            <a:off x="586212" y="4927568"/>
            <a:ext cx="7365596" cy="1826260"/>
          </a:xfrm>
          <a:prstGeom prst="rect">
            <a:avLst/>
          </a:prstGeom>
          <a:noFill/>
          <a:ln w="9525">
            <a:noFill/>
          </a:ln>
        </p:spPr>
      </p:pic>
    </p:spTree>
    <p:extLst>
      <p:ext uri="{BB962C8B-B14F-4D97-AF65-F5344CB8AC3E}">
        <p14:creationId xmlns:p14="http://schemas.microsoft.com/office/powerpoint/2010/main" val="306956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8137350" cy="379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3</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分）</a:t>
            </a:r>
          </a:p>
          <a:p>
            <a:pPr marL="92075" indent="-9525">
              <a:lnSpc>
                <a:spcPct val="150000"/>
              </a:lnSpc>
            </a:pPr>
            <a:r>
              <a:rPr lang="zh-CN" altLang="zh-CN" sz="2000" b="1">
                <a:latin typeface="+mn-ea"/>
                <a:ea typeface="+mn-ea"/>
                <a:cs typeface="Times New Roman" pitchFamily="18" charset="0"/>
              </a:rPr>
              <a:t>请将下面</a:t>
            </a:r>
            <a:r>
              <a:rPr lang="en-US" altLang="zh-CN" sz="2000" b="1">
                <a:latin typeface="+mn-ea"/>
                <a:ea typeface="+mn-ea"/>
                <a:cs typeface="Times New Roman" pitchFamily="18" charset="0"/>
              </a:rPr>
              <a:t>1-4</a:t>
            </a:r>
            <a:r>
              <a:rPr lang="zh-CN" altLang="zh-CN" sz="2000" b="1">
                <a:latin typeface="+mn-ea"/>
                <a:ea typeface="+mn-ea"/>
                <a:cs typeface="Times New Roman" pitchFamily="18" charset="0"/>
              </a:rPr>
              <a:t>处的答案，填写在答题纸的对应栏内。</a:t>
            </a:r>
          </a:p>
          <a:p>
            <a:pPr marL="92075" indent="-9525">
              <a:lnSpc>
                <a:spcPct val="150000"/>
              </a:lnSpc>
            </a:pPr>
            <a:r>
              <a:rPr lang="en-US" altLang="zh-CN" sz="2000" b="1">
                <a:latin typeface="+mn-ea"/>
                <a:ea typeface="+mn-ea"/>
                <a:cs typeface="Times New Roman" pitchFamily="18" charset="0"/>
              </a:rPr>
              <a:t>1</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是法律或合同要求的或工作的内在性质决定的依赖关系。</a:t>
            </a:r>
          </a:p>
          <a:p>
            <a:pPr marL="92075" indent="-9525">
              <a:lnSpc>
                <a:spcPct val="150000"/>
              </a:lnSpc>
            </a:pPr>
            <a:r>
              <a:rPr lang="en-US" altLang="zh-CN" sz="2000" b="1">
                <a:latin typeface="+mn-ea"/>
                <a:ea typeface="+mn-ea"/>
                <a:cs typeface="Times New Roman" pitchFamily="18" charset="0"/>
              </a:rPr>
              <a:t>2</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是基于具体应用领域的最佳实践或者基于项目的某种特殊性质而设定，即便还有其他顺序可以选用，但项目团队仍缺省按此种殊的顺序知动。</a:t>
            </a:r>
          </a:p>
          <a:p>
            <a:pPr marL="92075" indent="-9525">
              <a:lnSpc>
                <a:spcPct val="150000"/>
              </a:lnSpc>
            </a:pPr>
            <a:r>
              <a:rPr lang="en-US" altLang="zh-CN" sz="2000" b="1">
                <a:latin typeface="+mn-ea"/>
                <a:ea typeface="+mn-ea"/>
                <a:cs typeface="Times New Roman" pitchFamily="18" charset="0"/>
              </a:rPr>
              <a:t>3</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是项目活动与非项目活动之间的依赖关系。</a:t>
            </a:r>
          </a:p>
          <a:p>
            <a:pPr marL="92075" indent="-9525">
              <a:lnSpc>
                <a:spcPct val="150000"/>
              </a:lnSpc>
            </a:pPr>
            <a:r>
              <a:rPr lang="en-US" altLang="zh-CN" sz="2000" b="1">
                <a:latin typeface="+mn-ea"/>
                <a:ea typeface="+mn-ea"/>
                <a:cs typeface="Times New Roman" pitchFamily="18" charset="0"/>
              </a:rPr>
              <a:t>4</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是项目活动之前的紧前关系，通常在项目团队的控制之中</a:t>
            </a:r>
            <a:r>
              <a:rPr lang="zh-CN" altLang="zh-CN" sz="2000" b="1" smtClean="0">
                <a:latin typeface="+mn-ea"/>
                <a:ea typeface="+mn-ea"/>
                <a:cs typeface="Times New Roman" pitchFamily="18" charset="0"/>
              </a:rPr>
              <a:t>。</a:t>
            </a:r>
            <a:endParaRPr lang="zh-CN" altLang="en-US" sz="2000" b="1">
              <a:latin typeface="+mn-ea"/>
              <a:ea typeface="+mn-ea"/>
              <a:cs typeface="Times New Roman" pitchFamily="18" charset="0"/>
            </a:endParaRPr>
          </a:p>
        </p:txBody>
      </p:sp>
    </p:spTree>
    <p:extLst>
      <p:ext uri="{BB962C8B-B14F-4D97-AF65-F5344CB8AC3E}">
        <p14:creationId xmlns:p14="http://schemas.microsoft.com/office/powerpoint/2010/main" val="523350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8033178" cy="651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92075" indent="-9525">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3</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分）</a:t>
            </a:r>
          </a:p>
          <a:p>
            <a:pPr marL="92075" indent="-9525">
              <a:lnSpc>
                <a:spcPct val="150000"/>
              </a:lnSpc>
            </a:pPr>
            <a:r>
              <a:rPr lang="zh-CN" altLang="zh-CN" sz="2000" b="1">
                <a:latin typeface="+mn-ea"/>
                <a:ea typeface="+mn-ea"/>
                <a:cs typeface="Times New Roman" pitchFamily="18" charset="0"/>
              </a:rPr>
              <a:t>请将下面</a:t>
            </a:r>
            <a:r>
              <a:rPr lang="en-US" altLang="zh-CN" sz="2000" b="1">
                <a:latin typeface="+mn-ea"/>
                <a:ea typeface="+mn-ea"/>
                <a:cs typeface="Times New Roman" pitchFamily="18" charset="0"/>
              </a:rPr>
              <a:t>1-4</a:t>
            </a:r>
            <a:r>
              <a:rPr lang="zh-CN" altLang="zh-CN" sz="2000" b="1">
                <a:latin typeface="+mn-ea"/>
                <a:ea typeface="+mn-ea"/>
                <a:cs typeface="Times New Roman" pitchFamily="18" charset="0"/>
              </a:rPr>
              <a:t>处的答案，填写在答题纸的对应栏内。</a:t>
            </a:r>
          </a:p>
          <a:p>
            <a:pPr marL="92075" indent="-9525">
              <a:lnSpc>
                <a:spcPct val="150000"/>
              </a:lnSpc>
            </a:pPr>
            <a:r>
              <a:rPr lang="en-US" altLang="zh-CN" sz="2000" b="1">
                <a:latin typeface="+mn-ea"/>
                <a:ea typeface="+mn-ea"/>
                <a:cs typeface="Times New Roman" pitchFamily="18" charset="0"/>
              </a:rPr>
              <a:t>1</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是法律或合同要求的或工作的内在性质决定的依赖关系。</a:t>
            </a:r>
          </a:p>
          <a:p>
            <a:pPr marL="92075" indent="-9525">
              <a:lnSpc>
                <a:spcPct val="150000"/>
              </a:lnSpc>
            </a:pPr>
            <a:r>
              <a:rPr lang="en-US" altLang="zh-CN" sz="2000" b="1">
                <a:latin typeface="+mn-ea"/>
                <a:ea typeface="+mn-ea"/>
                <a:cs typeface="Times New Roman" pitchFamily="18" charset="0"/>
              </a:rPr>
              <a:t>2</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是基于具体应用领域的最佳实践或者基于项目的某种特殊性质而设定，即便还有其他顺序可以选用，但项目团队仍缺省按此种殊的顺序知动。</a:t>
            </a:r>
          </a:p>
          <a:p>
            <a:pPr marL="92075" indent="-9525">
              <a:lnSpc>
                <a:spcPct val="150000"/>
              </a:lnSpc>
            </a:pPr>
            <a:r>
              <a:rPr lang="en-US" altLang="zh-CN" sz="2000" b="1">
                <a:latin typeface="+mn-ea"/>
                <a:ea typeface="+mn-ea"/>
                <a:cs typeface="Times New Roman" pitchFamily="18" charset="0"/>
              </a:rPr>
              <a:t>3</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是项目活动与非项目活动之间的依赖关系。</a:t>
            </a:r>
          </a:p>
          <a:p>
            <a:pPr marL="92075" indent="-9525">
              <a:lnSpc>
                <a:spcPct val="150000"/>
              </a:lnSpc>
            </a:pPr>
            <a:r>
              <a:rPr lang="en-US" altLang="zh-CN" sz="2000" b="1">
                <a:latin typeface="+mn-ea"/>
                <a:ea typeface="+mn-ea"/>
                <a:cs typeface="Times New Roman" pitchFamily="18" charset="0"/>
              </a:rPr>
              <a:t>4</a:t>
            </a:r>
            <a:r>
              <a:rPr lang="zh-CN" altLang="zh-CN" sz="2000" b="1">
                <a:latin typeface="+mn-ea"/>
                <a:ea typeface="+mn-ea"/>
                <a:cs typeface="Times New Roman" pitchFamily="18" charset="0"/>
              </a:rPr>
              <a:t>、</a:t>
            </a:r>
            <a:r>
              <a:rPr lang="zh-CN" altLang="zh-CN" sz="2000" b="1" smtClean="0">
                <a:latin typeface="+mn-ea"/>
                <a:ea typeface="+mn-ea"/>
                <a:cs typeface="Times New Roman" pitchFamily="18" charset="0"/>
              </a:rPr>
              <a:t>（</a:t>
            </a:r>
            <a:r>
              <a:rPr lang="en-US" altLang="zh-CN" sz="2000" b="1" smtClean="0">
                <a:latin typeface="+mn-ea"/>
                <a:ea typeface="+mn-ea"/>
                <a:cs typeface="Times New Roman" pitchFamily="18" charset="0"/>
              </a:rPr>
              <a:t>  </a:t>
            </a:r>
            <a:r>
              <a:rPr lang="zh-CN" altLang="zh-CN" sz="2000" b="1" smtClean="0">
                <a:latin typeface="+mn-ea"/>
                <a:ea typeface="+mn-ea"/>
                <a:cs typeface="Times New Roman" pitchFamily="18" charset="0"/>
              </a:rPr>
              <a:t>）</a:t>
            </a:r>
            <a:r>
              <a:rPr lang="zh-CN" altLang="zh-CN" sz="2000" b="1">
                <a:latin typeface="+mn-ea"/>
                <a:ea typeface="+mn-ea"/>
                <a:cs typeface="Times New Roman" pitchFamily="18" charset="0"/>
              </a:rPr>
              <a:t>是项目活动之前的紧前关系，通常在项目团队的控制之中。</a:t>
            </a:r>
            <a:endParaRPr lang="en-US" altLang="zh-CN" sz="2000" b="1">
              <a:latin typeface="+mn-ea"/>
              <a:ea typeface="+mn-ea"/>
              <a:cs typeface="Times New Roman" pitchFamily="18" charset="0"/>
            </a:endParaRPr>
          </a:p>
          <a:p>
            <a:pPr>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3</a:t>
            </a:r>
            <a:r>
              <a:rPr lang="zh-CN" altLang="en-US" sz="2000" b="1">
                <a:solidFill>
                  <a:srgbClr val="FF0000"/>
                </a:solidFill>
                <a:latin typeface="+mn-ea"/>
                <a:ea typeface="+mn-ea"/>
                <a:cs typeface="Times New Roman" pitchFamily="18" charset="0"/>
              </a:rPr>
              <a:t>答案</a:t>
            </a:r>
            <a:r>
              <a:rPr lang="zh-CN" altLang="zh-CN" sz="2000" b="1">
                <a:solidFill>
                  <a:srgbClr val="FF0000"/>
                </a:solidFill>
                <a:latin typeface="+mn-ea"/>
                <a:ea typeface="+mn-ea"/>
                <a:cs typeface="Times New Roman" pitchFamily="18" charset="0"/>
              </a:rPr>
              <a:t>】 </a:t>
            </a:r>
          </a:p>
          <a:p>
            <a:pPr>
              <a:lnSpc>
                <a:spcPct val="150000"/>
              </a:lnSpc>
            </a:pPr>
            <a:r>
              <a:rPr lang="en-US" altLang="zh-CN" sz="2000" b="1">
                <a:latin typeface="+mn-ea"/>
                <a:ea typeface="+mn-ea"/>
                <a:cs typeface="Times New Roman" pitchFamily="18" charset="0"/>
              </a:rPr>
              <a:t>1</a:t>
            </a:r>
            <a:r>
              <a:rPr lang="zh-CN" altLang="zh-CN" sz="2000" b="1">
                <a:latin typeface="+mn-ea"/>
                <a:ea typeface="+mn-ea"/>
                <a:cs typeface="Times New Roman" pitchFamily="18" charset="0"/>
              </a:rPr>
              <a:t>、强制依赖关系</a:t>
            </a:r>
          </a:p>
          <a:p>
            <a:pPr>
              <a:lnSpc>
                <a:spcPct val="150000"/>
              </a:lnSpc>
            </a:pPr>
            <a:r>
              <a:rPr lang="en-US" altLang="zh-CN" sz="2000" b="1">
                <a:latin typeface="+mn-ea"/>
                <a:ea typeface="+mn-ea"/>
                <a:cs typeface="Times New Roman" pitchFamily="18" charset="0"/>
              </a:rPr>
              <a:t>2</a:t>
            </a:r>
            <a:r>
              <a:rPr lang="zh-CN" altLang="zh-CN" sz="2000" b="1">
                <a:latin typeface="+mn-ea"/>
                <a:ea typeface="+mn-ea"/>
                <a:cs typeface="Times New Roman" pitchFamily="18" charset="0"/>
              </a:rPr>
              <a:t>、选择依赖关系</a:t>
            </a:r>
          </a:p>
          <a:p>
            <a:pPr>
              <a:lnSpc>
                <a:spcPct val="150000"/>
              </a:lnSpc>
            </a:pPr>
            <a:r>
              <a:rPr lang="en-US" altLang="zh-CN" sz="2000" b="1">
                <a:latin typeface="+mn-ea"/>
                <a:ea typeface="+mn-ea"/>
                <a:cs typeface="Times New Roman" pitchFamily="18" charset="0"/>
              </a:rPr>
              <a:t>3</a:t>
            </a:r>
            <a:r>
              <a:rPr lang="zh-CN" altLang="zh-CN" sz="2000" b="1">
                <a:latin typeface="+mn-ea"/>
                <a:ea typeface="+mn-ea"/>
                <a:cs typeface="Times New Roman" pitchFamily="18" charset="0"/>
              </a:rPr>
              <a:t>、外部依赖关系</a:t>
            </a:r>
          </a:p>
          <a:p>
            <a:pPr>
              <a:lnSpc>
                <a:spcPct val="150000"/>
              </a:lnSpc>
            </a:pPr>
            <a:r>
              <a:rPr lang="en-US" altLang="zh-CN" sz="2000" b="1">
                <a:latin typeface="+mn-ea"/>
                <a:ea typeface="+mn-ea"/>
                <a:cs typeface="Times New Roman" pitchFamily="18" charset="0"/>
              </a:rPr>
              <a:t>4</a:t>
            </a:r>
            <a:r>
              <a:rPr lang="zh-CN" altLang="zh-CN" sz="2000" b="1">
                <a:latin typeface="+mn-ea"/>
                <a:ea typeface="+mn-ea"/>
                <a:cs typeface="Times New Roman" pitchFamily="18" charset="0"/>
              </a:rPr>
              <a:t>、内部依赖关系</a:t>
            </a:r>
          </a:p>
          <a:p>
            <a:pPr marL="92075" indent="-9525">
              <a:lnSpc>
                <a:spcPct val="150000"/>
              </a:lnSpc>
            </a:pPr>
            <a:endParaRPr lang="zh-CN" altLang="en-US" sz="2000" b="1">
              <a:latin typeface="+mn-ea"/>
              <a:ea typeface="+mn-ea"/>
              <a:cs typeface="Times New Roman" pitchFamily="18" charset="0"/>
            </a:endParaRPr>
          </a:p>
        </p:txBody>
      </p:sp>
    </p:spTree>
    <p:extLst>
      <p:ext uri="{BB962C8B-B14F-4D97-AF65-F5344CB8AC3E}">
        <p14:creationId xmlns:p14="http://schemas.microsoft.com/office/powerpoint/2010/main" val="2728747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7431295" cy="425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b="1">
                <a:solidFill>
                  <a:srgbClr val="FF0000"/>
                </a:solidFill>
                <a:latin typeface="+mn-ea"/>
                <a:ea typeface="+mn-ea"/>
                <a:cs typeface="Times New Roman" pitchFamily="18" charset="0"/>
              </a:rPr>
              <a:t>【问题</a:t>
            </a:r>
            <a:r>
              <a:rPr lang="en-US" altLang="zh-CN" sz="2000" b="1">
                <a:solidFill>
                  <a:srgbClr val="FF0000"/>
                </a:solidFill>
                <a:latin typeface="+mn-ea"/>
                <a:ea typeface="+mn-ea"/>
                <a:cs typeface="Times New Roman" pitchFamily="18" charset="0"/>
              </a:rPr>
              <a:t>4</a:t>
            </a:r>
            <a:r>
              <a:rPr lang="zh-CN" altLang="zh-CN" sz="2000" b="1">
                <a:solidFill>
                  <a:srgbClr val="FF0000"/>
                </a:solidFill>
                <a:latin typeface="+mn-ea"/>
                <a:ea typeface="+mn-ea"/>
                <a:cs typeface="Times New Roman" pitchFamily="18" charset="0"/>
              </a:rPr>
              <a:t>】（</a:t>
            </a:r>
            <a:r>
              <a:rPr lang="en-US" altLang="zh-CN" sz="2000" b="1">
                <a:solidFill>
                  <a:srgbClr val="FF0000"/>
                </a:solidFill>
                <a:latin typeface="+mn-ea"/>
                <a:ea typeface="+mn-ea"/>
                <a:cs typeface="Times New Roman" pitchFamily="18" charset="0"/>
              </a:rPr>
              <a:t>9</a:t>
            </a:r>
            <a:r>
              <a:rPr lang="zh-CN" altLang="zh-CN" sz="2000" b="1">
                <a:solidFill>
                  <a:srgbClr val="FF0000"/>
                </a:solidFill>
                <a:latin typeface="+mn-ea"/>
                <a:ea typeface="+mn-ea"/>
                <a:cs typeface="Times New Roman" pitchFamily="18" charset="0"/>
              </a:rPr>
              <a:t>分）</a:t>
            </a:r>
          </a:p>
          <a:p>
            <a:pPr>
              <a:lnSpc>
                <a:spcPct val="150000"/>
              </a:lnSpc>
            </a:pPr>
            <a:r>
              <a:rPr lang="zh-CN" altLang="zh-CN" sz="2000" b="1">
                <a:latin typeface="+mn-ea"/>
                <a:ea typeface="+mn-ea"/>
                <a:cs typeface="Times New Roman" pitchFamily="18" charset="0"/>
              </a:rPr>
              <a:t>假设该项目的总预算为</a:t>
            </a:r>
            <a:r>
              <a:rPr lang="en-US" altLang="zh-CN" sz="2000" b="1">
                <a:latin typeface="+mn-ea"/>
                <a:ea typeface="+mn-ea"/>
                <a:cs typeface="Times New Roman" pitchFamily="18" charset="0"/>
              </a:rPr>
              <a:t>20</a:t>
            </a:r>
            <a:r>
              <a:rPr lang="zh-CN" altLang="zh-CN" sz="2000" b="1">
                <a:latin typeface="+mn-ea"/>
                <a:ea typeface="+mn-ea"/>
                <a:cs typeface="Times New Roman" pitchFamily="18" charset="0"/>
              </a:rPr>
              <a:t>万元。其中包含</a:t>
            </a:r>
            <a:r>
              <a:rPr lang="en-US" altLang="zh-CN" sz="2000" b="1">
                <a:latin typeface="+mn-ea"/>
                <a:ea typeface="+mn-ea"/>
                <a:cs typeface="Times New Roman" pitchFamily="18" charset="0"/>
              </a:rPr>
              <a:t>2</a:t>
            </a:r>
            <a:r>
              <a:rPr lang="zh-CN" altLang="zh-CN" sz="2000" b="1">
                <a:latin typeface="+mn-ea"/>
                <a:ea typeface="+mn-ea"/>
                <a:cs typeface="Times New Roman" pitchFamily="18" charset="0"/>
              </a:rPr>
              <a:t>万元管理储备和</a:t>
            </a:r>
            <a:r>
              <a:rPr lang="en-US" altLang="zh-CN" sz="2000" b="1">
                <a:latin typeface="+mn-ea"/>
                <a:ea typeface="+mn-ea"/>
                <a:cs typeface="Times New Roman" pitchFamily="18" charset="0"/>
              </a:rPr>
              <a:t>2</a:t>
            </a:r>
            <a:r>
              <a:rPr lang="zh-CN" altLang="zh-CN" sz="2000" b="1">
                <a:latin typeface="+mn-ea"/>
                <a:ea typeface="+mn-ea"/>
                <a:cs typeface="Times New Roman" pitchFamily="18" charset="0"/>
              </a:rPr>
              <a:t>万元应急储备，当项目进行到某一天时，项目实际完成的工作量仅为应完成工作的</a:t>
            </a:r>
            <a:r>
              <a:rPr lang="en-US" altLang="zh-CN" sz="2000" b="1">
                <a:latin typeface="+mn-ea"/>
                <a:ea typeface="+mn-ea"/>
                <a:cs typeface="Times New Roman" pitchFamily="18" charset="0"/>
              </a:rPr>
              <a:t>60%</a:t>
            </a:r>
            <a:r>
              <a:rPr lang="zh-CN" altLang="zh-CN" sz="2000" b="1">
                <a:latin typeface="+mn-ea"/>
                <a:ea typeface="+mn-ea"/>
                <a:cs typeface="Times New Roman" pitchFamily="18" charset="0"/>
              </a:rPr>
              <a:t>，此时的</a:t>
            </a:r>
            <a:r>
              <a:rPr lang="en-US" altLang="zh-CN" sz="2000" b="1">
                <a:latin typeface="+mn-ea"/>
                <a:ea typeface="+mn-ea"/>
                <a:cs typeface="Times New Roman" pitchFamily="18" charset="0"/>
              </a:rPr>
              <a:t>PV</a:t>
            </a:r>
            <a:r>
              <a:rPr lang="zh-CN" altLang="zh-CN" sz="2000" b="1">
                <a:latin typeface="+mn-ea"/>
                <a:ea typeface="+mn-ea"/>
                <a:cs typeface="Times New Roman" pitchFamily="18" charset="0"/>
              </a:rPr>
              <a:t>为</a:t>
            </a:r>
            <a:r>
              <a:rPr lang="en-US" altLang="zh-CN" sz="2000" b="1">
                <a:latin typeface="+mn-ea"/>
                <a:ea typeface="+mn-ea"/>
                <a:cs typeface="Times New Roman" pitchFamily="18" charset="0"/>
              </a:rPr>
              <a:t>12</a:t>
            </a:r>
            <a:r>
              <a:rPr lang="zh-CN" altLang="zh-CN" sz="2000" b="1">
                <a:latin typeface="+mn-ea"/>
                <a:ea typeface="+mn-ea"/>
                <a:cs typeface="Times New Roman" pitchFamily="18" charset="0"/>
              </a:rPr>
              <a:t>万元，实际花费为</a:t>
            </a:r>
            <a:r>
              <a:rPr lang="en-US" altLang="zh-CN" sz="2000" b="1">
                <a:latin typeface="+mn-ea"/>
                <a:ea typeface="+mn-ea"/>
                <a:cs typeface="Times New Roman" pitchFamily="18" charset="0"/>
              </a:rPr>
              <a:t>10</a:t>
            </a:r>
            <a:r>
              <a:rPr lang="zh-CN" altLang="zh-CN" sz="2000" b="1">
                <a:latin typeface="+mn-ea"/>
                <a:ea typeface="+mn-ea"/>
                <a:cs typeface="Times New Roman" pitchFamily="18" charset="0"/>
              </a:rPr>
              <a:t>万元。</a:t>
            </a:r>
          </a:p>
          <a:p>
            <a:pPr>
              <a:lnSpc>
                <a:spcPct val="150000"/>
              </a:lnSpc>
            </a:pPr>
            <a:r>
              <a:rPr lang="en-US" altLang="zh-CN" sz="2000" b="1">
                <a:latin typeface="+mn-ea"/>
                <a:ea typeface="+mn-ea"/>
                <a:cs typeface="Times New Roman" pitchFamily="18" charset="0"/>
              </a:rPr>
              <a:t>1</a:t>
            </a:r>
            <a:r>
              <a:rPr lang="zh-CN" altLang="zh-CN" sz="2000" b="1">
                <a:latin typeface="+mn-ea"/>
                <a:ea typeface="+mn-ea"/>
                <a:cs typeface="Times New Roman" pitchFamily="18" charset="0"/>
              </a:rPr>
              <a:t>、请计算该项目的</a:t>
            </a:r>
            <a:r>
              <a:rPr lang="en-US" altLang="zh-CN" sz="2000" b="1">
                <a:latin typeface="+mn-ea"/>
                <a:ea typeface="+mn-ea"/>
                <a:cs typeface="Times New Roman" pitchFamily="18" charset="0"/>
              </a:rPr>
              <a:t>BAC</a:t>
            </a:r>
            <a:endParaRPr lang="zh-CN" altLang="zh-CN" sz="2000" b="1">
              <a:latin typeface="+mn-ea"/>
              <a:ea typeface="+mn-ea"/>
              <a:cs typeface="Times New Roman" pitchFamily="18" charset="0"/>
            </a:endParaRPr>
          </a:p>
          <a:p>
            <a:pPr>
              <a:lnSpc>
                <a:spcPct val="150000"/>
              </a:lnSpc>
            </a:pPr>
            <a:r>
              <a:rPr lang="en-US" altLang="zh-CN" sz="2000" b="1">
                <a:latin typeface="+mn-ea"/>
                <a:ea typeface="+mn-ea"/>
                <a:cs typeface="Times New Roman" pitchFamily="18" charset="0"/>
              </a:rPr>
              <a:t>2</a:t>
            </a:r>
            <a:r>
              <a:rPr lang="zh-CN" altLang="zh-CN" sz="2000" b="1">
                <a:latin typeface="+mn-ea"/>
                <a:ea typeface="+mn-ea"/>
                <a:cs typeface="Times New Roman" pitchFamily="18" charset="0"/>
              </a:rPr>
              <a:t>、请计算当前时点的</a:t>
            </a:r>
            <a:r>
              <a:rPr lang="en-US" altLang="zh-CN" sz="2000" b="1">
                <a:latin typeface="+mn-ea"/>
                <a:ea typeface="+mn-ea"/>
                <a:cs typeface="Times New Roman" pitchFamily="18" charset="0"/>
              </a:rPr>
              <a:t>EV</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CV</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SV</a:t>
            </a:r>
            <a:r>
              <a:rPr lang="zh-CN" altLang="zh-CN" sz="2000" b="1">
                <a:latin typeface="+mn-ea"/>
                <a:ea typeface="+mn-ea"/>
                <a:cs typeface="Times New Roman" pitchFamily="18" charset="0"/>
              </a:rPr>
              <a:t>。</a:t>
            </a:r>
          </a:p>
          <a:p>
            <a:pPr>
              <a:lnSpc>
                <a:spcPct val="150000"/>
              </a:lnSpc>
            </a:pPr>
            <a:r>
              <a:rPr lang="en-US" altLang="zh-CN" sz="2000" b="1">
                <a:latin typeface="+mn-ea"/>
                <a:ea typeface="+mn-ea"/>
                <a:cs typeface="Times New Roman" pitchFamily="18" charset="0"/>
              </a:rPr>
              <a:t>3</a:t>
            </a:r>
            <a:r>
              <a:rPr lang="zh-CN" altLang="zh-CN" sz="2000" b="1">
                <a:latin typeface="+mn-ea"/>
                <a:ea typeface="+mn-ea"/>
                <a:cs typeface="Times New Roman" pitchFamily="18" charset="0"/>
              </a:rPr>
              <a:t>、在当前绩效情况下，请计算该项目的完工尚需估算</a:t>
            </a:r>
            <a:r>
              <a:rPr lang="en-US" altLang="zh-CN" sz="2000" b="1">
                <a:latin typeface="+mn-ea"/>
                <a:ea typeface="+mn-ea"/>
                <a:cs typeface="Times New Roman" pitchFamily="18" charset="0"/>
              </a:rPr>
              <a:t>ETC</a:t>
            </a:r>
            <a:r>
              <a:rPr lang="zh-CN" altLang="zh-CN" sz="2000" b="1">
                <a:latin typeface="+mn-ea"/>
                <a:ea typeface="+mn-ea"/>
                <a:cs typeface="Times New Roman" pitchFamily="18" charset="0"/>
              </a:rPr>
              <a:t>。</a:t>
            </a:r>
          </a:p>
          <a:p>
            <a:pPr marL="82550" indent="0" eaLnBrk="1" hangingPunct="1">
              <a:lnSpc>
                <a:spcPct val="150000"/>
              </a:lnSpc>
              <a:buClr>
                <a:srgbClr val="3891A7"/>
              </a:buClr>
              <a:buSzPct val="80000"/>
            </a:pPr>
            <a:endParaRPr lang="zh-CN" altLang="en-US" sz="2000" b="1">
              <a:latin typeface="+mn-ea"/>
              <a:ea typeface="+mn-ea"/>
              <a:cs typeface="Times New Roman" pitchFamily="18" charset="0"/>
            </a:endParaRPr>
          </a:p>
        </p:txBody>
      </p:sp>
    </p:spTree>
    <p:extLst>
      <p:ext uri="{BB962C8B-B14F-4D97-AF65-F5344CB8AC3E}">
        <p14:creationId xmlns:p14="http://schemas.microsoft.com/office/powerpoint/2010/main" val="523350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4" y="344153"/>
            <a:ext cx="6678940" cy="6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pPr>
            <a:r>
              <a:rPr lang="zh-CN" altLang="zh-CN" sz="2000" b="1">
                <a:solidFill>
                  <a:srgbClr val="FF0000"/>
                </a:solidFill>
                <a:latin typeface="+mn-ea"/>
                <a:ea typeface="+mn-ea"/>
                <a:cs typeface="Times New Roman" pitchFamily="18" charset="0"/>
              </a:rPr>
              <a:t>【</a:t>
            </a:r>
            <a:r>
              <a:rPr lang="zh-CN" altLang="zh-CN" sz="2000" b="1" smtClean="0">
                <a:solidFill>
                  <a:srgbClr val="FF0000"/>
                </a:solidFill>
                <a:latin typeface="+mn-ea"/>
                <a:ea typeface="+mn-ea"/>
                <a:cs typeface="Times New Roman" pitchFamily="18" charset="0"/>
              </a:rPr>
              <a:t>问题</a:t>
            </a:r>
            <a:r>
              <a:rPr lang="en-US" altLang="zh-CN" sz="2000" b="1" smtClean="0">
                <a:solidFill>
                  <a:srgbClr val="FF0000"/>
                </a:solidFill>
                <a:latin typeface="+mn-ea"/>
                <a:ea typeface="+mn-ea"/>
                <a:cs typeface="Times New Roman" pitchFamily="18" charset="0"/>
              </a:rPr>
              <a:t>4</a:t>
            </a:r>
            <a:r>
              <a:rPr lang="zh-CN" altLang="en-US" sz="2000" b="1" smtClean="0">
                <a:solidFill>
                  <a:srgbClr val="FF0000"/>
                </a:solidFill>
                <a:latin typeface="+mn-ea"/>
                <a:ea typeface="+mn-ea"/>
                <a:cs typeface="Times New Roman" pitchFamily="18" charset="0"/>
              </a:rPr>
              <a:t>答案</a:t>
            </a:r>
            <a:r>
              <a:rPr lang="zh-CN" altLang="zh-CN" sz="2000" b="1">
                <a:solidFill>
                  <a:srgbClr val="FF0000"/>
                </a:solidFill>
                <a:latin typeface="+mn-ea"/>
                <a:ea typeface="+mn-ea"/>
                <a:cs typeface="Times New Roman" pitchFamily="18" charset="0"/>
              </a:rPr>
              <a:t>】 </a:t>
            </a:r>
            <a:endParaRPr lang="en-US" altLang="zh-CN" sz="2000" b="1" smtClean="0">
              <a:solidFill>
                <a:srgbClr val="FF0000"/>
              </a:solidFill>
              <a:latin typeface="+mn-ea"/>
              <a:ea typeface="+mn-ea"/>
              <a:cs typeface="Times New Roman" pitchFamily="18" charset="0"/>
            </a:endParaRPr>
          </a:p>
          <a:p>
            <a:pPr>
              <a:lnSpc>
                <a:spcPct val="150000"/>
              </a:lnSpc>
            </a:pPr>
            <a:r>
              <a:rPr lang="en-US" altLang="zh-CN" sz="2000" b="1" smtClean="0">
                <a:latin typeface="+mn-ea"/>
                <a:ea typeface="+mn-ea"/>
                <a:cs typeface="Times New Roman" pitchFamily="18" charset="0"/>
              </a:rPr>
              <a:t>1</a:t>
            </a:r>
            <a:r>
              <a:rPr lang="zh-CN" altLang="zh-CN" sz="2000" b="1" smtClean="0">
                <a:latin typeface="+mn-ea"/>
                <a:ea typeface="+mn-ea"/>
                <a:cs typeface="Times New Roman" pitchFamily="18" charset="0"/>
              </a:rPr>
              <a:t>、</a:t>
            </a:r>
            <a:endParaRPr lang="en-US" altLang="zh-CN" sz="2000" b="1" smtClean="0">
              <a:latin typeface="+mn-ea"/>
              <a:ea typeface="+mn-ea"/>
              <a:cs typeface="Times New Roman" pitchFamily="18" charset="0"/>
            </a:endParaRPr>
          </a:p>
          <a:p>
            <a:pPr>
              <a:lnSpc>
                <a:spcPct val="150000"/>
              </a:lnSpc>
            </a:pPr>
            <a:r>
              <a:rPr lang="en-US" altLang="zh-CN" sz="2000" b="1" smtClean="0">
                <a:latin typeface="+mn-ea"/>
                <a:ea typeface="+mn-ea"/>
                <a:cs typeface="Times New Roman" pitchFamily="18" charset="0"/>
              </a:rPr>
              <a:t>BAC</a:t>
            </a:r>
            <a:r>
              <a:rPr lang="en-US" altLang="zh-CN" sz="2000" b="1">
                <a:latin typeface="+mn-ea"/>
                <a:ea typeface="+mn-ea"/>
                <a:cs typeface="Times New Roman" pitchFamily="18" charset="0"/>
              </a:rPr>
              <a:t>=</a:t>
            </a:r>
            <a:r>
              <a:rPr lang="zh-CN" altLang="zh-CN" sz="2000" b="1">
                <a:latin typeface="+mn-ea"/>
                <a:ea typeface="+mn-ea"/>
                <a:cs typeface="Times New Roman" pitchFamily="18" charset="0"/>
              </a:rPr>
              <a:t>总预算</a:t>
            </a:r>
            <a:r>
              <a:rPr lang="en-US" altLang="zh-CN" sz="2000" b="1">
                <a:latin typeface="+mn-ea"/>
                <a:ea typeface="+mn-ea"/>
                <a:cs typeface="Times New Roman" pitchFamily="18" charset="0"/>
              </a:rPr>
              <a:t>-</a:t>
            </a:r>
            <a:r>
              <a:rPr lang="zh-CN" altLang="zh-CN" sz="2000" b="1">
                <a:latin typeface="+mn-ea"/>
                <a:ea typeface="+mn-ea"/>
                <a:cs typeface="Times New Roman" pitchFamily="18" charset="0"/>
              </a:rPr>
              <a:t>管理储备</a:t>
            </a:r>
            <a:r>
              <a:rPr lang="en-US" altLang="zh-CN" sz="2000" b="1">
                <a:latin typeface="+mn-ea"/>
                <a:ea typeface="+mn-ea"/>
                <a:cs typeface="Times New Roman" pitchFamily="18" charset="0"/>
              </a:rPr>
              <a:t>=</a:t>
            </a:r>
            <a:r>
              <a:rPr lang="en-US" altLang="zh-CN" sz="2000" b="1" smtClean="0">
                <a:latin typeface="+mn-ea"/>
                <a:ea typeface="+mn-ea"/>
                <a:cs typeface="Times New Roman" pitchFamily="18" charset="0"/>
              </a:rPr>
              <a:t>20-2=18</a:t>
            </a:r>
          </a:p>
          <a:p>
            <a:pPr>
              <a:lnSpc>
                <a:spcPct val="150000"/>
              </a:lnSpc>
            </a:pPr>
            <a:endParaRPr lang="zh-CN" altLang="zh-CN" sz="2000" b="1">
              <a:latin typeface="+mn-ea"/>
              <a:ea typeface="+mn-ea"/>
              <a:cs typeface="Times New Roman" pitchFamily="18" charset="0"/>
            </a:endParaRPr>
          </a:p>
          <a:p>
            <a:pPr>
              <a:lnSpc>
                <a:spcPct val="150000"/>
              </a:lnSpc>
            </a:pPr>
            <a:r>
              <a:rPr lang="en-US" altLang="zh-CN" sz="2000" b="1">
                <a:latin typeface="+mn-ea"/>
                <a:ea typeface="+mn-ea"/>
                <a:cs typeface="Times New Roman" pitchFamily="18" charset="0"/>
              </a:rPr>
              <a:t>2</a:t>
            </a:r>
            <a:r>
              <a:rPr lang="zh-CN" altLang="zh-CN" sz="2000" b="1" smtClean="0">
                <a:latin typeface="+mn-ea"/>
                <a:ea typeface="+mn-ea"/>
                <a:cs typeface="Times New Roman" pitchFamily="18" charset="0"/>
              </a:rPr>
              <a:t>、</a:t>
            </a:r>
            <a:endParaRPr lang="en-US" altLang="zh-CN" sz="2000" b="1" smtClean="0">
              <a:latin typeface="+mn-ea"/>
              <a:ea typeface="+mn-ea"/>
              <a:cs typeface="Times New Roman" pitchFamily="18" charset="0"/>
            </a:endParaRPr>
          </a:p>
          <a:p>
            <a:pPr>
              <a:lnSpc>
                <a:spcPct val="150000"/>
              </a:lnSpc>
            </a:pPr>
            <a:r>
              <a:rPr lang="en-US" altLang="zh-CN" sz="2000" b="1" smtClean="0">
                <a:latin typeface="+mn-ea"/>
                <a:ea typeface="+mn-ea"/>
                <a:cs typeface="Times New Roman" pitchFamily="18" charset="0"/>
              </a:rPr>
              <a:t>EV=PV*0.6=12*0.6=7.2</a:t>
            </a:r>
            <a:endParaRPr lang="zh-CN" altLang="zh-CN" sz="2000" b="1">
              <a:latin typeface="+mn-ea"/>
              <a:ea typeface="+mn-ea"/>
              <a:cs typeface="Times New Roman" pitchFamily="18" charset="0"/>
            </a:endParaRPr>
          </a:p>
          <a:p>
            <a:pPr>
              <a:lnSpc>
                <a:spcPct val="150000"/>
              </a:lnSpc>
            </a:pPr>
            <a:r>
              <a:rPr lang="en-US" altLang="zh-CN" sz="2000" b="1">
                <a:latin typeface="+mn-ea"/>
                <a:ea typeface="+mn-ea"/>
                <a:cs typeface="Times New Roman" pitchFamily="18" charset="0"/>
              </a:rPr>
              <a:t>CV=EV-AC=7.2-10=-2.8</a:t>
            </a:r>
            <a:endParaRPr lang="zh-CN" altLang="zh-CN" sz="2000" b="1">
              <a:latin typeface="+mn-ea"/>
              <a:ea typeface="+mn-ea"/>
              <a:cs typeface="Times New Roman" pitchFamily="18" charset="0"/>
            </a:endParaRPr>
          </a:p>
          <a:p>
            <a:pPr>
              <a:lnSpc>
                <a:spcPct val="150000"/>
              </a:lnSpc>
            </a:pPr>
            <a:r>
              <a:rPr lang="en-US" altLang="zh-CN" sz="2000" b="1">
                <a:latin typeface="+mn-ea"/>
                <a:ea typeface="+mn-ea"/>
                <a:cs typeface="Times New Roman" pitchFamily="18" charset="0"/>
              </a:rPr>
              <a:t>SV=EV-PV=7.2-12=-</a:t>
            </a:r>
            <a:r>
              <a:rPr lang="en-US" altLang="zh-CN" sz="2000" b="1" smtClean="0">
                <a:latin typeface="+mn-ea"/>
                <a:ea typeface="+mn-ea"/>
                <a:cs typeface="Times New Roman" pitchFamily="18" charset="0"/>
              </a:rPr>
              <a:t>4.8</a:t>
            </a:r>
          </a:p>
          <a:p>
            <a:pPr>
              <a:lnSpc>
                <a:spcPct val="150000"/>
              </a:lnSpc>
            </a:pPr>
            <a:endParaRPr lang="zh-CN" altLang="zh-CN" sz="2000" b="1">
              <a:latin typeface="+mn-ea"/>
              <a:ea typeface="+mn-ea"/>
              <a:cs typeface="Times New Roman" pitchFamily="18" charset="0"/>
            </a:endParaRPr>
          </a:p>
          <a:p>
            <a:pPr>
              <a:lnSpc>
                <a:spcPct val="150000"/>
              </a:lnSpc>
            </a:pPr>
            <a:r>
              <a:rPr lang="en-US" altLang="zh-CN" sz="2000" b="1">
                <a:latin typeface="+mn-ea"/>
                <a:ea typeface="+mn-ea"/>
                <a:cs typeface="Times New Roman" pitchFamily="18" charset="0"/>
              </a:rPr>
              <a:t>3</a:t>
            </a:r>
            <a:r>
              <a:rPr lang="zh-CN" altLang="zh-CN" sz="2000" b="1" smtClean="0">
                <a:latin typeface="+mn-ea"/>
                <a:ea typeface="+mn-ea"/>
                <a:cs typeface="Times New Roman" pitchFamily="18" charset="0"/>
              </a:rPr>
              <a:t>、按</a:t>
            </a:r>
            <a:r>
              <a:rPr lang="zh-CN" altLang="zh-CN" sz="2000" b="1">
                <a:latin typeface="+mn-ea"/>
                <a:ea typeface="+mn-ea"/>
                <a:cs typeface="Times New Roman" pitchFamily="18" charset="0"/>
              </a:rPr>
              <a:t>当前绩效继续执行，属于</a:t>
            </a:r>
            <a:r>
              <a:rPr lang="zh-CN" altLang="zh-CN" sz="2000" b="1" smtClean="0">
                <a:latin typeface="+mn-ea"/>
                <a:ea typeface="+mn-ea"/>
                <a:cs typeface="Times New Roman" pitchFamily="18" charset="0"/>
              </a:rPr>
              <a:t>典型</a:t>
            </a:r>
            <a:r>
              <a:rPr lang="zh-CN" altLang="en-US" sz="2000" b="1" smtClean="0">
                <a:latin typeface="+mn-ea"/>
                <a:ea typeface="+mn-ea"/>
                <a:cs typeface="Times New Roman" pitchFamily="18" charset="0"/>
              </a:rPr>
              <a:t>偏差，</a:t>
            </a:r>
            <a:r>
              <a:rPr lang="zh-CN" altLang="zh-CN" sz="2000" b="1" smtClean="0">
                <a:latin typeface="+mn-ea"/>
                <a:ea typeface="+mn-ea"/>
                <a:cs typeface="Times New Roman" pitchFamily="18" charset="0"/>
              </a:rPr>
              <a:t>因此</a:t>
            </a:r>
            <a:r>
              <a:rPr lang="en-US" altLang="zh-CN" sz="2000" b="1">
                <a:latin typeface="+mn-ea"/>
                <a:ea typeface="+mn-ea"/>
                <a:cs typeface="Times New Roman" pitchFamily="18" charset="0"/>
              </a:rPr>
              <a:t>:</a:t>
            </a:r>
            <a:endParaRPr lang="zh-CN" altLang="zh-CN" sz="2000" b="1">
              <a:latin typeface="+mn-ea"/>
              <a:ea typeface="+mn-ea"/>
              <a:cs typeface="Times New Roman" pitchFamily="18" charset="0"/>
            </a:endParaRPr>
          </a:p>
          <a:p>
            <a:pPr>
              <a:lnSpc>
                <a:spcPct val="150000"/>
              </a:lnSpc>
            </a:pPr>
            <a:r>
              <a:rPr lang="en-US" altLang="zh-CN" sz="2000" b="1" smtClean="0">
                <a:latin typeface="+mn-ea"/>
                <a:ea typeface="+mn-ea"/>
                <a:cs typeface="Times New Roman" pitchFamily="18" charset="0"/>
              </a:rPr>
              <a:t>ETC=</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BAC-EV</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/CPI=</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18-7.2</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a:t>
            </a:r>
            <a:r>
              <a:rPr lang="en-US" altLang="zh-CN" sz="2000" b="1" smtClean="0">
                <a:latin typeface="+mn-ea"/>
                <a:ea typeface="+mn-ea"/>
                <a:cs typeface="Times New Roman" pitchFamily="18" charset="0"/>
              </a:rPr>
              <a:t>CPI</a:t>
            </a:r>
          </a:p>
          <a:p>
            <a:pPr>
              <a:lnSpc>
                <a:spcPct val="150000"/>
              </a:lnSpc>
            </a:pPr>
            <a:r>
              <a:rPr lang="en-US" altLang="zh-CN" sz="2000" b="1" smtClean="0">
                <a:latin typeface="+mn-ea"/>
                <a:ea typeface="+mn-ea"/>
                <a:cs typeface="Times New Roman" pitchFamily="18" charset="0"/>
              </a:rPr>
              <a:t>=</a:t>
            </a:r>
            <a:r>
              <a:rPr lang="en-US" altLang="zh-CN" sz="2000" b="1">
                <a:latin typeface="+mn-ea"/>
                <a:ea typeface="+mn-ea"/>
                <a:cs typeface="Times New Roman" pitchFamily="18" charset="0"/>
              </a:rPr>
              <a:t>10.8/CPI=10.8/</a:t>
            </a:r>
            <a:r>
              <a:rPr lang="zh-CN" altLang="zh-CN" sz="2000" b="1">
                <a:latin typeface="+mn-ea"/>
                <a:ea typeface="+mn-ea"/>
                <a:cs typeface="Times New Roman" pitchFamily="18" charset="0"/>
              </a:rPr>
              <a:t>（</a:t>
            </a:r>
            <a:r>
              <a:rPr lang="en-US" altLang="zh-CN" sz="2000" b="1">
                <a:latin typeface="+mn-ea"/>
                <a:ea typeface="+mn-ea"/>
                <a:cs typeface="Times New Roman" pitchFamily="18" charset="0"/>
              </a:rPr>
              <a:t>EV/AC</a:t>
            </a:r>
            <a:r>
              <a:rPr lang="zh-CN" altLang="zh-CN" sz="2000" b="1" smtClean="0">
                <a:latin typeface="+mn-ea"/>
                <a:ea typeface="+mn-ea"/>
                <a:cs typeface="Times New Roman" pitchFamily="18" charset="0"/>
              </a:rPr>
              <a:t>）</a:t>
            </a:r>
            <a:endParaRPr lang="en-US" altLang="zh-CN" sz="2000" b="1" smtClean="0">
              <a:latin typeface="+mn-ea"/>
              <a:ea typeface="+mn-ea"/>
              <a:cs typeface="Times New Roman" pitchFamily="18" charset="0"/>
            </a:endParaRPr>
          </a:p>
          <a:p>
            <a:pPr>
              <a:lnSpc>
                <a:spcPct val="150000"/>
              </a:lnSpc>
            </a:pPr>
            <a:r>
              <a:rPr lang="en-US" altLang="zh-CN" sz="2000" b="1" smtClean="0">
                <a:latin typeface="+mn-ea"/>
                <a:ea typeface="+mn-ea"/>
                <a:cs typeface="Times New Roman" pitchFamily="18" charset="0"/>
              </a:rPr>
              <a:t>=10.8*AC/EV=10.8*10/7.2=15</a:t>
            </a:r>
            <a:endParaRPr lang="zh-CN" altLang="en-US" sz="2000" b="1">
              <a:latin typeface="+mn-ea"/>
              <a:ea typeface="+mn-ea"/>
              <a:cs typeface="Times New Roman" pitchFamily="18" charset="0"/>
            </a:endParaRPr>
          </a:p>
        </p:txBody>
      </p:sp>
    </p:spTree>
    <p:extLst>
      <p:ext uri="{BB962C8B-B14F-4D97-AF65-F5344CB8AC3E}">
        <p14:creationId xmlns:p14="http://schemas.microsoft.com/office/powerpoint/2010/main" val="16891425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Name&quot;:&quot;无&quot;,&quot;HeaderHeight&quot;:0.0,&quot;TopMargin&quot;:0.0,&quot;FooterHeight&quot;:0.0,&quot;BottomMargin&quot;:0.0,&quot;SideMargin&quot;:10.0,&quot;IntervalMargin&quot;:0.0,&quot;Id&quot;:&quot;GuidesStyle_None&quot;,&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1172</Words>
  <Application>Microsoft Office PowerPoint</Application>
  <PresentationFormat>自定义</PresentationFormat>
  <Paragraphs>230</Paragraphs>
  <Slides>16</Slides>
  <Notes>14</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薛大龙</cp:lastModifiedBy>
  <cp:revision>186</cp:revision>
  <dcterms:created xsi:type="dcterms:W3CDTF">2016-09-12T07:04:34Z</dcterms:created>
  <dcterms:modified xsi:type="dcterms:W3CDTF">2018-11-30T22:54:58Z</dcterms:modified>
</cp:coreProperties>
</file>