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5" r:id="rId2"/>
    <p:sldId id="612" r:id="rId3"/>
    <p:sldId id="613" r:id="rId4"/>
    <p:sldId id="614" r:id="rId5"/>
    <p:sldId id="615" r:id="rId6"/>
    <p:sldId id="616" r:id="rId7"/>
    <p:sldId id="617" r:id="rId8"/>
    <p:sldId id="619" r:id="rId9"/>
    <p:sldId id="620" r:id="rId10"/>
    <p:sldId id="621" r:id="rId11"/>
    <p:sldId id="622" r:id="rId12"/>
    <p:sldId id="623" r:id="rId13"/>
    <p:sldId id="624" r:id="rId14"/>
    <p:sldId id="625" r:id="rId15"/>
    <p:sldId id="626" r:id="rId16"/>
    <p:sldId id="627" r:id="rId17"/>
    <p:sldId id="631" r:id="rId18"/>
    <p:sldId id="637" r:id="rId19"/>
    <p:sldId id="632" r:id="rId20"/>
    <p:sldId id="638" r:id="rId21"/>
    <p:sldId id="639" r:id="rId22"/>
    <p:sldId id="640" r:id="rId23"/>
    <p:sldId id="641" r:id="rId24"/>
    <p:sldId id="642" r:id="rId25"/>
    <p:sldId id="643" r:id="rId26"/>
    <p:sldId id="644" r:id="rId27"/>
    <p:sldId id="645" r:id="rId28"/>
    <p:sldId id="646" r:id="rId29"/>
    <p:sldId id="647" r:id="rId30"/>
    <p:sldId id="648" r:id="rId31"/>
    <p:sldId id="649" r:id="rId32"/>
    <p:sldId id="650" r:id="rId33"/>
    <p:sldId id="651" r:id="rId34"/>
    <p:sldId id="260"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59" userDrawn="1">
          <p15:clr>
            <a:srgbClr val="A4A3A4"/>
          </p15:clr>
        </p15:guide>
        <p15:guide id="3" pos="756" userDrawn="1">
          <p15:clr>
            <a:srgbClr val="A4A3A4"/>
          </p15:clr>
        </p15:guide>
        <p15:guide id="4" pos="60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60000"/>
    <a:srgbClr val="FF1D1D"/>
    <a:srgbClr val="F4B183"/>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30" autoAdjust="0"/>
  </p:normalViewPr>
  <p:slideViewPr>
    <p:cSldViewPr snapToGrid="0">
      <p:cViewPr varScale="1">
        <p:scale>
          <a:sx n="78" d="100"/>
          <a:sy n="78" d="100"/>
        </p:scale>
        <p:origin x="126" y="186"/>
      </p:cViewPr>
      <p:guideLst>
        <p:guide orient="horz" pos="2160"/>
        <p:guide pos="3659"/>
        <p:guide pos="756"/>
        <p:guide pos="6085"/>
      </p:guideLst>
    </p:cSldViewPr>
  </p:slideViewPr>
  <p:outlineViewPr>
    <p:cViewPr>
      <p:scale>
        <a:sx n="33" d="100"/>
        <a:sy n="33" d="100"/>
      </p:scale>
      <p:origin x="0" y="-34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0E238-23A0-4F1A-8A46-BB502B62DCDD}" type="datetimeFigureOut">
              <a:rPr lang="zh-CN" altLang="en-US" smtClean="0"/>
              <a:t>2019/1/25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A16D-C77F-42ED-B06C-0E600EB8C77E}" type="slidenum">
              <a:rPr lang="zh-CN" altLang="en-US" smtClean="0"/>
              <a:t>‹#›</a:t>
            </a:fld>
            <a:endParaRPr lang="zh-CN" altLang="en-US"/>
          </a:p>
        </p:txBody>
      </p:sp>
    </p:spTree>
    <p:extLst>
      <p:ext uri="{BB962C8B-B14F-4D97-AF65-F5344CB8AC3E}">
        <p14:creationId xmlns:p14="http://schemas.microsoft.com/office/powerpoint/2010/main" val="427592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a:t>EV</a:t>
            </a:r>
            <a:r>
              <a:rPr lang="zh-CN" altLang="en-US" dirty="0"/>
              <a:t>干完的活    </a:t>
            </a:r>
            <a:r>
              <a:rPr lang="en-US" altLang="zh-CN" dirty="0"/>
              <a:t>PV</a:t>
            </a:r>
            <a:r>
              <a:rPr lang="zh-CN" altLang="en-US" dirty="0"/>
              <a:t>要干的活    </a:t>
            </a:r>
            <a:r>
              <a:rPr lang="en-US" altLang="zh-CN" dirty="0"/>
              <a:t>AC</a:t>
            </a:r>
            <a:r>
              <a:rPr lang="zh-CN" altLang="en-US" dirty="0"/>
              <a:t>实际花费</a:t>
            </a:r>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A780459-8F24-4328-B41C-36D9B9769C9F}" type="slidenum">
              <a:rPr lang="zh-CN" altLang="en-US" sz="1300" smtClean="0">
                <a:solidFill>
                  <a:srgbClr val="000000"/>
                </a:solidFill>
                <a:latin typeface="Arial" charset="0"/>
              </a:rPr>
              <a:pPr eaLnBrk="1" hangingPunct="1">
                <a:spcBef>
                  <a:spcPct val="0"/>
                </a:spcBef>
                <a:buFontTx/>
                <a:buNone/>
              </a:pPr>
              <a:t>2</a:t>
            </a:fld>
            <a:endParaRPr lang="zh-CN" altLang="en-US" sz="1300">
              <a:solidFill>
                <a:srgbClr val="000000"/>
              </a:solidFill>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zh-CN" altLang="en-US" dirty="0"/>
              <a:t>本题求完工尚需估算</a:t>
            </a:r>
            <a:r>
              <a:rPr lang="en-US" dirty="0"/>
              <a:t>ETC</a:t>
            </a:r>
            <a:r>
              <a:rPr lang="en-US" altLang="zh-CN" dirty="0"/>
              <a:t>’</a:t>
            </a:r>
            <a:r>
              <a:rPr lang="zh-CN" altLang="en-US" dirty="0"/>
              <a:t>，已知</a:t>
            </a:r>
            <a:r>
              <a:rPr lang="en-US" dirty="0"/>
              <a:t>BAC=1230</a:t>
            </a:r>
            <a:r>
              <a:rPr lang="zh-CN" altLang="en-US" dirty="0"/>
              <a:t>，</a:t>
            </a:r>
            <a:r>
              <a:rPr lang="en-US" dirty="0"/>
              <a:t>AC=900</a:t>
            </a:r>
            <a:r>
              <a:rPr lang="zh-CN" altLang="en-US" dirty="0"/>
              <a:t>，</a:t>
            </a:r>
            <a:r>
              <a:rPr lang="en-US" dirty="0"/>
              <a:t>EV=1230*60%,    CPI=EV/AC=738/900=0.82</a:t>
            </a:r>
            <a:endParaRPr lang="zh-CN" altLang="en-US" dirty="0"/>
          </a:p>
          <a:p>
            <a:pPr eaLnBrk="1" fontAlgn="auto" hangingPunct="1">
              <a:spcBef>
                <a:spcPts val="0"/>
              </a:spcBef>
              <a:spcAft>
                <a:spcPts val="0"/>
              </a:spcAft>
              <a:defRPr/>
            </a:pPr>
            <a:r>
              <a:rPr lang="en-US" dirty="0"/>
              <a:t>ETC=BAC-EV=1230-1230*60%=492    </a:t>
            </a:r>
            <a:r>
              <a:rPr lang="en-US" altLang="zh-CN" dirty="0"/>
              <a:t>ETC’=ETC/CPI=492/0.82=600      </a:t>
            </a:r>
            <a:r>
              <a:rPr lang="zh-CN" altLang="en-US" dirty="0"/>
              <a:t>如果题目改为经过纠偏措施后，工程按原计划继续实施，要完成剩余的工作还需要多少？</a:t>
            </a: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E30CE4A4-6F3E-450C-8E7D-4FA3EF8AC2C9}" type="slidenum">
              <a:rPr lang="zh-CN" altLang="en-US" sz="1300" smtClean="0">
                <a:solidFill>
                  <a:srgbClr val="000000"/>
                </a:solidFill>
                <a:latin typeface="Arial" charset="0"/>
              </a:rPr>
              <a:pPr eaLnBrk="1" hangingPunct="1">
                <a:spcBef>
                  <a:spcPct val="0"/>
                </a:spcBef>
                <a:buFontTx/>
                <a:buNone/>
              </a:pPr>
              <a:t>12</a:t>
            </a:fld>
            <a:endParaRPr lang="zh-CN" altLang="en-US" sz="1300">
              <a:solidFill>
                <a:srgbClr val="000000"/>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a:p>
          <a:p>
            <a:pPr eaLnBrk="1" fontAlgn="auto" hangingPunct="1">
              <a:spcBef>
                <a:spcPts val="0"/>
              </a:spcBef>
              <a:spcAft>
                <a:spcPts val="0"/>
              </a:spcAft>
              <a:defRPr/>
            </a:pPr>
            <a:r>
              <a:rPr lang="en-US" altLang="zh-CN" dirty="0"/>
              <a:t>【</a:t>
            </a:r>
            <a:r>
              <a:rPr lang="zh-CN" altLang="en-US" dirty="0"/>
              <a:t>问题 </a:t>
            </a:r>
            <a:r>
              <a:rPr lang="en-US" altLang="zh-CN" dirty="0"/>
              <a:t>1】</a:t>
            </a:r>
          </a:p>
          <a:p>
            <a:pPr eaLnBrk="1" fontAlgn="auto" hangingPunct="1">
              <a:spcBef>
                <a:spcPts val="0"/>
              </a:spcBef>
              <a:spcAft>
                <a:spcPts val="0"/>
              </a:spcAft>
              <a:defRPr/>
            </a:pPr>
            <a:r>
              <a:rPr lang="en-US" altLang="zh-CN" dirty="0"/>
              <a:t>PV= 20000</a:t>
            </a:r>
            <a:r>
              <a:rPr lang="zh-CN" altLang="en-US" dirty="0"/>
              <a:t>；</a:t>
            </a:r>
            <a:r>
              <a:rPr lang="en-US" altLang="zh-CN" dirty="0"/>
              <a:t>EV=10000</a:t>
            </a:r>
            <a:r>
              <a:rPr lang="zh-CN" altLang="en-US" dirty="0"/>
              <a:t>； </a:t>
            </a:r>
            <a:r>
              <a:rPr lang="en-US" altLang="zh-CN" dirty="0"/>
              <a:t>AC=8000</a:t>
            </a:r>
            <a:r>
              <a:rPr lang="zh-CN" altLang="en-US" dirty="0"/>
              <a:t>；</a:t>
            </a:r>
            <a:r>
              <a:rPr lang="en-US" altLang="zh-CN" dirty="0"/>
              <a:t>CPI=EV/AC=10000/8000=125%</a:t>
            </a:r>
            <a:r>
              <a:rPr lang="zh-CN" altLang="en-US" dirty="0"/>
              <a:t>；</a:t>
            </a:r>
            <a:r>
              <a:rPr lang="en-US" altLang="zh-CN" dirty="0"/>
              <a:t>SPI=EV/PV=50%</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zh-CN" altLang="en-US" dirty="0"/>
              <a:t>（</a:t>
            </a:r>
            <a:r>
              <a:rPr lang="en-US" altLang="zh-CN" dirty="0"/>
              <a:t>2</a:t>
            </a:r>
            <a:r>
              <a:rPr lang="zh-CN" altLang="en-US" dirty="0"/>
              <a:t>）目前的绩效：成本节省；进度滞后。具体的措施：增加工作人员；赶工；必要时调整计划或基准</a:t>
            </a:r>
            <a:endParaRPr lang="en-US" altLang="zh-CN" dirty="0"/>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zh-CN" altLang="en-US" dirty="0"/>
              <a:t>（</a:t>
            </a:r>
            <a:r>
              <a:rPr lang="en-US" altLang="zh-CN" dirty="0"/>
              <a:t>1</a:t>
            </a:r>
            <a:r>
              <a:rPr lang="zh-CN" altLang="en-US" dirty="0"/>
              <a:t>）</a:t>
            </a:r>
            <a:r>
              <a:rPr lang="en-US" altLang="zh-CN" dirty="0"/>
              <a:t>ETC=30000</a:t>
            </a:r>
            <a:r>
              <a:rPr lang="zh-CN" altLang="en-US" dirty="0"/>
              <a:t>，</a:t>
            </a:r>
            <a:r>
              <a:rPr lang="en-US" altLang="zh-CN" dirty="0"/>
              <a:t>EAC=38000</a:t>
            </a:r>
            <a:r>
              <a:rPr lang="zh-CN" altLang="en-US" dirty="0"/>
              <a:t>。预测的完工日期：</a:t>
            </a:r>
            <a:r>
              <a:rPr lang="en-US" altLang="zh-CN" dirty="0"/>
              <a:t>3 </a:t>
            </a:r>
            <a:r>
              <a:rPr lang="zh-CN" altLang="en-US" dirty="0"/>
              <a:t>月</a:t>
            </a:r>
            <a:r>
              <a:rPr lang="en-US" altLang="zh-CN" dirty="0"/>
              <a:t>21 </a:t>
            </a:r>
            <a:r>
              <a:rPr lang="zh-CN" altLang="en-US" dirty="0"/>
              <a:t>日。</a:t>
            </a:r>
          </a:p>
          <a:p>
            <a:pPr eaLnBrk="1" fontAlgn="auto" hangingPunct="1">
              <a:spcBef>
                <a:spcPts val="0"/>
              </a:spcBef>
              <a:spcAft>
                <a:spcPts val="0"/>
              </a:spcAft>
              <a:defRPr/>
            </a:pPr>
            <a:r>
              <a:rPr lang="zh-CN" altLang="en-US" dirty="0"/>
              <a:t>（</a:t>
            </a:r>
            <a:r>
              <a:rPr lang="en-US" altLang="zh-CN" dirty="0"/>
              <a:t>2</a:t>
            </a:r>
            <a:r>
              <a:rPr lang="zh-CN" altLang="en-US" dirty="0"/>
              <a:t>）</a:t>
            </a:r>
            <a:r>
              <a:rPr lang="en-US" altLang="zh-CN" dirty="0"/>
              <a:t>ETC=24000</a:t>
            </a:r>
            <a:r>
              <a:rPr lang="zh-CN" altLang="en-US" dirty="0"/>
              <a:t>，</a:t>
            </a:r>
            <a:r>
              <a:rPr lang="en-US" altLang="zh-CN" dirty="0"/>
              <a:t>EAC=32000</a:t>
            </a:r>
            <a:r>
              <a:rPr lang="zh-CN" altLang="en-US" dirty="0"/>
              <a:t>。预测的完工日期：</a:t>
            </a:r>
            <a:r>
              <a:rPr lang="en-US" altLang="zh-CN" dirty="0"/>
              <a:t>3 </a:t>
            </a:r>
            <a:r>
              <a:rPr lang="zh-CN" altLang="en-US" dirty="0"/>
              <a:t>月</a:t>
            </a:r>
            <a:r>
              <a:rPr lang="en-US" altLang="zh-CN" dirty="0"/>
              <a:t>24 </a:t>
            </a:r>
            <a:r>
              <a:rPr lang="zh-CN" altLang="en-US" dirty="0"/>
              <a:t>日。</a:t>
            </a:r>
          </a:p>
          <a:p>
            <a:pPr eaLnBrk="1" fontAlgn="auto" hangingPunct="1">
              <a:spcBef>
                <a:spcPts val="0"/>
              </a:spcBef>
              <a:spcAft>
                <a:spcPts val="0"/>
              </a:spcAft>
              <a:defRPr/>
            </a:pPr>
            <a:endParaRPr lang="zh-CN" altLang="en-US" dirty="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699B7EA5-A9F3-4CF5-984B-C0362A548AE4}" type="slidenum">
              <a:rPr lang="zh-CN" altLang="en-US" sz="1300" smtClean="0">
                <a:solidFill>
                  <a:srgbClr val="000000"/>
                </a:solidFill>
                <a:latin typeface="Arial" charset="0"/>
              </a:rPr>
              <a:pPr eaLnBrk="1" hangingPunct="1">
                <a:spcBef>
                  <a:spcPct val="0"/>
                </a:spcBef>
                <a:buFontTx/>
                <a:buNone/>
              </a:pPr>
              <a:t>13</a:t>
            </a:fld>
            <a:endParaRPr lang="zh-CN" altLang="en-US" sz="1300">
              <a:solidFill>
                <a:srgbClr val="000000"/>
              </a:solidFill>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a:t>【</a:t>
            </a:r>
            <a:r>
              <a:rPr lang="zh-CN" altLang="en-US" dirty="0"/>
              <a:t>问题 </a:t>
            </a:r>
            <a:r>
              <a:rPr lang="en-US" altLang="zh-CN" dirty="0"/>
              <a:t>1】</a:t>
            </a:r>
          </a:p>
          <a:p>
            <a:pPr eaLnBrk="1" fontAlgn="auto" hangingPunct="1">
              <a:spcBef>
                <a:spcPts val="0"/>
              </a:spcBef>
              <a:spcAft>
                <a:spcPts val="0"/>
              </a:spcAft>
              <a:defRPr/>
            </a:pPr>
            <a:r>
              <a:rPr lang="en-US" altLang="zh-CN" dirty="0"/>
              <a:t>PV= 20000</a:t>
            </a:r>
            <a:r>
              <a:rPr lang="zh-CN" altLang="en-US" dirty="0"/>
              <a:t>；</a:t>
            </a:r>
            <a:r>
              <a:rPr lang="en-US" altLang="zh-CN" dirty="0"/>
              <a:t>EV=10000</a:t>
            </a:r>
            <a:r>
              <a:rPr lang="zh-CN" altLang="en-US" dirty="0"/>
              <a:t>； </a:t>
            </a:r>
            <a:r>
              <a:rPr lang="en-US" altLang="zh-CN" dirty="0"/>
              <a:t>AC=8000</a:t>
            </a:r>
            <a:r>
              <a:rPr lang="zh-CN" altLang="en-US" dirty="0"/>
              <a:t>；</a:t>
            </a:r>
            <a:r>
              <a:rPr lang="en-US" altLang="zh-CN" dirty="0"/>
              <a:t>CPI=EV/AC=10000/8000=125%</a:t>
            </a:r>
            <a:r>
              <a:rPr lang="zh-CN" altLang="en-US" dirty="0"/>
              <a:t>；</a:t>
            </a:r>
            <a:r>
              <a:rPr lang="en-US" altLang="zh-CN" dirty="0"/>
              <a:t>SPI=EV/PV=50%</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zh-CN" altLang="en-US" dirty="0"/>
              <a:t>（</a:t>
            </a:r>
            <a:r>
              <a:rPr lang="en-US" altLang="zh-CN" dirty="0"/>
              <a:t>2</a:t>
            </a:r>
            <a:r>
              <a:rPr lang="zh-CN" altLang="en-US" dirty="0"/>
              <a:t>）目前的绩效：成本节省；进度滞后。具体的措施：增加工作人员；赶工；必要时调整计划或基准</a:t>
            </a:r>
            <a:endParaRPr lang="en-US" altLang="zh-CN" dirty="0"/>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zh-CN" altLang="en-US" dirty="0"/>
              <a:t>（</a:t>
            </a:r>
            <a:r>
              <a:rPr lang="en-US" altLang="zh-CN" dirty="0"/>
              <a:t>1</a:t>
            </a:r>
            <a:r>
              <a:rPr lang="zh-CN" altLang="en-US" dirty="0"/>
              <a:t>）</a:t>
            </a:r>
            <a:r>
              <a:rPr lang="en-US" altLang="zh-CN" dirty="0"/>
              <a:t>ETC=30000</a:t>
            </a:r>
            <a:r>
              <a:rPr lang="zh-CN" altLang="en-US" dirty="0"/>
              <a:t>，</a:t>
            </a:r>
            <a:r>
              <a:rPr lang="en-US" altLang="zh-CN" dirty="0"/>
              <a:t>EAC=38000</a:t>
            </a:r>
            <a:r>
              <a:rPr lang="zh-CN" altLang="en-US" dirty="0"/>
              <a:t>。预测的完工日期：</a:t>
            </a:r>
            <a:r>
              <a:rPr lang="en-US" altLang="zh-CN" dirty="0"/>
              <a:t>3 </a:t>
            </a:r>
            <a:r>
              <a:rPr lang="zh-CN" altLang="en-US" dirty="0"/>
              <a:t>月</a:t>
            </a:r>
            <a:r>
              <a:rPr lang="en-US" altLang="zh-CN" dirty="0"/>
              <a:t>21 </a:t>
            </a:r>
            <a:r>
              <a:rPr lang="zh-CN" altLang="en-US" dirty="0"/>
              <a:t>日。</a:t>
            </a:r>
          </a:p>
          <a:p>
            <a:pPr eaLnBrk="1" fontAlgn="auto" hangingPunct="1">
              <a:spcBef>
                <a:spcPts val="0"/>
              </a:spcBef>
              <a:spcAft>
                <a:spcPts val="0"/>
              </a:spcAft>
              <a:defRPr/>
            </a:pPr>
            <a:r>
              <a:rPr lang="zh-CN" altLang="en-US" dirty="0"/>
              <a:t>（</a:t>
            </a:r>
            <a:r>
              <a:rPr lang="en-US" altLang="zh-CN" dirty="0"/>
              <a:t>2</a:t>
            </a:r>
            <a:r>
              <a:rPr lang="zh-CN" altLang="en-US" dirty="0"/>
              <a:t>）</a:t>
            </a:r>
            <a:r>
              <a:rPr lang="en-US" altLang="zh-CN" dirty="0"/>
              <a:t>ETC=24000</a:t>
            </a:r>
            <a:r>
              <a:rPr lang="zh-CN" altLang="en-US" dirty="0"/>
              <a:t>，</a:t>
            </a:r>
            <a:r>
              <a:rPr lang="en-US" altLang="zh-CN" dirty="0"/>
              <a:t>EAC=32000</a:t>
            </a:r>
            <a:r>
              <a:rPr lang="zh-CN" altLang="en-US" dirty="0"/>
              <a:t>。预测的完工日期：</a:t>
            </a:r>
            <a:r>
              <a:rPr lang="en-US" altLang="zh-CN" dirty="0"/>
              <a:t>3 </a:t>
            </a:r>
            <a:r>
              <a:rPr lang="zh-CN" altLang="en-US" dirty="0"/>
              <a:t>月</a:t>
            </a:r>
            <a:r>
              <a:rPr lang="en-US" altLang="zh-CN" dirty="0"/>
              <a:t>24 </a:t>
            </a:r>
            <a:r>
              <a:rPr lang="zh-CN" altLang="en-US" dirty="0"/>
              <a:t>日。</a:t>
            </a:r>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E4F8EBCD-E8E8-40D8-90BF-30EF00392E38}" type="slidenum">
              <a:rPr lang="zh-CN" altLang="en-US" sz="1300" smtClean="0">
                <a:solidFill>
                  <a:srgbClr val="000000"/>
                </a:solidFill>
                <a:latin typeface="Arial" charset="0"/>
              </a:rPr>
              <a:pPr eaLnBrk="1" hangingPunct="1">
                <a:spcBef>
                  <a:spcPct val="0"/>
                </a:spcBef>
                <a:buFontTx/>
                <a:buNone/>
              </a:pPr>
              <a:t>14</a:t>
            </a:fld>
            <a:endParaRPr lang="zh-CN" altLang="en-US" sz="1300">
              <a:solidFill>
                <a:srgbClr val="000000"/>
              </a:solidFill>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endParaRPr lang="zh-CN" altLang="en-US" dirty="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6CAC5AC5-EF8E-4C27-8E80-0DB57487A3FA}" type="slidenum">
              <a:rPr lang="zh-CN" altLang="en-US" sz="1300" smtClean="0">
                <a:solidFill>
                  <a:srgbClr val="000000"/>
                </a:solidFill>
                <a:latin typeface="Arial" charset="0"/>
              </a:rPr>
              <a:pPr eaLnBrk="1" hangingPunct="1">
                <a:spcBef>
                  <a:spcPct val="0"/>
                </a:spcBef>
                <a:buFontTx/>
                <a:buNone/>
              </a:pPr>
              <a:t>15</a:t>
            </a:fld>
            <a:endParaRPr lang="zh-CN" altLang="en-US" sz="1300">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a:t>SV&gt;0</a:t>
            </a:r>
            <a:r>
              <a:rPr lang="zh-CN" altLang="en-US" dirty="0"/>
              <a:t>等价于</a:t>
            </a:r>
            <a:r>
              <a:rPr lang="en-US" altLang="zh-CN" dirty="0"/>
              <a:t>SPI&gt;1</a:t>
            </a:r>
            <a:r>
              <a:rPr lang="zh-CN" altLang="en-US" dirty="0"/>
              <a:t>说明进度超前（好的结果）              </a:t>
            </a:r>
            <a:r>
              <a:rPr lang="en-US" altLang="zh-CN" dirty="0"/>
              <a:t>CV&gt;0</a:t>
            </a:r>
            <a:r>
              <a:rPr lang="zh-CN" altLang="en-US" dirty="0"/>
              <a:t>等价于</a:t>
            </a:r>
            <a:r>
              <a:rPr lang="en-US" altLang="zh-CN" dirty="0"/>
              <a:t>CPI&gt;1</a:t>
            </a:r>
            <a:r>
              <a:rPr lang="zh-CN" altLang="en-US" dirty="0"/>
              <a:t>说明成本节约（好的结果）结论是</a:t>
            </a:r>
            <a:r>
              <a:rPr lang="en-US" altLang="zh-CN" dirty="0"/>
              <a:t>EV</a:t>
            </a:r>
            <a:r>
              <a:rPr lang="zh-CN" altLang="en-US" dirty="0"/>
              <a:t>越大结果越好</a:t>
            </a:r>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DB46A1A-D5A3-425C-98B9-00EFD91E1AB4}" type="slidenum">
              <a:rPr lang="zh-CN" altLang="en-US" sz="1300" smtClean="0">
                <a:solidFill>
                  <a:srgbClr val="000000"/>
                </a:solidFill>
                <a:latin typeface="Arial" charset="0"/>
              </a:rPr>
              <a:pPr eaLnBrk="1" hangingPunct="1">
                <a:spcBef>
                  <a:spcPct val="0"/>
                </a:spcBef>
                <a:buFontTx/>
                <a:buNone/>
              </a:pPr>
              <a:t>3</a:t>
            </a:fld>
            <a:endParaRPr lang="zh-CN" altLang="en-US" sz="1300">
              <a:solidFill>
                <a:srgbClr val="000000"/>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a:t>EV=3     PV=4    AC=3.5          </a:t>
            </a:r>
            <a:r>
              <a:rPr lang="zh-CN" altLang="en-US" dirty="0"/>
              <a:t>进度滞后，成本超支。</a:t>
            </a:r>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53011268-3F7B-4C35-8B9A-5072A2DA44C6}" type="slidenum">
              <a:rPr lang="zh-CN" altLang="en-US" sz="1300" smtClean="0">
                <a:solidFill>
                  <a:srgbClr val="000000"/>
                </a:solidFill>
                <a:latin typeface="Arial" charset="0"/>
              </a:rPr>
              <a:pPr eaLnBrk="1" hangingPunct="1">
                <a:spcBef>
                  <a:spcPct val="0"/>
                </a:spcBef>
                <a:buFontTx/>
                <a:buNone/>
              </a:pPr>
              <a:t>4</a:t>
            </a:fld>
            <a:endParaRPr lang="zh-CN" altLang="en-US" sz="1300">
              <a:solidFill>
                <a:srgbClr val="000000"/>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a:t>B</a:t>
            </a:r>
            <a:endParaRPr lang="zh-CN" altLang="en-US" dirty="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9CAE7A43-5396-48FB-A530-8EB5D28D1A1A}" type="slidenum">
              <a:rPr lang="zh-CN" altLang="en-US" sz="1300" smtClean="0">
                <a:solidFill>
                  <a:srgbClr val="000000"/>
                </a:solidFill>
                <a:latin typeface="Arial" charset="0"/>
              </a:rPr>
              <a:pPr eaLnBrk="1" hangingPunct="1">
                <a:spcBef>
                  <a:spcPct val="0"/>
                </a:spcBef>
                <a:buFontTx/>
                <a:buNone/>
              </a:pPr>
              <a:t>5</a:t>
            </a:fld>
            <a:endParaRPr lang="zh-CN" altLang="en-US" sz="1300">
              <a:solidFill>
                <a:srgbClr val="000000"/>
              </a:solidFill>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a:t>C</a:t>
            </a:r>
            <a:endParaRPr lang="zh-CN" altLang="en-US" dirty="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438D1571-5CBD-4F36-8015-967C1F584E62}" type="slidenum">
              <a:rPr lang="zh-CN" altLang="en-US" sz="1300" smtClean="0">
                <a:solidFill>
                  <a:srgbClr val="000000"/>
                </a:solidFill>
                <a:latin typeface="Arial" charset="0"/>
              </a:rPr>
              <a:pPr eaLnBrk="1" hangingPunct="1">
                <a:spcBef>
                  <a:spcPct val="0"/>
                </a:spcBef>
                <a:buFontTx/>
                <a:buNone/>
              </a:pPr>
              <a:t>6</a:t>
            </a:fld>
            <a:endParaRPr lang="zh-CN" altLang="en-US" sz="1300">
              <a:solidFill>
                <a:srgbClr val="000000"/>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zh-CN" altLang="en-US" dirty="0"/>
              <a:t>左上进度滞后、成本超支                   右上进度滞后，成本持平          </a:t>
            </a:r>
            <a:endParaRPr lang="en-US" altLang="zh-CN" dirty="0"/>
          </a:p>
          <a:p>
            <a:pPr eaLnBrk="1" fontAlgn="auto" hangingPunct="1">
              <a:spcBef>
                <a:spcPts val="0"/>
              </a:spcBef>
              <a:spcAft>
                <a:spcPts val="0"/>
              </a:spcAft>
              <a:defRPr/>
            </a:pPr>
            <a:endParaRPr lang="en-US" altLang="zh-CN" dirty="0"/>
          </a:p>
          <a:p>
            <a:pPr eaLnBrk="1" fontAlgn="auto" hangingPunct="1">
              <a:spcBef>
                <a:spcPts val="0"/>
              </a:spcBef>
              <a:spcAft>
                <a:spcPts val="0"/>
              </a:spcAft>
              <a:defRPr/>
            </a:pPr>
            <a:r>
              <a:rPr lang="zh-CN" altLang="en-US" dirty="0"/>
              <a:t>左下进度超前、成本持平                   右下进度超前、成本节约</a:t>
            </a:r>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9C9A85F-C4C3-4BAC-9981-60328DC05AA8}" type="slidenum">
              <a:rPr lang="zh-CN" altLang="en-US" sz="1300" smtClean="0">
                <a:solidFill>
                  <a:srgbClr val="000000"/>
                </a:solidFill>
                <a:latin typeface="Arial" charset="0"/>
              </a:rPr>
              <a:pPr eaLnBrk="1" hangingPunct="1">
                <a:spcBef>
                  <a:spcPct val="0"/>
                </a:spcBef>
                <a:buFontTx/>
                <a:buNone/>
              </a:pPr>
              <a:t>7</a:t>
            </a:fld>
            <a:endParaRPr lang="zh-CN" altLang="en-US" sz="1300">
              <a:solidFill>
                <a:srgbClr val="000000"/>
              </a:solidFill>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en-US" altLang="zh-CN" sz="1100"/>
              <a:t>C</a:t>
            </a:r>
          </a:p>
          <a:p>
            <a:pPr eaLnBrk="1" hangingPunct="1">
              <a:lnSpc>
                <a:spcPct val="80000"/>
              </a:lnSpc>
              <a:spcBef>
                <a:spcPct val="0"/>
              </a:spcBef>
            </a:pPr>
            <a:r>
              <a:rPr lang="en-US" altLang="zh-CN" sz="1100"/>
              <a:t>B</a:t>
            </a:r>
            <a:endParaRPr lang="zh-CN" altLang="en-US" sz="110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B70FDFA2-D7C2-4A5B-9910-980EED71554F}" type="slidenum">
              <a:rPr lang="zh-CN" altLang="en-US" sz="1300" smtClean="0">
                <a:solidFill>
                  <a:srgbClr val="000000"/>
                </a:solidFill>
                <a:latin typeface="Arial" charset="0"/>
              </a:rPr>
              <a:pPr eaLnBrk="1" hangingPunct="1">
                <a:spcBef>
                  <a:spcPct val="0"/>
                </a:spcBef>
                <a:buFontTx/>
                <a:buNone/>
              </a:pPr>
              <a:t>8</a:t>
            </a:fld>
            <a:endParaRPr lang="zh-CN" altLang="en-US" sz="1300">
              <a:solidFill>
                <a:srgbClr val="000000"/>
              </a:solidFill>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a:t>ETC=</a:t>
            </a:r>
            <a:r>
              <a:rPr lang="zh-CN" altLang="en-US" dirty="0"/>
              <a:t>剩下的活     偏差被纠正后续工作按原计划进行为非典型         偏差未被纠正，后续工作沿偏差继续进行为典型       </a:t>
            </a:r>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59A5CA23-14C4-4434-9653-6D5E4A85ADAE}" type="slidenum">
              <a:rPr lang="zh-CN" altLang="en-US" sz="1300" smtClean="0">
                <a:solidFill>
                  <a:srgbClr val="000000"/>
                </a:solidFill>
                <a:latin typeface="Arial" charset="0"/>
              </a:rPr>
              <a:pPr eaLnBrk="1" hangingPunct="1">
                <a:spcBef>
                  <a:spcPct val="0"/>
                </a:spcBef>
                <a:buFontTx/>
                <a:buNone/>
              </a:pPr>
              <a:t>9</a:t>
            </a:fld>
            <a:endParaRPr lang="zh-CN" altLang="en-US" sz="1300">
              <a:solidFill>
                <a:srgbClr val="000000"/>
              </a:solidFill>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xfrm>
            <a:off x="382588" y="684213"/>
            <a:ext cx="6094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altLang="zh-CN" dirty="0"/>
              <a:t>B</a:t>
            </a:r>
            <a:endParaRPr lang="zh-CN" altLang="en-US" dirty="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90600" eaLnBrk="0" hangingPunct="0">
              <a:spcBef>
                <a:spcPct val="30000"/>
              </a:spcBef>
              <a:defRPr sz="1200">
                <a:solidFill>
                  <a:schemeClr val="tx1"/>
                </a:solidFill>
                <a:latin typeface="Calibri" pitchFamily="34" charset="0"/>
                <a:ea typeface="宋体" pitchFamily="2" charset="-122"/>
              </a:defRPr>
            </a:lvl1pPr>
            <a:lvl2pPr marL="742950" indent="-285750" defTabSz="990600" eaLnBrk="0" hangingPunct="0">
              <a:spcBef>
                <a:spcPct val="30000"/>
              </a:spcBef>
              <a:defRPr sz="1200">
                <a:solidFill>
                  <a:schemeClr val="tx1"/>
                </a:solidFill>
                <a:latin typeface="Calibri" pitchFamily="34" charset="0"/>
                <a:ea typeface="宋体" pitchFamily="2" charset="-122"/>
              </a:defRPr>
            </a:lvl2pPr>
            <a:lvl3pPr marL="1143000" indent="-228600" defTabSz="990600" eaLnBrk="0" hangingPunct="0">
              <a:spcBef>
                <a:spcPct val="30000"/>
              </a:spcBef>
              <a:defRPr sz="1200">
                <a:solidFill>
                  <a:schemeClr val="tx1"/>
                </a:solidFill>
                <a:latin typeface="Calibri" pitchFamily="34" charset="0"/>
                <a:ea typeface="宋体" pitchFamily="2" charset="-122"/>
              </a:defRPr>
            </a:lvl3pPr>
            <a:lvl4pPr marL="1600200" indent="-228600" defTabSz="990600" eaLnBrk="0" hangingPunct="0">
              <a:spcBef>
                <a:spcPct val="30000"/>
              </a:spcBef>
              <a:defRPr sz="1200">
                <a:solidFill>
                  <a:schemeClr val="tx1"/>
                </a:solidFill>
                <a:latin typeface="Calibri" pitchFamily="34" charset="0"/>
                <a:ea typeface="宋体" pitchFamily="2" charset="-122"/>
              </a:defRPr>
            </a:lvl4pPr>
            <a:lvl5pPr marL="2057400" indent="-228600" defTabSz="990600" eaLnBrk="0" hangingPunct="0">
              <a:spcBef>
                <a:spcPct val="30000"/>
              </a:spcBef>
              <a:defRPr sz="1200">
                <a:solidFill>
                  <a:schemeClr val="tx1"/>
                </a:solidFill>
                <a:latin typeface="Calibri"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80ECE966-684A-42D7-A8D5-05A45C599886}" type="slidenum">
              <a:rPr lang="zh-CN" altLang="en-US" sz="1300" smtClean="0">
                <a:solidFill>
                  <a:srgbClr val="000000"/>
                </a:solidFill>
                <a:latin typeface="Arial" charset="0"/>
              </a:rPr>
              <a:pPr eaLnBrk="1" hangingPunct="1">
                <a:spcBef>
                  <a:spcPct val="0"/>
                </a:spcBef>
                <a:buFontTx/>
                <a:buNone/>
              </a:pPr>
              <a:t>11</a:t>
            </a:fld>
            <a:endParaRPr lang="zh-CN" altLang="en-US" sz="1300">
              <a:solidFill>
                <a:srgbClr val="000000"/>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a:t>单击此处编辑课程标题</a:t>
            </a:r>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5" name="图片 4">
            <a:extLst>
              <a:ext uri="{FF2B5EF4-FFF2-40B4-BE49-F238E27FC236}">
                <a16:creationId xmlns:a16="http://schemas.microsoft.com/office/drawing/2014/main" id="{749BB47C-0B23-4B02-B769-BE8BB50E62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13342"/>
            <a:ext cx="2016221" cy="635248"/>
          </a:xfrm>
          <a:prstGeom prst="rect">
            <a:avLst/>
          </a:prstGeom>
        </p:spPr>
      </p:pic>
    </p:spTree>
    <p:extLst>
      <p:ext uri="{BB962C8B-B14F-4D97-AF65-F5344CB8AC3E}">
        <p14:creationId xmlns:p14="http://schemas.microsoft.com/office/powerpoint/2010/main" val="371258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13342"/>
            <a:ext cx="2016221" cy="635248"/>
          </a:xfrm>
          <a:prstGeom prst="rect">
            <a:avLst/>
          </a:prstGeom>
        </p:spPr>
      </p:pic>
    </p:spTree>
    <p:extLst>
      <p:ext uri="{BB962C8B-B14F-4D97-AF65-F5344CB8AC3E}">
        <p14:creationId xmlns:p14="http://schemas.microsoft.com/office/powerpoint/2010/main" val="58028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a:t>单击此处编辑章标题</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36787"/>
            <a:ext cx="2016221" cy="635248"/>
          </a:xfrm>
          <a:prstGeom prst="rect">
            <a:avLst/>
          </a:prstGeom>
        </p:spPr>
      </p:pic>
    </p:spTree>
    <p:extLst>
      <p:ext uri="{BB962C8B-B14F-4D97-AF65-F5344CB8AC3E}">
        <p14:creationId xmlns:p14="http://schemas.microsoft.com/office/powerpoint/2010/main" val="307687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28972"/>
            <a:ext cx="2016221" cy="635248"/>
          </a:xfrm>
          <a:prstGeom prst="rect">
            <a:avLst/>
          </a:prstGeom>
        </p:spPr>
      </p:pic>
    </p:spTree>
    <p:extLst>
      <p:ext uri="{BB962C8B-B14F-4D97-AF65-F5344CB8AC3E}">
        <p14:creationId xmlns:p14="http://schemas.microsoft.com/office/powerpoint/2010/main" val="200134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78227"/>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3" y="6136787"/>
            <a:ext cx="2016221" cy="635248"/>
          </a:xfrm>
          <a:prstGeom prst="rect">
            <a:avLst/>
          </a:prstGeom>
        </p:spPr>
      </p:pic>
    </p:spTree>
    <p:extLst>
      <p:ext uri="{BB962C8B-B14F-4D97-AF65-F5344CB8AC3E}">
        <p14:creationId xmlns:p14="http://schemas.microsoft.com/office/powerpoint/2010/main" val="4014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t>2019/1/25 Friday</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t>‹#›</a:t>
            </a:fld>
            <a:endParaRPr lang="zh-CN" altLang="en-US"/>
          </a:p>
        </p:txBody>
      </p:sp>
      <p:pic>
        <p:nvPicPr>
          <p:cNvPr id="5" name="Picture 10" descr="pasted-image.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48200" y="3417466"/>
            <a:ext cx="2895600" cy="582947"/>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a:t>技术成就梦想</a:t>
            </a: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5495" y="6349759"/>
            <a:ext cx="1459338" cy="293566"/>
          </a:xfrm>
          <a:prstGeom prst="rect">
            <a:avLst/>
          </a:prstGeom>
        </p:spPr>
      </p:pic>
    </p:spTree>
    <p:extLst>
      <p:ext uri="{BB962C8B-B14F-4D97-AF65-F5344CB8AC3E}">
        <p14:creationId xmlns:p14="http://schemas.microsoft.com/office/powerpoint/2010/main" val="34340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6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t>2019/1/25 Friday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t>‹#›</a:t>
            </a:fld>
            <a:endParaRPr lang="zh-CN" altLang="en-US"/>
          </a:p>
        </p:txBody>
      </p:sp>
    </p:spTree>
    <p:extLst>
      <p:ext uri="{BB962C8B-B14F-4D97-AF65-F5344CB8AC3E}">
        <p14:creationId xmlns:p14="http://schemas.microsoft.com/office/powerpoint/2010/main" val="381380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768" userDrawn="1">
          <p15:clr>
            <a:srgbClr val="F26B43"/>
          </p15:clr>
        </p15:guide>
        <p15:guide id="4" pos="69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标题 1">
            <a:extLst>
              <a:ext uri="{FF2B5EF4-FFF2-40B4-BE49-F238E27FC236}">
                <a16:creationId xmlns:a16="http://schemas.microsoft.com/office/drawing/2014/main" id="{A3D9A432-3FF1-423E-8F35-66DEDBE0CC3B}"/>
              </a:ext>
            </a:extLst>
          </p:cNvPr>
          <p:cNvSpPr txBox="1">
            <a:spLocks/>
          </p:cNvSpPr>
          <p:nvPr>
            <p:custDataLst>
              <p:tags r:id="rId1"/>
            </p:custDataLst>
          </p:nvPr>
        </p:nvSpPr>
        <p:spPr>
          <a:xfrm>
            <a:off x="446812" y="2242845"/>
            <a:ext cx="7221521" cy="108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sz="6600" spc="-150" noProof="0">
                <a:latin typeface="+mn-ea"/>
                <a:ea typeface="+mn-ea"/>
              </a:rPr>
              <a:t>成 本 类 计 算</a:t>
            </a:r>
            <a:endParaRPr kumimoji="0" lang="zh-CN" altLang="en-US" sz="6600" b="1" i="0" u="none" strike="noStrike" kern="1200" cap="none" spc="-150" normalizeH="0" baseline="0" noProof="0" dirty="0">
              <a:ln>
                <a:noFill/>
              </a:ln>
              <a:effectLst/>
              <a:uLnTx/>
              <a:uFillTx/>
              <a:latin typeface="+mn-ea"/>
              <a:ea typeface="+mn-ea"/>
            </a:endParaRPr>
          </a:p>
        </p:txBody>
      </p:sp>
      <p:sp>
        <p:nvSpPr>
          <p:cNvPr id="6" name="矩形: 圆角 5">
            <a:extLst>
              <a:ext uri="{FF2B5EF4-FFF2-40B4-BE49-F238E27FC236}">
                <a16:creationId xmlns:a16="http://schemas.microsoft.com/office/drawing/2014/main" id="{91149416-FA23-4423-A71E-41E29210B0E5}"/>
              </a:ext>
            </a:extLst>
          </p:cNvPr>
          <p:cNvSpPr/>
          <p:nvPr>
            <p:custDataLst>
              <p:tags r:id="rId2"/>
            </p:custDataLst>
          </p:nvPr>
        </p:nvSpPr>
        <p:spPr>
          <a:xfrm>
            <a:off x="446813" y="857314"/>
            <a:ext cx="2160000" cy="612000"/>
          </a:xfrm>
          <a:prstGeom prst="roundRect">
            <a:avLst/>
          </a:prstGeom>
          <a:solidFill>
            <a:srgbClr val="C00000"/>
          </a:solidFill>
          <a:ln w="12700" cap="flat" cmpd="sng" algn="ctr">
            <a:noFill/>
            <a:prstDash val="solid"/>
            <a:miter lim="800000"/>
          </a:ln>
          <a:effectLst>
            <a:outerShdw blurRad="342900" dist="2286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chemeClr val="bg1"/>
                </a:solidFill>
                <a:effectLst/>
                <a:uLnTx/>
                <a:uFillTx/>
                <a:latin typeface="+mn-ea"/>
                <a:cs typeface="+mn-cs"/>
              </a:rPr>
              <a:t>计算部分专题</a:t>
            </a:r>
            <a:endParaRPr kumimoji="0" lang="zh-CN" altLang="en-US" sz="2400" b="1" i="0" u="none" strike="noStrike" kern="0" cap="none" spc="0" normalizeH="0" baseline="0" noProof="0" dirty="0">
              <a:ln>
                <a:noFill/>
              </a:ln>
              <a:solidFill>
                <a:schemeClr val="bg1"/>
              </a:solidFill>
              <a:effectLst/>
              <a:uLnTx/>
              <a:uFillTx/>
              <a:latin typeface="+mn-ea"/>
              <a:cs typeface="+mn-cs"/>
            </a:endParaRPr>
          </a:p>
        </p:txBody>
      </p:sp>
      <p:sp>
        <p:nvSpPr>
          <p:cNvPr id="7" name="矩形 6">
            <a:extLst>
              <a:ext uri="{FF2B5EF4-FFF2-40B4-BE49-F238E27FC236}">
                <a16:creationId xmlns:a16="http://schemas.microsoft.com/office/drawing/2014/main" id="{0444A4C1-E019-481D-B85F-52CD79D9ED1B}"/>
              </a:ext>
            </a:extLst>
          </p:cNvPr>
          <p:cNvSpPr/>
          <p:nvPr>
            <p:custDataLst>
              <p:tags r:id="rId3"/>
            </p:custDataLst>
          </p:nvPr>
        </p:nvSpPr>
        <p:spPr>
          <a:xfrm>
            <a:off x="2606812" y="3866294"/>
            <a:ext cx="2646878" cy="584775"/>
          </a:xfrm>
          <a:prstGeom prst="rect">
            <a:avLst/>
          </a:prstGeom>
        </p:spPr>
        <p:txBody>
          <a:bodyPr wrap="none">
            <a:spAutoFit/>
          </a:bodyPr>
          <a:lstStyle/>
          <a:p>
            <a:pPr algn="ctr"/>
            <a:r>
              <a:rPr lang="zh-CN" altLang="en-US" sz="3200" b="1">
                <a:latin typeface="+mn-ea"/>
              </a:rPr>
              <a:t>授课：薛大龙</a:t>
            </a:r>
            <a:endParaRPr lang="zh-CN" altLang="en-US" sz="3200" b="1" dirty="0">
              <a:latin typeface="+mn-ea"/>
            </a:endParaRPr>
          </a:p>
        </p:txBody>
      </p:sp>
      <p:sp>
        <p:nvSpPr>
          <p:cNvPr id="8" name="矩形 7">
            <a:extLst>
              <a:ext uri="{FF2B5EF4-FFF2-40B4-BE49-F238E27FC236}">
                <a16:creationId xmlns:a16="http://schemas.microsoft.com/office/drawing/2014/main" id="{0444A4C1-E019-481D-B85F-52CD79D9ED1B}"/>
              </a:ext>
            </a:extLst>
          </p:cNvPr>
          <p:cNvSpPr/>
          <p:nvPr>
            <p:custDataLst>
              <p:tags r:id="rId4"/>
            </p:custDataLst>
          </p:nvPr>
        </p:nvSpPr>
        <p:spPr>
          <a:xfrm>
            <a:off x="620433" y="4745969"/>
            <a:ext cx="8044405" cy="1015663"/>
          </a:xfrm>
          <a:prstGeom prst="rect">
            <a:avLst/>
          </a:prstGeom>
        </p:spPr>
        <p:txBody>
          <a:bodyPr wrap="square">
            <a:spAutoFit/>
          </a:bodyPr>
          <a:lstStyle/>
          <a:p>
            <a:pPr>
              <a:lnSpc>
                <a:spcPct val="150000"/>
              </a:lnSpc>
            </a:pPr>
            <a:r>
              <a:rPr lang="zh-CN" altLang="en-US" sz="2000">
                <a:latin typeface="+mn-ea"/>
              </a:rPr>
              <a:t>简介：中共党员、北京理工大学博士、多所大学客座教授、北京市评标专家，多次参与考试的</a:t>
            </a:r>
            <a:r>
              <a:rPr lang="zh-CN" altLang="en-US" sz="2000" b="1">
                <a:solidFill>
                  <a:srgbClr val="FF0000"/>
                </a:solidFill>
                <a:latin typeface="+mn-ea"/>
              </a:rPr>
              <a:t>命题与阅卷</a:t>
            </a:r>
            <a:r>
              <a:rPr lang="zh-CN" altLang="en-US" sz="2000">
                <a:latin typeface="+mn-ea"/>
              </a:rPr>
              <a:t>，主编出版专著超过</a:t>
            </a:r>
            <a:r>
              <a:rPr lang="en-US" altLang="zh-CN" sz="2000">
                <a:latin typeface="+mn-ea"/>
              </a:rPr>
              <a:t>60</a:t>
            </a:r>
            <a:r>
              <a:rPr lang="zh-CN" altLang="en-US" sz="2000">
                <a:latin typeface="+mn-ea"/>
              </a:rPr>
              <a:t>部！</a:t>
            </a:r>
            <a:endParaRPr lang="zh-CN" altLang="en-US" sz="2000" dirty="0">
              <a:latin typeface="+mn-ea"/>
            </a:endParaRPr>
          </a:p>
        </p:txBody>
      </p:sp>
    </p:spTree>
    <p:extLst>
      <p:ext uri="{BB962C8B-B14F-4D97-AF65-F5344CB8AC3E}">
        <p14:creationId xmlns:p14="http://schemas.microsoft.com/office/powerpoint/2010/main" val="264110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47553354"/>
              </p:ext>
            </p:extLst>
          </p:nvPr>
        </p:nvGraphicFramePr>
        <p:xfrm>
          <a:off x="307371" y="3115626"/>
          <a:ext cx="8128000" cy="285597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nSpc>
                          <a:spcPct val="150000"/>
                        </a:lnSpc>
                      </a:pPr>
                      <a:r>
                        <a:rPr lang="en-US" altLang="zh-CN" sz="2000" b="1" kern="1200" dirty="0">
                          <a:solidFill>
                            <a:schemeClr val="tx1"/>
                          </a:solidFill>
                          <a:latin typeface="+mn-ea"/>
                          <a:ea typeface="+mn-ea"/>
                          <a:cs typeface="Times New Roman" pitchFamily="18" charset="0"/>
                        </a:rPr>
                        <a:t>TCPI</a:t>
                      </a:r>
                      <a:r>
                        <a:rPr lang="zh-CN" altLang="en-US" sz="2000" b="1" kern="1200" dirty="0">
                          <a:solidFill>
                            <a:schemeClr val="tx1"/>
                          </a:solidFill>
                          <a:latin typeface="+mn-ea"/>
                          <a:ea typeface="+mn-ea"/>
                          <a:cs typeface="Times New Roman" pitchFamily="18" charset="0"/>
                        </a:rPr>
                        <a:t>的概念</a:t>
                      </a:r>
                    </a:p>
                  </a:txBody>
                  <a:tcPr/>
                </a:tc>
                <a:tc>
                  <a:txBody>
                    <a:bodyPr/>
                    <a:lstStyle/>
                    <a:p>
                      <a:pPr>
                        <a:lnSpc>
                          <a:spcPct val="150000"/>
                        </a:lnSpc>
                      </a:pPr>
                      <a:r>
                        <a:rPr lang="zh-CN" altLang="en-US" sz="2000" b="1" kern="1200" dirty="0">
                          <a:solidFill>
                            <a:schemeClr val="tx1"/>
                          </a:solidFill>
                          <a:latin typeface="+mn-ea"/>
                          <a:ea typeface="+mn-ea"/>
                          <a:cs typeface="Times New Roman" pitchFamily="18" charset="0"/>
                        </a:rPr>
                        <a:t>大于</a:t>
                      </a:r>
                      <a:r>
                        <a:rPr lang="en-US" altLang="zh-CN" sz="2000" b="1" kern="1200" dirty="0">
                          <a:solidFill>
                            <a:schemeClr val="tx1"/>
                          </a:solidFill>
                          <a:latin typeface="+mn-ea"/>
                          <a:ea typeface="+mn-ea"/>
                          <a:cs typeface="Times New Roman" pitchFamily="18" charset="0"/>
                        </a:rPr>
                        <a:t>1,</a:t>
                      </a:r>
                      <a:r>
                        <a:rPr lang="zh-CN" altLang="en-US" sz="2000" b="1" kern="1200" dirty="0">
                          <a:solidFill>
                            <a:schemeClr val="tx1"/>
                          </a:solidFill>
                          <a:latin typeface="+mn-ea"/>
                          <a:ea typeface="+mn-ea"/>
                          <a:cs typeface="Times New Roman" pitchFamily="18" charset="0"/>
                        </a:rPr>
                        <a:t>很难完成</a:t>
                      </a:r>
                      <a:endParaRPr lang="en-US" altLang="zh-CN" sz="2000" b="1" kern="1200" dirty="0">
                        <a:solidFill>
                          <a:schemeClr val="tx1"/>
                        </a:solidFill>
                        <a:latin typeface="+mn-ea"/>
                        <a:ea typeface="+mn-ea"/>
                        <a:cs typeface="Times New Roman" pitchFamily="18" charset="0"/>
                      </a:endParaRPr>
                    </a:p>
                    <a:p>
                      <a:pPr>
                        <a:lnSpc>
                          <a:spcPct val="150000"/>
                        </a:lnSpc>
                      </a:pPr>
                      <a:r>
                        <a:rPr lang="zh-CN" altLang="en-US" sz="2000" b="1" kern="1200" dirty="0">
                          <a:solidFill>
                            <a:schemeClr val="tx1"/>
                          </a:solidFill>
                          <a:latin typeface="+mn-ea"/>
                          <a:ea typeface="+mn-ea"/>
                          <a:cs typeface="Times New Roman" pitchFamily="18" charset="0"/>
                        </a:rPr>
                        <a:t>等于</a:t>
                      </a:r>
                      <a:r>
                        <a:rPr lang="en-US" altLang="zh-CN" sz="2000" b="1" kern="1200" dirty="0">
                          <a:solidFill>
                            <a:schemeClr val="tx1"/>
                          </a:solidFill>
                          <a:latin typeface="+mn-ea"/>
                          <a:ea typeface="+mn-ea"/>
                          <a:cs typeface="Times New Roman" pitchFamily="18" charset="0"/>
                        </a:rPr>
                        <a:t>1,</a:t>
                      </a:r>
                      <a:r>
                        <a:rPr lang="zh-CN" altLang="en-US" sz="2000" b="1" kern="1200" dirty="0">
                          <a:solidFill>
                            <a:schemeClr val="tx1"/>
                          </a:solidFill>
                          <a:latin typeface="+mn-ea"/>
                          <a:ea typeface="+mn-ea"/>
                          <a:cs typeface="Times New Roman" pitchFamily="18" charset="0"/>
                        </a:rPr>
                        <a:t>正好完成</a:t>
                      </a:r>
                      <a:endParaRPr lang="en-US" altLang="zh-CN" sz="2000" b="1" kern="1200" dirty="0">
                        <a:solidFill>
                          <a:schemeClr val="tx1"/>
                        </a:solidFill>
                        <a:latin typeface="+mn-ea"/>
                        <a:ea typeface="+mn-ea"/>
                        <a:cs typeface="Times New Roman" pitchFamily="18" charset="0"/>
                      </a:endParaRPr>
                    </a:p>
                    <a:p>
                      <a:pPr>
                        <a:lnSpc>
                          <a:spcPct val="150000"/>
                        </a:lnSpc>
                      </a:pPr>
                      <a:r>
                        <a:rPr lang="zh-CN" altLang="en-US" sz="2000" b="1" kern="1200" dirty="0">
                          <a:solidFill>
                            <a:schemeClr val="tx1"/>
                          </a:solidFill>
                          <a:latin typeface="+mn-ea"/>
                          <a:ea typeface="+mn-ea"/>
                          <a:cs typeface="Times New Roman" pitchFamily="18" charset="0"/>
                        </a:rPr>
                        <a:t>小于</a:t>
                      </a:r>
                      <a:r>
                        <a:rPr lang="en-US" altLang="zh-CN" sz="2000" b="1" kern="1200" dirty="0">
                          <a:solidFill>
                            <a:schemeClr val="tx1"/>
                          </a:solidFill>
                          <a:latin typeface="+mn-ea"/>
                          <a:ea typeface="+mn-ea"/>
                          <a:cs typeface="Times New Roman" pitchFamily="18" charset="0"/>
                        </a:rPr>
                        <a:t>1,</a:t>
                      </a:r>
                      <a:r>
                        <a:rPr lang="zh-CN" altLang="en-US" sz="2000" b="1" kern="1200" dirty="0">
                          <a:solidFill>
                            <a:schemeClr val="tx1"/>
                          </a:solidFill>
                          <a:latin typeface="+mn-ea"/>
                          <a:ea typeface="+mn-ea"/>
                          <a:cs typeface="Times New Roman" pitchFamily="18" charset="0"/>
                        </a:rPr>
                        <a:t>很容易完成</a:t>
                      </a:r>
                    </a:p>
                  </a:txBody>
                  <a:tcPr/>
                </a:tc>
                <a:extLst>
                  <a:ext uri="{0D108BD9-81ED-4DB2-BD59-A6C34878D82A}">
                    <a16:rowId xmlns:a16="http://schemas.microsoft.com/office/drawing/2014/main" val="10000"/>
                  </a:ext>
                </a:extLst>
              </a:tr>
              <a:tr h="370840">
                <a:tc>
                  <a:txBody>
                    <a:bodyPr/>
                    <a:lstStyle/>
                    <a:p>
                      <a:pPr>
                        <a:lnSpc>
                          <a:spcPct val="150000"/>
                        </a:lnSpc>
                      </a:pPr>
                      <a:r>
                        <a:rPr lang="zh-CN" altLang="en-US" sz="2000" b="1" kern="1200" dirty="0">
                          <a:solidFill>
                            <a:schemeClr val="tx1"/>
                          </a:solidFill>
                          <a:latin typeface="+mn-ea"/>
                          <a:ea typeface="+mn-ea"/>
                          <a:cs typeface="Times New Roman" pitchFamily="18" charset="0"/>
                        </a:rPr>
                        <a:t>为了按计划完成，必须维持的效率</a:t>
                      </a:r>
                    </a:p>
                  </a:txBody>
                  <a:tcPr/>
                </a:tc>
                <a:tc>
                  <a:txBody>
                    <a:bodyPr/>
                    <a:lstStyle/>
                    <a:p>
                      <a:pPr>
                        <a:lnSpc>
                          <a:spcPct val="150000"/>
                        </a:lnSpc>
                      </a:pPr>
                      <a:r>
                        <a:rPr lang="en-US" altLang="zh-CN" sz="2000" b="1" kern="1200" dirty="0">
                          <a:solidFill>
                            <a:schemeClr val="tx1"/>
                          </a:solidFill>
                          <a:latin typeface="+mn-ea"/>
                          <a:ea typeface="+mn-ea"/>
                          <a:cs typeface="Times New Roman" pitchFamily="18" charset="0"/>
                        </a:rPr>
                        <a:t>TCPI=</a:t>
                      </a:r>
                      <a:r>
                        <a:rPr lang="zh-CN" altLang="en-US" sz="2000" b="1" kern="1200" dirty="0">
                          <a:solidFill>
                            <a:schemeClr val="tx1"/>
                          </a:solidFill>
                          <a:latin typeface="+mn-ea"/>
                          <a:ea typeface="+mn-ea"/>
                          <a:cs typeface="Times New Roman" pitchFamily="18" charset="0"/>
                        </a:rPr>
                        <a:t>（</a:t>
                      </a:r>
                      <a:r>
                        <a:rPr lang="en-US" altLang="zh-CN" sz="2000" b="1" kern="1200" dirty="0">
                          <a:solidFill>
                            <a:schemeClr val="tx1"/>
                          </a:solidFill>
                          <a:latin typeface="+mn-ea"/>
                          <a:ea typeface="+mn-ea"/>
                          <a:cs typeface="Times New Roman" pitchFamily="18" charset="0"/>
                        </a:rPr>
                        <a:t>BAC-EV</a:t>
                      </a:r>
                      <a:r>
                        <a:rPr lang="zh-CN" altLang="en-US" sz="2000" b="1" kern="1200" dirty="0">
                          <a:solidFill>
                            <a:schemeClr val="tx1"/>
                          </a:solidFill>
                          <a:latin typeface="+mn-ea"/>
                          <a:ea typeface="+mn-ea"/>
                          <a:cs typeface="Times New Roman" pitchFamily="18" charset="0"/>
                        </a:rPr>
                        <a:t>）</a:t>
                      </a:r>
                      <a:r>
                        <a:rPr lang="en-US" altLang="zh-CN" sz="2000" b="1" kern="1200" dirty="0">
                          <a:solidFill>
                            <a:schemeClr val="tx1"/>
                          </a:solidFill>
                          <a:latin typeface="+mn-ea"/>
                          <a:ea typeface="+mn-ea"/>
                          <a:cs typeface="Times New Roman" pitchFamily="18" charset="0"/>
                        </a:rPr>
                        <a:t>/</a:t>
                      </a:r>
                      <a:r>
                        <a:rPr lang="zh-CN" altLang="en-US" sz="2000" b="1" kern="1200" dirty="0">
                          <a:solidFill>
                            <a:schemeClr val="tx1"/>
                          </a:solidFill>
                          <a:latin typeface="+mn-ea"/>
                          <a:ea typeface="+mn-ea"/>
                          <a:cs typeface="Times New Roman" pitchFamily="18" charset="0"/>
                        </a:rPr>
                        <a:t>（</a:t>
                      </a:r>
                      <a:r>
                        <a:rPr lang="en-US" altLang="zh-CN" sz="2000" b="1" kern="1200" dirty="0">
                          <a:solidFill>
                            <a:schemeClr val="tx1"/>
                          </a:solidFill>
                          <a:latin typeface="+mn-ea"/>
                          <a:ea typeface="+mn-ea"/>
                          <a:cs typeface="Times New Roman" pitchFamily="18" charset="0"/>
                        </a:rPr>
                        <a:t>BAC-AC</a:t>
                      </a:r>
                      <a:r>
                        <a:rPr lang="zh-CN" altLang="en-US" sz="2000" b="1" kern="1200" dirty="0">
                          <a:solidFill>
                            <a:schemeClr val="tx1"/>
                          </a:solidFill>
                          <a:latin typeface="+mn-ea"/>
                          <a:ea typeface="+mn-ea"/>
                          <a:cs typeface="Times New Roman" pitchFamily="18" charset="0"/>
                        </a:rPr>
                        <a:t>）</a:t>
                      </a:r>
                    </a:p>
                  </a:txBody>
                  <a:tcPr/>
                </a:tc>
                <a:extLst>
                  <a:ext uri="{0D108BD9-81ED-4DB2-BD59-A6C34878D82A}">
                    <a16:rowId xmlns:a16="http://schemas.microsoft.com/office/drawing/2014/main" val="10001"/>
                  </a:ext>
                </a:extLst>
              </a:tr>
              <a:tr h="370840">
                <a:tc>
                  <a:txBody>
                    <a:bodyPr/>
                    <a:lstStyle/>
                    <a:p>
                      <a:pPr>
                        <a:lnSpc>
                          <a:spcPct val="150000"/>
                        </a:lnSpc>
                      </a:pPr>
                      <a:r>
                        <a:rPr lang="zh-CN" altLang="en-US" sz="2000" b="1" kern="1200" dirty="0">
                          <a:solidFill>
                            <a:schemeClr val="tx1"/>
                          </a:solidFill>
                          <a:latin typeface="+mn-ea"/>
                          <a:ea typeface="+mn-ea"/>
                          <a:cs typeface="Times New Roman" pitchFamily="18" charset="0"/>
                        </a:rPr>
                        <a:t>为了实现当前的完成估算（</a:t>
                      </a:r>
                      <a:r>
                        <a:rPr lang="en-US" altLang="zh-CN" sz="2000" b="1" kern="1200" dirty="0">
                          <a:solidFill>
                            <a:schemeClr val="tx1"/>
                          </a:solidFill>
                          <a:latin typeface="+mn-ea"/>
                          <a:ea typeface="+mn-ea"/>
                          <a:cs typeface="Times New Roman" pitchFamily="18" charset="0"/>
                        </a:rPr>
                        <a:t>EAC</a:t>
                      </a:r>
                      <a:r>
                        <a:rPr lang="zh-CN" altLang="en-US" sz="2000" b="1" kern="1200" dirty="0">
                          <a:solidFill>
                            <a:schemeClr val="tx1"/>
                          </a:solidFill>
                          <a:latin typeface="+mn-ea"/>
                          <a:ea typeface="+mn-ea"/>
                          <a:cs typeface="Times New Roman" pitchFamily="18" charset="0"/>
                        </a:rPr>
                        <a:t>），必须维持的效率</a:t>
                      </a:r>
                    </a:p>
                  </a:txBody>
                  <a:tcPr/>
                </a:tc>
                <a:tc>
                  <a:txBody>
                    <a:bodyPr/>
                    <a:lstStyle/>
                    <a:p>
                      <a:pPr>
                        <a:lnSpc>
                          <a:spcPct val="150000"/>
                        </a:lnSpc>
                      </a:pPr>
                      <a:r>
                        <a:rPr lang="en-US" altLang="zh-CN" sz="2000" b="1" kern="1200" dirty="0">
                          <a:solidFill>
                            <a:schemeClr val="tx1"/>
                          </a:solidFill>
                          <a:latin typeface="+mn-ea"/>
                          <a:ea typeface="+mn-ea"/>
                          <a:cs typeface="Times New Roman" pitchFamily="18" charset="0"/>
                        </a:rPr>
                        <a:t>TCPI=</a:t>
                      </a:r>
                      <a:r>
                        <a:rPr lang="zh-CN" altLang="en-US" sz="2000" b="1" kern="1200" dirty="0">
                          <a:solidFill>
                            <a:schemeClr val="tx1"/>
                          </a:solidFill>
                          <a:latin typeface="+mn-ea"/>
                          <a:ea typeface="+mn-ea"/>
                          <a:cs typeface="Times New Roman" pitchFamily="18" charset="0"/>
                        </a:rPr>
                        <a:t>（</a:t>
                      </a:r>
                      <a:r>
                        <a:rPr lang="en-US" altLang="zh-CN" sz="2000" b="1" kern="1200" dirty="0">
                          <a:solidFill>
                            <a:schemeClr val="tx1"/>
                          </a:solidFill>
                          <a:latin typeface="+mn-ea"/>
                          <a:ea typeface="+mn-ea"/>
                          <a:cs typeface="Times New Roman" pitchFamily="18" charset="0"/>
                        </a:rPr>
                        <a:t>BAC-EV</a:t>
                      </a:r>
                      <a:r>
                        <a:rPr lang="zh-CN" altLang="en-US" sz="2000" b="1" kern="1200" dirty="0">
                          <a:solidFill>
                            <a:schemeClr val="tx1"/>
                          </a:solidFill>
                          <a:latin typeface="+mn-ea"/>
                          <a:ea typeface="+mn-ea"/>
                          <a:cs typeface="Times New Roman" pitchFamily="18" charset="0"/>
                        </a:rPr>
                        <a:t>）</a:t>
                      </a:r>
                      <a:r>
                        <a:rPr lang="en-US" altLang="zh-CN" sz="2000" b="1" kern="1200" dirty="0">
                          <a:solidFill>
                            <a:schemeClr val="tx1"/>
                          </a:solidFill>
                          <a:latin typeface="+mn-ea"/>
                          <a:ea typeface="+mn-ea"/>
                          <a:cs typeface="Times New Roman" pitchFamily="18" charset="0"/>
                        </a:rPr>
                        <a:t>/</a:t>
                      </a:r>
                      <a:r>
                        <a:rPr lang="zh-CN" altLang="en-US" sz="2000" b="1" kern="1200" dirty="0">
                          <a:solidFill>
                            <a:schemeClr val="tx1"/>
                          </a:solidFill>
                          <a:latin typeface="+mn-ea"/>
                          <a:ea typeface="+mn-ea"/>
                          <a:cs typeface="Times New Roman" pitchFamily="18" charset="0"/>
                        </a:rPr>
                        <a:t>（</a:t>
                      </a:r>
                      <a:r>
                        <a:rPr lang="en-US" altLang="zh-CN" sz="2000" b="1" kern="1200" dirty="0">
                          <a:solidFill>
                            <a:schemeClr val="tx1"/>
                          </a:solidFill>
                          <a:latin typeface="+mn-ea"/>
                          <a:ea typeface="+mn-ea"/>
                          <a:cs typeface="Times New Roman" pitchFamily="18" charset="0"/>
                        </a:rPr>
                        <a:t>EAC-AC</a:t>
                      </a:r>
                      <a:r>
                        <a:rPr lang="zh-CN" altLang="en-US" sz="2000" b="1" kern="1200" dirty="0">
                          <a:solidFill>
                            <a:schemeClr val="tx1"/>
                          </a:solidFill>
                          <a:latin typeface="+mn-ea"/>
                          <a:ea typeface="+mn-ea"/>
                          <a:cs typeface="Times New Roman" pitchFamily="18" charset="0"/>
                        </a:rPr>
                        <a:t>）</a:t>
                      </a:r>
                    </a:p>
                  </a:txBody>
                  <a:tcPr/>
                </a:tc>
                <a:extLst>
                  <a:ext uri="{0D108BD9-81ED-4DB2-BD59-A6C34878D82A}">
                    <a16:rowId xmlns:a16="http://schemas.microsoft.com/office/drawing/2014/main" val="10002"/>
                  </a:ext>
                </a:extLst>
              </a:tr>
            </a:tbl>
          </a:graphicData>
        </a:graphic>
      </p:graphicFrame>
      <p:sp>
        <p:nvSpPr>
          <p:cNvPr id="3" name="矩形 2"/>
          <p:cNvSpPr/>
          <p:nvPr/>
        </p:nvSpPr>
        <p:spPr>
          <a:xfrm>
            <a:off x="316375" y="1081257"/>
            <a:ext cx="7994248" cy="1754326"/>
          </a:xfrm>
          <a:prstGeom prst="rect">
            <a:avLst/>
          </a:prstGeom>
        </p:spPr>
        <p:txBody>
          <a:bodyPr wrap="square">
            <a:spAutoFit/>
          </a:bodyPr>
          <a:lstStyle/>
          <a:p>
            <a:pPr marL="82550">
              <a:lnSpc>
                <a:spcPct val="150000"/>
              </a:lnSpc>
              <a:buClr>
                <a:srgbClr val="3891A7"/>
              </a:buClr>
              <a:buSzPct val="80000"/>
              <a:defRPr/>
            </a:pPr>
            <a:r>
              <a:rPr lang="en-US" altLang="zh-CN" sz="2400" b="1" dirty="0">
                <a:latin typeface="+mn-ea"/>
                <a:cs typeface="Times New Roman" pitchFamily="18" charset="0"/>
              </a:rPr>
              <a:t>TCPI：</a:t>
            </a:r>
            <a:r>
              <a:rPr lang="zh-CN" altLang="en-US" sz="2400" b="1" dirty="0">
                <a:latin typeface="+mn-ea"/>
                <a:cs typeface="Times New Roman" pitchFamily="18" charset="0"/>
              </a:rPr>
              <a:t>为了实现特定的管理目标，剩余资源的使用，必须达到的成本绩效目标，即完成剩余工作所需成本与剩余预算之比。</a:t>
            </a:r>
            <a:endParaRPr lang="en-US" altLang="zh-CN" sz="2400" b="1" dirty="0">
              <a:latin typeface="+mn-ea"/>
              <a:cs typeface="Times New Roman" pitchFamily="18" charset="0"/>
            </a:endParaRPr>
          </a:p>
        </p:txBody>
      </p:sp>
    </p:spTree>
    <p:extLst>
      <p:ext uri="{BB962C8B-B14F-4D97-AF65-F5344CB8AC3E}">
        <p14:creationId xmlns:p14="http://schemas.microsoft.com/office/powerpoint/2010/main" val="38951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4"/>
          <p:cNvSpPr txBox="1">
            <a:spLocks noChangeArrowheads="1"/>
          </p:cNvSpPr>
          <p:nvPr/>
        </p:nvSpPr>
        <p:spPr bwMode="auto">
          <a:xfrm>
            <a:off x="719667" y="789517"/>
            <a:ext cx="8159751" cy="148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97" tIns="51949" rIns="103897" bIns="51949">
            <a:spAutoFit/>
          </a:bodyPr>
          <a:lstStyle>
            <a:lvl1pPr marL="365125" indent="-28257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marL="82550" indent="0" eaLnBrk="1" hangingPunct="1">
              <a:lnSpc>
                <a:spcPct val="150000"/>
              </a:lnSpc>
              <a:buClr>
                <a:srgbClr val="3891A7"/>
              </a:buClr>
              <a:buSzPct val="80000"/>
              <a:defRPr/>
            </a:pPr>
            <a:r>
              <a:rPr lang="zh-CN" altLang="en-US" sz="2000" dirty="0">
                <a:latin typeface="+mn-ea"/>
                <a:ea typeface="+mn-ea"/>
              </a:rPr>
              <a:t>根据以下布线计划及完成进度表，在</a:t>
            </a:r>
            <a:r>
              <a:rPr lang="en-US" altLang="zh-CN" sz="2000" dirty="0">
                <a:latin typeface="+mn-ea"/>
                <a:ea typeface="+mn-ea"/>
              </a:rPr>
              <a:t>2010</a:t>
            </a:r>
            <a:r>
              <a:rPr lang="zh-CN" altLang="en-US" sz="2000" dirty="0">
                <a:latin typeface="+mn-ea"/>
                <a:ea typeface="+mn-ea"/>
              </a:rPr>
              <a:t>年</a:t>
            </a:r>
            <a:r>
              <a:rPr lang="en-US" altLang="zh-CN" sz="2000" dirty="0">
                <a:latin typeface="+mn-ea"/>
                <a:ea typeface="+mn-ea"/>
              </a:rPr>
              <a:t>6</a:t>
            </a:r>
            <a:r>
              <a:rPr lang="zh-CN" altLang="en-US" sz="2000" dirty="0">
                <a:latin typeface="+mn-ea"/>
                <a:ea typeface="+mn-ea"/>
              </a:rPr>
              <a:t>月</a:t>
            </a:r>
            <a:r>
              <a:rPr lang="en-US" altLang="zh-CN" sz="2000" dirty="0">
                <a:latin typeface="+mn-ea"/>
                <a:ea typeface="+mn-ea"/>
              </a:rPr>
              <a:t>2</a:t>
            </a:r>
            <a:r>
              <a:rPr lang="zh-CN" altLang="en-US" sz="2000" dirty="0">
                <a:latin typeface="+mn-ea"/>
                <a:ea typeface="+mn-ea"/>
              </a:rPr>
              <a:t>日完工后对工程进度和费用进行预测，按此进度，完成尚需估算（</a:t>
            </a:r>
            <a:r>
              <a:rPr lang="en-US" altLang="zh-CN" sz="2000" dirty="0">
                <a:latin typeface="+mn-ea"/>
                <a:ea typeface="+mn-ea"/>
              </a:rPr>
              <a:t>ETC</a:t>
            </a:r>
            <a:r>
              <a:rPr lang="zh-CN" altLang="en-US" sz="2000" dirty="0">
                <a:latin typeface="+mn-ea"/>
                <a:ea typeface="+mn-ea"/>
              </a:rPr>
              <a:t>）为（</a:t>
            </a:r>
            <a:r>
              <a:rPr lang="en-US" altLang="zh-CN" sz="2000" dirty="0">
                <a:latin typeface="+mn-ea"/>
                <a:ea typeface="+mn-ea"/>
              </a:rPr>
              <a:t>46</a:t>
            </a:r>
            <a:r>
              <a:rPr lang="zh-CN" altLang="en-US" sz="2000" dirty="0">
                <a:latin typeface="+mn-ea"/>
                <a:ea typeface="+mn-ea"/>
              </a:rPr>
              <a:t>）。</a:t>
            </a:r>
          </a:p>
          <a:p>
            <a:pPr marL="82550" indent="0" eaLnBrk="1" hangingPunct="1">
              <a:lnSpc>
                <a:spcPct val="150000"/>
              </a:lnSpc>
              <a:buClr>
                <a:srgbClr val="3891A7"/>
              </a:buClr>
              <a:buSzPct val="80000"/>
              <a:defRPr/>
            </a:pPr>
            <a:r>
              <a:rPr lang="en-US" altLang="zh-CN" sz="2000">
                <a:latin typeface="+mn-ea"/>
                <a:ea typeface="+mn-ea"/>
              </a:rPr>
              <a:t>A</a:t>
            </a:r>
            <a:r>
              <a:rPr lang="zh-CN" altLang="en-US" sz="2000" dirty="0">
                <a:latin typeface="+mn-ea"/>
                <a:ea typeface="+mn-ea"/>
              </a:rPr>
              <a:t>．</a:t>
            </a:r>
            <a:r>
              <a:rPr lang="en-US" altLang="zh-CN" sz="2000" dirty="0">
                <a:latin typeface="+mn-ea"/>
                <a:ea typeface="+mn-ea"/>
              </a:rPr>
              <a:t>18000</a:t>
            </a:r>
            <a:r>
              <a:rPr lang="zh-CN" altLang="en-US" sz="2000" dirty="0">
                <a:latin typeface="+mn-ea"/>
                <a:ea typeface="+mn-ea"/>
              </a:rPr>
              <a:t>元	</a:t>
            </a:r>
            <a:r>
              <a:rPr lang="en-US" altLang="zh-CN" sz="2000" dirty="0">
                <a:latin typeface="+mn-ea"/>
                <a:ea typeface="+mn-ea"/>
              </a:rPr>
              <a:t>B</a:t>
            </a:r>
            <a:r>
              <a:rPr lang="zh-CN" altLang="en-US" sz="2000" dirty="0">
                <a:latin typeface="+mn-ea"/>
                <a:ea typeface="+mn-ea"/>
              </a:rPr>
              <a:t>．</a:t>
            </a:r>
            <a:r>
              <a:rPr lang="en-US" altLang="zh-CN" sz="2000" dirty="0">
                <a:latin typeface="+mn-ea"/>
                <a:ea typeface="+mn-ea"/>
              </a:rPr>
              <a:t>36000</a:t>
            </a:r>
            <a:r>
              <a:rPr lang="zh-CN" altLang="en-US" sz="2000" dirty="0">
                <a:latin typeface="+mn-ea"/>
                <a:ea typeface="+mn-ea"/>
              </a:rPr>
              <a:t>元	</a:t>
            </a:r>
            <a:r>
              <a:rPr lang="en-US" altLang="zh-CN" sz="2000" dirty="0">
                <a:latin typeface="+mn-ea"/>
                <a:ea typeface="+mn-ea"/>
              </a:rPr>
              <a:t>C</a:t>
            </a:r>
            <a:r>
              <a:rPr lang="zh-CN" altLang="en-US" sz="2000" dirty="0">
                <a:latin typeface="+mn-ea"/>
                <a:ea typeface="+mn-ea"/>
              </a:rPr>
              <a:t>．</a:t>
            </a:r>
            <a:r>
              <a:rPr lang="en-US" altLang="zh-CN" sz="2000" dirty="0">
                <a:latin typeface="+mn-ea"/>
                <a:ea typeface="+mn-ea"/>
              </a:rPr>
              <a:t>20000</a:t>
            </a:r>
            <a:r>
              <a:rPr lang="zh-CN" altLang="en-US" sz="2000" dirty="0">
                <a:latin typeface="+mn-ea"/>
                <a:ea typeface="+mn-ea"/>
              </a:rPr>
              <a:t>元</a:t>
            </a:r>
            <a:r>
              <a:rPr lang="en-US" altLang="zh-CN" sz="2000" dirty="0">
                <a:latin typeface="+mn-ea"/>
                <a:ea typeface="+mn-ea"/>
              </a:rPr>
              <a:t>	D</a:t>
            </a:r>
            <a:r>
              <a:rPr lang="zh-CN" altLang="en-US" sz="2000" dirty="0">
                <a:latin typeface="+mn-ea"/>
                <a:ea typeface="+mn-ea"/>
              </a:rPr>
              <a:t>．</a:t>
            </a:r>
            <a:r>
              <a:rPr lang="en-US" altLang="zh-CN" sz="2000" dirty="0">
                <a:latin typeface="+mn-ea"/>
                <a:ea typeface="+mn-ea"/>
              </a:rPr>
              <a:t>54000</a:t>
            </a:r>
            <a:r>
              <a:rPr lang="zh-CN" altLang="en-US" sz="2000" dirty="0">
                <a:latin typeface="+mn-ea"/>
                <a:ea typeface="+mn-ea"/>
              </a:rPr>
              <a:t>元</a:t>
            </a:r>
          </a:p>
        </p:txBody>
      </p:sp>
      <p:graphicFrame>
        <p:nvGraphicFramePr>
          <p:cNvPr id="4" name="表格 3"/>
          <p:cNvGraphicFramePr>
            <a:graphicFrameLocks noGrp="1"/>
          </p:cNvGraphicFramePr>
          <p:nvPr>
            <p:extLst>
              <p:ext uri="{D42A27DB-BD31-4B8C-83A1-F6EECF244321}">
                <p14:modId xmlns:p14="http://schemas.microsoft.com/office/powerpoint/2010/main" val="841566738"/>
              </p:ext>
            </p:extLst>
          </p:nvPr>
        </p:nvGraphicFramePr>
        <p:xfrm>
          <a:off x="587376" y="2490915"/>
          <a:ext cx="8424332" cy="3018634"/>
        </p:xfrm>
        <a:graphic>
          <a:graphicData uri="http://schemas.openxmlformats.org/drawingml/2006/table">
            <a:tbl>
              <a:tblPr/>
              <a:tblGrid>
                <a:gridCol w="1156511">
                  <a:extLst>
                    <a:ext uri="{9D8B030D-6E8A-4147-A177-3AD203B41FA5}">
                      <a16:colId xmlns:a16="http://schemas.microsoft.com/office/drawing/2014/main" val="20000"/>
                    </a:ext>
                  </a:extLst>
                </a:gridCol>
                <a:gridCol w="1156511">
                  <a:extLst>
                    <a:ext uri="{9D8B030D-6E8A-4147-A177-3AD203B41FA5}">
                      <a16:colId xmlns:a16="http://schemas.microsoft.com/office/drawing/2014/main" val="20001"/>
                    </a:ext>
                  </a:extLst>
                </a:gridCol>
                <a:gridCol w="1341769">
                  <a:extLst>
                    <a:ext uri="{9D8B030D-6E8A-4147-A177-3AD203B41FA5}">
                      <a16:colId xmlns:a16="http://schemas.microsoft.com/office/drawing/2014/main" val="20002"/>
                    </a:ext>
                  </a:extLst>
                </a:gridCol>
                <a:gridCol w="1122244">
                  <a:extLst>
                    <a:ext uri="{9D8B030D-6E8A-4147-A177-3AD203B41FA5}">
                      <a16:colId xmlns:a16="http://schemas.microsoft.com/office/drawing/2014/main" val="20003"/>
                    </a:ext>
                  </a:extLst>
                </a:gridCol>
                <a:gridCol w="1098686">
                  <a:extLst>
                    <a:ext uri="{9D8B030D-6E8A-4147-A177-3AD203B41FA5}">
                      <a16:colId xmlns:a16="http://schemas.microsoft.com/office/drawing/2014/main" val="20004"/>
                    </a:ext>
                  </a:extLst>
                </a:gridCol>
                <a:gridCol w="1123316">
                  <a:extLst>
                    <a:ext uri="{9D8B030D-6E8A-4147-A177-3AD203B41FA5}">
                      <a16:colId xmlns:a16="http://schemas.microsoft.com/office/drawing/2014/main" val="20005"/>
                    </a:ext>
                  </a:extLst>
                </a:gridCol>
                <a:gridCol w="1425295">
                  <a:extLst>
                    <a:ext uri="{9D8B030D-6E8A-4147-A177-3AD203B41FA5}">
                      <a16:colId xmlns:a16="http://schemas.microsoft.com/office/drawing/2014/main" val="20006"/>
                    </a:ext>
                  </a:extLst>
                </a:gridCol>
              </a:tblGrid>
              <a:tr h="904360">
                <a:tc>
                  <a:txBody>
                    <a:bodyPr/>
                    <a:lstStyle/>
                    <a:p>
                      <a:pPr algn="just">
                        <a:spcAft>
                          <a:spcPts val="0"/>
                        </a:spcAft>
                      </a:pPr>
                      <a:endParaRPr lang="en-US" sz="1800" kern="100" dirty="0">
                        <a:solidFill>
                          <a:srgbClr val="000000"/>
                        </a:solidFill>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sz="1800" kern="100" dirty="0">
                          <a:solidFill>
                            <a:srgbClr val="000000"/>
                          </a:solidFill>
                          <a:latin typeface="+mn-ea"/>
                          <a:ea typeface="+mn-ea"/>
                          <a:cs typeface="Times New Roman" pitchFamily="18" charset="0"/>
                        </a:rPr>
                        <a:t>计划开</a:t>
                      </a:r>
                      <a:endParaRPr lang="zh-CN" sz="1800" kern="100" dirty="0">
                        <a:latin typeface="+mn-ea"/>
                        <a:ea typeface="+mn-ea"/>
                        <a:cs typeface="Times New Roman" pitchFamily="18" charset="0"/>
                      </a:endParaRPr>
                    </a:p>
                    <a:p>
                      <a:pPr algn="ctr">
                        <a:spcAft>
                          <a:spcPts val="0"/>
                        </a:spcAft>
                      </a:pPr>
                      <a:r>
                        <a:rPr lang="zh-CN" sz="1800" kern="100" dirty="0">
                          <a:solidFill>
                            <a:srgbClr val="000000"/>
                          </a:solidFill>
                          <a:latin typeface="+mn-ea"/>
                          <a:ea typeface="+mn-ea"/>
                          <a:cs typeface="Times New Roman" pitchFamily="18" charset="0"/>
                        </a:rPr>
                        <a:t>始时间</a:t>
                      </a:r>
                      <a:endParaRPr lang="zh-CN" sz="1800" kern="100" dirty="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sz="1800" kern="100">
                          <a:solidFill>
                            <a:srgbClr val="000000"/>
                          </a:solidFill>
                          <a:latin typeface="+mn-ea"/>
                          <a:ea typeface="+mn-ea"/>
                          <a:cs typeface="Times New Roman" pitchFamily="18" charset="0"/>
                        </a:rPr>
                        <a:t>计划结</a:t>
                      </a:r>
                      <a:endParaRPr lang="zh-CN" sz="1800" kern="100">
                        <a:latin typeface="+mn-ea"/>
                        <a:ea typeface="+mn-ea"/>
                        <a:cs typeface="Times New Roman" pitchFamily="18" charset="0"/>
                      </a:endParaRPr>
                    </a:p>
                    <a:p>
                      <a:pPr algn="ctr">
                        <a:spcAft>
                          <a:spcPts val="0"/>
                        </a:spcAft>
                      </a:pPr>
                      <a:r>
                        <a:rPr lang="zh-CN" sz="1800" kern="100">
                          <a:solidFill>
                            <a:srgbClr val="000000"/>
                          </a:solidFill>
                          <a:latin typeface="+mn-ea"/>
                          <a:ea typeface="+mn-ea"/>
                          <a:cs typeface="Times New Roman" pitchFamily="18" charset="0"/>
                        </a:rPr>
                        <a:t>束时间</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sz="1800" kern="100">
                          <a:solidFill>
                            <a:srgbClr val="000000"/>
                          </a:solidFill>
                          <a:latin typeface="+mn-ea"/>
                          <a:ea typeface="+mn-ea"/>
                          <a:cs typeface="Times New Roman" pitchFamily="18" charset="0"/>
                        </a:rPr>
                        <a:t>计划</a:t>
                      </a:r>
                      <a:endParaRPr lang="zh-CN" sz="1800" kern="100">
                        <a:latin typeface="+mn-ea"/>
                        <a:ea typeface="+mn-ea"/>
                        <a:cs typeface="Times New Roman" pitchFamily="18" charset="0"/>
                      </a:endParaRPr>
                    </a:p>
                    <a:p>
                      <a:pPr algn="ctr">
                        <a:spcAft>
                          <a:spcPts val="0"/>
                        </a:spcAft>
                      </a:pPr>
                      <a:r>
                        <a:rPr lang="zh-CN" sz="1800" kern="100">
                          <a:solidFill>
                            <a:srgbClr val="000000"/>
                          </a:solidFill>
                          <a:latin typeface="+mn-ea"/>
                          <a:ea typeface="+mn-ea"/>
                          <a:cs typeface="Times New Roman" pitchFamily="18" charset="0"/>
                        </a:rPr>
                        <a:t>费用</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sz="1800" kern="100" dirty="0">
                          <a:solidFill>
                            <a:srgbClr val="000000"/>
                          </a:solidFill>
                          <a:latin typeface="+mn-ea"/>
                          <a:ea typeface="+mn-ea"/>
                          <a:cs typeface="Times New Roman" pitchFamily="18" charset="0"/>
                        </a:rPr>
                        <a:t>实际开始时间</a:t>
                      </a:r>
                      <a:endParaRPr lang="zh-CN" sz="1800" kern="100" dirty="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sz="1800" kern="100">
                          <a:solidFill>
                            <a:srgbClr val="000000"/>
                          </a:solidFill>
                          <a:latin typeface="+mn-ea"/>
                          <a:ea typeface="+mn-ea"/>
                          <a:cs typeface="Times New Roman" pitchFamily="18" charset="0"/>
                        </a:rPr>
                        <a:t>实际结束时间</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sz="1800" kern="100">
                          <a:solidFill>
                            <a:srgbClr val="000000"/>
                          </a:solidFill>
                          <a:latin typeface="+mn-ea"/>
                          <a:ea typeface="+mn-ea"/>
                          <a:cs typeface="Times New Roman" pitchFamily="18" charset="0"/>
                        </a:rPr>
                        <a:t>实际完</a:t>
                      </a:r>
                      <a:endParaRPr lang="zh-CN" sz="1800" kern="100">
                        <a:latin typeface="+mn-ea"/>
                        <a:ea typeface="+mn-ea"/>
                        <a:cs typeface="Times New Roman" pitchFamily="18" charset="0"/>
                      </a:endParaRPr>
                    </a:p>
                    <a:p>
                      <a:pPr algn="ctr">
                        <a:spcAft>
                          <a:spcPts val="0"/>
                        </a:spcAft>
                      </a:pPr>
                      <a:r>
                        <a:rPr lang="zh-CN" sz="1800" kern="100">
                          <a:solidFill>
                            <a:srgbClr val="000000"/>
                          </a:solidFill>
                          <a:latin typeface="+mn-ea"/>
                          <a:ea typeface="+mn-ea"/>
                          <a:cs typeface="Times New Roman" pitchFamily="18" charset="0"/>
                        </a:rPr>
                        <a:t>成费用</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95544">
                <a:tc>
                  <a:txBody>
                    <a:bodyPr/>
                    <a:lstStyle/>
                    <a:p>
                      <a:pPr algn="just">
                        <a:spcAft>
                          <a:spcPts val="0"/>
                        </a:spcAft>
                      </a:pPr>
                      <a:r>
                        <a:rPr lang="en-US" sz="1800" kern="100">
                          <a:solidFill>
                            <a:srgbClr val="000000"/>
                          </a:solidFill>
                          <a:latin typeface="+mn-ea"/>
                          <a:ea typeface="+mn-ea"/>
                          <a:cs typeface="Times New Roman" pitchFamily="18" charset="0"/>
                        </a:rPr>
                        <a:t>1</a:t>
                      </a:r>
                      <a:r>
                        <a:rPr lang="zh-CN" sz="1800" kern="100">
                          <a:solidFill>
                            <a:srgbClr val="000000"/>
                          </a:solidFill>
                          <a:latin typeface="+mn-ea"/>
                          <a:ea typeface="+mn-ea"/>
                          <a:cs typeface="Times New Roman" pitchFamily="18" charset="0"/>
                        </a:rPr>
                        <a:t>号区域</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800" kern="100" dirty="0">
                          <a:solidFill>
                            <a:srgbClr val="000000"/>
                          </a:solidFill>
                          <a:latin typeface="+mn-ea"/>
                          <a:ea typeface="+mn-ea"/>
                          <a:cs typeface="Times New Roman" pitchFamily="18" charset="0"/>
                        </a:rPr>
                        <a:t>2010</a:t>
                      </a:r>
                      <a:r>
                        <a:rPr lang="zh-CN" sz="1800" kern="100" dirty="0">
                          <a:solidFill>
                            <a:srgbClr val="000000"/>
                          </a:solidFill>
                          <a:latin typeface="+mn-ea"/>
                          <a:ea typeface="+mn-ea"/>
                          <a:cs typeface="Times New Roman" pitchFamily="18" charset="0"/>
                        </a:rPr>
                        <a:t>年</a:t>
                      </a:r>
                      <a:endParaRPr lang="zh-CN" sz="1800" kern="100" dirty="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800" kern="100">
                          <a:solidFill>
                            <a:srgbClr val="000000"/>
                          </a:solidFill>
                          <a:latin typeface="+mn-ea"/>
                          <a:ea typeface="+mn-ea"/>
                          <a:cs typeface="Times New Roman" pitchFamily="18" charset="0"/>
                        </a:rPr>
                        <a:t>2010</a:t>
                      </a:r>
                      <a:r>
                        <a:rPr lang="zh-CN" sz="1800" kern="100">
                          <a:solidFill>
                            <a:srgbClr val="000000"/>
                          </a:solidFill>
                          <a:latin typeface="+mn-ea"/>
                          <a:ea typeface="+mn-ea"/>
                          <a:cs typeface="Times New Roman" pitchFamily="18" charset="0"/>
                        </a:rPr>
                        <a:t>年</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800" kern="100">
                          <a:solidFill>
                            <a:srgbClr val="000000"/>
                          </a:solidFill>
                          <a:latin typeface="+mn-ea"/>
                          <a:ea typeface="+mn-ea"/>
                          <a:cs typeface="Times New Roman" pitchFamily="18" charset="0"/>
                        </a:rPr>
                        <a:t>10000</a:t>
                      </a:r>
                      <a:r>
                        <a:rPr lang="zh-CN" sz="1800" kern="100">
                          <a:solidFill>
                            <a:srgbClr val="000000"/>
                          </a:solidFill>
                          <a:latin typeface="+mn-ea"/>
                          <a:ea typeface="+mn-ea"/>
                          <a:cs typeface="Times New Roman" pitchFamily="18" charset="0"/>
                        </a:rPr>
                        <a:t>元</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800" kern="100">
                          <a:solidFill>
                            <a:srgbClr val="000000"/>
                          </a:solidFill>
                          <a:latin typeface="+mn-ea"/>
                          <a:ea typeface="+mn-ea"/>
                          <a:cs typeface="Times New Roman" pitchFamily="18" charset="0"/>
                        </a:rPr>
                        <a:t>2010</a:t>
                      </a:r>
                      <a:r>
                        <a:rPr lang="zh-CN" sz="1800" kern="100">
                          <a:solidFill>
                            <a:srgbClr val="000000"/>
                          </a:solidFill>
                          <a:latin typeface="+mn-ea"/>
                          <a:ea typeface="+mn-ea"/>
                          <a:cs typeface="Times New Roman" pitchFamily="18" charset="0"/>
                        </a:rPr>
                        <a:t>年</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800" kern="100">
                          <a:solidFill>
                            <a:srgbClr val="000000"/>
                          </a:solidFill>
                          <a:latin typeface="+mn-ea"/>
                          <a:ea typeface="+mn-ea"/>
                          <a:cs typeface="Times New Roman" pitchFamily="18" charset="0"/>
                        </a:rPr>
                        <a:t>2010</a:t>
                      </a:r>
                      <a:r>
                        <a:rPr lang="zh-CN" sz="1800" kern="100">
                          <a:solidFill>
                            <a:srgbClr val="000000"/>
                          </a:solidFill>
                          <a:latin typeface="+mn-ea"/>
                          <a:ea typeface="+mn-ea"/>
                          <a:cs typeface="Times New Roman" pitchFamily="18" charset="0"/>
                        </a:rPr>
                        <a:t>年</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800" kern="100">
                          <a:solidFill>
                            <a:srgbClr val="000000"/>
                          </a:solidFill>
                          <a:latin typeface="+mn-ea"/>
                          <a:ea typeface="+mn-ea"/>
                          <a:cs typeface="Times New Roman" pitchFamily="18" charset="0"/>
                        </a:rPr>
                        <a:t>18000</a:t>
                      </a:r>
                      <a:r>
                        <a:rPr lang="zh-CN" sz="1800" kern="100">
                          <a:solidFill>
                            <a:srgbClr val="000000"/>
                          </a:solidFill>
                          <a:latin typeface="+mn-ea"/>
                          <a:ea typeface="+mn-ea"/>
                          <a:cs typeface="Times New Roman" pitchFamily="18" charset="0"/>
                        </a:rPr>
                        <a:t>元</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26255">
                <a:tc>
                  <a:txBody>
                    <a:bodyPr/>
                    <a:lstStyle/>
                    <a:p>
                      <a:pPr algn="just">
                        <a:spcAft>
                          <a:spcPts val="0"/>
                        </a:spcAft>
                      </a:pPr>
                      <a:r>
                        <a:rPr lang="en-US" sz="1800" kern="100">
                          <a:solidFill>
                            <a:srgbClr val="000000"/>
                          </a:solidFill>
                          <a:latin typeface="+mn-ea"/>
                          <a:ea typeface="+mn-ea"/>
                          <a:cs typeface="Times New Roman" pitchFamily="18" charset="0"/>
                        </a:rPr>
                        <a:t>2</a:t>
                      </a:r>
                      <a:r>
                        <a:rPr lang="zh-CN" sz="1800" kern="100">
                          <a:solidFill>
                            <a:srgbClr val="000000"/>
                          </a:solidFill>
                          <a:latin typeface="+mn-ea"/>
                          <a:ea typeface="+mn-ea"/>
                          <a:cs typeface="Times New Roman" pitchFamily="18" charset="0"/>
                        </a:rPr>
                        <a:t>号区域</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800" kern="100">
                          <a:solidFill>
                            <a:srgbClr val="000000"/>
                          </a:solidFill>
                          <a:latin typeface="+mn-ea"/>
                          <a:ea typeface="+mn-ea"/>
                          <a:cs typeface="Times New Roman" pitchFamily="18" charset="0"/>
                        </a:rPr>
                        <a:t>2010</a:t>
                      </a:r>
                      <a:r>
                        <a:rPr lang="zh-CN" sz="1800" kern="100">
                          <a:solidFill>
                            <a:srgbClr val="000000"/>
                          </a:solidFill>
                          <a:latin typeface="+mn-ea"/>
                          <a:ea typeface="+mn-ea"/>
                          <a:cs typeface="Times New Roman" pitchFamily="18" charset="0"/>
                        </a:rPr>
                        <a:t>年</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800" kern="100">
                          <a:solidFill>
                            <a:srgbClr val="000000"/>
                          </a:solidFill>
                          <a:latin typeface="+mn-ea"/>
                          <a:ea typeface="+mn-ea"/>
                          <a:cs typeface="Times New Roman" pitchFamily="18" charset="0"/>
                        </a:rPr>
                        <a:t>2010</a:t>
                      </a:r>
                      <a:r>
                        <a:rPr lang="zh-CN" sz="1800" kern="100">
                          <a:solidFill>
                            <a:srgbClr val="000000"/>
                          </a:solidFill>
                          <a:latin typeface="+mn-ea"/>
                          <a:ea typeface="+mn-ea"/>
                          <a:cs typeface="Times New Roman" pitchFamily="18" charset="0"/>
                        </a:rPr>
                        <a:t>年</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800" kern="100">
                          <a:solidFill>
                            <a:srgbClr val="000000"/>
                          </a:solidFill>
                          <a:latin typeface="+mn-ea"/>
                          <a:ea typeface="+mn-ea"/>
                          <a:cs typeface="Times New Roman" pitchFamily="18" charset="0"/>
                        </a:rPr>
                        <a:t>10000</a:t>
                      </a:r>
                      <a:r>
                        <a:rPr lang="zh-CN" sz="1800" kern="100">
                          <a:solidFill>
                            <a:srgbClr val="000000"/>
                          </a:solidFill>
                          <a:latin typeface="+mn-ea"/>
                          <a:ea typeface="+mn-ea"/>
                          <a:cs typeface="Times New Roman" pitchFamily="18" charset="0"/>
                        </a:rPr>
                        <a:t>元</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endParaRPr lang="en-US" sz="1800" kern="100">
                        <a:solidFill>
                          <a:srgbClr val="000000"/>
                        </a:solidFill>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endParaRPr lang="en-US" sz="1800" kern="100">
                        <a:solidFill>
                          <a:srgbClr val="000000"/>
                        </a:solidFill>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endParaRPr lang="en-US" sz="1800" kern="100">
                        <a:solidFill>
                          <a:srgbClr val="000000"/>
                        </a:solidFill>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92475">
                <a:tc>
                  <a:txBody>
                    <a:bodyPr/>
                    <a:lstStyle/>
                    <a:p>
                      <a:pPr algn="just">
                        <a:spcAft>
                          <a:spcPts val="0"/>
                        </a:spcAft>
                      </a:pPr>
                      <a:r>
                        <a:rPr lang="en-US" sz="1800" kern="100">
                          <a:solidFill>
                            <a:srgbClr val="000000"/>
                          </a:solidFill>
                          <a:latin typeface="+mn-ea"/>
                          <a:ea typeface="+mn-ea"/>
                          <a:cs typeface="Times New Roman" pitchFamily="18" charset="0"/>
                        </a:rPr>
                        <a:t>3</a:t>
                      </a:r>
                      <a:r>
                        <a:rPr lang="zh-CN" sz="1800" kern="100">
                          <a:solidFill>
                            <a:srgbClr val="000000"/>
                          </a:solidFill>
                          <a:latin typeface="+mn-ea"/>
                          <a:ea typeface="+mn-ea"/>
                          <a:cs typeface="Times New Roman" pitchFamily="18" charset="0"/>
                        </a:rPr>
                        <a:t>号区域</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800" kern="100">
                          <a:solidFill>
                            <a:srgbClr val="000000"/>
                          </a:solidFill>
                          <a:latin typeface="+mn-ea"/>
                          <a:ea typeface="+mn-ea"/>
                          <a:cs typeface="Times New Roman" pitchFamily="18" charset="0"/>
                        </a:rPr>
                        <a:t>2010</a:t>
                      </a:r>
                      <a:r>
                        <a:rPr lang="zh-CN" sz="1800" kern="100">
                          <a:solidFill>
                            <a:srgbClr val="000000"/>
                          </a:solidFill>
                          <a:latin typeface="+mn-ea"/>
                          <a:ea typeface="+mn-ea"/>
                          <a:cs typeface="Times New Roman" pitchFamily="18" charset="0"/>
                        </a:rPr>
                        <a:t>年</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800" kern="100">
                          <a:solidFill>
                            <a:srgbClr val="000000"/>
                          </a:solidFill>
                          <a:latin typeface="+mn-ea"/>
                          <a:ea typeface="+mn-ea"/>
                          <a:cs typeface="Times New Roman" pitchFamily="18" charset="0"/>
                        </a:rPr>
                        <a:t>2010</a:t>
                      </a:r>
                      <a:r>
                        <a:rPr lang="zh-CN" sz="1800" kern="100">
                          <a:solidFill>
                            <a:srgbClr val="000000"/>
                          </a:solidFill>
                          <a:latin typeface="+mn-ea"/>
                          <a:ea typeface="+mn-ea"/>
                          <a:cs typeface="Times New Roman" pitchFamily="18" charset="0"/>
                        </a:rPr>
                        <a:t>年</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800" kern="100">
                          <a:solidFill>
                            <a:srgbClr val="000000"/>
                          </a:solidFill>
                          <a:latin typeface="+mn-ea"/>
                          <a:ea typeface="+mn-ea"/>
                          <a:cs typeface="Times New Roman" pitchFamily="18" charset="0"/>
                        </a:rPr>
                        <a:t>10000</a:t>
                      </a:r>
                      <a:r>
                        <a:rPr lang="zh-CN" sz="1800" kern="100">
                          <a:solidFill>
                            <a:srgbClr val="000000"/>
                          </a:solidFill>
                          <a:latin typeface="+mn-ea"/>
                          <a:ea typeface="+mn-ea"/>
                          <a:cs typeface="Times New Roman" pitchFamily="18" charset="0"/>
                        </a:rPr>
                        <a:t>元</a:t>
                      </a:r>
                      <a:endParaRPr lang="zh-CN" sz="1800" kern="100">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endParaRPr lang="en-US" sz="1800" kern="100">
                        <a:solidFill>
                          <a:srgbClr val="000000"/>
                        </a:solidFill>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endParaRPr lang="en-US" sz="1800" kern="100">
                        <a:solidFill>
                          <a:srgbClr val="000000"/>
                        </a:solidFill>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endParaRPr lang="en-US" sz="1800" kern="100" dirty="0">
                        <a:solidFill>
                          <a:srgbClr val="000000"/>
                        </a:solidFill>
                        <a:latin typeface="+mn-ea"/>
                        <a:ea typeface="+mn-ea"/>
                        <a:cs typeface="Times New Roman" pitchFamily="18" charset="0"/>
                      </a:endParaRPr>
                    </a:p>
                  </a:txBody>
                  <a:tcPr marL="91413" marR="91413"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0319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Box 4"/>
          <p:cNvSpPr txBox="1">
            <a:spLocks noChangeArrowheads="1"/>
          </p:cNvSpPr>
          <p:nvPr/>
        </p:nvSpPr>
        <p:spPr bwMode="auto">
          <a:xfrm>
            <a:off x="624418" y="548218"/>
            <a:ext cx="7967133" cy="4471621"/>
          </a:xfrm>
          <a:prstGeom prst="rect">
            <a:avLst/>
          </a:prstGeom>
          <a:noFill/>
          <a:ln w="9525">
            <a:noFill/>
            <a:miter lim="800000"/>
            <a:headEnd/>
            <a:tailEnd/>
          </a:ln>
        </p:spPr>
        <p:txBody>
          <a:bodyPr lIns="103897" tIns="51949" rIns="103897" bIns="51949">
            <a:spAutoFit/>
          </a:bodyPr>
          <a:lstStyle/>
          <a:p>
            <a:pPr marL="93798">
              <a:lnSpc>
                <a:spcPct val="150000"/>
              </a:lnSpc>
              <a:buClr>
                <a:srgbClr val="3891A7"/>
              </a:buClr>
              <a:buSzPct val="80000"/>
              <a:defRPr/>
            </a:pPr>
            <a:r>
              <a:rPr lang="zh-CN" altLang="en-US" sz="2400" b="1" dirty="0">
                <a:latin typeface="+mn-ea"/>
              </a:rPr>
              <a:t>已知某综合布线工程的挣值曲线如下图所示：总预算为</a:t>
            </a:r>
            <a:r>
              <a:rPr lang="en-US" altLang="zh-CN" sz="2400" b="1" dirty="0">
                <a:latin typeface="+mn-ea"/>
              </a:rPr>
              <a:t>1230</a:t>
            </a:r>
            <a:r>
              <a:rPr lang="zh-CN" altLang="en-US" sz="2400" b="1" dirty="0">
                <a:latin typeface="+mn-ea"/>
              </a:rPr>
              <a:t>万元，到目前为止已支出</a:t>
            </a:r>
            <a:r>
              <a:rPr lang="en-US" altLang="zh-CN" sz="2400" b="1" dirty="0">
                <a:latin typeface="+mn-ea"/>
              </a:rPr>
              <a:t>900</a:t>
            </a:r>
            <a:r>
              <a:rPr lang="zh-CN" altLang="en-US" sz="2400" b="1" dirty="0">
                <a:latin typeface="+mn-ea"/>
              </a:rPr>
              <a:t>万元，实际完成了总工作量的</a:t>
            </a:r>
            <a:r>
              <a:rPr lang="en-US" altLang="zh-CN" sz="2400" b="1" dirty="0">
                <a:latin typeface="+mn-ea"/>
              </a:rPr>
              <a:t>60%</a:t>
            </a:r>
            <a:r>
              <a:rPr lang="zh-CN" altLang="en-US" sz="2400" b="1" dirty="0">
                <a:latin typeface="+mn-ea"/>
              </a:rPr>
              <a:t>。按目前的状况继续发展，要完成剩余的工作还需要（</a:t>
            </a:r>
            <a:r>
              <a:rPr lang="en-US" altLang="zh-CN" sz="2400" b="1" dirty="0">
                <a:latin typeface="+mn-ea"/>
              </a:rPr>
              <a:t>58</a:t>
            </a:r>
            <a:r>
              <a:rPr lang="zh-CN" altLang="en-US" sz="2400" b="1" dirty="0">
                <a:latin typeface="+mn-ea"/>
              </a:rPr>
              <a:t>）万元。</a:t>
            </a:r>
            <a:endParaRPr lang="en-US" altLang="zh-CN" sz="2400" b="1" dirty="0">
              <a:latin typeface="+mn-ea"/>
            </a:endParaRPr>
          </a:p>
          <a:p>
            <a:pPr marL="414870" indent="-3608">
              <a:lnSpc>
                <a:spcPct val="150000"/>
              </a:lnSpc>
              <a:buClr>
                <a:srgbClr val="3891A7"/>
              </a:buClr>
              <a:buSzPct val="80000"/>
              <a:defRPr/>
            </a:pPr>
            <a:r>
              <a:rPr lang="en-US" sz="2400" b="1" dirty="0">
                <a:latin typeface="+mn-ea"/>
              </a:rPr>
              <a:t>A</a:t>
            </a:r>
            <a:r>
              <a:rPr lang="zh-CN" altLang="en-US" sz="2400" b="1" dirty="0">
                <a:latin typeface="+mn-ea"/>
              </a:rPr>
              <a:t> </a:t>
            </a:r>
            <a:r>
              <a:rPr lang="en-US" altLang="zh-CN" sz="2400" b="1" dirty="0">
                <a:latin typeface="+mn-ea"/>
              </a:rPr>
              <a:t>. </a:t>
            </a:r>
            <a:r>
              <a:rPr lang="en-US" sz="2400" b="1" dirty="0">
                <a:latin typeface="+mn-ea"/>
              </a:rPr>
              <a:t>330        </a:t>
            </a:r>
          </a:p>
          <a:p>
            <a:pPr marL="414870" indent="-3608">
              <a:lnSpc>
                <a:spcPct val="150000"/>
              </a:lnSpc>
              <a:buClr>
                <a:srgbClr val="3891A7"/>
              </a:buClr>
              <a:buSzPct val="80000"/>
              <a:defRPr/>
            </a:pPr>
            <a:r>
              <a:rPr lang="en-US" sz="2400" b="1" dirty="0">
                <a:latin typeface="+mn-ea"/>
              </a:rPr>
              <a:t>B.  492 </a:t>
            </a:r>
          </a:p>
          <a:p>
            <a:pPr marL="414870" indent="-3608">
              <a:lnSpc>
                <a:spcPct val="150000"/>
              </a:lnSpc>
              <a:buClr>
                <a:srgbClr val="3891A7"/>
              </a:buClr>
              <a:buSzPct val="80000"/>
              <a:defRPr/>
            </a:pPr>
            <a:r>
              <a:rPr lang="en-US" sz="2400" b="1" dirty="0">
                <a:latin typeface="+mn-ea"/>
              </a:rPr>
              <a:t>C.  600          </a:t>
            </a:r>
          </a:p>
          <a:p>
            <a:pPr marL="414870" indent="-3608">
              <a:lnSpc>
                <a:spcPct val="150000"/>
              </a:lnSpc>
              <a:buClr>
                <a:srgbClr val="3891A7"/>
              </a:buClr>
              <a:buSzPct val="80000"/>
              <a:defRPr/>
            </a:pPr>
            <a:r>
              <a:rPr lang="en-US" sz="2400" b="1" dirty="0">
                <a:latin typeface="+mn-ea"/>
              </a:rPr>
              <a:t>D.  738</a:t>
            </a:r>
            <a:endParaRPr lang="zh-CN" altLang="en-US" sz="2400" b="1" dirty="0">
              <a:latin typeface="+mn-ea"/>
            </a:endParaRPr>
          </a:p>
        </p:txBody>
      </p:sp>
      <p:sp>
        <p:nvSpPr>
          <p:cNvPr id="14339" name="Rectangle 2"/>
          <p:cNvSpPr>
            <a:spLocks noChangeArrowheads="1"/>
          </p:cNvSpPr>
          <p:nvPr/>
        </p:nvSpPr>
        <p:spPr bwMode="auto">
          <a:xfrm>
            <a:off x="1" y="-190957"/>
            <a:ext cx="209888" cy="38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897" tIns="51949" rIns="103897" bIns="51949"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zh-CN" altLang="en-US" b="1">
              <a:solidFill>
                <a:srgbClr val="000000"/>
              </a:solidFill>
              <a:latin typeface="Palatino Linotype" pitchFamily="18" charset="0"/>
              <a:ea typeface="楷体_GB2312" pitchFamily="49" charset="-122"/>
            </a:endParaRPr>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930" y="2917518"/>
            <a:ext cx="5865284" cy="3282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30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47" y="3333752"/>
            <a:ext cx="8483153" cy="222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4"/>
          <p:cNvSpPr txBox="1">
            <a:spLocks noChangeArrowheads="1"/>
          </p:cNvSpPr>
          <p:nvPr/>
        </p:nvSpPr>
        <p:spPr bwMode="auto">
          <a:xfrm>
            <a:off x="478367" y="548218"/>
            <a:ext cx="8449733"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97" tIns="51949" rIns="103897" bIns="51949">
            <a:spAutoFit/>
          </a:bodyPr>
          <a:lstStyle>
            <a:lvl1pPr marL="173038"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buClr>
                <a:srgbClr val="3891A7"/>
              </a:buClr>
              <a:buSzPct val="80000"/>
              <a:defRPr/>
            </a:pPr>
            <a:r>
              <a:rPr lang="zh-CN" altLang="en-US" sz="2100">
                <a:solidFill>
                  <a:srgbClr val="FF0000"/>
                </a:solidFill>
                <a:latin typeface="+mn-ea"/>
                <a:ea typeface="+mn-ea"/>
              </a:rPr>
              <a:t>历年考题（</a:t>
            </a:r>
            <a:r>
              <a:rPr lang="en-US" altLang="zh-CN" sz="2100" dirty="0">
                <a:solidFill>
                  <a:srgbClr val="FF0000"/>
                </a:solidFill>
                <a:latin typeface="+mn-ea"/>
                <a:ea typeface="+mn-ea"/>
              </a:rPr>
              <a:t>15</a:t>
            </a:r>
            <a:r>
              <a:rPr lang="zh-CN" altLang="en-US" sz="2100" dirty="0">
                <a:solidFill>
                  <a:srgbClr val="FF0000"/>
                </a:solidFill>
                <a:latin typeface="+mn-ea"/>
                <a:ea typeface="+mn-ea"/>
              </a:rPr>
              <a:t>分）</a:t>
            </a:r>
          </a:p>
          <a:p>
            <a:pPr eaLnBrk="1" hangingPunct="1">
              <a:buClr>
                <a:srgbClr val="3891A7"/>
              </a:buClr>
              <a:buSzPct val="80000"/>
              <a:defRPr/>
            </a:pPr>
            <a:r>
              <a:rPr lang="zh-CN" altLang="en-US" sz="2100" dirty="0">
                <a:latin typeface="+mn-ea"/>
                <a:ea typeface="+mn-ea"/>
              </a:rPr>
              <a:t>阅读下列说明，回答问题</a:t>
            </a:r>
            <a:r>
              <a:rPr lang="en-US" altLang="zh-CN" sz="2100" dirty="0">
                <a:latin typeface="+mn-ea"/>
                <a:ea typeface="+mn-ea"/>
              </a:rPr>
              <a:t>1</a:t>
            </a:r>
            <a:r>
              <a:rPr lang="zh-CN" altLang="en-US" sz="2100" dirty="0">
                <a:latin typeface="+mn-ea"/>
                <a:ea typeface="+mn-ea"/>
              </a:rPr>
              <a:t>至问题</a:t>
            </a:r>
            <a:r>
              <a:rPr lang="en-US" altLang="zh-CN" sz="2100" dirty="0">
                <a:latin typeface="+mn-ea"/>
                <a:ea typeface="+mn-ea"/>
              </a:rPr>
              <a:t>3</a:t>
            </a:r>
            <a:r>
              <a:rPr lang="zh-CN" altLang="en-US" sz="2100" dirty="0">
                <a:latin typeface="+mn-ea"/>
                <a:ea typeface="+mn-ea"/>
              </a:rPr>
              <a:t>，将解答填入答题纸的对应栏内。</a:t>
            </a:r>
          </a:p>
          <a:p>
            <a:pPr eaLnBrk="1" hangingPunct="1">
              <a:buClr>
                <a:srgbClr val="3891A7"/>
              </a:buClr>
              <a:buSzPct val="80000"/>
              <a:defRPr/>
            </a:pPr>
            <a:r>
              <a:rPr lang="en-US" altLang="zh-CN" sz="2100" dirty="0">
                <a:solidFill>
                  <a:srgbClr val="FF0000"/>
                </a:solidFill>
                <a:latin typeface="+mn-ea"/>
                <a:ea typeface="+mn-ea"/>
              </a:rPr>
              <a:t>[</a:t>
            </a:r>
            <a:r>
              <a:rPr lang="zh-CN" altLang="en-US" sz="2100" dirty="0">
                <a:solidFill>
                  <a:srgbClr val="FF0000"/>
                </a:solidFill>
                <a:latin typeface="+mn-ea"/>
                <a:ea typeface="+mn-ea"/>
              </a:rPr>
              <a:t>说明</a:t>
            </a:r>
            <a:r>
              <a:rPr lang="en-US" altLang="zh-CN" sz="2100" dirty="0">
                <a:solidFill>
                  <a:srgbClr val="FF0000"/>
                </a:solidFill>
                <a:latin typeface="+mn-ea"/>
                <a:ea typeface="+mn-ea"/>
              </a:rPr>
              <a:t>]</a:t>
            </a:r>
          </a:p>
          <a:p>
            <a:pPr eaLnBrk="1" hangingPunct="1">
              <a:buClr>
                <a:srgbClr val="3891A7"/>
              </a:buClr>
              <a:buSzPct val="80000"/>
              <a:defRPr/>
            </a:pPr>
            <a:r>
              <a:rPr lang="zh-CN" altLang="en-US" sz="2100" dirty="0">
                <a:latin typeface="+mn-ea"/>
                <a:ea typeface="+mn-ea"/>
              </a:rPr>
              <a:t>某大楼布线工程基本情况为：一层到四层，必须在低层完成后才能进行高层布线。每层工作量完全相同。项目经理根据现有人员和工作任务，预计每层需要一天完成。项目经理编制了该项目的布线进度计划，并在</a:t>
            </a:r>
            <a:r>
              <a:rPr lang="en-US" altLang="zh-CN" sz="2100" dirty="0">
                <a:latin typeface="+mn-ea"/>
                <a:ea typeface="+mn-ea"/>
              </a:rPr>
              <a:t>3 </a:t>
            </a:r>
            <a:r>
              <a:rPr lang="zh-CN" altLang="en-US" sz="2100" dirty="0">
                <a:latin typeface="+mn-ea"/>
                <a:ea typeface="+mn-ea"/>
              </a:rPr>
              <a:t>月</a:t>
            </a:r>
            <a:r>
              <a:rPr lang="en-US" altLang="zh-CN" sz="2100" dirty="0">
                <a:latin typeface="+mn-ea"/>
                <a:ea typeface="+mn-ea"/>
              </a:rPr>
              <a:t>18 </a:t>
            </a:r>
            <a:r>
              <a:rPr lang="zh-CN" altLang="en-US" sz="2100" dirty="0">
                <a:latin typeface="+mn-ea"/>
                <a:ea typeface="+mn-ea"/>
              </a:rPr>
              <a:t>号工作时间结束后对工作完成情况进行了绩效评估，如下表所示： </a:t>
            </a:r>
            <a:endParaRPr lang="en-US" altLang="zh-CN" sz="2100" dirty="0">
              <a:latin typeface="+mn-ea"/>
              <a:ea typeface="+mn-ea"/>
            </a:endParaRPr>
          </a:p>
          <a:p>
            <a:pPr eaLnBrk="1" hangingPunct="1">
              <a:buClr>
                <a:srgbClr val="3891A7"/>
              </a:buClr>
              <a:buSzPct val="80000"/>
              <a:defRPr/>
            </a:pPr>
            <a:endParaRPr lang="zh-CN" altLang="en-US" sz="2100" dirty="0">
              <a:latin typeface="+mn-ea"/>
              <a:ea typeface="+mn-ea"/>
            </a:endParaRPr>
          </a:p>
        </p:txBody>
      </p:sp>
    </p:spTree>
    <p:extLst>
      <p:ext uri="{BB962C8B-B14F-4D97-AF65-F5344CB8AC3E}">
        <p14:creationId xmlns:p14="http://schemas.microsoft.com/office/powerpoint/2010/main" val="81284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733" y="1604434"/>
            <a:ext cx="5378451" cy="200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4"/>
          <p:cNvSpPr txBox="1">
            <a:spLocks noChangeArrowheads="1"/>
          </p:cNvSpPr>
          <p:nvPr/>
        </p:nvSpPr>
        <p:spPr bwMode="auto">
          <a:xfrm>
            <a:off x="527051" y="452967"/>
            <a:ext cx="8257116" cy="564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97" tIns="51949" rIns="103897" bIns="51949">
            <a:spAutoFit/>
          </a:bodyPr>
          <a:lstStyle>
            <a:lvl1pPr marL="173038"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buClr>
                <a:srgbClr val="3891A7"/>
              </a:buClr>
              <a:buSzPct val="80000"/>
              <a:defRPr/>
            </a:pPr>
            <a:r>
              <a:rPr lang="en-US" altLang="zh-CN" dirty="0">
                <a:solidFill>
                  <a:srgbClr val="FF0000"/>
                </a:solidFill>
                <a:latin typeface="+mn-ea"/>
                <a:ea typeface="+mn-ea"/>
              </a:rPr>
              <a:t>[</a:t>
            </a:r>
            <a:r>
              <a:rPr lang="zh-CN" altLang="en-US" dirty="0">
                <a:solidFill>
                  <a:srgbClr val="FF0000"/>
                </a:solidFill>
                <a:latin typeface="+mn-ea"/>
                <a:ea typeface="+mn-ea"/>
              </a:rPr>
              <a:t>问题</a:t>
            </a:r>
            <a:r>
              <a:rPr lang="en-US" altLang="zh-CN" dirty="0">
                <a:solidFill>
                  <a:srgbClr val="FF0000"/>
                </a:solidFill>
                <a:latin typeface="+mn-ea"/>
                <a:ea typeface="+mn-ea"/>
              </a:rPr>
              <a:t>1]</a:t>
            </a:r>
            <a:r>
              <a:rPr lang="zh-CN" altLang="en-US" dirty="0">
                <a:solidFill>
                  <a:srgbClr val="FF0000"/>
                </a:solidFill>
                <a:latin typeface="+mn-ea"/>
                <a:ea typeface="+mn-ea"/>
              </a:rPr>
              <a:t>（</a:t>
            </a:r>
            <a:r>
              <a:rPr lang="en-US" altLang="zh-CN" dirty="0">
                <a:solidFill>
                  <a:srgbClr val="FF0000"/>
                </a:solidFill>
                <a:latin typeface="+mn-ea"/>
                <a:ea typeface="+mn-ea"/>
              </a:rPr>
              <a:t>5</a:t>
            </a:r>
            <a:r>
              <a:rPr lang="zh-CN" altLang="en-US" dirty="0">
                <a:solidFill>
                  <a:srgbClr val="FF0000"/>
                </a:solidFill>
                <a:latin typeface="+mn-ea"/>
                <a:ea typeface="+mn-ea"/>
              </a:rPr>
              <a:t>分）</a:t>
            </a:r>
          </a:p>
          <a:p>
            <a:pPr eaLnBrk="1" hangingPunct="1">
              <a:buClr>
                <a:srgbClr val="3891A7"/>
              </a:buClr>
              <a:buSzPct val="80000"/>
              <a:defRPr/>
            </a:pPr>
            <a:r>
              <a:rPr lang="zh-CN" altLang="en-US" dirty="0">
                <a:latin typeface="+mn-ea"/>
                <a:ea typeface="+mn-ea"/>
              </a:rPr>
              <a:t>请计算 </a:t>
            </a:r>
            <a:r>
              <a:rPr lang="en-US" altLang="zh-CN" dirty="0">
                <a:latin typeface="+mn-ea"/>
                <a:ea typeface="+mn-ea"/>
              </a:rPr>
              <a:t>2011 </a:t>
            </a:r>
            <a:r>
              <a:rPr lang="zh-CN" altLang="en-US" dirty="0">
                <a:latin typeface="+mn-ea"/>
                <a:ea typeface="+mn-ea"/>
              </a:rPr>
              <a:t>年</a:t>
            </a:r>
            <a:r>
              <a:rPr lang="en-US" altLang="zh-CN" dirty="0">
                <a:latin typeface="+mn-ea"/>
                <a:ea typeface="+mn-ea"/>
              </a:rPr>
              <a:t>3 </a:t>
            </a:r>
            <a:r>
              <a:rPr lang="zh-CN" altLang="en-US" dirty="0">
                <a:latin typeface="+mn-ea"/>
                <a:ea typeface="+mn-ea"/>
              </a:rPr>
              <a:t>月</a:t>
            </a:r>
            <a:r>
              <a:rPr lang="en-US" altLang="zh-CN" dirty="0">
                <a:latin typeface="+mn-ea"/>
                <a:ea typeface="+mn-ea"/>
              </a:rPr>
              <a:t>18 </a:t>
            </a:r>
            <a:r>
              <a:rPr lang="zh-CN" altLang="en-US" dirty="0">
                <a:latin typeface="+mn-ea"/>
                <a:ea typeface="+mn-ea"/>
              </a:rPr>
              <a:t>日时对应的</a:t>
            </a:r>
            <a:r>
              <a:rPr lang="en-US" altLang="zh-CN" dirty="0">
                <a:latin typeface="+mn-ea"/>
                <a:ea typeface="+mn-ea"/>
              </a:rPr>
              <a:t>PV</a:t>
            </a:r>
            <a:r>
              <a:rPr lang="zh-CN" altLang="en-US" dirty="0">
                <a:latin typeface="+mn-ea"/>
                <a:ea typeface="+mn-ea"/>
              </a:rPr>
              <a:t>、</a:t>
            </a:r>
            <a:r>
              <a:rPr lang="en-US" altLang="zh-CN" dirty="0">
                <a:latin typeface="+mn-ea"/>
                <a:ea typeface="+mn-ea"/>
              </a:rPr>
              <a:t>EV</a:t>
            </a:r>
            <a:r>
              <a:rPr lang="zh-CN" altLang="en-US" dirty="0">
                <a:latin typeface="+mn-ea"/>
                <a:ea typeface="+mn-ea"/>
              </a:rPr>
              <a:t>、</a:t>
            </a:r>
            <a:r>
              <a:rPr lang="en-US" altLang="zh-CN" dirty="0">
                <a:latin typeface="+mn-ea"/>
                <a:ea typeface="+mn-ea"/>
              </a:rPr>
              <a:t>AC</a:t>
            </a:r>
            <a:r>
              <a:rPr lang="zh-CN" altLang="en-US" dirty="0">
                <a:latin typeface="+mn-ea"/>
                <a:ea typeface="+mn-ea"/>
              </a:rPr>
              <a:t>、</a:t>
            </a:r>
            <a:r>
              <a:rPr lang="en-US" altLang="zh-CN" dirty="0">
                <a:latin typeface="+mn-ea"/>
                <a:ea typeface="+mn-ea"/>
              </a:rPr>
              <a:t>CPI </a:t>
            </a:r>
            <a:r>
              <a:rPr lang="zh-CN" altLang="en-US" dirty="0">
                <a:latin typeface="+mn-ea"/>
                <a:ea typeface="+mn-ea"/>
              </a:rPr>
              <a:t>和</a:t>
            </a:r>
            <a:r>
              <a:rPr lang="en-US" altLang="zh-CN" dirty="0">
                <a:latin typeface="+mn-ea"/>
                <a:ea typeface="+mn-ea"/>
              </a:rPr>
              <a:t>SPI</a:t>
            </a:r>
            <a:r>
              <a:rPr lang="zh-CN" altLang="en-US" dirty="0">
                <a:latin typeface="+mn-ea"/>
                <a:ea typeface="+mn-ea"/>
              </a:rPr>
              <a:t>。 </a:t>
            </a:r>
          </a:p>
          <a:p>
            <a:pPr eaLnBrk="1" hangingPunct="1">
              <a:buClr>
                <a:srgbClr val="3891A7"/>
              </a:buClr>
              <a:buSzPct val="80000"/>
              <a:defRPr/>
            </a:pPr>
            <a:r>
              <a:rPr lang="en-US" altLang="zh-CN" dirty="0">
                <a:solidFill>
                  <a:srgbClr val="FF0000"/>
                </a:solidFill>
                <a:latin typeface="+mn-ea"/>
                <a:ea typeface="+mn-ea"/>
              </a:rPr>
              <a:t>[</a:t>
            </a:r>
            <a:r>
              <a:rPr lang="zh-CN" altLang="en-US" dirty="0">
                <a:solidFill>
                  <a:srgbClr val="FF0000"/>
                </a:solidFill>
                <a:latin typeface="+mn-ea"/>
                <a:ea typeface="+mn-ea"/>
              </a:rPr>
              <a:t>问题</a:t>
            </a:r>
            <a:r>
              <a:rPr lang="en-US" altLang="zh-CN" dirty="0">
                <a:solidFill>
                  <a:srgbClr val="FF0000"/>
                </a:solidFill>
                <a:latin typeface="+mn-ea"/>
                <a:ea typeface="+mn-ea"/>
              </a:rPr>
              <a:t>2]</a:t>
            </a:r>
            <a:r>
              <a:rPr lang="zh-CN" altLang="en-US" dirty="0">
                <a:solidFill>
                  <a:srgbClr val="FF0000"/>
                </a:solidFill>
                <a:latin typeface="+mn-ea"/>
                <a:ea typeface="+mn-ea"/>
              </a:rPr>
              <a:t>（</a:t>
            </a:r>
            <a:r>
              <a:rPr lang="en-US" altLang="zh-CN" dirty="0">
                <a:solidFill>
                  <a:srgbClr val="FF0000"/>
                </a:solidFill>
                <a:latin typeface="+mn-ea"/>
                <a:ea typeface="+mn-ea"/>
              </a:rPr>
              <a:t>4</a:t>
            </a:r>
            <a:r>
              <a:rPr lang="zh-CN" altLang="en-US" dirty="0">
                <a:solidFill>
                  <a:srgbClr val="FF0000"/>
                </a:solidFill>
                <a:latin typeface="+mn-ea"/>
                <a:ea typeface="+mn-ea"/>
              </a:rPr>
              <a:t>分）</a:t>
            </a:r>
          </a:p>
          <a:p>
            <a:pPr eaLnBrk="1" hangingPunct="1">
              <a:buClr>
                <a:srgbClr val="3891A7"/>
              </a:buClr>
              <a:buSzPct val="80000"/>
              <a:defRPr/>
            </a:pPr>
            <a:r>
              <a:rPr lang="zh-CN" altLang="en-US" dirty="0">
                <a:latin typeface="+mn-ea"/>
                <a:ea typeface="+mn-ea"/>
              </a:rPr>
              <a:t>（</a:t>
            </a:r>
            <a:r>
              <a:rPr lang="en-US" altLang="zh-CN" dirty="0">
                <a:latin typeface="+mn-ea"/>
                <a:ea typeface="+mn-ea"/>
              </a:rPr>
              <a:t>1</a:t>
            </a:r>
            <a:r>
              <a:rPr lang="zh-CN" altLang="en-US" dirty="0">
                <a:latin typeface="+mn-ea"/>
                <a:ea typeface="+mn-ea"/>
              </a:rPr>
              <a:t>）根据当前绩效，在下图中划出</a:t>
            </a:r>
            <a:r>
              <a:rPr lang="en-US" altLang="zh-CN" dirty="0">
                <a:latin typeface="+mn-ea"/>
                <a:ea typeface="+mn-ea"/>
              </a:rPr>
              <a:t>AC </a:t>
            </a:r>
            <a:r>
              <a:rPr lang="zh-CN" altLang="en-US" dirty="0">
                <a:latin typeface="+mn-ea"/>
                <a:ea typeface="+mn-ea"/>
              </a:rPr>
              <a:t>和</a:t>
            </a:r>
            <a:r>
              <a:rPr lang="en-US" altLang="zh-CN" dirty="0">
                <a:latin typeface="+mn-ea"/>
                <a:ea typeface="+mn-ea"/>
              </a:rPr>
              <a:t>EV </a:t>
            </a:r>
            <a:r>
              <a:rPr lang="zh-CN" altLang="en-US" dirty="0">
                <a:latin typeface="+mn-ea"/>
                <a:ea typeface="+mn-ea"/>
              </a:rPr>
              <a:t>曲线。（</a:t>
            </a:r>
            <a:r>
              <a:rPr lang="en-US" altLang="zh-CN" dirty="0">
                <a:latin typeface="+mn-ea"/>
                <a:ea typeface="+mn-ea"/>
              </a:rPr>
              <a:t>2 </a:t>
            </a:r>
            <a:r>
              <a:rPr lang="zh-CN" altLang="en-US" dirty="0">
                <a:latin typeface="+mn-ea"/>
                <a:ea typeface="+mn-ea"/>
              </a:rPr>
              <a:t>分） </a:t>
            </a:r>
            <a:endParaRPr lang="en-US" altLang="zh-CN" dirty="0">
              <a:latin typeface="+mn-ea"/>
              <a:ea typeface="+mn-ea"/>
            </a:endParaRPr>
          </a:p>
          <a:p>
            <a:pPr eaLnBrk="1" hangingPunct="1">
              <a:buClr>
                <a:srgbClr val="3891A7"/>
              </a:buClr>
              <a:buSzPct val="80000"/>
              <a:defRPr/>
            </a:pPr>
            <a:endParaRPr lang="en-US" altLang="zh-CN" dirty="0">
              <a:latin typeface="+mn-ea"/>
              <a:ea typeface="+mn-ea"/>
            </a:endParaRPr>
          </a:p>
          <a:p>
            <a:pPr eaLnBrk="1" hangingPunct="1">
              <a:buClr>
                <a:srgbClr val="3891A7"/>
              </a:buClr>
              <a:buSzPct val="80000"/>
              <a:defRPr/>
            </a:pPr>
            <a:endParaRPr lang="en-US" altLang="zh-CN" dirty="0">
              <a:latin typeface="+mn-ea"/>
              <a:ea typeface="+mn-ea"/>
            </a:endParaRPr>
          </a:p>
          <a:p>
            <a:pPr eaLnBrk="1" hangingPunct="1">
              <a:buClr>
                <a:srgbClr val="3891A7"/>
              </a:buClr>
              <a:buSzPct val="80000"/>
              <a:defRPr/>
            </a:pPr>
            <a:endParaRPr lang="en-US" altLang="zh-CN" dirty="0">
              <a:latin typeface="+mn-ea"/>
              <a:ea typeface="+mn-ea"/>
            </a:endParaRPr>
          </a:p>
          <a:p>
            <a:pPr eaLnBrk="1" hangingPunct="1">
              <a:buClr>
                <a:srgbClr val="3891A7"/>
              </a:buClr>
              <a:buSzPct val="80000"/>
              <a:defRPr/>
            </a:pPr>
            <a:endParaRPr lang="en-US" altLang="zh-CN" dirty="0">
              <a:latin typeface="+mn-ea"/>
              <a:ea typeface="+mn-ea"/>
            </a:endParaRPr>
          </a:p>
          <a:p>
            <a:pPr eaLnBrk="1" hangingPunct="1">
              <a:buClr>
                <a:srgbClr val="3891A7"/>
              </a:buClr>
              <a:buSzPct val="80000"/>
              <a:defRPr/>
            </a:pPr>
            <a:endParaRPr lang="en-US" altLang="zh-CN" dirty="0">
              <a:latin typeface="+mn-ea"/>
              <a:ea typeface="+mn-ea"/>
            </a:endParaRPr>
          </a:p>
          <a:p>
            <a:pPr eaLnBrk="1" hangingPunct="1">
              <a:buClr>
                <a:srgbClr val="3891A7"/>
              </a:buClr>
              <a:buSzPct val="80000"/>
              <a:defRPr/>
            </a:pPr>
            <a:endParaRPr lang="en-US" altLang="zh-CN" dirty="0">
              <a:latin typeface="+mn-ea"/>
              <a:ea typeface="+mn-ea"/>
            </a:endParaRPr>
          </a:p>
          <a:p>
            <a:pPr eaLnBrk="1" hangingPunct="1">
              <a:buClr>
                <a:srgbClr val="3891A7"/>
              </a:buClr>
              <a:buSzPct val="80000"/>
              <a:defRPr/>
            </a:pPr>
            <a:endParaRPr lang="en-US" altLang="zh-CN" dirty="0">
              <a:latin typeface="+mn-ea"/>
              <a:ea typeface="+mn-ea"/>
            </a:endParaRPr>
          </a:p>
          <a:p>
            <a:pPr eaLnBrk="1" hangingPunct="1">
              <a:buClr>
                <a:srgbClr val="3891A7"/>
              </a:buClr>
              <a:buSzPct val="80000"/>
              <a:defRPr/>
            </a:pPr>
            <a:endParaRPr lang="en-US" altLang="zh-CN" dirty="0">
              <a:latin typeface="+mn-ea"/>
              <a:ea typeface="+mn-ea"/>
            </a:endParaRPr>
          </a:p>
          <a:p>
            <a:pPr eaLnBrk="1" hangingPunct="1">
              <a:buClr>
                <a:srgbClr val="3891A7"/>
              </a:buClr>
              <a:buSzPct val="80000"/>
              <a:defRPr/>
            </a:pPr>
            <a:endParaRPr lang="en-US" altLang="zh-CN" dirty="0">
              <a:latin typeface="+mn-ea"/>
              <a:ea typeface="+mn-ea"/>
            </a:endParaRPr>
          </a:p>
          <a:p>
            <a:pPr eaLnBrk="1" hangingPunct="1">
              <a:buClr>
                <a:srgbClr val="3891A7"/>
              </a:buClr>
              <a:buSzPct val="80000"/>
              <a:defRPr/>
            </a:pPr>
            <a:r>
              <a:rPr lang="zh-CN" altLang="en-US" dirty="0">
                <a:latin typeface="+mn-ea"/>
                <a:ea typeface="+mn-ea"/>
              </a:rPr>
              <a:t>（</a:t>
            </a:r>
            <a:r>
              <a:rPr lang="en-US" altLang="zh-CN" dirty="0">
                <a:latin typeface="+mn-ea"/>
                <a:ea typeface="+mn-ea"/>
              </a:rPr>
              <a:t>2</a:t>
            </a:r>
            <a:r>
              <a:rPr lang="zh-CN" altLang="en-US" dirty="0">
                <a:latin typeface="+mn-ea"/>
                <a:ea typeface="+mn-ea"/>
              </a:rPr>
              <a:t>）分析当前的绩效，并指出绩效改进的具体措施。（</a:t>
            </a:r>
            <a:r>
              <a:rPr lang="en-US" altLang="zh-CN" dirty="0">
                <a:latin typeface="+mn-ea"/>
                <a:ea typeface="+mn-ea"/>
              </a:rPr>
              <a:t>2 </a:t>
            </a:r>
            <a:r>
              <a:rPr lang="zh-CN" altLang="en-US" dirty="0">
                <a:latin typeface="+mn-ea"/>
                <a:ea typeface="+mn-ea"/>
              </a:rPr>
              <a:t>分）</a:t>
            </a:r>
            <a:endParaRPr lang="en-US" altLang="zh-CN" dirty="0">
              <a:latin typeface="+mn-ea"/>
              <a:ea typeface="+mn-ea"/>
            </a:endParaRPr>
          </a:p>
          <a:p>
            <a:pPr eaLnBrk="1" hangingPunct="1">
              <a:buClr>
                <a:srgbClr val="3891A7"/>
              </a:buClr>
              <a:buSzPct val="80000"/>
              <a:defRPr/>
            </a:pPr>
            <a:r>
              <a:rPr lang="en-US" altLang="zh-CN" dirty="0">
                <a:solidFill>
                  <a:srgbClr val="FF0000"/>
                </a:solidFill>
                <a:latin typeface="+mn-ea"/>
                <a:ea typeface="+mn-ea"/>
              </a:rPr>
              <a:t>[</a:t>
            </a:r>
            <a:r>
              <a:rPr lang="zh-CN" altLang="en-US" dirty="0">
                <a:solidFill>
                  <a:srgbClr val="FF0000"/>
                </a:solidFill>
                <a:latin typeface="+mn-ea"/>
                <a:ea typeface="+mn-ea"/>
              </a:rPr>
              <a:t>问题</a:t>
            </a:r>
            <a:r>
              <a:rPr lang="en-US" altLang="zh-CN" dirty="0">
                <a:solidFill>
                  <a:srgbClr val="FF0000"/>
                </a:solidFill>
                <a:latin typeface="+mn-ea"/>
                <a:ea typeface="+mn-ea"/>
              </a:rPr>
              <a:t>3]</a:t>
            </a:r>
            <a:r>
              <a:rPr lang="zh-CN" altLang="en-US" dirty="0">
                <a:solidFill>
                  <a:srgbClr val="FF0000"/>
                </a:solidFill>
                <a:latin typeface="+mn-ea"/>
                <a:ea typeface="+mn-ea"/>
              </a:rPr>
              <a:t>（</a:t>
            </a:r>
            <a:r>
              <a:rPr lang="en-US" altLang="zh-CN" dirty="0">
                <a:solidFill>
                  <a:srgbClr val="FF0000"/>
                </a:solidFill>
                <a:latin typeface="+mn-ea"/>
                <a:ea typeface="+mn-ea"/>
              </a:rPr>
              <a:t>6</a:t>
            </a:r>
            <a:r>
              <a:rPr lang="zh-CN" altLang="en-US" dirty="0">
                <a:solidFill>
                  <a:srgbClr val="FF0000"/>
                </a:solidFill>
                <a:latin typeface="+mn-ea"/>
                <a:ea typeface="+mn-ea"/>
              </a:rPr>
              <a:t>分）</a:t>
            </a:r>
          </a:p>
          <a:p>
            <a:pPr eaLnBrk="1" hangingPunct="1">
              <a:buClr>
                <a:srgbClr val="3891A7"/>
              </a:buClr>
              <a:buSzPct val="80000"/>
              <a:defRPr/>
            </a:pPr>
            <a:r>
              <a:rPr lang="zh-CN" altLang="en-US" dirty="0">
                <a:latin typeface="+mn-ea"/>
                <a:ea typeface="+mn-ea"/>
              </a:rPr>
              <a:t>（</a:t>
            </a:r>
            <a:r>
              <a:rPr lang="en-US" altLang="zh-CN" dirty="0">
                <a:latin typeface="+mn-ea"/>
                <a:ea typeface="+mn-ea"/>
              </a:rPr>
              <a:t>1</a:t>
            </a:r>
            <a:r>
              <a:rPr lang="zh-CN" altLang="en-US" dirty="0">
                <a:latin typeface="+mn-ea"/>
                <a:ea typeface="+mn-ea"/>
              </a:rPr>
              <a:t>）如果在</a:t>
            </a:r>
            <a:r>
              <a:rPr lang="en-US" altLang="zh-CN" dirty="0">
                <a:latin typeface="+mn-ea"/>
                <a:ea typeface="+mn-ea"/>
              </a:rPr>
              <a:t>2011 </a:t>
            </a:r>
            <a:r>
              <a:rPr lang="zh-CN" altLang="en-US" dirty="0">
                <a:latin typeface="+mn-ea"/>
                <a:ea typeface="+mn-ea"/>
              </a:rPr>
              <a:t>年</a:t>
            </a:r>
            <a:r>
              <a:rPr lang="en-US" altLang="zh-CN" dirty="0">
                <a:latin typeface="+mn-ea"/>
                <a:ea typeface="+mn-ea"/>
              </a:rPr>
              <a:t>3 </a:t>
            </a:r>
            <a:r>
              <a:rPr lang="zh-CN" altLang="en-US" dirty="0">
                <a:latin typeface="+mn-ea"/>
                <a:ea typeface="+mn-ea"/>
              </a:rPr>
              <a:t>月</a:t>
            </a:r>
            <a:r>
              <a:rPr lang="en-US" altLang="zh-CN" dirty="0">
                <a:latin typeface="+mn-ea"/>
                <a:ea typeface="+mn-ea"/>
              </a:rPr>
              <a:t>18 </a:t>
            </a:r>
            <a:r>
              <a:rPr lang="zh-CN" altLang="en-US" dirty="0">
                <a:latin typeface="+mn-ea"/>
                <a:ea typeface="+mn-ea"/>
              </a:rPr>
              <a:t>日绩效评估后，找到了影响绩效的原因，并纠正了项目偏差，请计算</a:t>
            </a:r>
            <a:r>
              <a:rPr lang="en-US" altLang="zh-CN" dirty="0">
                <a:latin typeface="+mn-ea"/>
                <a:ea typeface="+mn-ea"/>
              </a:rPr>
              <a:t>ETC </a:t>
            </a:r>
            <a:r>
              <a:rPr lang="zh-CN" altLang="en-US" dirty="0">
                <a:latin typeface="+mn-ea"/>
                <a:ea typeface="+mn-ea"/>
              </a:rPr>
              <a:t>和</a:t>
            </a:r>
            <a:r>
              <a:rPr lang="en-US" altLang="zh-CN" dirty="0">
                <a:latin typeface="+mn-ea"/>
                <a:ea typeface="+mn-ea"/>
              </a:rPr>
              <a:t>EAC</a:t>
            </a:r>
            <a:r>
              <a:rPr lang="zh-CN" altLang="en-US" dirty="0">
                <a:latin typeface="+mn-ea"/>
                <a:ea typeface="+mn-ea"/>
              </a:rPr>
              <a:t>，并预测此种情况下的完工日期。（</a:t>
            </a:r>
            <a:r>
              <a:rPr lang="en-US" altLang="zh-CN" dirty="0">
                <a:latin typeface="+mn-ea"/>
                <a:ea typeface="+mn-ea"/>
              </a:rPr>
              <a:t>3 </a:t>
            </a:r>
            <a:r>
              <a:rPr lang="zh-CN" altLang="en-US" dirty="0">
                <a:latin typeface="+mn-ea"/>
                <a:ea typeface="+mn-ea"/>
              </a:rPr>
              <a:t>分）</a:t>
            </a:r>
          </a:p>
          <a:p>
            <a:pPr eaLnBrk="1" hangingPunct="1">
              <a:buClr>
                <a:srgbClr val="3891A7"/>
              </a:buClr>
              <a:buSzPct val="80000"/>
              <a:defRPr/>
            </a:pPr>
            <a:r>
              <a:rPr lang="zh-CN" altLang="en-US" dirty="0">
                <a:latin typeface="+mn-ea"/>
                <a:ea typeface="+mn-ea"/>
              </a:rPr>
              <a:t>（</a:t>
            </a:r>
            <a:r>
              <a:rPr lang="en-US" altLang="zh-CN" dirty="0">
                <a:latin typeface="+mn-ea"/>
                <a:ea typeface="+mn-ea"/>
              </a:rPr>
              <a:t>2</a:t>
            </a:r>
            <a:r>
              <a:rPr lang="zh-CN" altLang="en-US" dirty="0">
                <a:latin typeface="+mn-ea"/>
                <a:ea typeface="+mn-ea"/>
              </a:rPr>
              <a:t>）如果在</a:t>
            </a:r>
            <a:r>
              <a:rPr lang="en-US" altLang="zh-CN" dirty="0">
                <a:latin typeface="+mn-ea"/>
                <a:ea typeface="+mn-ea"/>
              </a:rPr>
              <a:t>2011 </a:t>
            </a:r>
            <a:r>
              <a:rPr lang="zh-CN" altLang="en-US" dirty="0">
                <a:latin typeface="+mn-ea"/>
                <a:ea typeface="+mn-ea"/>
              </a:rPr>
              <a:t>年</a:t>
            </a:r>
            <a:r>
              <a:rPr lang="en-US" altLang="zh-CN" dirty="0">
                <a:latin typeface="+mn-ea"/>
                <a:ea typeface="+mn-ea"/>
              </a:rPr>
              <a:t>3 </a:t>
            </a:r>
            <a:r>
              <a:rPr lang="zh-CN" altLang="en-US" dirty="0">
                <a:latin typeface="+mn-ea"/>
                <a:ea typeface="+mn-ea"/>
              </a:rPr>
              <a:t>月</a:t>
            </a:r>
            <a:r>
              <a:rPr lang="en-US" altLang="zh-CN" dirty="0">
                <a:latin typeface="+mn-ea"/>
                <a:ea typeface="+mn-ea"/>
              </a:rPr>
              <a:t>18 </a:t>
            </a:r>
            <a:r>
              <a:rPr lang="zh-CN" altLang="en-US" dirty="0">
                <a:latin typeface="+mn-ea"/>
                <a:ea typeface="+mn-ea"/>
              </a:rPr>
              <a:t>日绩效评估后，未进行原因分析和采取相关措施，仍按目前状态开展工作，请计算</a:t>
            </a:r>
            <a:r>
              <a:rPr lang="en-US" altLang="zh-CN" dirty="0">
                <a:latin typeface="+mn-ea"/>
                <a:ea typeface="+mn-ea"/>
              </a:rPr>
              <a:t>ETC </a:t>
            </a:r>
            <a:r>
              <a:rPr lang="zh-CN" altLang="en-US" dirty="0">
                <a:latin typeface="+mn-ea"/>
                <a:ea typeface="+mn-ea"/>
              </a:rPr>
              <a:t>和</a:t>
            </a:r>
            <a:r>
              <a:rPr lang="en-US" altLang="zh-CN" dirty="0">
                <a:latin typeface="+mn-ea"/>
                <a:ea typeface="+mn-ea"/>
              </a:rPr>
              <a:t>EAC</a:t>
            </a:r>
            <a:r>
              <a:rPr lang="zh-CN" altLang="en-US" dirty="0">
                <a:latin typeface="+mn-ea"/>
                <a:ea typeface="+mn-ea"/>
              </a:rPr>
              <a:t>，并预测此种情况下的完工日期。（</a:t>
            </a:r>
            <a:r>
              <a:rPr lang="en-US" altLang="zh-CN" dirty="0">
                <a:latin typeface="+mn-ea"/>
                <a:ea typeface="+mn-ea"/>
              </a:rPr>
              <a:t>3 </a:t>
            </a:r>
            <a:r>
              <a:rPr lang="zh-CN" altLang="en-US" dirty="0">
                <a:latin typeface="+mn-ea"/>
                <a:ea typeface="+mn-ea"/>
              </a:rPr>
              <a:t>分） </a:t>
            </a:r>
          </a:p>
        </p:txBody>
      </p:sp>
    </p:spTree>
    <p:extLst>
      <p:ext uri="{BB962C8B-B14F-4D97-AF65-F5344CB8AC3E}">
        <p14:creationId xmlns:p14="http://schemas.microsoft.com/office/powerpoint/2010/main" val="391463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Box 4"/>
          <p:cNvSpPr txBox="1">
            <a:spLocks noChangeArrowheads="1"/>
          </p:cNvSpPr>
          <p:nvPr/>
        </p:nvSpPr>
        <p:spPr bwMode="auto">
          <a:xfrm>
            <a:off x="266218" y="142836"/>
            <a:ext cx="8588415" cy="6406638"/>
          </a:xfrm>
          <a:prstGeom prst="rect">
            <a:avLst/>
          </a:prstGeom>
          <a:noFill/>
          <a:ln w="9525">
            <a:noFill/>
            <a:miter lim="800000"/>
            <a:headEnd/>
            <a:tailEnd/>
          </a:ln>
        </p:spPr>
        <p:txBody>
          <a:bodyPr wrap="square" lIns="103897" tIns="51949" rIns="103897" bIns="51949">
            <a:spAutoFit/>
          </a:bodyPr>
          <a:lstStyle/>
          <a:p>
            <a:pPr>
              <a:lnSpc>
                <a:spcPct val="150000"/>
              </a:lnSpc>
              <a:buClr>
                <a:srgbClr val="3891A7"/>
              </a:buClr>
              <a:buSzPct val="80000"/>
              <a:defRPr/>
            </a:pPr>
            <a:r>
              <a:rPr lang="zh-CN" altLang="en-US" b="1">
                <a:solidFill>
                  <a:srgbClr val="FF0000"/>
                </a:solidFill>
                <a:latin typeface="+mn-ea"/>
              </a:rPr>
              <a:t>历年考题（</a:t>
            </a:r>
            <a:r>
              <a:rPr lang="en-US" altLang="zh-CN" b="1">
                <a:solidFill>
                  <a:srgbClr val="FF0000"/>
                </a:solidFill>
                <a:latin typeface="+mn-ea"/>
              </a:rPr>
              <a:t>25</a:t>
            </a:r>
            <a:r>
              <a:rPr lang="zh-CN" altLang="en-US" b="1">
                <a:solidFill>
                  <a:srgbClr val="FF0000"/>
                </a:solidFill>
                <a:latin typeface="+mn-ea"/>
              </a:rPr>
              <a:t>分）</a:t>
            </a:r>
          </a:p>
          <a:p>
            <a:pPr>
              <a:lnSpc>
                <a:spcPct val="150000"/>
              </a:lnSpc>
              <a:buClr>
                <a:srgbClr val="3891A7"/>
              </a:buClr>
              <a:buSzPct val="80000"/>
              <a:defRPr/>
            </a:pPr>
            <a:r>
              <a:rPr lang="zh-CN" altLang="en-US" b="1">
                <a:latin typeface="+mn-ea"/>
              </a:rPr>
              <a:t>某</a:t>
            </a:r>
            <a:r>
              <a:rPr lang="zh-CN" altLang="en-US" b="1" dirty="0">
                <a:latin typeface="+mn-ea"/>
              </a:rPr>
              <a:t>项目经理将其负责的系统集成项目进行了工作分解，并对每个工作单元进行了成本估算，得到其计划成本。第四个月底时，各任务的计划成本、实际成本及完成百分比如下表：</a:t>
            </a:r>
            <a:endParaRPr lang="en-US" altLang="zh-CN" b="1" dirty="0">
              <a:latin typeface="+mn-ea"/>
            </a:endParaRPr>
          </a:p>
          <a:p>
            <a:pPr>
              <a:lnSpc>
                <a:spcPct val="150000"/>
              </a:lnSpc>
              <a:buClr>
                <a:srgbClr val="3891A7"/>
              </a:buClr>
              <a:buSzPct val="80000"/>
              <a:defRPr/>
            </a:pPr>
            <a:r>
              <a:rPr lang="en-US" altLang="zh-CN" b="1" dirty="0">
                <a:solidFill>
                  <a:srgbClr val="FF0000"/>
                </a:solidFill>
                <a:latin typeface="+mn-ea"/>
              </a:rPr>
              <a:t>【</a:t>
            </a:r>
            <a:r>
              <a:rPr lang="zh-CN" altLang="en-US" b="1" dirty="0">
                <a:solidFill>
                  <a:srgbClr val="FF0000"/>
                </a:solidFill>
                <a:latin typeface="+mn-ea"/>
              </a:rPr>
              <a:t>问题</a:t>
            </a:r>
            <a:r>
              <a:rPr lang="en-US" altLang="zh-CN" b="1" dirty="0">
                <a:solidFill>
                  <a:srgbClr val="FF0000"/>
                </a:solidFill>
                <a:latin typeface="+mn-ea"/>
              </a:rPr>
              <a:t>1】</a:t>
            </a:r>
            <a:r>
              <a:rPr lang="zh-CN" altLang="en-US" b="1" dirty="0">
                <a:solidFill>
                  <a:srgbClr val="FF0000"/>
                </a:solidFill>
                <a:latin typeface="+mn-ea"/>
              </a:rPr>
              <a:t>（</a:t>
            </a:r>
            <a:r>
              <a:rPr lang="en-US" altLang="zh-CN" b="1" dirty="0">
                <a:solidFill>
                  <a:srgbClr val="FF0000"/>
                </a:solidFill>
                <a:latin typeface="+mn-ea"/>
              </a:rPr>
              <a:t>10</a:t>
            </a:r>
            <a:r>
              <a:rPr lang="zh-CN" altLang="en-US" b="1" dirty="0">
                <a:solidFill>
                  <a:srgbClr val="FF0000"/>
                </a:solidFill>
                <a:latin typeface="+mn-ea"/>
              </a:rPr>
              <a:t>分）</a:t>
            </a:r>
          </a:p>
          <a:p>
            <a:pPr>
              <a:lnSpc>
                <a:spcPct val="150000"/>
              </a:lnSpc>
              <a:buClr>
                <a:srgbClr val="3891A7"/>
              </a:buClr>
              <a:buSzPct val="80000"/>
              <a:defRPr/>
            </a:pPr>
            <a:r>
              <a:rPr lang="zh-CN" altLang="en-US" b="1" dirty="0">
                <a:latin typeface="+mn-ea"/>
              </a:rPr>
              <a:t>请分别计算该项目在第四个月底的</a:t>
            </a:r>
            <a:r>
              <a:rPr lang="en-US" altLang="zh-CN" b="1" dirty="0">
                <a:latin typeface="+mn-ea"/>
              </a:rPr>
              <a:t>PV</a:t>
            </a:r>
            <a:r>
              <a:rPr lang="zh-CN" altLang="en-US" b="1" dirty="0">
                <a:latin typeface="+mn-ea"/>
              </a:rPr>
              <a:t>、</a:t>
            </a:r>
            <a:r>
              <a:rPr lang="en-US" altLang="zh-CN" b="1" dirty="0">
                <a:latin typeface="+mn-ea"/>
              </a:rPr>
              <a:t>EV</a:t>
            </a:r>
            <a:r>
              <a:rPr lang="zh-CN" altLang="en-US" b="1" dirty="0">
                <a:latin typeface="+mn-ea"/>
              </a:rPr>
              <a:t>、</a:t>
            </a:r>
            <a:r>
              <a:rPr lang="en-US" altLang="zh-CN" b="1" dirty="0">
                <a:latin typeface="+mn-ea"/>
              </a:rPr>
              <a:t>AC</a:t>
            </a:r>
            <a:r>
              <a:rPr lang="zh-CN" altLang="en-US" b="1" dirty="0">
                <a:latin typeface="+mn-ea"/>
              </a:rPr>
              <a:t>值，并写出计算过程。请从进度和成本两方面评价此项目的执行绩效如何，并说明依据。</a:t>
            </a:r>
          </a:p>
          <a:p>
            <a:pPr>
              <a:lnSpc>
                <a:spcPct val="150000"/>
              </a:lnSpc>
              <a:buClr>
                <a:srgbClr val="3891A7"/>
              </a:buClr>
              <a:buSzPct val="80000"/>
              <a:defRPr/>
            </a:pPr>
            <a:r>
              <a:rPr lang="en-US" altLang="zh-CN" b="1" dirty="0">
                <a:solidFill>
                  <a:srgbClr val="FF0000"/>
                </a:solidFill>
                <a:latin typeface="+mn-ea"/>
              </a:rPr>
              <a:t>【</a:t>
            </a:r>
            <a:r>
              <a:rPr lang="zh-CN" altLang="en-US" b="1" dirty="0">
                <a:solidFill>
                  <a:srgbClr val="FF0000"/>
                </a:solidFill>
                <a:latin typeface="+mn-ea"/>
              </a:rPr>
              <a:t>问题</a:t>
            </a:r>
            <a:r>
              <a:rPr lang="en-US" altLang="zh-CN" b="1" dirty="0">
                <a:solidFill>
                  <a:srgbClr val="FF0000"/>
                </a:solidFill>
                <a:latin typeface="+mn-ea"/>
              </a:rPr>
              <a:t>2】</a:t>
            </a:r>
            <a:r>
              <a:rPr lang="zh-CN" altLang="en-US" b="1" dirty="0">
                <a:solidFill>
                  <a:srgbClr val="FF0000"/>
                </a:solidFill>
                <a:latin typeface="+mn-ea"/>
              </a:rPr>
              <a:t>（</a:t>
            </a:r>
            <a:r>
              <a:rPr lang="en-US" altLang="zh-CN" b="1" dirty="0">
                <a:solidFill>
                  <a:srgbClr val="FF0000"/>
                </a:solidFill>
                <a:latin typeface="+mn-ea"/>
              </a:rPr>
              <a:t>5</a:t>
            </a:r>
            <a:r>
              <a:rPr lang="zh-CN" altLang="en-US" b="1" dirty="0">
                <a:solidFill>
                  <a:srgbClr val="FF0000"/>
                </a:solidFill>
                <a:latin typeface="+mn-ea"/>
              </a:rPr>
              <a:t>分）</a:t>
            </a:r>
          </a:p>
          <a:p>
            <a:pPr>
              <a:lnSpc>
                <a:spcPct val="150000"/>
              </a:lnSpc>
              <a:buClr>
                <a:srgbClr val="3891A7"/>
              </a:buClr>
              <a:buSzPct val="80000"/>
              <a:defRPr/>
            </a:pPr>
            <a:r>
              <a:rPr lang="zh-CN" altLang="en-US" b="1" dirty="0">
                <a:latin typeface="+mn-ea"/>
              </a:rPr>
              <a:t>有人认为：项目某一阶段实际花费的成本（</a:t>
            </a:r>
            <a:r>
              <a:rPr lang="en-US" altLang="zh-CN" b="1" dirty="0">
                <a:latin typeface="+mn-ea"/>
              </a:rPr>
              <a:t>AC</a:t>
            </a:r>
            <a:r>
              <a:rPr lang="zh-CN" altLang="en-US" b="1" dirty="0">
                <a:latin typeface="+mn-ea"/>
              </a:rPr>
              <a:t>）如果小于计划支出成本（</a:t>
            </a:r>
            <a:r>
              <a:rPr lang="en-US" altLang="zh-CN" b="1" dirty="0">
                <a:latin typeface="+mn-ea"/>
              </a:rPr>
              <a:t>PV</a:t>
            </a:r>
            <a:r>
              <a:rPr lang="zh-CN" altLang="en-US" b="1" dirty="0">
                <a:latin typeface="+mn-ea"/>
              </a:rPr>
              <a:t>），说明此时项目成本是节约的，你认为这种说法对吗？请结合本题说明为什么。</a:t>
            </a:r>
          </a:p>
          <a:p>
            <a:pPr>
              <a:lnSpc>
                <a:spcPct val="150000"/>
              </a:lnSpc>
              <a:buClr>
                <a:srgbClr val="3891A7"/>
              </a:buClr>
              <a:buSzPct val="80000"/>
              <a:defRPr/>
            </a:pPr>
            <a:r>
              <a:rPr lang="en-US" altLang="zh-CN" b="1" dirty="0">
                <a:solidFill>
                  <a:srgbClr val="FF0000"/>
                </a:solidFill>
                <a:latin typeface="+mn-ea"/>
              </a:rPr>
              <a:t>【</a:t>
            </a:r>
            <a:r>
              <a:rPr lang="zh-CN" altLang="en-US" b="1" dirty="0">
                <a:solidFill>
                  <a:srgbClr val="FF0000"/>
                </a:solidFill>
                <a:latin typeface="+mn-ea"/>
              </a:rPr>
              <a:t>问题</a:t>
            </a:r>
            <a:r>
              <a:rPr lang="en-US" altLang="zh-CN" b="1" dirty="0">
                <a:solidFill>
                  <a:srgbClr val="FF0000"/>
                </a:solidFill>
                <a:latin typeface="+mn-ea"/>
              </a:rPr>
              <a:t>3】</a:t>
            </a:r>
            <a:r>
              <a:rPr lang="zh-CN" altLang="en-US" b="1" dirty="0">
                <a:solidFill>
                  <a:srgbClr val="FF0000"/>
                </a:solidFill>
                <a:latin typeface="+mn-ea"/>
              </a:rPr>
              <a:t>（</a:t>
            </a:r>
            <a:r>
              <a:rPr lang="en-US" altLang="zh-CN" b="1" dirty="0">
                <a:solidFill>
                  <a:srgbClr val="FF0000"/>
                </a:solidFill>
                <a:latin typeface="+mn-ea"/>
              </a:rPr>
              <a:t>10</a:t>
            </a:r>
            <a:r>
              <a:rPr lang="zh-CN" altLang="en-US" b="1" dirty="0">
                <a:solidFill>
                  <a:srgbClr val="FF0000"/>
                </a:solidFill>
                <a:latin typeface="+mn-ea"/>
              </a:rPr>
              <a:t>分）</a:t>
            </a:r>
          </a:p>
          <a:p>
            <a:pPr>
              <a:lnSpc>
                <a:spcPct val="150000"/>
              </a:lnSpc>
              <a:buClr>
                <a:srgbClr val="3891A7"/>
              </a:buClr>
              <a:buSzPct val="80000"/>
              <a:defRPr/>
            </a:pPr>
            <a:r>
              <a:rPr lang="zh-CN" altLang="en-US" b="1" dirty="0">
                <a:latin typeface="+mn-ea"/>
              </a:rPr>
              <a:t>（</a:t>
            </a:r>
            <a:r>
              <a:rPr lang="en-US" altLang="zh-CN" b="1" dirty="0">
                <a:latin typeface="+mn-ea"/>
              </a:rPr>
              <a:t>1</a:t>
            </a:r>
            <a:r>
              <a:rPr lang="zh-CN" altLang="en-US" b="1" dirty="0">
                <a:latin typeface="+mn-ea"/>
              </a:rPr>
              <a:t>）如果从第五月开始，项目不再出现成本偏差，则此项目的预计完工成本（</a:t>
            </a:r>
            <a:r>
              <a:rPr lang="en-US" altLang="zh-CN" b="1" dirty="0">
                <a:latin typeface="+mn-ea"/>
              </a:rPr>
              <a:t>EAC</a:t>
            </a:r>
            <a:r>
              <a:rPr lang="zh-CN" altLang="en-US" b="1" dirty="0">
                <a:latin typeface="+mn-ea"/>
              </a:rPr>
              <a:t>）是多少？ </a:t>
            </a:r>
          </a:p>
          <a:p>
            <a:pPr>
              <a:lnSpc>
                <a:spcPct val="150000"/>
              </a:lnSpc>
              <a:buClr>
                <a:srgbClr val="3891A7"/>
              </a:buClr>
              <a:buSzPct val="80000"/>
              <a:defRPr/>
            </a:pPr>
            <a:r>
              <a:rPr lang="zh-CN" altLang="en-US" b="1" dirty="0">
                <a:latin typeface="+mn-ea"/>
              </a:rPr>
              <a:t>（</a:t>
            </a:r>
            <a:r>
              <a:rPr lang="en-US" altLang="zh-CN" b="1" dirty="0">
                <a:latin typeface="+mn-ea"/>
              </a:rPr>
              <a:t>2</a:t>
            </a:r>
            <a:r>
              <a:rPr lang="zh-CN" altLang="en-US" b="1" dirty="0">
                <a:latin typeface="+mn-ea"/>
              </a:rPr>
              <a:t>）如果项目仍按目前状况继续发展，则此项目的预计完工成本（</a:t>
            </a:r>
            <a:r>
              <a:rPr lang="en-US" altLang="zh-CN" b="1" dirty="0">
                <a:latin typeface="+mn-ea"/>
              </a:rPr>
              <a:t>EAC</a:t>
            </a:r>
            <a:r>
              <a:rPr lang="zh-CN" altLang="en-US" b="1" dirty="0">
                <a:latin typeface="+mn-ea"/>
              </a:rPr>
              <a:t>）是多少？</a:t>
            </a:r>
          </a:p>
          <a:p>
            <a:pPr>
              <a:lnSpc>
                <a:spcPct val="150000"/>
              </a:lnSpc>
              <a:buClr>
                <a:srgbClr val="3891A7"/>
              </a:buClr>
              <a:buSzPct val="80000"/>
              <a:defRPr/>
            </a:pPr>
            <a:r>
              <a:rPr lang="zh-CN" altLang="en-US" b="1" dirty="0">
                <a:latin typeface="+mn-ea"/>
              </a:rPr>
              <a:t>（</a:t>
            </a:r>
            <a:r>
              <a:rPr lang="en-US" altLang="zh-CN" b="1" dirty="0">
                <a:latin typeface="+mn-ea"/>
              </a:rPr>
              <a:t>3</a:t>
            </a:r>
            <a:r>
              <a:rPr lang="zh-CN" altLang="en-US" b="1" dirty="0">
                <a:latin typeface="+mn-ea"/>
              </a:rPr>
              <a:t>）针对项目目前的状况，项目经理可以采取什么措施？</a:t>
            </a:r>
          </a:p>
        </p:txBody>
      </p:sp>
    </p:spTree>
    <p:extLst>
      <p:ext uri="{BB962C8B-B14F-4D97-AF65-F5344CB8AC3E}">
        <p14:creationId xmlns:p14="http://schemas.microsoft.com/office/powerpoint/2010/main" val="369905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673257572"/>
              </p:ext>
            </p:extLst>
          </p:nvPr>
        </p:nvGraphicFramePr>
        <p:xfrm>
          <a:off x="670984" y="836084"/>
          <a:ext cx="8208432" cy="4298952"/>
        </p:xfrm>
        <a:graphic>
          <a:graphicData uri="http://schemas.openxmlformats.org/drawingml/2006/table">
            <a:tbl>
              <a:tblPr/>
              <a:tblGrid>
                <a:gridCol w="2052108">
                  <a:extLst>
                    <a:ext uri="{9D8B030D-6E8A-4147-A177-3AD203B41FA5}">
                      <a16:colId xmlns:a16="http://schemas.microsoft.com/office/drawing/2014/main" val="20000"/>
                    </a:ext>
                  </a:extLst>
                </a:gridCol>
                <a:gridCol w="2052108">
                  <a:extLst>
                    <a:ext uri="{9D8B030D-6E8A-4147-A177-3AD203B41FA5}">
                      <a16:colId xmlns:a16="http://schemas.microsoft.com/office/drawing/2014/main" val="20001"/>
                    </a:ext>
                  </a:extLst>
                </a:gridCol>
                <a:gridCol w="2052108">
                  <a:extLst>
                    <a:ext uri="{9D8B030D-6E8A-4147-A177-3AD203B41FA5}">
                      <a16:colId xmlns:a16="http://schemas.microsoft.com/office/drawing/2014/main" val="20002"/>
                    </a:ext>
                  </a:extLst>
                </a:gridCol>
                <a:gridCol w="2052108">
                  <a:extLst>
                    <a:ext uri="{9D8B030D-6E8A-4147-A177-3AD203B41FA5}">
                      <a16:colId xmlns:a16="http://schemas.microsoft.com/office/drawing/2014/main" val="20003"/>
                    </a:ext>
                  </a:extLst>
                </a:gridCol>
              </a:tblGrid>
              <a:tr h="614136">
                <a:tc>
                  <a:txBody>
                    <a:bodyPr/>
                    <a:lstStyle/>
                    <a:p>
                      <a:pPr algn="ctr">
                        <a:spcAft>
                          <a:spcPts val="0"/>
                        </a:spcAft>
                      </a:pPr>
                      <a:r>
                        <a:rPr lang="zh-CN" sz="2000" b="1" kern="100" dirty="0">
                          <a:solidFill>
                            <a:srgbClr val="000000"/>
                          </a:solidFill>
                          <a:latin typeface="+mn-ea"/>
                          <a:ea typeface="+mn-ea"/>
                          <a:cs typeface="Times New Roman" pitchFamily="18" charset="0"/>
                        </a:rPr>
                        <a:t>任务名称</a:t>
                      </a: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sz="2000" b="1" kern="100" dirty="0">
                          <a:solidFill>
                            <a:srgbClr val="000000"/>
                          </a:solidFill>
                          <a:latin typeface="+mn-ea"/>
                          <a:ea typeface="+mn-ea"/>
                          <a:cs typeface="Times New Roman" pitchFamily="18" charset="0"/>
                        </a:rPr>
                        <a:t>计划成本（万元）</a:t>
                      </a: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sz="2000" b="1" kern="100" dirty="0">
                          <a:solidFill>
                            <a:srgbClr val="000000"/>
                          </a:solidFill>
                          <a:latin typeface="+mn-ea"/>
                          <a:ea typeface="+mn-ea"/>
                          <a:cs typeface="Times New Roman" pitchFamily="18" charset="0"/>
                        </a:rPr>
                        <a:t>实际成本（万元）</a:t>
                      </a: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zh-CN" sz="2000" b="1" kern="100" dirty="0">
                          <a:solidFill>
                            <a:srgbClr val="000000"/>
                          </a:solidFill>
                          <a:latin typeface="+mn-ea"/>
                          <a:ea typeface="+mn-ea"/>
                          <a:cs typeface="Times New Roman" pitchFamily="18" charset="0"/>
                        </a:rPr>
                        <a:t>完成百分比</a:t>
                      </a: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14136">
                <a:tc>
                  <a:txBody>
                    <a:bodyPr/>
                    <a:lstStyle/>
                    <a:p>
                      <a:pPr algn="ctr">
                        <a:spcAft>
                          <a:spcPts val="0"/>
                        </a:spcAft>
                      </a:pPr>
                      <a:r>
                        <a:rPr lang="en-US" sz="2000" b="1" kern="100" dirty="0">
                          <a:solidFill>
                            <a:srgbClr val="000000"/>
                          </a:solidFill>
                          <a:latin typeface="+mn-ea"/>
                          <a:ea typeface="+mn-ea"/>
                          <a:cs typeface="Times New Roman" pitchFamily="18" charset="0"/>
                        </a:rPr>
                        <a:t>A</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10</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9</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80%</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14136">
                <a:tc>
                  <a:txBody>
                    <a:bodyPr/>
                    <a:lstStyle/>
                    <a:p>
                      <a:pPr algn="ctr">
                        <a:spcAft>
                          <a:spcPts val="0"/>
                        </a:spcAft>
                      </a:pPr>
                      <a:r>
                        <a:rPr lang="en-US" sz="2000" b="1" kern="100">
                          <a:solidFill>
                            <a:srgbClr val="000000"/>
                          </a:solidFill>
                          <a:latin typeface="+mn-ea"/>
                          <a:ea typeface="+mn-ea"/>
                          <a:cs typeface="Times New Roman" pitchFamily="18" charset="0"/>
                        </a:rPr>
                        <a:t>B</a:t>
                      </a:r>
                      <a:endParaRPr lang="zh-CN" sz="2000" b="1" kern="10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7</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a:solidFill>
                            <a:srgbClr val="000000"/>
                          </a:solidFill>
                          <a:latin typeface="+mn-ea"/>
                          <a:ea typeface="+mn-ea"/>
                          <a:cs typeface="Times New Roman" pitchFamily="18" charset="0"/>
                        </a:rPr>
                        <a:t>6.5</a:t>
                      </a:r>
                      <a:endParaRPr lang="zh-CN" sz="2000" b="1" kern="10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100%</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14136">
                <a:tc>
                  <a:txBody>
                    <a:bodyPr/>
                    <a:lstStyle/>
                    <a:p>
                      <a:pPr algn="ctr">
                        <a:spcAft>
                          <a:spcPts val="0"/>
                        </a:spcAft>
                      </a:pPr>
                      <a:r>
                        <a:rPr lang="en-US" sz="2000" b="1" kern="100">
                          <a:solidFill>
                            <a:srgbClr val="000000"/>
                          </a:solidFill>
                          <a:latin typeface="+mn-ea"/>
                          <a:ea typeface="+mn-ea"/>
                          <a:cs typeface="Times New Roman" pitchFamily="18" charset="0"/>
                        </a:rPr>
                        <a:t>C</a:t>
                      </a:r>
                      <a:endParaRPr lang="zh-CN" sz="2000" b="1" kern="10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8</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7.5</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90%</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14136">
                <a:tc>
                  <a:txBody>
                    <a:bodyPr/>
                    <a:lstStyle/>
                    <a:p>
                      <a:pPr algn="ctr">
                        <a:spcAft>
                          <a:spcPts val="0"/>
                        </a:spcAft>
                      </a:pPr>
                      <a:r>
                        <a:rPr lang="en-US" sz="2000" b="1" kern="100">
                          <a:solidFill>
                            <a:srgbClr val="000000"/>
                          </a:solidFill>
                          <a:latin typeface="+mn-ea"/>
                          <a:ea typeface="+mn-ea"/>
                          <a:cs typeface="Times New Roman" pitchFamily="18" charset="0"/>
                        </a:rPr>
                        <a:t>D</a:t>
                      </a:r>
                      <a:endParaRPr lang="zh-CN" sz="2000" b="1" kern="10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a:solidFill>
                            <a:srgbClr val="000000"/>
                          </a:solidFill>
                          <a:latin typeface="+mn-ea"/>
                          <a:ea typeface="+mn-ea"/>
                          <a:cs typeface="Times New Roman" pitchFamily="18" charset="0"/>
                        </a:rPr>
                        <a:t>9</a:t>
                      </a:r>
                      <a:endParaRPr lang="zh-CN" sz="2000" b="1" kern="10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8.5</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90%</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14136">
                <a:tc>
                  <a:txBody>
                    <a:bodyPr/>
                    <a:lstStyle/>
                    <a:p>
                      <a:pPr algn="ctr">
                        <a:spcAft>
                          <a:spcPts val="0"/>
                        </a:spcAft>
                      </a:pPr>
                      <a:r>
                        <a:rPr lang="en-US" sz="2000" b="1" kern="100">
                          <a:solidFill>
                            <a:srgbClr val="000000"/>
                          </a:solidFill>
                          <a:latin typeface="+mn-ea"/>
                          <a:ea typeface="+mn-ea"/>
                          <a:cs typeface="Times New Roman" pitchFamily="18" charset="0"/>
                        </a:rPr>
                        <a:t>E</a:t>
                      </a:r>
                      <a:endParaRPr lang="zh-CN" sz="2000" b="1" kern="10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a:solidFill>
                            <a:srgbClr val="000000"/>
                          </a:solidFill>
                          <a:latin typeface="+mn-ea"/>
                          <a:ea typeface="+mn-ea"/>
                          <a:cs typeface="Times New Roman" pitchFamily="18" charset="0"/>
                        </a:rPr>
                        <a:t>5</a:t>
                      </a:r>
                      <a:endParaRPr lang="zh-CN" sz="2000" b="1" kern="10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5</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100%</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614136">
                <a:tc>
                  <a:txBody>
                    <a:bodyPr/>
                    <a:lstStyle/>
                    <a:p>
                      <a:pPr algn="ctr">
                        <a:spcAft>
                          <a:spcPts val="0"/>
                        </a:spcAft>
                      </a:pPr>
                      <a:r>
                        <a:rPr lang="en-US" sz="2000" b="1" kern="100">
                          <a:solidFill>
                            <a:srgbClr val="000000"/>
                          </a:solidFill>
                          <a:latin typeface="+mn-ea"/>
                          <a:ea typeface="+mn-ea"/>
                          <a:cs typeface="Times New Roman" pitchFamily="18" charset="0"/>
                        </a:rPr>
                        <a:t>F</a:t>
                      </a:r>
                      <a:endParaRPr lang="zh-CN" sz="2000" b="1" kern="10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a:solidFill>
                            <a:srgbClr val="000000"/>
                          </a:solidFill>
                          <a:latin typeface="+mn-ea"/>
                          <a:ea typeface="+mn-ea"/>
                          <a:cs typeface="Times New Roman" pitchFamily="18" charset="0"/>
                        </a:rPr>
                        <a:t>2</a:t>
                      </a:r>
                      <a:endParaRPr lang="zh-CN" sz="2000" b="1" kern="10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a:solidFill>
                            <a:srgbClr val="000000"/>
                          </a:solidFill>
                          <a:latin typeface="+mn-ea"/>
                          <a:ea typeface="+mn-ea"/>
                          <a:cs typeface="Times New Roman" pitchFamily="18" charset="0"/>
                        </a:rPr>
                        <a:t>2</a:t>
                      </a:r>
                      <a:endParaRPr lang="zh-CN" sz="2000" b="1" kern="10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000" b="1" kern="100" dirty="0">
                          <a:solidFill>
                            <a:srgbClr val="000000"/>
                          </a:solidFill>
                          <a:latin typeface="+mn-ea"/>
                          <a:ea typeface="+mn-ea"/>
                          <a:cs typeface="Times New Roman" pitchFamily="18" charset="0"/>
                        </a:rPr>
                        <a:t>90%</a:t>
                      </a:r>
                      <a:endParaRPr lang="zh-CN" sz="2000" b="1" kern="100" dirty="0">
                        <a:solidFill>
                          <a:srgbClr val="000000"/>
                        </a:solidFill>
                        <a:latin typeface="+mn-ea"/>
                        <a:ea typeface="+mn-ea"/>
                        <a:cs typeface="Times New Roman" pitchFamily="18" charset="0"/>
                      </a:endParaRPr>
                    </a:p>
                  </a:txBody>
                  <a:tcPr marL="99067" marR="9906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322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58798" y="232686"/>
            <a:ext cx="8401051" cy="333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97" tIns="51949" rIns="103897" bIns="51949" anchor="ctr">
            <a:spAutoFit/>
          </a:bodyPr>
          <a:lstStyle>
            <a:lvl1pPr indent="27622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lnSpc>
                <a:spcPct val="150000"/>
              </a:lnSpc>
              <a:defRPr/>
            </a:pPr>
            <a:r>
              <a:rPr lang="zh-CN" altLang="en-US" sz="2000">
                <a:solidFill>
                  <a:srgbClr val="FF0000"/>
                </a:solidFill>
                <a:latin typeface="+mn-ea"/>
                <a:ea typeface="+mn-ea"/>
                <a:cs typeface="Times New Roman" pitchFamily="18" charset="0"/>
              </a:rPr>
              <a:t>历年考题</a:t>
            </a:r>
            <a:r>
              <a:rPr lang="zh-CN" altLang="zh-CN" sz="2000">
                <a:solidFill>
                  <a:srgbClr val="FF0000"/>
                </a:solidFill>
                <a:latin typeface="+mn-ea"/>
                <a:ea typeface="+mn-ea"/>
                <a:cs typeface="Times New Roman" pitchFamily="18" charset="0"/>
              </a:rPr>
              <a:t>：</a:t>
            </a:r>
            <a:r>
              <a:rPr lang="zh-CN" altLang="zh-CN" sz="2000" dirty="0">
                <a:solidFill>
                  <a:srgbClr val="FF0000"/>
                </a:solidFill>
                <a:latin typeface="+mn-ea"/>
                <a:ea typeface="+mn-ea"/>
                <a:cs typeface="Times New Roman" pitchFamily="18" charset="0"/>
              </a:rPr>
              <a:t>（</a:t>
            </a:r>
            <a:r>
              <a:rPr lang="en-US" altLang="zh-CN" sz="2000" dirty="0">
                <a:solidFill>
                  <a:srgbClr val="FF0000"/>
                </a:solidFill>
                <a:latin typeface="+mn-ea"/>
                <a:ea typeface="+mn-ea"/>
                <a:cs typeface="Times New Roman" pitchFamily="18" charset="0"/>
              </a:rPr>
              <a:t>18</a:t>
            </a:r>
            <a:r>
              <a:rPr lang="zh-CN" altLang="en-US" sz="2000">
                <a:solidFill>
                  <a:srgbClr val="FF0000"/>
                </a:solidFill>
                <a:latin typeface="+mn-ea"/>
                <a:ea typeface="+mn-ea"/>
                <a:cs typeface="Times New Roman" pitchFamily="18" charset="0"/>
              </a:rPr>
              <a:t>分）</a:t>
            </a:r>
            <a:endParaRPr lang="en-US" altLang="zh-CN" sz="2000">
              <a:solidFill>
                <a:srgbClr val="FF0000"/>
              </a:solidFill>
              <a:latin typeface="+mn-ea"/>
              <a:ea typeface="+mn-ea"/>
              <a:cs typeface="Times New Roman" pitchFamily="18" charset="0"/>
            </a:endParaRPr>
          </a:p>
          <a:p>
            <a:pPr eaLnBrk="1" hangingPunct="1">
              <a:lnSpc>
                <a:spcPct val="150000"/>
              </a:lnSpc>
              <a:defRPr/>
            </a:pPr>
            <a:r>
              <a:rPr lang="zh-CN" altLang="en-US" sz="2000">
                <a:latin typeface="+mn-ea"/>
                <a:ea typeface="+mn-ea"/>
                <a:cs typeface="Times New Roman" pitchFamily="18" charset="0"/>
              </a:rPr>
              <a:t>某</a:t>
            </a:r>
            <a:r>
              <a:rPr lang="zh-CN" altLang="en-US" sz="2000" dirty="0">
                <a:latin typeface="+mn-ea"/>
                <a:ea typeface="+mn-ea"/>
                <a:cs typeface="Times New Roman" pitchFamily="18" charset="0"/>
              </a:rPr>
              <a:t>系统集成公司项目经理老王在其负责的一个信息系统集成项目中采用绩效衡量分析技术进行成本控制，该项目计划历时</a:t>
            </a:r>
            <a:r>
              <a:rPr lang="en-US" altLang="zh-CN" sz="2000" dirty="0">
                <a:latin typeface="+mn-ea"/>
                <a:ea typeface="+mn-ea"/>
                <a:cs typeface="Times New Roman" pitchFamily="18" charset="0"/>
              </a:rPr>
              <a:t>10</a:t>
            </a:r>
            <a:r>
              <a:rPr lang="zh-CN" altLang="en-US" sz="2000" dirty="0">
                <a:latin typeface="+mn-ea"/>
                <a:ea typeface="+mn-ea"/>
                <a:cs typeface="Times New Roman" pitchFamily="18" charset="0"/>
              </a:rPr>
              <a:t>个月，总预算</a:t>
            </a:r>
            <a:r>
              <a:rPr lang="en-US" altLang="zh-CN" sz="2000" dirty="0">
                <a:latin typeface="+mn-ea"/>
                <a:ea typeface="+mn-ea"/>
                <a:cs typeface="Times New Roman" pitchFamily="18" charset="0"/>
              </a:rPr>
              <a:t>50</a:t>
            </a:r>
            <a:r>
              <a:rPr lang="zh-CN" altLang="en-US" sz="2000" dirty="0">
                <a:latin typeface="+mn-ea"/>
                <a:ea typeface="+mn-ea"/>
                <a:cs typeface="Times New Roman" pitchFamily="18" charset="0"/>
              </a:rPr>
              <a:t>万元。目前项目已经实施到第</a:t>
            </a:r>
            <a:r>
              <a:rPr lang="en-US" altLang="zh-CN" sz="2000" dirty="0">
                <a:latin typeface="+mn-ea"/>
                <a:ea typeface="+mn-ea"/>
                <a:cs typeface="Times New Roman" pitchFamily="18" charset="0"/>
              </a:rPr>
              <a:t>6</a:t>
            </a:r>
            <a:r>
              <a:rPr lang="zh-CN" altLang="en-US" sz="2000" dirty="0">
                <a:latin typeface="+mn-ea"/>
                <a:ea typeface="+mn-ea"/>
                <a:cs typeface="Times New Roman" pitchFamily="18" charset="0"/>
              </a:rPr>
              <a:t>个</a:t>
            </a:r>
            <a:r>
              <a:rPr lang="zh-CN" altLang="en-US" sz="2000">
                <a:latin typeface="+mn-ea"/>
                <a:ea typeface="+mn-ea"/>
                <a:cs typeface="Times New Roman" pitchFamily="18" charset="0"/>
              </a:rPr>
              <a:t>月末。</a:t>
            </a:r>
            <a:endParaRPr lang="en-US" altLang="zh-CN" sz="2000">
              <a:latin typeface="+mn-ea"/>
              <a:ea typeface="+mn-ea"/>
              <a:cs typeface="Times New Roman" pitchFamily="18" charset="0"/>
            </a:endParaRPr>
          </a:p>
          <a:p>
            <a:pPr eaLnBrk="1" hangingPunct="1">
              <a:lnSpc>
                <a:spcPct val="150000"/>
              </a:lnSpc>
              <a:defRPr/>
            </a:pPr>
            <a:r>
              <a:rPr lang="zh-CN" altLang="en-US" sz="2000">
                <a:latin typeface="+mn-ea"/>
                <a:ea typeface="+mn-ea"/>
                <a:cs typeface="Times New Roman" pitchFamily="18" charset="0"/>
              </a:rPr>
              <a:t>为了</a:t>
            </a:r>
            <a:r>
              <a:rPr lang="zh-CN" altLang="en-US" sz="2000" dirty="0">
                <a:latin typeface="+mn-ea"/>
                <a:ea typeface="+mn-ea"/>
                <a:cs typeface="Times New Roman" pitchFamily="18" charset="0"/>
              </a:rPr>
              <a:t>让公司管理层了解项目进展情况，老王根据项目实施过程中的绩效测量数据编制了一份成本执行绩效统计报告，截止第</a:t>
            </a:r>
            <a:r>
              <a:rPr lang="en-US" altLang="zh-CN" sz="2000" dirty="0">
                <a:latin typeface="+mn-ea"/>
                <a:ea typeface="+mn-ea"/>
                <a:cs typeface="Times New Roman" pitchFamily="18" charset="0"/>
              </a:rPr>
              <a:t>6</a:t>
            </a:r>
            <a:r>
              <a:rPr lang="zh-CN" altLang="en-US" sz="2000" dirty="0">
                <a:latin typeface="+mn-ea"/>
                <a:ea typeface="+mn-ea"/>
                <a:cs typeface="Times New Roman" pitchFamily="18" charset="0"/>
              </a:rPr>
              <a:t>个月末，项目成本绩效统计数据如下表所示：</a:t>
            </a:r>
          </a:p>
        </p:txBody>
      </p:sp>
      <p:graphicFrame>
        <p:nvGraphicFramePr>
          <p:cNvPr id="5" name="表格 4"/>
          <p:cNvGraphicFramePr>
            <a:graphicFrameLocks noGrp="1"/>
          </p:cNvGraphicFramePr>
          <p:nvPr>
            <p:extLst>
              <p:ext uri="{D42A27DB-BD31-4B8C-83A1-F6EECF244321}">
                <p14:modId xmlns:p14="http://schemas.microsoft.com/office/powerpoint/2010/main" val="4175259052"/>
              </p:ext>
            </p:extLst>
          </p:nvPr>
        </p:nvGraphicFramePr>
        <p:xfrm>
          <a:off x="1160844" y="3569253"/>
          <a:ext cx="7450719" cy="2789028"/>
        </p:xfrm>
        <a:graphic>
          <a:graphicData uri="http://schemas.openxmlformats.org/drawingml/2006/table">
            <a:tbl>
              <a:tblPr/>
              <a:tblGrid>
                <a:gridCol w="1489795">
                  <a:extLst>
                    <a:ext uri="{9D8B030D-6E8A-4147-A177-3AD203B41FA5}">
                      <a16:colId xmlns:a16="http://schemas.microsoft.com/office/drawing/2014/main" val="20000"/>
                    </a:ext>
                  </a:extLst>
                </a:gridCol>
                <a:gridCol w="1489795">
                  <a:extLst>
                    <a:ext uri="{9D8B030D-6E8A-4147-A177-3AD203B41FA5}">
                      <a16:colId xmlns:a16="http://schemas.microsoft.com/office/drawing/2014/main" val="20001"/>
                    </a:ext>
                  </a:extLst>
                </a:gridCol>
                <a:gridCol w="1489795">
                  <a:extLst>
                    <a:ext uri="{9D8B030D-6E8A-4147-A177-3AD203B41FA5}">
                      <a16:colId xmlns:a16="http://schemas.microsoft.com/office/drawing/2014/main" val="20002"/>
                    </a:ext>
                  </a:extLst>
                </a:gridCol>
                <a:gridCol w="1490667">
                  <a:extLst>
                    <a:ext uri="{9D8B030D-6E8A-4147-A177-3AD203B41FA5}">
                      <a16:colId xmlns:a16="http://schemas.microsoft.com/office/drawing/2014/main" val="20003"/>
                    </a:ext>
                  </a:extLst>
                </a:gridCol>
                <a:gridCol w="1490667">
                  <a:extLst>
                    <a:ext uri="{9D8B030D-6E8A-4147-A177-3AD203B41FA5}">
                      <a16:colId xmlns:a16="http://schemas.microsoft.com/office/drawing/2014/main" val="20004"/>
                    </a:ext>
                  </a:extLst>
                </a:gridCol>
              </a:tblGrid>
              <a:tr h="655428">
                <a:tc>
                  <a:txBody>
                    <a:bodyPr/>
                    <a:lstStyle/>
                    <a:p>
                      <a:pPr algn="just">
                        <a:spcAft>
                          <a:spcPts val="0"/>
                        </a:spcAft>
                      </a:pPr>
                      <a:r>
                        <a:rPr lang="zh-CN" sz="2000" b="1" kern="100" dirty="0">
                          <a:solidFill>
                            <a:schemeClr val="tx1"/>
                          </a:solidFill>
                          <a:latin typeface="+mn-ea"/>
                          <a:ea typeface="+mn-ea"/>
                        </a:rPr>
                        <a:t>序号</a:t>
                      </a: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dirty="0">
                          <a:solidFill>
                            <a:schemeClr val="tx1"/>
                          </a:solidFill>
                          <a:latin typeface="+mn-ea"/>
                          <a:ea typeface="+mn-ea"/>
                        </a:rPr>
                        <a:t>工作任务</a:t>
                      </a:r>
                    </a:p>
                    <a:p>
                      <a:pPr algn="just">
                        <a:spcAft>
                          <a:spcPts val="0"/>
                        </a:spcAft>
                      </a:pPr>
                      <a:r>
                        <a:rPr lang="zh-CN" sz="2000" b="1" kern="100" dirty="0">
                          <a:solidFill>
                            <a:schemeClr val="tx1"/>
                          </a:solidFill>
                          <a:latin typeface="+mn-ea"/>
                          <a:ea typeface="+mn-ea"/>
                        </a:rPr>
                        <a:t>单元代号</a:t>
                      </a: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latin typeface="+mn-ea"/>
                          <a:ea typeface="+mn-ea"/>
                        </a:rPr>
                        <a:t>完成百分比</a:t>
                      </a: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latin typeface="+mn-ea"/>
                          <a:ea typeface="+mn-ea"/>
                        </a:rPr>
                        <a:t>计划成本值</a:t>
                      </a: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b="1" kern="100">
                          <a:solidFill>
                            <a:schemeClr val="tx1"/>
                          </a:solidFill>
                          <a:latin typeface="+mn-ea"/>
                          <a:ea typeface="+mn-ea"/>
                        </a:rPr>
                        <a:t>实际成本值</a:t>
                      </a: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9613">
                <a:tc>
                  <a:txBody>
                    <a:bodyPr/>
                    <a:lstStyle/>
                    <a:p>
                      <a:pPr algn="just">
                        <a:spcAft>
                          <a:spcPts val="0"/>
                        </a:spcAft>
                      </a:pPr>
                      <a:r>
                        <a:rPr lang="en-US" sz="2000" b="1" kern="100">
                          <a:solidFill>
                            <a:schemeClr val="tx1"/>
                          </a:solidFill>
                          <a:latin typeface="+mn-ea"/>
                          <a:ea typeface="+mn-ea"/>
                        </a:rPr>
                        <a:t>1</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W01</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100%</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3</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2.5</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9613">
                <a:tc>
                  <a:txBody>
                    <a:bodyPr/>
                    <a:lstStyle/>
                    <a:p>
                      <a:pPr algn="just">
                        <a:spcAft>
                          <a:spcPts val="0"/>
                        </a:spcAft>
                      </a:pPr>
                      <a:r>
                        <a:rPr lang="en-US" sz="2000" b="1" kern="100">
                          <a:solidFill>
                            <a:schemeClr val="tx1"/>
                          </a:solidFill>
                          <a:latin typeface="+mn-ea"/>
                          <a:ea typeface="+mn-ea"/>
                        </a:rPr>
                        <a:t>2</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W02</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100%</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5</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4.5</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9613">
                <a:tc>
                  <a:txBody>
                    <a:bodyPr/>
                    <a:lstStyle/>
                    <a:p>
                      <a:pPr algn="just">
                        <a:spcAft>
                          <a:spcPts val="0"/>
                        </a:spcAft>
                      </a:pPr>
                      <a:r>
                        <a:rPr lang="en-US" sz="2000" b="1" kern="100">
                          <a:solidFill>
                            <a:schemeClr val="tx1"/>
                          </a:solidFill>
                          <a:latin typeface="+mn-ea"/>
                          <a:ea typeface="+mn-ea"/>
                        </a:rPr>
                        <a:t>3</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solidFill>
                            <a:schemeClr val="tx1"/>
                          </a:solidFill>
                          <a:latin typeface="+mn-ea"/>
                          <a:ea typeface="+mn-ea"/>
                        </a:rPr>
                        <a:t>W03</a:t>
                      </a:r>
                      <a:endParaRPr lang="zh-CN" sz="2000" b="1" kern="100" dirty="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90%</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6</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6.5</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9613">
                <a:tc>
                  <a:txBody>
                    <a:bodyPr/>
                    <a:lstStyle/>
                    <a:p>
                      <a:pPr algn="just">
                        <a:spcAft>
                          <a:spcPts val="0"/>
                        </a:spcAft>
                      </a:pPr>
                      <a:r>
                        <a:rPr lang="en-US" sz="2000" b="1" kern="100">
                          <a:solidFill>
                            <a:schemeClr val="tx1"/>
                          </a:solidFill>
                          <a:latin typeface="+mn-ea"/>
                          <a:ea typeface="+mn-ea"/>
                        </a:rPr>
                        <a:t>4</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W04</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80%</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8.5</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6</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9613">
                <a:tc>
                  <a:txBody>
                    <a:bodyPr/>
                    <a:lstStyle/>
                    <a:p>
                      <a:pPr algn="just">
                        <a:spcAft>
                          <a:spcPts val="0"/>
                        </a:spcAft>
                      </a:pPr>
                      <a:r>
                        <a:rPr lang="en-US" sz="2000" b="1" kern="100">
                          <a:solidFill>
                            <a:schemeClr val="tx1"/>
                          </a:solidFill>
                          <a:latin typeface="+mn-ea"/>
                          <a:ea typeface="+mn-ea"/>
                        </a:rPr>
                        <a:t>5</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W05</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40%</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6.5</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1.5</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9613">
                <a:tc>
                  <a:txBody>
                    <a:bodyPr/>
                    <a:lstStyle/>
                    <a:p>
                      <a:pPr algn="just">
                        <a:spcAft>
                          <a:spcPts val="0"/>
                        </a:spcAft>
                      </a:pPr>
                      <a:r>
                        <a:rPr lang="en-US" sz="2000" b="1" kern="100">
                          <a:solidFill>
                            <a:schemeClr val="tx1"/>
                          </a:solidFill>
                          <a:latin typeface="+mn-ea"/>
                          <a:ea typeface="+mn-ea"/>
                        </a:rPr>
                        <a:t>6</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W06</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30%</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1</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1.5</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9613">
                <a:tc>
                  <a:txBody>
                    <a:bodyPr/>
                    <a:lstStyle/>
                    <a:p>
                      <a:pPr algn="just">
                        <a:spcAft>
                          <a:spcPts val="0"/>
                        </a:spcAft>
                      </a:pPr>
                      <a:r>
                        <a:rPr lang="en-US" sz="2000" b="1" kern="100">
                          <a:solidFill>
                            <a:schemeClr val="tx1"/>
                          </a:solidFill>
                          <a:latin typeface="+mn-ea"/>
                          <a:ea typeface="+mn-ea"/>
                        </a:rPr>
                        <a:t>7</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W07</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10%</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a:solidFill>
                            <a:schemeClr val="tx1"/>
                          </a:solidFill>
                          <a:latin typeface="+mn-ea"/>
                          <a:ea typeface="+mn-ea"/>
                        </a:rPr>
                        <a:t>7</a:t>
                      </a:r>
                      <a:endParaRPr lang="zh-CN" sz="2000" b="1" kern="10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solidFill>
                            <a:schemeClr val="tx1"/>
                          </a:solidFill>
                          <a:latin typeface="+mn-ea"/>
                          <a:ea typeface="+mn-ea"/>
                        </a:rPr>
                        <a:t>0.5</a:t>
                      </a:r>
                      <a:endParaRPr lang="zh-CN" sz="2000" b="1" kern="100" dirty="0">
                        <a:solidFill>
                          <a:schemeClr val="tx1"/>
                        </a:solidFill>
                        <a:latin typeface="+mn-ea"/>
                        <a:ea typeface="+mn-ea"/>
                      </a:endParaRPr>
                    </a:p>
                  </a:txBody>
                  <a:tcPr marL="91444" marR="91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1274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46160" y="556544"/>
            <a:ext cx="8558943" cy="518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nchor="ctr">
            <a:spAutoFit/>
          </a:bodyPr>
          <a:lstStyle>
            <a:lvl1pPr indent="27622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eaLnBrk="1" hangingPunct="1">
              <a:lnSpc>
                <a:spcPct val="150000"/>
              </a:lnSpc>
              <a:defRPr/>
            </a:pPr>
            <a:r>
              <a:rPr lang="zh-CN" altLang="zh-CN" sz="2000">
                <a:solidFill>
                  <a:srgbClr val="FF0000"/>
                </a:solidFill>
                <a:latin typeface="+mn-ea"/>
                <a:ea typeface="+mn-ea"/>
                <a:cs typeface="Times New Roman" pitchFamily="18" charset="0"/>
              </a:rPr>
              <a:t>【问题</a:t>
            </a:r>
            <a:r>
              <a:rPr lang="en-US" altLang="zh-CN" sz="2000">
                <a:solidFill>
                  <a:srgbClr val="FF0000"/>
                </a:solidFill>
                <a:latin typeface="+mn-ea"/>
                <a:ea typeface="+mn-ea"/>
                <a:cs typeface="Times New Roman" pitchFamily="18" charset="0"/>
              </a:rPr>
              <a:t>1</a:t>
            </a:r>
            <a:r>
              <a:rPr lang="zh-CN" altLang="zh-CN" sz="2000">
                <a:solidFill>
                  <a:srgbClr val="FF0000"/>
                </a:solidFill>
                <a:latin typeface="+mn-ea"/>
                <a:ea typeface="+mn-ea"/>
                <a:cs typeface="Times New Roman" pitchFamily="18" charset="0"/>
              </a:rPr>
              <a:t>】</a:t>
            </a:r>
            <a:r>
              <a:rPr lang="zh-CN" altLang="zh-CN" sz="2000" dirty="0">
                <a:solidFill>
                  <a:srgbClr val="FF0000"/>
                </a:solidFill>
                <a:latin typeface="+mn-ea"/>
                <a:ea typeface="+mn-ea"/>
                <a:cs typeface="Times New Roman" pitchFamily="18" charset="0"/>
              </a:rPr>
              <a:t>（</a:t>
            </a:r>
            <a:r>
              <a:rPr lang="en-US" altLang="zh-CN" sz="2000" dirty="0">
                <a:solidFill>
                  <a:srgbClr val="FF0000"/>
                </a:solidFill>
                <a:latin typeface="+mn-ea"/>
                <a:ea typeface="+mn-ea"/>
                <a:cs typeface="Times New Roman" pitchFamily="18" charset="0"/>
              </a:rPr>
              <a:t>5</a:t>
            </a:r>
            <a:r>
              <a:rPr lang="zh-CN" altLang="en-US" sz="2000" dirty="0">
                <a:solidFill>
                  <a:srgbClr val="FF0000"/>
                </a:solidFill>
                <a:latin typeface="+mn-ea"/>
                <a:ea typeface="+mn-ea"/>
                <a:cs typeface="Times New Roman" pitchFamily="18" charset="0"/>
              </a:rPr>
              <a:t>分</a:t>
            </a:r>
            <a:r>
              <a:rPr lang="zh-CN" altLang="en-US" sz="2000">
                <a:solidFill>
                  <a:srgbClr val="FF0000"/>
                </a:solidFill>
                <a:latin typeface="+mn-ea"/>
                <a:ea typeface="+mn-ea"/>
                <a:cs typeface="Times New Roman" pitchFamily="18" charset="0"/>
              </a:rPr>
              <a:t>） </a:t>
            </a:r>
            <a:endParaRPr lang="zh-CN" altLang="en-US" sz="2000">
              <a:solidFill>
                <a:srgbClr val="FF0000"/>
              </a:solidFill>
              <a:latin typeface="+mn-ea"/>
              <a:ea typeface="+mn-ea"/>
            </a:endParaRPr>
          </a:p>
          <a:p>
            <a:pPr>
              <a:lnSpc>
                <a:spcPct val="150000"/>
              </a:lnSpc>
              <a:defRPr/>
            </a:pPr>
            <a:r>
              <a:rPr lang="zh-CN" altLang="en-US" sz="2000">
                <a:latin typeface="+mn-ea"/>
                <a:ea typeface="+mn-ea"/>
                <a:cs typeface="Times New Roman" pitchFamily="18" charset="0"/>
              </a:rPr>
              <a:t>请计算该项目截止</a:t>
            </a:r>
            <a:r>
              <a:rPr lang="en-US" altLang="zh-CN" sz="2000">
                <a:latin typeface="+mn-ea"/>
                <a:ea typeface="+mn-ea"/>
                <a:cs typeface="Times New Roman" pitchFamily="18" charset="0"/>
              </a:rPr>
              <a:t>:</a:t>
            </a:r>
            <a:r>
              <a:rPr lang="zh-CN" altLang="en-US" sz="2000">
                <a:latin typeface="+mn-ea"/>
                <a:ea typeface="+mn-ea"/>
                <a:cs typeface="Times New Roman" pitchFamily="18" charset="0"/>
              </a:rPr>
              <a:t>到笫</a:t>
            </a:r>
            <a:r>
              <a:rPr lang="en-US" altLang="zh-CN" sz="2000">
                <a:latin typeface="+mn-ea"/>
                <a:ea typeface="+mn-ea"/>
                <a:cs typeface="Times New Roman" pitchFamily="18" charset="0"/>
              </a:rPr>
              <a:t>6</a:t>
            </a:r>
            <a:r>
              <a:rPr lang="zh-CN" altLang="en-US" sz="2000">
                <a:latin typeface="+mn-ea"/>
                <a:ea typeface="+mn-ea"/>
                <a:cs typeface="Times New Roman" pitchFamily="18" charset="0"/>
              </a:rPr>
              <a:t>个月末的计划成本（</a:t>
            </a:r>
            <a:r>
              <a:rPr lang="en-US" altLang="zh-CN" sz="2000">
                <a:latin typeface="+mn-ea"/>
                <a:ea typeface="+mn-ea"/>
                <a:cs typeface="Times New Roman" pitchFamily="18" charset="0"/>
              </a:rPr>
              <a:t>PV</a:t>
            </a:r>
            <a:r>
              <a:rPr lang="zh-CN" altLang="en-US" sz="2000">
                <a:latin typeface="+mn-ea"/>
                <a:ea typeface="+mn-ea"/>
                <a:cs typeface="Times New Roman" pitchFamily="18" charset="0"/>
              </a:rPr>
              <a:t>）、实际成本（</a:t>
            </a:r>
            <a:r>
              <a:rPr lang="en-US" altLang="zh-CN" sz="2000">
                <a:latin typeface="+mn-ea"/>
                <a:ea typeface="+mn-ea"/>
                <a:cs typeface="Times New Roman" pitchFamily="18" charset="0"/>
              </a:rPr>
              <a:t>AC</a:t>
            </a:r>
            <a:r>
              <a:rPr lang="zh-CN" altLang="en-US" sz="2000">
                <a:latin typeface="+mn-ea"/>
                <a:ea typeface="+mn-ea"/>
                <a:cs typeface="Times New Roman" pitchFamily="18" charset="0"/>
              </a:rPr>
              <a:t>）、挣值（</a:t>
            </a:r>
            <a:r>
              <a:rPr lang="en-US" altLang="zh-CN" sz="2000">
                <a:latin typeface="+mn-ea"/>
                <a:ea typeface="+mn-ea"/>
                <a:cs typeface="Times New Roman" pitchFamily="18" charset="0"/>
              </a:rPr>
              <a:t>EV</a:t>
            </a:r>
            <a:r>
              <a:rPr lang="zh-CN" altLang="en-US" sz="2000">
                <a:latin typeface="+mn-ea"/>
                <a:ea typeface="+mn-ea"/>
                <a:cs typeface="Times New Roman" pitchFamily="18" charset="0"/>
              </a:rPr>
              <a:t>）、 成本偏差（</a:t>
            </a:r>
            <a:r>
              <a:rPr lang="en-US" altLang="zh-CN" sz="2000">
                <a:latin typeface="+mn-ea"/>
                <a:ea typeface="+mn-ea"/>
                <a:cs typeface="Times New Roman" pitchFamily="18" charset="0"/>
              </a:rPr>
              <a:t>CV</a:t>
            </a:r>
            <a:r>
              <a:rPr lang="zh-CN" altLang="en-US" sz="2000">
                <a:latin typeface="+mn-ea"/>
                <a:ea typeface="+mn-ea"/>
                <a:cs typeface="Times New Roman" pitchFamily="18" charset="0"/>
              </a:rPr>
              <a:t>）、进度偏差（</a:t>
            </a:r>
            <a:r>
              <a:rPr lang="en-US" altLang="zh-CN" sz="2000">
                <a:latin typeface="+mn-ea"/>
                <a:ea typeface="+mn-ea"/>
                <a:cs typeface="Times New Roman" pitchFamily="18" charset="0"/>
              </a:rPr>
              <a:t>SV</a:t>
            </a:r>
            <a:r>
              <a:rPr lang="zh-CN" altLang="en-US" sz="2000">
                <a:latin typeface="+mn-ea"/>
                <a:ea typeface="+mn-ea"/>
                <a:cs typeface="Times New Roman" pitchFamily="18" charset="0"/>
              </a:rPr>
              <a:t>）。</a:t>
            </a:r>
            <a:endParaRPr lang="zh-CN" altLang="en-US" sz="2000">
              <a:latin typeface="+mn-ea"/>
              <a:ea typeface="+mn-ea"/>
            </a:endParaRPr>
          </a:p>
          <a:p>
            <a:pPr>
              <a:lnSpc>
                <a:spcPct val="150000"/>
              </a:lnSpc>
              <a:defRPr/>
            </a:pPr>
            <a:r>
              <a:rPr lang="en-US" altLang="zh-CN" sz="2000">
                <a:solidFill>
                  <a:srgbClr val="FF0000"/>
                </a:solidFill>
                <a:latin typeface="+mn-ea"/>
                <a:ea typeface="+mn-ea"/>
                <a:cs typeface="Times New Roman" pitchFamily="18" charset="0"/>
              </a:rPr>
              <a:t>【</a:t>
            </a:r>
            <a:r>
              <a:rPr lang="zh-CN" altLang="en-US" sz="2000" dirty="0">
                <a:solidFill>
                  <a:srgbClr val="FF0000"/>
                </a:solidFill>
                <a:latin typeface="+mn-ea"/>
                <a:ea typeface="+mn-ea"/>
                <a:cs typeface="Times New Roman" pitchFamily="18" charset="0"/>
              </a:rPr>
              <a:t>问题</a:t>
            </a:r>
            <a:r>
              <a:rPr lang="en-US" altLang="zh-CN" sz="2000" dirty="0">
                <a:solidFill>
                  <a:srgbClr val="FF0000"/>
                </a:solidFill>
                <a:latin typeface="+mn-ea"/>
                <a:ea typeface="+mn-ea"/>
                <a:cs typeface="Times New Roman" pitchFamily="18" charset="0"/>
              </a:rPr>
              <a:t>2】</a:t>
            </a:r>
            <a:r>
              <a:rPr lang="zh-CN" altLang="en-US" sz="2000" dirty="0">
                <a:solidFill>
                  <a:srgbClr val="FF0000"/>
                </a:solidFill>
                <a:latin typeface="+mn-ea"/>
                <a:ea typeface="+mn-ea"/>
                <a:cs typeface="Times New Roman" pitchFamily="18" charset="0"/>
              </a:rPr>
              <a:t>（</a:t>
            </a:r>
            <a:r>
              <a:rPr lang="en-US" altLang="zh-CN" sz="2000" dirty="0">
                <a:solidFill>
                  <a:srgbClr val="FF0000"/>
                </a:solidFill>
                <a:latin typeface="+mn-ea"/>
                <a:ea typeface="+mn-ea"/>
                <a:cs typeface="Times New Roman" pitchFamily="18" charset="0"/>
              </a:rPr>
              <a:t>4</a:t>
            </a:r>
            <a:r>
              <a:rPr lang="zh-CN" altLang="en-US" sz="2000" dirty="0">
                <a:solidFill>
                  <a:srgbClr val="FF0000"/>
                </a:solidFill>
                <a:latin typeface="+mn-ea"/>
                <a:ea typeface="+mn-ea"/>
                <a:cs typeface="Times New Roman" pitchFamily="18" charset="0"/>
              </a:rPr>
              <a:t>分）</a:t>
            </a:r>
            <a:endParaRPr lang="zh-CN" altLang="en-US" sz="2000" dirty="0">
              <a:solidFill>
                <a:srgbClr val="FF0000"/>
              </a:solidFill>
              <a:latin typeface="+mn-ea"/>
              <a:ea typeface="+mn-ea"/>
            </a:endParaRPr>
          </a:p>
          <a:p>
            <a:pPr>
              <a:lnSpc>
                <a:spcPct val="150000"/>
              </a:lnSpc>
              <a:defRPr/>
            </a:pPr>
            <a:r>
              <a:rPr lang="zh-CN" altLang="en-US" sz="2000" dirty="0">
                <a:latin typeface="+mn-ea"/>
                <a:ea typeface="+mn-ea"/>
                <a:cs typeface="Times New Roman" pitchFamily="18" charset="0"/>
              </a:rPr>
              <a:t>请计算该项目截止到第</a:t>
            </a:r>
            <a:r>
              <a:rPr lang="en-US" altLang="zh-CN" sz="2000" dirty="0">
                <a:latin typeface="+mn-ea"/>
                <a:ea typeface="+mn-ea"/>
                <a:cs typeface="Times New Roman" pitchFamily="18" charset="0"/>
              </a:rPr>
              <a:t>6</a:t>
            </a:r>
            <a:r>
              <a:rPr lang="zh-CN" altLang="en-US" sz="2000" dirty="0">
                <a:latin typeface="+mn-ea"/>
                <a:ea typeface="+mn-ea"/>
                <a:cs typeface="Times New Roman" pitchFamily="18" charset="0"/>
              </a:rPr>
              <a:t>个月末的成本执行指数（</a:t>
            </a:r>
            <a:r>
              <a:rPr lang="en-US" altLang="zh-CN" sz="2000" dirty="0">
                <a:latin typeface="+mn-ea"/>
                <a:ea typeface="+mn-ea"/>
                <a:cs typeface="Times New Roman" pitchFamily="18" charset="0"/>
              </a:rPr>
              <a:t>CPI</a:t>
            </a:r>
            <a:r>
              <a:rPr lang="zh-CN" altLang="en-US" sz="2000" dirty="0">
                <a:latin typeface="+mn-ea"/>
                <a:ea typeface="+mn-ea"/>
                <a:cs typeface="Times New Roman" pitchFamily="18" charset="0"/>
              </a:rPr>
              <a:t>）和进度执行指数（</a:t>
            </a:r>
            <a:r>
              <a:rPr lang="en-US" altLang="zh-CN" sz="2000" dirty="0">
                <a:latin typeface="+mn-ea"/>
                <a:ea typeface="+mn-ea"/>
                <a:cs typeface="Times New Roman" pitchFamily="18" charset="0"/>
              </a:rPr>
              <a:t>SPI</a:t>
            </a:r>
            <a:r>
              <a:rPr lang="zh-CN" altLang="en-US" sz="2000" dirty="0">
                <a:latin typeface="+mn-ea"/>
                <a:ea typeface="+mn-ea"/>
                <a:cs typeface="Times New Roman" pitchFamily="18" charset="0"/>
              </a:rPr>
              <a:t>）。</a:t>
            </a:r>
            <a:r>
              <a:rPr lang="en-US" altLang="zh-CN" sz="2000" dirty="0">
                <a:latin typeface="+mn-ea"/>
                <a:ea typeface="+mn-ea"/>
                <a:cs typeface="Times New Roman" pitchFamily="18" charset="0"/>
              </a:rPr>
              <a:t>, </a:t>
            </a:r>
            <a:r>
              <a:rPr lang="zh-CN" altLang="en-US" sz="2000" dirty="0">
                <a:latin typeface="+mn-ea"/>
                <a:ea typeface="+mn-ea"/>
                <a:cs typeface="Times New Roman" pitchFamily="18" charset="0"/>
              </a:rPr>
              <a:t>并根据计算结果分析项目的成本执行情况和进度执行情况。 </a:t>
            </a:r>
            <a:endParaRPr lang="zh-CN" altLang="en-US" sz="2000" dirty="0">
              <a:latin typeface="+mn-ea"/>
              <a:ea typeface="+mn-ea"/>
            </a:endParaRPr>
          </a:p>
          <a:p>
            <a:pPr>
              <a:lnSpc>
                <a:spcPct val="150000"/>
              </a:lnSpc>
              <a:defRPr/>
            </a:pPr>
            <a:r>
              <a:rPr lang="en-US" altLang="zh-CN" sz="2000" dirty="0">
                <a:solidFill>
                  <a:srgbClr val="FF0000"/>
                </a:solidFill>
                <a:latin typeface="+mn-ea"/>
                <a:ea typeface="+mn-ea"/>
                <a:cs typeface="Times New Roman" pitchFamily="18" charset="0"/>
              </a:rPr>
              <a:t>【</a:t>
            </a:r>
            <a:r>
              <a:rPr lang="zh-CN" altLang="en-US" sz="2000" dirty="0">
                <a:solidFill>
                  <a:srgbClr val="FF0000"/>
                </a:solidFill>
                <a:latin typeface="+mn-ea"/>
                <a:ea typeface="+mn-ea"/>
                <a:cs typeface="Times New Roman" pitchFamily="18" charset="0"/>
              </a:rPr>
              <a:t>问题</a:t>
            </a:r>
            <a:r>
              <a:rPr lang="en-US" altLang="zh-CN" sz="2000" dirty="0">
                <a:solidFill>
                  <a:srgbClr val="FF0000"/>
                </a:solidFill>
                <a:latin typeface="+mn-ea"/>
                <a:ea typeface="+mn-ea"/>
                <a:cs typeface="Times New Roman" pitchFamily="18" charset="0"/>
              </a:rPr>
              <a:t>3】</a:t>
            </a:r>
            <a:r>
              <a:rPr lang="zh-CN" altLang="en-US" sz="2000" dirty="0">
                <a:solidFill>
                  <a:srgbClr val="FF0000"/>
                </a:solidFill>
                <a:latin typeface="+mn-ea"/>
                <a:ea typeface="+mn-ea"/>
                <a:cs typeface="Times New Roman" pitchFamily="18" charset="0"/>
              </a:rPr>
              <a:t>（</a:t>
            </a:r>
            <a:r>
              <a:rPr lang="en-US" altLang="zh-CN" sz="2000" dirty="0">
                <a:solidFill>
                  <a:srgbClr val="FF0000"/>
                </a:solidFill>
                <a:latin typeface="+mn-ea"/>
                <a:ea typeface="+mn-ea"/>
                <a:cs typeface="Times New Roman" pitchFamily="18" charset="0"/>
              </a:rPr>
              <a:t>3</a:t>
            </a:r>
            <a:r>
              <a:rPr lang="zh-CN" altLang="en-US" sz="2000" dirty="0">
                <a:solidFill>
                  <a:srgbClr val="FF0000"/>
                </a:solidFill>
                <a:latin typeface="+mn-ea"/>
                <a:ea typeface="+mn-ea"/>
                <a:cs typeface="Times New Roman" pitchFamily="18" charset="0"/>
              </a:rPr>
              <a:t>分）</a:t>
            </a:r>
            <a:endParaRPr lang="zh-CN" altLang="en-US" sz="2000" dirty="0">
              <a:solidFill>
                <a:srgbClr val="FF0000"/>
              </a:solidFill>
              <a:latin typeface="+mn-ea"/>
              <a:ea typeface="+mn-ea"/>
            </a:endParaRPr>
          </a:p>
          <a:p>
            <a:pPr>
              <a:lnSpc>
                <a:spcPct val="150000"/>
              </a:lnSpc>
              <a:defRPr/>
            </a:pPr>
            <a:r>
              <a:rPr lang="zh-CN" altLang="en-US" sz="2000" dirty="0">
                <a:latin typeface="+mn-ea"/>
                <a:ea typeface="+mn-ea"/>
                <a:cs typeface="Times New Roman" pitchFamily="18" charset="0"/>
              </a:rPr>
              <a:t>根据所给数据资料说明该项目表现出来的问题和可能的原因。</a:t>
            </a:r>
            <a:endParaRPr lang="zh-CN" altLang="en-US" sz="2000" dirty="0">
              <a:latin typeface="+mn-ea"/>
              <a:ea typeface="+mn-ea"/>
            </a:endParaRPr>
          </a:p>
          <a:p>
            <a:pPr>
              <a:lnSpc>
                <a:spcPct val="150000"/>
              </a:lnSpc>
              <a:defRPr/>
            </a:pPr>
            <a:r>
              <a:rPr lang="en-US" altLang="zh-CN" sz="2000" dirty="0">
                <a:solidFill>
                  <a:srgbClr val="FF0000"/>
                </a:solidFill>
                <a:latin typeface="+mn-ea"/>
                <a:ea typeface="+mn-ea"/>
                <a:cs typeface="Times New Roman" pitchFamily="18" charset="0"/>
              </a:rPr>
              <a:t>【</a:t>
            </a:r>
            <a:r>
              <a:rPr lang="zh-CN" altLang="en-US" sz="2000" dirty="0">
                <a:solidFill>
                  <a:srgbClr val="FF0000"/>
                </a:solidFill>
                <a:latin typeface="+mn-ea"/>
                <a:ea typeface="+mn-ea"/>
                <a:cs typeface="Times New Roman" pitchFamily="18" charset="0"/>
              </a:rPr>
              <a:t>问题</a:t>
            </a:r>
            <a:r>
              <a:rPr lang="en-US" altLang="zh-CN" sz="2000" dirty="0">
                <a:solidFill>
                  <a:srgbClr val="FF0000"/>
                </a:solidFill>
                <a:latin typeface="+mn-ea"/>
                <a:ea typeface="+mn-ea"/>
                <a:cs typeface="Times New Roman" pitchFamily="18" charset="0"/>
              </a:rPr>
              <a:t>4】</a:t>
            </a:r>
            <a:r>
              <a:rPr lang="zh-CN" altLang="en-US" sz="2000" dirty="0">
                <a:solidFill>
                  <a:srgbClr val="FF0000"/>
                </a:solidFill>
                <a:latin typeface="+mn-ea"/>
                <a:ea typeface="+mn-ea"/>
                <a:cs typeface="Times New Roman" pitchFamily="18" charset="0"/>
              </a:rPr>
              <a:t>（</a:t>
            </a:r>
            <a:r>
              <a:rPr lang="en-US" altLang="zh-CN" sz="2000" dirty="0">
                <a:solidFill>
                  <a:srgbClr val="FF0000"/>
                </a:solidFill>
                <a:latin typeface="+mn-ea"/>
                <a:ea typeface="+mn-ea"/>
                <a:cs typeface="Times New Roman" pitchFamily="18" charset="0"/>
              </a:rPr>
              <a:t>6</a:t>
            </a:r>
            <a:r>
              <a:rPr lang="zh-CN" altLang="en-US" sz="2000" dirty="0">
                <a:solidFill>
                  <a:srgbClr val="FF0000"/>
                </a:solidFill>
                <a:latin typeface="+mn-ea"/>
                <a:ea typeface="+mn-ea"/>
                <a:cs typeface="Times New Roman" pitchFamily="18" charset="0"/>
              </a:rPr>
              <a:t>分）</a:t>
            </a:r>
          </a:p>
          <a:p>
            <a:pPr>
              <a:lnSpc>
                <a:spcPct val="150000"/>
              </a:lnSpc>
              <a:defRPr/>
            </a:pPr>
            <a:r>
              <a:rPr lang="zh-CN" altLang="en-US" sz="2000" dirty="0">
                <a:latin typeface="+mn-ea"/>
                <a:ea typeface="+mn-ea"/>
                <a:cs typeface="Times New Roman" pitchFamily="18" charset="0"/>
              </a:rPr>
              <a:t>假设该项目现在解决了导致偏差的各种问题，后续工作可以按原计划继续实施，项目的最终完工成本是多少？</a:t>
            </a:r>
            <a:r>
              <a:rPr lang="zh-CN" altLang="en-US" sz="2000" dirty="0">
                <a:latin typeface="+mn-ea"/>
                <a:ea typeface="+mn-ea"/>
              </a:rPr>
              <a:t> </a:t>
            </a:r>
          </a:p>
        </p:txBody>
      </p:sp>
    </p:spTree>
    <p:extLst>
      <p:ext uri="{BB962C8B-B14F-4D97-AF65-F5344CB8AC3E}">
        <p14:creationId xmlns:p14="http://schemas.microsoft.com/office/powerpoint/2010/main" val="1150702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27051" y="380192"/>
            <a:ext cx="8352367" cy="5183226"/>
          </a:xfrm>
          <a:prstGeom prst="rect">
            <a:avLst/>
          </a:prstGeom>
          <a:noFill/>
          <a:ln w="9525">
            <a:noFill/>
            <a:miter lim="800000"/>
            <a:headEnd/>
            <a:tailEnd/>
          </a:ln>
          <a:effectLst/>
        </p:spPr>
        <p:txBody>
          <a:bodyPr lIns="103897" tIns="51949" rIns="103897" bIns="51949" anchor="ctr">
            <a:spAutoFit/>
          </a:bodyPr>
          <a:lstStyle/>
          <a:p>
            <a:pPr indent="304839">
              <a:lnSpc>
                <a:spcPct val="150000"/>
              </a:lnSpc>
              <a:defRPr/>
            </a:pPr>
            <a:r>
              <a:rPr lang="zh-CN" altLang="en-US" sz="2000" b="1" dirty="0">
                <a:latin typeface="+mn-ea"/>
                <a:cs typeface="Times New Roman" pitchFamily="18" charset="0"/>
              </a:rPr>
              <a:t>答案：</a:t>
            </a:r>
            <a:endParaRPr lang="zh-CN" altLang="en-US" sz="2000" b="1" dirty="0">
              <a:latin typeface="+mn-ea"/>
            </a:endParaRPr>
          </a:p>
          <a:p>
            <a:pPr indent="313857" eaLnBrk="0" hangingPunct="0">
              <a:lnSpc>
                <a:spcPct val="150000"/>
              </a:lnSpc>
              <a:defRPr/>
            </a:pPr>
            <a:r>
              <a:rPr lang="zh-CN" altLang="zh-CN" sz="2000" b="1" dirty="0">
                <a:solidFill>
                  <a:srgbClr val="FF0000"/>
                </a:solidFill>
                <a:latin typeface="+mn-ea"/>
                <a:cs typeface="Times New Roman" pitchFamily="18" charset="0"/>
              </a:rPr>
              <a:t>【</a:t>
            </a:r>
            <a:r>
              <a:rPr lang="zh-CN" altLang="en-US" sz="2000" b="1" dirty="0">
                <a:solidFill>
                  <a:srgbClr val="FF0000"/>
                </a:solidFill>
                <a:latin typeface="+mn-ea"/>
                <a:cs typeface="Times New Roman" pitchFamily="18" charset="0"/>
              </a:rPr>
              <a:t>问题</a:t>
            </a:r>
            <a:r>
              <a:rPr lang="en-US" altLang="zh-CN" sz="2000" b="1" dirty="0">
                <a:solidFill>
                  <a:srgbClr val="FF0000"/>
                </a:solidFill>
                <a:latin typeface="+mn-ea"/>
                <a:cs typeface="Times New Roman" pitchFamily="18" charset="0"/>
              </a:rPr>
              <a:t>1】5</a:t>
            </a:r>
            <a:r>
              <a:rPr lang="zh-CN" altLang="en-US" sz="2000" b="1" dirty="0">
                <a:solidFill>
                  <a:srgbClr val="FF0000"/>
                </a:solidFill>
                <a:latin typeface="+mn-ea"/>
                <a:cs typeface="Times New Roman" pitchFamily="18" charset="0"/>
              </a:rPr>
              <a:t>分</a:t>
            </a:r>
            <a:endParaRPr lang="zh-CN" altLang="en-US" sz="2000" b="1" dirty="0">
              <a:solidFill>
                <a:srgbClr val="FF0000"/>
              </a:solidFill>
              <a:latin typeface="+mn-ea"/>
            </a:endParaRPr>
          </a:p>
          <a:p>
            <a:pPr indent="313857" eaLnBrk="0" hangingPunct="0">
              <a:lnSpc>
                <a:spcPct val="150000"/>
              </a:lnSpc>
              <a:defRPr/>
            </a:pPr>
            <a:r>
              <a:rPr lang="en-US" altLang="zh-CN" sz="2000" b="1" dirty="0">
                <a:latin typeface="+mn-ea"/>
                <a:cs typeface="Times New Roman" pitchFamily="18" charset="0"/>
              </a:rPr>
              <a:t>PV=37</a:t>
            </a:r>
            <a:r>
              <a:rPr lang="en-US" altLang="zh-CN" sz="2000" b="1">
                <a:latin typeface="+mn-ea"/>
                <a:cs typeface="Times New Roman" pitchFamily="18" charset="0"/>
              </a:rPr>
              <a:t>	</a:t>
            </a:r>
          </a:p>
          <a:p>
            <a:pPr indent="313857" eaLnBrk="0" hangingPunct="0">
              <a:lnSpc>
                <a:spcPct val="150000"/>
              </a:lnSpc>
              <a:defRPr/>
            </a:pPr>
            <a:r>
              <a:rPr lang="en-US" altLang="zh-CN" sz="2000" b="1">
                <a:latin typeface="+mn-ea"/>
                <a:cs typeface="Times New Roman" pitchFamily="18" charset="0"/>
              </a:rPr>
              <a:t>AC=23	</a:t>
            </a:r>
          </a:p>
          <a:p>
            <a:pPr indent="313857" eaLnBrk="0" hangingPunct="0">
              <a:lnSpc>
                <a:spcPct val="150000"/>
              </a:lnSpc>
              <a:defRPr/>
            </a:pPr>
            <a:r>
              <a:rPr lang="en-US" altLang="zh-CN" sz="2000" b="1">
                <a:latin typeface="+mn-ea"/>
                <a:cs typeface="Times New Roman" pitchFamily="18" charset="0"/>
              </a:rPr>
              <a:t>EV=23.8	</a:t>
            </a:r>
          </a:p>
          <a:p>
            <a:pPr indent="313857" eaLnBrk="0" hangingPunct="0">
              <a:lnSpc>
                <a:spcPct val="150000"/>
              </a:lnSpc>
              <a:defRPr/>
            </a:pPr>
            <a:r>
              <a:rPr lang="en-US" altLang="zh-CN" sz="2000" b="1">
                <a:latin typeface="+mn-ea"/>
                <a:cs typeface="Times New Roman" pitchFamily="18" charset="0"/>
              </a:rPr>
              <a:t>CV=EV-AC=0.8	</a:t>
            </a:r>
          </a:p>
          <a:p>
            <a:pPr indent="313857" eaLnBrk="0" hangingPunct="0">
              <a:lnSpc>
                <a:spcPct val="150000"/>
              </a:lnSpc>
              <a:defRPr/>
            </a:pPr>
            <a:r>
              <a:rPr lang="en-US" altLang="zh-CN" sz="2000" b="1">
                <a:latin typeface="+mn-ea"/>
                <a:cs typeface="Times New Roman" pitchFamily="18" charset="0"/>
              </a:rPr>
              <a:t>SV=EV-PV</a:t>
            </a:r>
            <a:r>
              <a:rPr lang="en-US" altLang="zh-CN" sz="2000" b="1" dirty="0">
                <a:latin typeface="+mn-ea"/>
                <a:cs typeface="Times New Roman" pitchFamily="18" charset="0"/>
              </a:rPr>
              <a:t>=-13.2</a:t>
            </a:r>
            <a:endParaRPr lang="en-US" altLang="zh-CN" sz="2000" b="1" dirty="0">
              <a:latin typeface="+mn-ea"/>
            </a:endParaRPr>
          </a:p>
          <a:p>
            <a:pPr indent="313857" eaLnBrk="0" hangingPunct="0">
              <a:lnSpc>
                <a:spcPct val="150000"/>
              </a:lnSpc>
              <a:defRPr/>
            </a:pPr>
            <a:r>
              <a:rPr lang="en-US" altLang="zh-CN" sz="2000" b="1" dirty="0">
                <a:solidFill>
                  <a:srgbClr val="FF0000"/>
                </a:solidFill>
                <a:latin typeface="+mn-ea"/>
                <a:cs typeface="Times New Roman" pitchFamily="18" charset="0"/>
              </a:rPr>
              <a:t>【</a:t>
            </a:r>
            <a:r>
              <a:rPr lang="zh-CN" altLang="en-US" sz="2000" b="1" dirty="0">
                <a:solidFill>
                  <a:srgbClr val="FF0000"/>
                </a:solidFill>
                <a:latin typeface="+mn-ea"/>
                <a:cs typeface="Times New Roman" pitchFamily="18" charset="0"/>
              </a:rPr>
              <a:t>问题</a:t>
            </a:r>
            <a:r>
              <a:rPr lang="en-US" altLang="zh-CN" sz="2000" b="1" dirty="0">
                <a:solidFill>
                  <a:srgbClr val="FF0000"/>
                </a:solidFill>
                <a:latin typeface="+mn-ea"/>
                <a:cs typeface="Times New Roman" pitchFamily="18" charset="0"/>
              </a:rPr>
              <a:t>2】4</a:t>
            </a:r>
            <a:r>
              <a:rPr lang="zh-CN" altLang="en-US" sz="2000" b="1" dirty="0">
                <a:solidFill>
                  <a:srgbClr val="FF0000"/>
                </a:solidFill>
                <a:latin typeface="+mn-ea"/>
                <a:cs typeface="Times New Roman" pitchFamily="18" charset="0"/>
              </a:rPr>
              <a:t>分</a:t>
            </a:r>
            <a:endParaRPr lang="zh-CN" altLang="en-US" sz="2000" b="1" dirty="0">
              <a:solidFill>
                <a:srgbClr val="FF0000"/>
              </a:solidFill>
              <a:latin typeface="+mn-ea"/>
            </a:endParaRPr>
          </a:p>
          <a:p>
            <a:pPr indent="313857" eaLnBrk="0" hangingPunct="0">
              <a:lnSpc>
                <a:spcPct val="150000"/>
              </a:lnSpc>
              <a:defRPr/>
            </a:pPr>
            <a:r>
              <a:rPr lang="en-US" altLang="zh-CN" sz="2000" b="1" dirty="0">
                <a:latin typeface="+mn-ea"/>
                <a:cs typeface="Times New Roman" pitchFamily="18" charset="0"/>
              </a:rPr>
              <a:t>CPI=EV/AC=103.5%	</a:t>
            </a:r>
            <a:r>
              <a:rPr lang="en-US" altLang="zh-CN" sz="2000" b="1">
                <a:latin typeface="+mn-ea"/>
                <a:cs typeface="Times New Roman" pitchFamily="18" charset="0"/>
              </a:rPr>
              <a:t>	</a:t>
            </a:r>
          </a:p>
          <a:p>
            <a:pPr indent="313857" eaLnBrk="0" hangingPunct="0">
              <a:lnSpc>
                <a:spcPct val="150000"/>
              </a:lnSpc>
              <a:defRPr/>
            </a:pPr>
            <a:r>
              <a:rPr lang="en-US" altLang="zh-CN" sz="2000" b="1">
                <a:latin typeface="+mn-ea"/>
                <a:cs typeface="Times New Roman" pitchFamily="18" charset="0"/>
              </a:rPr>
              <a:t>SPI=EV/PV=64.3</a:t>
            </a:r>
            <a:r>
              <a:rPr lang="en-US" altLang="zh-CN" sz="2000" b="1" dirty="0">
                <a:latin typeface="+mn-ea"/>
                <a:cs typeface="Times New Roman" pitchFamily="18" charset="0"/>
              </a:rPr>
              <a:t>%</a:t>
            </a:r>
            <a:endParaRPr lang="en-US" altLang="zh-CN" sz="2000" b="1" dirty="0">
              <a:latin typeface="+mn-ea"/>
            </a:endParaRPr>
          </a:p>
          <a:p>
            <a:pPr indent="313857" eaLnBrk="0" hangingPunct="0">
              <a:lnSpc>
                <a:spcPct val="150000"/>
              </a:lnSpc>
              <a:defRPr/>
            </a:pPr>
            <a:r>
              <a:rPr lang="zh-CN" altLang="en-US" sz="2000" b="1" dirty="0">
                <a:latin typeface="+mn-ea"/>
                <a:cs typeface="Times New Roman" pitchFamily="18" charset="0"/>
              </a:rPr>
              <a:t>成本节省，</a:t>
            </a:r>
            <a:r>
              <a:rPr lang="zh-CN" altLang="en-US" sz="2000" b="1">
                <a:latin typeface="+mn-ea"/>
                <a:cs typeface="Times New Roman" pitchFamily="18" charset="0"/>
              </a:rPr>
              <a:t>进度滞后</a:t>
            </a:r>
            <a:endParaRPr lang="zh-CN" altLang="en-US" sz="2000" b="1" dirty="0">
              <a:latin typeface="+mn-ea"/>
            </a:endParaRPr>
          </a:p>
        </p:txBody>
      </p:sp>
    </p:spTree>
    <p:extLst>
      <p:ext uri="{BB962C8B-B14F-4D97-AF65-F5344CB8AC3E}">
        <p14:creationId xmlns:p14="http://schemas.microsoft.com/office/powerpoint/2010/main" val="251127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451413" y="1267885"/>
            <a:ext cx="8476688" cy="453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97" tIns="51949" rIns="103897" bIns="51949">
            <a:spAutoFit/>
          </a:bodyPr>
          <a:lstStyle>
            <a:lvl1pPr marL="365125" indent="-2825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82550" indent="0" eaLnBrk="1" hangingPunct="1">
              <a:lnSpc>
                <a:spcPct val="150000"/>
              </a:lnSpc>
              <a:buClr>
                <a:srgbClr val="3891A7"/>
              </a:buClr>
              <a:buSzPct val="80000"/>
            </a:pPr>
            <a:r>
              <a:rPr lang="zh-CN" altLang="en-US" sz="2400" b="1">
                <a:solidFill>
                  <a:srgbClr val="FF0000"/>
                </a:solidFill>
                <a:latin typeface="+mn-ea"/>
                <a:ea typeface="+mn-ea"/>
                <a:cs typeface="Times New Roman" pitchFamily="18" charset="0"/>
              </a:rPr>
              <a:t>挣值分析</a:t>
            </a:r>
            <a:r>
              <a:rPr lang="zh-CN" altLang="en-US" sz="2400" b="1">
                <a:latin typeface="+mn-ea"/>
                <a:ea typeface="+mn-ea"/>
                <a:cs typeface="Times New Roman" pitchFamily="18" charset="0"/>
              </a:rPr>
              <a:t>：</a:t>
            </a:r>
            <a:endParaRPr lang="en-US" altLang="zh-CN" sz="2400" b="1">
              <a:latin typeface="+mn-ea"/>
              <a:ea typeface="+mn-ea"/>
              <a:cs typeface="Times New Roman" pitchFamily="18" charset="0"/>
            </a:endParaRPr>
          </a:p>
          <a:p>
            <a:pPr marL="82550" indent="0" eaLnBrk="1" hangingPunct="1">
              <a:lnSpc>
                <a:spcPct val="150000"/>
              </a:lnSpc>
              <a:buClr>
                <a:srgbClr val="3891A7"/>
              </a:buClr>
              <a:buSzPct val="80000"/>
            </a:pPr>
            <a:r>
              <a:rPr lang="zh-CN" altLang="en-US" sz="2400" b="1">
                <a:latin typeface="+mn-ea"/>
                <a:ea typeface="+mn-ea"/>
                <a:cs typeface="Times New Roman" pitchFamily="18" charset="0"/>
              </a:rPr>
              <a:t>利用项目当前挣值，评价项目</a:t>
            </a:r>
            <a:r>
              <a:rPr lang="zh-CN" altLang="en-US" sz="2400" b="1">
                <a:solidFill>
                  <a:srgbClr val="FF0000"/>
                </a:solidFill>
                <a:latin typeface="+mn-ea"/>
                <a:ea typeface="+mn-ea"/>
                <a:cs typeface="Times New Roman" pitchFamily="18" charset="0"/>
              </a:rPr>
              <a:t>成本、进度</a:t>
            </a:r>
            <a:r>
              <a:rPr lang="zh-CN" altLang="en-US" sz="2400" b="1">
                <a:latin typeface="+mn-ea"/>
                <a:ea typeface="+mn-ea"/>
                <a:cs typeface="Times New Roman" pitchFamily="18" charset="0"/>
              </a:rPr>
              <a:t>绩效</a:t>
            </a:r>
            <a:endParaRPr lang="en-US" altLang="zh-CN" sz="2400" b="1">
              <a:latin typeface="+mn-ea"/>
              <a:ea typeface="+mn-ea"/>
              <a:cs typeface="Times New Roman" pitchFamily="18" charset="0"/>
            </a:endParaRPr>
          </a:p>
          <a:p>
            <a:pPr marL="82550" indent="0" eaLnBrk="1" hangingPunct="1">
              <a:lnSpc>
                <a:spcPct val="150000"/>
              </a:lnSpc>
              <a:buClr>
                <a:srgbClr val="3891A7"/>
              </a:buClr>
              <a:buSzPct val="80000"/>
            </a:pPr>
            <a:r>
              <a:rPr lang="en-US" altLang="zh-CN" sz="2400" b="1">
                <a:latin typeface="+mn-ea"/>
                <a:ea typeface="+mn-ea"/>
                <a:cs typeface="Times New Roman" pitchFamily="18" charset="0"/>
              </a:rPr>
              <a:t>BCWP</a:t>
            </a:r>
            <a:r>
              <a:rPr lang="zh-CN" altLang="en-US" sz="2400" b="1">
                <a:latin typeface="+mn-ea"/>
                <a:ea typeface="+mn-ea"/>
                <a:cs typeface="Times New Roman" pitchFamily="18" charset="0"/>
              </a:rPr>
              <a:t>：</a:t>
            </a:r>
            <a:r>
              <a:rPr lang="en-US" altLang="zh-CN" sz="2400" b="1">
                <a:latin typeface="+mn-ea"/>
                <a:ea typeface="+mn-ea"/>
                <a:cs typeface="Times New Roman" pitchFamily="18" charset="0"/>
              </a:rPr>
              <a:t>Budgeted Cost for Work Performed</a:t>
            </a:r>
          </a:p>
          <a:p>
            <a:pPr marL="82550" indent="0" eaLnBrk="1" hangingPunct="1">
              <a:lnSpc>
                <a:spcPct val="150000"/>
              </a:lnSpc>
              <a:buClr>
                <a:srgbClr val="3891A7"/>
              </a:buClr>
              <a:buSzPct val="80000"/>
            </a:pPr>
            <a:r>
              <a:rPr lang="en-US" altLang="zh-CN" sz="2400" b="1">
                <a:latin typeface="+mn-ea"/>
                <a:ea typeface="+mn-ea"/>
                <a:cs typeface="Times New Roman" pitchFamily="18" charset="0"/>
              </a:rPr>
              <a:t>BCWS</a:t>
            </a:r>
            <a:r>
              <a:rPr lang="zh-CN" altLang="en-US" sz="2400" b="1">
                <a:latin typeface="+mn-ea"/>
                <a:ea typeface="+mn-ea"/>
                <a:cs typeface="Times New Roman" pitchFamily="18" charset="0"/>
              </a:rPr>
              <a:t>：</a:t>
            </a:r>
            <a:r>
              <a:rPr lang="en-US" altLang="zh-CN" sz="2400" b="1">
                <a:latin typeface="+mn-ea"/>
                <a:ea typeface="+mn-ea"/>
                <a:cs typeface="Times New Roman" pitchFamily="18" charset="0"/>
              </a:rPr>
              <a:t>Budgeted Cost for Work Scheduled</a:t>
            </a:r>
          </a:p>
          <a:p>
            <a:pPr marL="82550" indent="0" eaLnBrk="1" hangingPunct="1">
              <a:lnSpc>
                <a:spcPct val="150000"/>
              </a:lnSpc>
              <a:buClr>
                <a:srgbClr val="3891A7"/>
              </a:buClr>
              <a:buSzPct val="80000"/>
            </a:pPr>
            <a:r>
              <a:rPr lang="en-US" altLang="zh-CN" sz="2400" b="1">
                <a:latin typeface="+mn-ea"/>
                <a:ea typeface="+mn-ea"/>
                <a:cs typeface="Times New Roman" pitchFamily="18" charset="0"/>
              </a:rPr>
              <a:t>ACWP</a:t>
            </a:r>
            <a:r>
              <a:rPr lang="zh-CN" altLang="en-US" sz="2400" b="1">
                <a:latin typeface="+mn-ea"/>
                <a:ea typeface="+mn-ea"/>
                <a:cs typeface="Times New Roman" pitchFamily="18" charset="0"/>
              </a:rPr>
              <a:t>：</a:t>
            </a:r>
            <a:r>
              <a:rPr lang="en-US" altLang="zh-CN" sz="2400" b="1">
                <a:latin typeface="+mn-ea"/>
                <a:ea typeface="+mn-ea"/>
                <a:cs typeface="Times New Roman" pitchFamily="18" charset="0"/>
              </a:rPr>
              <a:t>Actual Cost for Work Performed </a:t>
            </a:r>
          </a:p>
          <a:p>
            <a:pPr marL="82550" indent="0" eaLnBrk="1" hangingPunct="1">
              <a:lnSpc>
                <a:spcPct val="150000"/>
              </a:lnSpc>
              <a:buClr>
                <a:srgbClr val="3891A7"/>
              </a:buClr>
              <a:buSzPct val="80000"/>
            </a:pPr>
            <a:r>
              <a:rPr lang="en-US" altLang="zh-CN" sz="2400" b="1">
                <a:latin typeface="+mn-ea"/>
                <a:ea typeface="+mn-ea"/>
                <a:cs typeface="Times New Roman" pitchFamily="18" charset="0"/>
              </a:rPr>
              <a:t>EV</a:t>
            </a:r>
            <a:r>
              <a:rPr lang="zh-CN" altLang="en-US" sz="2400" b="1">
                <a:latin typeface="+mn-ea"/>
                <a:ea typeface="+mn-ea"/>
                <a:cs typeface="Times New Roman" pitchFamily="18" charset="0"/>
              </a:rPr>
              <a:t>：实际工作的预算价值（挣值）</a:t>
            </a:r>
            <a:r>
              <a:rPr lang="en-US" altLang="zh-CN" sz="2400" b="1">
                <a:latin typeface="+mn-ea"/>
                <a:ea typeface="+mn-ea"/>
                <a:cs typeface="Times New Roman" pitchFamily="18" charset="0"/>
              </a:rPr>
              <a:t>——</a:t>
            </a:r>
            <a:r>
              <a:rPr lang="zh-CN" altLang="en-US" sz="2400" b="1">
                <a:latin typeface="+mn-ea"/>
                <a:ea typeface="+mn-ea"/>
                <a:cs typeface="Times New Roman" pitchFamily="18" charset="0"/>
              </a:rPr>
              <a:t>干完的活</a:t>
            </a:r>
          </a:p>
          <a:p>
            <a:pPr marL="82550" indent="0" eaLnBrk="1" hangingPunct="1">
              <a:lnSpc>
                <a:spcPct val="150000"/>
              </a:lnSpc>
              <a:buClr>
                <a:srgbClr val="3891A7"/>
              </a:buClr>
              <a:buSzPct val="80000"/>
            </a:pPr>
            <a:r>
              <a:rPr lang="en-US" altLang="zh-CN" sz="2400" b="1">
                <a:latin typeface="+mn-ea"/>
                <a:ea typeface="+mn-ea"/>
                <a:cs typeface="Times New Roman" pitchFamily="18" charset="0"/>
              </a:rPr>
              <a:t>PV</a:t>
            </a:r>
            <a:r>
              <a:rPr lang="zh-CN" altLang="en-US" sz="2400" b="1">
                <a:latin typeface="+mn-ea"/>
                <a:ea typeface="+mn-ea"/>
                <a:cs typeface="Times New Roman" pitchFamily="18" charset="0"/>
              </a:rPr>
              <a:t>：计划工作的预算价值</a:t>
            </a:r>
            <a:r>
              <a:rPr lang="en-US" altLang="zh-CN" sz="2400" b="1">
                <a:latin typeface="+mn-ea"/>
                <a:ea typeface="+mn-ea"/>
                <a:cs typeface="Times New Roman" pitchFamily="18" charset="0"/>
              </a:rPr>
              <a:t>——————</a:t>
            </a:r>
            <a:r>
              <a:rPr lang="zh-CN" altLang="en-US" sz="2400" b="1">
                <a:latin typeface="+mn-ea"/>
                <a:ea typeface="+mn-ea"/>
                <a:cs typeface="Times New Roman" pitchFamily="18" charset="0"/>
              </a:rPr>
              <a:t>要干的活</a:t>
            </a:r>
          </a:p>
          <a:p>
            <a:pPr marL="82550" indent="0" eaLnBrk="1" hangingPunct="1">
              <a:lnSpc>
                <a:spcPct val="150000"/>
              </a:lnSpc>
              <a:buClr>
                <a:srgbClr val="3891A7"/>
              </a:buClr>
              <a:buSzPct val="80000"/>
            </a:pPr>
            <a:r>
              <a:rPr lang="en-US" altLang="zh-CN" sz="2400" b="1" u="sng">
                <a:latin typeface="+mn-ea"/>
                <a:ea typeface="+mn-ea"/>
                <a:cs typeface="Times New Roman" pitchFamily="18" charset="0"/>
              </a:rPr>
              <a:t>AC</a:t>
            </a:r>
            <a:r>
              <a:rPr lang="zh-CN" altLang="en-US" sz="2400" b="1">
                <a:latin typeface="+mn-ea"/>
                <a:ea typeface="+mn-ea"/>
                <a:cs typeface="Times New Roman" pitchFamily="18" charset="0"/>
              </a:rPr>
              <a:t>：实际工作的实际花费</a:t>
            </a:r>
            <a:r>
              <a:rPr lang="en-US" altLang="zh-CN" sz="2400" b="1">
                <a:latin typeface="+mn-ea"/>
                <a:ea typeface="+mn-ea"/>
                <a:cs typeface="Times New Roman" pitchFamily="18" charset="0"/>
              </a:rPr>
              <a:t>——————</a:t>
            </a:r>
            <a:r>
              <a:rPr lang="zh-CN" altLang="en-US" sz="2400" b="1">
                <a:latin typeface="+mn-ea"/>
                <a:ea typeface="+mn-ea"/>
                <a:cs typeface="Times New Roman" pitchFamily="18" charset="0"/>
              </a:rPr>
              <a:t>实际花费</a:t>
            </a:r>
          </a:p>
        </p:txBody>
      </p:sp>
    </p:spTree>
    <p:extLst>
      <p:ext uri="{BB962C8B-B14F-4D97-AF65-F5344CB8AC3E}">
        <p14:creationId xmlns:p14="http://schemas.microsoft.com/office/powerpoint/2010/main" val="2440319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98517" y="392819"/>
            <a:ext cx="8352367" cy="5921890"/>
          </a:xfrm>
          <a:prstGeom prst="rect">
            <a:avLst/>
          </a:prstGeom>
          <a:noFill/>
          <a:ln w="9525">
            <a:noFill/>
            <a:miter lim="800000"/>
            <a:headEnd/>
            <a:tailEnd/>
          </a:ln>
          <a:effectLst/>
        </p:spPr>
        <p:txBody>
          <a:bodyPr lIns="103897" tIns="51949" rIns="103897" bIns="51949" anchor="ctr">
            <a:spAutoFit/>
          </a:bodyPr>
          <a:lstStyle/>
          <a:p>
            <a:pPr indent="313857" eaLnBrk="0" hangingPunct="0">
              <a:lnSpc>
                <a:spcPct val="150000"/>
              </a:lnSpc>
              <a:defRPr/>
            </a:pPr>
            <a:r>
              <a:rPr lang="en-US" altLang="zh-CN" b="1">
                <a:solidFill>
                  <a:srgbClr val="FF0000"/>
                </a:solidFill>
                <a:latin typeface="+mn-ea"/>
                <a:cs typeface="Times New Roman" pitchFamily="18" charset="0"/>
              </a:rPr>
              <a:t>【</a:t>
            </a:r>
            <a:r>
              <a:rPr lang="zh-CN" altLang="en-US" b="1" dirty="0">
                <a:solidFill>
                  <a:srgbClr val="FF0000"/>
                </a:solidFill>
                <a:latin typeface="+mn-ea"/>
                <a:cs typeface="Times New Roman" pitchFamily="18" charset="0"/>
              </a:rPr>
              <a:t>问题</a:t>
            </a:r>
            <a:r>
              <a:rPr lang="en-US" altLang="zh-CN" b="1" dirty="0">
                <a:solidFill>
                  <a:srgbClr val="FF0000"/>
                </a:solidFill>
                <a:latin typeface="+mn-ea"/>
                <a:cs typeface="Times New Roman" pitchFamily="18" charset="0"/>
              </a:rPr>
              <a:t>3】3</a:t>
            </a:r>
            <a:r>
              <a:rPr lang="zh-CN" altLang="en-US" b="1" dirty="0">
                <a:solidFill>
                  <a:srgbClr val="FF0000"/>
                </a:solidFill>
                <a:latin typeface="+mn-ea"/>
                <a:cs typeface="Times New Roman" pitchFamily="18" charset="0"/>
              </a:rPr>
              <a:t>分</a:t>
            </a:r>
            <a:endParaRPr lang="zh-CN" altLang="en-US" b="1" dirty="0">
              <a:solidFill>
                <a:srgbClr val="FF0000"/>
              </a:solidFill>
              <a:latin typeface="+mn-ea"/>
            </a:endParaRPr>
          </a:p>
          <a:p>
            <a:pPr indent="313857" eaLnBrk="0" hangingPunct="0">
              <a:lnSpc>
                <a:spcPct val="150000"/>
              </a:lnSpc>
              <a:defRPr/>
            </a:pPr>
            <a:r>
              <a:rPr lang="zh-CN" altLang="en-US" b="1" dirty="0">
                <a:latin typeface="+mn-ea"/>
                <a:cs typeface="Times New Roman" pitchFamily="18" charset="0"/>
              </a:rPr>
              <a:t>表现出问题及原因</a:t>
            </a:r>
            <a:endParaRPr lang="zh-CN" altLang="en-US" b="1" dirty="0">
              <a:latin typeface="+mn-ea"/>
            </a:endParaRPr>
          </a:p>
          <a:p>
            <a:pPr indent="313857" eaLnBrk="0" hangingPunct="0">
              <a:lnSpc>
                <a:spcPct val="150000"/>
              </a:lnSpc>
              <a:defRPr/>
            </a:pPr>
            <a:r>
              <a:rPr lang="en-US" altLang="zh-CN" b="1" dirty="0">
                <a:latin typeface="+mn-ea"/>
                <a:cs typeface="Times New Roman" pitchFamily="18" charset="0"/>
              </a:rPr>
              <a:t>1.</a:t>
            </a:r>
            <a:r>
              <a:rPr lang="zh-CN" altLang="en-US" b="1" dirty="0">
                <a:latin typeface="+mn-ea"/>
                <a:cs typeface="Times New Roman" pitchFamily="18" charset="0"/>
              </a:rPr>
              <a:t>进度滞后的问题，可能原因：</a:t>
            </a:r>
            <a:endParaRPr lang="zh-CN" altLang="en-US" b="1" dirty="0">
              <a:latin typeface="+mn-ea"/>
            </a:endParaRPr>
          </a:p>
          <a:p>
            <a:pPr indent="313857" eaLnBrk="0" hangingPunct="0">
              <a:lnSpc>
                <a:spcPct val="150000"/>
              </a:lnSpc>
              <a:defRPr/>
            </a:pPr>
            <a:r>
              <a:rPr lang="en-US" altLang="zh-CN" b="1" dirty="0">
                <a:latin typeface="+mn-ea"/>
                <a:cs typeface="Times New Roman" pitchFamily="18" charset="0"/>
              </a:rPr>
              <a:t>(1)</a:t>
            </a:r>
            <a:r>
              <a:rPr lang="zh-CN" altLang="en-US" b="1" dirty="0">
                <a:latin typeface="+mn-ea"/>
                <a:cs typeface="Times New Roman" pitchFamily="18" charset="0"/>
              </a:rPr>
              <a:t>进度计划不周</a:t>
            </a:r>
            <a:endParaRPr lang="zh-CN" altLang="en-US" b="1" dirty="0">
              <a:latin typeface="+mn-ea"/>
            </a:endParaRPr>
          </a:p>
          <a:p>
            <a:pPr indent="313857" eaLnBrk="0" hangingPunct="0">
              <a:lnSpc>
                <a:spcPct val="150000"/>
              </a:lnSpc>
              <a:defRPr/>
            </a:pPr>
            <a:r>
              <a:rPr lang="en-US" altLang="zh-CN" b="1" dirty="0">
                <a:latin typeface="+mn-ea"/>
                <a:cs typeface="Times New Roman" pitchFamily="18" charset="0"/>
              </a:rPr>
              <a:t>(2)</a:t>
            </a:r>
            <a:r>
              <a:rPr lang="zh-CN" altLang="en-US" b="1" dirty="0">
                <a:latin typeface="+mn-ea"/>
                <a:cs typeface="Times New Roman" pitchFamily="18" charset="0"/>
              </a:rPr>
              <a:t>资源分配问题，导致某些工作因缺少资源展开缓慢</a:t>
            </a:r>
            <a:endParaRPr lang="zh-CN" altLang="en-US" b="1" dirty="0">
              <a:latin typeface="+mn-ea"/>
            </a:endParaRPr>
          </a:p>
          <a:p>
            <a:pPr indent="313857" eaLnBrk="0" hangingPunct="0">
              <a:lnSpc>
                <a:spcPct val="150000"/>
              </a:lnSpc>
              <a:defRPr/>
            </a:pPr>
            <a:r>
              <a:rPr lang="en-US" altLang="zh-CN" b="1" dirty="0">
                <a:latin typeface="+mn-ea"/>
                <a:cs typeface="Times New Roman" pitchFamily="18" charset="0"/>
              </a:rPr>
              <a:t>(3)</a:t>
            </a:r>
            <a:r>
              <a:rPr lang="zh-CN" altLang="en-US" b="1" dirty="0">
                <a:latin typeface="+mn-ea"/>
                <a:cs typeface="Times New Roman" pitchFamily="18" charset="0"/>
              </a:rPr>
              <a:t>历时估算不准</a:t>
            </a:r>
          </a:p>
          <a:p>
            <a:pPr indent="313857" eaLnBrk="0" hangingPunct="0">
              <a:lnSpc>
                <a:spcPct val="150000"/>
              </a:lnSpc>
              <a:defRPr/>
            </a:pPr>
            <a:r>
              <a:rPr lang="en-US" altLang="zh-CN" b="1" dirty="0">
                <a:latin typeface="+mn-ea"/>
                <a:cs typeface="Times New Roman" pitchFamily="18" charset="0"/>
              </a:rPr>
              <a:t>(4)</a:t>
            </a:r>
            <a:r>
              <a:rPr lang="zh-CN" altLang="en-US" b="1" dirty="0">
                <a:latin typeface="+mn-ea"/>
                <a:cs typeface="Times New Roman" pitchFamily="18" charset="0"/>
              </a:rPr>
              <a:t>进度执行的监控不力，未及时发现变更或发现后未及时管理纠偏</a:t>
            </a:r>
          </a:p>
          <a:p>
            <a:pPr indent="313857" eaLnBrk="0" hangingPunct="0">
              <a:lnSpc>
                <a:spcPct val="150000"/>
              </a:lnSpc>
              <a:defRPr/>
            </a:pPr>
            <a:r>
              <a:rPr lang="en-US" altLang="zh-CN" b="1" dirty="0">
                <a:latin typeface="+mn-ea"/>
                <a:cs typeface="Times New Roman" pitchFamily="18" charset="0"/>
              </a:rPr>
              <a:t>2.</a:t>
            </a:r>
            <a:r>
              <a:rPr lang="zh-CN" altLang="en-US" b="1" dirty="0">
                <a:latin typeface="+mn-ea"/>
                <a:cs typeface="Times New Roman" pitchFamily="18" charset="0"/>
              </a:rPr>
              <a:t>成本节省可能带来质量风险</a:t>
            </a:r>
          </a:p>
          <a:p>
            <a:pPr indent="313857" eaLnBrk="0" hangingPunct="0">
              <a:lnSpc>
                <a:spcPct val="150000"/>
              </a:lnSpc>
              <a:defRPr/>
            </a:pPr>
            <a:r>
              <a:rPr lang="en-US" altLang="zh-CN" b="1" dirty="0">
                <a:latin typeface="+mn-ea"/>
                <a:cs typeface="Times New Roman" pitchFamily="18" charset="0"/>
              </a:rPr>
              <a:t>(1)</a:t>
            </a:r>
            <a:r>
              <a:rPr lang="zh-CN" altLang="en-US" b="1" dirty="0">
                <a:latin typeface="+mn-ea"/>
                <a:cs typeface="Times New Roman" pitchFamily="18" charset="0"/>
              </a:rPr>
              <a:t>成本的节省可能带来工作或产品质量下降</a:t>
            </a:r>
          </a:p>
          <a:p>
            <a:pPr indent="313857" eaLnBrk="0" hangingPunct="0">
              <a:lnSpc>
                <a:spcPct val="150000"/>
              </a:lnSpc>
              <a:defRPr/>
            </a:pPr>
            <a:r>
              <a:rPr lang="en-US" altLang="zh-CN" b="1" dirty="0">
                <a:latin typeface="+mn-ea"/>
                <a:cs typeface="Times New Roman" pitchFamily="18" charset="0"/>
              </a:rPr>
              <a:t>(2)</a:t>
            </a:r>
            <a:r>
              <a:rPr lang="zh-CN" altLang="en-US" b="1" dirty="0">
                <a:latin typeface="+mn-ea"/>
                <a:cs typeface="Times New Roman" pitchFamily="18" charset="0"/>
              </a:rPr>
              <a:t>工作范围可能未得到确认，部分工作遗漏从而形成的成本节省。</a:t>
            </a:r>
          </a:p>
          <a:p>
            <a:pPr indent="313857" eaLnBrk="0" hangingPunct="0">
              <a:lnSpc>
                <a:spcPct val="150000"/>
              </a:lnSpc>
              <a:defRPr/>
            </a:pPr>
            <a:r>
              <a:rPr lang="en-US" altLang="zh-CN" b="1" dirty="0">
                <a:solidFill>
                  <a:srgbClr val="FF0000"/>
                </a:solidFill>
                <a:latin typeface="+mn-ea"/>
                <a:cs typeface="Times New Roman" pitchFamily="18" charset="0"/>
              </a:rPr>
              <a:t>【</a:t>
            </a:r>
            <a:r>
              <a:rPr lang="zh-CN" altLang="en-US" b="1" dirty="0">
                <a:solidFill>
                  <a:srgbClr val="FF0000"/>
                </a:solidFill>
                <a:latin typeface="+mn-ea"/>
                <a:cs typeface="Times New Roman" pitchFamily="18" charset="0"/>
              </a:rPr>
              <a:t>问题</a:t>
            </a:r>
            <a:r>
              <a:rPr lang="en-US" altLang="zh-CN" b="1" dirty="0">
                <a:solidFill>
                  <a:srgbClr val="FF0000"/>
                </a:solidFill>
                <a:latin typeface="+mn-ea"/>
                <a:cs typeface="Times New Roman" pitchFamily="18" charset="0"/>
              </a:rPr>
              <a:t>4】6</a:t>
            </a:r>
            <a:r>
              <a:rPr lang="zh-CN" altLang="en-US" b="1" dirty="0">
                <a:solidFill>
                  <a:srgbClr val="FF0000"/>
                </a:solidFill>
                <a:latin typeface="+mn-ea"/>
                <a:cs typeface="Times New Roman" pitchFamily="18" charset="0"/>
              </a:rPr>
              <a:t>分</a:t>
            </a:r>
          </a:p>
          <a:p>
            <a:pPr indent="313857" eaLnBrk="0" hangingPunct="0">
              <a:lnSpc>
                <a:spcPct val="150000"/>
              </a:lnSpc>
              <a:defRPr/>
            </a:pPr>
            <a:r>
              <a:rPr lang="zh-CN" altLang="en-US" b="1" dirty="0">
                <a:latin typeface="+mn-ea"/>
                <a:cs typeface="Times New Roman" pitchFamily="18" charset="0"/>
              </a:rPr>
              <a:t>由于解决了导致偏差的问题，后续工作按原计划执行，所以：</a:t>
            </a:r>
          </a:p>
          <a:p>
            <a:pPr indent="313857" eaLnBrk="0" hangingPunct="0">
              <a:lnSpc>
                <a:spcPct val="150000"/>
              </a:lnSpc>
              <a:defRPr/>
            </a:pPr>
            <a:r>
              <a:rPr lang="en-US" altLang="zh-CN" b="1" dirty="0">
                <a:latin typeface="+mn-ea"/>
                <a:cs typeface="Times New Roman" pitchFamily="18" charset="0"/>
              </a:rPr>
              <a:t>ETC=BAC-EV=50-23.8=26.2</a:t>
            </a:r>
          </a:p>
          <a:p>
            <a:pPr indent="313857" eaLnBrk="0" hangingPunct="0">
              <a:lnSpc>
                <a:spcPct val="150000"/>
              </a:lnSpc>
              <a:defRPr/>
            </a:pPr>
            <a:r>
              <a:rPr lang="en-US" altLang="zh-CN" b="1" dirty="0">
                <a:latin typeface="+mn-ea"/>
                <a:cs typeface="Times New Roman" pitchFamily="18" charset="0"/>
              </a:rPr>
              <a:t>EAC=AC+ETC=23+26.2=49.2</a:t>
            </a:r>
          </a:p>
        </p:txBody>
      </p:sp>
    </p:spTree>
    <p:extLst>
      <p:ext uri="{BB962C8B-B14F-4D97-AF65-F5344CB8AC3E}">
        <p14:creationId xmlns:p14="http://schemas.microsoft.com/office/powerpoint/2010/main" val="160361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816" y="491542"/>
            <a:ext cx="7662440" cy="4247317"/>
          </a:xfrm>
          <a:prstGeom prst="rect">
            <a:avLst/>
          </a:prstGeom>
        </p:spPr>
        <p:txBody>
          <a:bodyPr wrap="square">
            <a:spAutoFit/>
          </a:bodyPr>
          <a:lstStyle/>
          <a:p>
            <a:pPr>
              <a:lnSpc>
                <a:spcPct val="150000"/>
              </a:lnSpc>
              <a:buNone/>
            </a:pPr>
            <a:r>
              <a:rPr lang="zh-CN" altLang="en-US" sz="2000" b="1">
                <a:solidFill>
                  <a:srgbClr val="FF0000"/>
                </a:solidFill>
                <a:latin typeface="+mn-ea"/>
                <a:cs typeface="Times New Roman" pitchFamily="18" charset="0"/>
              </a:rPr>
              <a:t>〖典型例题〗</a:t>
            </a:r>
            <a:endParaRPr lang="en-US" altLang="zh-CN" sz="2000" b="1">
              <a:solidFill>
                <a:srgbClr val="FF0000"/>
              </a:solidFill>
              <a:latin typeface="+mn-ea"/>
              <a:cs typeface="Times New Roman" pitchFamily="18" charset="0"/>
            </a:endParaRPr>
          </a:p>
          <a:p>
            <a:pPr marL="170180" indent="367030">
              <a:lnSpc>
                <a:spcPct val="150000"/>
              </a:lnSpc>
              <a:buNone/>
            </a:pPr>
            <a:r>
              <a:rPr lang="zh-CN" altLang="en-US" sz="2000" b="1">
                <a:latin typeface="+mn-ea"/>
                <a:cs typeface="Times New Roman" pitchFamily="18" charset="0"/>
              </a:rPr>
              <a:t>某公司承担了一项网络通信基站设备工程，主要工作量包括</a:t>
            </a:r>
            <a:r>
              <a:rPr lang="en-US" altLang="zh-CN" sz="2000" b="1">
                <a:latin typeface="+mn-ea"/>
                <a:cs typeface="Times New Roman" pitchFamily="18" charset="0"/>
              </a:rPr>
              <a:t>120</a:t>
            </a:r>
            <a:r>
              <a:rPr lang="zh-CN" altLang="en-US" sz="2000" b="1">
                <a:latin typeface="+mn-ea"/>
                <a:cs typeface="Times New Roman" pitchFamily="18" charset="0"/>
              </a:rPr>
              <a:t>个宏站和</a:t>
            </a:r>
            <a:r>
              <a:rPr lang="en-US" altLang="zh-CN" sz="2000" b="1">
                <a:latin typeface="+mn-ea"/>
                <a:cs typeface="Times New Roman" pitchFamily="18" charset="0"/>
              </a:rPr>
              <a:t>240</a:t>
            </a:r>
            <a:r>
              <a:rPr lang="zh-CN" altLang="en-US" sz="2000" b="1">
                <a:latin typeface="+mn-ea"/>
                <a:cs typeface="Times New Roman" pitchFamily="18" charset="0"/>
              </a:rPr>
              <a:t>个微站设备安装，合同约定：</a:t>
            </a:r>
            <a:endParaRPr lang="en-US" altLang="zh-CN" sz="2000" b="1">
              <a:latin typeface="+mn-ea"/>
              <a:cs typeface="Times New Roman" pitchFamily="18" charset="0"/>
            </a:endParaRPr>
          </a:p>
          <a:p>
            <a:pPr marL="170180" indent="367030">
              <a:lnSpc>
                <a:spcPct val="150000"/>
              </a:lnSpc>
            </a:pPr>
            <a:r>
              <a:rPr lang="en-US" altLang="zh-CN" sz="2000" b="1">
                <a:latin typeface="+mn-ea"/>
                <a:cs typeface="Times New Roman" pitchFamily="18" charset="0"/>
              </a:rPr>
              <a:t>1</a:t>
            </a:r>
            <a:r>
              <a:rPr lang="zh-CN" altLang="en-US" sz="2000" b="1">
                <a:latin typeface="+mn-ea"/>
                <a:cs typeface="Times New Roman" pitchFamily="18" charset="0"/>
              </a:rPr>
              <a:t>、周六、周日及节假日期间本项目正常施工，每周完成宏站</a:t>
            </a:r>
            <a:r>
              <a:rPr lang="en-US" altLang="zh-CN" sz="2000" b="1">
                <a:latin typeface="+mn-ea"/>
                <a:cs typeface="Times New Roman" pitchFamily="18" charset="0"/>
              </a:rPr>
              <a:t>10</a:t>
            </a:r>
            <a:r>
              <a:rPr lang="zh-CN" altLang="en-US" sz="2000" b="1">
                <a:latin typeface="+mn-ea"/>
                <a:cs typeface="Times New Roman" pitchFamily="18" charset="0"/>
              </a:rPr>
              <a:t>个，微站</a:t>
            </a:r>
            <a:r>
              <a:rPr lang="en-US" altLang="zh-CN" sz="2000" b="1">
                <a:latin typeface="+mn-ea"/>
                <a:cs typeface="Times New Roman" pitchFamily="18" charset="0"/>
              </a:rPr>
              <a:t>20</a:t>
            </a:r>
            <a:r>
              <a:rPr lang="zh-CN" altLang="en-US" sz="2000" b="1">
                <a:latin typeface="+mn-ea"/>
                <a:cs typeface="Times New Roman" pitchFamily="18" charset="0"/>
              </a:rPr>
              <a:t>个，计划</a:t>
            </a:r>
            <a:r>
              <a:rPr lang="en-US" altLang="zh-CN" sz="2000" b="1">
                <a:latin typeface="+mn-ea"/>
                <a:cs typeface="Times New Roman" pitchFamily="18" charset="0"/>
              </a:rPr>
              <a:t>4</a:t>
            </a:r>
            <a:r>
              <a:rPr lang="zh-CN" altLang="en-US" sz="2000" b="1">
                <a:latin typeface="+mn-ea"/>
                <a:cs typeface="Times New Roman" pitchFamily="18" charset="0"/>
              </a:rPr>
              <a:t>月</a:t>
            </a:r>
            <a:r>
              <a:rPr lang="en-US" altLang="zh-CN" sz="2000" b="1">
                <a:latin typeface="+mn-ea"/>
                <a:cs typeface="Times New Roman" pitchFamily="18" charset="0"/>
              </a:rPr>
              <a:t>1</a:t>
            </a:r>
            <a:r>
              <a:rPr lang="zh-CN" altLang="en-US" sz="2000" b="1">
                <a:latin typeface="+mn-ea"/>
                <a:cs typeface="Times New Roman" pitchFamily="18" charset="0"/>
              </a:rPr>
              <a:t>日开工，</a:t>
            </a:r>
            <a:r>
              <a:rPr lang="en-US" altLang="zh-CN" sz="2000" b="1">
                <a:latin typeface="+mn-ea"/>
                <a:cs typeface="Times New Roman" pitchFamily="18" charset="0"/>
              </a:rPr>
              <a:t>6</a:t>
            </a:r>
            <a:r>
              <a:rPr lang="zh-CN" altLang="en-US" sz="2000" b="1">
                <a:latin typeface="+mn-ea"/>
                <a:cs typeface="Times New Roman" pitchFamily="18" charset="0"/>
              </a:rPr>
              <a:t>月</a:t>
            </a:r>
            <a:r>
              <a:rPr lang="en-US" altLang="zh-CN" sz="2000" b="1">
                <a:latin typeface="+mn-ea"/>
                <a:cs typeface="Times New Roman" pitchFamily="18" charset="0"/>
              </a:rPr>
              <a:t>23</a:t>
            </a:r>
            <a:r>
              <a:rPr lang="zh-CN" altLang="en-US" sz="2000" b="1">
                <a:latin typeface="+mn-ea"/>
                <a:cs typeface="Times New Roman" pitchFamily="18" charset="0"/>
              </a:rPr>
              <a:t>日完成，工期为</a:t>
            </a:r>
            <a:r>
              <a:rPr lang="en-US" altLang="zh-CN" sz="2000" b="1">
                <a:latin typeface="+mn-ea"/>
                <a:cs typeface="Times New Roman" pitchFamily="18" charset="0"/>
              </a:rPr>
              <a:t>12</a:t>
            </a:r>
            <a:r>
              <a:rPr lang="zh-CN" altLang="en-US" sz="2000" b="1">
                <a:latin typeface="+mn-ea"/>
                <a:cs typeface="Times New Roman" pitchFamily="18" charset="0"/>
              </a:rPr>
              <a:t>周。</a:t>
            </a:r>
            <a:endParaRPr lang="en-US" altLang="zh-CN" sz="2000" b="1">
              <a:latin typeface="+mn-ea"/>
              <a:cs typeface="Times New Roman" pitchFamily="18" charset="0"/>
            </a:endParaRPr>
          </a:p>
          <a:p>
            <a:pPr marL="170180" indent="367030">
              <a:lnSpc>
                <a:spcPct val="150000"/>
              </a:lnSpc>
            </a:pPr>
            <a:r>
              <a:rPr lang="en-US" altLang="zh-CN" sz="2000" b="1">
                <a:latin typeface="+mn-ea"/>
                <a:cs typeface="Times New Roman" pitchFamily="18" charset="0"/>
              </a:rPr>
              <a:t>2</a:t>
            </a:r>
            <a:r>
              <a:rPr lang="zh-CN" altLang="en-US" sz="2000" b="1">
                <a:latin typeface="+mn-ea"/>
                <a:cs typeface="Times New Roman" pitchFamily="18" charset="0"/>
              </a:rPr>
              <a:t>、宏站的施工预算为</a:t>
            </a:r>
            <a:r>
              <a:rPr lang="en-US" altLang="zh-CN" sz="2000" b="1">
                <a:latin typeface="+mn-ea"/>
                <a:cs typeface="Times New Roman" pitchFamily="18" charset="0"/>
              </a:rPr>
              <a:t>6000</a:t>
            </a:r>
            <a:r>
              <a:rPr lang="zh-CN" altLang="en-US" sz="2000" b="1">
                <a:latin typeface="+mn-ea"/>
                <a:cs typeface="Times New Roman" pitchFamily="18" charset="0"/>
              </a:rPr>
              <a:t>元</a:t>
            </a:r>
            <a:r>
              <a:rPr lang="en-US" altLang="zh-CN" sz="2000" b="1">
                <a:latin typeface="+mn-ea"/>
                <a:cs typeface="Times New Roman" pitchFamily="18" charset="0"/>
              </a:rPr>
              <a:t>/</a:t>
            </a:r>
            <a:r>
              <a:rPr lang="zh-CN" altLang="en-US" sz="2000" b="1">
                <a:latin typeface="+mn-ea"/>
                <a:cs typeface="Times New Roman" pitchFamily="18" charset="0"/>
              </a:rPr>
              <a:t>站，微站的预算费为</a:t>
            </a:r>
            <a:r>
              <a:rPr lang="en-US" altLang="zh-CN" sz="2000" b="1">
                <a:latin typeface="+mn-ea"/>
                <a:cs typeface="Times New Roman" pitchFamily="18" charset="0"/>
              </a:rPr>
              <a:t>3000</a:t>
            </a:r>
            <a:r>
              <a:rPr lang="zh-CN" altLang="en-US" sz="2000" b="1">
                <a:latin typeface="+mn-ea"/>
                <a:cs typeface="Times New Roman" pitchFamily="18" charset="0"/>
              </a:rPr>
              <a:t>元</a:t>
            </a:r>
            <a:r>
              <a:rPr lang="en-US" altLang="zh-CN" sz="2000" b="1">
                <a:latin typeface="+mn-ea"/>
                <a:cs typeface="Times New Roman" pitchFamily="18" charset="0"/>
              </a:rPr>
              <a:t>/</a:t>
            </a:r>
            <a:r>
              <a:rPr lang="zh-CN" altLang="en-US" sz="2000" b="1">
                <a:latin typeface="+mn-ea"/>
                <a:cs typeface="Times New Roman" pitchFamily="18" charset="0"/>
              </a:rPr>
              <a:t>站，管理预算费用</a:t>
            </a:r>
            <a:r>
              <a:rPr lang="en-US" altLang="zh-CN" sz="2000" b="1">
                <a:latin typeface="+mn-ea"/>
                <a:cs typeface="Times New Roman" pitchFamily="18" charset="0"/>
              </a:rPr>
              <a:t>12000</a:t>
            </a:r>
            <a:r>
              <a:rPr lang="zh-CN" altLang="en-US" sz="2000" b="1">
                <a:latin typeface="+mn-ea"/>
                <a:cs typeface="Times New Roman" pitchFamily="18" charset="0"/>
              </a:rPr>
              <a:t>元</a:t>
            </a:r>
            <a:r>
              <a:rPr lang="en-US" altLang="zh-CN" sz="2000" b="1">
                <a:latin typeface="+mn-ea"/>
                <a:cs typeface="Times New Roman" pitchFamily="18" charset="0"/>
              </a:rPr>
              <a:t>/</a:t>
            </a:r>
            <a:r>
              <a:rPr lang="zh-CN" altLang="en-US" sz="2000" b="1">
                <a:latin typeface="+mn-ea"/>
                <a:cs typeface="Times New Roman" pitchFamily="18" charset="0"/>
              </a:rPr>
              <a:t>周，工程进行到第</a:t>
            </a:r>
            <a:r>
              <a:rPr lang="en-US" altLang="zh-CN" sz="2000" b="1">
                <a:latin typeface="+mn-ea"/>
                <a:cs typeface="Times New Roman" pitchFamily="18" charset="0"/>
              </a:rPr>
              <a:t>8</a:t>
            </a:r>
            <a:r>
              <a:rPr lang="zh-CN" altLang="en-US" sz="2000" b="1">
                <a:latin typeface="+mn-ea"/>
                <a:cs typeface="Times New Roman" pitchFamily="18" charset="0"/>
              </a:rPr>
              <a:t>周末时，如下表。</a:t>
            </a:r>
            <a:endParaRPr lang="en-US" altLang="zh-CN" sz="2000" b="1">
              <a:latin typeface="+mn-ea"/>
              <a:cs typeface="Times New Roman" pitchFamily="18" charset="0"/>
            </a:endParaRPr>
          </a:p>
          <a:p>
            <a:pPr marL="170180" indent="367030">
              <a:lnSpc>
                <a:spcPct val="150000"/>
              </a:lnSpc>
              <a:buNone/>
            </a:pPr>
            <a:endParaRPr lang="en-US" altLang="zh-CN" sz="2000" b="1" dirty="0">
              <a:latin typeface="+mn-ea"/>
              <a:cs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921088366"/>
              </p:ext>
            </p:extLst>
          </p:nvPr>
        </p:nvGraphicFramePr>
        <p:xfrm>
          <a:off x="791050" y="4323378"/>
          <a:ext cx="7033435" cy="1704258"/>
        </p:xfrm>
        <a:graphic>
          <a:graphicData uri="http://schemas.openxmlformats.org/drawingml/2006/table">
            <a:tbl>
              <a:tblPr firstRow="1" bandRow="1">
                <a:tableStyleId>{5C22544A-7EE6-4342-B048-85BDC9FD1C3A}</a:tableStyleId>
              </a:tblPr>
              <a:tblGrid>
                <a:gridCol w="1406687">
                  <a:extLst>
                    <a:ext uri="{9D8B030D-6E8A-4147-A177-3AD203B41FA5}">
                      <a16:colId xmlns:a16="http://schemas.microsoft.com/office/drawing/2014/main" val="20000"/>
                    </a:ext>
                  </a:extLst>
                </a:gridCol>
                <a:gridCol w="1406687">
                  <a:extLst>
                    <a:ext uri="{9D8B030D-6E8A-4147-A177-3AD203B41FA5}">
                      <a16:colId xmlns:a16="http://schemas.microsoft.com/office/drawing/2014/main" val="20001"/>
                    </a:ext>
                  </a:extLst>
                </a:gridCol>
                <a:gridCol w="1406687">
                  <a:extLst>
                    <a:ext uri="{9D8B030D-6E8A-4147-A177-3AD203B41FA5}">
                      <a16:colId xmlns:a16="http://schemas.microsoft.com/office/drawing/2014/main" val="20002"/>
                    </a:ext>
                  </a:extLst>
                </a:gridCol>
                <a:gridCol w="1406687">
                  <a:extLst>
                    <a:ext uri="{9D8B030D-6E8A-4147-A177-3AD203B41FA5}">
                      <a16:colId xmlns:a16="http://schemas.microsoft.com/office/drawing/2014/main" val="20003"/>
                    </a:ext>
                  </a:extLst>
                </a:gridCol>
                <a:gridCol w="1406687">
                  <a:extLst>
                    <a:ext uri="{9D8B030D-6E8A-4147-A177-3AD203B41FA5}">
                      <a16:colId xmlns:a16="http://schemas.microsoft.com/office/drawing/2014/main" val="20004"/>
                    </a:ext>
                  </a:extLst>
                </a:gridCol>
              </a:tblGrid>
              <a:tr h="692238">
                <a:tc>
                  <a:txBody>
                    <a:bodyPr/>
                    <a:lstStyle/>
                    <a:p>
                      <a:pPr algn="ctr"/>
                      <a:r>
                        <a:rPr lang="zh-CN" altLang="en-US" sz="2000" b="1" kern="1200" dirty="0">
                          <a:solidFill>
                            <a:schemeClr val="tx1"/>
                          </a:solidFill>
                          <a:latin typeface="+mn-ea"/>
                          <a:ea typeface="+mn-ea"/>
                          <a:cs typeface="Times New Roman" pitchFamily="18" charset="0"/>
                        </a:rPr>
                        <a:t>时间</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zh-CN" altLang="en-US" sz="2000" b="1" kern="1200" dirty="0">
                          <a:solidFill>
                            <a:schemeClr val="tx1"/>
                          </a:solidFill>
                          <a:latin typeface="+mn-ea"/>
                          <a:ea typeface="+mn-ea"/>
                          <a:cs typeface="Times New Roman" pitchFamily="18" charset="0"/>
                        </a:rPr>
                        <a:t>完成宏站数量</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zh-CN" altLang="en-US" sz="2000" b="1" kern="1200" dirty="0">
                          <a:solidFill>
                            <a:schemeClr val="tx1"/>
                          </a:solidFill>
                          <a:latin typeface="+mn-ea"/>
                          <a:ea typeface="+mn-ea"/>
                          <a:cs typeface="Times New Roman" pitchFamily="18" charset="0"/>
                        </a:rPr>
                        <a:t>完成微站数量</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zh-CN" altLang="en-US" sz="2000" b="1" kern="1200" dirty="0">
                          <a:solidFill>
                            <a:schemeClr val="tx1"/>
                          </a:solidFill>
                          <a:latin typeface="+mn-ea"/>
                          <a:ea typeface="+mn-ea"/>
                          <a:cs typeface="Times New Roman" pitchFamily="18" charset="0"/>
                        </a:rPr>
                        <a:t>施工实际费用</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zh-CN" altLang="en-US" sz="2000" b="1" kern="1200" dirty="0">
                          <a:solidFill>
                            <a:schemeClr val="tx1"/>
                          </a:solidFill>
                          <a:latin typeface="+mn-ea"/>
                          <a:ea typeface="+mn-ea"/>
                          <a:cs typeface="Times New Roman" pitchFamily="18" charset="0"/>
                        </a:rPr>
                        <a:t>管理实际费用</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01609">
                <a:tc>
                  <a:txBody>
                    <a:bodyPr/>
                    <a:lstStyle/>
                    <a:p>
                      <a:pPr algn="ctr"/>
                      <a:r>
                        <a:rPr lang="zh-CN" altLang="en-US" sz="2000" b="1" kern="1200" dirty="0">
                          <a:solidFill>
                            <a:schemeClr val="tx1"/>
                          </a:solidFill>
                          <a:latin typeface="+mn-ea"/>
                          <a:ea typeface="+mn-ea"/>
                          <a:cs typeface="Times New Roman" pitchFamily="18" charset="0"/>
                        </a:rPr>
                        <a:t>第</a:t>
                      </a:r>
                      <a:r>
                        <a:rPr lang="en-US" altLang="zh-CN" sz="2000" b="1" kern="1200" dirty="0">
                          <a:solidFill>
                            <a:schemeClr val="tx1"/>
                          </a:solidFill>
                          <a:latin typeface="+mn-ea"/>
                          <a:ea typeface="+mn-ea"/>
                          <a:cs typeface="Times New Roman" pitchFamily="18" charset="0"/>
                        </a:rPr>
                        <a:t>4</a:t>
                      </a:r>
                      <a:r>
                        <a:rPr lang="zh-CN" altLang="en-US" sz="2000" b="1" kern="1200" dirty="0">
                          <a:solidFill>
                            <a:schemeClr val="tx1"/>
                          </a:solidFill>
                          <a:latin typeface="+mn-ea"/>
                          <a:ea typeface="+mn-ea"/>
                          <a:cs typeface="Times New Roman" pitchFamily="18" charset="0"/>
                        </a:rPr>
                        <a:t>周末</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CN" sz="2000" b="1" kern="1200" dirty="0">
                          <a:solidFill>
                            <a:schemeClr val="tx1"/>
                          </a:solidFill>
                          <a:latin typeface="+mn-ea"/>
                          <a:ea typeface="+mn-ea"/>
                          <a:cs typeface="Times New Roman" pitchFamily="18" charset="0"/>
                        </a:rPr>
                        <a:t>30</a:t>
                      </a:r>
                      <a:endParaRPr lang="zh-CN" altLang="en-US" sz="2000" b="1" kern="1200" dirty="0">
                        <a:solidFill>
                          <a:schemeClr val="tx1"/>
                        </a:solidFill>
                        <a:latin typeface="+mn-ea"/>
                        <a:ea typeface="+mn-ea"/>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CN" sz="2000" b="1" kern="1200" dirty="0">
                          <a:solidFill>
                            <a:schemeClr val="tx1"/>
                          </a:solidFill>
                          <a:latin typeface="+mn-ea"/>
                          <a:ea typeface="+mn-ea"/>
                          <a:cs typeface="Times New Roman" pitchFamily="18" charset="0"/>
                        </a:rPr>
                        <a:t>90</a:t>
                      </a:r>
                      <a:endParaRPr lang="zh-CN" altLang="en-US" sz="2000" b="1" kern="1200" dirty="0">
                        <a:solidFill>
                          <a:schemeClr val="tx1"/>
                        </a:solidFill>
                        <a:latin typeface="+mn-ea"/>
                        <a:ea typeface="+mn-ea"/>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CN" sz="2000" b="1" kern="1200" dirty="0">
                          <a:solidFill>
                            <a:schemeClr val="tx1"/>
                          </a:solidFill>
                          <a:latin typeface="+mn-ea"/>
                          <a:ea typeface="+mn-ea"/>
                          <a:cs typeface="Times New Roman" pitchFamily="18" charset="0"/>
                        </a:rPr>
                        <a:t>425000</a:t>
                      </a:r>
                      <a:endParaRPr lang="zh-CN" altLang="en-US" sz="2000" b="1" kern="1200" dirty="0">
                        <a:solidFill>
                          <a:schemeClr val="tx1"/>
                        </a:solidFill>
                        <a:latin typeface="+mn-ea"/>
                        <a:ea typeface="+mn-ea"/>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CN" sz="2000" b="1" kern="1200" dirty="0">
                          <a:solidFill>
                            <a:schemeClr val="tx1"/>
                          </a:solidFill>
                          <a:latin typeface="+mn-ea"/>
                          <a:ea typeface="+mn-ea"/>
                          <a:cs typeface="Times New Roman" pitchFamily="18" charset="0"/>
                        </a:rPr>
                        <a:t>45000</a:t>
                      </a:r>
                      <a:endParaRPr lang="zh-CN" altLang="en-US" sz="2000" b="1" kern="1200" dirty="0">
                        <a:solidFill>
                          <a:schemeClr val="tx1"/>
                        </a:solidFill>
                        <a:latin typeface="+mn-ea"/>
                        <a:ea typeface="+mn-ea"/>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501609">
                <a:tc>
                  <a:txBody>
                    <a:bodyPr/>
                    <a:lstStyle/>
                    <a:p>
                      <a:pPr algn="ctr"/>
                      <a:r>
                        <a:rPr lang="zh-CN" altLang="en-US" sz="2000" b="1" kern="1200" dirty="0">
                          <a:solidFill>
                            <a:schemeClr val="tx1"/>
                          </a:solidFill>
                          <a:latin typeface="+mn-ea"/>
                          <a:ea typeface="+mn-ea"/>
                          <a:cs typeface="Times New Roman" pitchFamily="18" charset="0"/>
                        </a:rPr>
                        <a:t>第</a:t>
                      </a:r>
                      <a:r>
                        <a:rPr lang="en-US" altLang="zh-CN" sz="2000" b="1" kern="1200" dirty="0">
                          <a:solidFill>
                            <a:schemeClr val="tx1"/>
                          </a:solidFill>
                          <a:latin typeface="+mn-ea"/>
                          <a:ea typeface="+mn-ea"/>
                          <a:cs typeface="Times New Roman" pitchFamily="18" charset="0"/>
                        </a:rPr>
                        <a:t>8</a:t>
                      </a:r>
                      <a:r>
                        <a:rPr lang="zh-CN" altLang="en-US" sz="2000" b="1" kern="1200" dirty="0">
                          <a:solidFill>
                            <a:schemeClr val="tx1"/>
                          </a:solidFill>
                          <a:latin typeface="+mn-ea"/>
                          <a:ea typeface="+mn-ea"/>
                          <a:cs typeface="Times New Roman" pitchFamily="18" charset="0"/>
                        </a:rPr>
                        <a:t>周末</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CN" sz="2000" b="1" kern="1200" dirty="0">
                          <a:solidFill>
                            <a:schemeClr val="tx1"/>
                          </a:solidFill>
                          <a:latin typeface="+mn-ea"/>
                          <a:ea typeface="+mn-ea"/>
                          <a:cs typeface="Times New Roman" pitchFamily="18" charset="0"/>
                        </a:rPr>
                        <a:t>85</a:t>
                      </a:r>
                      <a:endParaRPr lang="zh-CN" altLang="en-US" sz="2000" b="1" kern="1200" dirty="0">
                        <a:solidFill>
                          <a:schemeClr val="tx1"/>
                        </a:solidFill>
                        <a:latin typeface="+mn-ea"/>
                        <a:ea typeface="+mn-ea"/>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CN" sz="2000" b="1" kern="1200" dirty="0">
                          <a:solidFill>
                            <a:schemeClr val="tx1"/>
                          </a:solidFill>
                          <a:latin typeface="+mn-ea"/>
                          <a:ea typeface="+mn-ea"/>
                          <a:cs typeface="Times New Roman" pitchFamily="18" charset="0"/>
                        </a:rPr>
                        <a:t>165</a:t>
                      </a:r>
                      <a:endParaRPr lang="zh-CN" altLang="en-US" sz="2000" b="1" kern="1200" dirty="0">
                        <a:solidFill>
                          <a:schemeClr val="tx1"/>
                        </a:solidFill>
                        <a:latin typeface="+mn-ea"/>
                        <a:ea typeface="+mn-ea"/>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CN" sz="2000" b="1" kern="1200">
                          <a:solidFill>
                            <a:schemeClr val="tx1"/>
                          </a:solidFill>
                          <a:latin typeface="+mn-ea"/>
                          <a:ea typeface="+mn-ea"/>
                          <a:cs typeface="Times New Roman" pitchFamily="18" charset="0"/>
                        </a:rPr>
                        <a:t>1000000</a:t>
                      </a:r>
                      <a:endParaRPr lang="zh-CN" altLang="en-US" sz="2000" b="1" kern="1200" dirty="0">
                        <a:solidFill>
                          <a:schemeClr val="tx1"/>
                        </a:solidFill>
                        <a:latin typeface="+mn-ea"/>
                        <a:ea typeface="+mn-ea"/>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CN" sz="2000" b="1" kern="1200" dirty="0">
                          <a:solidFill>
                            <a:schemeClr val="tx1"/>
                          </a:solidFill>
                          <a:latin typeface="+mn-ea"/>
                          <a:ea typeface="+mn-ea"/>
                          <a:cs typeface="Times New Roman" pitchFamily="18" charset="0"/>
                        </a:rPr>
                        <a:t>100000</a:t>
                      </a:r>
                      <a:endParaRPr lang="zh-CN" altLang="en-US" sz="2000" b="1" kern="1200" dirty="0">
                        <a:solidFill>
                          <a:schemeClr val="tx1"/>
                        </a:solidFill>
                        <a:latin typeface="+mn-ea"/>
                        <a:ea typeface="+mn-ea"/>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3759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1569" y="758025"/>
            <a:ext cx="7647007" cy="2400657"/>
          </a:xfrm>
          <a:prstGeom prst="rect">
            <a:avLst/>
          </a:prstGeom>
        </p:spPr>
        <p:txBody>
          <a:bodyPr wrap="square">
            <a:spAutoFit/>
          </a:bodyPr>
          <a:lstStyle/>
          <a:p>
            <a:pPr indent="367030">
              <a:lnSpc>
                <a:spcPct val="150000"/>
              </a:lnSpc>
            </a:pPr>
            <a:r>
              <a:rPr lang="zh-CN" altLang="en-US" sz="2000" b="1">
                <a:solidFill>
                  <a:srgbClr val="FF0000"/>
                </a:solidFill>
                <a:latin typeface="+mn-ea"/>
                <a:cs typeface="Times New Roman" pitchFamily="18" charset="0"/>
              </a:rPr>
              <a:t>问题：</a:t>
            </a:r>
            <a:endParaRPr lang="en-US" altLang="zh-CN" sz="2000" b="1">
              <a:solidFill>
                <a:srgbClr val="FF0000"/>
              </a:solidFill>
              <a:latin typeface="+mn-ea"/>
              <a:cs typeface="Times New Roman" pitchFamily="18" charset="0"/>
            </a:endParaRPr>
          </a:p>
          <a:p>
            <a:pPr indent="367030">
              <a:lnSpc>
                <a:spcPct val="150000"/>
              </a:lnSpc>
            </a:pPr>
            <a:r>
              <a:rPr lang="en-US" altLang="zh-CN" sz="2000" b="1">
                <a:latin typeface="+mn-ea"/>
                <a:cs typeface="Times New Roman" pitchFamily="18" charset="0"/>
              </a:rPr>
              <a:t>1</a:t>
            </a:r>
            <a:r>
              <a:rPr lang="zh-CN" altLang="en-US" sz="2000" b="1">
                <a:latin typeface="+mn-ea"/>
                <a:cs typeface="Times New Roman" pitchFamily="18" charset="0"/>
              </a:rPr>
              <a:t>、第</a:t>
            </a:r>
            <a:r>
              <a:rPr lang="en-US" altLang="zh-CN" sz="2000" b="1">
                <a:latin typeface="+mn-ea"/>
                <a:cs typeface="Times New Roman" pitchFamily="18" charset="0"/>
              </a:rPr>
              <a:t>4</a:t>
            </a:r>
            <a:r>
              <a:rPr lang="zh-CN" altLang="en-US" sz="2000" b="1">
                <a:latin typeface="+mn-ea"/>
                <a:cs typeface="Times New Roman" pitchFamily="18" charset="0"/>
              </a:rPr>
              <a:t>周和第</a:t>
            </a:r>
            <a:r>
              <a:rPr lang="en-US" altLang="zh-CN" sz="2000" b="1">
                <a:latin typeface="+mn-ea"/>
                <a:cs typeface="Times New Roman" pitchFamily="18" charset="0"/>
              </a:rPr>
              <a:t>8</a:t>
            </a:r>
            <a:r>
              <a:rPr lang="zh-CN" altLang="en-US" sz="2000" b="1">
                <a:latin typeface="+mn-ea"/>
                <a:cs typeface="Times New Roman" pitchFamily="18" charset="0"/>
              </a:rPr>
              <a:t>周的</a:t>
            </a:r>
            <a:r>
              <a:rPr lang="en-US" altLang="zh-CN" sz="2000" b="1" noProof="1">
                <a:latin typeface="+mn-ea"/>
                <a:cs typeface="Times New Roman" pitchFamily="18" charset="0"/>
              </a:rPr>
              <a:t>PV</a:t>
            </a:r>
            <a:r>
              <a:rPr lang="zh-CN" altLang="en-US" sz="2000" b="1" noProof="1">
                <a:latin typeface="+mn-ea"/>
                <a:cs typeface="Times New Roman" pitchFamily="18" charset="0"/>
              </a:rPr>
              <a:t>（</a:t>
            </a:r>
            <a:r>
              <a:rPr lang="en-US" altLang="zh-CN" sz="2000" b="1" noProof="1">
                <a:latin typeface="+mn-ea"/>
                <a:cs typeface="Times New Roman" pitchFamily="18" charset="0"/>
              </a:rPr>
              <a:t>BCWS</a:t>
            </a:r>
            <a:r>
              <a:rPr lang="zh-CN" altLang="en-US" sz="2000" b="1" noProof="1">
                <a:latin typeface="+mn-ea"/>
                <a:cs typeface="Times New Roman" pitchFamily="18" charset="0"/>
              </a:rPr>
              <a:t>）、</a:t>
            </a:r>
            <a:r>
              <a:rPr lang="en-US" altLang="zh-CN" sz="2000" b="1" noProof="1">
                <a:latin typeface="+mn-ea"/>
                <a:cs typeface="Times New Roman" pitchFamily="18" charset="0"/>
              </a:rPr>
              <a:t>EV</a:t>
            </a:r>
            <a:r>
              <a:rPr lang="zh-CN" altLang="en-US" sz="2000" b="1" noProof="1">
                <a:latin typeface="+mn-ea"/>
                <a:cs typeface="Times New Roman" pitchFamily="18" charset="0"/>
              </a:rPr>
              <a:t>（</a:t>
            </a:r>
            <a:r>
              <a:rPr lang="en-US" altLang="zh-CN" sz="2000" b="1" noProof="1">
                <a:latin typeface="+mn-ea"/>
                <a:cs typeface="Times New Roman" pitchFamily="18" charset="0"/>
              </a:rPr>
              <a:t>BCWP</a:t>
            </a:r>
            <a:r>
              <a:rPr lang="zh-CN" altLang="en-US" sz="2000" b="1" noProof="1">
                <a:latin typeface="+mn-ea"/>
                <a:cs typeface="Times New Roman" pitchFamily="18" charset="0"/>
              </a:rPr>
              <a:t>）、</a:t>
            </a:r>
            <a:r>
              <a:rPr lang="en-US" altLang="zh-CN" sz="2000" b="1" noProof="1">
                <a:latin typeface="+mn-ea"/>
                <a:cs typeface="Times New Roman" pitchFamily="18" charset="0"/>
              </a:rPr>
              <a:t>AC</a:t>
            </a:r>
            <a:r>
              <a:rPr lang="zh-CN" altLang="en-US" sz="2000" b="1" noProof="1">
                <a:latin typeface="+mn-ea"/>
                <a:cs typeface="Times New Roman" pitchFamily="18" charset="0"/>
              </a:rPr>
              <a:t>（</a:t>
            </a:r>
            <a:r>
              <a:rPr lang="en-US" altLang="zh-CN" sz="2000" b="1" noProof="1">
                <a:latin typeface="+mn-ea"/>
                <a:cs typeface="Times New Roman" pitchFamily="18" charset="0"/>
              </a:rPr>
              <a:t>ACWP</a:t>
            </a:r>
            <a:r>
              <a:rPr lang="zh-CN" altLang="en-US" sz="2000" b="1" noProof="1">
                <a:latin typeface="+mn-ea"/>
                <a:cs typeface="Times New Roman" pitchFamily="18" charset="0"/>
              </a:rPr>
              <a:t>）</a:t>
            </a:r>
            <a:r>
              <a:rPr lang="zh-CN" altLang="en-US" sz="2000" b="1">
                <a:latin typeface="+mn-ea"/>
                <a:cs typeface="Times New Roman" pitchFamily="18" charset="0"/>
              </a:rPr>
              <a:t>？</a:t>
            </a:r>
            <a:endParaRPr lang="en-US" altLang="zh-CN" sz="2000" b="1">
              <a:latin typeface="+mn-ea"/>
              <a:cs typeface="Times New Roman" pitchFamily="18" charset="0"/>
            </a:endParaRPr>
          </a:p>
          <a:p>
            <a:pPr indent="367030">
              <a:lnSpc>
                <a:spcPct val="150000"/>
              </a:lnSpc>
            </a:pPr>
            <a:r>
              <a:rPr lang="en-US" altLang="zh-CN" sz="2000" b="1">
                <a:latin typeface="+mn-ea"/>
                <a:cs typeface="Times New Roman" pitchFamily="18" charset="0"/>
              </a:rPr>
              <a:t>2</a:t>
            </a:r>
            <a:r>
              <a:rPr lang="zh-CN" altLang="en-US" sz="2000" b="1">
                <a:latin typeface="+mn-ea"/>
                <a:cs typeface="Times New Roman" pitchFamily="18" charset="0"/>
              </a:rPr>
              <a:t>、第</a:t>
            </a:r>
            <a:r>
              <a:rPr lang="en-US" altLang="zh-CN" sz="2000" b="1">
                <a:latin typeface="+mn-ea"/>
                <a:cs typeface="Times New Roman" pitchFamily="18" charset="0"/>
              </a:rPr>
              <a:t>4</a:t>
            </a:r>
            <a:r>
              <a:rPr lang="zh-CN" altLang="en-US" sz="2000" b="1">
                <a:latin typeface="+mn-ea"/>
                <a:cs typeface="Times New Roman" pitchFamily="18" charset="0"/>
              </a:rPr>
              <a:t>周和第</a:t>
            </a:r>
            <a:r>
              <a:rPr lang="en-US" altLang="zh-CN" sz="2000" b="1">
                <a:latin typeface="+mn-ea"/>
                <a:cs typeface="Times New Roman" pitchFamily="18" charset="0"/>
              </a:rPr>
              <a:t>8</a:t>
            </a:r>
            <a:r>
              <a:rPr lang="zh-CN" altLang="en-US" sz="2000" b="1">
                <a:latin typeface="+mn-ea"/>
                <a:cs typeface="Times New Roman" pitchFamily="18" charset="0"/>
              </a:rPr>
              <a:t>周的</a:t>
            </a:r>
            <a:r>
              <a:rPr lang="en-US" altLang="zh-CN" sz="2000" b="1">
                <a:latin typeface="+mn-ea"/>
                <a:cs typeface="Times New Roman" pitchFamily="18" charset="0"/>
              </a:rPr>
              <a:t>CV</a:t>
            </a:r>
            <a:r>
              <a:rPr lang="zh-CN" altLang="en-US" sz="2000" b="1">
                <a:latin typeface="+mn-ea"/>
                <a:cs typeface="Times New Roman" pitchFamily="18" charset="0"/>
              </a:rPr>
              <a:t>、</a:t>
            </a:r>
            <a:r>
              <a:rPr lang="en-US" altLang="zh-CN" sz="2000" b="1">
                <a:latin typeface="+mn-ea"/>
                <a:cs typeface="Times New Roman" pitchFamily="18" charset="0"/>
              </a:rPr>
              <a:t>SV</a:t>
            </a:r>
            <a:r>
              <a:rPr lang="zh-CN" altLang="en-US" sz="2000" b="1">
                <a:latin typeface="+mn-ea"/>
                <a:cs typeface="Times New Roman" pitchFamily="18" charset="0"/>
              </a:rPr>
              <a:t>？</a:t>
            </a:r>
            <a:endParaRPr lang="en-US" altLang="zh-CN" sz="2000" b="1">
              <a:latin typeface="+mn-ea"/>
              <a:cs typeface="Times New Roman" pitchFamily="18" charset="0"/>
            </a:endParaRPr>
          </a:p>
          <a:p>
            <a:pPr indent="367030">
              <a:lnSpc>
                <a:spcPct val="150000"/>
              </a:lnSpc>
            </a:pPr>
            <a:r>
              <a:rPr lang="en-US" altLang="zh-CN" sz="2000" b="1">
                <a:latin typeface="+mn-ea"/>
                <a:cs typeface="Times New Roman" pitchFamily="18" charset="0"/>
              </a:rPr>
              <a:t>3</a:t>
            </a:r>
            <a:r>
              <a:rPr lang="zh-CN" altLang="en-US" sz="2000" b="1">
                <a:latin typeface="+mn-ea"/>
                <a:cs typeface="Times New Roman" pitchFamily="18" charset="0"/>
              </a:rPr>
              <a:t>、第</a:t>
            </a:r>
            <a:r>
              <a:rPr lang="en-US" altLang="zh-CN" sz="2000" b="1">
                <a:latin typeface="+mn-ea"/>
                <a:cs typeface="Times New Roman" pitchFamily="18" charset="0"/>
              </a:rPr>
              <a:t>4</a:t>
            </a:r>
            <a:r>
              <a:rPr lang="zh-CN" altLang="en-US" sz="2000" b="1">
                <a:latin typeface="+mn-ea"/>
                <a:cs typeface="Times New Roman" pitchFamily="18" charset="0"/>
              </a:rPr>
              <a:t>周末和第</a:t>
            </a:r>
            <a:r>
              <a:rPr lang="en-US" altLang="zh-CN" sz="2000" b="1">
                <a:latin typeface="+mn-ea"/>
                <a:cs typeface="Times New Roman" pitchFamily="18" charset="0"/>
              </a:rPr>
              <a:t>8</a:t>
            </a:r>
            <a:r>
              <a:rPr lang="zh-CN" altLang="en-US" sz="2000" b="1">
                <a:latin typeface="+mn-ea"/>
                <a:cs typeface="Times New Roman" pitchFamily="18" charset="0"/>
              </a:rPr>
              <a:t>周末进度和费用偏差情况并指定纠偏措施？</a:t>
            </a:r>
            <a:endParaRPr lang="en-US" altLang="zh-CN" sz="2000" b="1" dirty="0">
              <a:latin typeface="+mn-ea"/>
              <a:cs typeface="Times New Roman" pitchFamily="18" charset="0"/>
            </a:endParaRPr>
          </a:p>
        </p:txBody>
      </p:sp>
    </p:spTree>
    <p:extLst>
      <p:ext uri="{BB962C8B-B14F-4D97-AF65-F5344CB8AC3E}">
        <p14:creationId xmlns:p14="http://schemas.microsoft.com/office/powerpoint/2010/main" val="4275519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620" y="682908"/>
            <a:ext cx="8507393" cy="5170646"/>
          </a:xfrm>
          <a:prstGeom prst="rect">
            <a:avLst/>
          </a:prstGeom>
        </p:spPr>
        <p:txBody>
          <a:bodyPr wrap="square">
            <a:spAutoFit/>
          </a:bodyPr>
          <a:lstStyle/>
          <a:p>
            <a:pPr>
              <a:lnSpc>
                <a:spcPct val="150000"/>
              </a:lnSpc>
              <a:buNone/>
            </a:pPr>
            <a:r>
              <a:rPr lang="zh-CN" altLang="en-US" sz="2000" b="1">
                <a:solidFill>
                  <a:srgbClr val="FF0000"/>
                </a:solidFill>
                <a:latin typeface="+mn-ea"/>
                <a:cs typeface="Times New Roman" pitchFamily="18" charset="0"/>
              </a:rPr>
              <a:t>〖答案〗</a:t>
            </a:r>
            <a:endParaRPr lang="en-US" altLang="zh-CN" sz="2000" b="1">
              <a:solidFill>
                <a:srgbClr val="FF0000"/>
              </a:solidFill>
              <a:latin typeface="+mn-ea"/>
              <a:cs typeface="Times New Roman" pitchFamily="18" charset="0"/>
            </a:endParaRPr>
          </a:p>
          <a:p>
            <a:pPr indent="367030">
              <a:lnSpc>
                <a:spcPct val="150000"/>
              </a:lnSpc>
            </a:pPr>
            <a:r>
              <a:rPr lang="en-US" altLang="zh-CN" sz="2000" b="1">
                <a:latin typeface="+mn-ea"/>
                <a:cs typeface="Times New Roman" pitchFamily="18" charset="0"/>
              </a:rPr>
              <a:t>1</a:t>
            </a:r>
            <a:r>
              <a:rPr lang="zh-CN" altLang="en-US" sz="2000" b="1">
                <a:latin typeface="+mn-ea"/>
                <a:cs typeface="Times New Roman" pitchFamily="18" charset="0"/>
              </a:rPr>
              <a:t>、</a:t>
            </a:r>
            <a:endParaRPr lang="en-US" altLang="zh-CN" sz="2000" b="1">
              <a:latin typeface="+mn-ea"/>
              <a:cs typeface="Times New Roman" pitchFamily="18" charset="0"/>
            </a:endParaRPr>
          </a:p>
          <a:p>
            <a:pPr indent="367030">
              <a:lnSpc>
                <a:spcPct val="150000"/>
              </a:lnSpc>
            </a:pPr>
            <a:r>
              <a:rPr lang="zh-CN" altLang="en-US" sz="2000" b="1">
                <a:latin typeface="+mn-ea"/>
                <a:cs typeface="Times New Roman" pitchFamily="18" charset="0"/>
              </a:rPr>
              <a:t>第</a:t>
            </a:r>
            <a:r>
              <a:rPr lang="en-US" altLang="zh-CN" sz="2000" b="1">
                <a:latin typeface="+mn-ea"/>
                <a:cs typeface="Times New Roman" pitchFamily="18" charset="0"/>
              </a:rPr>
              <a:t>4</a:t>
            </a:r>
            <a:r>
              <a:rPr lang="zh-CN" altLang="en-US" sz="2000" b="1">
                <a:latin typeface="+mn-ea"/>
                <a:cs typeface="Times New Roman" pitchFamily="18" charset="0"/>
              </a:rPr>
              <a:t>周末：</a:t>
            </a:r>
            <a:endParaRPr lang="en-US" altLang="zh-CN" sz="2000" b="1">
              <a:latin typeface="+mn-ea"/>
              <a:cs typeface="Times New Roman" pitchFamily="18" charset="0"/>
            </a:endParaRPr>
          </a:p>
          <a:p>
            <a:pPr indent="367030">
              <a:lnSpc>
                <a:spcPct val="150000"/>
              </a:lnSpc>
            </a:pPr>
            <a:r>
              <a:rPr lang="en-US" altLang="zh-CN" sz="2000" b="1">
                <a:latin typeface="+mn-ea"/>
                <a:cs typeface="Times New Roman" pitchFamily="18" charset="0"/>
              </a:rPr>
              <a:t>PV</a:t>
            </a:r>
            <a:r>
              <a:rPr lang="zh-CN" altLang="en-US" sz="2000" b="1">
                <a:latin typeface="+mn-ea"/>
                <a:cs typeface="Times New Roman" pitchFamily="18" charset="0"/>
              </a:rPr>
              <a:t>（</a:t>
            </a:r>
            <a:r>
              <a:rPr lang="en-US" altLang="zh-CN" sz="2000" b="1">
                <a:latin typeface="+mn-ea"/>
                <a:cs typeface="Times New Roman" pitchFamily="18" charset="0"/>
              </a:rPr>
              <a:t>BCWS</a:t>
            </a:r>
            <a:r>
              <a:rPr lang="zh-CN" altLang="en-US" sz="2000" b="1">
                <a:latin typeface="+mn-ea"/>
                <a:cs typeface="Times New Roman" pitchFamily="18" charset="0"/>
              </a:rPr>
              <a:t>）</a:t>
            </a:r>
            <a:r>
              <a:rPr lang="en-US" altLang="zh-CN" sz="2000" b="1">
                <a:latin typeface="+mn-ea"/>
                <a:cs typeface="Times New Roman" pitchFamily="18" charset="0"/>
              </a:rPr>
              <a:t>=4×</a:t>
            </a:r>
            <a:r>
              <a:rPr lang="zh-CN" altLang="en-US" sz="2000" b="1">
                <a:latin typeface="+mn-ea"/>
                <a:cs typeface="Times New Roman" pitchFamily="18" charset="0"/>
              </a:rPr>
              <a:t>（</a:t>
            </a:r>
            <a:r>
              <a:rPr lang="en-US" altLang="zh-CN" sz="2000" b="1">
                <a:latin typeface="+mn-ea"/>
                <a:cs typeface="Times New Roman" pitchFamily="18" charset="0"/>
              </a:rPr>
              <a:t>10×6000+20×3000</a:t>
            </a:r>
            <a:r>
              <a:rPr lang="zh-CN" altLang="en-US" sz="2000" b="1">
                <a:latin typeface="+mn-ea"/>
                <a:cs typeface="Times New Roman" pitchFamily="18" charset="0"/>
              </a:rPr>
              <a:t>）</a:t>
            </a:r>
            <a:r>
              <a:rPr lang="en-US" altLang="zh-CN" sz="2000" b="1">
                <a:latin typeface="+mn-ea"/>
                <a:cs typeface="Times New Roman" pitchFamily="18" charset="0"/>
              </a:rPr>
              <a:t>+12000×4=52800</a:t>
            </a:r>
            <a:r>
              <a:rPr lang="zh-CN" altLang="en-US" sz="2000" b="1">
                <a:latin typeface="+mn-ea"/>
                <a:cs typeface="Times New Roman" pitchFamily="18" charset="0"/>
              </a:rPr>
              <a:t>元</a:t>
            </a:r>
            <a:endParaRPr lang="en-US" altLang="zh-CN" sz="2000" b="1">
              <a:latin typeface="+mn-ea"/>
              <a:cs typeface="Times New Roman" pitchFamily="18" charset="0"/>
            </a:endParaRPr>
          </a:p>
          <a:p>
            <a:pPr indent="367030">
              <a:lnSpc>
                <a:spcPct val="150000"/>
              </a:lnSpc>
            </a:pPr>
            <a:r>
              <a:rPr lang="en-US" altLang="zh-CN" sz="2000" b="1" noProof="1">
                <a:latin typeface="+mn-ea"/>
                <a:cs typeface="Times New Roman" pitchFamily="18" charset="0"/>
              </a:rPr>
              <a:t>EV</a:t>
            </a:r>
            <a:r>
              <a:rPr lang="zh-CN" altLang="en-US" sz="2000" b="1" noProof="1">
                <a:latin typeface="+mn-ea"/>
                <a:cs typeface="Times New Roman" pitchFamily="18" charset="0"/>
              </a:rPr>
              <a:t>（</a:t>
            </a:r>
            <a:r>
              <a:rPr lang="en-US" altLang="zh-CN" sz="2000" b="1" noProof="1">
                <a:latin typeface="+mn-ea"/>
                <a:cs typeface="Times New Roman" pitchFamily="18" charset="0"/>
              </a:rPr>
              <a:t>BCWP</a:t>
            </a:r>
            <a:r>
              <a:rPr lang="zh-CN" altLang="en-US" sz="2000" b="1" noProof="1">
                <a:latin typeface="+mn-ea"/>
                <a:cs typeface="Times New Roman" pitchFamily="18" charset="0"/>
              </a:rPr>
              <a:t>）</a:t>
            </a:r>
            <a:r>
              <a:rPr lang="en-US" altLang="zh-CN" sz="2000" b="1">
                <a:latin typeface="+mn-ea"/>
                <a:cs typeface="Times New Roman" pitchFamily="18" charset="0"/>
              </a:rPr>
              <a:t>=30×6000+90×3000+12000×4=498000</a:t>
            </a:r>
            <a:r>
              <a:rPr lang="zh-CN" altLang="en-US" sz="2000" b="1">
                <a:latin typeface="+mn-ea"/>
                <a:cs typeface="Times New Roman" pitchFamily="18" charset="0"/>
              </a:rPr>
              <a:t>元</a:t>
            </a:r>
            <a:endParaRPr lang="en-US" altLang="zh-CN" sz="2000" b="1">
              <a:latin typeface="+mn-ea"/>
              <a:cs typeface="Times New Roman" pitchFamily="18" charset="0"/>
            </a:endParaRPr>
          </a:p>
          <a:p>
            <a:pPr indent="367030">
              <a:lnSpc>
                <a:spcPct val="150000"/>
              </a:lnSpc>
            </a:pPr>
            <a:r>
              <a:rPr lang="en-US" altLang="zh-CN" sz="2000" b="1" noProof="1">
                <a:latin typeface="+mn-ea"/>
                <a:cs typeface="Times New Roman" pitchFamily="18" charset="0"/>
              </a:rPr>
              <a:t>AC</a:t>
            </a:r>
            <a:r>
              <a:rPr lang="zh-CN" altLang="en-US" sz="2000" b="1" noProof="1">
                <a:latin typeface="+mn-ea"/>
                <a:cs typeface="Times New Roman" pitchFamily="18" charset="0"/>
              </a:rPr>
              <a:t>（</a:t>
            </a:r>
            <a:r>
              <a:rPr lang="en-US" altLang="zh-CN" sz="2000" b="1" noProof="1">
                <a:latin typeface="+mn-ea"/>
                <a:cs typeface="Times New Roman" pitchFamily="18" charset="0"/>
              </a:rPr>
              <a:t>ACWP</a:t>
            </a:r>
            <a:r>
              <a:rPr lang="zh-CN" altLang="en-US" sz="2000" b="1" noProof="1">
                <a:latin typeface="+mn-ea"/>
                <a:cs typeface="Times New Roman" pitchFamily="18" charset="0"/>
              </a:rPr>
              <a:t>）</a:t>
            </a:r>
            <a:r>
              <a:rPr lang="en-US" altLang="zh-CN" sz="2000" b="1">
                <a:latin typeface="+mn-ea"/>
                <a:cs typeface="Times New Roman" pitchFamily="18" charset="0"/>
              </a:rPr>
              <a:t>=425000+45000=47000</a:t>
            </a:r>
            <a:r>
              <a:rPr lang="zh-CN" altLang="en-US" sz="2000" b="1">
                <a:latin typeface="+mn-ea"/>
                <a:cs typeface="Times New Roman" pitchFamily="18" charset="0"/>
              </a:rPr>
              <a:t>元</a:t>
            </a:r>
            <a:endParaRPr lang="en-US" altLang="zh-CN" sz="2000" b="1">
              <a:latin typeface="+mn-ea"/>
              <a:cs typeface="Times New Roman" pitchFamily="18" charset="0"/>
            </a:endParaRPr>
          </a:p>
          <a:p>
            <a:pPr indent="367030">
              <a:lnSpc>
                <a:spcPct val="150000"/>
              </a:lnSpc>
            </a:pPr>
            <a:endParaRPr lang="en-US" altLang="zh-CN" sz="2000" b="1">
              <a:latin typeface="+mn-ea"/>
              <a:cs typeface="Times New Roman" pitchFamily="18" charset="0"/>
            </a:endParaRPr>
          </a:p>
          <a:p>
            <a:pPr indent="367030">
              <a:lnSpc>
                <a:spcPct val="150000"/>
              </a:lnSpc>
            </a:pPr>
            <a:r>
              <a:rPr lang="zh-CN" altLang="en-US" sz="2000" b="1">
                <a:latin typeface="+mn-ea"/>
                <a:cs typeface="Times New Roman" pitchFamily="18" charset="0"/>
              </a:rPr>
              <a:t>第</a:t>
            </a:r>
            <a:r>
              <a:rPr lang="en-US" altLang="zh-CN" sz="2000" b="1">
                <a:latin typeface="+mn-ea"/>
                <a:cs typeface="Times New Roman" pitchFamily="18" charset="0"/>
              </a:rPr>
              <a:t>8</a:t>
            </a:r>
            <a:r>
              <a:rPr lang="zh-CN" altLang="en-US" sz="2000" b="1">
                <a:latin typeface="+mn-ea"/>
                <a:cs typeface="Times New Roman" pitchFamily="18" charset="0"/>
              </a:rPr>
              <a:t>周末：</a:t>
            </a:r>
            <a:endParaRPr lang="en-US" altLang="zh-CN" sz="2000" b="1">
              <a:latin typeface="+mn-ea"/>
              <a:cs typeface="Times New Roman" pitchFamily="18" charset="0"/>
            </a:endParaRPr>
          </a:p>
          <a:p>
            <a:pPr indent="367030">
              <a:lnSpc>
                <a:spcPct val="150000"/>
              </a:lnSpc>
            </a:pPr>
            <a:r>
              <a:rPr lang="en-US" altLang="zh-CN" sz="2000" b="1">
                <a:latin typeface="+mn-ea"/>
                <a:cs typeface="Times New Roman" pitchFamily="18" charset="0"/>
              </a:rPr>
              <a:t>PV</a:t>
            </a:r>
            <a:r>
              <a:rPr lang="zh-CN" altLang="en-US" sz="2000" b="1">
                <a:latin typeface="+mn-ea"/>
                <a:cs typeface="Times New Roman" pitchFamily="18" charset="0"/>
              </a:rPr>
              <a:t>（</a:t>
            </a:r>
            <a:r>
              <a:rPr lang="en-US" altLang="zh-CN" sz="2000" b="1">
                <a:latin typeface="+mn-ea"/>
                <a:cs typeface="Times New Roman" pitchFamily="18" charset="0"/>
              </a:rPr>
              <a:t>BCWS</a:t>
            </a:r>
            <a:r>
              <a:rPr lang="zh-CN" altLang="en-US" sz="2000" b="1">
                <a:latin typeface="+mn-ea"/>
                <a:cs typeface="Times New Roman" pitchFamily="18" charset="0"/>
              </a:rPr>
              <a:t>）</a:t>
            </a:r>
            <a:r>
              <a:rPr lang="en-US" altLang="zh-CN" sz="2000" b="1">
                <a:latin typeface="+mn-ea"/>
                <a:cs typeface="Times New Roman" pitchFamily="18" charset="0"/>
              </a:rPr>
              <a:t>=8×</a:t>
            </a:r>
            <a:r>
              <a:rPr lang="zh-CN" altLang="en-US" sz="2000" b="1">
                <a:latin typeface="+mn-ea"/>
                <a:cs typeface="Times New Roman" pitchFamily="18" charset="0"/>
              </a:rPr>
              <a:t>（</a:t>
            </a:r>
            <a:r>
              <a:rPr lang="en-US" altLang="zh-CN" sz="2000" b="1">
                <a:latin typeface="+mn-ea"/>
                <a:cs typeface="Times New Roman" pitchFamily="18" charset="0"/>
              </a:rPr>
              <a:t>10×6000+20×3000</a:t>
            </a:r>
            <a:r>
              <a:rPr lang="zh-CN" altLang="en-US" sz="2000" b="1">
                <a:latin typeface="+mn-ea"/>
                <a:cs typeface="Times New Roman" pitchFamily="18" charset="0"/>
              </a:rPr>
              <a:t>）</a:t>
            </a:r>
            <a:r>
              <a:rPr lang="en-US" altLang="zh-CN" sz="2000" b="1">
                <a:latin typeface="+mn-ea"/>
                <a:cs typeface="Times New Roman" pitchFamily="18" charset="0"/>
              </a:rPr>
              <a:t>+12000×8=105600</a:t>
            </a:r>
            <a:r>
              <a:rPr lang="zh-CN" altLang="en-US" sz="2000" b="1">
                <a:latin typeface="+mn-ea"/>
                <a:cs typeface="Times New Roman" pitchFamily="18" charset="0"/>
              </a:rPr>
              <a:t>元</a:t>
            </a:r>
            <a:endParaRPr lang="en-US" altLang="zh-CN" sz="2000" b="1">
              <a:latin typeface="+mn-ea"/>
              <a:cs typeface="Times New Roman" pitchFamily="18" charset="0"/>
            </a:endParaRPr>
          </a:p>
          <a:p>
            <a:pPr indent="367030">
              <a:lnSpc>
                <a:spcPct val="150000"/>
              </a:lnSpc>
            </a:pPr>
            <a:r>
              <a:rPr lang="en-US" altLang="zh-CN" sz="2000" b="1" noProof="1">
                <a:latin typeface="+mn-ea"/>
                <a:cs typeface="Times New Roman" pitchFamily="18" charset="0"/>
              </a:rPr>
              <a:t>EV</a:t>
            </a:r>
            <a:r>
              <a:rPr lang="zh-CN" altLang="en-US" sz="2000" b="1" noProof="1">
                <a:latin typeface="+mn-ea"/>
                <a:cs typeface="Times New Roman" pitchFamily="18" charset="0"/>
              </a:rPr>
              <a:t>（</a:t>
            </a:r>
            <a:r>
              <a:rPr lang="en-US" altLang="zh-CN" sz="2000" b="1" noProof="1">
                <a:latin typeface="+mn-ea"/>
                <a:cs typeface="Times New Roman" pitchFamily="18" charset="0"/>
              </a:rPr>
              <a:t>BCWP</a:t>
            </a:r>
            <a:r>
              <a:rPr lang="zh-CN" altLang="en-US" sz="2000" b="1" noProof="1">
                <a:latin typeface="+mn-ea"/>
                <a:cs typeface="Times New Roman" pitchFamily="18" charset="0"/>
              </a:rPr>
              <a:t>）</a:t>
            </a:r>
            <a:r>
              <a:rPr lang="en-US" altLang="zh-CN" sz="2000" b="1">
                <a:latin typeface="+mn-ea"/>
                <a:cs typeface="Times New Roman" pitchFamily="18" charset="0"/>
              </a:rPr>
              <a:t>=85×6000+165×3000+12000×8=1101000</a:t>
            </a:r>
            <a:r>
              <a:rPr lang="zh-CN" altLang="en-US" sz="2000" b="1">
                <a:latin typeface="+mn-ea"/>
                <a:cs typeface="Times New Roman" pitchFamily="18" charset="0"/>
              </a:rPr>
              <a:t>元</a:t>
            </a:r>
            <a:endParaRPr lang="en-US" altLang="zh-CN" sz="2000" b="1">
              <a:latin typeface="+mn-ea"/>
              <a:cs typeface="Times New Roman" pitchFamily="18" charset="0"/>
            </a:endParaRPr>
          </a:p>
          <a:p>
            <a:pPr indent="367030">
              <a:lnSpc>
                <a:spcPct val="150000"/>
              </a:lnSpc>
            </a:pPr>
            <a:r>
              <a:rPr lang="en-US" altLang="zh-CN" sz="2000" b="1" noProof="1">
                <a:latin typeface="+mn-ea"/>
                <a:cs typeface="Times New Roman" pitchFamily="18" charset="0"/>
              </a:rPr>
              <a:t>AC</a:t>
            </a:r>
            <a:r>
              <a:rPr lang="zh-CN" altLang="en-US" sz="2000" b="1" noProof="1">
                <a:latin typeface="+mn-ea"/>
                <a:cs typeface="Times New Roman" pitchFamily="18" charset="0"/>
              </a:rPr>
              <a:t>（</a:t>
            </a:r>
            <a:r>
              <a:rPr lang="en-US" altLang="zh-CN" sz="2000" b="1" noProof="1">
                <a:latin typeface="+mn-ea"/>
                <a:cs typeface="Times New Roman" pitchFamily="18" charset="0"/>
              </a:rPr>
              <a:t>ACWP</a:t>
            </a:r>
            <a:r>
              <a:rPr lang="zh-CN" altLang="en-US" sz="2000" b="1" noProof="1">
                <a:latin typeface="+mn-ea"/>
                <a:cs typeface="Times New Roman" pitchFamily="18" charset="0"/>
              </a:rPr>
              <a:t>）</a:t>
            </a:r>
            <a:r>
              <a:rPr lang="en-US" altLang="zh-CN" sz="2000" b="1">
                <a:latin typeface="+mn-ea"/>
                <a:cs typeface="Times New Roman" pitchFamily="18" charset="0"/>
              </a:rPr>
              <a:t>=1000000+100000=1100000</a:t>
            </a:r>
            <a:r>
              <a:rPr lang="zh-CN" altLang="en-US" sz="2000" b="1">
                <a:latin typeface="+mn-ea"/>
                <a:cs typeface="Times New Roman" pitchFamily="18" charset="0"/>
              </a:rPr>
              <a:t>元</a:t>
            </a:r>
            <a:endParaRPr lang="en-US" altLang="zh-CN" sz="2000" b="1" dirty="0">
              <a:latin typeface="+mn-ea"/>
              <a:cs typeface="Times New Roman" pitchFamily="18" charset="0"/>
            </a:endParaRPr>
          </a:p>
        </p:txBody>
      </p:sp>
    </p:spTree>
    <p:extLst>
      <p:ext uri="{BB962C8B-B14F-4D97-AF65-F5344CB8AC3E}">
        <p14:creationId xmlns:p14="http://schemas.microsoft.com/office/powerpoint/2010/main" val="4275519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5271" y="989653"/>
            <a:ext cx="8364638" cy="4247317"/>
          </a:xfrm>
          <a:prstGeom prst="rect">
            <a:avLst/>
          </a:prstGeom>
        </p:spPr>
        <p:txBody>
          <a:bodyPr wrap="square">
            <a:spAutoFit/>
          </a:bodyPr>
          <a:lstStyle/>
          <a:p>
            <a:pPr marL="169863" indent="-169863">
              <a:lnSpc>
                <a:spcPct val="150000"/>
              </a:lnSpc>
              <a:buNone/>
            </a:pPr>
            <a:r>
              <a:rPr lang="en-US" altLang="zh-CN" sz="2000" b="1">
                <a:latin typeface="+mn-ea"/>
                <a:cs typeface="Times New Roman" pitchFamily="18" charset="0"/>
              </a:rPr>
              <a:t>2</a:t>
            </a:r>
            <a:r>
              <a:rPr lang="zh-CN" altLang="en-US" sz="2000" b="1">
                <a:latin typeface="+mn-ea"/>
                <a:cs typeface="Times New Roman" pitchFamily="18" charset="0"/>
              </a:rPr>
              <a:t>、</a:t>
            </a:r>
            <a:endParaRPr lang="en-US" altLang="zh-CN" sz="2000" b="1">
              <a:latin typeface="+mn-ea"/>
              <a:cs typeface="Times New Roman" pitchFamily="18" charset="0"/>
            </a:endParaRPr>
          </a:p>
          <a:p>
            <a:pPr marL="170180" indent="11430">
              <a:lnSpc>
                <a:spcPct val="150000"/>
              </a:lnSpc>
              <a:buNone/>
            </a:pPr>
            <a:endParaRPr lang="en-US" altLang="zh-CN" sz="2000" b="1">
              <a:latin typeface="+mn-ea"/>
              <a:cs typeface="Times New Roman" pitchFamily="18" charset="0"/>
            </a:endParaRPr>
          </a:p>
          <a:p>
            <a:pPr marL="170180" indent="11430">
              <a:lnSpc>
                <a:spcPct val="150000"/>
              </a:lnSpc>
              <a:buNone/>
            </a:pPr>
            <a:r>
              <a:rPr lang="zh-CN" altLang="en-US" sz="2000" b="1">
                <a:latin typeface="+mn-ea"/>
                <a:cs typeface="Times New Roman" pitchFamily="18" charset="0"/>
              </a:rPr>
              <a:t>（</a:t>
            </a:r>
            <a:r>
              <a:rPr lang="en-US" altLang="zh-CN" sz="2000" b="1">
                <a:latin typeface="+mn-ea"/>
                <a:cs typeface="Times New Roman" pitchFamily="18" charset="0"/>
              </a:rPr>
              <a:t>1</a:t>
            </a:r>
            <a:r>
              <a:rPr lang="zh-CN" altLang="en-US" sz="2000" b="1">
                <a:latin typeface="+mn-ea"/>
                <a:cs typeface="Times New Roman" pitchFamily="18" charset="0"/>
              </a:rPr>
              <a:t>）第</a:t>
            </a:r>
            <a:r>
              <a:rPr lang="en-US" altLang="zh-CN" sz="2000" b="1">
                <a:latin typeface="+mn-ea"/>
                <a:cs typeface="Times New Roman" pitchFamily="18" charset="0"/>
              </a:rPr>
              <a:t>4</a:t>
            </a:r>
            <a:r>
              <a:rPr lang="zh-CN" altLang="en-US" sz="2000" b="1">
                <a:latin typeface="+mn-ea"/>
                <a:cs typeface="Times New Roman" pitchFamily="18" charset="0"/>
              </a:rPr>
              <a:t>周末：</a:t>
            </a:r>
            <a:endParaRPr lang="en-US" altLang="zh-CN" sz="2000" b="1">
              <a:latin typeface="+mn-ea"/>
              <a:cs typeface="Times New Roman" pitchFamily="18" charset="0"/>
            </a:endParaRPr>
          </a:p>
          <a:p>
            <a:pPr marL="170180" indent="11430">
              <a:lnSpc>
                <a:spcPct val="150000"/>
              </a:lnSpc>
              <a:buNone/>
            </a:pPr>
            <a:r>
              <a:rPr lang="en-US" altLang="zh-CN" sz="2000" b="1">
                <a:latin typeface="+mn-ea"/>
                <a:cs typeface="Times New Roman" pitchFamily="18" charset="0"/>
              </a:rPr>
              <a:t>CV=</a:t>
            </a:r>
            <a:r>
              <a:rPr lang="en-US" altLang="zh-CN" sz="2000" b="1" noProof="1">
                <a:latin typeface="+mn-ea"/>
                <a:cs typeface="Times New Roman" pitchFamily="18" charset="0"/>
              </a:rPr>
              <a:t> EV</a:t>
            </a:r>
            <a:r>
              <a:rPr lang="zh-CN" altLang="en-US" sz="2000" b="1" noProof="1">
                <a:latin typeface="+mn-ea"/>
                <a:cs typeface="Times New Roman" pitchFamily="18" charset="0"/>
              </a:rPr>
              <a:t>（</a:t>
            </a:r>
            <a:r>
              <a:rPr lang="en-US" altLang="zh-CN" sz="2000" b="1" noProof="1">
                <a:latin typeface="+mn-ea"/>
                <a:cs typeface="Times New Roman" pitchFamily="18" charset="0"/>
              </a:rPr>
              <a:t>BCWP</a:t>
            </a:r>
            <a:r>
              <a:rPr lang="zh-CN" altLang="en-US" sz="2000" b="1" noProof="1">
                <a:latin typeface="+mn-ea"/>
                <a:cs typeface="Times New Roman" pitchFamily="18" charset="0"/>
              </a:rPr>
              <a:t>）</a:t>
            </a:r>
            <a:r>
              <a:rPr lang="en-US" altLang="zh-CN" sz="2000" b="1">
                <a:latin typeface="+mn-ea"/>
                <a:cs typeface="Times New Roman" pitchFamily="18" charset="0"/>
              </a:rPr>
              <a:t>-</a:t>
            </a:r>
            <a:r>
              <a:rPr lang="en-US" altLang="zh-CN" sz="2000" b="1" noProof="1">
                <a:latin typeface="+mn-ea"/>
                <a:cs typeface="Times New Roman" pitchFamily="18" charset="0"/>
              </a:rPr>
              <a:t> AC</a:t>
            </a:r>
            <a:r>
              <a:rPr lang="zh-CN" altLang="en-US" sz="2000" b="1" noProof="1">
                <a:latin typeface="+mn-ea"/>
                <a:cs typeface="Times New Roman" pitchFamily="18" charset="0"/>
              </a:rPr>
              <a:t>（</a:t>
            </a:r>
            <a:r>
              <a:rPr lang="en-US" altLang="zh-CN" sz="2000" b="1" noProof="1">
                <a:latin typeface="+mn-ea"/>
                <a:cs typeface="Times New Roman" pitchFamily="18" charset="0"/>
              </a:rPr>
              <a:t>ACWP</a:t>
            </a:r>
            <a:r>
              <a:rPr lang="zh-CN" altLang="en-US" sz="2000" b="1" noProof="1">
                <a:latin typeface="+mn-ea"/>
                <a:cs typeface="Times New Roman" pitchFamily="18" charset="0"/>
              </a:rPr>
              <a:t>）</a:t>
            </a:r>
            <a:r>
              <a:rPr lang="en-US" altLang="zh-CN" sz="2000" b="1">
                <a:latin typeface="+mn-ea"/>
                <a:cs typeface="Times New Roman" pitchFamily="18" charset="0"/>
              </a:rPr>
              <a:t>=498000-470000=28000</a:t>
            </a:r>
            <a:r>
              <a:rPr lang="zh-CN" altLang="en-US" sz="2000" b="1">
                <a:latin typeface="+mn-ea"/>
                <a:cs typeface="Times New Roman" pitchFamily="18" charset="0"/>
              </a:rPr>
              <a:t>元</a:t>
            </a:r>
            <a:endParaRPr lang="en-US" altLang="zh-CN" sz="2000" b="1">
              <a:latin typeface="+mn-ea"/>
              <a:cs typeface="Times New Roman" pitchFamily="18" charset="0"/>
            </a:endParaRPr>
          </a:p>
          <a:p>
            <a:pPr marL="170180" indent="11430">
              <a:lnSpc>
                <a:spcPct val="150000"/>
              </a:lnSpc>
              <a:buNone/>
            </a:pPr>
            <a:r>
              <a:rPr lang="en-US" altLang="zh-CN" sz="2000" b="1">
                <a:latin typeface="+mn-ea"/>
                <a:cs typeface="Times New Roman" pitchFamily="18" charset="0"/>
              </a:rPr>
              <a:t>SV=</a:t>
            </a:r>
            <a:r>
              <a:rPr lang="en-US" altLang="zh-CN" sz="2000" b="1" noProof="1">
                <a:latin typeface="+mn-ea"/>
                <a:cs typeface="Times New Roman" pitchFamily="18" charset="0"/>
              </a:rPr>
              <a:t> EV</a:t>
            </a:r>
            <a:r>
              <a:rPr lang="zh-CN" altLang="en-US" sz="2000" b="1" noProof="1">
                <a:latin typeface="+mn-ea"/>
                <a:cs typeface="Times New Roman" pitchFamily="18" charset="0"/>
              </a:rPr>
              <a:t>（</a:t>
            </a:r>
            <a:r>
              <a:rPr lang="en-US" altLang="zh-CN" sz="2000" b="1" noProof="1">
                <a:latin typeface="+mn-ea"/>
                <a:cs typeface="Times New Roman" pitchFamily="18" charset="0"/>
              </a:rPr>
              <a:t>BCWP</a:t>
            </a:r>
            <a:r>
              <a:rPr lang="zh-CN" altLang="en-US" sz="2000" b="1" noProof="1">
                <a:latin typeface="+mn-ea"/>
                <a:cs typeface="Times New Roman" pitchFamily="18" charset="0"/>
              </a:rPr>
              <a:t>）</a:t>
            </a:r>
            <a:r>
              <a:rPr lang="en-US" altLang="zh-CN" sz="2000" b="1">
                <a:latin typeface="+mn-ea"/>
                <a:cs typeface="Times New Roman" pitchFamily="18" charset="0"/>
              </a:rPr>
              <a:t>- PV</a:t>
            </a:r>
            <a:r>
              <a:rPr lang="zh-CN" altLang="en-US" sz="2000" b="1">
                <a:latin typeface="+mn-ea"/>
                <a:cs typeface="Times New Roman" pitchFamily="18" charset="0"/>
              </a:rPr>
              <a:t>（</a:t>
            </a:r>
            <a:r>
              <a:rPr lang="en-US" altLang="zh-CN" sz="2000" b="1">
                <a:latin typeface="+mn-ea"/>
                <a:cs typeface="Times New Roman" pitchFamily="18" charset="0"/>
              </a:rPr>
              <a:t>BCWS</a:t>
            </a:r>
            <a:r>
              <a:rPr lang="zh-CN" altLang="en-US" sz="2000" b="1">
                <a:latin typeface="+mn-ea"/>
                <a:cs typeface="Times New Roman" pitchFamily="18" charset="0"/>
              </a:rPr>
              <a:t>）</a:t>
            </a:r>
            <a:r>
              <a:rPr lang="en-US" altLang="zh-CN" sz="2000" b="1">
                <a:latin typeface="+mn-ea"/>
                <a:cs typeface="Times New Roman" pitchFamily="18" charset="0"/>
              </a:rPr>
              <a:t>=498000-528000=-30000</a:t>
            </a:r>
            <a:r>
              <a:rPr lang="zh-CN" altLang="en-US" sz="2000" b="1">
                <a:latin typeface="+mn-ea"/>
                <a:cs typeface="Times New Roman" pitchFamily="18" charset="0"/>
              </a:rPr>
              <a:t>元</a:t>
            </a:r>
            <a:endParaRPr lang="en-US" altLang="zh-CN" sz="2000" b="1">
              <a:latin typeface="+mn-ea"/>
              <a:cs typeface="Times New Roman" pitchFamily="18" charset="0"/>
            </a:endParaRPr>
          </a:p>
          <a:p>
            <a:pPr marL="170180" indent="11430">
              <a:lnSpc>
                <a:spcPct val="150000"/>
              </a:lnSpc>
              <a:buNone/>
            </a:pPr>
            <a:endParaRPr lang="en-US" altLang="zh-CN" sz="2000" b="1">
              <a:latin typeface="+mn-ea"/>
              <a:cs typeface="Times New Roman" pitchFamily="18" charset="0"/>
            </a:endParaRPr>
          </a:p>
          <a:p>
            <a:pPr marL="170180" indent="11430">
              <a:lnSpc>
                <a:spcPct val="150000"/>
              </a:lnSpc>
              <a:buNone/>
            </a:pPr>
            <a:r>
              <a:rPr lang="zh-CN" altLang="en-US" sz="2000" b="1">
                <a:latin typeface="+mn-ea"/>
                <a:cs typeface="Times New Roman" pitchFamily="18" charset="0"/>
              </a:rPr>
              <a:t>（</a:t>
            </a:r>
            <a:r>
              <a:rPr lang="en-US" altLang="zh-CN" sz="2000" b="1">
                <a:latin typeface="+mn-ea"/>
                <a:cs typeface="Times New Roman" pitchFamily="18" charset="0"/>
              </a:rPr>
              <a:t>2</a:t>
            </a:r>
            <a:r>
              <a:rPr lang="zh-CN" altLang="en-US" sz="2000" b="1">
                <a:latin typeface="+mn-ea"/>
                <a:cs typeface="Times New Roman" pitchFamily="18" charset="0"/>
              </a:rPr>
              <a:t>）第</a:t>
            </a:r>
            <a:r>
              <a:rPr lang="en-US" altLang="zh-CN" sz="2000" b="1">
                <a:latin typeface="+mn-ea"/>
                <a:cs typeface="Times New Roman" pitchFamily="18" charset="0"/>
              </a:rPr>
              <a:t>8</a:t>
            </a:r>
            <a:r>
              <a:rPr lang="zh-CN" altLang="en-US" sz="2000" b="1">
                <a:latin typeface="+mn-ea"/>
                <a:cs typeface="Times New Roman" pitchFamily="18" charset="0"/>
              </a:rPr>
              <a:t>周末：</a:t>
            </a:r>
            <a:endParaRPr lang="en-US" altLang="zh-CN" sz="2000" b="1">
              <a:latin typeface="+mn-ea"/>
              <a:cs typeface="Times New Roman" pitchFamily="18" charset="0"/>
            </a:endParaRPr>
          </a:p>
          <a:p>
            <a:pPr marL="170180" indent="11430">
              <a:lnSpc>
                <a:spcPct val="150000"/>
              </a:lnSpc>
              <a:buNone/>
            </a:pPr>
            <a:r>
              <a:rPr lang="en-US" altLang="zh-CN" sz="2000" b="1">
                <a:latin typeface="+mn-ea"/>
                <a:cs typeface="Times New Roman" pitchFamily="18" charset="0"/>
              </a:rPr>
              <a:t>CV=</a:t>
            </a:r>
            <a:r>
              <a:rPr lang="en-US" altLang="zh-CN" sz="2000" b="1" noProof="1">
                <a:latin typeface="+mn-ea"/>
                <a:cs typeface="Times New Roman" pitchFamily="18" charset="0"/>
              </a:rPr>
              <a:t> EV</a:t>
            </a:r>
            <a:r>
              <a:rPr lang="zh-CN" altLang="en-US" sz="2000" b="1" noProof="1">
                <a:latin typeface="+mn-ea"/>
                <a:cs typeface="Times New Roman" pitchFamily="18" charset="0"/>
              </a:rPr>
              <a:t>（</a:t>
            </a:r>
            <a:r>
              <a:rPr lang="en-US" altLang="zh-CN" sz="2000" b="1" noProof="1">
                <a:latin typeface="+mn-ea"/>
                <a:cs typeface="Times New Roman" pitchFamily="18" charset="0"/>
              </a:rPr>
              <a:t>BCWP</a:t>
            </a:r>
            <a:r>
              <a:rPr lang="zh-CN" altLang="en-US" sz="2000" b="1" noProof="1">
                <a:latin typeface="+mn-ea"/>
                <a:cs typeface="Times New Roman" pitchFamily="18" charset="0"/>
              </a:rPr>
              <a:t>）</a:t>
            </a:r>
            <a:r>
              <a:rPr lang="en-US" altLang="zh-CN" sz="2000" b="1">
                <a:latin typeface="+mn-ea"/>
                <a:cs typeface="Times New Roman" pitchFamily="18" charset="0"/>
              </a:rPr>
              <a:t>-</a:t>
            </a:r>
            <a:r>
              <a:rPr lang="en-US" altLang="zh-CN" sz="2000" b="1" noProof="1">
                <a:latin typeface="+mn-ea"/>
                <a:cs typeface="Times New Roman" pitchFamily="18" charset="0"/>
              </a:rPr>
              <a:t> AC</a:t>
            </a:r>
            <a:r>
              <a:rPr lang="zh-CN" altLang="en-US" sz="2000" b="1" noProof="1">
                <a:latin typeface="+mn-ea"/>
                <a:cs typeface="Times New Roman" pitchFamily="18" charset="0"/>
              </a:rPr>
              <a:t>（</a:t>
            </a:r>
            <a:r>
              <a:rPr lang="en-US" altLang="zh-CN" sz="2000" b="1" noProof="1">
                <a:latin typeface="+mn-ea"/>
                <a:cs typeface="Times New Roman" pitchFamily="18" charset="0"/>
              </a:rPr>
              <a:t>ACWP</a:t>
            </a:r>
            <a:r>
              <a:rPr lang="zh-CN" altLang="en-US" sz="2000" b="1" noProof="1">
                <a:latin typeface="+mn-ea"/>
                <a:cs typeface="Times New Roman" pitchFamily="18" charset="0"/>
              </a:rPr>
              <a:t>）</a:t>
            </a:r>
            <a:r>
              <a:rPr lang="en-US" altLang="zh-CN" sz="2000" b="1">
                <a:latin typeface="+mn-ea"/>
                <a:cs typeface="Times New Roman" pitchFamily="18" charset="0"/>
              </a:rPr>
              <a:t>=1101000-1100000=1000</a:t>
            </a:r>
            <a:r>
              <a:rPr lang="zh-CN" altLang="en-US" sz="2000" b="1">
                <a:latin typeface="+mn-ea"/>
                <a:cs typeface="Times New Roman" pitchFamily="18" charset="0"/>
              </a:rPr>
              <a:t>元</a:t>
            </a:r>
            <a:endParaRPr lang="en-US" altLang="zh-CN" sz="2000" b="1">
              <a:latin typeface="+mn-ea"/>
              <a:cs typeface="Times New Roman" pitchFamily="18" charset="0"/>
            </a:endParaRPr>
          </a:p>
          <a:p>
            <a:pPr marL="170180" indent="11430">
              <a:lnSpc>
                <a:spcPct val="150000"/>
              </a:lnSpc>
              <a:buNone/>
            </a:pPr>
            <a:r>
              <a:rPr lang="en-US" altLang="zh-CN" sz="2000" b="1">
                <a:latin typeface="+mn-ea"/>
                <a:cs typeface="Times New Roman" pitchFamily="18" charset="0"/>
              </a:rPr>
              <a:t>SV=</a:t>
            </a:r>
            <a:r>
              <a:rPr lang="en-US" altLang="zh-CN" sz="2000" b="1" noProof="1">
                <a:latin typeface="+mn-ea"/>
                <a:cs typeface="Times New Roman" pitchFamily="18" charset="0"/>
              </a:rPr>
              <a:t> EV</a:t>
            </a:r>
            <a:r>
              <a:rPr lang="zh-CN" altLang="en-US" sz="2000" b="1" noProof="1">
                <a:latin typeface="+mn-ea"/>
                <a:cs typeface="Times New Roman" pitchFamily="18" charset="0"/>
              </a:rPr>
              <a:t>（</a:t>
            </a:r>
            <a:r>
              <a:rPr lang="en-US" altLang="zh-CN" sz="2000" b="1" noProof="1">
                <a:latin typeface="+mn-ea"/>
                <a:cs typeface="Times New Roman" pitchFamily="18" charset="0"/>
              </a:rPr>
              <a:t>BCWP</a:t>
            </a:r>
            <a:r>
              <a:rPr lang="zh-CN" altLang="en-US" sz="2000" b="1" noProof="1">
                <a:latin typeface="+mn-ea"/>
                <a:cs typeface="Times New Roman" pitchFamily="18" charset="0"/>
              </a:rPr>
              <a:t>）</a:t>
            </a:r>
            <a:r>
              <a:rPr lang="en-US" altLang="zh-CN" sz="2000" b="1">
                <a:latin typeface="+mn-ea"/>
                <a:cs typeface="Times New Roman" pitchFamily="18" charset="0"/>
              </a:rPr>
              <a:t>- PV</a:t>
            </a:r>
            <a:r>
              <a:rPr lang="zh-CN" altLang="en-US" sz="2000" b="1">
                <a:latin typeface="+mn-ea"/>
                <a:cs typeface="Times New Roman" pitchFamily="18" charset="0"/>
              </a:rPr>
              <a:t>（</a:t>
            </a:r>
            <a:r>
              <a:rPr lang="en-US" altLang="zh-CN" sz="2000" b="1">
                <a:latin typeface="+mn-ea"/>
                <a:cs typeface="Times New Roman" pitchFamily="18" charset="0"/>
              </a:rPr>
              <a:t>BCWS</a:t>
            </a:r>
            <a:r>
              <a:rPr lang="zh-CN" altLang="en-US" sz="2000" b="1">
                <a:latin typeface="+mn-ea"/>
                <a:cs typeface="Times New Roman" pitchFamily="18" charset="0"/>
              </a:rPr>
              <a:t>）</a:t>
            </a:r>
            <a:r>
              <a:rPr lang="en-US" altLang="zh-CN" sz="2000" b="1">
                <a:latin typeface="+mn-ea"/>
                <a:cs typeface="Times New Roman" pitchFamily="18" charset="0"/>
              </a:rPr>
              <a:t>=1101000-1056000=45000</a:t>
            </a:r>
            <a:r>
              <a:rPr lang="zh-CN" altLang="en-US" sz="2000" b="1">
                <a:latin typeface="+mn-ea"/>
                <a:cs typeface="Times New Roman" pitchFamily="18" charset="0"/>
              </a:rPr>
              <a:t>元</a:t>
            </a:r>
            <a:endParaRPr lang="en-US" altLang="zh-CN" sz="2000" b="1" dirty="0">
              <a:latin typeface="+mn-ea"/>
              <a:cs typeface="Times New Roman" pitchFamily="18" charset="0"/>
            </a:endParaRPr>
          </a:p>
        </p:txBody>
      </p:sp>
    </p:spTree>
    <p:extLst>
      <p:ext uri="{BB962C8B-B14F-4D97-AF65-F5344CB8AC3E}">
        <p14:creationId xmlns:p14="http://schemas.microsoft.com/office/powerpoint/2010/main" val="4275519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1413" y="1203766"/>
            <a:ext cx="8518967" cy="3323987"/>
          </a:xfrm>
          <a:prstGeom prst="rect">
            <a:avLst/>
          </a:prstGeom>
        </p:spPr>
        <p:txBody>
          <a:bodyPr wrap="square">
            <a:spAutoFit/>
          </a:bodyPr>
          <a:lstStyle/>
          <a:p>
            <a:pPr indent="12700">
              <a:lnSpc>
                <a:spcPct val="150000"/>
              </a:lnSpc>
              <a:buNone/>
            </a:pPr>
            <a:r>
              <a:rPr lang="en-US" altLang="zh-CN" sz="2000" b="1">
                <a:latin typeface="+mn-ea"/>
                <a:cs typeface="Times New Roman" pitchFamily="18" charset="0"/>
              </a:rPr>
              <a:t>3</a:t>
            </a:r>
            <a:r>
              <a:rPr lang="zh-CN" altLang="en-US" sz="2000" b="1">
                <a:latin typeface="+mn-ea"/>
                <a:cs typeface="Times New Roman" pitchFamily="18" charset="0"/>
              </a:rPr>
              <a:t>、</a:t>
            </a:r>
            <a:endParaRPr lang="en-US" altLang="zh-CN" sz="2000" b="1">
              <a:latin typeface="+mn-ea"/>
              <a:cs typeface="Times New Roman" pitchFamily="18" charset="0"/>
            </a:endParaRPr>
          </a:p>
          <a:p>
            <a:pPr indent="12700">
              <a:lnSpc>
                <a:spcPct val="150000"/>
              </a:lnSpc>
              <a:buNone/>
            </a:pPr>
            <a:endParaRPr lang="en-US" altLang="zh-CN" sz="2000" b="1">
              <a:latin typeface="+mn-ea"/>
              <a:cs typeface="Times New Roman" pitchFamily="18" charset="0"/>
            </a:endParaRPr>
          </a:p>
          <a:p>
            <a:pPr indent="12700">
              <a:lnSpc>
                <a:spcPct val="150000"/>
              </a:lnSpc>
              <a:buNone/>
            </a:pPr>
            <a:r>
              <a:rPr lang="zh-CN" altLang="en-US" sz="2000" b="1">
                <a:latin typeface="+mn-ea"/>
                <a:cs typeface="Times New Roman" pitchFamily="18" charset="0"/>
              </a:rPr>
              <a:t>第</a:t>
            </a:r>
            <a:r>
              <a:rPr lang="en-US" altLang="zh-CN" sz="2000" b="1">
                <a:latin typeface="+mn-ea"/>
                <a:cs typeface="Times New Roman" pitchFamily="18" charset="0"/>
              </a:rPr>
              <a:t>4</a:t>
            </a:r>
            <a:r>
              <a:rPr lang="zh-CN" altLang="en-US" sz="2000" b="1">
                <a:latin typeface="+mn-ea"/>
                <a:cs typeface="Times New Roman" pitchFamily="18" charset="0"/>
              </a:rPr>
              <a:t>周末，</a:t>
            </a:r>
            <a:r>
              <a:rPr lang="en-US" altLang="zh-CN" sz="2000" b="1">
                <a:latin typeface="+mn-ea"/>
                <a:cs typeface="Times New Roman" pitchFamily="18" charset="0"/>
              </a:rPr>
              <a:t>CV</a:t>
            </a:r>
            <a:r>
              <a:rPr lang="zh-CN" altLang="en-US" sz="2000" b="1">
                <a:latin typeface="+mn-ea"/>
                <a:cs typeface="Times New Roman" pitchFamily="18" charset="0"/>
              </a:rPr>
              <a:t>大于</a:t>
            </a:r>
            <a:r>
              <a:rPr lang="en-US" altLang="zh-CN" sz="2000" b="1">
                <a:latin typeface="+mn-ea"/>
                <a:cs typeface="Times New Roman" pitchFamily="18" charset="0"/>
              </a:rPr>
              <a:t>0,SV</a:t>
            </a:r>
            <a:r>
              <a:rPr lang="zh-CN" altLang="en-US" sz="2000" b="1">
                <a:latin typeface="+mn-ea"/>
                <a:cs typeface="Times New Roman" pitchFamily="18" charset="0"/>
              </a:rPr>
              <a:t>小于</a:t>
            </a:r>
            <a:r>
              <a:rPr lang="en-US" altLang="zh-CN" sz="2000" b="1">
                <a:latin typeface="+mn-ea"/>
                <a:cs typeface="Times New Roman" pitchFamily="18" charset="0"/>
              </a:rPr>
              <a:t>0,</a:t>
            </a:r>
            <a:r>
              <a:rPr lang="zh-CN" altLang="en-US" sz="2000" b="1">
                <a:latin typeface="+mn-ea"/>
                <a:cs typeface="Times New Roman" pitchFamily="18" charset="0"/>
              </a:rPr>
              <a:t>说明本工程投入延后，进度较慢</a:t>
            </a:r>
            <a:endParaRPr lang="en-US" altLang="zh-CN" sz="2000" b="1">
              <a:latin typeface="+mn-ea"/>
              <a:cs typeface="Times New Roman" pitchFamily="18" charset="0"/>
            </a:endParaRPr>
          </a:p>
          <a:p>
            <a:pPr indent="12700">
              <a:lnSpc>
                <a:spcPct val="150000"/>
              </a:lnSpc>
              <a:buNone/>
            </a:pPr>
            <a:r>
              <a:rPr lang="zh-CN" altLang="en-US" sz="2000" b="1">
                <a:latin typeface="+mn-ea"/>
                <a:cs typeface="Times New Roman" pitchFamily="18" charset="0"/>
              </a:rPr>
              <a:t>采取措施：迅速增加人员投入</a:t>
            </a:r>
            <a:endParaRPr lang="en-US" altLang="zh-CN" sz="2000" b="1">
              <a:latin typeface="+mn-ea"/>
              <a:cs typeface="Times New Roman" pitchFamily="18" charset="0"/>
            </a:endParaRPr>
          </a:p>
          <a:p>
            <a:pPr indent="12700">
              <a:lnSpc>
                <a:spcPct val="150000"/>
              </a:lnSpc>
              <a:buNone/>
            </a:pPr>
            <a:endParaRPr lang="en-US" altLang="zh-CN" sz="2000" b="1">
              <a:latin typeface="+mn-ea"/>
              <a:cs typeface="Times New Roman" pitchFamily="18" charset="0"/>
            </a:endParaRPr>
          </a:p>
          <a:p>
            <a:pPr indent="12700">
              <a:lnSpc>
                <a:spcPct val="150000"/>
              </a:lnSpc>
              <a:buNone/>
            </a:pPr>
            <a:r>
              <a:rPr lang="zh-CN" altLang="en-US" sz="2000" b="1">
                <a:latin typeface="+mn-ea"/>
                <a:cs typeface="Times New Roman" pitchFamily="18" charset="0"/>
              </a:rPr>
              <a:t>第</a:t>
            </a:r>
            <a:r>
              <a:rPr lang="en-US" altLang="zh-CN" sz="2000" b="1">
                <a:latin typeface="+mn-ea"/>
                <a:cs typeface="Times New Roman" pitchFamily="18" charset="0"/>
              </a:rPr>
              <a:t>8</a:t>
            </a:r>
            <a:r>
              <a:rPr lang="zh-CN" altLang="en-US" sz="2000" b="1">
                <a:latin typeface="+mn-ea"/>
                <a:cs typeface="Times New Roman" pitchFamily="18" charset="0"/>
              </a:rPr>
              <a:t>周末：</a:t>
            </a:r>
            <a:r>
              <a:rPr lang="en-US" altLang="zh-CN" sz="2000" b="1">
                <a:latin typeface="+mn-ea"/>
                <a:cs typeface="Times New Roman" pitchFamily="18" charset="0"/>
              </a:rPr>
              <a:t>CV</a:t>
            </a:r>
            <a:r>
              <a:rPr lang="zh-CN" altLang="en-US" sz="2000" b="1">
                <a:latin typeface="+mn-ea"/>
                <a:cs typeface="Times New Roman" pitchFamily="18" charset="0"/>
              </a:rPr>
              <a:t>大于</a:t>
            </a:r>
            <a:r>
              <a:rPr lang="en-US" altLang="zh-CN" sz="2000" b="1">
                <a:latin typeface="+mn-ea"/>
                <a:cs typeface="Times New Roman" pitchFamily="18" charset="0"/>
              </a:rPr>
              <a:t>0,SV</a:t>
            </a:r>
            <a:r>
              <a:rPr lang="zh-CN" altLang="en-US" sz="2000" b="1">
                <a:latin typeface="+mn-ea"/>
                <a:cs typeface="Times New Roman" pitchFamily="18" charset="0"/>
              </a:rPr>
              <a:t>大于</a:t>
            </a:r>
            <a:r>
              <a:rPr lang="en-US" altLang="zh-CN" sz="2000" b="1">
                <a:latin typeface="+mn-ea"/>
                <a:cs typeface="Times New Roman" pitchFamily="18" charset="0"/>
              </a:rPr>
              <a:t>0,</a:t>
            </a:r>
            <a:r>
              <a:rPr lang="zh-CN" altLang="en-US" sz="2000" b="1">
                <a:latin typeface="+mn-ea"/>
                <a:cs typeface="Times New Roman" pitchFamily="18" charset="0"/>
              </a:rPr>
              <a:t>说明本工程投入延后，进度较快</a:t>
            </a:r>
            <a:endParaRPr lang="en-US" altLang="zh-CN" sz="2000" b="1">
              <a:latin typeface="+mn-ea"/>
              <a:cs typeface="Times New Roman" pitchFamily="18" charset="0"/>
            </a:endParaRPr>
          </a:p>
          <a:p>
            <a:pPr indent="12700">
              <a:lnSpc>
                <a:spcPct val="150000"/>
              </a:lnSpc>
              <a:buNone/>
            </a:pPr>
            <a:r>
              <a:rPr lang="zh-CN" altLang="en-US" sz="2000" b="1">
                <a:latin typeface="+mn-ea"/>
                <a:cs typeface="Times New Roman" pitchFamily="18" charset="0"/>
              </a:rPr>
              <a:t>采取措施：抽出部分人员，放慢进度，或保持现状</a:t>
            </a:r>
            <a:endParaRPr lang="en-US" altLang="zh-CN" sz="2000" b="1" dirty="0">
              <a:latin typeface="+mn-ea"/>
              <a:cs typeface="Times New Roman" pitchFamily="18" charset="0"/>
            </a:endParaRPr>
          </a:p>
        </p:txBody>
      </p:sp>
    </p:spTree>
    <p:extLst>
      <p:ext uri="{BB962C8B-B14F-4D97-AF65-F5344CB8AC3E}">
        <p14:creationId xmlns:p14="http://schemas.microsoft.com/office/powerpoint/2010/main" val="4275519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814" y="306347"/>
            <a:ext cx="7836062" cy="2862322"/>
          </a:xfrm>
          <a:prstGeom prst="rect">
            <a:avLst/>
          </a:prstGeom>
        </p:spPr>
        <p:txBody>
          <a:bodyPr wrap="square">
            <a:spAutoFit/>
          </a:bodyPr>
          <a:lstStyle/>
          <a:p>
            <a:pPr>
              <a:lnSpc>
                <a:spcPct val="150000"/>
              </a:lnSpc>
              <a:buNone/>
            </a:pPr>
            <a:r>
              <a:rPr lang="zh-CN" altLang="en-US" sz="2000" b="1">
                <a:solidFill>
                  <a:srgbClr val="FF0000"/>
                </a:solidFill>
                <a:latin typeface="+mn-ea"/>
                <a:cs typeface="Times New Roman" pitchFamily="18" charset="0"/>
              </a:rPr>
              <a:t>〖典型例题〗</a:t>
            </a:r>
            <a:endParaRPr lang="en-US" altLang="zh-CN" sz="2000" b="1">
              <a:solidFill>
                <a:srgbClr val="FF0000"/>
              </a:solidFill>
              <a:latin typeface="+mn-ea"/>
              <a:cs typeface="Times New Roman" pitchFamily="18" charset="0"/>
            </a:endParaRPr>
          </a:p>
          <a:p>
            <a:pPr lvl="0" indent="450850">
              <a:lnSpc>
                <a:spcPct val="150000"/>
              </a:lnSpc>
              <a:spcBef>
                <a:spcPct val="0"/>
              </a:spcBef>
              <a:buClr>
                <a:schemeClr val="accent1"/>
              </a:buClr>
              <a:buNone/>
              <a:defRPr/>
            </a:pPr>
            <a:r>
              <a:rPr lang="zh-CN" altLang="en-US" sz="2000" b="1">
                <a:latin typeface="+mn-ea"/>
              </a:rPr>
              <a:t>某施工单位承担了一项网络传输设备安装工程，共有</a:t>
            </a:r>
            <a:r>
              <a:rPr lang="en-US" altLang="zh-CN" sz="2000" b="1">
                <a:latin typeface="+mn-ea"/>
              </a:rPr>
              <a:t>2</a:t>
            </a:r>
            <a:r>
              <a:rPr lang="zh-CN" altLang="en-US" sz="2000" b="1">
                <a:latin typeface="+mn-ea"/>
              </a:rPr>
              <a:t>个站，合同约定工期</a:t>
            </a:r>
            <a:r>
              <a:rPr lang="en-US" altLang="zh-CN" sz="2000" b="1">
                <a:latin typeface="+mn-ea"/>
              </a:rPr>
              <a:t>70d</a:t>
            </a:r>
            <a:r>
              <a:rPr lang="zh-CN" altLang="en-US" sz="2000" b="1">
                <a:latin typeface="+mn-ea"/>
              </a:rPr>
              <a:t>。项目部编制了进度计划</a:t>
            </a:r>
            <a:r>
              <a:rPr lang="en-US" altLang="zh-CN" sz="2000" b="1">
                <a:latin typeface="+mn-ea"/>
              </a:rPr>
              <a:t>(</a:t>
            </a:r>
            <a:r>
              <a:rPr lang="zh-CN" altLang="en-US" sz="2000" b="1">
                <a:latin typeface="+mn-ea"/>
              </a:rPr>
              <a:t>见图</a:t>
            </a:r>
            <a:r>
              <a:rPr lang="en-US" altLang="zh-CN" sz="2000" b="1">
                <a:latin typeface="+mn-ea"/>
              </a:rPr>
              <a:t>2)</a:t>
            </a:r>
            <a:r>
              <a:rPr lang="zh-CN" altLang="en-US" sz="2000" b="1">
                <a:latin typeface="+mn-ea"/>
              </a:rPr>
              <a:t>，资源配备（见表</a:t>
            </a:r>
            <a:r>
              <a:rPr lang="en-US" altLang="zh-CN" sz="2000" b="1">
                <a:latin typeface="+mn-ea"/>
              </a:rPr>
              <a:t>2</a:t>
            </a:r>
            <a:r>
              <a:rPr lang="zh-CN" altLang="en-US" sz="2000" b="1">
                <a:latin typeface="+mn-ea"/>
              </a:rPr>
              <a:t>）。施工单位项目经理及其他人员的人工成本按平均</a:t>
            </a:r>
            <a:r>
              <a:rPr lang="en-US" altLang="zh-CN" sz="2000" b="1">
                <a:latin typeface="+mn-ea"/>
              </a:rPr>
              <a:t>600</a:t>
            </a:r>
            <a:r>
              <a:rPr lang="zh-CN" altLang="en-US" sz="2000" b="1">
                <a:latin typeface="+mn-ea"/>
              </a:rPr>
              <a:t>元</a:t>
            </a:r>
            <a:r>
              <a:rPr lang="en-US" altLang="zh-CN" sz="2000" b="1">
                <a:latin typeface="+mn-ea"/>
              </a:rPr>
              <a:t>/d</a:t>
            </a:r>
            <a:r>
              <a:rPr lang="zh-CN" altLang="en-US" sz="2000" b="1">
                <a:latin typeface="+mn-ea"/>
              </a:rPr>
              <a:t>计算，本工程单机和系统调试租赁同一仪表。租赁费为</a:t>
            </a:r>
            <a:r>
              <a:rPr lang="en-US" altLang="zh-CN" sz="2000" b="1">
                <a:latin typeface="+mn-ea"/>
              </a:rPr>
              <a:t>2000</a:t>
            </a:r>
            <a:r>
              <a:rPr lang="zh-CN" altLang="en-US" sz="2000" b="1">
                <a:latin typeface="+mn-ea"/>
              </a:rPr>
              <a:t>元</a:t>
            </a:r>
            <a:r>
              <a:rPr lang="en-US" altLang="zh-CN" sz="2000" b="1">
                <a:latin typeface="+mn-ea"/>
              </a:rPr>
              <a:t>/d</a:t>
            </a:r>
            <a:r>
              <a:rPr lang="zh-CN" altLang="en-US" sz="2000" b="1">
                <a:latin typeface="+mn-ea"/>
              </a:rPr>
              <a:t>。</a:t>
            </a:r>
            <a:endParaRPr lang="en-US" altLang="zh-CN" sz="2000" b="1">
              <a:latin typeface="+mn-ea"/>
              <a:cs typeface="Times New Roman" pitchFamily="18" charset="0"/>
            </a:endParaRPr>
          </a:p>
          <a:p>
            <a:pPr marL="170180" indent="367030">
              <a:lnSpc>
                <a:spcPct val="150000"/>
              </a:lnSpc>
              <a:buNone/>
            </a:pPr>
            <a:endParaRPr lang="en-US" altLang="zh-CN" sz="2000" b="1" dirty="0">
              <a:latin typeface="+mn-ea"/>
              <a:cs typeface="Times New Roman" pitchFamily="18" charset="0"/>
            </a:endParaRPr>
          </a:p>
        </p:txBody>
      </p:sp>
      <p:pic>
        <p:nvPicPr>
          <p:cNvPr id="5" name="图片 4">
            <a:extLst>
              <a:ext uri="{FF2B5EF4-FFF2-40B4-BE49-F238E27FC236}">
                <a16:creationId xmlns:a16="http://schemas.microsoft.com/office/drawing/2014/main" id="{D801E5FC-C6D5-499C-81E3-3D21FC25661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03497" y="2650968"/>
            <a:ext cx="7268901" cy="4021837"/>
          </a:xfrm>
          <a:prstGeom prst="rect">
            <a:avLst/>
          </a:prstGeom>
        </p:spPr>
      </p:pic>
    </p:spTree>
    <p:extLst>
      <p:ext uri="{BB962C8B-B14F-4D97-AF65-F5344CB8AC3E}">
        <p14:creationId xmlns:p14="http://schemas.microsoft.com/office/powerpoint/2010/main" val="3687261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816" y="491542"/>
            <a:ext cx="7662440" cy="5632311"/>
          </a:xfrm>
          <a:prstGeom prst="rect">
            <a:avLst/>
          </a:prstGeom>
        </p:spPr>
        <p:txBody>
          <a:bodyPr wrap="square">
            <a:spAutoFit/>
          </a:bodyPr>
          <a:lstStyle/>
          <a:p>
            <a:pPr>
              <a:lnSpc>
                <a:spcPct val="150000"/>
              </a:lnSpc>
              <a:buNone/>
            </a:pPr>
            <a:r>
              <a:rPr lang="zh-CN" altLang="en-US" sz="2000" b="1">
                <a:solidFill>
                  <a:srgbClr val="FF0000"/>
                </a:solidFill>
                <a:latin typeface="+mn-ea"/>
                <a:cs typeface="Times New Roman" pitchFamily="18" charset="0"/>
              </a:rPr>
              <a:t>〖典型例题〗</a:t>
            </a:r>
            <a:endParaRPr lang="en-US" altLang="zh-CN" sz="2000" b="1">
              <a:solidFill>
                <a:srgbClr val="FF0000"/>
              </a:solidFill>
              <a:latin typeface="+mn-ea"/>
              <a:cs typeface="Times New Roman" pitchFamily="18" charset="0"/>
            </a:endParaRPr>
          </a:p>
          <a:p>
            <a:pPr marL="539750" lvl="0" indent="504000">
              <a:lnSpc>
                <a:spcPct val="150000"/>
              </a:lnSpc>
              <a:spcBef>
                <a:spcPct val="0"/>
              </a:spcBef>
              <a:buClr>
                <a:schemeClr val="accent1"/>
              </a:buClr>
              <a:buNone/>
              <a:defRPr/>
            </a:pPr>
            <a:r>
              <a:rPr lang="zh-CN" altLang="en-US" sz="2000" b="1">
                <a:latin typeface="+mn-ea"/>
              </a:rPr>
              <a:t>工程开始后，各队每天完成的工作量与计划相同。进行到第</a:t>
            </a:r>
            <a:r>
              <a:rPr lang="en-US" altLang="zh-CN" sz="2000" b="1">
                <a:latin typeface="+mn-ea"/>
              </a:rPr>
              <a:t>35</a:t>
            </a:r>
            <a:r>
              <a:rPr lang="zh-CN" altLang="en-US" sz="2000" b="1">
                <a:latin typeface="+mn-ea"/>
              </a:rPr>
              <a:t>天，项目部接建设单位封网通知，自次日起停工</a:t>
            </a:r>
            <a:r>
              <a:rPr lang="en-US" altLang="zh-CN" sz="2000" b="1">
                <a:latin typeface="+mn-ea"/>
              </a:rPr>
              <a:t>3d</a:t>
            </a:r>
            <a:r>
              <a:rPr lang="zh-CN" altLang="en-US" sz="2000" b="1">
                <a:latin typeface="+mn-ea"/>
              </a:rPr>
              <a:t>。进行到第</a:t>
            </a:r>
            <a:r>
              <a:rPr lang="en-US" altLang="zh-CN" sz="2000" b="1">
                <a:latin typeface="+mn-ea"/>
              </a:rPr>
              <a:t>45</a:t>
            </a:r>
            <a:r>
              <a:rPr lang="zh-CN" altLang="en-US" sz="2000" b="1">
                <a:latin typeface="+mn-ea"/>
              </a:rPr>
              <a:t>天，因使用不当造成仪表故障，停工</a:t>
            </a:r>
            <a:r>
              <a:rPr lang="en-US" altLang="zh-CN" sz="2000" b="1">
                <a:latin typeface="+mn-ea"/>
              </a:rPr>
              <a:t>4d</a:t>
            </a:r>
            <a:r>
              <a:rPr lang="zh-CN" altLang="en-US" sz="2000" b="1">
                <a:latin typeface="+mn-ea"/>
              </a:rPr>
              <a:t>。仪表装修费用</a:t>
            </a:r>
            <a:r>
              <a:rPr lang="en-US" altLang="zh-CN" sz="2000" b="1">
                <a:latin typeface="+mn-ea"/>
              </a:rPr>
              <a:t>5000</a:t>
            </a:r>
            <a:r>
              <a:rPr lang="zh-CN" altLang="en-US" sz="2000" b="1">
                <a:latin typeface="+mn-ea"/>
              </a:rPr>
              <a:t>元计入当日成本。</a:t>
            </a:r>
            <a:endParaRPr lang="en-US" altLang="zh-CN" sz="2000" b="1">
              <a:latin typeface="+mn-ea"/>
            </a:endParaRPr>
          </a:p>
          <a:p>
            <a:pPr marL="539750" lvl="0" indent="504000">
              <a:lnSpc>
                <a:spcPct val="150000"/>
              </a:lnSpc>
              <a:spcBef>
                <a:spcPct val="0"/>
              </a:spcBef>
              <a:buClr>
                <a:schemeClr val="accent1"/>
              </a:buClr>
              <a:buNone/>
              <a:defRPr/>
            </a:pPr>
            <a:r>
              <a:rPr lang="zh-CN" altLang="en-US" sz="2000" b="1">
                <a:latin typeface="+mn-ea"/>
              </a:rPr>
              <a:t>停工期间，人员费用按正常人工成本</a:t>
            </a:r>
            <a:r>
              <a:rPr lang="en-US" altLang="zh-CN" sz="2000" b="1">
                <a:latin typeface="+mn-ea"/>
              </a:rPr>
              <a:t>50%</a:t>
            </a:r>
            <a:r>
              <a:rPr lang="zh-CN" altLang="en-US" sz="2000" b="1">
                <a:latin typeface="+mn-ea"/>
              </a:rPr>
              <a:t>计算，仪表使用费按原价计算。</a:t>
            </a:r>
            <a:endParaRPr lang="en-US" altLang="zh-CN" sz="2000" b="1">
              <a:latin typeface="+mn-ea"/>
            </a:endParaRPr>
          </a:p>
          <a:p>
            <a:pPr marL="539750" lvl="0" indent="504000">
              <a:lnSpc>
                <a:spcPct val="150000"/>
              </a:lnSpc>
              <a:spcBef>
                <a:spcPct val="0"/>
              </a:spcBef>
              <a:buClr>
                <a:schemeClr val="accent1"/>
              </a:buClr>
              <a:buNone/>
              <a:defRPr/>
            </a:pPr>
            <a:r>
              <a:rPr lang="zh-CN" altLang="en-US" sz="2000" b="1">
                <a:latin typeface="+mn-ea"/>
              </a:rPr>
              <a:t>为了赶工，项目经理部系统测试人员从第</a:t>
            </a:r>
            <a:r>
              <a:rPr lang="en-US" altLang="zh-CN" sz="2000" b="1">
                <a:latin typeface="+mn-ea"/>
              </a:rPr>
              <a:t>1</a:t>
            </a:r>
            <a:r>
              <a:rPr lang="zh-CN" altLang="en-US" sz="2000" b="1">
                <a:latin typeface="+mn-ea"/>
              </a:rPr>
              <a:t>天晚上开始加班，连续加班</a:t>
            </a:r>
            <a:r>
              <a:rPr lang="en-US" altLang="zh-CN" sz="2000" b="1">
                <a:latin typeface="+mn-ea"/>
              </a:rPr>
              <a:t>6</a:t>
            </a:r>
            <a:r>
              <a:rPr lang="zh-CN" altLang="en-US" sz="2000" b="1">
                <a:latin typeface="+mn-ea"/>
              </a:rPr>
              <a:t>个晚上。每晚加班完成的工程量相当于正常日完成工作量的</a:t>
            </a:r>
            <a:r>
              <a:rPr lang="en-US" altLang="zh-CN" sz="2000" b="1">
                <a:latin typeface="+mn-ea"/>
              </a:rPr>
              <a:t>50%</a:t>
            </a:r>
            <a:r>
              <a:rPr lang="zh-CN" altLang="en-US" sz="2000" b="1">
                <a:latin typeface="+mn-ea"/>
              </a:rPr>
              <a:t>。人工成本与正常日人工成本相同，仪表不计使用费。</a:t>
            </a:r>
            <a:endParaRPr lang="en-US" altLang="zh-CN" sz="2000" b="1">
              <a:latin typeface="+mn-ea"/>
            </a:endParaRPr>
          </a:p>
          <a:p>
            <a:pPr marL="170180" indent="367030">
              <a:lnSpc>
                <a:spcPct val="150000"/>
              </a:lnSpc>
              <a:buNone/>
            </a:pPr>
            <a:endParaRPr lang="en-US" altLang="zh-CN" sz="2000" b="1" dirty="0">
              <a:latin typeface="+mn-ea"/>
              <a:cs typeface="Times New Roman" pitchFamily="18" charset="0"/>
            </a:endParaRPr>
          </a:p>
        </p:txBody>
      </p:sp>
    </p:spTree>
    <p:extLst>
      <p:ext uri="{BB962C8B-B14F-4D97-AF65-F5344CB8AC3E}">
        <p14:creationId xmlns:p14="http://schemas.microsoft.com/office/powerpoint/2010/main" val="795428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816" y="491542"/>
            <a:ext cx="7662440" cy="5170646"/>
          </a:xfrm>
          <a:prstGeom prst="rect">
            <a:avLst/>
          </a:prstGeom>
        </p:spPr>
        <p:txBody>
          <a:bodyPr wrap="square">
            <a:spAutoFit/>
          </a:bodyPr>
          <a:lstStyle/>
          <a:p>
            <a:pPr>
              <a:lnSpc>
                <a:spcPct val="150000"/>
              </a:lnSpc>
              <a:buNone/>
            </a:pPr>
            <a:r>
              <a:rPr lang="zh-CN" altLang="en-US" sz="2000" b="1">
                <a:solidFill>
                  <a:srgbClr val="FF0000"/>
                </a:solidFill>
                <a:latin typeface="+mn-ea"/>
                <a:cs typeface="Times New Roman" pitchFamily="18" charset="0"/>
              </a:rPr>
              <a:t>〖典型例题〗</a:t>
            </a:r>
            <a:endParaRPr lang="en-US" altLang="zh-CN" sz="2000" b="1">
              <a:solidFill>
                <a:srgbClr val="FF0000"/>
              </a:solidFill>
              <a:latin typeface="+mn-ea"/>
              <a:cs typeface="Times New Roman" pitchFamily="18" charset="0"/>
            </a:endParaRPr>
          </a:p>
          <a:p>
            <a:pPr marL="170180" indent="367030">
              <a:lnSpc>
                <a:spcPct val="150000"/>
              </a:lnSpc>
              <a:buNone/>
            </a:pPr>
            <a:endParaRPr lang="en-US" altLang="zh-CN" sz="2000" b="1">
              <a:latin typeface="+mn-ea"/>
              <a:cs typeface="Times New Roman" pitchFamily="18" charset="0"/>
            </a:endParaRPr>
          </a:p>
          <a:p>
            <a:pPr marL="539750" lvl="0" indent="0">
              <a:lnSpc>
                <a:spcPct val="150000"/>
              </a:lnSpc>
              <a:spcBef>
                <a:spcPct val="0"/>
              </a:spcBef>
              <a:buClr>
                <a:schemeClr val="accent1"/>
              </a:buClr>
              <a:buNone/>
              <a:defRPr/>
            </a:pPr>
            <a:r>
              <a:rPr lang="en-US" altLang="zh-CN" sz="2000" b="1">
                <a:solidFill>
                  <a:srgbClr val="FF0000"/>
                </a:solidFill>
                <a:latin typeface="+mn-ea"/>
                <a:cs typeface="Times New Roman" pitchFamily="18" charset="0"/>
              </a:rPr>
              <a:t>【</a:t>
            </a:r>
            <a:r>
              <a:rPr lang="zh-CN" altLang="en-US" sz="2000" b="1">
                <a:solidFill>
                  <a:srgbClr val="FF0000"/>
                </a:solidFill>
                <a:latin typeface="+mn-ea"/>
                <a:cs typeface="Times New Roman" pitchFamily="18" charset="0"/>
              </a:rPr>
              <a:t>问题</a:t>
            </a:r>
            <a:r>
              <a:rPr lang="en-US" altLang="zh-CN" sz="2000" b="1">
                <a:solidFill>
                  <a:srgbClr val="FF0000"/>
                </a:solidFill>
                <a:latin typeface="+mn-ea"/>
                <a:cs typeface="Times New Roman" pitchFamily="18" charset="0"/>
              </a:rPr>
              <a:t>】</a:t>
            </a:r>
          </a:p>
          <a:p>
            <a:pPr indent="504000">
              <a:lnSpc>
                <a:spcPct val="150000"/>
              </a:lnSpc>
            </a:pPr>
            <a:r>
              <a:rPr lang="en-US" altLang="zh-CN" sz="2000" b="1">
                <a:latin typeface="+mn-ea"/>
                <a:cs typeface="Times New Roman" pitchFamily="18" charset="0"/>
              </a:rPr>
              <a:t>1.</a:t>
            </a:r>
            <a:r>
              <a:rPr lang="zh-CN" altLang="en-US" sz="2000" b="1">
                <a:latin typeface="+mn-ea"/>
                <a:cs typeface="Times New Roman" pitchFamily="18" charset="0"/>
              </a:rPr>
              <a:t>计算本工程每</a:t>
            </a:r>
            <a:r>
              <a:rPr lang="en-US" altLang="zh-CN" sz="2000" b="1">
                <a:latin typeface="+mn-ea"/>
                <a:cs typeface="Times New Roman" pitchFamily="18" charset="0"/>
              </a:rPr>
              <a:t>10</a:t>
            </a:r>
            <a:r>
              <a:rPr lang="zh-CN" altLang="en-US" sz="2000" b="1">
                <a:latin typeface="+mn-ea"/>
                <a:cs typeface="Times New Roman" pitchFamily="18" charset="0"/>
              </a:rPr>
              <a:t>日的计划工作预算成本</a:t>
            </a:r>
            <a:r>
              <a:rPr lang="en-US" altLang="zh-CN" sz="2000" b="1">
                <a:latin typeface="+mn-ea"/>
                <a:cs typeface="Times New Roman" pitchFamily="18" charset="0"/>
              </a:rPr>
              <a:t>(BCWS)</a:t>
            </a:r>
            <a:r>
              <a:rPr lang="zh-CN" altLang="en-US" sz="2000" b="1">
                <a:latin typeface="+mn-ea"/>
                <a:cs typeface="Times New Roman" pitchFamily="18" charset="0"/>
              </a:rPr>
              <a:t>。</a:t>
            </a:r>
            <a:endParaRPr lang="en-US" altLang="zh-CN" sz="2000" b="1">
              <a:latin typeface="+mn-ea"/>
              <a:cs typeface="Times New Roman" pitchFamily="18" charset="0"/>
            </a:endParaRPr>
          </a:p>
          <a:p>
            <a:pPr indent="504000">
              <a:lnSpc>
                <a:spcPct val="150000"/>
              </a:lnSpc>
            </a:pPr>
            <a:r>
              <a:rPr lang="en-US" altLang="zh-CN" sz="2000" b="1">
                <a:latin typeface="+mn-ea"/>
                <a:cs typeface="Times New Roman" pitchFamily="18" charset="0"/>
              </a:rPr>
              <a:t>2.</a:t>
            </a:r>
            <a:r>
              <a:rPr lang="zh-CN" altLang="en-US" sz="2000" b="1">
                <a:latin typeface="+mn-ea"/>
                <a:cs typeface="Times New Roman" pitchFamily="18" charset="0"/>
              </a:rPr>
              <a:t>绘制时间</a:t>
            </a:r>
            <a:r>
              <a:rPr lang="en-US" altLang="zh-CN" sz="2000" b="1">
                <a:latin typeface="+mn-ea"/>
                <a:cs typeface="Times New Roman" pitchFamily="18" charset="0"/>
              </a:rPr>
              <a:t>-</a:t>
            </a:r>
            <a:r>
              <a:rPr lang="zh-CN" altLang="en-US" sz="2000" b="1">
                <a:latin typeface="+mn-ea"/>
                <a:cs typeface="Times New Roman" pitchFamily="18" charset="0"/>
              </a:rPr>
              <a:t>计划预算成本累计曲线。</a:t>
            </a:r>
            <a:r>
              <a:rPr lang="en-US" altLang="zh-CN" sz="2000" b="1">
                <a:latin typeface="+mn-ea"/>
                <a:cs typeface="Times New Roman" pitchFamily="18" charset="0"/>
              </a:rPr>
              <a:t>(</a:t>
            </a:r>
            <a:r>
              <a:rPr lang="zh-CN" altLang="en-US" sz="2000" b="1">
                <a:latin typeface="+mn-ea"/>
                <a:cs typeface="Times New Roman" pitchFamily="18" charset="0"/>
              </a:rPr>
              <a:t>曲线中需标注每</a:t>
            </a:r>
            <a:r>
              <a:rPr lang="en-US" altLang="zh-CN" sz="2000" b="1">
                <a:latin typeface="+mn-ea"/>
                <a:cs typeface="Times New Roman" pitchFamily="18" charset="0"/>
              </a:rPr>
              <a:t>10</a:t>
            </a:r>
            <a:r>
              <a:rPr lang="zh-CN" altLang="en-US" sz="2000" b="1">
                <a:latin typeface="+mn-ea"/>
                <a:cs typeface="Times New Roman" pitchFamily="18" charset="0"/>
              </a:rPr>
              <a:t>日末的累计值</a:t>
            </a:r>
            <a:r>
              <a:rPr lang="en-US" altLang="zh-CN" sz="2000" b="1">
                <a:latin typeface="+mn-ea"/>
                <a:cs typeface="Times New Roman" pitchFamily="18" charset="0"/>
              </a:rPr>
              <a:t>)</a:t>
            </a:r>
            <a:r>
              <a:rPr lang="zh-CN" altLang="en-US" sz="2000" b="1">
                <a:latin typeface="+mn-ea"/>
                <a:cs typeface="Times New Roman" pitchFamily="18" charset="0"/>
              </a:rPr>
              <a:t>。</a:t>
            </a:r>
          </a:p>
          <a:p>
            <a:pPr indent="504000">
              <a:lnSpc>
                <a:spcPct val="150000"/>
              </a:lnSpc>
            </a:pPr>
            <a:r>
              <a:rPr lang="en-US" altLang="zh-CN" sz="2000" b="1">
                <a:latin typeface="+mn-ea"/>
                <a:cs typeface="Times New Roman" pitchFamily="18" charset="0"/>
              </a:rPr>
              <a:t>3.</a:t>
            </a:r>
            <a:r>
              <a:rPr lang="zh-CN" altLang="en-US" sz="2000" b="1">
                <a:latin typeface="+mn-ea"/>
                <a:cs typeface="Times New Roman" pitchFamily="18" charset="0"/>
              </a:rPr>
              <a:t>分别计算第</a:t>
            </a:r>
            <a:r>
              <a:rPr lang="en-US" altLang="zh-CN" sz="2000" b="1">
                <a:latin typeface="+mn-ea"/>
                <a:cs typeface="Times New Roman" pitchFamily="18" charset="0"/>
              </a:rPr>
              <a:t>40</a:t>
            </a:r>
            <a:r>
              <a:rPr lang="zh-CN" altLang="en-US" sz="2000" b="1">
                <a:latin typeface="+mn-ea"/>
                <a:cs typeface="Times New Roman" pitchFamily="18" charset="0"/>
              </a:rPr>
              <a:t>日末、第</a:t>
            </a:r>
            <a:r>
              <a:rPr lang="en-US" altLang="zh-CN" sz="2000" b="1">
                <a:latin typeface="+mn-ea"/>
                <a:cs typeface="Times New Roman" pitchFamily="18" charset="0"/>
              </a:rPr>
              <a:t>60</a:t>
            </a:r>
            <a:r>
              <a:rPr lang="zh-CN" altLang="en-US" sz="2000" b="1">
                <a:latin typeface="+mn-ea"/>
                <a:cs typeface="Times New Roman" pitchFamily="18" charset="0"/>
              </a:rPr>
              <a:t>日末的己完工作实际成本</a:t>
            </a:r>
            <a:r>
              <a:rPr lang="en-US" altLang="zh-CN" sz="2000" b="1">
                <a:latin typeface="+mn-ea"/>
                <a:cs typeface="Times New Roman" pitchFamily="18" charset="0"/>
              </a:rPr>
              <a:t>(ACWP)</a:t>
            </a:r>
            <a:r>
              <a:rPr lang="zh-CN" altLang="en-US" sz="2000" b="1">
                <a:latin typeface="+mn-ea"/>
                <a:cs typeface="Times New Roman" pitchFamily="18" charset="0"/>
              </a:rPr>
              <a:t>。</a:t>
            </a:r>
          </a:p>
          <a:p>
            <a:pPr lvl="0" indent="504000">
              <a:lnSpc>
                <a:spcPct val="150000"/>
              </a:lnSpc>
              <a:spcBef>
                <a:spcPct val="0"/>
              </a:spcBef>
              <a:buClr>
                <a:schemeClr val="accent1"/>
              </a:buClr>
              <a:defRPr/>
            </a:pPr>
            <a:r>
              <a:rPr lang="en-US" altLang="zh-CN" sz="2000" b="1">
                <a:latin typeface="+mn-ea"/>
                <a:cs typeface="Times New Roman" pitchFamily="18" charset="0"/>
              </a:rPr>
              <a:t>4.</a:t>
            </a:r>
            <a:r>
              <a:rPr lang="zh-CN" altLang="en-US" sz="2000" b="1">
                <a:latin typeface="+mn-ea"/>
                <a:cs typeface="Times New Roman" pitchFamily="18" charset="0"/>
              </a:rPr>
              <a:t>分别计算第</a:t>
            </a:r>
            <a:r>
              <a:rPr lang="en-US" altLang="zh-CN" sz="2000" b="1">
                <a:latin typeface="+mn-ea"/>
                <a:cs typeface="Times New Roman" pitchFamily="18" charset="0"/>
              </a:rPr>
              <a:t>40</a:t>
            </a:r>
            <a:r>
              <a:rPr lang="zh-CN" altLang="en-US" sz="2000" b="1">
                <a:latin typeface="+mn-ea"/>
                <a:cs typeface="Times New Roman" pitchFamily="18" charset="0"/>
              </a:rPr>
              <a:t>日末、第</a:t>
            </a:r>
            <a:r>
              <a:rPr lang="en-US" altLang="zh-CN" sz="2000" b="1">
                <a:latin typeface="+mn-ea"/>
                <a:cs typeface="Times New Roman" pitchFamily="18" charset="0"/>
              </a:rPr>
              <a:t>60</a:t>
            </a:r>
            <a:r>
              <a:rPr lang="zh-CN" altLang="en-US" sz="2000" b="1">
                <a:latin typeface="+mn-ea"/>
                <a:cs typeface="Times New Roman" pitchFamily="18" charset="0"/>
              </a:rPr>
              <a:t>日末的己完工作预算成本</a:t>
            </a:r>
            <a:r>
              <a:rPr lang="en-US" altLang="zh-CN" sz="2000" b="1">
                <a:latin typeface="+mn-ea"/>
                <a:cs typeface="Times New Roman" pitchFamily="18" charset="0"/>
              </a:rPr>
              <a:t>(BCWP)</a:t>
            </a:r>
            <a:r>
              <a:rPr lang="zh-CN" altLang="en-US" sz="2000" b="1">
                <a:latin typeface="+mn-ea"/>
                <a:cs typeface="Times New Roman" pitchFamily="18" charset="0"/>
              </a:rPr>
              <a:t>。</a:t>
            </a:r>
            <a:endParaRPr lang="en-US" altLang="zh-CN" sz="2000" b="1">
              <a:latin typeface="+mn-ea"/>
              <a:cs typeface="Times New Roman" pitchFamily="18" charset="0"/>
            </a:endParaRPr>
          </a:p>
          <a:p>
            <a:pPr lvl="0" indent="504000">
              <a:lnSpc>
                <a:spcPct val="150000"/>
              </a:lnSpc>
              <a:spcBef>
                <a:spcPct val="0"/>
              </a:spcBef>
              <a:buClr>
                <a:schemeClr val="accent1"/>
              </a:buClr>
              <a:defRPr/>
            </a:pPr>
            <a:r>
              <a:rPr lang="en-US" altLang="zh-CN" sz="2000" b="1">
                <a:latin typeface="+mn-ea"/>
                <a:cs typeface="Times New Roman" pitchFamily="18" charset="0"/>
              </a:rPr>
              <a:t>5.</a:t>
            </a:r>
            <a:r>
              <a:rPr lang="zh-CN" altLang="en-US" sz="2000" b="1">
                <a:latin typeface="+mn-ea"/>
                <a:cs typeface="Times New Roman" pitchFamily="18" charset="0"/>
              </a:rPr>
              <a:t>计算本工程施工单位可索赔的费用及工期。</a:t>
            </a:r>
            <a:endParaRPr lang="en-US" altLang="zh-CN" sz="2000" b="1">
              <a:latin typeface="+mn-ea"/>
              <a:cs typeface="Times New Roman" pitchFamily="18" charset="0"/>
            </a:endParaRPr>
          </a:p>
          <a:p>
            <a:pPr lvl="0" indent="504000">
              <a:lnSpc>
                <a:spcPct val="150000"/>
              </a:lnSpc>
              <a:spcBef>
                <a:spcPct val="0"/>
              </a:spcBef>
              <a:buClr>
                <a:schemeClr val="accent1"/>
              </a:buClr>
              <a:defRPr/>
            </a:pPr>
            <a:r>
              <a:rPr lang="en-US" altLang="zh-CN" sz="2000" b="1">
                <a:latin typeface="+mn-ea"/>
                <a:cs typeface="Times New Roman" pitchFamily="18" charset="0"/>
              </a:rPr>
              <a:t>6.</a:t>
            </a:r>
            <a:r>
              <a:rPr lang="zh-CN" altLang="en-US" sz="2000" b="1">
                <a:latin typeface="+mn-ea"/>
                <a:cs typeface="Times New Roman" pitchFamily="18" charset="0"/>
              </a:rPr>
              <a:t>计算本工程实际工期。</a:t>
            </a:r>
            <a:endParaRPr lang="en-US" altLang="zh-CN" sz="2000" b="1">
              <a:latin typeface="+mn-ea"/>
              <a:cs typeface="Times New Roman" pitchFamily="18" charset="0"/>
            </a:endParaRPr>
          </a:p>
          <a:p>
            <a:pPr marL="170180" indent="367030">
              <a:lnSpc>
                <a:spcPct val="150000"/>
              </a:lnSpc>
              <a:buNone/>
            </a:pPr>
            <a:endParaRPr lang="en-US" altLang="zh-CN" sz="2000" b="1" dirty="0">
              <a:latin typeface="+mn-ea"/>
              <a:cs typeface="Times New Roman" pitchFamily="18" charset="0"/>
            </a:endParaRPr>
          </a:p>
        </p:txBody>
      </p:sp>
    </p:spTree>
    <p:extLst>
      <p:ext uri="{BB962C8B-B14F-4D97-AF65-F5344CB8AC3E}">
        <p14:creationId xmlns:p14="http://schemas.microsoft.com/office/powerpoint/2010/main" val="79542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816" y="491542"/>
            <a:ext cx="7662440" cy="5632311"/>
          </a:xfrm>
          <a:prstGeom prst="rect">
            <a:avLst/>
          </a:prstGeom>
        </p:spPr>
        <p:txBody>
          <a:bodyPr wrap="square">
            <a:spAutoFit/>
          </a:bodyPr>
          <a:lstStyle/>
          <a:p>
            <a:pPr marL="539750" lvl="0" indent="0">
              <a:lnSpc>
                <a:spcPct val="150000"/>
              </a:lnSpc>
              <a:spcBef>
                <a:spcPct val="0"/>
              </a:spcBef>
              <a:buClr>
                <a:schemeClr val="accent1"/>
              </a:buClr>
              <a:buNone/>
              <a:defRPr/>
            </a:pPr>
            <a:r>
              <a:rPr lang="en-US" altLang="zh-CN" sz="2000" b="1">
                <a:solidFill>
                  <a:srgbClr val="FF0000"/>
                </a:solidFill>
                <a:latin typeface="+mn-ea"/>
              </a:rPr>
              <a:t>【</a:t>
            </a:r>
            <a:r>
              <a:rPr lang="zh-CN" altLang="en-US" sz="2000" b="1">
                <a:solidFill>
                  <a:srgbClr val="FF0000"/>
                </a:solidFill>
                <a:latin typeface="+mn-ea"/>
              </a:rPr>
              <a:t>问题</a:t>
            </a:r>
            <a:r>
              <a:rPr lang="en-US" altLang="zh-CN" sz="2000" b="1">
                <a:solidFill>
                  <a:srgbClr val="FF0000"/>
                </a:solidFill>
                <a:latin typeface="+mn-ea"/>
              </a:rPr>
              <a:t>】</a:t>
            </a:r>
          </a:p>
          <a:p>
            <a:pPr indent="504000">
              <a:lnSpc>
                <a:spcPct val="150000"/>
              </a:lnSpc>
            </a:pPr>
            <a:r>
              <a:rPr lang="en-US" altLang="zh-CN" sz="2000" b="1">
                <a:latin typeface="+mn-ea"/>
              </a:rPr>
              <a:t>1.</a:t>
            </a:r>
            <a:r>
              <a:rPr lang="zh-CN" altLang="en-US" sz="2000" b="1">
                <a:latin typeface="+mn-ea"/>
              </a:rPr>
              <a:t>计算本工程每</a:t>
            </a:r>
            <a:r>
              <a:rPr lang="en-US" altLang="zh-CN" sz="2000" b="1">
                <a:latin typeface="+mn-ea"/>
              </a:rPr>
              <a:t>10</a:t>
            </a:r>
            <a:r>
              <a:rPr lang="zh-CN" altLang="en-US" sz="2000" b="1">
                <a:latin typeface="+mn-ea"/>
              </a:rPr>
              <a:t>日的计划工作预算成本</a:t>
            </a:r>
            <a:r>
              <a:rPr lang="en-US" altLang="zh-CN" sz="2000" b="1">
                <a:latin typeface="+mn-ea"/>
              </a:rPr>
              <a:t>(BCWS)</a:t>
            </a:r>
            <a:r>
              <a:rPr lang="zh-CN" altLang="en-US" sz="2000" b="1">
                <a:latin typeface="+mn-ea"/>
              </a:rPr>
              <a:t>。</a:t>
            </a:r>
            <a:endParaRPr lang="en-US" altLang="zh-CN" sz="2000" b="1">
              <a:latin typeface="+mn-ea"/>
            </a:endParaRPr>
          </a:p>
          <a:p>
            <a:pPr indent="504000">
              <a:lnSpc>
                <a:spcPct val="150000"/>
              </a:lnSpc>
            </a:pPr>
            <a:r>
              <a:rPr lang="en-US" altLang="zh-CN" sz="2000" b="1">
                <a:solidFill>
                  <a:srgbClr val="FF0000"/>
                </a:solidFill>
                <a:latin typeface="+mn-ea"/>
              </a:rPr>
              <a:t>【</a:t>
            </a:r>
            <a:r>
              <a:rPr lang="zh-CN" altLang="en-US" sz="2000" b="1">
                <a:solidFill>
                  <a:srgbClr val="FF0000"/>
                </a:solidFill>
                <a:latin typeface="+mn-ea"/>
              </a:rPr>
              <a:t>答案</a:t>
            </a:r>
            <a:r>
              <a:rPr lang="en-US" altLang="zh-CN" sz="2000" b="1">
                <a:solidFill>
                  <a:srgbClr val="FF0000"/>
                </a:solidFill>
                <a:latin typeface="+mn-ea"/>
              </a:rPr>
              <a:t>】</a:t>
            </a:r>
          </a:p>
          <a:p>
            <a:pPr marL="324000" indent="0">
              <a:lnSpc>
                <a:spcPct val="150000"/>
              </a:lnSpc>
              <a:spcBef>
                <a:spcPts val="0"/>
              </a:spcBef>
              <a:buNone/>
            </a:pPr>
            <a:r>
              <a:rPr lang="zh-CN" altLang="en-US" sz="2000" b="1">
                <a:latin typeface="+mn-ea"/>
              </a:rPr>
              <a:t>每</a:t>
            </a:r>
            <a:r>
              <a:rPr lang="en-US" altLang="zh-CN" sz="2000" b="1">
                <a:latin typeface="+mn-ea"/>
              </a:rPr>
              <a:t>10</a:t>
            </a:r>
            <a:r>
              <a:rPr lang="zh-CN" altLang="en-US" sz="2000" b="1">
                <a:latin typeface="+mn-ea"/>
              </a:rPr>
              <a:t>日的计划工作预算成本</a:t>
            </a:r>
            <a:r>
              <a:rPr lang="en-US" altLang="zh-CN" sz="2000" b="1">
                <a:latin typeface="+mn-ea"/>
              </a:rPr>
              <a:t>(BCWS)</a:t>
            </a:r>
            <a:r>
              <a:rPr lang="zh-CN" altLang="en-US" sz="2000" b="1">
                <a:latin typeface="+mn-ea"/>
              </a:rPr>
              <a:t>计算如下：</a:t>
            </a:r>
          </a:p>
          <a:p>
            <a:pPr marL="324000" indent="0">
              <a:lnSpc>
                <a:spcPct val="150000"/>
              </a:lnSpc>
              <a:spcBef>
                <a:spcPts val="0"/>
              </a:spcBef>
              <a:buNone/>
            </a:pPr>
            <a:r>
              <a:rPr lang="zh-CN" altLang="en-US" sz="2000" b="1">
                <a:latin typeface="+mn-ea"/>
              </a:rPr>
              <a:t>（</a:t>
            </a:r>
            <a:r>
              <a:rPr lang="en-US" altLang="zh-CN" sz="2000" b="1">
                <a:latin typeface="+mn-ea"/>
              </a:rPr>
              <a:t>1</a:t>
            </a:r>
            <a:r>
              <a:rPr lang="zh-CN" altLang="en-US" sz="2000" b="1">
                <a:latin typeface="+mn-ea"/>
              </a:rPr>
              <a:t>）</a:t>
            </a:r>
            <a:r>
              <a:rPr lang="en-US" altLang="zh-CN" sz="2000" b="1">
                <a:latin typeface="+mn-ea"/>
              </a:rPr>
              <a:t>1-10</a:t>
            </a:r>
            <a:r>
              <a:rPr lang="zh-CN" altLang="en-US" sz="2000" b="1">
                <a:latin typeface="+mn-ea"/>
              </a:rPr>
              <a:t>日：</a:t>
            </a:r>
            <a:r>
              <a:rPr lang="en-US" altLang="zh-CN" sz="2000" b="1">
                <a:latin typeface="+mn-ea"/>
              </a:rPr>
              <a:t>(1+3)×600×10=24000</a:t>
            </a:r>
            <a:r>
              <a:rPr lang="zh-CN" altLang="en-US" sz="2000" b="1">
                <a:latin typeface="+mn-ea"/>
              </a:rPr>
              <a:t>元。</a:t>
            </a:r>
          </a:p>
          <a:p>
            <a:pPr marL="324000" indent="0">
              <a:lnSpc>
                <a:spcPct val="150000"/>
              </a:lnSpc>
              <a:spcBef>
                <a:spcPts val="0"/>
              </a:spcBef>
              <a:buNone/>
            </a:pPr>
            <a:r>
              <a:rPr lang="zh-CN" altLang="en-US" sz="2000" b="1">
                <a:latin typeface="+mn-ea"/>
              </a:rPr>
              <a:t>（</a:t>
            </a:r>
            <a:r>
              <a:rPr lang="en-US" altLang="zh-CN" sz="2000" b="1">
                <a:latin typeface="+mn-ea"/>
              </a:rPr>
              <a:t>2</a:t>
            </a:r>
            <a:r>
              <a:rPr lang="zh-CN" altLang="en-US" sz="2000" b="1">
                <a:latin typeface="+mn-ea"/>
              </a:rPr>
              <a:t>）</a:t>
            </a:r>
            <a:r>
              <a:rPr lang="en-US" altLang="zh-CN" sz="2000" b="1">
                <a:latin typeface="+mn-ea"/>
              </a:rPr>
              <a:t>11-20</a:t>
            </a:r>
            <a:r>
              <a:rPr lang="zh-CN" altLang="en-US" sz="2000" b="1">
                <a:latin typeface="+mn-ea"/>
              </a:rPr>
              <a:t>日：</a:t>
            </a:r>
            <a:r>
              <a:rPr lang="en-US" altLang="zh-CN" sz="2000" b="1">
                <a:latin typeface="+mn-ea"/>
              </a:rPr>
              <a:t>(1+5)</a:t>
            </a:r>
            <a:r>
              <a:rPr lang="zh-CN" altLang="en-US" sz="2000" b="1">
                <a:latin typeface="+mn-ea"/>
              </a:rPr>
              <a:t> </a:t>
            </a:r>
            <a:r>
              <a:rPr lang="en-US" altLang="zh-CN" sz="2000" b="1">
                <a:latin typeface="+mn-ea"/>
              </a:rPr>
              <a:t>×600×10=36000</a:t>
            </a:r>
            <a:r>
              <a:rPr lang="zh-CN" altLang="en-US" sz="2000" b="1">
                <a:latin typeface="+mn-ea"/>
              </a:rPr>
              <a:t>元。</a:t>
            </a:r>
          </a:p>
          <a:p>
            <a:pPr marL="324000" indent="0">
              <a:lnSpc>
                <a:spcPct val="150000"/>
              </a:lnSpc>
              <a:spcBef>
                <a:spcPts val="0"/>
              </a:spcBef>
              <a:buNone/>
            </a:pPr>
            <a:r>
              <a:rPr lang="zh-CN" altLang="en-US" sz="2000" b="1">
                <a:latin typeface="+mn-ea"/>
              </a:rPr>
              <a:t>（</a:t>
            </a:r>
            <a:r>
              <a:rPr lang="en-US" altLang="zh-CN" sz="2000" b="1">
                <a:latin typeface="+mn-ea"/>
              </a:rPr>
              <a:t>3</a:t>
            </a:r>
            <a:r>
              <a:rPr lang="zh-CN" altLang="en-US" sz="2000" b="1">
                <a:latin typeface="+mn-ea"/>
              </a:rPr>
              <a:t>）</a:t>
            </a:r>
            <a:r>
              <a:rPr lang="en-US" altLang="zh-CN" sz="2000" b="1">
                <a:latin typeface="+mn-ea"/>
              </a:rPr>
              <a:t>21-30</a:t>
            </a:r>
            <a:r>
              <a:rPr lang="zh-CN" altLang="en-US" sz="2000" b="1">
                <a:latin typeface="+mn-ea"/>
              </a:rPr>
              <a:t>日：</a:t>
            </a:r>
            <a:r>
              <a:rPr lang="en-US" altLang="zh-CN" sz="2000" b="1">
                <a:latin typeface="+mn-ea"/>
              </a:rPr>
              <a:t>(1+5)</a:t>
            </a:r>
            <a:r>
              <a:rPr lang="zh-CN" altLang="en-US" sz="2000" b="1">
                <a:latin typeface="+mn-ea"/>
              </a:rPr>
              <a:t> </a:t>
            </a:r>
            <a:r>
              <a:rPr lang="en-US" altLang="zh-CN" sz="2000" b="1">
                <a:latin typeface="+mn-ea"/>
              </a:rPr>
              <a:t>×600×10=36000</a:t>
            </a:r>
            <a:r>
              <a:rPr lang="zh-CN" altLang="en-US" sz="2000" b="1">
                <a:latin typeface="+mn-ea"/>
              </a:rPr>
              <a:t>元。</a:t>
            </a:r>
            <a:endParaRPr lang="en-US" altLang="zh-CN" sz="2000" b="1">
              <a:latin typeface="+mn-ea"/>
            </a:endParaRPr>
          </a:p>
          <a:p>
            <a:pPr marL="324000" indent="0">
              <a:lnSpc>
                <a:spcPct val="150000"/>
              </a:lnSpc>
              <a:spcBef>
                <a:spcPts val="0"/>
              </a:spcBef>
              <a:buNone/>
            </a:pPr>
            <a:r>
              <a:rPr lang="zh-CN" altLang="en-US" sz="2000" b="1">
                <a:latin typeface="+mn-ea"/>
              </a:rPr>
              <a:t>（</a:t>
            </a:r>
            <a:r>
              <a:rPr lang="en-US" altLang="zh-CN" sz="2000" b="1">
                <a:latin typeface="+mn-ea"/>
              </a:rPr>
              <a:t>4</a:t>
            </a:r>
            <a:r>
              <a:rPr lang="zh-CN" altLang="en-US" sz="2000" b="1">
                <a:latin typeface="+mn-ea"/>
              </a:rPr>
              <a:t>）</a:t>
            </a:r>
            <a:r>
              <a:rPr lang="en-US" altLang="zh-CN" sz="2000" b="1">
                <a:latin typeface="+mn-ea"/>
              </a:rPr>
              <a:t>31-40</a:t>
            </a:r>
            <a:r>
              <a:rPr lang="zh-CN" altLang="en-US" sz="2000" b="1">
                <a:latin typeface="+mn-ea"/>
              </a:rPr>
              <a:t>日：</a:t>
            </a:r>
            <a:r>
              <a:rPr lang="en-US" altLang="zh-CN" sz="2000" b="1">
                <a:latin typeface="+mn-ea"/>
              </a:rPr>
              <a:t>(1+5)×600×10+(1+2)×600×10+2000×10=74000</a:t>
            </a:r>
            <a:r>
              <a:rPr lang="zh-CN" altLang="en-US" sz="2000" b="1">
                <a:latin typeface="+mn-ea"/>
              </a:rPr>
              <a:t>元。</a:t>
            </a:r>
          </a:p>
          <a:p>
            <a:pPr marL="324000" indent="0">
              <a:lnSpc>
                <a:spcPct val="150000"/>
              </a:lnSpc>
              <a:spcBef>
                <a:spcPts val="0"/>
              </a:spcBef>
              <a:buNone/>
            </a:pPr>
            <a:r>
              <a:rPr lang="zh-CN" altLang="en-US" sz="2000" b="1">
                <a:latin typeface="+mn-ea"/>
              </a:rPr>
              <a:t>（</a:t>
            </a:r>
            <a:r>
              <a:rPr lang="en-US" altLang="zh-CN" sz="2000" b="1">
                <a:latin typeface="+mn-ea"/>
              </a:rPr>
              <a:t>5</a:t>
            </a:r>
            <a:r>
              <a:rPr lang="zh-CN" altLang="en-US" sz="2000" b="1">
                <a:latin typeface="+mn-ea"/>
              </a:rPr>
              <a:t>）</a:t>
            </a:r>
            <a:r>
              <a:rPr lang="en-US" altLang="zh-CN" sz="2000" b="1">
                <a:latin typeface="+mn-ea"/>
              </a:rPr>
              <a:t>41-50</a:t>
            </a:r>
            <a:r>
              <a:rPr lang="zh-CN" altLang="en-US" sz="2000" b="1">
                <a:latin typeface="+mn-ea"/>
              </a:rPr>
              <a:t>日：</a:t>
            </a:r>
            <a:r>
              <a:rPr lang="en-US" altLang="zh-CN" sz="2000" b="1">
                <a:latin typeface="+mn-ea"/>
              </a:rPr>
              <a:t>(1+2)×600×10+2000×10=38000</a:t>
            </a:r>
            <a:r>
              <a:rPr lang="zh-CN" altLang="en-US" sz="2000" b="1">
                <a:latin typeface="+mn-ea"/>
              </a:rPr>
              <a:t>元。</a:t>
            </a:r>
          </a:p>
          <a:p>
            <a:pPr marL="324000" indent="0">
              <a:lnSpc>
                <a:spcPct val="150000"/>
              </a:lnSpc>
              <a:spcBef>
                <a:spcPts val="0"/>
              </a:spcBef>
              <a:buNone/>
            </a:pPr>
            <a:r>
              <a:rPr lang="zh-CN" altLang="en-US" sz="2000" b="1">
                <a:latin typeface="+mn-ea"/>
              </a:rPr>
              <a:t>（</a:t>
            </a:r>
            <a:r>
              <a:rPr lang="en-US" altLang="zh-CN" sz="2000" b="1">
                <a:latin typeface="+mn-ea"/>
              </a:rPr>
              <a:t>6</a:t>
            </a:r>
            <a:r>
              <a:rPr lang="zh-CN" altLang="en-US" sz="2000" b="1">
                <a:latin typeface="+mn-ea"/>
              </a:rPr>
              <a:t>）</a:t>
            </a:r>
            <a:r>
              <a:rPr lang="en-US" altLang="zh-CN" sz="2000" b="1">
                <a:latin typeface="+mn-ea"/>
              </a:rPr>
              <a:t>51-60</a:t>
            </a:r>
            <a:r>
              <a:rPr lang="zh-CN" altLang="en-US" sz="2000" b="1">
                <a:latin typeface="+mn-ea"/>
              </a:rPr>
              <a:t>日：</a:t>
            </a:r>
            <a:r>
              <a:rPr lang="en-US" altLang="zh-CN" sz="2000" b="1">
                <a:latin typeface="+mn-ea"/>
              </a:rPr>
              <a:t>(1+2)</a:t>
            </a:r>
            <a:r>
              <a:rPr lang="zh-CN" altLang="en-US" sz="2000" b="1">
                <a:latin typeface="+mn-ea"/>
              </a:rPr>
              <a:t>人</a:t>
            </a:r>
            <a:r>
              <a:rPr lang="en-US" altLang="zh-CN" sz="2000" b="1">
                <a:latin typeface="+mn-ea"/>
              </a:rPr>
              <a:t>×600×10+2000×10=38000</a:t>
            </a:r>
            <a:r>
              <a:rPr lang="zh-CN" altLang="en-US" sz="2000" b="1">
                <a:latin typeface="+mn-ea"/>
              </a:rPr>
              <a:t>元。</a:t>
            </a:r>
          </a:p>
          <a:p>
            <a:pPr marL="324000" indent="0">
              <a:lnSpc>
                <a:spcPct val="150000"/>
              </a:lnSpc>
              <a:spcBef>
                <a:spcPts val="0"/>
              </a:spcBef>
              <a:buNone/>
            </a:pPr>
            <a:r>
              <a:rPr lang="zh-CN" altLang="en-US" sz="2000" b="1">
                <a:latin typeface="+mn-ea"/>
              </a:rPr>
              <a:t>（</a:t>
            </a:r>
            <a:r>
              <a:rPr lang="en-US" altLang="zh-CN" sz="2000" b="1">
                <a:latin typeface="+mn-ea"/>
              </a:rPr>
              <a:t>7</a:t>
            </a:r>
            <a:r>
              <a:rPr lang="zh-CN" altLang="en-US" sz="2000" b="1">
                <a:latin typeface="+mn-ea"/>
              </a:rPr>
              <a:t>）</a:t>
            </a:r>
            <a:r>
              <a:rPr lang="en-US" altLang="zh-CN" sz="2000" b="1">
                <a:latin typeface="+mn-ea"/>
              </a:rPr>
              <a:t>61-70</a:t>
            </a:r>
            <a:r>
              <a:rPr lang="zh-CN" altLang="en-US" sz="2000" b="1">
                <a:latin typeface="+mn-ea"/>
              </a:rPr>
              <a:t>日：</a:t>
            </a:r>
            <a:r>
              <a:rPr lang="en-US" altLang="zh-CN" sz="2000" b="1">
                <a:latin typeface="+mn-ea"/>
              </a:rPr>
              <a:t>(1+3)×600×10=24000</a:t>
            </a:r>
            <a:r>
              <a:rPr lang="zh-CN" altLang="en-US" sz="2000" b="1">
                <a:latin typeface="+mn-ea"/>
              </a:rPr>
              <a:t>元。</a:t>
            </a:r>
            <a:endParaRPr lang="zh-CN" altLang="en-US" sz="2000" b="1" dirty="0">
              <a:latin typeface="+mn-ea"/>
            </a:endParaRPr>
          </a:p>
        </p:txBody>
      </p:sp>
    </p:spTree>
    <p:extLst>
      <p:ext uri="{BB962C8B-B14F-4D97-AF65-F5344CB8AC3E}">
        <p14:creationId xmlns:p14="http://schemas.microsoft.com/office/powerpoint/2010/main" val="79542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4"/>
          <p:cNvSpPr txBox="1">
            <a:spLocks noChangeArrowheads="1"/>
          </p:cNvSpPr>
          <p:nvPr/>
        </p:nvSpPr>
        <p:spPr bwMode="auto">
          <a:xfrm>
            <a:off x="670985" y="556685"/>
            <a:ext cx="7920567" cy="261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97" tIns="51949" rIns="103897" bIns="51949">
            <a:spAutoFit/>
          </a:bodyPr>
          <a:lstStyle>
            <a:lvl1pPr marL="365125" indent="-2825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82550" indent="0" eaLnBrk="1" hangingPunct="1">
              <a:lnSpc>
                <a:spcPct val="150000"/>
              </a:lnSpc>
              <a:buClr>
                <a:srgbClr val="3891A7"/>
              </a:buClr>
              <a:buSzPct val="80000"/>
            </a:pPr>
            <a:r>
              <a:rPr lang="en-US" altLang="zh-CN" sz="2800" b="1">
                <a:latin typeface="+mn-ea"/>
                <a:ea typeface="+mn-ea"/>
                <a:cs typeface="Times New Roman" pitchFamily="18" charset="0"/>
              </a:rPr>
              <a:t>SV=EV-PV	</a:t>
            </a:r>
            <a:r>
              <a:rPr lang="zh-CN" altLang="en-US" sz="2800" b="1">
                <a:latin typeface="+mn-ea"/>
                <a:ea typeface="+mn-ea"/>
                <a:cs typeface="Times New Roman" pitchFamily="18" charset="0"/>
              </a:rPr>
              <a:t>（进度偏差）</a:t>
            </a:r>
            <a:endParaRPr lang="en-US" altLang="zh-CN" sz="2800" b="1">
              <a:latin typeface="+mn-ea"/>
              <a:ea typeface="+mn-ea"/>
              <a:cs typeface="Times New Roman" pitchFamily="18" charset="0"/>
            </a:endParaRPr>
          </a:p>
          <a:p>
            <a:pPr marL="82550" indent="0" eaLnBrk="1" hangingPunct="1">
              <a:lnSpc>
                <a:spcPct val="150000"/>
              </a:lnSpc>
              <a:buClr>
                <a:srgbClr val="3891A7"/>
              </a:buClr>
              <a:buSzPct val="80000"/>
            </a:pPr>
            <a:r>
              <a:rPr lang="en-US" altLang="zh-CN" sz="2800" b="1">
                <a:latin typeface="+mn-ea"/>
                <a:ea typeface="+mn-ea"/>
                <a:cs typeface="Times New Roman" pitchFamily="18" charset="0"/>
              </a:rPr>
              <a:t>CV=EV-AC	</a:t>
            </a:r>
            <a:r>
              <a:rPr lang="zh-CN" altLang="en-US" sz="2800" b="1">
                <a:latin typeface="+mn-ea"/>
                <a:ea typeface="+mn-ea"/>
                <a:cs typeface="Times New Roman" pitchFamily="18" charset="0"/>
              </a:rPr>
              <a:t>（成本偏差）</a:t>
            </a:r>
            <a:endParaRPr lang="en-US" altLang="zh-CN" sz="2800" b="1">
              <a:latin typeface="+mn-ea"/>
              <a:ea typeface="+mn-ea"/>
              <a:cs typeface="Times New Roman" pitchFamily="18" charset="0"/>
            </a:endParaRPr>
          </a:p>
          <a:p>
            <a:pPr marL="82550" indent="0" eaLnBrk="1" hangingPunct="1">
              <a:lnSpc>
                <a:spcPct val="150000"/>
              </a:lnSpc>
              <a:buClr>
                <a:srgbClr val="3891A7"/>
              </a:buClr>
              <a:buSzPct val="80000"/>
            </a:pPr>
            <a:r>
              <a:rPr lang="en-US" altLang="zh-CN" sz="2800" b="1">
                <a:latin typeface="+mn-ea"/>
                <a:ea typeface="+mn-ea"/>
                <a:cs typeface="Times New Roman" pitchFamily="18" charset="0"/>
              </a:rPr>
              <a:t>SPI=EV/PV	</a:t>
            </a:r>
            <a:r>
              <a:rPr lang="zh-CN" altLang="en-US" sz="2800" b="1">
                <a:latin typeface="+mn-ea"/>
                <a:ea typeface="+mn-ea"/>
                <a:cs typeface="Times New Roman" pitchFamily="18" charset="0"/>
              </a:rPr>
              <a:t>（进度绩效指数）</a:t>
            </a:r>
            <a:endParaRPr lang="en-US" altLang="zh-CN" sz="2800" b="1">
              <a:latin typeface="+mn-ea"/>
              <a:ea typeface="+mn-ea"/>
              <a:cs typeface="Times New Roman" pitchFamily="18" charset="0"/>
            </a:endParaRPr>
          </a:p>
          <a:p>
            <a:pPr marL="82550" indent="0" eaLnBrk="1" hangingPunct="1">
              <a:lnSpc>
                <a:spcPct val="150000"/>
              </a:lnSpc>
              <a:buClr>
                <a:srgbClr val="3891A7"/>
              </a:buClr>
              <a:buSzPct val="80000"/>
            </a:pPr>
            <a:r>
              <a:rPr lang="en-US" altLang="zh-CN" sz="2800" b="1">
                <a:latin typeface="+mn-ea"/>
                <a:ea typeface="+mn-ea"/>
                <a:cs typeface="Times New Roman" pitchFamily="18" charset="0"/>
              </a:rPr>
              <a:t>CPI=EV/AC	</a:t>
            </a:r>
            <a:r>
              <a:rPr lang="zh-CN" altLang="en-US" sz="2800" b="1">
                <a:latin typeface="+mn-ea"/>
                <a:ea typeface="+mn-ea"/>
                <a:cs typeface="Times New Roman" pitchFamily="18" charset="0"/>
              </a:rPr>
              <a:t>（成本绩效指数）</a:t>
            </a:r>
            <a:endParaRPr lang="en-US" altLang="zh-CN" sz="2800" b="1">
              <a:latin typeface="+mn-ea"/>
              <a:ea typeface="+mn-ea"/>
              <a:cs typeface="Times New Roman" pitchFamily="18" charset="0"/>
            </a:endParaRPr>
          </a:p>
        </p:txBody>
      </p:sp>
      <p:sp>
        <p:nvSpPr>
          <p:cNvPr id="5" name="标题 1"/>
          <p:cNvSpPr txBox="1">
            <a:spLocks/>
          </p:cNvSpPr>
          <p:nvPr/>
        </p:nvSpPr>
        <p:spPr>
          <a:xfrm>
            <a:off x="889001" y="3003551"/>
            <a:ext cx="7929033" cy="1143000"/>
          </a:xfrm>
          <a:prstGeom prst="rect">
            <a:avLst/>
          </a:prstGeom>
        </p:spPr>
        <p:txBody>
          <a:bodyPr lIns="103897" tIns="51949" rIns="103897" bIns="51949" anchor="ctr">
            <a:norm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800" b="1" dirty="0">
                <a:latin typeface="+mn-ea"/>
                <a:ea typeface="+mn-ea"/>
              </a:rPr>
              <a:t>评价绩效的依据：</a:t>
            </a:r>
          </a:p>
        </p:txBody>
      </p:sp>
      <p:sp>
        <p:nvSpPr>
          <p:cNvPr id="4100" name="TextBox 4"/>
          <p:cNvSpPr txBox="1">
            <a:spLocks noChangeArrowheads="1"/>
          </p:cNvSpPr>
          <p:nvPr/>
        </p:nvSpPr>
        <p:spPr bwMode="auto">
          <a:xfrm>
            <a:off x="658285" y="3985685"/>
            <a:ext cx="7920567" cy="132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97" tIns="51949" rIns="103897" bIns="51949">
            <a:spAutoFit/>
          </a:bodyPr>
          <a:lstStyle>
            <a:lvl1pPr marL="365125" indent="-2825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lnSpc>
                <a:spcPct val="150000"/>
              </a:lnSpc>
              <a:buClr>
                <a:srgbClr val="3891A7"/>
              </a:buClr>
              <a:buSzPct val="80000"/>
              <a:buFont typeface="Wingdings 2" pitchFamily="18" charset="2"/>
              <a:buChar char=""/>
            </a:pPr>
            <a:r>
              <a:rPr lang="en-US" altLang="zh-CN" sz="2800" b="1">
                <a:latin typeface="+mn-ea"/>
                <a:ea typeface="+mn-ea"/>
                <a:cs typeface="Times New Roman" pitchFamily="18" charset="0"/>
              </a:rPr>
              <a:t>SV&gt;0		SPI&gt;1	</a:t>
            </a:r>
            <a:r>
              <a:rPr lang="zh-CN" altLang="en-US" sz="2800" b="1">
                <a:latin typeface="+mn-ea"/>
                <a:ea typeface="+mn-ea"/>
                <a:cs typeface="Times New Roman" pitchFamily="18" charset="0"/>
              </a:rPr>
              <a:t>进度超前</a:t>
            </a:r>
            <a:endParaRPr lang="en-US" altLang="zh-CN" sz="2800" b="1">
              <a:latin typeface="+mn-ea"/>
              <a:ea typeface="+mn-ea"/>
              <a:cs typeface="Times New Roman" pitchFamily="18" charset="0"/>
            </a:endParaRPr>
          </a:p>
          <a:p>
            <a:pPr eaLnBrk="1" hangingPunct="1">
              <a:lnSpc>
                <a:spcPct val="150000"/>
              </a:lnSpc>
              <a:buClr>
                <a:srgbClr val="3891A7"/>
              </a:buClr>
              <a:buSzPct val="80000"/>
              <a:buFont typeface="Wingdings 2" pitchFamily="18" charset="2"/>
              <a:buChar char=""/>
            </a:pPr>
            <a:r>
              <a:rPr lang="en-US" altLang="zh-CN" sz="2800" b="1">
                <a:latin typeface="+mn-ea"/>
                <a:ea typeface="+mn-ea"/>
                <a:cs typeface="Times New Roman" pitchFamily="18" charset="0"/>
              </a:rPr>
              <a:t>CV&gt;0		CPI&gt;1	</a:t>
            </a:r>
            <a:r>
              <a:rPr lang="zh-CN" altLang="en-US" sz="2800" b="1">
                <a:latin typeface="+mn-ea"/>
                <a:ea typeface="+mn-ea"/>
                <a:cs typeface="Times New Roman" pitchFamily="18" charset="0"/>
              </a:rPr>
              <a:t>成本节约</a:t>
            </a:r>
            <a:endParaRPr lang="en-US" altLang="zh-CN" sz="2800" b="1">
              <a:latin typeface="+mn-ea"/>
              <a:ea typeface="+mn-ea"/>
              <a:cs typeface="Times New Roman" pitchFamily="18" charset="0"/>
            </a:endParaRPr>
          </a:p>
        </p:txBody>
      </p:sp>
      <p:sp>
        <p:nvSpPr>
          <p:cNvPr id="7" name="左右箭头 6"/>
          <p:cNvSpPr/>
          <p:nvPr/>
        </p:nvSpPr>
        <p:spPr>
          <a:xfrm>
            <a:off x="2503924" y="4333876"/>
            <a:ext cx="527049" cy="213783"/>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3897" tIns="51949" rIns="103897" bIns="51949" anchor="ctr"/>
          <a:lstStyle/>
          <a:p>
            <a:pPr algn="ctr">
              <a:defRPr/>
            </a:pPr>
            <a:endParaRPr lang="zh-CN" altLang="en-US">
              <a:solidFill>
                <a:schemeClr val="tx1"/>
              </a:solidFill>
              <a:latin typeface="+mn-ea"/>
            </a:endParaRPr>
          </a:p>
        </p:txBody>
      </p:sp>
      <p:sp>
        <p:nvSpPr>
          <p:cNvPr id="8" name="左右箭头 7"/>
          <p:cNvSpPr/>
          <p:nvPr/>
        </p:nvSpPr>
        <p:spPr>
          <a:xfrm>
            <a:off x="4618568" y="4333876"/>
            <a:ext cx="529167" cy="213784"/>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3897" tIns="51949" rIns="103897" bIns="51949" anchor="ctr"/>
          <a:lstStyle/>
          <a:p>
            <a:pPr algn="ctr">
              <a:defRPr/>
            </a:pPr>
            <a:endParaRPr lang="zh-CN" altLang="en-US">
              <a:solidFill>
                <a:schemeClr val="tx1"/>
              </a:solidFill>
              <a:latin typeface="+mn-ea"/>
            </a:endParaRPr>
          </a:p>
        </p:txBody>
      </p:sp>
      <p:sp>
        <p:nvSpPr>
          <p:cNvPr id="9" name="左右箭头 8"/>
          <p:cNvSpPr/>
          <p:nvPr/>
        </p:nvSpPr>
        <p:spPr>
          <a:xfrm>
            <a:off x="2484567" y="4791627"/>
            <a:ext cx="527049" cy="213783"/>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3897" tIns="51949" rIns="103897" bIns="51949" anchor="ctr"/>
          <a:lstStyle/>
          <a:p>
            <a:pPr algn="ctr">
              <a:defRPr/>
            </a:pPr>
            <a:endParaRPr lang="zh-CN" altLang="en-US">
              <a:solidFill>
                <a:schemeClr val="tx1"/>
              </a:solidFill>
              <a:latin typeface="+mn-ea"/>
            </a:endParaRPr>
          </a:p>
        </p:txBody>
      </p:sp>
      <p:sp>
        <p:nvSpPr>
          <p:cNvPr id="10" name="左右箭头 9"/>
          <p:cNvSpPr/>
          <p:nvPr/>
        </p:nvSpPr>
        <p:spPr>
          <a:xfrm>
            <a:off x="4618567" y="4874248"/>
            <a:ext cx="529167" cy="215900"/>
          </a:xfrm>
          <a:prstGeom prst="lef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3897" tIns="51949" rIns="103897" bIns="51949" anchor="ctr"/>
          <a:lstStyle/>
          <a:p>
            <a:pPr algn="ctr">
              <a:defRPr/>
            </a:pPr>
            <a:endParaRPr lang="zh-CN" altLang="en-US">
              <a:solidFill>
                <a:schemeClr val="tx1"/>
              </a:solidFill>
              <a:latin typeface="+mn-ea"/>
            </a:endParaRPr>
          </a:p>
        </p:txBody>
      </p:sp>
    </p:spTree>
    <p:extLst>
      <p:ext uri="{BB962C8B-B14F-4D97-AF65-F5344CB8AC3E}">
        <p14:creationId xmlns:p14="http://schemas.microsoft.com/office/powerpoint/2010/main" val="1482606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816" y="491542"/>
            <a:ext cx="7662440" cy="2400657"/>
          </a:xfrm>
          <a:prstGeom prst="rect">
            <a:avLst/>
          </a:prstGeom>
        </p:spPr>
        <p:txBody>
          <a:bodyPr wrap="square">
            <a:spAutoFit/>
          </a:bodyPr>
          <a:lstStyle/>
          <a:p>
            <a:pPr indent="504000">
              <a:lnSpc>
                <a:spcPct val="150000"/>
              </a:lnSpc>
            </a:pPr>
            <a:r>
              <a:rPr lang="en-US" altLang="zh-CN" sz="2000" b="1">
                <a:latin typeface="+mn-ea"/>
              </a:rPr>
              <a:t>2.</a:t>
            </a:r>
            <a:r>
              <a:rPr lang="zh-CN" altLang="en-US" sz="2000" b="1">
                <a:latin typeface="+mn-ea"/>
              </a:rPr>
              <a:t>绘制时间</a:t>
            </a:r>
            <a:r>
              <a:rPr lang="en-US" altLang="zh-CN" sz="2000" b="1">
                <a:latin typeface="+mn-ea"/>
              </a:rPr>
              <a:t>-</a:t>
            </a:r>
            <a:r>
              <a:rPr lang="zh-CN" altLang="en-US" sz="2000" b="1">
                <a:latin typeface="+mn-ea"/>
              </a:rPr>
              <a:t>计划预算成本累计曲线。</a:t>
            </a:r>
            <a:r>
              <a:rPr lang="en-US" altLang="zh-CN" sz="2000" b="1">
                <a:latin typeface="+mn-ea"/>
              </a:rPr>
              <a:t>(</a:t>
            </a:r>
            <a:r>
              <a:rPr lang="zh-CN" altLang="en-US" sz="2000" b="1">
                <a:latin typeface="+mn-ea"/>
              </a:rPr>
              <a:t>曲线中需标注每</a:t>
            </a:r>
            <a:r>
              <a:rPr lang="en-US" altLang="zh-CN" sz="2000" b="1">
                <a:latin typeface="+mn-ea"/>
              </a:rPr>
              <a:t>10</a:t>
            </a:r>
            <a:r>
              <a:rPr lang="zh-CN" altLang="en-US" sz="2000" b="1">
                <a:latin typeface="+mn-ea"/>
              </a:rPr>
              <a:t>日末的累计值</a:t>
            </a:r>
            <a:r>
              <a:rPr lang="en-US" altLang="zh-CN" sz="2000" b="1">
                <a:latin typeface="+mn-ea"/>
              </a:rPr>
              <a:t>)</a:t>
            </a:r>
            <a:r>
              <a:rPr lang="zh-CN" altLang="en-US" sz="2000" b="1">
                <a:latin typeface="+mn-ea"/>
              </a:rPr>
              <a:t>。</a:t>
            </a:r>
            <a:endParaRPr lang="en-US" altLang="zh-CN" sz="2000" b="1">
              <a:latin typeface="+mn-ea"/>
            </a:endParaRPr>
          </a:p>
          <a:p>
            <a:pPr indent="504000">
              <a:lnSpc>
                <a:spcPct val="150000"/>
              </a:lnSpc>
            </a:pPr>
            <a:r>
              <a:rPr lang="en-US" altLang="zh-CN" sz="2000" b="1">
                <a:solidFill>
                  <a:srgbClr val="FF0000"/>
                </a:solidFill>
                <a:latin typeface="+mn-ea"/>
              </a:rPr>
              <a:t>【</a:t>
            </a:r>
            <a:r>
              <a:rPr lang="zh-CN" altLang="en-US" sz="2000" b="1">
                <a:solidFill>
                  <a:srgbClr val="FF0000"/>
                </a:solidFill>
                <a:latin typeface="+mn-ea"/>
              </a:rPr>
              <a:t>答案</a:t>
            </a:r>
            <a:r>
              <a:rPr lang="en-US" altLang="zh-CN" sz="2000" b="1">
                <a:solidFill>
                  <a:srgbClr val="FF0000"/>
                </a:solidFill>
                <a:latin typeface="+mn-ea"/>
              </a:rPr>
              <a:t>】</a:t>
            </a:r>
          </a:p>
          <a:p>
            <a:pPr indent="504000">
              <a:lnSpc>
                <a:spcPct val="150000"/>
              </a:lnSpc>
            </a:pPr>
            <a:r>
              <a:rPr lang="zh-CN" altLang="en-US" sz="2000" b="1">
                <a:latin typeface="+mn-ea"/>
              </a:rPr>
              <a:t>时间</a:t>
            </a:r>
            <a:r>
              <a:rPr lang="en-US" altLang="zh-CN" sz="2000" b="1">
                <a:latin typeface="+mn-ea"/>
              </a:rPr>
              <a:t>-</a:t>
            </a:r>
            <a:r>
              <a:rPr lang="zh-CN" altLang="en-US" sz="2000" b="1">
                <a:latin typeface="+mn-ea"/>
              </a:rPr>
              <a:t>计划预算成本累计曲线如下：</a:t>
            </a:r>
          </a:p>
          <a:p>
            <a:pPr marL="170180" indent="367030">
              <a:lnSpc>
                <a:spcPct val="150000"/>
              </a:lnSpc>
              <a:buNone/>
            </a:pPr>
            <a:endParaRPr lang="en-US" altLang="zh-CN" sz="2000" b="1" dirty="0">
              <a:latin typeface="+mn-ea"/>
              <a:cs typeface="Times New Roman" pitchFamily="18" charset="0"/>
            </a:endParaRPr>
          </a:p>
        </p:txBody>
      </p:sp>
      <p:pic>
        <p:nvPicPr>
          <p:cNvPr id="3" name="图片 2">
            <a:extLst>
              <a:ext uri="{FF2B5EF4-FFF2-40B4-BE49-F238E27FC236}">
                <a16:creationId xmlns:a16="http://schemas.microsoft.com/office/drawing/2014/main" id="{3D7BC23A-9BF0-4A6E-87AD-938C9E277EF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177599" y="2390604"/>
            <a:ext cx="5813509" cy="3910906"/>
          </a:xfrm>
          <a:prstGeom prst="rect">
            <a:avLst/>
          </a:prstGeom>
        </p:spPr>
      </p:pic>
    </p:spTree>
    <p:extLst>
      <p:ext uri="{BB962C8B-B14F-4D97-AF65-F5344CB8AC3E}">
        <p14:creationId xmlns:p14="http://schemas.microsoft.com/office/powerpoint/2010/main" val="79542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816" y="491542"/>
            <a:ext cx="7662440" cy="5632311"/>
          </a:xfrm>
          <a:prstGeom prst="rect">
            <a:avLst/>
          </a:prstGeom>
        </p:spPr>
        <p:txBody>
          <a:bodyPr wrap="square">
            <a:spAutoFit/>
          </a:bodyPr>
          <a:lstStyle/>
          <a:p>
            <a:pPr indent="504000">
              <a:lnSpc>
                <a:spcPct val="150000"/>
              </a:lnSpc>
            </a:pPr>
            <a:endParaRPr lang="en-US" altLang="zh-CN" sz="2000" b="1">
              <a:latin typeface="+mn-ea"/>
            </a:endParaRPr>
          </a:p>
          <a:p>
            <a:pPr indent="504000">
              <a:lnSpc>
                <a:spcPct val="150000"/>
              </a:lnSpc>
            </a:pPr>
            <a:r>
              <a:rPr lang="en-US" altLang="zh-CN" sz="2000" b="1">
                <a:latin typeface="+mn-ea"/>
              </a:rPr>
              <a:t>3.</a:t>
            </a:r>
            <a:r>
              <a:rPr lang="zh-CN" altLang="en-US" sz="2000" b="1">
                <a:latin typeface="+mn-ea"/>
              </a:rPr>
              <a:t>分别计算第</a:t>
            </a:r>
            <a:r>
              <a:rPr lang="en-US" altLang="zh-CN" sz="2000" b="1">
                <a:latin typeface="+mn-ea"/>
              </a:rPr>
              <a:t>40</a:t>
            </a:r>
            <a:r>
              <a:rPr lang="zh-CN" altLang="en-US" sz="2000" b="1">
                <a:latin typeface="+mn-ea"/>
              </a:rPr>
              <a:t>日末、第</a:t>
            </a:r>
            <a:r>
              <a:rPr lang="en-US" altLang="zh-CN" sz="2000" b="1">
                <a:latin typeface="+mn-ea"/>
              </a:rPr>
              <a:t>60</a:t>
            </a:r>
            <a:r>
              <a:rPr lang="zh-CN" altLang="en-US" sz="2000" b="1">
                <a:latin typeface="+mn-ea"/>
              </a:rPr>
              <a:t>日末的己完工作实际成本</a:t>
            </a:r>
            <a:r>
              <a:rPr lang="en-US" altLang="zh-CN" sz="2000" b="1">
                <a:latin typeface="+mn-ea"/>
              </a:rPr>
              <a:t>(ACWP)</a:t>
            </a:r>
            <a:r>
              <a:rPr lang="zh-CN" altLang="en-US" sz="2000" b="1">
                <a:latin typeface="+mn-ea"/>
              </a:rPr>
              <a:t>。</a:t>
            </a:r>
            <a:endParaRPr lang="en-US" altLang="zh-CN" sz="2000" b="1">
              <a:latin typeface="+mn-ea"/>
            </a:endParaRPr>
          </a:p>
          <a:p>
            <a:pPr indent="504000">
              <a:lnSpc>
                <a:spcPct val="150000"/>
              </a:lnSpc>
            </a:pPr>
            <a:r>
              <a:rPr lang="en-US" altLang="zh-CN" sz="2000" b="1">
                <a:solidFill>
                  <a:srgbClr val="FF0000"/>
                </a:solidFill>
                <a:latin typeface="+mn-ea"/>
              </a:rPr>
              <a:t>【</a:t>
            </a:r>
            <a:r>
              <a:rPr lang="zh-CN" altLang="en-US" sz="2000" b="1">
                <a:solidFill>
                  <a:srgbClr val="FF0000"/>
                </a:solidFill>
                <a:latin typeface="+mn-ea"/>
              </a:rPr>
              <a:t>答案</a:t>
            </a:r>
            <a:r>
              <a:rPr lang="en-US" altLang="zh-CN" sz="2000" b="1">
                <a:solidFill>
                  <a:srgbClr val="FF0000"/>
                </a:solidFill>
                <a:latin typeface="+mn-ea"/>
              </a:rPr>
              <a:t>】</a:t>
            </a:r>
          </a:p>
          <a:p>
            <a:pPr indent="504000">
              <a:lnSpc>
                <a:spcPct val="150000"/>
              </a:lnSpc>
            </a:pPr>
            <a:r>
              <a:rPr lang="en-US" altLang="zh-CN" sz="2000" b="1">
                <a:latin typeface="+mn-ea"/>
              </a:rPr>
              <a:t>(1)</a:t>
            </a:r>
            <a:r>
              <a:rPr lang="zh-CN" altLang="en-US" sz="2000" b="1">
                <a:latin typeface="+mn-ea"/>
              </a:rPr>
              <a:t>第</a:t>
            </a:r>
            <a:r>
              <a:rPr lang="en-US" altLang="zh-CN" sz="2000" b="1">
                <a:latin typeface="+mn-ea"/>
              </a:rPr>
              <a:t>40</a:t>
            </a:r>
            <a:r>
              <a:rPr lang="zh-CN" altLang="en-US" sz="2000" b="1">
                <a:latin typeface="+mn-ea"/>
              </a:rPr>
              <a:t>日末</a:t>
            </a:r>
            <a:r>
              <a:rPr lang="en-US" altLang="zh-CN" sz="2000" b="1">
                <a:latin typeface="+mn-ea"/>
              </a:rPr>
              <a:t>ACWP</a:t>
            </a:r>
            <a:r>
              <a:rPr lang="zh-CN" altLang="en-US" sz="2000" b="1">
                <a:latin typeface="+mn-ea"/>
              </a:rPr>
              <a:t>：</a:t>
            </a:r>
            <a:endParaRPr lang="en-US" altLang="zh-CN" sz="2000" b="1">
              <a:latin typeface="+mn-ea"/>
            </a:endParaRPr>
          </a:p>
          <a:p>
            <a:pPr indent="504000">
              <a:lnSpc>
                <a:spcPct val="150000"/>
              </a:lnSpc>
            </a:pPr>
            <a:r>
              <a:rPr lang="en-US" altLang="zh-CN" sz="2000" b="1">
                <a:latin typeface="+mn-ea"/>
              </a:rPr>
              <a:t>24000+36000+36000+74000×7/10+[(l+5)+(l+2)]×600×50%×3+2000×3=161 900</a:t>
            </a:r>
            <a:r>
              <a:rPr lang="zh-CN" altLang="en-US" sz="2000" b="1">
                <a:latin typeface="+mn-ea"/>
              </a:rPr>
              <a:t>元。</a:t>
            </a:r>
            <a:endParaRPr lang="en-US" altLang="zh-CN" sz="2000" b="1">
              <a:latin typeface="+mn-ea"/>
            </a:endParaRPr>
          </a:p>
          <a:p>
            <a:pPr indent="504000">
              <a:lnSpc>
                <a:spcPct val="150000"/>
              </a:lnSpc>
            </a:pPr>
            <a:endParaRPr lang="en-US" altLang="zh-CN" sz="2000" b="1">
              <a:latin typeface="+mn-ea"/>
            </a:endParaRPr>
          </a:p>
          <a:p>
            <a:pPr indent="504000">
              <a:lnSpc>
                <a:spcPct val="150000"/>
              </a:lnSpc>
            </a:pPr>
            <a:r>
              <a:rPr lang="en-US" altLang="zh-CN" sz="2000" b="1">
                <a:latin typeface="+mn-ea"/>
              </a:rPr>
              <a:t>(2)</a:t>
            </a:r>
            <a:r>
              <a:rPr lang="zh-CN" altLang="en-US" sz="2000" b="1">
                <a:latin typeface="+mn-ea"/>
              </a:rPr>
              <a:t>第</a:t>
            </a:r>
            <a:r>
              <a:rPr lang="en-US" altLang="zh-CN" sz="2000" b="1">
                <a:latin typeface="+mn-ea"/>
              </a:rPr>
              <a:t>60</a:t>
            </a:r>
            <a:r>
              <a:rPr lang="zh-CN" altLang="en-US" sz="2000" b="1">
                <a:latin typeface="+mn-ea"/>
              </a:rPr>
              <a:t>日</a:t>
            </a:r>
            <a:r>
              <a:rPr lang="en-US" altLang="zh-CN" sz="2000" b="1">
                <a:latin typeface="+mn-ea"/>
              </a:rPr>
              <a:t>ACWP</a:t>
            </a:r>
            <a:r>
              <a:rPr lang="zh-CN" altLang="en-US" sz="2000" b="1">
                <a:latin typeface="+mn-ea"/>
              </a:rPr>
              <a:t>：</a:t>
            </a:r>
            <a:endParaRPr lang="en-US" altLang="zh-CN" sz="2000" b="1">
              <a:latin typeface="+mn-ea"/>
            </a:endParaRPr>
          </a:p>
          <a:p>
            <a:pPr indent="504000">
              <a:lnSpc>
                <a:spcPct val="150000"/>
              </a:lnSpc>
            </a:pPr>
            <a:r>
              <a:rPr lang="en-US" altLang="zh-CN" sz="2000" b="1">
                <a:latin typeface="+mn-ea"/>
              </a:rPr>
              <a:t>24000+36000+36000+74000+38000+38000×3/10+3×[(l+5)+(l+2)]×600×50%+2000×3+4×(l+2)×600×50%+4×2000+(l+2)×600×3+5000=255 500</a:t>
            </a:r>
            <a:r>
              <a:rPr lang="zh-CN" altLang="en-US" sz="2000" b="1">
                <a:latin typeface="+mn-ea"/>
              </a:rPr>
              <a:t>元。</a:t>
            </a:r>
          </a:p>
          <a:p>
            <a:pPr marL="170180" indent="367030">
              <a:lnSpc>
                <a:spcPct val="150000"/>
              </a:lnSpc>
              <a:buNone/>
            </a:pPr>
            <a:endParaRPr lang="en-US" altLang="zh-CN" sz="2000" b="1" dirty="0">
              <a:latin typeface="+mn-ea"/>
              <a:cs typeface="Times New Roman" pitchFamily="18" charset="0"/>
            </a:endParaRPr>
          </a:p>
        </p:txBody>
      </p:sp>
    </p:spTree>
    <p:extLst>
      <p:ext uri="{BB962C8B-B14F-4D97-AF65-F5344CB8AC3E}">
        <p14:creationId xmlns:p14="http://schemas.microsoft.com/office/powerpoint/2010/main" val="79542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816" y="491542"/>
            <a:ext cx="7662440" cy="4708981"/>
          </a:xfrm>
          <a:prstGeom prst="rect">
            <a:avLst/>
          </a:prstGeom>
        </p:spPr>
        <p:txBody>
          <a:bodyPr wrap="square">
            <a:spAutoFit/>
          </a:bodyPr>
          <a:lstStyle/>
          <a:p>
            <a:pPr lvl="0" indent="504000">
              <a:lnSpc>
                <a:spcPct val="150000"/>
              </a:lnSpc>
              <a:spcBef>
                <a:spcPct val="0"/>
              </a:spcBef>
              <a:buClr>
                <a:schemeClr val="accent1"/>
              </a:buClr>
              <a:defRPr/>
            </a:pPr>
            <a:r>
              <a:rPr lang="en-US" altLang="zh-CN" sz="2000" b="1">
                <a:latin typeface="+mn-ea"/>
              </a:rPr>
              <a:t>4.</a:t>
            </a:r>
            <a:r>
              <a:rPr lang="zh-CN" altLang="en-US" sz="2000" b="1">
                <a:latin typeface="+mn-ea"/>
              </a:rPr>
              <a:t>分别计算第</a:t>
            </a:r>
            <a:r>
              <a:rPr lang="en-US" altLang="zh-CN" sz="2000" b="1">
                <a:latin typeface="+mn-ea"/>
              </a:rPr>
              <a:t>40</a:t>
            </a:r>
            <a:r>
              <a:rPr lang="zh-CN" altLang="en-US" sz="2000" b="1">
                <a:latin typeface="+mn-ea"/>
              </a:rPr>
              <a:t>日末、第</a:t>
            </a:r>
            <a:r>
              <a:rPr lang="en-US" altLang="zh-CN" sz="2000" b="1">
                <a:latin typeface="+mn-ea"/>
              </a:rPr>
              <a:t>60</a:t>
            </a:r>
            <a:r>
              <a:rPr lang="zh-CN" altLang="en-US" sz="2000" b="1">
                <a:latin typeface="+mn-ea"/>
              </a:rPr>
              <a:t>日末的己完工作预算成本</a:t>
            </a:r>
            <a:r>
              <a:rPr lang="en-US" altLang="zh-CN" sz="2000" b="1">
                <a:latin typeface="+mn-ea"/>
              </a:rPr>
              <a:t>(BCWP)</a:t>
            </a:r>
            <a:r>
              <a:rPr lang="zh-CN" altLang="en-US" sz="2000" b="1">
                <a:latin typeface="+mn-ea"/>
              </a:rPr>
              <a:t>。</a:t>
            </a:r>
            <a:endParaRPr lang="en-US" altLang="zh-CN" sz="2000" b="1">
              <a:latin typeface="+mn-ea"/>
            </a:endParaRPr>
          </a:p>
          <a:p>
            <a:pPr lvl="0" indent="504000">
              <a:lnSpc>
                <a:spcPct val="150000"/>
              </a:lnSpc>
              <a:spcBef>
                <a:spcPct val="0"/>
              </a:spcBef>
              <a:buClr>
                <a:schemeClr val="accent1"/>
              </a:buClr>
              <a:defRPr/>
            </a:pPr>
            <a:r>
              <a:rPr lang="en-US" altLang="zh-CN" sz="2000" b="1">
                <a:solidFill>
                  <a:srgbClr val="FF0000"/>
                </a:solidFill>
                <a:latin typeface="+mn-ea"/>
              </a:rPr>
              <a:t>【</a:t>
            </a:r>
            <a:r>
              <a:rPr lang="zh-CN" altLang="en-US" sz="2000" b="1">
                <a:solidFill>
                  <a:srgbClr val="FF0000"/>
                </a:solidFill>
                <a:latin typeface="+mn-ea"/>
              </a:rPr>
              <a:t>答案</a:t>
            </a:r>
            <a:r>
              <a:rPr lang="en-US" altLang="zh-CN" sz="2000" b="1">
                <a:solidFill>
                  <a:srgbClr val="FF0000"/>
                </a:solidFill>
                <a:latin typeface="+mn-ea"/>
              </a:rPr>
              <a:t>】</a:t>
            </a:r>
          </a:p>
          <a:p>
            <a:pPr lvl="0" indent="504000">
              <a:lnSpc>
                <a:spcPct val="150000"/>
              </a:lnSpc>
              <a:spcBef>
                <a:spcPct val="0"/>
              </a:spcBef>
              <a:buClr>
                <a:schemeClr val="accent1"/>
              </a:buClr>
              <a:defRPr/>
            </a:pPr>
            <a:endParaRPr lang="en-US" altLang="zh-CN" sz="2000" b="1">
              <a:solidFill>
                <a:srgbClr val="FF0000"/>
              </a:solidFill>
              <a:latin typeface="+mn-ea"/>
            </a:endParaRPr>
          </a:p>
          <a:p>
            <a:pPr lvl="0" indent="504000">
              <a:lnSpc>
                <a:spcPct val="150000"/>
              </a:lnSpc>
              <a:spcBef>
                <a:spcPct val="0"/>
              </a:spcBef>
              <a:buClr>
                <a:schemeClr val="accent1"/>
              </a:buClr>
              <a:defRPr/>
            </a:pPr>
            <a:r>
              <a:rPr lang="en-US" altLang="zh-CN" sz="2000" b="1">
                <a:latin typeface="+mn-ea"/>
              </a:rPr>
              <a:t>(1)</a:t>
            </a:r>
            <a:r>
              <a:rPr lang="zh-CN" altLang="en-US" sz="2000" b="1">
                <a:latin typeface="+mn-ea"/>
              </a:rPr>
              <a:t>第</a:t>
            </a:r>
            <a:r>
              <a:rPr lang="en-US" altLang="zh-CN" sz="2000" b="1">
                <a:latin typeface="+mn-ea"/>
              </a:rPr>
              <a:t>40</a:t>
            </a:r>
            <a:r>
              <a:rPr lang="zh-CN" altLang="en-US" sz="2000" b="1">
                <a:latin typeface="+mn-ea"/>
              </a:rPr>
              <a:t>日末</a:t>
            </a:r>
            <a:r>
              <a:rPr lang="en-US" altLang="zh-CN" sz="2000" b="1">
                <a:latin typeface="+mn-ea"/>
              </a:rPr>
              <a:t>BCWP</a:t>
            </a:r>
            <a:r>
              <a:rPr lang="zh-CN" altLang="en-US" sz="2000" b="1">
                <a:latin typeface="+mn-ea"/>
              </a:rPr>
              <a:t>：</a:t>
            </a:r>
            <a:endParaRPr lang="en-US" altLang="zh-CN" sz="2000" b="1">
              <a:latin typeface="+mn-ea"/>
            </a:endParaRPr>
          </a:p>
          <a:p>
            <a:pPr lvl="0" indent="504000">
              <a:lnSpc>
                <a:spcPct val="150000"/>
              </a:lnSpc>
              <a:spcBef>
                <a:spcPct val="0"/>
              </a:spcBef>
              <a:buClr>
                <a:schemeClr val="accent1"/>
              </a:buClr>
              <a:defRPr/>
            </a:pPr>
            <a:r>
              <a:rPr lang="en-US" altLang="zh-CN" sz="2000" b="1">
                <a:latin typeface="+mn-ea"/>
              </a:rPr>
              <a:t>24000+36000+36000+74000×7/10=147800(</a:t>
            </a:r>
            <a:r>
              <a:rPr lang="zh-CN" altLang="en-US" sz="2000" b="1">
                <a:latin typeface="+mn-ea"/>
              </a:rPr>
              <a:t>元</a:t>
            </a:r>
            <a:r>
              <a:rPr lang="en-US" altLang="zh-CN" sz="2000" b="1">
                <a:latin typeface="+mn-ea"/>
              </a:rPr>
              <a:t>)</a:t>
            </a:r>
          </a:p>
          <a:p>
            <a:pPr lvl="0" indent="504000">
              <a:lnSpc>
                <a:spcPct val="150000"/>
              </a:lnSpc>
              <a:spcBef>
                <a:spcPct val="0"/>
              </a:spcBef>
              <a:buClr>
                <a:schemeClr val="accent1"/>
              </a:buClr>
              <a:defRPr/>
            </a:pPr>
            <a:endParaRPr lang="en-US" altLang="zh-CN" sz="2000" b="1">
              <a:latin typeface="+mn-ea"/>
            </a:endParaRPr>
          </a:p>
          <a:p>
            <a:pPr lvl="0" indent="504000">
              <a:lnSpc>
                <a:spcPct val="150000"/>
              </a:lnSpc>
              <a:spcBef>
                <a:spcPct val="0"/>
              </a:spcBef>
              <a:buClr>
                <a:schemeClr val="accent1"/>
              </a:buClr>
              <a:defRPr/>
            </a:pPr>
            <a:r>
              <a:rPr lang="en-US" altLang="zh-CN" sz="2000" b="1">
                <a:latin typeface="+mn-ea"/>
              </a:rPr>
              <a:t>(2)</a:t>
            </a:r>
            <a:r>
              <a:rPr lang="zh-CN" altLang="en-US" sz="2000" b="1">
                <a:latin typeface="+mn-ea"/>
              </a:rPr>
              <a:t>第</a:t>
            </a:r>
            <a:r>
              <a:rPr lang="en-US" altLang="zh-CN" sz="2000" b="1">
                <a:latin typeface="+mn-ea"/>
              </a:rPr>
              <a:t>60</a:t>
            </a:r>
            <a:r>
              <a:rPr lang="zh-CN" altLang="en-US" sz="2000" b="1">
                <a:latin typeface="+mn-ea"/>
              </a:rPr>
              <a:t>日末</a:t>
            </a:r>
            <a:r>
              <a:rPr lang="en-US" altLang="zh-CN" sz="2000" b="1">
                <a:latin typeface="+mn-ea"/>
              </a:rPr>
              <a:t>BCWP</a:t>
            </a:r>
            <a:r>
              <a:rPr lang="zh-CN" altLang="en-US" sz="2000" b="1">
                <a:latin typeface="+mn-ea"/>
              </a:rPr>
              <a:t>：</a:t>
            </a:r>
            <a:endParaRPr lang="en-US" altLang="zh-CN" sz="2000" b="1">
              <a:latin typeface="+mn-ea"/>
            </a:endParaRPr>
          </a:p>
          <a:p>
            <a:pPr lvl="0" indent="504000">
              <a:lnSpc>
                <a:spcPct val="150000"/>
              </a:lnSpc>
              <a:spcBef>
                <a:spcPct val="0"/>
              </a:spcBef>
              <a:buClr>
                <a:schemeClr val="accent1"/>
              </a:buClr>
              <a:defRPr/>
            </a:pPr>
            <a:r>
              <a:rPr lang="en-US" altLang="zh-CN" sz="2000" b="1">
                <a:latin typeface="+mn-ea"/>
              </a:rPr>
              <a:t>24000+36000+36000+74000+38000+38000×3/10+38000×3/10×1/2=225100(</a:t>
            </a:r>
            <a:r>
              <a:rPr lang="zh-CN" altLang="en-US" sz="2000" b="1">
                <a:latin typeface="+mn-ea"/>
              </a:rPr>
              <a:t>元</a:t>
            </a:r>
            <a:r>
              <a:rPr lang="en-US" altLang="zh-CN" sz="2000" b="1">
                <a:latin typeface="+mn-ea"/>
              </a:rPr>
              <a:t>)</a:t>
            </a:r>
          </a:p>
          <a:p>
            <a:pPr marL="170180" indent="367030">
              <a:lnSpc>
                <a:spcPct val="150000"/>
              </a:lnSpc>
              <a:buNone/>
            </a:pPr>
            <a:endParaRPr lang="en-US" altLang="zh-CN" sz="2000" b="1" dirty="0">
              <a:latin typeface="+mn-ea"/>
              <a:cs typeface="Times New Roman" pitchFamily="18" charset="0"/>
            </a:endParaRPr>
          </a:p>
        </p:txBody>
      </p:sp>
    </p:spTree>
    <p:extLst>
      <p:ext uri="{BB962C8B-B14F-4D97-AF65-F5344CB8AC3E}">
        <p14:creationId xmlns:p14="http://schemas.microsoft.com/office/powerpoint/2010/main" val="795428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816" y="491542"/>
            <a:ext cx="7662440" cy="5632311"/>
          </a:xfrm>
          <a:prstGeom prst="rect">
            <a:avLst/>
          </a:prstGeom>
        </p:spPr>
        <p:txBody>
          <a:bodyPr wrap="square">
            <a:spAutoFit/>
          </a:bodyPr>
          <a:lstStyle/>
          <a:p>
            <a:pPr lvl="0" indent="504000">
              <a:lnSpc>
                <a:spcPct val="150000"/>
              </a:lnSpc>
              <a:spcBef>
                <a:spcPct val="0"/>
              </a:spcBef>
              <a:buClr>
                <a:schemeClr val="accent1"/>
              </a:buClr>
              <a:defRPr/>
            </a:pPr>
            <a:endParaRPr lang="en-US" altLang="zh-CN" sz="2000" b="1">
              <a:latin typeface="+mn-ea"/>
            </a:endParaRPr>
          </a:p>
          <a:p>
            <a:pPr lvl="0" indent="504000">
              <a:lnSpc>
                <a:spcPct val="150000"/>
              </a:lnSpc>
              <a:spcBef>
                <a:spcPct val="0"/>
              </a:spcBef>
              <a:buClr>
                <a:schemeClr val="accent1"/>
              </a:buClr>
              <a:defRPr/>
            </a:pPr>
            <a:r>
              <a:rPr lang="en-US" altLang="zh-CN" sz="2000" b="1">
                <a:latin typeface="+mn-ea"/>
              </a:rPr>
              <a:t>5.</a:t>
            </a:r>
            <a:r>
              <a:rPr lang="zh-CN" altLang="en-US" sz="2000" b="1">
                <a:latin typeface="+mn-ea"/>
              </a:rPr>
              <a:t>计算本工程施工单位可索赔的费用及工期。</a:t>
            </a:r>
            <a:endParaRPr lang="en-US" altLang="zh-CN" sz="2000" b="1">
              <a:latin typeface="+mn-ea"/>
            </a:endParaRPr>
          </a:p>
          <a:p>
            <a:pPr lvl="0" indent="504000">
              <a:lnSpc>
                <a:spcPct val="150000"/>
              </a:lnSpc>
              <a:spcBef>
                <a:spcPct val="0"/>
              </a:spcBef>
              <a:buClr>
                <a:schemeClr val="accent1"/>
              </a:buClr>
              <a:defRPr/>
            </a:pPr>
            <a:r>
              <a:rPr lang="en-US" altLang="zh-CN" sz="2000" b="1">
                <a:solidFill>
                  <a:srgbClr val="FF0000"/>
                </a:solidFill>
                <a:latin typeface="+mn-ea"/>
              </a:rPr>
              <a:t>【</a:t>
            </a:r>
            <a:r>
              <a:rPr lang="zh-CN" altLang="en-US" sz="2000" b="1">
                <a:solidFill>
                  <a:srgbClr val="FF0000"/>
                </a:solidFill>
                <a:latin typeface="+mn-ea"/>
              </a:rPr>
              <a:t>答案</a:t>
            </a:r>
            <a:r>
              <a:rPr lang="en-US" altLang="zh-CN" sz="2000" b="1">
                <a:solidFill>
                  <a:srgbClr val="FF0000"/>
                </a:solidFill>
                <a:latin typeface="+mn-ea"/>
              </a:rPr>
              <a:t>】</a:t>
            </a:r>
          </a:p>
          <a:p>
            <a:pPr lvl="0" indent="504000">
              <a:lnSpc>
                <a:spcPct val="150000"/>
              </a:lnSpc>
              <a:spcBef>
                <a:spcPct val="0"/>
              </a:spcBef>
              <a:buClr>
                <a:schemeClr val="accent1"/>
              </a:buClr>
              <a:defRPr/>
            </a:pPr>
            <a:r>
              <a:rPr lang="zh-CN" altLang="en-US" sz="2000" b="1">
                <a:latin typeface="+mn-ea"/>
              </a:rPr>
              <a:t>只有封网属于非施工单位原因。故本工程施工单位可索赔工期：</a:t>
            </a:r>
            <a:r>
              <a:rPr lang="en-US" altLang="zh-CN" sz="2000" b="1">
                <a:latin typeface="+mn-ea"/>
              </a:rPr>
              <a:t>3d</a:t>
            </a:r>
            <a:r>
              <a:rPr lang="zh-CN" altLang="en-US" sz="2000" b="1">
                <a:latin typeface="+mn-ea"/>
              </a:rPr>
              <a:t>。可索赔费用</a:t>
            </a:r>
            <a:endParaRPr lang="en-US" altLang="zh-CN" sz="2000" b="1">
              <a:latin typeface="+mn-ea"/>
            </a:endParaRPr>
          </a:p>
          <a:p>
            <a:pPr lvl="0" indent="504000">
              <a:lnSpc>
                <a:spcPct val="150000"/>
              </a:lnSpc>
              <a:spcBef>
                <a:spcPct val="0"/>
              </a:spcBef>
              <a:buClr>
                <a:schemeClr val="accent1"/>
              </a:buClr>
              <a:defRPr/>
            </a:pPr>
            <a:r>
              <a:rPr lang="en-US" altLang="zh-CN" sz="2000" b="1">
                <a:latin typeface="+mn-ea"/>
              </a:rPr>
              <a:t>3×[(l+5)+(l+2)]×600×50%+2000×3=14100(</a:t>
            </a:r>
            <a:r>
              <a:rPr lang="zh-CN" altLang="en-US" sz="2000" b="1">
                <a:latin typeface="+mn-ea"/>
              </a:rPr>
              <a:t>元</a:t>
            </a:r>
            <a:r>
              <a:rPr lang="en-US" altLang="zh-CN" sz="2000" b="1">
                <a:latin typeface="+mn-ea"/>
              </a:rPr>
              <a:t>)</a:t>
            </a:r>
          </a:p>
          <a:p>
            <a:pPr>
              <a:lnSpc>
                <a:spcPct val="150000"/>
              </a:lnSpc>
            </a:pPr>
            <a:endParaRPr lang="en-US" altLang="zh-CN" sz="2000" b="1">
              <a:latin typeface="+mn-ea"/>
            </a:endParaRPr>
          </a:p>
          <a:p>
            <a:pPr lvl="0" indent="504000">
              <a:lnSpc>
                <a:spcPct val="150000"/>
              </a:lnSpc>
              <a:spcBef>
                <a:spcPct val="0"/>
              </a:spcBef>
              <a:buClr>
                <a:schemeClr val="accent1"/>
              </a:buClr>
              <a:defRPr/>
            </a:pPr>
            <a:r>
              <a:rPr lang="en-US" altLang="zh-CN" sz="2000" b="1">
                <a:latin typeface="+mn-ea"/>
              </a:rPr>
              <a:t>6.</a:t>
            </a:r>
            <a:r>
              <a:rPr lang="zh-CN" altLang="en-US" sz="2000" b="1">
                <a:latin typeface="+mn-ea"/>
              </a:rPr>
              <a:t>计算本工程实际工期。</a:t>
            </a:r>
            <a:endParaRPr lang="en-US" altLang="zh-CN" sz="2000" b="1">
              <a:latin typeface="+mn-ea"/>
            </a:endParaRPr>
          </a:p>
          <a:p>
            <a:pPr lvl="0" indent="504000">
              <a:lnSpc>
                <a:spcPct val="150000"/>
              </a:lnSpc>
              <a:spcBef>
                <a:spcPct val="0"/>
              </a:spcBef>
              <a:buClr>
                <a:schemeClr val="accent1"/>
              </a:buClr>
              <a:defRPr/>
            </a:pPr>
            <a:r>
              <a:rPr lang="en-US" altLang="zh-CN" sz="2000" b="1">
                <a:solidFill>
                  <a:srgbClr val="FF0000"/>
                </a:solidFill>
                <a:latin typeface="+mn-ea"/>
              </a:rPr>
              <a:t>【</a:t>
            </a:r>
            <a:r>
              <a:rPr lang="zh-CN" altLang="en-US" sz="2000" b="1">
                <a:solidFill>
                  <a:srgbClr val="FF0000"/>
                </a:solidFill>
                <a:latin typeface="+mn-ea"/>
              </a:rPr>
              <a:t>答案</a:t>
            </a:r>
            <a:r>
              <a:rPr lang="en-US" altLang="zh-CN" sz="2000" b="1">
                <a:solidFill>
                  <a:srgbClr val="FF0000"/>
                </a:solidFill>
                <a:latin typeface="+mn-ea"/>
              </a:rPr>
              <a:t>】</a:t>
            </a:r>
          </a:p>
          <a:p>
            <a:pPr lvl="0" indent="504000">
              <a:lnSpc>
                <a:spcPct val="150000"/>
              </a:lnSpc>
              <a:spcBef>
                <a:spcPct val="0"/>
              </a:spcBef>
              <a:buClr>
                <a:schemeClr val="accent1"/>
              </a:buClr>
              <a:defRPr/>
            </a:pPr>
            <a:r>
              <a:rPr lang="zh-CN" altLang="en-US" sz="2000" b="1">
                <a:latin typeface="+mn-ea"/>
              </a:rPr>
              <a:t>本工程实际工期：</a:t>
            </a:r>
            <a:r>
              <a:rPr lang="en-US" altLang="zh-CN" sz="2000" b="1">
                <a:latin typeface="+mn-ea"/>
              </a:rPr>
              <a:t>70+(3+4)-3=74(</a:t>
            </a:r>
            <a:r>
              <a:rPr lang="zh-CN" altLang="en-US" sz="2000" b="1">
                <a:latin typeface="+mn-ea"/>
              </a:rPr>
              <a:t>天</a:t>
            </a:r>
            <a:r>
              <a:rPr lang="en-US" altLang="zh-CN" sz="2000" b="1">
                <a:latin typeface="+mn-ea"/>
              </a:rPr>
              <a:t>)</a:t>
            </a:r>
          </a:p>
          <a:p>
            <a:pPr>
              <a:lnSpc>
                <a:spcPct val="150000"/>
              </a:lnSpc>
            </a:pPr>
            <a:endParaRPr lang="en-US" altLang="zh-CN" sz="2000" b="1">
              <a:latin typeface="+mn-ea"/>
            </a:endParaRPr>
          </a:p>
          <a:p>
            <a:pPr marL="170180" indent="367030">
              <a:lnSpc>
                <a:spcPct val="150000"/>
              </a:lnSpc>
              <a:buNone/>
            </a:pPr>
            <a:endParaRPr lang="en-US" altLang="zh-CN" sz="2000" b="1" dirty="0">
              <a:latin typeface="+mn-ea"/>
              <a:cs typeface="Times New Roman" pitchFamily="18" charset="0"/>
            </a:endParaRPr>
          </a:p>
        </p:txBody>
      </p:sp>
    </p:spTree>
    <p:extLst>
      <p:ext uri="{BB962C8B-B14F-4D97-AF65-F5344CB8AC3E}">
        <p14:creationId xmlns:p14="http://schemas.microsoft.com/office/powerpoint/2010/main" val="3939419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33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624418" y="740833"/>
            <a:ext cx="7929273" cy="4467645"/>
          </a:xfrm>
          <a:prstGeom prst="rect">
            <a:avLst/>
          </a:prstGeom>
          <a:noFill/>
          <a:ln w="9525">
            <a:noFill/>
            <a:miter lim="800000"/>
            <a:headEnd/>
            <a:tailEnd/>
          </a:ln>
        </p:spPr>
        <p:txBody>
          <a:bodyPr wrap="square" lIns="103897" tIns="51949" rIns="103897" bIns="51949">
            <a:spAutoFit/>
          </a:bodyPr>
          <a:lstStyle/>
          <a:p>
            <a:pPr marL="93798">
              <a:lnSpc>
                <a:spcPct val="150000"/>
              </a:lnSpc>
              <a:buClr>
                <a:srgbClr val="3891A7"/>
              </a:buClr>
              <a:buSzPct val="80000"/>
              <a:defRPr/>
            </a:pPr>
            <a:r>
              <a:rPr lang="zh-CN" altLang="en-US" sz="2700" b="1" dirty="0">
                <a:latin typeface="+mn-ea"/>
                <a:cs typeface="Times New Roman" pitchFamily="18" charset="0"/>
              </a:rPr>
              <a:t>已知：</a:t>
            </a:r>
            <a:endParaRPr lang="en-US" altLang="zh-CN" sz="2700" b="1" dirty="0">
              <a:latin typeface="+mn-ea"/>
              <a:cs typeface="Times New Roman" pitchFamily="18" charset="0"/>
            </a:endParaRPr>
          </a:p>
          <a:p>
            <a:pPr marL="93798">
              <a:lnSpc>
                <a:spcPct val="150000"/>
              </a:lnSpc>
              <a:buClr>
                <a:srgbClr val="3891A7"/>
              </a:buClr>
              <a:buSzPct val="80000"/>
              <a:defRPr/>
            </a:pPr>
            <a:r>
              <a:rPr lang="zh-CN" altLang="en-US" sz="2700" b="1" dirty="0">
                <a:latin typeface="+mn-ea"/>
                <a:cs typeface="Times New Roman" pitchFamily="18" charset="0"/>
              </a:rPr>
              <a:t>某项目计划工期</a:t>
            </a:r>
            <a:r>
              <a:rPr lang="en-US" altLang="zh-CN" sz="2700" b="1" dirty="0">
                <a:latin typeface="+mn-ea"/>
                <a:cs typeface="Times New Roman" pitchFamily="18" charset="0"/>
              </a:rPr>
              <a:t>12</a:t>
            </a:r>
            <a:r>
              <a:rPr lang="zh-CN" altLang="en-US" sz="2700" b="1" dirty="0">
                <a:latin typeface="+mn-ea"/>
                <a:cs typeface="Times New Roman" pitchFamily="18" charset="0"/>
              </a:rPr>
              <a:t>个月，每月预算</a:t>
            </a:r>
            <a:r>
              <a:rPr lang="en-US" altLang="zh-CN" sz="2700" b="1" dirty="0">
                <a:latin typeface="+mn-ea"/>
                <a:cs typeface="Times New Roman" pitchFamily="18" charset="0"/>
              </a:rPr>
              <a:t>1</a:t>
            </a:r>
            <a:r>
              <a:rPr lang="zh-CN" altLang="en-US" sz="2700" b="1" dirty="0">
                <a:latin typeface="+mn-ea"/>
                <a:cs typeface="Times New Roman" pitchFamily="18" charset="0"/>
              </a:rPr>
              <a:t>万元，在</a:t>
            </a:r>
            <a:r>
              <a:rPr lang="en-US" altLang="zh-CN" sz="2700" b="1" dirty="0">
                <a:latin typeface="+mn-ea"/>
                <a:cs typeface="Times New Roman" pitchFamily="18" charset="0"/>
              </a:rPr>
              <a:t>4</a:t>
            </a:r>
            <a:r>
              <a:rPr lang="zh-CN" altLang="en-US" sz="2700" b="1" dirty="0">
                <a:latin typeface="+mn-ea"/>
                <a:cs typeface="Times New Roman" pitchFamily="18" charset="0"/>
              </a:rPr>
              <a:t>月末时，发现实际完成</a:t>
            </a:r>
            <a:r>
              <a:rPr lang="en-US" altLang="zh-CN" sz="2700" b="1" dirty="0">
                <a:latin typeface="+mn-ea"/>
                <a:cs typeface="Times New Roman" pitchFamily="18" charset="0"/>
              </a:rPr>
              <a:t>3</a:t>
            </a:r>
            <a:r>
              <a:rPr lang="zh-CN" altLang="en-US" sz="2700" b="1" dirty="0">
                <a:latin typeface="+mn-ea"/>
                <a:cs typeface="Times New Roman" pitchFamily="18" charset="0"/>
              </a:rPr>
              <a:t>个月的工作量，花费</a:t>
            </a:r>
            <a:r>
              <a:rPr lang="en-US" altLang="zh-CN" sz="2700" b="1" dirty="0">
                <a:latin typeface="+mn-ea"/>
                <a:cs typeface="Times New Roman" pitchFamily="18" charset="0"/>
              </a:rPr>
              <a:t>3.5</a:t>
            </a:r>
            <a:r>
              <a:rPr lang="zh-CN" altLang="en-US" sz="2700" b="1" dirty="0">
                <a:latin typeface="+mn-ea"/>
                <a:cs typeface="Times New Roman" pitchFamily="18" charset="0"/>
              </a:rPr>
              <a:t>万元。</a:t>
            </a:r>
            <a:endParaRPr lang="en-US" altLang="zh-CN" sz="2700" b="1" dirty="0">
              <a:latin typeface="+mn-ea"/>
              <a:cs typeface="Times New Roman" pitchFamily="18" charset="0"/>
            </a:endParaRPr>
          </a:p>
          <a:p>
            <a:pPr marL="414870">
              <a:lnSpc>
                <a:spcPct val="150000"/>
              </a:lnSpc>
              <a:buClr>
                <a:srgbClr val="3891A7"/>
              </a:buClr>
              <a:buSzPct val="80000"/>
              <a:defRPr/>
            </a:pPr>
            <a:endParaRPr lang="en-US" altLang="zh-CN" sz="2700" b="1" dirty="0">
              <a:latin typeface="+mn-ea"/>
              <a:cs typeface="Times New Roman" pitchFamily="18" charset="0"/>
            </a:endParaRPr>
          </a:p>
          <a:p>
            <a:pPr marL="93798">
              <a:lnSpc>
                <a:spcPct val="150000"/>
              </a:lnSpc>
              <a:buClr>
                <a:srgbClr val="3891A7"/>
              </a:buClr>
              <a:buSzPct val="80000"/>
              <a:defRPr/>
            </a:pPr>
            <a:r>
              <a:rPr lang="zh-CN" altLang="en-US" sz="2700" b="1" dirty="0">
                <a:latin typeface="+mn-ea"/>
                <a:cs typeface="Times New Roman" pitchFamily="18" charset="0"/>
              </a:rPr>
              <a:t>问题：</a:t>
            </a:r>
            <a:endParaRPr lang="en-US" altLang="zh-CN" sz="2700" b="1" dirty="0">
              <a:latin typeface="+mn-ea"/>
              <a:cs typeface="Times New Roman" pitchFamily="18" charset="0"/>
            </a:endParaRPr>
          </a:p>
          <a:p>
            <a:pPr marL="414870">
              <a:lnSpc>
                <a:spcPct val="150000"/>
              </a:lnSpc>
              <a:buClr>
                <a:srgbClr val="3891A7"/>
              </a:buClr>
              <a:buSzPct val="80000"/>
              <a:defRPr/>
            </a:pPr>
            <a:r>
              <a:rPr lang="en-US" altLang="zh-CN" sz="2700" b="1" dirty="0">
                <a:latin typeface="+mn-ea"/>
                <a:cs typeface="Times New Roman" pitchFamily="18" charset="0"/>
              </a:rPr>
              <a:t>1</a:t>
            </a:r>
            <a:r>
              <a:rPr lang="zh-CN" altLang="en-US" sz="2700" b="1" dirty="0">
                <a:latin typeface="+mn-ea"/>
                <a:cs typeface="Times New Roman" pitchFamily="18" charset="0"/>
              </a:rPr>
              <a:t>、在</a:t>
            </a:r>
            <a:r>
              <a:rPr lang="en-US" altLang="zh-CN" sz="2700" b="1" dirty="0">
                <a:latin typeface="+mn-ea"/>
                <a:cs typeface="Times New Roman" pitchFamily="18" charset="0"/>
              </a:rPr>
              <a:t>4</a:t>
            </a:r>
            <a:r>
              <a:rPr lang="zh-CN" altLang="en-US" sz="2700" b="1" dirty="0">
                <a:latin typeface="+mn-ea"/>
                <a:cs typeface="Times New Roman" pitchFamily="18" charset="0"/>
              </a:rPr>
              <a:t>月末时，此项目的</a:t>
            </a:r>
            <a:r>
              <a:rPr lang="en-US" altLang="zh-CN" sz="2700" b="1" dirty="0">
                <a:latin typeface="+mn-ea"/>
                <a:cs typeface="Times New Roman" pitchFamily="18" charset="0"/>
              </a:rPr>
              <a:t>EV</a:t>
            </a:r>
            <a:r>
              <a:rPr lang="zh-CN" altLang="en-US" sz="2700" b="1" dirty="0">
                <a:latin typeface="+mn-ea"/>
                <a:cs typeface="Times New Roman" pitchFamily="18" charset="0"/>
              </a:rPr>
              <a:t>、</a:t>
            </a:r>
            <a:r>
              <a:rPr lang="en-US" altLang="zh-CN" sz="2700" b="1" dirty="0">
                <a:latin typeface="+mn-ea"/>
                <a:cs typeface="Times New Roman" pitchFamily="18" charset="0"/>
              </a:rPr>
              <a:t>PV</a:t>
            </a:r>
            <a:r>
              <a:rPr lang="zh-CN" altLang="en-US" sz="2700" b="1" dirty="0">
                <a:latin typeface="+mn-ea"/>
                <a:cs typeface="Times New Roman" pitchFamily="18" charset="0"/>
              </a:rPr>
              <a:t>、</a:t>
            </a:r>
            <a:r>
              <a:rPr lang="en-US" altLang="zh-CN" sz="2700" b="1" dirty="0">
                <a:latin typeface="+mn-ea"/>
                <a:cs typeface="Times New Roman" pitchFamily="18" charset="0"/>
              </a:rPr>
              <a:t>AC</a:t>
            </a:r>
            <a:r>
              <a:rPr lang="zh-CN" altLang="en-US" sz="2700" b="1" dirty="0">
                <a:latin typeface="+mn-ea"/>
                <a:cs typeface="Times New Roman" pitchFamily="18" charset="0"/>
              </a:rPr>
              <a:t>？</a:t>
            </a:r>
            <a:endParaRPr lang="en-US" altLang="zh-CN" sz="2700" b="1" dirty="0">
              <a:latin typeface="+mn-ea"/>
              <a:cs typeface="Times New Roman" pitchFamily="18" charset="0"/>
            </a:endParaRPr>
          </a:p>
          <a:p>
            <a:pPr marL="414870">
              <a:lnSpc>
                <a:spcPct val="150000"/>
              </a:lnSpc>
              <a:buClr>
                <a:srgbClr val="3891A7"/>
              </a:buClr>
              <a:buSzPct val="80000"/>
              <a:defRPr/>
            </a:pPr>
            <a:r>
              <a:rPr lang="en-US" altLang="zh-CN" sz="2700" b="1" dirty="0">
                <a:latin typeface="+mn-ea"/>
                <a:cs typeface="Times New Roman" pitchFamily="18" charset="0"/>
              </a:rPr>
              <a:t>2</a:t>
            </a:r>
            <a:r>
              <a:rPr lang="zh-CN" altLang="en-US" sz="2700" b="1" dirty="0">
                <a:latin typeface="+mn-ea"/>
                <a:cs typeface="Times New Roman" pitchFamily="18" charset="0"/>
              </a:rPr>
              <a:t>、评价此时该项目的进度、成本绩效。</a:t>
            </a:r>
          </a:p>
        </p:txBody>
      </p:sp>
    </p:spTree>
    <p:extLst>
      <p:ext uri="{BB962C8B-B14F-4D97-AF65-F5344CB8AC3E}">
        <p14:creationId xmlns:p14="http://schemas.microsoft.com/office/powerpoint/2010/main" val="54962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Box 4"/>
          <p:cNvSpPr txBox="1">
            <a:spLocks noChangeArrowheads="1"/>
          </p:cNvSpPr>
          <p:nvPr/>
        </p:nvSpPr>
        <p:spPr bwMode="auto">
          <a:xfrm>
            <a:off x="478368" y="789518"/>
            <a:ext cx="8498417" cy="1559157"/>
          </a:xfrm>
          <a:prstGeom prst="rect">
            <a:avLst/>
          </a:prstGeom>
          <a:noFill/>
          <a:ln w="9525">
            <a:noFill/>
            <a:miter lim="800000"/>
            <a:headEnd/>
            <a:tailEnd/>
          </a:ln>
        </p:spPr>
        <p:txBody>
          <a:bodyPr lIns="103897" tIns="51949" rIns="103897" bIns="51949">
            <a:spAutoFit/>
          </a:bodyPr>
          <a:lstStyle/>
          <a:p>
            <a:pPr marL="93798">
              <a:lnSpc>
                <a:spcPct val="150000"/>
              </a:lnSpc>
              <a:buClr>
                <a:srgbClr val="3891A7"/>
              </a:buClr>
              <a:buSzPct val="80000"/>
              <a:defRPr/>
            </a:pPr>
            <a:r>
              <a:rPr lang="zh-CN" altLang="en-US" sz="2100" b="1" dirty="0">
                <a:latin typeface="+mn-ea"/>
              </a:rPr>
              <a:t>项目</a:t>
            </a:r>
            <a:r>
              <a:rPr lang="en-US" altLang="zh-CN" sz="2100" b="1" dirty="0">
                <a:latin typeface="+mn-ea"/>
              </a:rPr>
              <a:t>Ⅰ</a:t>
            </a:r>
            <a:r>
              <a:rPr lang="zh-CN" altLang="en-US" sz="2100" b="1" dirty="0">
                <a:latin typeface="+mn-ea"/>
              </a:rPr>
              <a:t>、</a:t>
            </a:r>
            <a:r>
              <a:rPr lang="en-US" altLang="zh-CN" sz="2100" b="1" dirty="0">
                <a:latin typeface="+mn-ea"/>
              </a:rPr>
              <a:t>Ⅱ</a:t>
            </a:r>
            <a:r>
              <a:rPr lang="zh-CN" altLang="en-US" sz="2100" b="1" dirty="0">
                <a:latin typeface="+mn-ea"/>
              </a:rPr>
              <a:t>、</a:t>
            </a:r>
            <a:r>
              <a:rPr lang="en-US" altLang="zh-CN" sz="2100" b="1" dirty="0">
                <a:latin typeface="+mn-ea"/>
              </a:rPr>
              <a:t>Ⅲ</a:t>
            </a:r>
            <a:r>
              <a:rPr lang="zh-CN" altLang="en-US" sz="2100" b="1" dirty="0">
                <a:latin typeface="+mn-ea"/>
              </a:rPr>
              <a:t>、</a:t>
            </a:r>
            <a:r>
              <a:rPr lang="en-US" altLang="zh-CN" sz="2100" b="1" dirty="0">
                <a:latin typeface="+mn-ea"/>
              </a:rPr>
              <a:t>Ⅳ</a:t>
            </a:r>
            <a:r>
              <a:rPr lang="zh-CN" altLang="en-US" sz="2100" b="1" dirty="0">
                <a:latin typeface="+mn-ea"/>
              </a:rPr>
              <a:t>的工期都是三年，在第二年末其挣值分析数据如下表所示，按照趋势最早完工的应是项目（</a:t>
            </a:r>
            <a:r>
              <a:rPr lang="en-US" altLang="zh-CN" sz="2100" b="1" dirty="0">
                <a:latin typeface="+mn-ea"/>
              </a:rPr>
              <a:t>57</a:t>
            </a:r>
            <a:r>
              <a:rPr lang="zh-CN" altLang="en-US" sz="2100" b="1" dirty="0">
                <a:latin typeface="+mn-ea"/>
              </a:rPr>
              <a:t>）。</a:t>
            </a:r>
          </a:p>
          <a:p>
            <a:pPr marL="411262">
              <a:lnSpc>
                <a:spcPct val="150000"/>
              </a:lnSpc>
              <a:buClr>
                <a:srgbClr val="3891A7"/>
              </a:buClr>
              <a:buSzPct val="80000"/>
              <a:defRPr/>
            </a:pPr>
            <a:r>
              <a:rPr lang="en-US" altLang="zh-CN" sz="2100" b="1" dirty="0">
                <a:latin typeface="+mn-ea"/>
              </a:rPr>
              <a:t>A. Ⅰ        	 B. Ⅱ		C. Ⅲ		D. Ⅳ</a:t>
            </a:r>
            <a:endParaRPr lang="zh-CN" altLang="en-US" sz="2100" b="1"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2384012734"/>
              </p:ext>
            </p:extLst>
          </p:nvPr>
        </p:nvGraphicFramePr>
        <p:xfrm>
          <a:off x="863601" y="2453218"/>
          <a:ext cx="7920568" cy="3039535"/>
        </p:xfrm>
        <a:graphic>
          <a:graphicData uri="http://schemas.openxmlformats.org/drawingml/2006/table">
            <a:tbl>
              <a:tblPr/>
              <a:tblGrid>
                <a:gridCol w="1546291">
                  <a:extLst>
                    <a:ext uri="{9D8B030D-6E8A-4147-A177-3AD203B41FA5}">
                      <a16:colId xmlns:a16="http://schemas.microsoft.com/office/drawing/2014/main" val="20000"/>
                    </a:ext>
                  </a:extLst>
                </a:gridCol>
                <a:gridCol w="1657535">
                  <a:extLst>
                    <a:ext uri="{9D8B030D-6E8A-4147-A177-3AD203B41FA5}">
                      <a16:colId xmlns:a16="http://schemas.microsoft.com/office/drawing/2014/main" val="20001"/>
                    </a:ext>
                  </a:extLst>
                </a:gridCol>
                <a:gridCol w="1657535">
                  <a:extLst>
                    <a:ext uri="{9D8B030D-6E8A-4147-A177-3AD203B41FA5}">
                      <a16:colId xmlns:a16="http://schemas.microsoft.com/office/drawing/2014/main" val="20002"/>
                    </a:ext>
                  </a:extLst>
                </a:gridCol>
                <a:gridCol w="1657535">
                  <a:extLst>
                    <a:ext uri="{9D8B030D-6E8A-4147-A177-3AD203B41FA5}">
                      <a16:colId xmlns:a16="http://schemas.microsoft.com/office/drawing/2014/main" val="20003"/>
                    </a:ext>
                  </a:extLst>
                </a:gridCol>
                <a:gridCol w="1401672">
                  <a:extLst>
                    <a:ext uri="{9D8B030D-6E8A-4147-A177-3AD203B41FA5}">
                      <a16:colId xmlns:a16="http://schemas.microsoft.com/office/drawing/2014/main" val="20004"/>
                    </a:ext>
                  </a:extLst>
                </a:gridCol>
              </a:tblGrid>
              <a:tr h="607907">
                <a:tc>
                  <a:txBody>
                    <a:bodyPr/>
                    <a:lstStyle/>
                    <a:p>
                      <a:pPr algn="ctr">
                        <a:spcAft>
                          <a:spcPts val="0"/>
                        </a:spcAft>
                      </a:pPr>
                      <a:r>
                        <a:rPr lang="zh-CN" sz="2100" kern="100" dirty="0">
                          <a:solidFill>
                            <a:schemeClr val="tx1"/>
                          </a:solidFill>
                          <a:latin typeface="+mn-ea"/>
                          <a:ea typeface="+mn-ea"/>
                          <a:cs typeface="Times New Roman" pitchFamily="18" charset="0"/>
                        </a:rPr>
                        <a:t>项目</a:t>
                      </a: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zh-CN" sz="2100" kern="100" dirty="0">
                          <a:solidFill>
                            <a:schemeClr val="tx1"/>
                          </a:solidFill>
                          <a:latin typeface="+mn-ea"/>
                          <a:ea typeface="+mn-ea"/>
                          <a:cs typeface="Times New Roman" pitchFamily="18" charset="0"/>
                        </a:rPr>
                        <a:t>预算总成本</a:t>
                      </a: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a:solidFill>
                            <a:schemeClr val="tx1"/>
                          </a:solidFill>
                          <a:latin typeface="+mn-ea"/>
                          <a:ea typeface="+mn-ea"/>
                          <a:cs typeface="Times New Roman" pitchFamily="18" charset="0"/>
                        </a:rPr>
                        <a:t>EV</a:t>
                      </a:r>
                      <a:endParaRPr lang="zh-CN" sz="2100" kern="10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a:solidFill>
                            <a:schemeClr val="tx1"/>
                          </a:solidFill>
                          <a:latin typeface="+mn-ea"/>
                          <a:ea typeface="+mn-ea"/>
                          <a:cs typeface="Times New Roman" pitchFamily="18" charset="0"/>
                        </a:rPr>
                        <a:t>PV</a:t>
                      </a:r>
                      <a:endParaRPr lang="zh-CN" sz="2100" kern="10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a:solidFill>
                            <a:schemeClr val="tx1"/>
                          </a:solidFill>
                          <a:latin typeface="+mn-ea"/>
                          <a:ea typeface="+mn-ea"/>
                          <a:cs typeface="Times New Roman" pitchFamily="18" charset="0"/>
                        </a:rPr>
                        <a:t>AC</a:t>
                      </a:r>
                      <a:endParaRPr lang="zh-CN" sz="2100" kern="10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607907">
                <a:tc>
                  <a:txBody>
                    <a:bodyPr/>
                    <a:lstStyle/>
                    <a:p>
                      <a:pPr algn="just">
                        <a:spcAft>
                          <a:spcPts val="0"/>
                        </a:spcAft>
                      </a:pPr>
                      <a:r>
                        <a:rPr lang="zh-CN" sz="2100" kern="100">
                          <a:solidFill>
                            <a:schemeClr val="tx1"/>
                          </a:solidFill>
                          <a:latin typeface="+mn-ea"/>
                          <a:ea typeface="+mn-ea"/>
                          <a:cs typeface="Times New Roman" pitchFamily="18" charset="0"/>
                        </a:rPr>
                        <a:t>Ⅰ</a:t>
                      </a: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dirty="0">
                          <a:solidFill>
                            <a:schemeClr val="tx1"/>
                          </a:solidFill>
                          <a:latin typeface="+mn-ea"/>
                          <a:ea typeface="+mn-ea"/>
                          <a:cs typeface="Times New Roman" pitchFamily="18" charset="0"/>
                        </a:rPr>
                        <a:t>1500</a:t>
                      </a:r>
                      <a:endParaRPr lang="zh-CN" sz="2100" kern="100" dirty="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dirty="0">
                          <a:solidFill>
                            <a:schemeClr val="tx1"/>
                          </a:solidFill>
                          <a:latin typeface="+mn-ea"/>
                          <a:ea typeface="+mn-ea"/>
                          <a:cs typeface="Times New Roman" pitchFamily="18" charset="0"/>
                        </a:rPr>
                        <a:t>1000</a:t>
                      </a:r>
                      <a:endParaRPr lang="zh-CN" sz="2100" kern="100" dirty="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dirty="0">
                          <a:solidFill>
                            <a:schemeClr val="tx1"/>
                          </a:solidFill>
                          <a:latin typeface="+mn-ea"/>
                          <a:ea typeface="+mn-ea"/>
                          <a:cs typeface="Times New Roman" pitchFamily="18" charset="0"/>
                        </a:rPr>
                        <a:t>1200</a:t>
                      </a:r>
                      <a:endParaRPr lang="zh-CN" sz="2100" kern="100" dirty="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a:solidFill>
                            <a:schemeClr val="tx1"/>
                          </a:solidFill>
                          <a:latin typeface="+mn-ea"/>
                          <a:ea typeface="+mn-ea"/>
                          <a:cs typeface="Times New Roman" pitchFamily="18" charset="0"/>
                        </a:rPr>
                        <a:t>900</a:t>
                      </a:r>
                      <a:endParaRPr lang="zh-CN" sz="2100" kern="10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607907">
                <a:tc>
                  <a:txBody>
                    <a:bodyPr/>
                    <a:lstStyle/>
                    <a:p>
                      <a:pPr algn="just">
                        <a:spcAft>
                          <a:spcPts val="0"/>
                        </a:spcAft>
                      </a:pPr>
                      <a:r>
                        <a:rPr lang="zh-CN" sz="2100" kern="100">
                          <a:solidFill>
                            <a:schemeClr val="tx1"/>
                          </a:solidFill>
                          <a:latin typeface="+mn-ea"/>
                          <a:ea typeface="+mn-ea"/>
                          <a:cs typeface="Times New Roman" pitchFamily="18" charset="0"/>
                        </a:rPr>
                        <a:t>Ⅱ</a:t>
                      </a: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a:solidFill>
                            <a:schemeClr val="tx1"/>
                          </a:solidFill>
                          <a:latin typeface="+mn-ea"/>
                          <a:ea typeface="+mn-ea"/>
                          <a:cs typeface="Times New Roman" pitchFamily="18" charset="0"/>
                        </a:rPr>
                        <a:t>1500</a:t>
                      </a:r>
                      <a:endParaRPr lang="zh-CN" sz="2100" kern="10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dirty="0">
                          <a:solidFill>
                            <a:schemeClr val="tx1"/>
                          </a:solidFill>
                          <a:latin typeface="+mn-ea"/>
                          <a:ea typeface="+mn-ea"/>
                          <a:cs typeface="Times New Roman" pitchFamily="18" charset="0"/>
                        </a:rPr>
                        <a:t>1300</a:t>
                      </a:r>
                      <a:endParaRPr lang="zh-CN" sz="2100" kern="100" dirty="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dirty="0">
                          <a:solidFill>
                            <a:schemeClr val="tx1"/>
                          </a:solidFill>
                          <a:latin typeface="+mn-ea"/>
                          <a:ea typeface="+mn-ea"/>
                          <a:cs typeface="Times New Roman" pitchFamily="18" charset="0"/>
                        </a:rPr>
                        <a:t>1200</a:t>
                      </a:r>
                      <a:endParaRPr lang="zh-CN" sz="2100" kern="100" dirty="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a:solidFill>
                            <a:schemeClr val="tx1"/>
                          </a:solidFill>
                          <a:latin typeface="+mn-ea"/>
                          <a:ea typeface="+mn-ea"/>
                          <a:cs typeface="Times New Roman" pitchFamily="18" charset="0"/>
                        </a:rPr>
                        <a:t>1300</a:t>
                      </a:r>
                      <a:endParaRPr lang="zh-CN" sz="2100" kern="10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607907">
                <a:tc>
                  <a:txBody>
                    <a:bodyPr/>
                    <a:lstStyle/>
                    <a:p>
                      <a:pPr algn="just">
                        <a:spcAft>
                          <a:spcPts val="0"/>
                        </a:spcAft>
                      </a:pPr>
                      <a:r>
                        <a:rPr lang="zh-CN" sz="2100" kern="100">
                          <a:solidFill>
                            <a:schemeClr val="tx1"/>
                          </a:solidFill>
                          <a:latin typeface="+mn-ea"/>
                          <a:ea typeface="+mn-ea"/>
                          <a:cs typeface="Times New Roman" pitchFamily="18" charset="0"/>
                        </a:rPr>
                        <a:t>Ⅲ</a:t>
                      </a: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a:solidFill>
                            <a:schemeClr val="tx1"/>
                          </a:solidFill>
                          <a:latin typeface="+mn-ea"/>
                          <a:ea typeface="+mn-ea"/>
                          <a:cs typeface="Times New Roman" pitchFamily="18" charset="0"/>
                        </a:rPr>
                        <a:t>1500</a:t>
                      </a:r>
                      <a:endParaRPr lang="zh-CN" sz="2100" kern="10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dirty="0">
                          <a:solidFill>
                            <a:schemeClr val="tx1"/>
                          </a:solidFill>
                          <a:latin typeface="+mn-ea"/>
                          <a:ea typeface="+mn-ea"/>
                          <a:cs typeface="Times New Roman" pitchFamily="18" charset="0"/>
                        </a:rPr>
                        <a:t>1250</a:t>
                      </a:r>
                      <a:endParaRPr lang="zh-CN" sz="2100" kern="100" dirty="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dirty="0">
                          <a:solidFill>
                            <a:schemeClr val="tx1"/>
                          </a:solidFill>
                          <a:latin typeface="+mn-ea"/>
                          <a:ea typeface="+mn-ea"/>
                          <a:cs typeface="Times New Roman" pitchFamily="18" charset="0"/>
                        </a:rPr>
                        <a:t>1200</a:t>
                      </a:r>
                      <a:endParaRPr lang="zh-CN" sz="2100" kern="100" dirty="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a:solidFill>
                            <a:schemeClr val="tx1"/>
                          </a:solidFill>
                          <a:latin typeface="+mn-ea"/>
                          <a:ea typeface="+mn-ea"/>
                          <a:cs typeface="Times New Roman" pitchFamily="18" charset="0"/>
                        </a:rPr>
                        <a:t>1300</a:t>
                      </a:r>
                      <a:endParaRPr lang="zh-CN" sz="2100" kern="10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607907">
                <a:tc>
                  <a:txBody>
                    <a:bodyPr/>
                    <a:lstStyle/>
                    <a:p>
                      <a:pPr algn="just">
                        <a:spcAft>
                          <a:spcPts val="0"/>
                        </a:spcAft>
                      </a:pPr>
                      <a:r>
                        <a:rPr lang="zh-CN" sz="2100" kern="100">
                          <a:solidFill>
                            <a:schemeClr val="tx1"/>
                          </a:solidFill>
                          <a:latin typeface="+mn-ea"/>
                          <a:ea typeface="+mn-ea"/>
                          <a:cs typeface="Times New Roman" pitchFamily="18" charset="0"/>
                        </a:rPr>
                        <a:t>Ⅳ</a:t>
                      </a: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a:solidFill>
                            <a:schemeClr val="tx1"/>
                          </a:solidFill>
                          <a:latin typeface="+mn-ea"/>
                          <a:ea typeface="+mn-ea"/>
                          <a:cs typeface="Times New Roman" pitchFamily="18" charset="0"/>
                        </a:rPr>
                        <a:t>1500</a:t>
                      </a:r>
                      <a:endParaRPr lang="zh-CN" sz="2100" kern="10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dirty="0">
                          <a:solidFill>
                            <a:schemeClr val="tx1"/>
                          </a:solidFill>
                          <a:latin typeface="+mn-ea"/>
                          <a:ea typeface="+mn-ea"/>
                          <a:cs typeface="Times New Roman" pitchFamily="18" charset="0"/>
                        </a:rPr>
                        <a:t>1100</a:t>
                      </a:r>
                      <a:endParaRPr lang="zh-CN" sz="2100" kern="100" dirty="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dirty="0">
                          <a:solidFill>
                            <a:schemeClr val="tx1"/>
                          </a:solidFill>
                          <a:latin typeface="+mn-ea"/>
                          <a:ea typeface="+mn-ea"/>
                          <a:cs typeface="Times New Roman" pitchFamily="18" charset="0"/>
                        </a:rPr>
                        <a:t>1200</a:t>
                      </a:r>
                      <a:endParaRPr lang="zh-CN" sz="2100" kern="100" dirty="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en-US" sz="2100" kern="100" dirty="0">
                          <a:solidFill>
                            <a:schemeClr val="tx1"/>
                          </a:solidFill>
                          <a:latin typeface="+mn-ea"/>
                          <a:ea typeface="+mn-ea"/>
                          <a:cs typeface="Times New Roman" pitchFamily="18" charset="0"/>
                        </a:rPr>
                        <a:t>1200</a:t>
                      </a:r>
                      <a:endParaRPr lang="zh-CN" sz="2100" kern="100" dirty="0">
                        <a:solidFill>
                          <a:schemeClr val="tx1"/>
                        </a:solidFill>
                        <a:latin typeface="+mn-ea"/>
                        <a:ea typeface="+mn-ea"/>
                        <a:cs typeface="Times New Roman" pitchFamily="18" charset="0"/>
                      </a:endParaRPr>
                    </a:p>
                  </a:txBody>
                  <a:tcPr marL="91449" marR="91449"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9310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575734" y="596901"/>
            <a:ext cx="7776633" cy="241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97" tIns="51949" rIns="103897" bIns="51949">
            <a:spAutoFit/>
          </a:bodyPr>
          <a:lstStyle>
            <a:lvl1pPr marL="365125" indent="-28257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marL="82550" indent="0" eaLnBrk="1" hangingPunct="1">
              <a:lnSpc>
                <a:spcPct val="150000"/>
              </a:lnSpc>
              <a:buClr>
                <a:srgbClr val="3891A7"/>
              </a:buClr>
              <a:buSzPct val="80000"/>
              <a:defRPr/>
            </a:pPr>
            <a:r>
              <a:rPr lang="zh-CN" altLang="en-US" sz="2000" dirty="0">
                <a:latin typeface="+mn-ea"/>
                <a:ea typeface="+mn-ea"/>
              </a:rPr>
              <a:t>下表为同时开展的</a:t>
            </a:r>
            <a:r>
              <a:rPr lang="en-US" altLang="zh-CN" sz="2000" dirty="0">
                <a:latin typeface="+mn-ea"/>
                <a:ea typeface="+mn-ea"/>
              </a:rPr>
              <a:t>4</a:t>
            </a:r>
            <a:r>
              <a:rPr lang="zh-CN" altLang="en-US" sz="2000" dirty="0">
                <a:latin typeface="+mn-ea"/>
                <a:ea typeface="+mn-ea"/>
              </a:rPr>
              <a:t>个项目在某个时刻的计划值</a:t>
            </a:r>
            <a:r>
              <a:rPr lang="en-US" altLang="zh-CN" sz="2000" dirty="0">
                <a:latin typeface="+mn-ea"/>
                <a:ea typeface="+mn-ea"/>
              </a:rPr>
              <a:t>PV</a:t>
            </a:r>
            <a:r>
              <a:rPr lang="zh-CN" altLang="en-US" sz="2000" dirty="0">
                <a:latin typeface="+mn-ea"/>
                <a:ea typeface="+mn-ea"/>
              </a:rPr>
              <a:t>、实际成本</a:t>
            </a:r>
            <a:r>
              <a:rPr lang="en-US" altLang="zh-CN" sz="2000" dirty="0">
                <a:latin typeface="+mn-ea"/>
                <a:ea typeface="+mn-ea"/>
              </a:rPr>
              <a:t>AC</a:t>
            </a:r>
            <a:r>
              <a:rPr lang="zh-CN" altLang="en-US" sz="2000" dirty="0">
                <a:latin typeface="+mn-ea"/>
                <a:ea typeface="+mn-ea"/>
              </a:rPr>
              <a:t>和挣值</a:t>
            </a:r>
            <a:r>
              <a:rPr lang="en-US" altLang="zh-CN" sz="2000" dirty="0">
                <a:latin typeface="+mn-ea"/>
                <a:ea typeface="+mn-ea"/>
              </a:rPr>
              <a:t>EV</a:t>
            </a:r>
            <a:r>
              <a:rPr lang="zh-CN" altLang="en-US" sz="2000" dirty="0">
                <a:latin typeface="+mn-ea"/>
                <a:ea typeface="+mn-ea"/>
              </a:rPr>
              <a:t>，该时刻成本超出最多的项目和进度最为落后的项目分别是（</a:t>
            </a:r>
            <a:r>
              <a:rPr lang="en-US" altLang="zh-CN" sz="2000" dirty="0">
                <a:latin typeface="+mn-ea"/>
                <a:ea typeface="+mn-ea"/>
              </a:rPr>
              <a:t>57</a:t>
            </a:r>
            <a:r>
              <a:rPr lang="zh-CN" altLang="en-US" sz="2000" dirty="0">
                <a:latin typeface="+mn-ea"/>
                <a:ea typeface="+mn-ea"/>
              </a:rPr>
              <a:t>）。</a:t>
            </a:r>
          </a:p>
          <a:p>
            <a:pPr marL="82550" indent="0" eaLnBrk="1" hangingPunct="1">
              <a:lnSpc>
                <a:spcPct val="150000"/>
              </a:lnSpc>
              <a:buClr>
                <a:srgbClr val="3891A7"/>
              </a:buClr>
              <a:buSzPct val="80000"/>
              <a:defRPr/>
            </a:pPr>
            <a:r>
              <a:rPr lang="en-US" altLang="zh-CN" sz="2000" dirty="0">
                <a:latin typeface="+mn-ea"/>
                <a:ea typeface="+mn-ea"/>
              </a:rPr>
              <a:t>	</a:t>
            </a:r>
            <a:r>
              <a:rPr lang="zh-CN" altLang="en-US" sz="2000" dirty="0">
                <a:latin typeface="+mn-ea"/>
                <a:ea typeface="+mn-ea"/>
              </a:rPr>
              <a:t> </a:t>
            </a:r>
            <a:r>
              <a:rPr lang="en-US" altLang="zh-CN" sz="2000" dirty="0">
                <a:latin typeface="+mn-ea"/>
                <a:ea typeface="+mn-ea"/>
              </a:rPr>
              <a:t>A. </a:t>
            </a:r>
            <a:r>
              <a:rPr lang="zh-CN" altLang="en-US" sz="2000" dirty="0">
                <a:latin typeface="+mn-ea"/>
                <a:ea typeface="+mn-ea"/>
              </a:rPr>
              <a:t>项目</a:t>
            </a:r>
            <a:r>
              <a:rPr lang="en-US" altLang="zh-CN" sz="2000" dirty="0">
                <a:latin typeface="+mn-ea"/>
                <a:ea typeface="+mn-ea"/>
              </a:rPr>
              <a:t>1</a:t>
            </a:r>
            <a:r>
              <a:rPr lang="zh-CN" altLang="en-US" sz="2000" dirty="0">
                <a:latin typeface="+mn-ea"/>
                <a:ea typeface="+mn-ea"/>
              </a:rPr>
              <a:t>，项目</a:t>
            </a:r>
            <a:r>
              <a:rPr lang="en-US" altLang="zh-CN" sz="2000" dirty="0">
                <a:latin typeface="+mn-ea"/>
                <a:ea typeface="+mn-ea"/>
              </a:rPr>
              <a:t>1	B. </a:t>
            </a:r>
            <a:r>
              <a:rPr lang="zh-CN" altLang="en-US" sz="2000" dirty="0">
                <a:latin typeface="+mn-ea"/>
                <a:ea typeface="+mn-ea"/>
              </a:rPr>
              <a:t>项目</a:t>
            </a:r>
            <a:r>
              <a:rPr lang="en-US" altLang="zh-CN" sz="2000" dirty="0">
                <a:latin typeface="+mn-ea"/>
                <a:ea typeface="+mn-ea"/>
              </a:rPr>
              <a:t>3</a:t>
            </a:r>
            <a:r>
              <a:rPr lang="zh-CN" altLang="en-US" sz="2000" dirty="0">
                <a:latin typeface="+mn-ea"/>
                <a:ea typeface="+mn-ea"/>
              </a:rPr>
              <a:t>，项目</a:t>
            </a:r>
            <a:r>
              <a:rPr lang="en-US" altLang="zh-CN" sz="2000" dirty="0">
                <a:latin typeface="+mn-ea"/>
                <a:ea typeface="+mn-ea"/>
              </a:rPr>
              <a:t>2</a:t>
            </a:r>
          </a:p>
          <a:p>
            <a:pPr marL="82550" indent="0" eaLnBrk="1" hangingPunct="1">
              <a:lnSpc>
                <a:spcPct val="150000"/>
              </a:lnSpc>
              <a:buClr>
                <a:srgbClr val="3891A7"/>
              </a:buClr>
              <a:buSzPct val="80000"/>
              <a:defRPr/>
            </a:pPr>
            <a:r>
              <a:rPr lang="en-US" altLang="zh-CN" sz="2000" dirty="0">
                <a:latin typeface="+mn-ea"/>
                <a:ea typeface="+mn-ea"/>
              </a:rPr>
              <a:t>	 C. </a:t>
            </a:r>
            <a:r>
              <a:rPr lang="zh-CN" altLang="en-US" sz="2000" dirty="0">
                <a:latin typeface="+mn-ea"/>
                <a:ea typeface="+mn-ea"/>
              </a:rPr>
              <a:t>项目</a:t>
            </a:r>
            <a:r>
              <a:rPr lang="en-US" altLang="zh-CN" sz="2000" dirty="0">
                <a:latin typeface="+mn-ea"/>
                <a:ea typeface="+mn-ea"/>
              </a:rPr>
              <a:t>4</a:t>
            </a:r>
            <a:r>
              <a:rPr lang="zh-CN" altLang="en-US" sz="2000" dirty="0">
                <a:latin typeface="+mn-ea"/>
                <a:ea typeface="+mn-ea"/>
              </a:rPr>
              <a:t>，项目</a:t>
            </a:r>
            <a:r>
              <a:rPr lang="en-US" altLang="zh-CN" sz="2000" dirty="0">
                <a:latin typeface="+mn-ea"/>
                <a:ea typeface="+mn-ea"/>
              </a:rPr>
              <a:t>4	D. </a:t>
            </a:r>
            <a:r>
              <a:rPr lang="zh-CN" altLang="en-US" sz="2000" dirty="0">
                <a:latin typeface="+mn-ea"/>
                <a:ea typeface="+mn-ea"/>
              </a:rPr>
              <a:t>项目</a:t>
            </a:r>
            <a:r>
              <a:rPr lang="en-US" altLang="zh-CN" sz="2000" dirty="0">
                <a:latin typeface="+mn-ea"/>
                <a:ea typeface="+mn-ea"/>
              </a:rPr>
              <a:t>2</a:t>
            </a:r>
            <a:r>
              <a:rPr lang="zh-CN" altLang="en-US" sz="2000" dirty="0">
                <a:latin typeface="+mn-ea"/>
                <a:ea typeface="+mn-ea"/>
              </a:rPr>
              <a:t>，项目</a:t>
            </a:r>
            <a:r>
              <a:rPr lang="en-US" altLang="zh-CN" sz="2000" dirty="0">
                <a:latin typeface="+mn-ea"/>
                <a:ea typeface="+mn-ea"/>
              </a:rPr>
              <a:t>4</a:t>
            </a:r>
            <a:endParaRPr lang="zh-CN" altLang="en-US" sz="2000" dirty="0">
              <a:latin typeface="+mn-ea"/>
              <a:ea typeface="+mn-ea"/>
            </a:endParaRPr>
          </a:p>
        </p:txBody>
      </p:sp>
      <p:graphicFrame>
        <p:nvGraphicFramePr>
          <p:cNvPr id="4" name="Group 67"/>
          <p:cNvGraphicFramePr>
            <a:graphicFrameLocks noGrp="1"/>
          </p:cNvGraphicFramePr>
          <p:nvPr>
            <p:extLst>
              <p:ext uri="{D42A27DB-BD31-4B8C-83A1-F6EECF244321}">
                <p14:modId xmlns:p14="http://schemas.microsoft.com/office/powerpoint/2010/main" val="2937305650"/>
              </p:ext>
            </p:extLst>
          </p:nvPr>
        </p:nvGraphicFramePr>
        <p:xfrm>
          <a:off x="912284" y="3450167"/>
          <a:ext cx="7679268" cy="1981200"/>
        </p:xfrm>
        <a:graphic>
          <a:graphicData uri="http://schemas.openxmlformats.org/drawingml/2006/table">
            <a:tbl>
              <a:tblPr/>
              <a:tblGrid>
                <a:gridCol w="1279263">
                  <a:extLst>
                    <a:ext uri="{9D8B030D-6E8A-4147-A177-3AD203B41FA5}">
                      <a16:colId xmlns:a16="http://schemas.microsoft.com/office/drawing/2014/main" val="20000"/>
                    </a:ext>
                  </a:extLst>
                </a:gridCol>
                <a:gridCol w="1281108">
                  <a:extLst>
                    <a:ext uri="{9D8B030D-6E8A-4147-A177-3AD203B41FA5}">
                      <a16:colId xmlns:a16="http://schemas.microsoft.com/office/drawing/2014/main" val="20001"/>
                    </a:ext>
                  </a:extLst>
                </a:gridCol>
                <a:gridCol w="1279263">
                  <a:extLst>
                    <a:ext uri="{9D8B030D-6E8A-4147-A177-3AD203B41FA5}">
                      <a16:colId xmlns:a16="http://schemas.microsoft.com/office/drawing/2014/main" val="20002"/>
                    </a:ext>
                  </a:extLst>
                </a:gridCol>
                <a:gridCol w="1279263">
                  <a:extLst>
                    <a:ext uri="{9D8B030D-6E8A-4147-A177-3AD203B41FA5}">
                      <a16:colId xmlns:a16="http://schemas.microsoft.com/office/drawing/2014/main" val="20003"/>
                    </a:ext>
                  </a:extLst>
                </a:gridCol>
                <a:gridCol w="1281108">
                  <a:extLst>
                    <a:ext uri="{9D8B030D-6E8A-4147-A177-3AD203B41FA5}">
                      <a16:colId xmlns:a16="http://schemas.microsoft.com/office/drawing/2014/main" val="20004"/>
                    </a:ext>
                  </a:extLst>
                </a:gridCol>
                <a:gridCol w="1279263">
                  <a:extLst>
                    <a:ext uri="{9D8B030D-6E8A-4147-A177-3AD203B41FA5}">
                      <a16:colId xmlns:a16="http://schemas.microsoft.com/office/drawing/2014/main" val="20005"/>
                    </a:ext>
                  </a:extLst>
                </a:gridCol>
              </a:tblGrid>
              <a:tr h="39624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chemeClr val="tx1"/>
                          </a:solidFill>
                          <a:effectLst/>
                          <a:latin typeface="+mn-ea"/>
                          <a:ea typeface="+mn-ea"/>
                          <a:cs typeface="Times New Roman" pitchFamily="18" charset="0"/>
                        </a:rPr>
                        <a:t>项目</a:t>
                      </a:r>
                    </a:p>
                  </a:txBody>
                  <a:tcPr marL="121893" marR="121893"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ea"/>
                          <a:ea typeface="+mn-ea"/>
                          <a:cs typeface="Times New Roman" pitchFamily="18" charset="0"/>
                        </a:rPr>
                        <a:t>PV</a:t>
                      </a: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AC</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EV</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ea"/>
                          <a:ea typeface="+mn-ea"/>
                          <a:cs typeface="Times New Roman" pitchFamily="18" charset="0"/>
                        </a:rPr>
                        <a:t>CV</a:t>
                      </a: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ea"/>
                          <a:ea typeface="+mn-ea"/>
                          <a:cs typeface="Times New Roman" pitchFamily="18" charset="0"/>
                        </a:rPr>
                        <a:t>SPI</a:t>
                      </a: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ea"/>
                          <a:ea typeface="+mn-ea"/>
                          <a:cs typeface="Times New Roman" pitchFamily="18" charset="0"/>
                        </a:rPr>
                        <a:t>1</a:t>
                      </a: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10000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11000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10000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4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ea"/>
                          <a:ea typeface="+mn-ea"/>
                          <a:cs typeface="Times New Roman" pitchFamily="18" charset="0"/>
                        </a:rPr>
                        <a:t>2</a:t>
                      </a: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9000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7200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6000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4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ea"/>
                          <a:ea typeface="+mn-ea"/>
                          <a:cs typeface="Times New Roman" pitchFamily="18" charset="0"/>
                        </a:rPr>
                        <a:t>3</a:t>
                      </a: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8000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ea"/>
                          <a:ea typeface="+mn-ea"/>
                          <a:cs typeface="Times New Roman" pitchFamily="18" charset="0"/>
                        </a:rPr>
                        <a:t>8000</a:t>
                      </a: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8000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4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ea"/>
                          <a:ea typeface="+mn-ea"/>
                          <a:cs typeface="Times New Roman" pitchFamily="18" charset="0"/>
                        </a:rPr>
                        <a:t>4</a:t>
                      </a:r>
                      <a:endParaRPr kumimoji="0" lang="zh-CN" altLang="en-US" sz="2000" b="0" i="0" u="none" strike="noStrike" cap="none" normalizeH="0" baseline="0">
                        <a:ln>
                          <a:noFill/>
                        </a:ln>
                        <a:solidFill>
                          <a:schemeClr val="tx1"/>
                        </a:solidFill>
                        <a:effectLst/>
                        <a:latin typeface="+mn-ea"/>
                        <a:ea typeface="+mn-ea"/>
                        <a:cs typeface="Times New Roman" pitchFamily="18" charset="0"/>
                      </a:endParaRPr>
                    </a:p>
                  </a:txBody>
                  <a:tcPr marL="121893" marR="121893" marT="45716" marB="457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10000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7000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ea"/>
                          <a:ea typeface="+mn-ea"/>
                          <a:cs typeface="Times New Roman" pitchFamily="18" charset="0"/>
                        </a:rPr>
                        <a:t>5000</a:t>
                      </a: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itchFamily="2" charset="2"/>
                        <a:buNone/>
                        <a:tabLst/>
                      </a:pPr>
                      <a:endParaRPr kumimoji="0" lang="zh-CN" altLang="en-US" sz="2000" b="0" i="0" u="none" strike="noStrike" cap="none" normalizeH="0" baseline="0" dirty="0">
                        <a:ln>
                          <a:noFill/>
                        </a:ln>
                        <a:solidFill>
                          <a:schemeClr val="tx1"/>
                        </a:solidFill>
                        <a:effectLst/>
                        <a:latin typeface="+mn-ea"/>
                        <a:ea typeface="+mn-ea"/>
                        <a:cs typeface="Times New Roman" pitchFamily="18" charset="0"/>
                      </a:endParaRPr>
                    </a:p>
                  </a:txBody>
                  <a:tcPr marL="121893" marR="121893" marT="45716" marB="457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40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C:\Users\薛大龙\AppData\Roaming\Tencent\Users\89710736\QQ\WinTemp\RichOle\WG6XFF_XY]Y9WZFYAW)R2Q1.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577878" y="180990"/>
            <a:ext cx="7917940" cy="646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53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527051" y="679451"/>
            <a:ext cx="8496300" cy="2297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97" tIns="51949" rIns="103897" bIns="51949">
            <a:spAutoFit/>
          </a:bodyPr>
          <a:lstStyle>
            <a:lvl1pPr marL="365125" indent="-28257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marL="82550" indent="0" eaLnBrk="1" hangingPunct="1">
              <a:lnSpc>
                <a:spcPct val="150000"/>
              </a:lnSpc>
              <a:buClr>
                <a:srgbClr val="3891A7"/>
              </a:buClr>
              <a:buSzPct val="80000"/>
              <a:defRPr/>
            </a:pPr>
            <a:r>
              <a:rPr lang="zh-CN" altLang="en-US" sz="1900" dirty="0">
                <a:latin typeface="+mn-ea"/>
                <a:ea typeface="+mn-ea"/>
              </a:rPr>
              <a:t>项目经理小张对自己正在做的一个项目进行成本挣值分析后，画出了如下所示的一张图，当前时间为图中的检查日期。根据该图小张分析：该项目进度 （</a:t>
            </a:r>
            <a:r>
              <a:rPr lang="en-US" altLang="zh-CN" sz="1900" dirty="0">
                <a:latin typeface="+mn-ea"/>
                <a:ea typeface="+mn-ea"/>
              </a:rPr>
              <a:t>36</a:t>
            </a:r>
            <a:r>
              <a:rPr lang="zh-CN" altLang="en-US" sz="1900" dirty="0">
                <a:latin typeface="+mn-ea"/>
                <a:ea typeface="+mn-ea"/>
              </a:rPr>
              <a:t>） ，成本 （</a:t>
            </a:r>
            <a:r>
              <a:rPr lang="en-US" altLang="zh-CN" sz="1900" dirty="0">
                <a:latin typeface="+mn-ea"/>
                <a:ea typeface="+mn-ea"/>
              </a:rPr>
              <a:t>37</a:t>
            </a:r>
            <a:r>
              <a:rPr lang="zh-CN" altLang="en-US" sz="1900" dirty="0">
                <a:latin typeface="+mn-ea"/>
                <a:ea typeface="+mn-ea"/>
              </a:rPr>
              <a:t>） 。 </a:t>
            </a:r>
          </a:p>
          <a:p>
            <a:pPr marL="82550" indent="0" eaLnBrk="1" hangingPunct="1">
              <a:lnSpc>
                <a:spcPct val="150000"/>
              </a:lnSpc>
              <a:buClr>
                <a:srgbClr val="3891A7"/>
              </a:buClr>
              <a:buSzPct val="80000"/>
              <a:defRPr/>
            </a:pPr>
            <a:r>
              <a:rPr lang="zh-CN" altLang="en-US" sz="1900" dirty="0">
                <a:latin typeface="+mn-ea"/>
                <a:ea typeface="+mn-ea"/>
              </a:rPr>
              <a:t>（</a:t>
            </a:r>
            <a:r>
              <a:rPr lang="en-US" altLang="zh-CN" sz="1900" dirty="0">
                <a:latin typeface="+mn-ea"/>
                <a:ea typeface="+mn-ea"/>
              </a:rPr>
              <a:t>36</a:t>
            </a:r>
            <a:r>
              <a:rPr lang="zh-CN" altLang="en-US" sz="1900" dirty="0">
                <a:latin typeface="+mn-ea"/>
                <a:ea typeface="+mn-ea"/>
              </a:rPr>
              <a:t>）</a:t>
            </a:r>
            <a:r>
              <a:rPr lang="en-US" altLang="zh-CN" sz="1900" dirty="0">
                <a:latin typeface="+mn-ea"/>
                <a:ea typeface="+mn-ea"/>
              </a:rPr>
              <a:t>A</a:t>
            </a:r>
            <a:r>
              <a:rPr lang="zh-CN" altLang="en-US" sz="1900" dirty="0">
                <a:latin typeface="+mn-ea"/>
                <a:ea typeface="+mn-ea"/>
              </a:rPr>
              <a:t>．正常       </a:t>
            </a:r>
            <a:r>
              <a:rPr lang="en-US" altLang="zh-CN" sz="1900" dirty="0">
                <a:latin typeface="+mn-ea"/>
                <a:ea typeface="+mn-ea"/>
              </a:rPr>
              <a:t>B</a:t>
            </a:r>
            <a:r>
              <a:rPr lang="zh-CN" altLang="en-US" sz="1900" dirty="0">
                <a:latin typeface="+mn-ea"/>
                <a:ea typeface="+mn-ea"/>
              </a:rPr>
              <a:t>．落后        </a:t>
            </a:r>
            <a:r>
              <a:rPr lang="en-US" altLang="zh-CN" sz="1900" dirty="0">
                <a:latin typeface="+mn-ea"/>
                <a:ea typeface="+mn-ea"/>
              </a:rPr>
              <a:t>C</a:t>
            </a:r>
            <a:r>
              <a:rPr lang="zh-CN" altLang="en-US" sz="1900" dirty="0">
                <a:latin typeface="+mn-ea"/>
                <a:ea typeface="+mn-ea"/>
              </a:rPr>
              <a:t>．超前         </a:t>
            </a:r>
            <a:r>
              <a:rPr lang="en-US" altLang="zh-CN" sz="1900" dirty="0">
                <a:latin typeface="+mn-ea"/>
                <a:ea typeface="+mn-ea"/>
              </a:rPr>
              <a:t>D</a:t>
            </a:r>
            <a:r>
              <a:rPr lang="zh-CN" altLang="en-US" sz="1900" dirty="0">
                <a:latin typeface="+mn-ea"/>
                <a:ea typeface="+mn-ea"/>
              </a:rPr>
              <a:t>．无法判断 </a:t>
            </a:r>
          </a:p>
          <a:p>
            <a:pPr marL="82550" indent="0" eaLnBrk="1" hangingPunct="1">
              <a:lnSpc>
                <a:spcPct val="150000"/>
              </a:lnSpc>
              <a:buClr>
                <a:srgbClr val="3891A7"/>
              </a:buClr>
              <a:buSzPct val="80000"/>
              <a:defRPr/>
            </a:pPr>
            <a:r>
              <a:rPr lang="zh-CN" altLang="en-US" sz="1900" dirty="0">
                <a:latin typeface="+mn-ea"/>
                <a:ea typeface="+mn-ea"/>
              </a:rPr>
              <a:t>（</a:t>
            </a:r>
            <a:r>
              <a:rPr lang="en-US" altLang="zh-CN" sz="1900" dirty="0">
                <a:latin typeface="+mn-ea"/>
                <a:ea typeface="+mn-ea"/>
              </a:rPr>
              <a:t>37</a:t>
            </a:r>
            <a:r>
              <a:rPr lang="zh-CN" altLang="en-US" sz="1900" dirty="0">
                <a:latin typeface="+mn-ea"/>
                <a:ea typeface="+mn-ea"/>
              </a:rPr>
              <a:t>）</a:t>
            </a:r>
            <a:r>
              <a:rPr lang="en-US" altLang="zh-CN" sz="1900" dirty="0">
                <a:latin typeface="+mn-ea"/>
                <a:ea typeface="+mn-ea"/>
              </a:rPr>
              <a:t>A</a:t>
            </a:r>
            <a:r>
              <a:rPr lang="zh-CN" altLang="en-US" sz="1900" dirty="0">
                <a:latin typeface="+mn-ea"/>
                <a:ea typeface="+mn-ea"/>
              </a:rPr>
              <a:t>．正常       </a:t>
            </a:r>
            <a:r>
              <a:rPr lang="en-US" altLang="zh-CN" sz="1900" dirty="0">
                <a:latin typeface="+mn-ea"/>
                <a:ea typeface="+mn-ea"/>
              </a:rPr>
              <a:t>B</a:t>
            </a:r>
            <a:r>
              <a:rPr lang="zh-CN" altLang="en-US" sz="1900" dirty="0">
                <a:latin typeface="+mn-ea"/>
                <a:ea typeface="+mn-ea"/>
              </a:rPr>
              <a:t>．超支        </a:t>
            </a:r>
            <a:r>
              <a:rPr lang="en-US" altLang="zh-CN" sz="1900" dirty="0">
                <a:latin typeface="+mn-ea"/>
                <a:ea typeface="+mn-ea"/>
              </a:rPr>
              <a:t>C</a:t>
            </a:r>
            <a:r>
              <a:rPr lang="zh-CN" altLang="en-US" sz="1900" dirty="0">
                <a:latin typeface="+mn-ea"/>
                <a:ea typeface="+mn-ea"/>
              </a:rPr>
              <a:t>．节约         </a:t>
            </a:r>
            <a:r>
              <a:rPr lang="en-US" altLang="zh-CN" sz="1900" dirty="0">
                <a:latin typeface="+mn-ea"/>
                <a:ea typeface="+mn-ea"/>
              </a:rPr>
              <a:t>D</a:t>
            </a:r>
            <a:r>
              <a:rPr lang="zh-CN" altLang="en-US" sz="1900" dirty="0">
                <a:latin typeface="+mn-ea"/>
                <a:ea typeface="+mn-ea"/>
              </a:rPr>
              <a:t>．无法判断 </a:t>
            </a:r>
          </a:p>
        </p:txBody>
      </p:sp>
      <p:pic>
        <p:nvPicPr>
          <p:cNvPr id="102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967" y="3286889"/>
            <a:ext cx="5088467" cy="262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353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656328" y="1078054"/>
            <a:ext cx="7639051" cy="34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97" tIns="51949" rIns="103897" bIns="51949">
            <a:spAutoFit/>
          </a:bodyPr>
          <a:lstStyle>
            <a:lvl1pPr marL="365125" indent="-282575" eaLnBrk="0" hangingPunct="0">
              <a:defRPr b="1">
                <a:solidFill>
                  <a:schemeClr val="tx1"/>
                </a:solidFill>
                <a:latin typeface="Palatino Linotype" pitchFamily="18" charset="0"/>
                <a:ea typeface="楷体_GB2312" pitchFamily="49" charset="-122"/>
              </a:defRPr>
            </a:lvl1pPr>
            <a:lvl2pPr marL="742950" indent="-285750" eaLnBrk="0" hangingPunct="0">
              <a:defRPr b="1">
                <a:solidFill>
                  <a:schemeClr val="tx1"/>
                </a:solidFill>
                <a:latin typeface="Palatino Linotype" pitchFamily="18" charset="0"/>
                <a:ea typeface="楷体_GB2312" pitchFamily="49" charset="-122"/>
              </a:defRPr>
            </a:lvl2pPr>
            <a:lvl3pPr marL="1143000" indent="-228600" eaLnBrk="0" hangingPunct="0">
              <a:defRPr b="1">
                <a:solidFill>
                  <a:schemeClr val="tx1"/>
                </a:solidFill>
                <a:latin typeface="Palatino Linotype" pitchFamily="18" charset="0"/>
                <a:ea typeface="楷体_GB2312" pitchFamily="49" charset="-122"/>
              </a:defRPr>
            </a:lvl3pPr>
            <a:lvl4pPr marL="1600200" indent="-228600" eaLnBrk="0" hangingPunct="0">
              <a:defRPr b="1">
                <a:solidFill>
                  <a:schemeClr val="tx1"/>
                </a:solidFill>
                <a:latin typeface="Palatino Linotype" pitchFamily="18" charset="0"/>
                <a:ea typeface="楷体_GB2312" pitchFamily="49" charset="-122"/>
              </a:defRPr>
            </a:lvl4pPr>
            <a:lvl5pPr marL="2057400" indent="-228600" eaLnBrk="0" hangingPunct="0">
              <a:defRPr b="1">
                <a:solidFill>
                  <a:schemeClr val="tx1"/>
                </a:solidFill>
                <a:latin typeface="Palatino Linotype" pitchFamily="18" charset="0"/>
                <a:ea typeface="楷体_GB2312" pitchFamily="49" charset="-122"/>
              </a:defRPr>
            </a:lvl5pPr>
            <a:lvl6pPr marL="25146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6pPr>
            <a:lvl7pPr marL="29718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7pPr>
            <a:lvl8pPr marL="34290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8pPr>
            <a:lvl9pPr marL="3886200" indent="-228600" eaLnBrk="0" fontAlgn="base" hangingPunct="0">
              <a:spcBef>
                <a:spcPct val="0"/>
              </a:spcBef>
              <a:spcAft>
                <a:spcPct val="0"/>
              </a:spcAft>
              <a:defRPr b="1">
                <a:solidFill>
                  <a:schemeClr val="tx1"/>
                </a:solidFill>
                <a:latin typeface="Palatino Linotype" pitchFamily="18" charset="0"/>
                <a:ea typeface="楷体_GB2312" pitchFamily="49" charset="-122"/>
              </a:defRPr>
            </a:lvl9pPr>
          </a:lstStyle>
          <a:p>
            <a:pPr marL="82550" indent="0" eaLnBrk="1" hangingPunct="1">
              <a:lnSpc>
                <a:spcPct val="150000"/>
              </a:lnSpc>
              <a:buClr>
                <a:srgbClr val="3891A7"/>
              </a:buClr>
              <a:buSzPct val="80000"/>
              <a:defRPr/>
            </a:pPr>
            <a:r>
              <a:rPr lang="en-US" altLang="zh-CN" sz="2400" dirty="0">
                <a:latin typeface="+mn-ea"/>
                <a:ea typeface="+mn-ea"/>
                <a:cs typeface="Times New Roman" pitchFamily="18" charset="0"/>
              </a:rPr>
              <a:t>BAC</a:t>
            </a:r>
            <a:r>
              <a:rPr lang="zh-CN" altLang="en-US" sz="2400" dirty="0">
                <a:latin typeface="+mn-ea"/>
                <a:ea typeface="+mn-ea"/>
                <a:cs typeface="Times New Roman" pitchFamily="18" charset="0"/>
              </a:rPr>
              <a:t>：</a:t>
            </a:r>
            <a:r>
              <a:rPr lang="en-US" altLang="zh-CN" sz="2400" dirty="0">
                <a:latin typeface="+mn-ea"/>
                <a:ea typeface="+mn-ea"/>
                <a:cs typeface="Times New Roman" pitchFamily="18" charset="0"/>
              </a:rPr>
              <a:t>		</a:t>
            </a:r>
            <a:r>
              <a:rPr lang="zh-CN" altLang="en-US" sz="2400" dirty="0">
                <a:latin typeface="+mn-ea"/>
                <a:ea typeface="+mn-ea"/>
                <a:cs typeface="Times New Roman" pitchFamily="18" charset="0"/>
              </a:rPr>
              <a:t>计划项目总预算</a:t>
            </a:r>
            <a:endParaRPr lang="en-US" altLang="zh-CN" sz="2400" dirty="0">
              <a:latin typeface="+mn-ea"/>
              <a:ea typeface="+mn-ea"/>
              <a:cs typeface="Times New Roman" pitchFamily="18" charset="0"/>
            </a:endParaRPr>
          </a:p>
          <a:p>
            <a:pPr marL="82550" indent="0" eaLnBrk="1" hangingPunct="1">
              <a:lnSpc>
                <a:spcPct val="150000"/>
              </a:lnSpc>
              <a:buClr>
                <a:srgbClr val="3891A7"/>
              </a:buClr>
              <a:buSzPct val="80000"/>
              <a:defRPr/>
            </a:pPr>
            <a:r>
              <a:rPr lang="en-US" altLang="zh-CN" sz="2400" dirty="0">
                <a:latin typeface="+mn-ea"/>
                <a:ea typeface="+mn-ea"/>
                <a:cs typeface="Times New Roman" pitchFamily="18" charset="0"/>
              </a:rPr>
              <a:t>ETC</a:t>
            </a:r>
            <a:r>
              <a:rPr lang="zh-CN" altLang="en-US" sz="2400" dirty="0">
                <a:latin typeface="+mn-ea"/>
                <a:ea typeface="+mn-ea"/>
                <a:cs typeface="Times New Roman" pitchFamily="18" charset="0"/>
              </a:rPr>
              <a:t>：</a:t>
            </a:r>
            <a:r>
              <a:rPr lang="en-US" altLang="zh-CN" sz="2400" dirty="0">
                <a:latin typeface="+mn-ea"/>
                <a:ea typeface="+mn-ea"/>
                <a:cs typeface="Times New Roman" pitchFamily="18" charset="0"/>
              </a:rPr>
              <a:t>		</a:t>
            </a:r>
            <a:r>
              <a:rPr lang="zh-CN" altLang="en-US" sz="2400" dirty="0">
                <a:latin typeface="+mn-ea"/>
                <a:ea typeface="+mn-ea"/>
                <a:cs typeface="Times New Roman" pitchFamily="18" charset="0"/>
              </a:rPr>
              <a:t>完工尚需估算</a:t>
            </a:r>
            <a:r>
              <a:rPr lang="en-US" altLang="zh-CN" sz="2400" dirty="0">
                <a:latin typeface="+mn-ea"/>
                <a:ea typeface="+mn-ea"/>
                <a:cs typeface="Times New Roman" pitchFamily="18" charset="0"/>
              </a:rPr>
              <a:t>	</a:t>
            </a:r>
          </a:p>
          <a:p>
            <a:pPr marL="82550" indent="0" eaLnBrk="1" hangingPunct="1">
              <a:lnSpc>
                <a:spcPct val="150000"/>
              </a:lnSpc>
              <a:buClr>
                <a:srgbClr val="3891A7"/>
              </a:buClr>
              <a:buSzPct val="80000"/>
              <a:defRPr/>
            </a:pPr>
            <a:r>
              <a:rPr lang="en-US" altLang="zh-CN" sz="2400" dirty="0">
                <a:latin typeface="+mn-ea"/>
                <a:ea typeface="+mn-ea"/>
                <a:cs typeface="Times New Roman" pitchFamily="18" charset="0"/>
              </a:rPr>
              <a:t>ETC=BAC-EV	</a:t>
            </a:r>
            <a:r>
              <a:rPr lang="zh-CN" altLang="en-US" sz="2400" dirty="0">
                <a:latin typeface="+mn-ea"/>
                <a:ea typeface="+mn-ea"/>
                <a:cs typeface="Times New Roman" pitchFamily="18" charset="0"/>
              </a:rPr>
              <a:t>当前偏差被看做是</a:t>
            </a:r>
            <a:r>
              <a:rPr lang="zh-CN" altLang="en-US" sz="2400" u="sng" dirty="0">
                <a:latin typeface="+mn-ea"/>
                <a:ea typeface="+mn-ea"/>
                <a:cs typeface="Times New Roman" pitchFamily="18" charset="0"/>
              </a:rPr>
              <a:t>非典型</a:t>
            </a:r>
            <a:r>
              <a:rPr lang="zh-CN" altLang="en-US" sz="2400" dirty="0">
                <a:latin typeface="+mn-ea"/>
                <a:ea typeface="+mn-ea"/>
                <a:cs typeface="Times New Roman" pitchFamily="18" charset="0"/>
              </a:rPr>
              <a:t>的</a:t>
            </a:r>
            <a:endParaRPr lang="en-US" altLang="zh-CN" sz="2400" dirty="0">
              <a:latin typeface="+mn-ea"/>
              <a:ea typeface="+mn-ea"/>
              <a:cs typeface="Times New Roman" pitchFamily="18" charset="0"/>
            </a:endParaRPr>
          </a:p>
          <a:p>
            <a:pPr marL="82550" indent="0" eaLnBrk="1" hangingPunct="1">
              <a:lnSpc>
                <a:spcPct val="150000"/>
              </a:lnSpc>
              <a:buClr>
                <a:srgbClr val="3891A7"/>
              </a:buClr>
              <a:buSzPct val="80000"/>
              <a:defRPr/>
            </a:pPr>
            <a:r>
              <a:rPr lang="en-US" altLang="zh-CN" sz="2400" dirty="0">
                <a:latin typeface="+mn-ea"/>
                <a:ea typeface="+mn-ea"/>
                <a:cs typeface="Times New Roman" pitchFamily="18" charset="0"/>
              </a:rPr>
              <a:t>ETC’=ETC/CPI	</a:t>
            </a:r>
            <a:r>
              <a:rPr lang="zh-CN" altLang="en-US" sz="2400" dirty="0">
                <a:latin typeface="+mn-ea"/>
                <a:ea typeface="+mn-ea"/>
                <a:cs typeface="Times New Roman" pitchFamily="18" charset="0"/>
              </a:rPr>
              <a:t>当前偏差被看做是</a:t>
            </a:r>
            <a:r>
              <a:rPr lang="zh-CN" altLang="en-US" sz="2400" u="sng" dirty="0">
                <a:latin typeface="+mn-ea"/>
                <a:ea typeface="+mn-ea"/>
                <a:cs typeface="Times New Roman" pitchFamily="18" charset="0"/>
              </a:rPr>
              <a:t>典型</a:t>
            </a:r>
            <a:r>
              <a:rPr lang="zh-CN" altLang="en-US" sz="2400" dirty="0">
                <a:latin typeface="+mn-ea"/>
                <a:ea typeface="+mn-ea"/>
                <a:cs typeface="Times New Roman" pitchFamily="18" charset="0"/>
              </a:rPr>
              <a:t>的</a:t>
            </a:r>
            <a:endParaRPr lang="en-US" altLang="zh-CN" sz="2400" dirty="0">
              <a:latin typeface="+mn-ea"/>
              <a:ea typeface="+mn-ea"/>
              <a:cs typeface="Times New Roman" pitchFamily="18" charset="0"/>
            </a:endParaRPr>
          </a:p>
          <a:p>
            <a:pPr marL="82550" indent="0" eaLnBrk="1" hangingPunct="1">
              <a:lnSpc>
                <a:spcPct val="150000"/>
              </a:lnSpc>
              <a:buClr>
                <a:srgbClr val="3891A7"/>
              </a:buClr>
              <a:buSzPct val="80000"/>
              <a:defRPr/>
            </a:pPr>
            <a:r>
              <a:rPr lang="en-US" altLang="zh-CN" sz="2400" dirty="0">
                <a:latin typeface="+mn-ea"/>
                <a:ea typeface="+mn-ea"/>
                <a:cs typeface="Times New Roman" pitchFamily="18" charset="0"/>
              </a:rPr>
              <a:t>EAC=ETC+AC       </a:t>
            </a:r>
            <a:r>
              <a:rPr lang="zh-CN" altLang="en-US" sz="2400" dirty="0">
                <a:latin typeface="+mn-ea"/>
                <a:ea typeface="+mn-ea"/>
                <a:cs typeface="Times New Roman" pitchFamily="18" charset="0"/>
              </a:rPr>
              <a:t>完成时估算</a:t>
            </a:r>
            <a:endParaRPr lang="en-US" altLang="zh-CN" sz="2400" dirty="0">
              <a:latin typeface="+mn-ea"/>
              <a:ea typeface="+mn-ea"/>
              <a:cs typeface="Times New Roman" pitchFamily="18" charset="0"/>
            </a:endParaRPr>
          </a:p>
          <a:p>
            <a:pPr marL="82550" indent="0" eaLnBrk="1" hangingPunct="1">
              <a:lnSpc>
                <a:spcPct val="150000"/>
              </a:lnSpc>
              <a:buClr>
                <a:srgbClr val="3891A7"/>
              </a:buClr>
              <a:buSzPct val="80000"/>
              <a:defRPr/>
            </a:pPr>
            <a:r>
              <a:rPr lang="en-US" altLang="zh-CN" sz="2400" dirty="0">
                <a:latin typeface="+mn-ea"/>
                <a:ea typeface="+mn-ea"/>
                <a:cs typeface="Times New Roman" pitchFamily="18" charset="0"/>
              </a:rPr>
              <a:t>VAC=BAC-EAC	</a:t>
            </a:r>
            <a:r>
              <a:rPr lang="zh-CN" altLang="en-US" sz="2400" dirty="0">
                <a:latin typeface="+mn-ea"/>
                <a:ea typeface="+mn-ea"/>
                <a:cs typeface="Times New Roman" pitchFamily="18" charset="0"/>
              </a:rPr>
              <a:t>完成时偏差</a:t>
            </a:r>
            <a:endParaRPr lang="en-US" altLang="zh-CN" sz="2400" dirty="0">
              <a:latin typeface="+mn-ea"/>
              <a:ea typeface="+mn-ea"/>
              <a:cs typeface="Times New Roman" pitchFamily="18" charset="0"/>
            </a:endParaRPr>
          </a:p>
        </p:txBody>
      </p:sp>
    </p:spTree>
    <p:extLst>
      <p:ext uri="{BB962C8B-B14F-4D97-AF65-F5344CB8AC3E}">
        <p14:creationId xmlns:p14="http://schemas.microsoft.com/office/powerpoint/2010/main" val="19912281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Name&quot;:&quot;无&quot;,&quot;HeaderHeight&quot;:0.0,&quot;TopMargin&quot;:0.0,&quot;FooterHeight&quot;:0.0,&quot;BottomMargin&quot;:0.0,&quot;SideMargin&quot;:10.0,&quot;IntervalMargin&quot;:0.0,&quot;Id&quot;:&quot;GuidesStyle_None&quot;,&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ags/tag5.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3163</Words>
  <Application>Microsoft Office PowerPoint</Application>
  <PresentationFormat>宽屏</PresentationFormat>
  <Paragraphs>409</Paragraphs>
  <Slides>34</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等线</vt:lpstr>
      <vt:lpstr>楷体_GB2312</vt:lpstr>
      <vt:lpstr>宋体</vt:lpstr>
      <vt:lpstr>微软雅黑</vt:lpstr>
      <vt:lpstr>Arial</vt:lpstr>
      <vt:lpstr>Palatino Linotype</vt:lpstr>
      <vt:lpstr>Times New Roman</vt:lpstr>
      <vt:lpstr>Tw Cen MT</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Happy</cp:lastModifiedBy>
  <cp:revision>107</cp:revision>
  <dcterms:created xsi:type="dcterms:W3CDTF">2016-09-12T07:04:34Z</dcterms:created>
  <dcterms:modified xsi:type="dcterms:W3CDTF">2019-01-25T12:27:17Z</dcterms:modified>
</cp:coreProperties>
</file>