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5" r:id="rId3"/>
    <p:sldId id="644" r:id="rId4"/>
    <p:sldId id="656" r:id="rId6"/>
    <p:sldId id="657" r:id="rId7"/>
    <p:sldId id="660" r:id="rId8"/>
    <p:sldId id="658" r:id="rId9"/>
    <p:sldId id="659" r:id="rId10"/>
    <p:sldId id="645" r:id="rId11"/>
    <p:sldId id="661" r:id="rId12"/>
    <p:sldId id="646" r:id="rId13"/>
    <p:sldId id="647" r:id="rId14"/>
    <p:sldId id="648" r:id="rId15"/>
    <p:sldId id="649" r:id="rId16"/>
    <p:sldId id="650" r:id="rId17"/>
    <p:sldId id="662" r:id="rId18"/>
    <p:sldId id="651" r:id="rId19"/>
    <p:sldId id="652" r:id="rId20"/>
    <p:sldId id="663" r:id="rId21"/>
    <p:sldId id="664" r:id="rId22"/>
    <p:sldId id="665" r:id="rId23"/>
    <p:sldId id="666" r:id="rId24"/>
    <p:sldId id="667" r:id="rId25"/>
    <p:sldId id="668" r:id="rId26"/>
    <p:sldId id="671" r:id="rId27"/>
    <p:sldId id="674" r:id="rId28"/>
    <p:sldId id="669" r:id="rId29"/>
    <p:sldId id="672" r:id="rId30"/>
    <p:sldId id="673" r:id="rId31"/>
    <p:sldId id="670" r:id="rId32"/>
    <p:sldId id="681" r:id="rId33"/>
    <p:sldId id="675" r:id="rId34"/>
    <p:sldId id="676" r:id="rId35"/>
    <p:sldId id="677" r:id="rId36"/>
    <p:sldId id="682" r:id="rId37"/>
    <p:sldId id="678" r:id="rId38"/>
    <p:sldId id="679" r:id="rId39"/>
    <p:sldId id="680" r:id="rId40"/>
    <p:sldId id="683" r:id="rId41"/>
    <p:sldId id="26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30" autoAdjust="0"/>
  </p:normalViewPr>
  <p:slideViewPr>
    <p:cSldViewPr snapToGrid="0">
      <p:cViewPr varScale="1">
        <p:scale>
          <a:sx n="82" d="100"/>
          <a:sy n="82" d="100"/>
        </p:scale>
        <p:origin x="-330" y="-90"/>
      </p:cViewPr>
      <p:guideLst>
        <p:guide orient="horz" pos="2160"/>
        <p:guide pos="3659"/>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DFD9B907-EA8F-4D9B-A477-B5AFD9B6D24B}" type="slidenum">
              <a:rPr lang="zh-CN" altLang="en-US" sz="1300" smtClean="0">
                <a:solidFill>
                  <a:srgbClr val="000000"/>
                </a:solidFill>
                <a:latin typeface="Arial" panose="020B0604020202020204" pitchFamily="34" charset="0"/>
              </a:rPr>
            </a:fld>
            <a:endParaRPr lang="zh-CN" altLang="en-US" sz="1300" smtClean="0">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28972"/>
            <a:ext cx="2016221" cy="6352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78227"/>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a:t>技术成就梦想</a:t>
            </a:r>
            <a:endParaRPr lang="zh-CN" altLang="en-US" sz="54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5495" y="6349759"/>
            <a:ext cx="1459338" cy="29356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p:cNvSpPr txBox="1"/>
          <p:nvPr>
            <p:custDataLst>
              <p:tags r:id="rId1"/>
            </p:custDataLst>
          </p:nvPr>
        </p:nvSpPr>
        <p:spPr>
          <a:xfrm>
            <a:off x="446812" y="2242845"/>
            <a:ext cx="722152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lang="zh-CN" altLang="en-US" sz="6600" spc="-150" noProof="0" smtClean="0">
                <a:latin typeface="+mn-ea"/>
                <a:ea typeface="+mn-ea"/>
              </a:rPr>
              <a:t>新 型 类 计 算</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chemeClr val="bg1"/>
                </a:solidFill>
                <a:effectLst/>
                <a:uLnTx/>
                <a:uFillTx/>
                <a:latin typeface="+mn-ea"/>
                <a:cs typeface="+mn-cs"/>
              </a:rPr>
              <a:t>计算部分专题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p:cNvSpPr/>
          <p:nvPr>
            <p:custDataLst>
              <p:tags r:id="rId3"/>
            </p:custDataLst>
          </p:nvPr>
        </p:nvSpPr>
        <p:spPr>
          <a:xfrm>
            <a:off x="2606812" y="3866294"/>
            <a:ext cx="2646878" cy="584775"/>
          </a:xfrm>
          <a:prstGeom prst="rect">
            <a:avLst/>
          </a:prstGeom>
        </p:spPr>
        <p:txBody>
          <a:bodyPr wrap="none">
            <a:spAutoFit/>
          </a:bodyPr>
          <a:lstStyle/>
          <a:p>
            <a:pPr algn="ctr"/>
            <a:r>
              <a:rPr lang="zh-CN" altLang="en-US" sz="3200" b="1" smtClean="0">
                <a:latin typeface="+mn-ea"/>
              </a:rPr>
              <a:t>授课：薛大龙</a:t>
            </a:r>
            <a:endParaRPr lang="zh-CN" altLang="en-US" sz="3200" b="1" dirty="0">
              <a:latin typeface="+mn-ea"/>
            </a:endParaRPr>
          </a:p>
        </p:txBody>
      </p:sp>
      <p:sp>
        <p:nvSpPr>
          <p:cNvPr id="8" name="矩形 7"/>
          <p:cNvSpPr/>
          <p:nvPr>
            <p:custDataLst>
              <p:tags r:id="rId4"/>
            </p:custDataLst>
          </p:nvPr>
        </p:nvSpPr>
        <p:spPr>
          <a:xfrm>
            <a:off x="620433" y="4745969"/>
            <a:ext cx="8044405" cy="1015663"/>
          </a:xfrm>
          <a:prstGeom prst="rect">
            <a:avLst/>
          </a:prstGeom>
        </p:spPr>
        <p:txBody>
          <a:bodyPr wrap="square">
            <a:spAutoFit/>
          </a:bodyPr>
          <a:lstStyle/>
          <a:p>
            <a:pPr>
              <a:lnSpc>
                <a:spcPct val="150000"/>
              </a:lnSpc>
            </a:pPr>
            <a:r>
              <a:rPr lang="zh-CN" altLang="en-US" sz="2000" smtClean="0">
                <a:latin typeface="+mn-ea"/>
              </a:rPr>
              <a:t>简介：中共党员、北京理工大学博士、多所大学客座教授、北京市评标专家，多次参与考试的</a:t>
            </a:r>
            <a:r>
              <a:rPr lang="zh-CN" altLang="en-US" sz="2000" b="1" smtClean="0">
                <a:solidFill>
                  <a:srgbClr val="FF0000"/>
                </a:solidFill>
                <a:latin typeface="+mn-ea"/>
              </a:rPr>
              <a:t>命题与阅卷</a:t>
            </a:r>
            <a:r>
              <a:rPr lang="zh-CN" altLang="en-US" sz="2000" smtClean="0">
                <a:latin typeface="+mn-ea"/>
              </a:rPr>
              <a:t>，主编出版专著超过</a:t>
            </a:r>
            <a:r>
              <a:rPr lang="en-US" altLang="zh-CN" sz="2000" smtClean="0">
                <a:latin typeface="+mn-ea"/>
              </a:rPr>
              <a:t>60</a:t>
            </a:r>
            <a:r>
              <a:rPr lang="zh-CN" altLang="en-US" sz="2000" smtClean="0">
                <a:latin typeface="+mn-ea"/>
              </a:rPr>
              <a:t>部！</a:t>
            </a:r>
            <a:endParaRPr lang="zh-CN" altLang="en-US" sz="2000"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7246100" cy="47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zh-CN" altLang="zh-CN" sz="2000" b="1" smtClean="0">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1</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(6</a:t>
            </a:r>
            <a:r>
              <a:rPr lang="zh-CN" altLang="zh-CN" sz="2000" b="1">
                <a:solidFill>
                  <a:srgbClr val="FF0000"/>
                </a:solidFill>
                <a:latin typeface="+mn-ea"/>
                <a:ea typeface="+mn-ea"/>
                <a:cs typeface="Times New Roman" panose="02020603050405020304" pitchFamily="18" charset="0"/>
              </a:rPr>
              <a:t>分</a:t>
            </a:r>
            <a:r>
              <a:rPr lang="en-US" altLang="zh-CN" sz="2000" b="1">
                <a:solidFill>
                  <a:srgbClr val="FF0000"/>
                </a:solidFill>
                <a:latin typeface="+mn-ea"/>
                <a:ea typeface="+mn-ea"/>
                <a:cs typeface="Times New Roman" panose="02020603050405020304" pitchFamily="18" charset="0"/>
              </a:rPr>
              <a:t>)</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基于以上案例，简要叙述最优的活动步骤安排</a:t>
            </a:r>
            <a:r>
              <a:rPr lang="zh-CN" altLang="zh-CN" sz="2000" b="1" smtClean="0">
                <a:latin typeface="+mn-ea"/>
                <a:ea typeface="+mn-ea"/>
                <a:cs typeface="Times New Roman" panose="02020603050405020304" pitchFamily="18" charset="0"/>
              </a:rPr>
              <a:t>。</a:t>
            </a:r>
            <a:endParaRPr lang="en-US" altLang="zh-CN" sz="2000" b="1" smtClean="0">
              <a:latin typeface="+mn-ea"/>
              <a:ea typeface="+mn-ea"/>
              <a:cs typeface="Times New Roman" panose="02020603050405020304" pitchFamily="18" charset="0"/>
            </a:endParaRPr>
          </a:p>
          <a:p>
            <a:pPr marL="0" indent="0">
              <a:lnSpc>
                <a:spcPct val="150000"/>
              </a:lnSpc>
            </a:pPr>
            <a:endParaRPr lang="zh-CN" altLang="zh-CN" sz="2000" b="1">
              <a:latin typeface="+mn-ea"/>
              <a:ea typeface="+mn-ea"/>
              <a:cs typeface="Times New Roman" panose="02020603050405020304" pitchFamily="18" charset="0"/>
            </a:endParaRPr>
          </a:p>
          <a:p>
            <a:pPr marL="0" indent="0">
              <a:lnSpc>
                <a:spcPct val="150000"/>
              </a:lnSpc>
            </a:pP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2</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(7</a:t>
            </a:r>
            <a:r>
              <a:rPr lang="zh-CN" altLang="zh-CN" sz="2000" b="1">
                <a:solidFill>
                  <a:srgbClr val="FF0000"/>
                </a:solidFill>
                <a:latin typeface="+mn-ea"/>
                <a:ea typeface="+mn-ea"/>
                <a:cs typeface="Times New Roman" panose="02020603050405020304" pitchFamily="18" charset="0"/>
              </a:rPr>
              <a:t>分</a:t>
            </a:r>
            <a:r>
              <a:rPr lang="en-US" altLang="zh-CN" sz="2000" b="1">
                <a:solidFill>
                  <a:srgbClr val="FF0000"/>
                </a:solidFill>
                <a:latin typeface="+mn-ea"/>
                <a:ea typeface="+mn-ea"/>
                <a:cs typeface="Times New Roman" panose="02020603050405020304" pitchFamily="18" charset="0"/>
              </a:rPr>
              <a:t>)</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基于以上案例，请计算项目的完工时间</a:t>
            </a:r>
            <a:r>
              <a:rPr lang="en-US" altLang="zh-CN" sz="2000" b="1">
                <a:latin typeface="+mn-ea"/>
                <a:ea typeface="+mn-ea"/>
                <a:cs typeface="Times New Roman" panose="02020603050405020304" pitchFamily="18" charset="0"/>
              </a:rPr>
              <a:t>(</a:t>
            </a:r>
            <a:r>
              <a:rPr lang="zh-CN" altLang="zh-CN" sz="2000" b="1">
                <a:latin typeface="+mn-ea"/>
                <a:ea typeface="+mn-ea"/>
                <a:cs typeface="Times New Roman" panose="02020603050405020304" pitchFamily="18" charset="0"/>
              </a:rPr>
              <a:t>详细写出每个活动开始时间、占用资源和完成时间以及项目经理分配资源的过程</a:t>
            </a:r>
            <a:r>
              <a:rPr lang="en-US" altLang="zh-CN" sz="2000" b="1">
                <a:latin typeface="+mn-ea"/>
                <a:ea typeface="+mn-ea"/>
                <a:cs typeface="Times New Roman" panose="02020603050405020304" pitchFamily="18" charset="0"/>
              </a:rPr>
              <a:t>)</a:t>
            </a:r>
            <a:r>
              <a:rPr lang="zh-CN" altLang="zh-CN" sz="2000" b="1" smtClean="0">
                <a:latin typeface="+mn-ea"/>
                <a:ea typeface="+mn-ea"/>
                <a:cs typeface="Times New Roman" panose="02020603050405020304" pitchFamily="18" charset="0"/>
              </a:rPr>
              <a:t>。</a:t>
            </a:r>
            <a:endParaRPr lang="en-US" altLang="zh-CN" sz="2000" b="1" smtClean="0">
              <a:latin typeface="+mn-ea"/>
              <a:ea typeface="+mn-ea"/>
              <a:cs typeface="Times New Roman" panose="02020603050405020304" pitchFamily="18" charset="0"/>
            </a:endParaRPr>
          </a:p>
          <a:p>
            <a:pPr marL="0" indent="0">
              <a:lnSpc>
                <a:spcPct val="150000"/>
              </a:lnSpc>
            </a:pPr>
            <a:endParaRPr lang="zh-CN" altLang="zh-CN" sz="2000" b="1">
              <a:latin typeface="+mn-ea"/>
              <a:ea typeface="+mn-ea"/>
              <a:cs typeface="Times New Roman" panose="02020603050405020304" pitchFamily="18" charset="0"/>
            </a:endParaRPr>
          </a:p>
          <a:p>
            <a:pPr marL="0" indent="0">
              <a:lnSpc>
                <a:spcPct val="150000"/>
              </a:lnSpc>
            </a:pP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3</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(4</a:t>
            </a:r>
            <a:r>
              <a:rPr lang="zh-CN" altLang="zh-CN" sz="2000" b="1">
                <a:solidFill>
                  <a:srgbClr val="FF0000"/>
                </a:solidFill>
                <a:latin typeface="+mn-ea"/>
                <a:ea typeface="+mn-ea"/>
                <a:cs typeface="Times New Roman" panose="02020603050405020304" pitchFamily="18" charset="0"/>
              </a:rPr>
              <a:t>分</a:t>
            </a:r>
            <a:r>
              <a:rPr lang="en-US" altLang="zh-CN" sz="2000" b="1">
                <a:solidFill>
                  <a:srgbClr val="FF0000"/>
                </a:solidFill>
                <a:latin typeface="+mn-ea"/>
                <a:ea typeface="+mn-ea"/>
                <a:cs typeface="Times New Roman" panose="02020603050405020304" pitchFamily="18" charset="0"/>
              </a:rPr>
              <a:t>)</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在制订项目计划的过程中，往往受到资源条件的限制，经常采用资源平衡和资源平滑方法，请简要描述二者的区别</a:t>
            </a:r>
            <a:r>
              <a:rPr lang="zh-CN" altLang="zh-CN" sz="2000" b="1" smtClean="0">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7199801" cy="425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答案：</a:t>
            </a:r>
            <a:endParaRPr lang="en-US" altLang="zh-CN" sz="2000" b="1">
              <a:solidFill>
                <a:srgbClr val="FF0000"/>
              </a:solidFill>
              <a:latin typeface="+mn-ea"/>
              <a:ea typeface="+mn-ea"/>
              <a:cs typeface="Times New Roman" panose="02020603050405020304" pitchFamily="18" charset="0"/>
            </a:endParaRPr>
          </a:p>
          <a:p>
            <a:pPr marL="0" indent="0">
              <a:lnSpc>
                <a:spcPct val="150000"/>
              </a:lnSpc>
            </a:pPr>
            <a:r>
              <a:rPr lang="en-US" altLang="zh-CN" sz="2000" b="1">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1] </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此题在资源受限的情况下，解决如何通过最优化的活动安排，达到最短时间完成项目的目的。</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经分析最有活动步骤安排如下：</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P2P4</a:t>
            </a:r>
            <a:r>
              <a:rPr lang="zh-CN" altLang="zh-CN" sz="2000" b="1">
                <a:latin typeface="+mn-ea"/>
                <a:ea typeface="+mn-ea"/>
                <a:cs typeface="Times New Roman" panose="02020603050405020304" pitchFamily="18" charset="0"/>
              </a:rPr>
              <a:t>并行，活动总共历时三周。</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P1P5</a:t>
            </a:r>
            <a:r>
              <a:rPr lang="zh-CN" altLang="zh-CN" sz="2000" b="1">
                <a:latin typeface="+mn-ea"/>
                <a:ea typeface="+mn-ea"/>
                <a:cs typeface="Times New Roman" panose="02020603050405020304" pitchFamily="18" charset="0"/>
              </a:rPr>
              <a:t>并行，历时一周后</a:t>
            </a:r>
            <a:r>
              <a:rPr lang="en-US" altLang="zh-CN" sz="2000" b="1">
                <a:latin typeface="+mn-ea"/>
                <a:ea typeface="+mn-ea"/>
                <a:cs typeface="Times New Roman" panose="02020603050405020304" pitchFamily="18" charset="0"/>
              </a:rPr>
              <a:t>P1</a:t>
            </a:r>
            <a:r>
              <a:rPr lang="zh-CN" altLang="zh-CN" sz="2000" b="1">
                <a:latin typeface="+mn-ea"/>
                <a:ea typeface="+mn-ea"/>
                <a:cs typeface="Times New Roman" panose="02020603050405020304" pitchFamily="18" charset="0"/>
              </a:rPr>
              <a:t>释放资源。</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P5P3</a:t>
            </a:r>
            <a:r>
              <a:rPr lang="zh-CN" altLang="zh-CN" sz="2000" b="1">
                <a:latin typeface="+mn-ea"/>
                <a:ea typeface="+mn-ea"/>
                <a:cs typeface="Times New Roman" panose="02020603050405020304" pitchFamily="18" charset="0"/>
              </a:rPr>
              <a:t>并行，历时三周后活动完成，项目结束。</a:t>
            </a:r>
            <a:endParaRPr lang="zh-CN" altLang="zh-CN" sz="2000" b="1">
              <a:latin typeface="+mn-ea"/>
              <a:ea typeface="+mn-ea"/>
              <a:cs typeface="Times New Roman" panose="02020603050405020304" pitchFamily="18" charset="0"/>
            </a:endParaRPr>
          </a:p>
          <a:p>
            <a:pPr marL="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89962" y="878229"/>
            <a:ext cx="6991457" cy="9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en-US" altLang="zh-CN" sz="2000" b="1">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2] </a:t>
            </a:r>
            <a:endParaRPr lang="zh-CN" altLang="zh-CN" sz="2000" b="1">
              <a:solidFill>
                <a:srgbClr val="FF0000"/>
              </a:solidFill>
              <a:latin typeface="+mn-ea"/>
              <a:ea typeface="+mn-ea"/>
              <a:cs typeface="Times New Roman" panose="02020603050405020304" pitchFamily="18" charset="0"/>
            </a:endParaRPr>
          </a:p>
          <a:p>
            <a:pPr marL="8255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graphicFrame>
        <p:nvGraphicFramePr>
          <p:cNvPr id="2" name="表格 1"/>
          <p:cNvGraphicFramePr>
            <a:graphicFrameLocks noGrp="1"/>
          </p:cNvGraphicFramePr>
          <p:nvPr/>
        </p:nvGraphicFramePr>
        <p:xfrm>
          <a:off x="670984" y="2056942"/>
          <a:ext cx="7547042" cy="2880360"/>
        </p:xfrm>
        <a:graphic>
          <a:graphicData uri="http://schemas.openxmlformats.org/drawingml/2006/table">
            <a:tbl>
              <a:tblPr firstRow="1" firstCol="1" bandRow="1">
                <a:tableStyleId>{5C22544A-7EE6-4342-B048-85BDC9FD1C3A}</a:tableStyleId>
              </a:tblPr>
              <a:tblGrid>
                <a:gridCol w="1509054"/>
                <a:gridCol w="1509054"/>
                <a:gridCol w="1509054"/>
                <a:gridCol w="1225804"/>
                <a:gridCol w="1794076"/>
              </a:tblGrid>
              <a:tr h="632055">
                <a:tc>
                  <a:txBody>
                    <a:bodyPr/>
                    <a:lstStyle/>
                    <a:p>
                      <a:pPr marL="0" indent="0" algn="just" defTabSz="914400" rtl="0" eaLnBrk="1" latinLnBrk="0" hangingPunct="1">
                        <a:lnSpc>
                          <a:spcPct val="150000"/>
                        </a:lnSpc>
                        <a:spcAft>
                          <a:spcPts val="0"/>
                        </a:spcAft>
                      </a:pPr>
                      <a:r>
                        <a:rPr lang="zh-CN" sz="1800" b="1" kern="1200">
                          <a:solidFill>
                            <a:schemeClr val="tx1"/>
                          </a:solidFill>
                          <a:latin typeface="Arial" panose="020B0604020202020204" pitchFamily="34" charset="0"/>
                          <a:ea typeface="宋体" panose="02010600030101010101" pitchFamily="2" charset="-122"/>
                          <a:cs typeface="+mn-cs"/>
                        </a:rPr>
                        <a:t>活动名称</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zh-CN" sz="1800" b="1" kern="1200">
                          <a:solidFill>
                            <a:schemeClr val="tx1"/>
                          </a:solidFill>
                          <a:latin typeface="Arial" panose="020B0604020202020204" pitchFamily="34" charset="0"/>
                          <a:ea typeface="宋体" panose="02010600030101010101" pitchFamily="2" charset="-122"/>
                          <a:cs typeface="+mn-cs"/>
                        </a:rPr>
                        <a:t>开始时间</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zh-CN" sz="1800" b="1" kern="1200">
                          <a:solidFill>
                            <a:schemeClr val="tx1"/>
                          </a:solidFill>
                          <a:latin typeface="Arial" panose="020B0604020202020204" pitchFamily="34" charset="0"/>
                          <a:ea typeface="宋体" panose="02010600030101010101" pitchFamily="2" charset="-122"/>
                          <a:cs typeface="+mn-cs"/>
                        </a:rPr>
                        <a:t>占用资源</a:t>
                      </a:r>
                      <a:endParaRPr lang="zh-CN" sz="1800" b="1" kern="1200">
                        <a:solidFill>
                          <a:schemeClr val="tx1"/>
                        </a:solidFill>
                        <a:latin typeface="Arial" panose="020B0604020202020204" pitchFamily="34" charset="0"/>
                        <a:ea typeface="宋体" panose="02010600030101010101" pitchFamily="2" charset="-122"/>
                        <a:cs typeface="+mn-cs"/>
                      </a:endParaRPr>
                    </a:p>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R1  R2  R3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zh-CN" sz="1800" b="1" kern="1200">
                          <a:solidFill>
                            <a:schemeClr val="tx1"/>
                          </a:solidFill>
                          <a:latin typeface="Arial" panose="020B0604020202020204" pitchFamily="34" charset="0"/>
                          <a:ea typeface="宋体" panose="02010600030101010101" pitchFamily="2" charset="-122"/>
                          <a:cs typeface="+mn-cs"/>
                        </a:rPr>
                        <a:t>完成时间</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zh-CN" sz="1800" b="1" kern="1200">
                          <a:solidFill>
                            <a:schemeClr val="tx1"/>
                          </a:solidFill>
                          <a:latin typeface="Arial" panose="020B0604020202020204" pitchFamily="34" charset="0"/>
                          <a:ea typeface="宋体" panose="02010600030101010101" pitchFamily="2" charset="-122"/>
                          <a:cs typeface="+mn-cs"/>
                        </a:rPr>
                        <a:t>分配资源过程</a:t>
                      </a:r>
                      <a:endParaRPr lang="zh-CN" sz="1800" b="1" kern="1200">
                        <a:solidFill>
                          <a:schemeClr val="tx1"/>
                        </a:solidFill>
                        <a:latin typeface="Arial" panose="020B0604020202020204" pitchFamily="34" charset="0"/>
                        <a:ea typeface="宋体" panose="02010600030101010101" pitchFamily="2" charset="-122"/>
                        <a:cs typeface="+mn-cs"/>
                      </a:endParaRPr>
                    </a:p>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R1  R2  R3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r h="288798">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P2</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2 3 1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0 2 0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r h="288798">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P4</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3 2 0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2</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2 0 0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r h="288798">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P1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6 4 1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4</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5 2 0</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r h="288798">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P5</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1 4 4</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7</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0 3 1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r h="288798">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P3</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4</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8 0 1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7</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c>
                  <a:txBody>
                    <a:bodyPr/>
                    <a:lstStyle/>
                    <a:p>
                      <a:pPr marL="0" indent="0" algn="just" defTabSz="914400" rtl="0" eaLnBrk="1" latinLnBrk="0" hangingPunct="1">
                        <a:lnSpc>
                          <a:spcPct val="150000"/>
                        </a:lnSpc>
                        <a:spcAft>
                          <a:spcPts val="0"/>
                        </a:spcAft>
                      </a:pPr>
                      <a:r>
                        <a:rPr lang="en-US" sz="1800" b="1" kern="1200">
                          <a:solidFill>
                            <a:schemeClr val="tx1"/>
                          </a:solidFill>
                          <a:latin typeface="Arial" panose="020B0604020202020204" pitchFamily="34" charset="0"/>
                          <a:ea typeface="宋体" panose="02010600030101010101" pitchFamily="2" charset="-122"/>
                          <a:cs typeface="+mn-cs"/>
                        </a:rPr>
                        <a:t>6 0 1</a:t>
                      </a:r>
                      <a:endParaRPr lang="zh-CN" sz="1800" b="1" kern="1200">
                        <a:solidFill>
                          <a:schemeClr val="tx1"/>
                        </a:solidFill>
                        <a:latin typeface="Arial" panose="020B0604020202020204" pitchFamily="34" charset="0"/>
                        <a:ea typeface="宋体" panose="02010600030101010101" pitchFamily="2"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43661" y="519414"/>
            <a:ext cx="7327123" cy="564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450850">
              <a:lnSpc>
                <a:spcPct val="150000"/>
              </a:lnSpc>
            </a:pPr>
            <a:r>
              <a:rPr lang="en-US" altLang="zh-CN" sz="2000" b="1" smtClean="0">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3</a:t>
            </a:r>
            <a:r>
              <a:rPr lang="en-US" altLang="zh-CN" sz="2000" b="1" smtClean="0">
                <a:solidFill>
                  <a:srgbClr val="FF0000"/>
                </a:solidFill>
                <a:latin typeface="+mn-ea"/>
                <a:ea typeface="+mn-ea"/>
                <a:cs typeface="Times New Roman" panose="02020603050405020304" pitchFamily="18" charset="0"/>
              </a:rPr>
              <a:t>]</a:t>
            </a:r>
            <a:endParaRPr lang="en-US" altLang="zh-CN" sz="2000" b="1">
              <a:solidFill>
                <a:srgbClr val="FF0000"/>
              </a:solidFill>
              <a:latin typeface="+mn-ea"/>
              <a:ea typeface="+mn-ea"/>
              <a:cs typeface="Times New Roman" panose="02020603050405020304" pitchFamily="18" charset="0"/>
            </a:endParaRPr>
          </a:p>
          <a:p>
            <a:pPr marL="0" indent="450850">
              <a:lnSpc>
                <a:spcPct val="150000"/>
              </a:lnSpc>
            </a:pPr>
            <a:r>
              <a:rPr lang="zh-CN" altLang="zh-CN" sz="2000" b="1" smtClean="0">
                <a:latin typeface="+mn-ea"/>
                <a:ea typeface="+mn-ea"/>
                <a:cs typeface="Times New Roman" panose="02020603050405020304" pitchFamily="18" charset="0"/>
              </a:rPr>
              <a:t>资源</a:t>
            </a:r>
            <a:r>
              <a:rPr lang="zh-CN" altLang="zh-CN" sz="2000" b="1">
                <a:latin typeface="+mn-ea"/>
                <a:ea typeface="+mn-ea"/>
                <a:cs typeface="Times New Roman" panose="02020603050405020304" pitchFamily="18" charset="0"/>
              </a:rPr>
              <a:t>平衡是为了在资源需求与资源供给之间取得平衡，根据资源制约对开始日期和结束日期进行调整的一种技术。如果共享资源或关键资源只在特定时间可用，数量有限，或被过度分配，如一个资源在同一时段内被分配至两个或多个活动，就需要进行资源平衡。也可以为保持资源使用量处于均衡水平而进行资源平衡。资源平衡往往导致关键路径改变，通常是延长。</a:t>
            </a:r>
            <a:endParaRPr lang="zh-CN" altLang="zh-CN" sz="2000" b="1">
              <a:latin typeface="+mn-ea"/>
              <a:ea typeface="+mn-ea"/>
              <a:cs typeface="Times New Roman" panose="02020603050405020304" pitchFamily="18" charset="0"/>
            </a:endParaRPr>
          </a:p>
          <a:p>
            <a:pPr marL="0" indent="450850">
              <a:lnSpc>
                <a:spcPct val="150000"/>
              </a:lnSpc>
            </a:pPr>
            <a:r>
              <a:rPr lang="zh-CN" altLang="zh-CN" sz="2000" b="1">
                <a:latin typeface="+mn-ea"/>
                <a:ea typeface="+mn-ea"/>
                <a:cs typeface="Times New Roman" panose="02020603050405020304" pitchFamily="18" charset="0"/>
              </a:rPr>
              <a:t>资源平滑是对进度模型中的活动进行调整，从而使项目资源需求不超过预定的资源限制的一种技术。相对于资源平衡而言，资源平滑不会改变项目关键路径，完工日期也不会延迟。也就是说，活动只在其自由浮动时间和总浮动时间内延迟。因此，资源平滑技术可能无法实现所有资源的优化</a:t>
            </a:r>
            <a:r>
              <a:rPr lang="zh-CN" altLang="zh-CN" sz="2000" b="1" smtClean="0">
                <a:latin typeface="+mn-ea"/>
                <a:ea typeface="+mn-ea"/>
                <a:cs typeface="Times New Roman" panose="02020603050405020304" pitchFamily="18" charset="0"/>
              </a:rPr>
              <a:t>。</a:t>
            </a: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6991457" cy="518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fontAlgn="ctr">
              <a:lnSpc>
                <a:spcPct val="150000"/>
              </a:lnSpc>
            </a:pPr>
            <a:r>
              <a:rPr lang="zh-CN" altLang="en-US" sz="2000" b="1">
                <a:solidFill>
                  <a:srgbClr val="FF0000"/>
                </a:solidFill>
                <a:latin typeface="+mj-ea"/>
                <a:ea typeface="+mj-ea"/>
                <a:cs typeface="Times New Roman" panose="02020603050405020304" pitchFamily="18" charset="0"/>
              </a:rPr>
              <a:t>典型</a:t>
            </a:r>
            <a:r>
              <a:rPr lang="zh-CN" altLang="en-US" sz="2000" b="1" smtClean="0">
                <a:solidFill>
                  <a:srgbClr val="FF0000"/>
                </a:solidFill>
                <a:latin typeface="+mj-ea"/>
                <a:ea typeface="+mj-ea"/>
                <a:cs typeface="Times New Roman" panose="02020603050405020304" pitchFamily="18" charset="0"/>
              </a:rPr>
              <a:t>考题（</a:t>
            </a:r>
            <a:r>
              <a:rPr lang="en-US" altLang="zh-CN" sz="2000" b="1" smtClean="0">
                <a:solidFill>
                  <a:srgbClr val="FF0000"/>
                </a:solidFill>
                <a:latin typeface="+mj-ea"/>
                <a:ea typeface="+mj-ea"/>
                <a:cs typeface="Times New Roman" panose="02020603050405020304" pitchFamily="18" charset="0"/>
              </a:rPr>
              <a:t>2018</a:t>
            </a:r>
            <a:r>
              <a:rPr lang="zh-CN" altLang="en-US" sz="2000" b="1" smtClean="0">
                <a:solidFill>
                  <a:srgbClr val="FF0000"/>
                </a:solidFill>
                <a:latin typeface="+mj-ea"/>
                <a:ea typeface="+mj-ea"/>
                <a:cs typeface="Times New Roman" panose="02020603050405020304" pitchFamily="18" charset="0"/>
              </a:rPr>
              <a:t>年</a:t>
            </a:r>
            <a:r>
              <a:rPr lang="en-US" altLang="zh-CN" sz="2000" b="1" smtClean="0">
                <a:solidFill>
                  <a:srgbClr val="FF0000"/>
                </a:solidFill>
                <a:latin typeface="+mj-ea"/>
                <a:ea typeface="+mj-ea"/>
                <a:cs typeface="Times New Roman" panose="02020603050405020304" pitchFamily="18" charset="0"/>
              </a:rPr>
              <a:t>5</a:t>
            </a:r>
            <a:r>
              <a:rPr lang="zh-CN" altLang="en-US" sz="2000" b="1" smtClean="0">
                <a:solidFill>
                  <a:srgbClr val="FF0000"/>
                </a:solidFill>
                <a:latin typeface="+mj-ea"/>
                <a:ea typeface="+mj-ea"/>
                <a:cs typeface="Times New Roman" panose="02020603050405020304" pitchFamily="18" charset="0"/>
              </a:rPr>
              <a:t>月信息系统监理师真题）：</a:t>
            </a:r>
            <a:endParaRPr lang="en-US" altLang="zh-CN" sz="2000" b="1">
              <a:latin typeface="+mj-ea"/>
              <a:ea typeface="+mj-ea"/>
              <a:cs typeface="Times New Roman" panose="02020603050405020304" pitchFamily="18" charset="0"/>
            </a:endParaRPr>
          </a:p>
          <a:p>
            <a:pPr marL="0" indent="0" fontAlgn="ctr">
              <a:lnSpc>
                <a:spcPct val="150000"/>
              </a:lnSpc>
            </a:pPr>
            <a:r>
              <a:rPr lang="zh-CN" altLang="zh-CN" sz="2000" b="1" smtClean="0">
                <a:latin typeface="+mn-ea"/>
                <a:ea typeface="+mn-ea"/>
                <a:cs typeface="Times New Roman" panose="02020603050405020304" pitchFamily="18" charset="0"/>
              </a:rPr>
              <a:t>阅读</a:t>
            </a:r>
            <a:r>
              <a:rPr lang="zh-CN" altLang="zh-CN" sz="2000" b="1">
                <a:latin typeface="+mn-ea"/>
                <a:ea typeface="+mn-ea"/>
                <a:cs typeface="Times New Roman" panose="02020603050405020304" pitchFamily="18" charset="0"/>
              </a:rPr>
              <a:t>下列说明，回答问题</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至问题</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将解答填入答题纸的对应栏内。</a:t>
            </a:r>
            <a:endParaRPr lang="zh-CN" altLang="zh-CN" sz="2000" b="1">
              <a:latin typeface="+mn-ea"/>
              <a:ea typeface="+mn-ea"/>
              <a:cs typeface="Times New Roman" panose="02020603050405020304" pitchFamily="18" charset="0"/>
            </a:endParaRPr>
          </a:p>
          <a:p>
            <a:pPr marL="0" indent="0" fontAlgn="ctr">
              <a:lnSpc>
                <a:spcPct val="150000"/>
              </a:lnSpc>
            </a:pPr>
            <a:r>
              <a:rPr lang="en-US" altLang="zh-CN" sz="2000" b="1" smtClean="0">
                <a:latin typeface="+mn-ea"/>
                <a:ea typeface="+mn-ea"/>
                <a:cs typeface="Times New Roman" panose="02020603050405020304" pitchFamily="18" charset="0"/>
              </a:rPr>
              <a:t>[</a:t>
            </a:r>
            <a:r>
              <a:rPr lang="zh-CN" altLang="zh-CN" sz="2000" b="1">
                <a:latin typeface="+mn-ea"/>
                <a:ea typeface="+mn-ea"/>
                <a:cs typeface="Times New Roman" panose="02020603050405020304" pitchFamily="18" charset="0"/>
              </a:rPr>
              <a:t>说明</a:t>
            </a:r>
            <a:r>
              <a:rPr lang="en-US" altLang="zh-CN" sz="2000" b="1">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marL="0" indent="0" fontAlgn="ctr">
              <a:lnSpc>
                <a:spcPct val="150000"/>
              </a:lnSpc>
            </a:pPr>
            <a:r>
              <a:rPr lang="zh-CN" altLang="zh-CN" sz="2000" b="1">
                <a:latin typeface="+mn-ea"/>
                <a:ea typeface="+mn-ea"/>
                <a:cs typeface="Times New Roman" panose="02020603050405020304" pitchFamily="18" charset="0"/>
              </a:rPr>
              <a:t>　　某监理单位承担了一个信息系统工程全过程的监理 工作在应用系统建设过程中，由于工期紧张，成本有限，监理工程师按照承建单位的进度计划严格进行跟踪检查，并要求承建单位对</a:t>
            </a:r>
            <a:r>
              <a:rPr lang="en-US" altLang="zh-CN" sz="2000" b="1">
                <a:latin typeface="+mn-ea"/>
                <a:ea typeface="+mn-ea"/>
                <a:cs typeface="Times New Roman" panose="02020603050405020304" pitchFamily="18" charset="0"/>
              </a:rPr>
              <a:t>A</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D</a:t>
            </a:r>
            <a:r>
              <a:rPr lang="zh-CN" altLang="zh-CN" sz="2000" b="1">
                <a:latin typeface="+mn-ea"/>
                <a:ea typeface="+mn-ea"/>
                <a:cs typeface="Times New Roman" panose="02020603050405020304" pitchFamily="18" charset="0"/>
              </a:rPr>
              <a:t>四个重要活动进行成本优化。监理工程师在检查承建单位项目经理的成本优化方案时，检查了如下网络图</a:t>
            </a:r>
            <a:r>
              <a:rPr lang="en-US" altLang="zh-CN" sz="2000" b="1">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marL="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Administrator\Desktop\2018年上半年监理工程师（下午题--试题四）.jpg"/>
          <p:cNvPicPr/>
          <p:nvPr/>
        </p:nvPicPr>
        <p:blipFill>
          <a:blip r:embed="rId1" cstate="print"/>
          <a:srcRect/>
          <a:stretch>
            <a:fillRect/>
          </a:stretch>
        </p:blipFill>
        <p:spPr bwMode="auto">
          <a:xfrm>
            <a:off x="374837" y="1558210"/>
            <a:ext cx="7762167" cy="334945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6561089" cy="47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Clr>
                <a:srgbClr val="3891A7"/>
              </a:buClr>
              <a:buSzPct val="80000"/>
            </a:pPr>
            <a:endParaRPr lang="en-US" altLang="zh-CN" sz="2000" b="1">
              <a:latin typeface="+mn-ea"/>
              <a:ea typeface="+mn-ea"/>
              <a:cs typeface="Times New Roman" panose="02020603050405020304" pitchFamily="18" charset="0"/>
            </a:endParaRPr>
          </a:p>
          <a:p>
            <a:pPr marL="0" indent="0" fontAlgn="ctr">
              <a:lnSpc>
                <a:spcPct val="150000"/>
              </a:lnSpc>
            </a:pPr>
            <a:r>
              <a:rPr lang="zh-CN" altLang="zh-CN" sz="2000" b="1">
                <a:solidFill>
                  <a:srgbClr val="FF0000"/>
                </a:solidFill>
                <a:latin typeface="+mn-ea"/>
                <a:ea typeface="+mn-ea"/>
              </a:rPr>
              <a:t>　</a:t>
            </a:r>
            <a:r>
              <a:rPr lang="en-US" altLang="zh-CN" sz="2000" b="1">
                <a:solidFill>
                  <a:srgbClr val="FF0000"/>
                </a:solidFill>
                <a:latin typeface="+mn-ea"/>
                <a:ea typeface="+mn-ea"/>
              </a:rPr>
              <a:t>[</a:t>
            </a:r>
            <a:r>
              <a:rPr lang="zh-CN" altLang="zh-CN" sz="2000" b="1">
                <a:solidFill>
                  <a:srgbClr val="FF0000"/>
                </a:solidFill>
                <a:latin typeface="+mn-ea"/>
                <a:ea typeface="+mn-ea"/>
              </a:rPr>
              <a:t>问题</a:t>
            </a:r>
            <a:r>
              <a:rPr lang="en-US" altLang="zh-CN" sz="2000" b="1">
                <a:solidFill>
                  <a:srgbClr val="FF0000"/>
                </a:solidFill>
                <a:latin typeface="+mn-ea"/>
                <a:ea typeface="+mn-ea"/>
              </a:rPr>
              <a:t>1] (6</a:t>
            </a:r>
            <a:r>
              <a:rPr lang="zh-CN" altLang="zh-CN" sz="2000" b="1">
                <a:solidFill>
                  <a:srgbClr val="FF0000"/>
                </a:solidFill>
                <a:latin typeface="+mn-ea"/>
                <a:ea typeface="+mn-ea"/>
              </a:rPr>
              <a:t>分</a:t>
            </a:r>
            <a:r>
              <a:rPr lang="en-US" altLang="zh-CN" sz="2000" b="1">
                <a:solidFill>
                  <a:srgbClr val="FF0000"/>
                </a:solidFill>
                <a:latin typeface="+mn-ea"/>
                <a:ea typeface="+mn-ea"/>
              </a:rPr>
              <a:t>)</a:t>
            </a:r>
            <a:endParaRPr lang="zh-CN" altLang="zh-CN" sz="2000" b="1">
              <a:solidFill>
                <a:srgbClr val="FF0000"/>
              </a:solidFill>
              <a:latin typeface="+mn-ea"/>
              <a:ea typeface="+mn-ea"/>
            </a:endParaRPr>
          </a:p>
          <a:p>
            <a:pPr marL="0" indent="0" fontAlgn="ctr">
              <a:lnSpc>
                <a:spcPct val="150000"/>
              </a:lnSpc>
            </a:pPr>
            <a:r>
              <a:rPr lang="zh-CN" altLang="zh-CN" sz="2000" b="1">
                <a:latin typeface="+mn-ea"/>
                <a:ea typeface="+mn-ea"/>
              </a:rPr>
              <a:t>　　结合案例，如果按照正常工期估计，写出项目关键路径，并计算项目工期和项目总成本。</a:t>
            </a:r>
            <a:endParaRPr lang="zh-CN" altLang="zh-CN" sz="2000" b="1">
              <a:latin typeface="+mn-ea"/>
              <a:ea typeface="+mn-ea"/>
            </a:endParaRPr>
          </a:p>
          <a:p>
            <a:pPr marL="0" indent="0">
              <a:lnSpc>
                <a:spcPct val="150000"/>
              </a:lnSpc>
            </a:pPr>
            <a:r>
              <a:rPr lang="zh-CN" altLang="zh-CN" sz="2000" b="1" smtClean="0">
                <a:latin typeface="+mn-ea"/>
                <a:ea typeface="+mn-ea"/>
              </a:rPr>
              <a:t>答：</a:t>
            </a:r>
            <a:endParaRPr lang="en-US" altLang="zh-CN" sz="2000" b="1" smtClean="0">
              <a:latin typeface="+mn-ea"/>
              <a:ea typeface="+mn-ea"/>
            </a:endParaRPr>
          </a:p>
          <a:p>
            <a:pPr marL="0" indent="0">
              <a:lnSpc>
                <a:spcPct val="150000"/>
              </a:lnSpc>
            </a:pPr>
            <a:r>
              <a:rPr lang="zh-CN" altLang="zh-CN" sz="2000" b="1" smtClean="0">
                <a:latin typeface="+mn-ea"/>
                <a:ea typeface="+mn-ea"/>
              </a:rPr>
              <a:t>（</a:t>
            </a:r>
            <a:r>
              <a:rPr lang="en-US" altLang="zh-CN" sz="2000" b="1">
                <a:latin typeface="+mn-ea"/>
                <a:ea typeface="+mn-ea"/>
              </a:rPr>
              <a:t>1</a:t>
            </a:r>
            <a:r>
              <a:rPr lang="zh-CN" altLang="zh-CN" sz="2000" b="1">
                <a:latin typeface="+mn-ea"/>
                <a:ea typeface="+mn-ea"/>
              </a:rPr>
              <a:t>）关键路径：开始</a:t>
            </a:r>
            <a:r>
              <a:rPr lang="en-US" altLang="zh-CN" sz="2000" b="1">
                <a:latin typeface="+mn-ea"/>
                <a:ea typeface="+mn-ea"/>
              </a:rPr>
              <a:t> C D </a:t>
            </a:r>
            <a:r>
              <a:rPr lang="zh-CN" altLang="zh-CN" sz="2000" b="1">
                <a:latin typeface="+mn-ea"/>
                <a:ea typeface="+mn-ea"/>
              </a:rPr>
              <a:t>结束</a:t>
            </a:r>
            <a:endParaRPr lang="zh-CN" altLang="zh-CN" sz="2000" b="1">
              <a:latin typeface="+mn-ea"/>
              <a:ea typeface="+mn-ea"/>
            </a:endParaRPr>
          </a:p>
          <a:p>
            <a:pPr marL="0" indent="0">
              <a:lnSpc>
                <a:spcPct val="150000"/>
              </a:lnSpc>
            </a:pPr>
            <a:r>
              <a:rPr lang="zh-CN" altLang="zh-CN" sz="2000" b="1" smtClean="0">
                <a:latin typeface="+mn-ea"/>
                <a:ea typeface="+mn-ea"/>
              </a:rPr>
              <a:t>（</a:t>
            </a:r>
            <a:r>
              <a:rPr lang="en-US" altLang="zh-CN" sz="2000" b="1">
                <a:latin typeface="+mn-ea"/>
                <a:ea typeface="+mn-ea"/>
              </a:rPr>
              <a:t>2</a:t>
            </a:r>
            <a:r>
              <a:rPr lang="zh-CN" altLang="zh-CN" sz="2000" b="1">
                <a:latin typeface="+mn-ea"/>
                <a:ea typeface="+mn-ea"/>
              </a:rPr>
              <a:t>）项目总工期：</a:t>
            </a:r>
            <a:r>
              <a:rPr lang="en-US" altLang="zh-CN" sz="2000" b="1">
                <a:latin typeface="+mn-ea"/>
                <a:ea typeface="+mn-ea"/>
              </a:rPr>
              <a:t>10+8 =18 </a:t>
            </a:r>
            <a:r>
              <a:rPr lang="zh-CN" altLang="zh-CN" sz="2000" b="1">
                <a:latin typeface="+mn-ea"/>
                <a:ea typeface="+mn-ea"/>
              </a:rPr>
              <a:t>周</a:t>
            </a:r>
            <a:endParaRPr lang="zh-CN" altLang="zh-CN" sz="2000" b="1">
              <a:latin typeface="+mn-ea"/>
              <a:ea typeface="+mn-ea"/>
            </a:endParaRPr>
          </a:p>
          <a:p>
            <a:pPr marL="0" indent="0">
              <a:lnSpc>
                <a:spcPct val="150000"/>
              </a:lnSpc>
            </a:pPr>
            <a:r>
              <a:rPr lang="zh-CN" altLang="zh-CN" sz="2000" b="1" smtClean="0">
                <a:latin typeface="+mn-ea"/>
                <a:ea typeface="+mn-ea"/>
              </a:rPr>
              <a:t>（</a:t>
            </a:r>
            <a:r>
              <a:rPr lang="en-US" altLang="zh-CN" sz="2000" b="1">
                <a:latin typeface="+mn-ea"/>
                <a:ea typeface="+mn-ea"/>
              </a:rPr>
              <a:t>3</a:t>
            </a:r>
            <a:r>
              <a:rPr lang="zh-CN" altLang="zh-CN" sz="2000" b="1">
                <a:latin typeface="+mn-ea"/>
                <a:ea typeface="+mn-ea"/>
              </a:rPr>
              <a:t>）项目总成本</a:t>
            </a:r>
            <a:r>
              <a:rPr lang="zh-CN" altLang="zh-CN" sz="2000" b="1" smtClean="0">
                <a:latin typeface="+mn-ea"/>
                <a:ea typeface="+mn-ea"/>
              </a:rPr>
              <a:t>：</a:t>
            </a:r>
            <a:endParaRPr lang="en-US" altLang="zh-CN" sz="2000" b="1" smtClean="0">
              <a:latin typeface="+mn-ea"/>
              <a:ea typeface="+mn-ea"/>
            </a:endParaRPr>
          </a:p>
          <a:p>
            <a:pPr marL="0" indent="0">
              <a:lnSpc>
                <a:spcPct val="150000"/>
              </a:lnSpc>
            </a:pPr>
            <a:r>
              <a:rPr lang="en-US" altLang="zh-CN" sz="2000" b="1" smtClean="0">
                <a:latin typeface="+mn-ea"/>
                <a:ea typeface="+mn-ea"/>
              </a:rPr>
              <a:t>50000 </a:t>
            </a:r>
            <a:r>
              <a:rPr lang="en-US" altLang="zh-CN" sz="2000" b="1">
                <a:latin typeface="+mn-ea"/>
                <a:ea typeface="+mn-ea"/>
              </a:rPr>
              <a:t>+80000+40000+30000=200000</a:t>
            </a:r>
            <a:r>
              <a:rPr lang="zh-CN" altLang="zh-CN" sz="2000" b="1">
                <a:latin typeface="+mn-ea"/>
                <a:ea typeface="+mn-ea"/>
              </a:rPr>
              <a:t>元</a:t>
            </a:r>
            <a:endParaRPr lang="zh-CN" altLang="zh-CN" sz="2000" b="1">
              <a:latin typeface="+mn-ea"/>
              <a:ea typeface="+mn-ea"/>
            </a:endParaRPr>
          </a:p>
          <a:p>
            <a:pPr marL="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248" y="1109366"/>
            <a:ext cx="7681732" cy="3323987"/>
          </a:xfrm>
          <a:prstGeom prst="rect">
            <a:avLst/>
          </a:prstGeom>
        </p:spPr>
        <p:txBody>
          <a:bodyPr wrap="square">
            <a:spAutoFit/>
          </a:bodyPr>
          <a:lstStyle/>
          <a:p>
            <a:pPr fontAlgn="ctr">
              <a:lnSpc>
                <a:spcPct val="150000"/>
              </a:lnSpc>
            </a:pPr>
            <a:r>
              <a:rPr lang="zh-CN" altLang="zh-CN" sz="2000" b="1">
                <a:solidFill>
                  <a:srgbClr val="FF0000"/>
                </a:solidFill>
                <a:latin typeface="+mn-ea"/>
              </a:rPr>
              <a:t>　</a:t>
            </a:r>
            <a:r>
              <a:rPr lang="en-US" altLang="zh-CN" sz="2000" b="1">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2] (4</a:t>
            </a:r>
            <a:r>
              <a:rPr lang="zh-CN" altLang="zh-CN" sz="2000" b="1">
                <a:solidFill>
                  <a:srgbClr val="FF0000"/>
                </a:solidFill>
                <a:latin typeface="+mn-ea"/>
              </a:rPr>
              <a:t>分</a:t>
            </a:r>
            <a:r>
              <a:rPr lang="en-US" altLang="zh-CN" sz="2000" b="1">
                <a:solidFill>
                  <a:srgbClr val="FF0000"/>
                </a:solidFill>
                <a:latin typeface="+mn-ea"/>
              </a:rPr>
              <a:t>)</a:t>
            </a:r>
            <a:endParaRPr lang="zh-CN" altLang="zh-CN" sz="2000" b="1">
              <a:solidFill>
                <a:srgbClr val="FF0000"/>
              </a:solidFill>
              <a:latin typeface="+mn-ea"/>
            </a:endParaRPr>
          </a:p>
          <a:p>
            <a:pPr fontAlgn="ctr">
              <a:lnSpc>
                <a:spcPct val="150000"/>
              </a:lnSpc>
            </a:pPr>
            <a:r>
              <a:rPr lang="zh-CN" altLang="zh-CN" sz="2000" b="1">
                <a:latin typeface="+mn-ea"/>
              </a:rPr>
              <a:t>　　结合案例，如果全部活动均在它们各自的应急工期内完成，计算项目工期和项目总成本。</a:t>
            </a:r>
            <a:endParaRPr lang="zh-CN" altLang="zh-CN" sz="2000" b="1">
              <a:latin typeface="+mn-ea"/>
            </a:endParaRPr>
          </a:p>
          <a:p>
            <a:pPr>
              <a:lnSpc>
                <a:spcPct val="150000"/>
              </a:lnSpc>
            </a:pPr>
            <a:r>
              <a:rPr lang="zh-CN" altLang="zh-CN" sz="2000" b="1">
                <a:latin typeface="+mn-ea"/>
              </a:rPr>
              <a:t>答</a:t>
            </a:r>
            <a:r>
              <a:rPr lang="zh-CN" altLang="zh-CN" sz="2000" b="1" smtClean="0">
                <a:latin typeface="+mn-ea"/>
              </a:rPr>
              <a:t>：</a:t>
            </a:r>
            <a:endParaRPr lang="en-US" altLang="zh-CN" sz="2000" b="1" smtClean="0">
              <a:latin typeface="+mn-ea"/>
            </a:endParaRPr>
          </a:p>
          <a:p>
            <a:pPr>
              <a:lnSpc>
                <a:spcPct val="150000"/>
              </a:lnSpc>
            </a:pPr>
            <a:r>
              <a:rPr lang="zh-CN" altLang="zh-CN" sz="2000" b="1" smtClean="0">
                <a:latin typeface="+mn-ea"/>
              </a:rPr>
              <a:t>（</a:t>
            </a:r>
            <a:r>
              <a:rPr lang="en-US" altLang="zh-CN" sz="2000" b="1">
                <a:latin typeface="+mn-ea"/>
              </a:rPr>
              <a:t>1</a:t>
            </a:r>
            <a:r>
              <a:rPr lang="zh-CN" altLang="zh-CN" sz="2000" b="1">
                <a:latin typeface="+mn-ea"/>
              </a:rPr>
              <a:t>）项目工期：</a:t>
            </a:r>
            <a:r>
              <a:rPr lang="en-US" altLang="zh-CN" sz="2000" b="1">
                <a:latin typeface="+mn-ea"/>
              </a:rPr>
              <a:t>9+7=16</a:t>
            </a:r>
            <a:r>
              <a:rPr lang="zh-CN" altLang="zh-CN" sz="2000" b="1">
                <a:latin typeface="+mn-ea"/>
              </a:rPr>
              <a:t>周</a:t>
            </a:r>
            <a:endParaRPr lang="zh-CN" altLang="zh-CN" sz="2000" b="1">
              <a:latin typeface="+mn-ea"/>
            </a:endParaRPr>
          </a:p>
          <a:p>
            <a:pPr>
              <a:lnSpc>
                <a:spcPct val="150000"/>
              </a:lnSpc>
            </a:pPr>
            <a:r>
              <a:rPr lang="zh-CN" altLang="zh-CN" sz="2000" b="1" smtClean="0">
                <a:latin typeface="+mn-ea"/>
              </a:rPr>
              <a:t>（</a:t>
            </a:r>
            <a:r>
              <a:rPr lang="en-US" altLang="zh-CN" sz="2000" b="1">
                <a:latin typeface="+mn-ea"/>
              </a:rPr>
              <a:t>2</a:t>
            </a:r>
            <a:r>
              <a:rPr lang="zh-CN" altLang="zh-CN" sz="2000" b="1">
                <a:latin typeface="+mn-ea"/>
              </a:rPr>
              <a:t>）项目总成本：</a:t>
            </a:r>
            <a:r>
              <a:rPr lang="en-US" altLang="zh-CN" sz="2000" b="1">
                <a:latin typeface="+mn-ea"/>
              </a:rPr>
              <a:t>62000+110000+45000+50000=267000</a:t>
            </a:r>
            <a:r>
              <a:rPr lang="zh-CN" altLang="zh-CN" sz="2000" b="1">
                <a:latin typeface="+mn-ea"/>
              </a:rPr>
              <a:t>元</a:t>
            </a:r>
            <a:endParaRPr lang="zh-CN" altLang="zh-CN" sz="2000" b="1">
              <a:latin typeface="+mn-ea"/>
            </a:endParaRPr>
          </a:p>
          <a:p>
            <a:pPr>
              <a:lnSpc>
                <a:spcPct val="150000"/>
              </a:lnSpc>
            </a:pPr>
            <a:r>
              <a:rPr lang="en-US" altLang="zh-CN" sz="2000" b="1">
                <a:latin typeface="+mn-ea"/>
              </a:rPr>
              <a:t> </a:t>
            </a:r>
            <a:endParaRPr lang="zh-CN" altLang="zh-CN" sz="2000" b="1">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248" y="438034"/>
            <a:ext cx="7681732" cy="4247317"/>
          </a:xfrm>
          <a:prstGeom prst="rect">
            <a:avLst/>
          </a:prstGeom>
        </p:spPr>
        <p:txBody>
          <a:bodyPr wrap="square">
            <a:spAutoFit/>
          </a:bodyPr>
          <a:lstStyle/>
          <a:p>
            <a:pPr fontAlgn="ctr">
              <a:lnSpc>
                <a:spcPct val="150000"/>
              </a:lnSpc>
            </a:pPr>
            <a:r>
              <a:rPr lang="en-US" altLang="zh-CN" sz="2000" b="1" smtClean="0">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3] (5</a:t>
            </a:r>
            <a:r>
              <a:rPr lang="zh-CN" altLang="zh-CN" sz="2000" b="1">
                <a:solidFill>
                  <a:srgbClr val="FF0000"/>
                </a:solidFill>
                <a:latin typeface="+mn-ea"/>
              </a:rPr>
              <a:t>分</a:t>
            </a:r>
            <a:r>
              <a:rPr lang="en-US" altLang="zh-CN" sz="2000" b="1">
                <a:solidFill>
                  <a:srgbClr val="FF0000"/>
                </a:solidFill>
                <a:latin typeface="+mn-ea"/>
              </a:rPr>
              <a:t>)</a:t>
            </a:r>
            <a:endParaRPr lang="zh-CN" altLang="zh-CN" sz="2000" b="1">
              <a:solidFill>
                <a:srgbClr val="FF0000"/>
              </a:solidFill>
              <a:latin typeface="+mn-ea"/>
            </a:endParaRPr>
          </a:p>
          <a:p>
            <a:pPr fontAlgn="ctr">
              <a:lnSpc>
                <a:spcPct val="150000"/>
              </a:lnSpc>
            </a:pPr>
            <a:r>
              <a:rPr lang="zh-CN" altLang="zh-CN" sz="2000" b="1">
                <a:latin typeface="+mn-ea"/>
              </a:rPr>
              <a:t>　　在正常工期下，如果将项目工期减少</a:t>
            </a:r>
            <a:r>
              <a:rPr lang="en-US" altLang="zh-CN" sz="2000" b="1">
                <a:latin typeface="+mn-ea"/>
              </a:rPr>
              <a:t>1</a:t>
            </a:r>
            <a:r>
              <a:rPr lang="zh-CN" altLang="zh-CN" sz="2000" b="1">
                <a:latin typeface="+mn-ea"/>
              </a:rPr>
              <a:t>周，则首先应该压缩哪个活动</a:t>
            </a:r>
            <a:r>
              <a:rPr lang="en-US" altLang="zh-CN" sz="2000" b="1">
                <a:latin typeface="+mn-ea"/>
              </a:rPr>
              <a:t>?</a:t>
            </a:r>
            <a:r>
              <a:rPr lang="zh-CN" altLang="zh-CN" sz="2000" b="1">
                <a:latin typeface="+mn-ea"/>
              </a:rPr>
              <a:t>为什么</a:t>
            </a:r>
            <a:r>
              <a:rPr lang="en-US" altLang="zh-CN" sz="2000" b="1" smtClean="0">
                <a:latin typeface="+mn-ea"/>
              </a:rPr>
              <a:t>?</a:t>
            </a:r>
            <a:r>
              <a:rPr lang="zh-CN" altLang="zh-CN" sz="2000" b="1" smtClean="0">
                <a:latin typeface="+mn-ea"/>
              </a:rPr>
              <a:t>压缩</a:t>
            </a:r>
            <a:r>
              <a:rPr lang="zh-CN" altLang="zh-CN" sz="2000" b="1">
                <a:latin typeface="+mn-ea"/>
              </a:rPr>
              <a:t>后项目总成本增加多少</a:t>
            </a:r>
            <a:r>
              <a:rPr lang="en-US" altLang="zh-CN" sz="2000" b="1">
                <a:latin typeface="+mn-ea"/>
              </a:rPr>
              <a:t>?</a:t>
            </a:r>
            <a:endParaRPr lang="zh-CN" altLang="zh-CN" sz="2000" b="1">
              <a:latin typeface="+mn-ea"/>
            </a:endParaRPr>
          </a:p>
          <a:p>
            <a:pPr>
              <a:lnSpc>
                <a:spcPct val="150000"/>
              </a:lnSpc>
            </a:pPr>
            <a:r>
              <a:rPr lang="zh-CN" altLang="zh-CN" sz="2000" b="1">
                <a:latin typeface="+mn-ea"/>
              </a:rPr>
              <a:t>答</a:t>
            </a:r>
            <a:r>
              <a:rPr lang="zh-CN" altLang="zh-CN" sz="2000" b="1" smtClean="0">
                <a:latin typeface="+mn-ea"/>
              </a:rPr>
              <a:t>：</a:t>
            </a:r>
            <a:endParaRPr lang="en-US" altLang="zh-CN" sz="2000" b="1" smtClean="0">
              <a:latin typeface="+mn-ea"/>
            </a:endParaRPr>
          </a:p>
          <a:p>
            <a:pPr>
              <a:lnSpc>
                <a:spcPct val="150000"/>
              </a:lnSpc>
            </a:pPr>
            <a:r>
              <a:rPr lang="zh-CN" altLang="zh-CN" sz="2000" b="1" smtClean="0">
                <a:latin typeface="+mn-ea"/>
              </a:rPr>
              <a:t>（</a:t>
            </a:r>
            <a:r>
              <a:rPr lang="en-US" altLang="zh-CN" sz="2000" b="1">
                <a:latin typeface="+mn-ea"/>
              </a:rPr>
              <a:t>1</a:t>
            </a:r>
            <a:r>
              <a:rPr lang="zh-CN" altLang="zh-CN" sz="2000" b="1">
                <a:latin typeface="+mn-ea"/>
              </a:rPr>
              <a:t>）正常工期下，工期减少一周首先应压缩的是</a:t>
            </a:r>
            <a:r>
              <a:rPr lang="en-US" altLang="zh-CN" sz="2000" b="1">
                <a:latin typeface="+mn-ea"/>
              </a:rPr>
              <a:t>C</a:t>
            </a:r>
            <a:r>
              <a:rPr lang="zh-CN" altLang="zh-CN" sz="2000" b="1">
                <a:latin typeface="+mn-ea"/>
              </a:rPr>
              <a:t>活动。</a:t>
            </a:r>
            <a:endParaRPr lang="zh-CN" altLang="zh-CN" sz="2000" b="1">
              <a:latin typeface="+mn-ea"/>
            </a:endParaRPr>
          </a:p>
          <a:p>
            <a:pPr>
              <a:lnSpc>
                <a:spcPct val="150000"/>
              </a:lnSpc>
            </a:pPr>
            <a:r>
              <a:rPr lang="en-US" altLang="zh-CN" sz="2000" b="1">
                <a:latin typeface="+mn-ea"/>
              </a:rPr>
              <a:t>        </a:t>
            </a:r>
            <a:r>
              <a:rPr lang="zh-CN" altLang="zh-CN" sz="2000" b="1">
                <a:latin typeface="+mn-ea"/>
              </a:rPr>
              <a:t>因为</a:t>
            </a:r>
            <a:r>
              <a:rPr lang="en-US" altLang="zh-CN" sz="2000" b="1">
                <a:latin typeface="+mn-ea"/>
              </a:rPr>
              <a:t>C</a:t>
            </a:r>
            <a:r>
              <a:rPr lang="zh-CN" altLang="zh-CN" sz="2000" b="1">
                <a:latin typeface="+mn-ea"/>
              </a:rPr>
              <a:t>、</a:t>
            </a:r>
            <a:r>
              <a:rPr lang="en-US" altLang="zh-CN" sz="2000" b="1">
                <a:latin typeface="+mn-ea"/>
              </a:rPr>
              <a:t>D</a:t>
            </a:r>
            <a:r>
              <a:rPr lang="zh-CN" altLang="zh-CN" sz="2000" b="1">
                <a:latin typeface="+mn-ea"/>
              </a:rPr>
              <a:t>是关键路径活动，必须要压缩关键路径上的活动，压缩</a:t>
            </a:r>
            <a:r>
              <a:rPr lang="en-US" altLang="zh-CN" sz="2000" b="1">
                <a:latin typeface="+mn-ea"/>
              </a:rPr>
              <a:t>C</a:t>
            </a:r>
            <a:r>
              <a:rPr lang="zh-CN" altLang="zh-CN" sz="2000" b="1">
                <a:latin typeface="+mn-ea"/>
              </a:rPr>
              <a:t>一周多花费为</a:t>
            </a:r>
            <a:r>
              <a:rPr lang="en-US" altLang="zh-CN" sz="2000" b="1">
                <a:latin typeface="+mn-ea"/>
              </a:rPr>
              <a:t>5000</a:t>
            </a:r>
            <a:r>
              <a:rPr lang="zh-CN" altLang="zh-CN" sz="2000" b="1">
                <a:latin typeface="+mn-ea"/>
              </a:rPr>
              <a:t>元，压缩</a:t>
            </a:r>
            <a:r>
              <a:rPr lang="en-US" altLang="zh-CN" sz="2000" b="1">
                <a:latin typeface="+mn-ea"/>
              </a:rPr>
              <a:t>D</a:t>
            </a:r>
            <a:r>
              <a:rPr lang="zh-CN" altLang="zh-CN" sz="2000" b="1">
                <a:latin typeface="+mn-ea"/>
              </a:rPr>
              <a:t>一周多花费</a:t>
            </a:r>
            <a:r>
              <a:rPr lang="en-US" altLang="zh-CN" sz="2000" b="1">
                <a:latin typeface="+mn-ea"/>
              </a:rPr>
              <a:t>20000</a:t>
            </a:r>
            <a:r>
              <a:rPr lang="zh-CN" altLang="zh-CN" sz="2000" b="1">
                <a:latin typeface="+mn-ea"/>
              </a:rPr>
              <a:t>元，所以选择</a:t>
            </a:r>
            <a:r>
              <a:rPr lang="en-US" altLang="zh-CN" sz="2000" b="1">
                <a:latin typeface="+mn-ea"/>
              </a:rPr>
              <a:t>C</a:t>
            </a:r>
            <a:r>
              <a:rPr lang="zh-CN" altLang="zh-CN" sz="2000" b="1">
                <a:latin typeface="+mn-ea"/>
              </a:rPr>
              <a:t>活动。</a:t>
            </a:r>
            <a:endParaRPr lang="zh-CN" altLang="zh-CN" sz="2000" b="1">
              <a:latin typeface="+mn-ea"/>
            </a:endParaRPr>
          </a:p>
          <a:p>
            <a:pPr>
              <a:lnSpc>
                <a:spcPct val="150000"/>
              </a:lnSpc>
            </a:pPr>
            <a:r>
              <a:rPr lang="zh-CN" altLang="zh-CN" sz="2000" b="1" smtClean="0">
                <a:latin typeface="+mn-ea"/>
              </a:rPr>
              <a:t>（</a:t>
            </a:r>
            <a:r>
              <a:rPr lang="en-US" altLang="zh-CN" sz="2000" b="1">
                <a:latin typeface="+mn-ea"/>
              </a:rPr>
              <a:t>2</a:t>
            </a:r>
            <a:r>
              <a:rPr lang="zh-CN" altLang="zh-CN" sz="2000" b="1">
                <a:latin typeface="+mn-ea"/>
              </a:rPr>
              <a:t>）压缩后项目总成本增加</a:t>
            </a:r>
            <a:r>
              <a:rPr lang="en-US" altLang="zh-CN" sz="2000" b="1">
                <a:latin typeface="+mn-ea"/>
              </a:rPr>
              <a:t>5000</a:t>
            </a:r>
            <a:r>
              <a:rPr lang="zh-CN" altLang="zh-CN" sz="2000" b="1">
                <a:latin typeface="+mn-ea"/>
              </a:rPr>
              <a:t>元。</a:t>
            </a:r>
            <a:endParaRPr lang="zh-CN" altLang="zh-CN" sz="2000" b="1">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358467" y="218472"/>
            <a:ext cx="6991457" cy="189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典型考题（</a:t>
            </a:r>
            <a:r>
              <a:rPr lang="en-US" altLang="zh-CN" sz="2000" b="1" smtClean="0">
                <a:solidFill>
                  <a:srgbClr val="FF0000"/>
                </a:solidFill>
                <a:latin typeface="+mn-ea"/>
                <a:ea typeface="+mn-ea"/>
                <a:cs typeface="Times New Roman" panose="02020603050405020304" pitchFamily="18" charset="0"/>
              </a:rPr>
              <a:t>2017</a:t>
            </a:r>
            <a:r>
              <a:rPr lang="zh-CN" altLang="en-US" sz="2000" b="1" smtClean="0">
                <a:solidFill>
                  <a:srgbClr val="FF0000"/>
                </a:solidFill>
                <a:latin typeface="+mn-ea"/>
                <a:ea typeface="+mn-ea"/>
                <a:cs typeface="Times New Roman" panose="02020603050405020304" pitchFamily="18" charset="0"/>
              </a:rPr>
              <a:t>年</a:t>
            </a:r>
            <a:r>
              <a:rPr lang="en-US" altLang="zh-CN" sz="2000" b="1" smtClean="0">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月信息系统项目管理师真题）：</a:t>
            </a:r>
            <a:endParaRPr lang="en-US" altLang="zh-CN" sz="2000" b="1" smtClean="0">
              <a:solidFill>
                <a:srgbClr val="FF0000"/>
              </a:solidFill>
              <a:latin typeface="+mn-ea"/>
              <a:ea typeface="+mn-ea"/>
              <a:cs typeface="Times New Roman" panose="02020603050405020304" pitchFamily="18" charset="0"/>
            </a:endParaRPr>
          </a:p>
          <a:p>
            <a:pPr marL="0" indent="0">
              <a:lnSpc>
                <a:spcPct val="150000"/>
              </a:lnSpc>
            </a:pPr>
            <a:r>
              <a:rPr lang="zh-CN" altLang="zh-CN" sz="2000" b="1" smtClean="0">
                <a:latin typeface="+mn-ea"/>
                <a:ea typeface="+mn-ea"/>
                <a:cs typeface="Times New Roman" panose="02020603050405020304" pitchFamily="18" charset="0"/>
              </a:rPr>
              <a:t>某</a:t>
            </a:r>
            <a:r>
              <a:rPr lang="zh-CN" altLang="zh-CN" sz="2000" b="1">
                <a:latin typeface="+mn-ea"/>
                <a:ea typeface="+mn-ea"/>
                <a:cs typeface="Times New Roman" panose="02020603050405020304" pitchFamily="18" charset="0"/>
              </a:rPr>
              <a:t>项目工期为</a:t>
            </a:r>
            <a:r>
              <a:rPr lang="en-US" altLang="zh-CN" sz="2000" b="1">
                <a:latin typeface="+mn-ea"/>
                <a:ea typeface="+mn-ea"/>
                <a:cs typeface="Times New Roman" panose="02020603050405020304" pitchFamily="18" charset="0"/>
              </a:rPr>
              <a:t>6</a:t>
            </a:r>
            <a:r>
              <a:rPr lang="zh-CN" altLang="zh-CN" sz="2000" b="1">
                <a:latin typeface="+mn-ea"/>
                <a:ea typeface="+mn-ea"/>
                <a:cs typeface="Times New Roman" panose="02020603050405020304" pitchFamily="18" charset="0"/>
              </a:rPr>
              <a:t>个月，该项目的项目经理在第</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个月末对项目进行了中期检查，检查</a:t>
            </a:r>
            <a:r>
              <a:rPr lang="zh-CN" altLang="zh-CN" sz="2000" b="1" smtClean="0">
                <a:latin typeface="+mn-ea"/>
                <a:ea typeface="+mn-ea"/>
                <a:cs typeface="Times New Roman" panose="02020603050405020304" pitchFamily="18" charset="0"/>
              </a:rPr>
              <a:t>结果</a:t>
            </a:r>
            <a:r>
              <a:rPr lang="zh-CN" altLang="zh-CN" sz="2000" b="1">
                <a:latin typeface="+mn-ea"/>
                <a:ea typeface="+mn-ea"/>
                <a:cs typeface="Times New Roman" panose="02020603050405020304" pitchFamily="18" charset="0"/>
              </a:rPr>
              <a:t>表明完成了计划进度的</a:t>
            </a:r>
            <a:r>
              <a:rPr lang="en-US" altLang="zh-CN" sz="2000" b="1">
                <a:latin typeface="+mn-ea"/>
                <a:ea typeface="+mn-ea"/>
                <a:cs typeface="Times New Roman" panose="02020603050405020304" pitchFamily="18" charset="0"/>
              </a:rPr>
              <a:t>90%</a:t>
            </a:r>
            <a:r>
              <a:rPr lang="zh-CN" altLang="zh-CN" sz="2000" b="1">
                <a:latin typeface="+mn-ea"/>
                <a:ea typeface="+mn-ea"/>
                <a:cs typeface="Times New Roman" panose="02020603050405020304" pitchFamily="18" charset="0"/>
              </a:rPr>
              <a:t>，相关情况见下表（单位：万元），表中活动之间存在</a:t>
            </a:r>
            <a:r>
              <a:rPr lang="en-US" altLang="zh-CN" sz="2000" b="1">
                <a:latin typeface="+mn-ea"/>
                <a:ea typeface="+mn-ea"/>
                <a:cs typeface="Times New Roman" panose="02020603050405020304" pitchFamily="18" charset="0"/>
              </a:rPr>
              <a:t>F-S</a:t>
            </a:r>
            <a:r>
              <a:rPr lang="zh-CN" altLang="zh-CN" sz="2000" b="1">
                <a:latin typeface="+mn-ea"/>
                <a:ea typeface="+mn-ea"/>
                <a:cs typeface="Times New Roman" panose="02020603050405020304" pitchFamily="18" charset="0"/>
              </a:rPr>
              <a:t>关系。</a:t>
            </a:r>
            <a:endParaRPr lang="zh-CN" altLang="zh-CN" sz="2000" b="1">
              <a:latin typeface="+mn-ea"/>
              <a:ea typeface="+mn-ea"/>
              <a:cs typeface="Times New Roman" panose="02020603050405020304" pitchFamily="18" charset="0"/>
            </a:endParaRPr>
          </a:p>
        </p:txBody>
      </p:sp>
      <p:graphicFrame>
        <p:nvGraphicFramePr>
          <p:cNvPr id="3" name="表格 2"/>
          <p:cNvGraphicFramePr>
            <a:graphicFrameLocks noGrp="1"/>
          </p:cNvGraphicFramePr>
          <p:nvPr/>
        </p:nvGraphicFramePr>
        <p:xfrm>
          <a:off x="231146" y="2303361"/>
          <a:ext cx="7419720" cy="3472408"/>
        </p:xfrm>
        <a:graphic>
          <a:graphicData uri="http://schemas.openxmlformats.org/drawingml/2006/table">
            <a:tbl>
              <a:tblPr>
                <a:tableStyleId>{5C22544A-7EE6-4342-B048-85BDC9FD1C3A}</a:tableStyleId>
              </a:tblPr>
              <a:tblGrid>
                <a:gridCol w="671680"/>
                <a:gridCol w="1088020"/>
                <a:gridCol w="740780"/>
                <a:gridCol w="856526"/>
                <a:gridCol w="821803"/>
                <a:gridCol w="810228"/>
                <a:gridCol w="810228"/>
                <a:gridCol w="763068"/>
                <a:gridCol w="857387"/>
              </a:tblGrid>
              <a:tr h="434051">
                <a:tc>
                  <a:txBody>
                    <a:bodyPr/>
                    <a:lstStyle/>
                    <a:p>
                      <a:pPr algn="ctr">
                        <a:spcAft>
                          <a:spcPts val="0"/>
                        </a:spcAft>
                      </a:pPr>
                      <a:r>
                        <a:rPr lang="zh-CN" sz="1800" b="1" kern="1200">
                          <a:solidFill>
                            <a:schemeClr val="tx1"/>
                          </a:solidFill>
                          <a:latin typeface="+mn-ea"/>
                          <a:ea typeface="+mn-ea"/>
                          <a:cs typeface="Times New Roman" panose="02020603050405020304" pitchFamily="18" charset="0"/>
                        </a:rPr>
                        <a:t>序号</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活动</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1</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2</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3</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4</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5</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第</a:t>
                      </a:r>
                      <a:r>
                        <a:rPr lang="en-US" sz="1800" b="1" kern="1200">
                          <a:solidFill>
                            <a:schemeClr val="tx1"/>
                          </a:solidFill>
                          <a:latin typeface="+mn-ea"/>
                          <a:ea typeface="+mn-ea"/>
                          <a:cs typeface="Times New Roman" panose="02020603050405020304" pitchFamily="18" charset="0"/>
                        </a:rPr>
                        <a:t>6</a:t>
                      </a:r>
                      <a:r>
                        <a:rPr lang="zh-CN" sz="1800" b="1" kern="1200">
                          <a:solidFill>
                            <a:schemeClr val="tx1"/>
                          </a:solidFill>
                          <a:latin typeface="+mn-ea"/>
                          <a:ea typeface="+mn-ea"/>
                          <a:cs typeface="Times New Roman" panose="02020603050405020304" pitchFamily="18" charset="0"/>
                        </a:rPr>
                        <a:t>月</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PV</a:t>
                      </a:r>
                      <a:r>
                        <a:rPr lang="zh-CN" sz="1800" b="1" kern="1200">
                          <a:solidFill>
                            <a:schemeClr val="tx1"/>
                          </a:solidFill>
                          <a:latin typeface="+mn-ea"/>
                          <a:ea typeface="+mn-ea"/>
                          <a:cs typeface="Times New Roman" panose="02020603050405020304" pitchFamily="18" charset="0"/>
                        </a:rPr>
                        <a:t>值</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800" b="1" kern="1200">
                          <a:solidFill>
                            <a:schemeClr val="tx1"/>
                          </a:solidFill>
                          <a:latin typeface="+mn-ea"/>
                          <a:ea typeface="+mn-ea"/>
                          <a:cs typeface="Times New Roman" panose="02020603050405020304" pitchFamily="18" charset="0"/>
                        </a:rPr>
                        <a:t>编制计划</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8</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2</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800" b="1" kern="1200">
                          <a:solidFill>
                            <a:schemeClr val="tx1"/>
                          </a:solidFill>
                          <a:latin typeface="+mn-ea"/>
                          <a:ea typeface="+mn-ea"/>
                          <a:cs typeface="Times New Roman" panose="02020603050405020304" pitchFamily="18" charset="0"/>
                        </a:rPr>
                        <a:t>需求调研</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6</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6</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12</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3</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800" b="1" kern="1200">
                          <a:solidFill>
                            <a:schemeClr val="tx1"/>
                          </a:solidFill>
                          <a:latin typeface="+mn-ea"/>
                          <a:ea typeface="+mn-ea"/>
                          <a:cs typeface="Times New Roman" panose="02020603050405020304" pitchFamily="18" charset="0"/>
                        </a:rPr>
                        <a:t>概要设计</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8</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800" b="1" kern="1200">
                          <a:solidFill>
                            <a:schemeClr val="tx1"/>
                          </a:solidFill>
                          <a:latin typeface="+mn-ea"/>
                          <a:ea typeface="+mn-ea"/>
                          <a:cs typeface="Times New Roman" panose="02020603050405020304" pitchFamily="18" charset="0"/>
                        </a:rPr>
                        <a:t>数据设计</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8</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12</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5</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详细设计</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8</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2</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10</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月度</a:t>
                      </a:r>
                      <a:r>
                        <a:rPr lang="en-US" sz="1800" b="1" kern="1200">
                          <a:solidFill>
                            <a:schemeClr val="tx1"/>
                          </a:solidFill>
                          <a:latin typeface="+mn-ea"/>
                          <a:ea typeface="+mn-ea"/>
                          <a:cs typeface="Times New Roman" panose="02020603050405020304" pitchFamily="18" charset="0"/>
                        </a:rPr>
                        <a:t>PV</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10</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10</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12</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12</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2</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r>
              <a:tr h="434051">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1800" b="1" kern="1200">
                          <a:solidFill>
                            <a:schemeClr val="tx1"/>
                          </a:solidFill>
                          <a:latin typeface="+mn-ea"/>
                          <a:ea typeface="+mn-ea"/>
                          <a:cs typeface="Times New Roman" panose="02020603050405020304" pitchFamily="18" charset="0"/>
                        </a:rPr>
                        <a:t>月度</a:t>
                      </a:r>
                      <a:r>
                        <a:rPr lang="en-US" sz="1800" b="1" kern="1200">
                          <a:solidFill>
                            <a:schemeClr val="tx1"/>
                          </a:solidFill>
                          <a:latin typeface="+mn-ea"/>
                          <a:ea typeface="+mn-ea"/>
                          <a:cs typeface="Times New Roman" panose="02020603050405020304" pitchFamily="18" charset="0"/>
                        </a:rPr>
                        <a:t>AC</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4</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11</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11</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1800" b="1" kern="1200">
                          <a:solidFill>
                            <a:schemeClr val="tx1"/>
                          </a:solidFill>
                          <a:latin typeface="+mn-ea"/>
                          <a:ea typeface="+mn-ea"/>
                          <a:cs typeface="Times New Roman" panose="02020603050405020304" pitchFamily="18" charset="0"/>
                        </a:rPr>
                        <a:t> </a:t>
                      </a:r>
                      <a:endParaRPr lang="zh-CN" sz="1800" b="1" kern="1200">
                        <a:solidFill>
                          <a:schemeClr val="tx1"/>
                        </a:solidFill>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358467" y="218472"/>
            <a:ext cx="6991457" cy="3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典型考题（</a:t>
            </a:r>
            <a:r>
              <a:rPr lang="en-US" altLang="zh-CN" sz="2000" b="1" smtClean="0">
                <a:solidFill>
                  <a:srgbClr val="FF0000"/>
                </a:solidFill>
                <a:latin typeface="+mn-ea"/>
                <a:ea typeface="+mn-ea"/>
                <a:cs typeface="Times New Roman" panose="02020603050405020304" pitchFamily="18" charset="0"/>
              </a:rPr>
              <a:t>2018</a:t>
            </a:r>
            <a:r>
              <a:rPr lang="zh-CN" altLang="en-US" sz="2000" b="1" smtClean="0">
                <a:solidFill>
                  <a:srgbClr val="FF0000"/>
                </a:solidFill>
                <a:latin typeface="+mn-ea"/>
                <a:ea typeface="+mn-ea"/>
                <a:cs typeface="Times New Roman" panose="02020603050405020304" pitchFamily="18" charset="0"/>
              </a:rPr>
              <a:t>年</a:t>
            </a:r>
            <a:r>
              <a:rPr lang="en-US" altLang="zh-CN" sz="2000" b="1" smtClean="0">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月信息系统项目管理师真题）：</a:t>
            </a:r>
            <a:endParaRPr lang="en-US" altLang="zh-CN" sz="2000" b="1" smtClean="0">
              <a:solidFill>
                <a:srgbClr val="FF0000"/>
              </a:solidFill>
              <a:latin typeface="+mn-ea"/>
              <a:ea typeface="+mn-ea"/>
              <a:cs typeface="Times New Roman" panose="02020603050405020304" pitchFamily="18" charset="0"/>
            </a:endParaRPr>
          </a:p>
          <a:p>
            <a:pPr marL="82550" indent="0" eaLnBrk="1" hangingPunct="1">
              <a:lnSpc>
                <a:spcPct val="150000"/>
              </a:lnSpc>
              <a:buClr>
                <a:srgbClr val="3891A7"/>
              </a:buClr>
              <a:buSzPct val="80000"/>
            </a:pPr>
            <a:r>
              <a:rPr lang="zh-CN" altLang="zh-CN" sz="2000" b="1" smtClean="0">
                <a:latin typeface="+mn-ea"/>
                <a:ea typeface="+mn-ea"/>
                <a:cs typeface="Times New Roman" panose="02020603050405020304" pitchFamily="18" charset="0"/>
              </a:rPr>
              <a:t>某</a:t>
            </a:r>
            <a:r>
              <a:rPr lang="zh-CN" altLang="zh-CN" sz="2000" b="1">
                <a:latin typeface="+mn-ea"/>
                <a:ea typeface="+mn-ea"/>
                <a:cs typeface="Times New Roman" panose="02020603050405020304" pitchFamily="18" charset="0"/>
              </a:rPr>
              <a:t>软件项目包含</a:t>
            </a:r>
            <a:r>
              <a:rPr lang="en-US" altLang="zh-CN" sz="2000" b="1">
                <a:latin typeface="+mn-ea"/>
                <a:ea typeface="+mn-ea"/>
                <a:cs typeface="Times New Roman" panose="02020603050405020304" pitchFamily="18" charset="0"/>
              </a:rPr>
              <a:t>8</a:t>
            </a:r>
            <a:r>
              <a:rPr lang="zh-CN" altLang="zh-CN" sz="2000" b="1">
                <a:latin typeface="+mn-ea"/>
                <a:ea typeface="+mn-ea"/>
                <a:cs typeface="Times New Roman" panose="02020603050405020304" pitchFamily="18" charset="0"/>
              </a:rPr>
              <a:t>项活动，活动之间的依赖关系，以及各活动的工作量和所需的资源如下表所示。假设不同类型的工作人员之间不能互换，但是同一类型的人员都可以从事与其相关的所有工作。所有参与该项目的工作人员，从项目一开始就进入项目团队，并直到项目结束时才能离开，在项目过程中不能承担其他活动。（所有的工作都按照整天计算</a:t>
            </a:r>
            <a:r>
              <a:rPr lang="zh-CN" altLang="zh-CN" sz="2000" b="1" smtClean="0">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p:txBody>
      </p:sp>
      <p:graphicFrame>
        <p:nvGraphicFramePr>
          <p:cNvPr id="2" name="表格 1"/>
          <p:cNvGraphicFramePr>
            <a:graphicFrameLocks noGrp="1"/>
          </p:cNvGraphicFramePr>
          <p:nvPr/>
        </p:nvGraphicFramePr>
        <p:xfrm>
          <a:off x="468042" y="3647637"/>
          <a:ext cx="6772306" cy="2743200"/>
        </p:xfrm>
        <a:graphic>
          <a:graphicData uri="http://schemas.openxmlformats.org/drawingml/2006/table">
            <a:tbl>
              <a:tblPr>
                <a:tableStyleId>{5C22544A-7EE6-4342-B048-85BDC9FD1C3A}</a:tableStyleId>
              </a:tblPr>
              <a:tblGrid>
                <a:gridCol w="1100711"/>
                <a:gridCol w="2284647"/>
                <a:gridCol w="1693474"/>
                <a:gridCol w="1693474"/>
              </a:tblGrid>
              <a:tr h="234034">
                <a:tc>
                  <a:txBody>
                    <a:bodyPr/>
                    <a:lstStyle/>
                    <a:p>
                      <a:pPr algn="ctr">
                        <a:spcAft>
                          <a:spcPts val="0"/>
                        </a:spcAft>
                      </a:pPr>
                      <a:r>
                        <a:rPr lang="zh-CN" sz="2000" b="1" kern="1200">
                          <a:solidFill>
                            <a:schemeClr val="tx1"/>
                          </a:solidFill>
                          <a:latin typeface="+mn-ea"/>
                          <a:ea typeface="+mn-ea"/>
                          <a:cs typeface="Times New Roman" panose="02020603050405020304" pitchFamily="18" charset="0"/>
                        </a:rPr>
                        <a:t>活动</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000" b="1" kern="1200">
                          <a:solidFill>
                            <a:schemeClr val="tx1"/>
                          </a:solidFill>
                          <a:latin typeface="+mn-ea"/>
                          <a:ea typeface="+mn-ea"/>
                          <a:cs typeface="Times New Roman" panose="02020603050405020304" pitchFamily="18" charset="0"/>
                        </a:rPr>
                        <a:t>工作量（人</a:t>
                      </a:r>
                      <a:r>
                        <a:rPr lang="en-US" sz="2000" b="1" kern="1200">
                          <a:solidFill>
                            <a:schemeClr val="tx1"/>
                          </a:solidFill>
                          <a:latin typeface="+mn-ea"/>
                          <a:ea typeface="+mn-ea"/>
                          <a:cs typeface="Times New Roman" panose="02020603050405020304" pitchFamily="18" charset="0"/>
                        </a:rPr>
                        <a:t>*</a:t>
                      </a:r>
                      <a:r>
                        <a:rPr lang="zh-CN" sz="2000" b="1" kern="1200">
                          <a:solidFill>
                            <a:schemeClr val="tx1"/>
                          </a:solidFill>
                          <a:latin typeface="+mn-ea"/>
                          <a:ea typeface="+mn-ea"/>
                          <a:cs typeface="Times New Roman" panose="02020603050405020304" pitchFamily="18" charset="0"/>
                        </a:rPr>
                        <a:t>天）</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000" b="1" kern="1200">
                          <a:solidFill>
                            <a:schemeClr val="tx1"/>
                          </a:solidFill>
                          <a:latin typeface="+mn-ea"/>
                          <a:ea typeface="+mn-ea"/>
                          <a:cs typeface="Times New Roman" panose="02020603050405020304" pitchFamily="18" charset="0"/>
                        </a:rPr>
                        <a:t>依赖</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zh-CN" sz="2000" b="1" kern="1200">
                          <a:solidFill>
                            <a:schemeClr val="tx1"/>
                          </a:solidFill>
                          <a:latin typeface="+mn-ea"/>
                          <a:ea typeface="+mn-ea"/>
                          <a:cs typeface="Times New Roman" panose="02020603050405020304" pitchFamily="18" charset="0"/>
                        </a:rPr>
                        <a:t>资源类型</a:t>
                      </a:r>
                      <a:endParaRPr lang="zh-CN" sz="2000" b="1" kern="1200">
                        <a:solidFill>
                          <a:schemeClr val="tx1"/>
                        </a:solidFill>
                        <a:latin typeface="+mn-ea"/>
                        <a:ea typeface="+mn-ea"/>
                        <a:cs typeface="Times New Roman" panose="02020603050405020304" pitchFamily="18" charset="0"/>
                      </a:endParaRPr>
                    </a:p>
                  </a:txBody>
                  <a:tcPr marL="68580" marR="68580" marT="0" marB="0"/>
                </a:tc>
              </a:tr>
              <a:tr h="304800">
                <a:tc>
                  <a:txBody>
                    <a:bodyPr/>
                    <a:lstStyle/>
                    <a:p>
                      <a:pPr algn="ctr">
                        <a:spcAft>
                          <a:spcPts val="0"/>
                        </a:spcAft>
                      </a:pPr>
                      <a:r>
                        <a:rPr lang="en-US" sz="2000" b="1" kern="1200">
                          <a:solidFill>
                            <a:schemeClr val="tx1"/>
                          </a:solidFill>
                          <a:latin typeface="+mn-ea"/>
                          <a:ea typeface="+mn-ea"/>
                          <a:cs typeface="Times New Roman" panose="02020603050405020304" pitchFamily="18" charset="0"/>
                        </a:rPr>
                        <a:t>A</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4</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 </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SA</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B</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3</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A</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SD</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C</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2</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A</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SD</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D</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4</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A</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SD</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E</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3</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B</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SC</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F</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3</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C</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SC</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G</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8</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C</a:t>
                      </a:r>
                      <a:r>
                        <a:rPr lang="zh-CN" sz="2000" b="1" kern="1200">
                          <a:solidFill>
                            <a:schemeClr val="tx1"/>
                          </a:solidFill>
                          <a:latin typeface="+mn-ea"/>
                          <a:ea typeface="+mn-ea"/>
                          <a:cs typeface="Times New Roman" panose="02020603050405020304" pitchFamily="18" charset="0"/>
                        </a:rPr>
                        <a:t>、</a:t>
                      </a:r>
                      <a:r>
                        <a:rPr lang="en-US" sz="2000" b="1" kern="1200">
                          <a:solidFill>
                            <a:schemeClr val="tx1"/>
                          </a:solidFill>
                          <a:latin typeface="+mn-ea"/>
                          <a:ea typeface="+mn-ea"/>
                          <a:cs typeface="Times New Roman" panose="02020603050405020304" pitchFamily="18" charset="0"/>
                        </a:rPr>
                        <a:t>D</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SC</a:t>
                      </a:r>
                      <a:endParaRPr lang="zh-CN" sz="2000" b="1" kern="1200">
                        <a:solidFill>
                          <a:schemeClr val="tx1"/>
                        </a:solidFill>
                        <a:latin typeface="+mn-ea"/>
                        <a:ea typeface="+mn-ea"/>
                        <a:cs typeface="Times New Roman" panose="02020603050405020304" pitchFamily="18" charset="0"/>
                      </a:endParaRPr>
                    </a:p>
                  </a:txBody>
                  <a:tcPr marL="68580" marR="68580" marT="0" marB="0"/>
                </a:tc>
              </a:tr>
              <a:tr h="234034">
                <a:tc>
                  <a:txBody>
                    <a:bodyPr/>
                    <a:lstStyle/>
                    <a:p>
                      <a:pPr algn="ctr">
                        <a:spcAft>
                          <a:spcPts val="0"/>
                        </a:spcAft>
                      </a:pPr>
                      <a:r>
                        <a:rPr lang="en-US" sz="2000" b="1" kern="1200">
                          <a:solidFill>
                            <a:schemeClr val="tx1"/>
                          </a:solidFill>
                          <a:latin typeface="+mn-ea"/>
                          <a:ea typeface="+mn-ea"/>
                          <a:cs typeface="Times New Roman" panose="02020603050405020304" pitchFamily="18" charset="0"/>
                        </a:rPr>
                        <a:t>H</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2</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E</a:t>
                      </a:r>
                      <a:r>
                        <a:rPr lang="zh-CN" sz="2000" b="1" kern="1200">
                          <a:solidFill>
                            <a:schemeClr val="tx1"/>
                          </a:solidFill>
                          <a:latin typeface="+mn-ea"/>
                          <a:ea typeface="+mn-ea"/>
                          <a:cs typeface="Times New Roman" panose="02020603050405020304" pitchFamily="18" charset="0"/>
                        </a:rPr>
                        <a:t>、</a:t>
                      </a:r>
                      <a:r>
                        <a:rPr lang="en-US" sz="2000" b="1" kern="1200">
                          <a:solidFill>
                            <a:schemeClr val="tx1"/>
                          </a:solidFill>
                          <a:latin typeface="+mn-ea"/>
                          <a:ea typeface="+mn-ea"/>
                          <a:cs typeface="Times New Roman" panose="02020603050405020304" pitchFamily="18" charset="0"/>
                        </a:rPr>
                        <a:t>F</a:t>
                      </a:r>
                      <a:r>
                        <a:rPr lang="zh-CN" sz="2000" b="1" kern="1200">
                          <a:solidFill>
                            <a:schemeClr val="tx1"/>
                          </a:solidFill>
                          <a:latin typeface="+mn-ea"/>
                          <a:ea typeface="+mn-ea"/>
                          <a:cs typeface="Times New Roman" panose="02020603050405020304" pitchFamily="18" charset="0"/>
                        </a:rPr>
                        <a:t>、</a:t>
                      </a:r>
                      <a:r>
                        <a:rPr lang="en-US" sz="2000" b="1" kern="1200">
                          <a:solidFill>
                            <a:schemeClr val="tx1"/>
                          </a:solidFill>
                          <a:latin typeface="+mn-ea"/>
                          <a:ea typeface="+mn-ea"/>
                          <a:cs typeface="Times New Roman" panose="02020603050405020304" pitchFamily="18" charset="0"/>
                        </a:rPr>
                        <a:t>G</a:t>
                      </a:r>
                      <a:endParaRPr lang="zh-CN" sz="20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spcAft>
                          <a:spcPts val="0"/>
                        </a:spcAft>
                      </a:pPr>
                      <a:r>
                        <a:rPr lang="en-US" sz="2000" b="1" kern="1200">
                          <a:solidFill>
                            <a:schemeClr val="tx1"/>
                          </a:solidFill>
                          <a:latin typeface="+mn-ea"/>
                          <a:ea typeface="+mn-ea"/>
                          <a:cs typeface="Times New Roman" panose="02020603050405020304" pitchFamily="18" charset="0"/>
                        </a:rPr>
                        <a:t>SA</a:t>
                      </a:r>
                      <a:endParaRPr lang="zh-CN" sz="2000" b="1" kern="1200">
                        <a:solidFill>
                          <a:schemeClr val="tx1"/>
                        </a:solidFill>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742" y="713843"/>
            <a:ext cx="7924800" cy="5304992"/>
          </a:xfrm>
          <a:prstGeom prst="rect">
            <a:avLst/>
          </a:prstGeom>
        </p:spPr>
        <p:txBody>
          <a:bodyPr wrap="square">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1</a:t>
            </a:r>
            <a:r>
              <a:rPr lang="zh-CN" altLang="zh-CN" sz="2000" b="1">
                <a:solidFill>
                  <a:srgbClr val="FF0000"/>
                </a:solidFill>
                <a:latin typeface="+mn-ea"/>
              </a:rPr>
              <a:t>】（</a:t>
            </a:r>
            <a:r>
              <a:rPr lang="en-US" altLang="zh-CN" sz="2000" b="1">
                <a:solidFill>
                  <a:srgbClr val="FF0000"/>
                </a:solidFill>
                <a:latin typeface="+mn-ea"/>
              </a:rPr>
              <a:t>10</a:t>
            </a:r>
            <a:r>
              <a:rPr lang="zh-CN" altLang="zh-CN" sz="2000" b="1">
                <a:solidFill>
                  <a:srgbClr val="FF0000"/>
                </a:solidFill>
                <a:latin typeface="+mn-ea"/>
              </a:rPr>
              <a:t>分） </a:t>
            </a:r>
            <a:br>
              <a:rPr lang="en-US" altLang="zh-CN" sz="2000" b="1">
                <a:latin typeface="+mn-ea"/>
              </a:rPr>
            </a:br>
            <a:r>
              <a:rPr lang="zh-CN" altLang="zh-CN" sz="2000" b="1">
                <a:latin typeface="+mn-ea"/>
              </a:rPr>
              <a:t>计算中期检查时项目的</a:t>
            </a:r>
            <a:r>
              <a:rPr lang="en-US" altLang="zh-CN" sz="2000" b="1">
                <a:latin typeface="+mn-ea"/>
              </a:rPr>
              <a:t>CPI</a:t>
            </a:r>
            <a:r>
              <a:rPr lang="zh-CN" altLang="zh-CN" sz="2000" b="1">
                <a:latin typeface="+mn-ea"/>
              </a:rPr>
              <a:t>、</a:t>
            </a:r>
            <a:r>
              <a:rPr lang="en-US" altLang="zh-CN" sz="2000" b="1">
                <a:latin typeface="+mn-ea"/>
              </a:rPr>
              <a:t>CV</a:t>
            </a:r>
            <a:r>
              <a:rPr lang="zh-CN" altLang="zh-CN" sz="2000" b="1">
                <a:latin typeface="+mn-ea"/>
              </a:rPr>
              <a:t>和</a:t>
            </a:r>
            <a:r>
              <a:rPr lang="en-US" altLang="zh-CN" sz="2000" b="1">
                <a:latin typeface="+mn-ea"/>
              </a:rPr>
              <a:t>SV</a:t>
            </a:r>
            <a:r>
              <a:rPr lang="zh-CN" altLang="zh-CN" sz="2000" b="1">
                <a:latin typeface="+mn-ea"/>
              </a:rPr>
              <a:t>，以及</a:t>
            </a:r>
            <a:r>
              <a:rPr lang="en-US" altLang="zh-CN" sz="2000" b="1">
                <a:latin typeface="+mn-ea"/>
              </a:rPr>
              <a:t>“</a:t>
            </a:r>
            <a:r>
              <a:rPr lang="zh-CN" altLang="zh-CN" sz="2000" b="1">
                <a:latin typeface="+mn-ea"/>
              </a:rPr>
              <a:t>概要设计</a:t>
            </a:r>
            <a:r>
              <a:rPr lang="en-US" altLang="zh-CN" sz="2000" b="1">
                <a:latin typeface="+mn-ea"/>
              </a:rPr>
              <a:t>”</a:t>
            </a:r>
            <a:r>
              <a:rPr lang="zh-CN" altLang="zh-CN" sz="2000" b="1">
                <a:latin typeface="+mn-ea"/>
              </a:rPr>
              <a:t>活动的</a:t>
            </a:r>
            <a:r>
              <a:rPr lang="en-US" altLang="zh-CN" sz="2000" b="1">
                <a:latin typeface="+mn-ea"/>
              </a:rPr>
              <a:t>EV</a:t>
            </a:r>
            <a:r>
              <a:rPr lang="zh-CN" altLang="zh-CN" sz="2000" b="1">
                <a:latin typeface="+mn-ea"/>
              </a:rPr>
              <a:t>和</a:t>
            </a:r>
            <a:r>
              <a:rPr lang="en-US" altLang="zh-CN" sz="2000" b="1">
                <a:latin typeface="+mn-ea"/>
              </a:rPr>
              <a:t>SPI</a:t>
            </a:r>
            <a:r>
              <a:rPr lang="zh-CN" altLang="zh-CN" sz="2000" b="1">
                <a:latin typeface="+mn-ea"/>
              </a:rPr>
              <a:t>。</a:t>
            </a:r>
            <a:r>
              <a:rPr lang="en-US" altLang="zh-CN" sz="2000" b="1">
                <a:latin typeface="+mn-ea"/>
              </a:rPr>
              <a:t> </a:t>
            </a:r>
            <a:br>
              <a:rPr lang="en-US" altLang="zh-CN" sz="2000" b="1">
                <a:latin typeface="+mn-ea"/>
              </a:rPr>
            </a:br>
            <a:r>
              <a:rPr lang="zh-CN" altLang="zh-CN" sz="2000" b="1" smtClean="0">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r>
              <a:rPr lang="en-US" altLang="zh-CN" sz="2000" b="1">
                <a:solidFill>
                  <a:srgbClr val="FF0000"/>
                </a:solidFill>
                <a:latin typeface="+mn-ea"/>
              </a:rPr>
              <a:t>4</a:t>
            </a:r>
            <a:r>
              <a:rPr lang="zh-CN" altLang="zh-CN" sz="2000" b="1">
                <a:solidFill>
                  <a:srgbClr val="FF0000"/>
                </a:solidFill>
                <a:latin typeface="+mn-ea"/>
              </a:rPr>
              <a:t>分）</a:t>
            </a:r>
            <a:r>
              <a:rPr lang="en-US" altLang="zh-CN" sz="2000" b="1">
                <a:latin typeface="+mn-ea"/>
              </a:rPr>
              <a:t> </a:t>
            </a:r>
            <a:br>
              <a:rPr lang="en-US" altLang="zh-CN" sz="2000" b="1">
                <a:latin typeface="+mn-ea"/>
              </a:rPr>
            </a:br>
            <a:r>
              <a:rPr lang="zh-CN" altLang="zh-CN" sz="2000" b="1">
                <a:latin typeface="+mn-ea"/>
              </a:rPr>
              <a:t>如果按照当前的绩效，计算项目的</a:t>
            </a:r>
            <a:r>
              <a:rPr lang="en-US" altLang="zh-CN" sz="2000" b="1">
                <a:latin typeface="+mn-ea"/>
              </a:rPr>
              <a:t>ETC</a:t>
            </a:r>
            <a:r>
              <a:rPr lang="zh-CN" altLang="zh-CN" sz="2000" b="1">
                <a:latin typeface="+mn-ea"/>
              </a:rPr>
              <a:t>和</a:t>
            </a:r>
            <a:r>
              <a:rPr lang="en-US" altLang="zh-CN" sz="2000" b="1">
                <a:latin typeface="+mn-ea"/>
              </a:rPr>
              <a:t>EAC</a:t>
            </a:r>
            <a:r>
              <a:rPr lang="zh-CN" altLang="zh-CN" sz="2000" b="1">
                <a:latin typeface="+mn-ea"/>
              </a:rPr>
              <a:t>。</a:t>
            </a:r>
            <a:r>
              <a:rPr lang="en-US" altLang="zh-CN" sz="2000" b="1">
                <a:latin typeface="+mn-ea"/>
              </a:rPr>
              <a:t> </a:t>
            </a:r>
            <a:br>
              <a:rPr lang="en-US" altLang="zh-CN" sz="2000" b="1">
                <a:latin typeface="+mn-ea"/>
              </a:rPr>
            </a:br>
            <a:r>
              <a:rPr lang="zh-CN" altLang="zh-CN" sz="2000" b="1" smtClean="0">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r>
              <a:rPr lang="en-US" altLang="zh-CN" sz="2000" b="1">
                <a:solidFill>
                  <a:srgbClr val="FF0000"/>
                </a:solidFill>
                <a:latin typeface="+mn-ea"/>
              </a:rPr>
              <a:t>8</a:t>
            </a:r>
            <a:r>
              <a:rPr lang="zh-CN" altLang="zh-CN" sz="2000" b="1">
                <a:solidFill>
                  <a:srgbClr val="FF0000"/>
                </a:solidFill>
                <a:latin typeface="+mn-ea"/>
              </a:rPr>
              <a:t>分）</a:t>
            </a:r>
            <a:r>
              <a:rPr lang="en-US" altLang="zh-CN" sz="2000" b="1">
                <a:latin typeface="+mn-ea"/>
              </a:rPr>
              <a:t> </a:t>
            </a:r>
            <a:br>
              <a:rPr lang="en-US" altLang="zh-CN" sz="2000" b="1">
                <a:latin typeface="+mn-ea"/>
              </a:rPr>
            </a:br>
            <a:r>
              <a:rPr lang="en-US" altLang="zh-CN" sz="2000" b="1">
                <a:latin typeface="+mn-ea"/>
              </a:rPr>
              <a:t> </a:t>
            </a:r>
            <a:r>
              <a:rPr lang="zh-CN" altLang="zh-CN" sz="2000" b="1">
                <a:latin typeface="+mn-ea"/>
              </a:rPr>
              <a:t>请对该项目目前的进展情况作出评价。如果公司规定，在项目中期评审中，项目的进度绩效指标和成本绩效指标在计划值的正负</a:t>
            </a:r>
            <a:r>
              <a:rPr lang="en-US" altLang="zh-CN" sz="2000" b="1">
                <a:latin typeface="+mn-ea"/>
              </a:rPr>
              <a:t>10%</a:t>
            </a:r>
            <a:r>
              <a:rPr lang="zh-CN" altLang="zh-CN" sz="2000" b="1">
                <a:latin typeface="+mn-ea"/>
              </a:rPr>
              <a:t>即为正常，则该项目是否需要采取纠正措施？如需要，请说明可采取哪些纠正措施进行成本控制；如不需要，请说明理由。</a:t>
            </a:r>
            <a:r>
              <a:rPr lang="en-US" altLang="zh-CN" sz="2000" b="1">
                <a:latin typeface="+mn-ea"/>
              </a:rPr>
              <a:t> </a:t>
            </a:r>
            <a:br>
              <a:rPr lang="en-US" altLang="zh-CN" sz="2000" b="1">
                <a:latin typeface="+mn-ea"/>
              </a:rPr>
            </a:br>
            <a:endParaRPr lang="zh-CN" altLang="en-US" sz="2000" b="1">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6373" y="368190"/>
            <a:ext cx="7774331" cy="6093976"/>
          </a:xfrm>
          <a:prstGeom prst="rect">
            <a:avLst/>
          </a:prstGeom>
        </p:spPr>
        <p:txBody>
          <a:bodyPr wrap="square">
            <a:spAutoFit/>
          </a:bodyPr>
          <a:lstStyle/>
          <a:p>
            <a:pPr>
              <a:lnSpc>
                <a:spcPct val="150000"/>
              </a:lnSpc>
            </a:pPr>
            <a:r>
              <a:rPr lang="zh-CN" altLang="zh-CN" sz="2000" b="1">
                <a:solidFill>
                  <a:srgbClr val="FF0000"/>
                </a:solidFill>
              </a:rPr>
              <a:t>【问题</a:t>
            </a:r>
            <a:r>
              <a:rPr lang="en-US" altLang="zh-CN" sz="2000" b="1">
                <a:solidFill>
                  <a:srgbClr val="FF0000"/>
                </a:solidFill>
              </a:rPr>
              <a:t>4</a:t>
            </a:r>
            <a:r>
              <a:rPr lang="zh-CN" altLang="zh-CN" sz="2000" b="1">
                <a:solidFill>
                  <a:srgbClr val="FF0000"/>
                </a:solidFill>
              </a:rPr>
              <a:t>】（</a:t>
            </a:r>
            <a:r>
              <a:rPr lang="en-US" altLang="zh-CN" sz="2000" b="1">
                <a:solidFill>
                  <a:srgbClr val="FF0000"/>
                </a:solidFill>
              </a:rPr>
              <a:t>5</a:t>
            </a:r>
            <a:r>
              <a:rPr lang="zh-CN" altLang="zh-CN" sz="2000" b="1">
                <a:solidFill>
                  <a:srgbClr val="FF0000"/>
                </a:solidFill>
              </a:rPr>
              <a:t>分）</a:t>
            </a:r>
            <a:r>
              <a:rPr lang="en-US" altLang="zh-CN" sz="2000" b="1"/>
              <a:t> </a:t>
            </a:r>
            <a:br>
              <a:rPr lang="en-US" altLang="zh-CN" sz="2000" b="1"/>
            </a:br>
            <a:r>
              <a:rPr lang="zh-CN" altLang="zh-CN" sz="2000" b="1"/>
              <a:t>结合本案例，判断下列选项的正误（填写在答题纸的对应栏内，正确的选项填写</a:t>
            </a:r>
            <a:r>
              <a:rPr lang="en-US" altLang="zh-CN" sz="2000" b="1"/>
              <a:t>“√”</a:t>
            </a:r>
            <a:r>
              <a:rPr lang="zh-CN" altLang="zh-CN" sz="2000" b="1"/>
              <a:t>，错误的选项填写</a:t>
            </a:r>
            <a:r>
              <a:rPr lang="en-US" altLang="zh-CN" sz="2000" b="1"/>
              <a:t>“×”</a:t>
            </a:r>
            <a:r>
              <a:rPr lang="zh-CN" altLang="zh-CN" sz="2000" b="1"/>
              <a:t>）：</a:t>
            </a:r>
            <a:r>
              <a:rPr lang="en-US" altLang="zh-CN" sz="2000" b="1"/>
              <a:t> </a:t>
            </a:r>
            <a:br>
              <a:rPr lang="en-US" altLang="zh-CN" sz="2000" b="1"/>
            </a:br>
            <a:r>
              <a:rPr lang="zh-CN" altLang="zh-CN" sz="2000" b="1"/>
              <a:t>（</a:t>
            </a:r>
            <a:r>
              <a:rPr lang="en-US" altLang="zh-CN" sz="2000" b="1"/>
              <a:t>1</a:t>
            </a:r>
            <a:r>
              <a:rPr lang="zh-CN" altLang="zh-CN" sz="2000" b="1"/>
              <a:t>）应急储备是包含在成本基准内的一部分预算，用来应对已经接受的已识别风险，并已经制定应急或减轻措施的已识别风险。</a:t>
            </a:r>
            <a:r>
              <a:rPr lang="zh-CN" altLang="zh-CN" sz="2000" b="1" smtClean="0"/>
              <a:t>（</a:t>
            </a:r>
            <a:r>
              <a:rPr lang="en-US" altLang="zh-CN" sz="2000" b="1" smtClean="0"/>
              <a:t>  </a:t>
            </a:r>
            <a:r>
              <a:rPr lang="zh-CN" altLang="zh-CN" sz="2000" b="1" smtClean="0"/>
              <a:t>）</a:t>
            </a:r>
            <a:br>
              <a:rPr lang="en-US" altLang="zh-CN" sz="2000" b="1"/>
            </a:br>
            <a:r>
              <a:rPr lang="zh-CN" altLang="zh-CN" sz="2000" b="1"/>
              <a:t>（</a:t>
            </a:r>
            <a:r>
              <a:rPr lang="en-US" altLang="zh-CN" sz="2000" b="1"/>
              <a:t>2</a:t>
            </a:r>
            <a:r>
              <a:rPr lang="zh-CN" altLang="zh-CN" sz="2000" b="1"/>
              <a:t>）管理储备主要应对项目的</a:t>
            </a:r>
            <a:r>
              <a:rPr lang="en-US" altLang="zh-CN" sz="2000" b="1"/>
              <a:t>“</a:t>
            </a:r>
            <a:r>
              <a:rPr lang="zh-CN" altLang="zh-CN" sz="2000" b="1"/>
              <a:t>已知</a:t>
            </a:r>
            <a:r>
              <a:rPr lang="en-US" altLang="zh-CN" sz="2000" b="1"/>
              <a:t>—</a:t>
            </a:r>
            <a:r>
              <a:rPr lang="zh-CN" altLang="zh-CN" sz="2000" b="1"/>
              <a:t>未知</a:t>
            </a:r>
            <a:r>
              <a:rPr lang="en-US" altLang="zh-CN" sz="2000" b="1"/>
              <a:t>”</a:t>
            </a:r>
            <a:r>
              <a:rPr lang="zh-CN" altLang="zh-CN" sz="2000" b="1"/>
              <a:t>风险，是为了管理控制的目的而特别留出的项目预算。</a:t>
            </a:r>
            <a:r>
              <a:rPr lang="zh-CN" altLang="zh-CN" sz="2000" b="1" smtClean="0"/>
              <a:t>（</a:t>
            </a:r>
            <a:r>
              <a:rPr lang="en-US" altLang="zh-CN" sz="2000" b="1" smtClean="0"/>
              <a:t>  </a:t>
            </a:r>
            <a:r>
              <a:rPr lang="zh-CN" altLang="zh-CN" sz="2000" b="1" smtClean="0"/>
              <a:t>）</a:t>
            </a:r>
            <a:r>
              <a:rPr lang="en-US" altLang="zh-CN" sz="2000" b="1"/>
              <a:t> </a:t>
            </a:r>
            <a:br>
              <a:rPr lang="en-US" altLang="zh-CN" sz="2000" b="1"/>
            </a:br>
            <a:r>
              <a:rPr lang="zh-CN" altLang="zh-CN" sz="2000" b="1"/>
              <a:t>（</a:t>
            </a:r>
            <a:r>
              <a:rPr lang="en-US" altLang="zh-CN" sz="2000" b="1"/>
              <a:t>3</a:t>
            </a:r>
            <a:r>
              <a:rPr lang="zh-CN" altLang="zh-CN" sz="2000" b="1"/>
              <a:t>）管理储备是项目成本基准的有机组成部分，不需要高层管理者审批就可以使用。</a:t>
            </a:r>
            <a:r>
              <a:rPr lang="zh-CN" altLang="zh-CN" sz="2000" b="1" smtClean="0"/>
              <a:t>（</a:t>
            </a:r>
            <a:r>
              <a:rPr lang="en-US" altLang="zh-CN" sz="2000" b="1" smtClean="0"/>
              <a:t>  </a:t>
            </a:r>
            <a:r>
              <a:rPr lang="zh-CN" altLang="zh-CN" sz="2000" b="1" smtClean="0"/>
              <a:t>）</a:t>
            </a:r>
            <a:r>
              <a:rPr lang="en-US" altLang="zh-CN" sz="2000" b="1"/>
              <a:t> </a:t>
            </a:r>
            <a:br>
              <a:rPr lang="en-US" altLang="zh-CN" sz="2000" b="1"/>
            </a:br>
            <a:r>
              <a:rPr lang="zh-CN" altLang="zh-CN" sz="2000" b="1"/>
              <a:t>（</a:t>
            </a:r>
            <a:r>
              <a:rPr lang="en-US" altLang="zh-CN" sz="2000" b="1"/>
              <a:t>4</a:t>
            </a:r>
            <a:r>
              <a:rPr lang="zh-CN" altLang="zh-CN" sz="2000" b="1"/>
              <a:t>）成本基准就是项目的总预算，不需要按照项目工作分解结构和项目生命周期进行分解。</a:t>
            </a:r>
            <a:r>
              <a:rPr lang="zh-CN" altLang="zh-CN" sz="2000" b="1" smtClean="0"/>
              <a:t>（</a:t>
            </a:r>
            <a:r>
              <a:rPr lang="en-US" altLang="zh-CN" sz="2000" b="1" smtClean="0"/>
              <a:t>  </a:t>
            </a:r>
            <a:r>
              <a:rPr lang="zh-CN" altLang="zh-CN" sz="2000" b="1" smtClean="0"/>
              <a:t>）</a:t>
            </a:r>
            <a:r>
              <a:rPr lang="en-US" altLang="zh-CN" sz="2000" b="1"/>
              <a:t> </a:t>
            </a:r>
            <a:br>
              <a:rPr lang="en-US" altLang="zh-CN" sz="2000" b="1"/>
            </a:br>
            <a:r>
              <a:rPr lang="zh-CN" altLang="zh-CN" sz="2000" b="1"/>
              <a:t>（</a:t>
            </a:r>
            <a:r>
              <a:rPr lang="en-US" altLang="zh-CN" sz="2000" b="1"/>
              <a:t>5</a:t>
            </a:r>
            <a:r>
              <a:rPr lang="zh-CN" altLang="zh-CN" sz="2000" b="1"/>
              <a:t>）成本管理过程及其使用的工具和技术会因应用领域的不同而变化，一般在项目生命期定义过程中对此进行选择。</a:t>
            </a:r>
            <a:r>
              <a:rPr lang="zh-CN" altLang="zh-CN" sz="2000" b="1" smtClean="0"/>
              <a:t>（</a:t>
            </a:r>
            <a:r>
              <a:rPr lang="en-US" altLang="zh-CN" sz="2000" b="1" smtClean="0"/>
              <a:t>  </a:t>
            </a:r>
            <a:r>
              <a:rPr lang="zh-CN" altLang="zh-CN" sz="2000" b="1" smtClean="0"/>
              <a:t>）</a:t>
            </a:r>
            <a:endParaRPr lang="zh-CN" altLang="zh-CN" sz="20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2673" y="238884"/>
            <a:ext cx="6964102" cy="6093976"/>
          </a:xfrm>
          <a:prstGeom prst="rect">
            <a:avLst/>
          </a:prstGeom>
        </p:spPr>
        <p:txBody>
          <a:bodyPr wrap="square">
            <a:spAutoFit/>
          </a:bodyPr>
          <a:lstStyle/>
          <a:p>
            <a:pPr>
              <a:lnSpc>
                <a:spcPct val="150000"/>
              </a:lnSpc>
            </a:pPr>
            <a:r>
              <a:rPr lang="zh-CN" altLang="en-US" sz="2000" b="1" smtClean="0">
                <a:solidFill>
                  <a:srgbClr val="FF0000"/>
                </a:solidFill>
                <a:latin typeface="+mn-ea"/>
              </a:rPr>
              <a:t>答案：</a:t>
            </a:r>
            <a:endParaRPr lang="en-US" altLang="zh-CN" sz="2000" b="1" smtClean="0">
              <a:solidFill>
                <a:srgbClr val="FF0000"/>
              </a:solidFill>
              <a:latin typeface="+mn-ea"/>
            </a:endParaRPr>
          </a:p>
          <a:p>
            <a:pPr>
              <a:lnSpc>
                <a:spcPct val="150000"/>
              </a:lnSpc>
            </a:pPr>
            <a:r>
              <a:rPr lang="zh-CN" altLang="zh-CN" sz="2000" b="1" smtClean="0">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1</a:t>
            </a:r>
            <a:r>
              <a:rPr lang="zh-CN" altLang="zh-CN" sz="2000" b="1">
                <a:solidFill>
                  <a:srgbClr val="FF0000"/>
                </a:solidFill>
                <a:latin typeface="+mn-ea"/>
              </a:rPr>
              <a:t>】（</a:t>
            </a:r>
            <a:r>
              <a:rPr lang="en-US" altLang="zh-CN" sz="2000" b="1">
                <a:solidFill>
                  <a:srgbClr val="FF0000"/>
                </a:solidFill>
                <a:latin typeface="+mn-ea"/>
              </a:rPr>
              <a:t>8</a:t>
            </a:r>
            <a:r>
              <a:rPr lang="zh-CN" altLang="zh-CN" sz="2000" b="1">
                <a:solidFill>
                  <a:srgbClr val="FF0000"/>
                </a:solidFill>
                <a:latin typeface="+mn-ea"/>
              </a:rPr>
              <a:t>分）</a:t>
            </a:r>
            <a:r>
              <a:rPr lang="en-US" altLang="zh-CN" sz="2000" b="1">
                <a:solidFill>
                  <a:srgbClr val="FF0000"/>
                </a:solidFill>
                <a:latin typeface="+mn-ea"/>
              </a:rPr>
              <a:t> </a:t>
            </a:r>
            <a:endParaRPr lang="zh-CN" altLang="zh-CN" sz="2000" b="1">
              <a:solidFill>
                <a:srgbClr val="FF0000"/>
              </a:solidFill>
              <a:latin typeface="+mn-ea"/>
            </a:endParaRPr>
          </a:p>
          <a:p>
            <a:pPr>
              <a:lnSpc>
                <a:spcPct val="150000"/>
              </a:lnSpc>
            </a:pPr>
            <a:r>
              <a:rPr lang="zh-CN" altLang="zh-CN" sz="2000" b="1">
                <a:latin typeface="+mn-ea"/>
              </a:rPr>
              <a:t>项目的</a:t>
            </a:r>
            <a:r>
              <a:rPr lang="zh-CN" altLang="zh-CN" sz="2000" b="1" smtClean="0">
                <a:latin typeface="+mn-ea"/>
              </a:rPr>
              <a:t>：</a:t>
            </a:r>
            <a:endParaRPr lang="en-US" altLang="zh-CN" sz="2000" b="1" smtClean="0">
              <a:latin typeface="+mn-ea"/>
            </a:endParaRPr>
          </a:p>
          <a:p>
            <a:pPr>
              <a:lnSpc>
                <a:spcPct val="150000"/>
              </a:lnSpc>
            </a:pPr>
            <a:r>
              <a:rPr lang="en-US" altLang="zh-CN" sz="2000" b="1">
                <a:latin typeface="+mn-ea"/>
              </a:rPr>
              <a:t>	</a:t>
            </a:r>
            <a:r>
              <a:rPr lang="en-US" altLang="zh-CN" sz="2000" b="1" smtClean="0">
                <a:latin typeface="+mn-ea"/>
              </a:rPr>
              <a:t>CPI=EV/AC=24*0.9/26=0.83</a:t>
            </a:r>
            <a:r>
              <a:rPr lang="zh-CN" altLang="zh-CN" sz="2000" b="1">
                <a:latin typeface="+mn-ea"/>
              </a:rPr>
              <a:t>；</a:t>
            </a:r>
            <a:endParaRPr lang="zh-CN" altLang="zh-CN" sz="2000" b="1">
              <a:latin typeface="+mn-ea"/>
            </a:endParaRPr>
          </a:p>
          <a:p>
            <a:pPr>
              <a:lnSpc>
                <a:spcPct val="150000"/>
              </a:lnSpc>
            </a:pPr>
            <a:r>
              <a:rPr lang="en-US" altLang="zh-CN" sz="2000" b="1">
                <a:latin typeface="+mn-ea"/>
              </a:rPr>
              <a:t>        </a:t>
            </a:r>
            <a:r>
              <a:rPr lang="en-US" altLang="zh-CN" sz="2000" b="1" smtClean="0">
                <a:latin typeface="+mn-ea"/>
              </a:rPr>
              <a:t>	CV=EV-AC=21.6-26</a:t>
            </a:r>
            <a:r>
              <a:rPr lang="en-US" altLang="zh-CN" sz="2000" b="1">
                <a:latin typeface="+mn-ea"/>
              </a:rPr>
              <a:t>=-4.4</a:t>
            </a:r>
            <a:r>
              <a:rPr lang="zh-CN" altLang="zh-CN" sz="2000" b="1">
                <a:latin typeface="+mn-ea"/>
              </a:rPr>
              <a:t>；</a:t>
            </a:r>
            <a:endParaRPr lang="zh-CN" altLang="zh-CN" sz="2000" b="1">
              <a:latin typeface="+mn-ea"/>
            </a:endParaRPr>
          </a:p>
          <a:p>
            <a:pPr>
              <a:lnSpc>
                <a:spcPct val="150000"/>
              </a:lnSpc>
            </a:pPr>
            <a:r>
              <a:rPr lang="en-US" altLang="zh-CN" sz="2000" b="1">
                <a:latin typeface="+mn-ea"/>
              </a:rPr>
              <a:t>        </a:t>
            </a:r>
            <a:r>
              <a:rPr lang="en-US" altLang="zh-CN" sz="2000" b="1" smtClean="0">
                <a:latin typeface="+mn-ea"/>
              </a:rPr>
              <a:t>	SV=EV-PV=21.6-24</a:t>
            </a:r>
            <a:r>
              <a:rPr lang="en-US" altLang="zh-CN" sz="2000" b="1">
                <a:latin typeface="+mn-ea"/>
              </a:rPr>
              <a:t>=-2.4</a:t>
            </a:r>
            <a:r>
              <a:rPr lang="zh-CN" altLang="zh-CN" sz="2000" b="1" smtClean="0">
                <a:latin typeface="+mn-ea"/>
              </a:rPr>
              <a:t>；</a:t>
            </a:r>
            <a:endParaRPr lang="zh-CN" altLang="zh-CN" sz="2000" b="1">
              <a:latin typeface="+mn-ea"/>
            </a:endParaRPr>
          </a:p>
          <a:p>
            <a:pPr>
              <a:lnSpc>
                <a:spcPct val="150000"/>
              </a:lnSpc>
            </a:pPr>
            <a:r>
              <a:rPr lang="zh-CN" altLang="zh-CN" sz="2000" b="1">
                <a:latin typeface="+mn-ea"/>
              </a:rPr>
              <a:t>概要设计活动的</a:t>
            </a:r>
            <a:r>
              <a:rPr lang="zh-CN" altLang="zh-CN" sz="2000" b="1" smtClean="0">
                <a:latin typeface="+mn-ea"/>
              </a:rPr>
              <a:t>：</a:t>
            </a:r>
            <a:endParaRPr lang="en-US" altLang="zh-CN" sz="2000" b="1" smtClean="0">
              <a:latin typeface="+mn-ea"/>
            </a:endParaRPr>
          </a:p>
          <a:p>
            <a:pPr>
              <a:lnSpc>
                <a:spcPct val="150000"/>
              </a:lnSpc>
            </a:pPr>
            <a:r>
              <a:rPr lang="en-US" altLang="zh-CN" sz="2000" b="1">
                <a:latin typeface="+mn-ea"/>
              </a:rPr>
              <a:t>	</a:t>
            </a:r>
            <a:r>
              <a:rPr lang="en-US" altLang="zh-CN" sz="2000" b="1" smtClean="0">
                <a:latin typeface="+mn-ea"/>
              </a:rPr>
              <a:t>EV=21.6-8-12=1.6</a:t>
            </a:r>
            <a:r>
              <a:rPr lang="zh-CN" altLang="zh-CN" sz="2000" b="1">
                <a:latin typeface="+mn-ea"/>
              </a:rPr>
              <a:t>；</a:t>
            </a:r>
            <a:endParaRPr lang="zh-CN" altLang="zh-CN" sz="2000" b="1">
              <a:latin typeface="+mn-ea"/>
            </a:endParaRPr>
          </a:p>
          <a:p>
            <a:pPr>
              <a:lnSpc>
                <a:spcPct val="150000"/>
              </a:lnSpc>
            </a:pPr>
            <a:r>
              <a:rPr lang="en-US" altLang="zh-CN" sz="2000" b="1" smtClean="0">
                <a:latin typeface="+mn-ea"/>
              </a:rPr>
              <a:t>	SPI=EV/PV=1.6/4=0.4</a:t>
            </a:r>
            <a:r>
              <a:rPr lang="zh-CN" altLang="zh-CN" sz="2000" b="1" smtClean="0">
                <a:latin typeface="+mn-ea"/>
              </a:rPr>
              <a:t>。</a:t>
            </a: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r>
              <a:rPr lang="en-US" altLang="zh-CN" sz="2000" b="1">
                <a:solidFill>
                  <a:srgbClr val="FF0000"/>
                </a:solidFill>
                <a:latin typeface="+mn-ea"/>
              </a:rPr>
              <a:t>4</a:t>
            </a:r>
            <a:r>
              <a:rPr lang="zh-CN" altLang="zh-CN" sz="2000" b="1">
                <a:solidFill>
                  <a:srgbClr val="FF0000"/>
                </a:solidFill>
                <a:latin typeface="+mn-ea"/>
              </a:rPr>
              <a:t>分）</a:t>
            </a:r>
            <a:endParaRPr lang="zh-CN" altLang="zh-CN" sz="2000" b="1">
              <a:solidFill>
                <a:srgbClr val="FF0000"/>
              </a:solidFill>
              <a:latin typeface="+mn-ea"/>
            </a:endParaRPr>
          </a:p>
          <a:p>
            <a:pPr>
              <a:lnSpc>
                <a:spcPct val="150000"/>
              </a:lnSpc>
            </a:pPr>
            <a:r>
              <a:rPr lang="en-US" altLang="zh-CN" sz="2000" b="1">
                <a:latin typeface="+mn-ea"/>
              </a:rPr>
              <a:t> “</a:t>
            </a:r>
            <a:r>
              <a:rPr lang="zh-CN" altLang="zh-CN" sz="2000" b="1">
                <a:latin typeface="+mn-ea"/>
              </a:rPr>
              <a:t>按照当前绩效</a:t>
            </a:r>
            <a:r>
              <a:rPr lang="en-US" altLang="zh-CN" sz="2000" b="1">
                <a:latin typeface="+mn-ea"/>
              </a:rPr>
              <a:t>”</a:t>
            </a:r>
            <a:r>
              <a:rPr lang="zh-CN" altLang="zh-CN" sz="2000" b="1">
                <a:latin typeface="+mn-ea"/>
              </a:rPr>
              <a:t>说明当前的偏差是典型的，因此</a:t>
            </a:r>
            <a:r>
              <a:rPr lang="zh-CN" altLang="zh-CN" sz="2000" b="1" smtClean="0">
                <a:latin typeface="+mn-ea"/>
              </a:rPr>
              <a:t>，</a:t>
            </a:r>
            <a:endParaRPr lang="en-US" altLang="zh-CN" sz="2000" b="1" smtClean="0">
              <a:latin typeface="+mn-ea"/>
            </a:endParaRPr>
          </a:p>
          <a:p>
            <a:pPr>
              <a:lnSpc>
                <a:spcPct val="150000"/>
              </a:lnSpc>
            </a:pPr>
            <a:r>
              <a:rPr lang="en-US" altLang="zh-CN" sz="2000" b="1">
                <a:latin typeface="+mn-ea"/>
              </a:rPr>
              <a:t>	</a:t>
            </a:r>
            <a:r>
              <a:rPr lang="en-US" altLang="zh-CN" sz="2000" b="1" smtClean="0">
                <a:latin typeface="+mn-ea"/>
              </a:rPr>
              <a:t>ETC</a:t>
            </a:r>
            <a:r>
              <a:rPr lang="en-US" altLang="zh-CN" sz="2000" b="1">
                <a:latin typeface="+mn-ea"/>
              </a:rPr>
              <a:t>=</a:t>
            </a:r>
            <a:r>
              <a:rPr lang="zh-CN" altLang="zh-CN" sz="2000" b="1">
                <a:latin typeface="+mn-ea"/>
              </a:rPr>
              <a:t>（</a:t>
            </a:r>
            <a:r>
              <a:rPr lang="en-US" altLang="zh-CN" sz="2000" b="1">
                <a:latin typeface="+mn-ea"/>
              </a:rPr>
              <a:t>BAC-EV</a:t>
            </a:r>
            <a:r>
              <a:rPr lang="zh-CN" altLang="zh-CN" sz="2000" b="1">
                <a:latin typeface="+mn-ea"/>
              </a:rPr>
              <a:t>）</a:t>
            </a:r>
            <a:r>
              <a:rPr lang="en-US" altLang="zh-CN" sz="2000" b="1">
                <a:latin typeface="+mn-ea"/>
              </a:rPr>
              <a:t>/CPI=50-21.6/0.83=34.22</a:t>
            </a:r>
            <a:r>
              <a:rPr lang="zh-CN" altLang="zh-CN" sz="2000" b="1">
                <a:latin typeface="+mn-ea"/>
              </a:rPr>
              <a:t>；</a:t>
            </a:r>
            <a:endParaRPr lang="zh-CN" altLang="zh-CN" sz="2000" b="1">
              <a:latin typeface="+mn-ea"/>
            </a:endParaRPr>
          </a:p>
          <a:p>
            <a:pPr>
              <a:lnSpc>
                <a:spcPct val="150000"/>
              </a:lnSpc>
            </a:pPr>
            <a:r>
              <a:rPr lang="en-US" altLang="zh-CN" sz="2000" b="1" smtClean="0">
                <a:latin typeface="+mn-ea"/>
              </a:rPr>
              <a:t>	EAC=ETC+AC=34.22+26=60.22</a:t>
            </a:r>
            <a:r>
              <a:rPr lang="en-US" altLang="zh-CN" sz="2000" b="1">
                <a:latin typeface="+mn-ea"/>
              </a:rPr>
              <a:t> </a:t>
            </a:r>
            <a:r>
              <a:rPr lang="zh-CN" altLang="zh-CN" sz="2000" b="1">
                <a:latin typeface="+mn-ea"/>
              </a:rPr>
              <a:t>。</a:t>
            </a:r>
            <a:endParaRPr lang="zh-CN" altLang="zh-CN" sz="2000" b="1">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091" y="266397"/>
            <a:ext cx="8090704" cy="5632311"/>
          </a:xfrm>
          <a:prstGeom prst="rect">
            <a:avLst/>
          </a:prstGeom>
        </p:spPr>
        <p:txBody>
          <a:bodyPr wrap="square">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r>
              <a:rPr lang="en-US" altLang="zh-CN" sz="2000" b="1">
                <a:solidFill>
                  <a:srgbClr val="FF0000"/>
                </a:solidFill>
                <a:latin typeface="+mn-ea"/>
              </a:rPr>
              <a:t>8</a:t>
            </a:r>
            <a:r>
              <a:rPr lang="zh-CN" altLang="zh-CN" sz="2000" b="1">
                <a:solidFill>
                  <a:srgbClr val="FF0000"/>
                </a:solidFill>
                <a:latin typeface="+mn-ea"/>
              </a:rPr>
              <a:t>分）</a:t>
            </a:r>
            <a:r>
              <a:rPr lang="en-US" altLang="zh-CN" sz="2000" b="1">
                <a:latin typeface="+mn-ea"/>
              </a:rPr>
              <a:t> </a:t>
            </a:r>
            <a:endParaRPr lang="zh-CN" altLang="zh-CN" sz="2000" b="1">
              <a:latin typeface="+mn-ea"/>
            </a:endParaRPr>
          </a:p>
          <a:p>
            <a:pPr>
              <a:lnSpc>
                <a:spcPct val="150000"/>
              </a:lnSpc>
            </a:pPr>
            <a:r>
              <a:rPr lang="zh-CN" altLang="zh-CN" sz="2000" b="1">
                <a:latin typeface="+mn-ea"/>
              </a:rPr>
              <a:t>项目的</a:t>
            </a:r>
            <a:r>
              <a:rPr lang="en-US" altLang="zh-CN" sz="2000" b="1">
                <a:latin typeface="+mn-ea"/>
              </a:rPr>
              <a:t>CPI=0.83</a:t>
            </a:r>
            <a:r>
              <a:rPr lang="zh-CN" altLang="zh-CN" sz="2000" b="1">
                <a:latin typeface="+mn-ea"/>
              </a:rPr>
              <a:t>，</a:t>
            </a:r>
            <a:r>
              <a:rPr lang="en-US" altLang="zh-CN" sz="2000" b="1">
                <a:latin typeface="+mn-ea"/>
              </a:rPr>
              <a:t>SPI=0.9</a:t>
            </a:r>
            <a:r>
              <a:rPr lang="zh-CN" altLang="zh-CN" sz="2000" b="1">
                <a:latin typeface="+mn-ea"/>
              </a:rPr>
              <a:t>，按照题干要求，项目进度正常，成本落后，需要采取成本纠正措施。</a:t>
            </a:r>
            <a:endParaRPr lang="zh-CN" altLang="zh-CN" sz="2000" b="1">
              <a:latin typeface="+mn-ea"/>
            </a:endParaRPr>
          </a:p>
          <a:p>
            <a:pPr>
              <a:lnSpc>
                <a:spcPct val="150000"/>
              </a:lnSpc>
            </a:pPr>
            <a:r>
              <a:rPr lang="zh-CN" altLang="zh-CN" sz="2000" b="1">
                <a:latin typeface="+mn-ea"/>
              </a:rPr>
              <a:t>可采取的成本纠正措施</a:t>
            </a:r>
            <a:r>
              <a:rPr lang="zh-CN" altLang="zh-CN" sz="2000" b="1" smtClean="0">
                <a:latin typeface="+mn-ea"/>
              </a:rPr>
              <a:t>有</a:t>
            </a:r>
            <a:r>
              <a:rPr lang="zh-CN" altLang="en-US" sz="2000" b="1" smtClean="0">
                <a:latin typeface="+mn-ea"/>
              </a:rPr>
              <a:t>（共</a:t>
            </a:r>
            <a:r>
              <a:rPr lang="en-US" altLang="zh-CN" sz="2000" b="1" smtClean="0">
                <a:latin typeface="+mn-ea"/>
              </a:rPr>
              <a:t>6</a:t>
            </a:r>
            <a:r>
              <a:rPr lang="zh-CN" altLang="en-US" sz="2000" b="1" smtClean="0">
                <a:latin typeface="+mn-ea"/>
              </a:rPr>
              <a:t>条）</a:t>
            </a:r>
            <a:r>
              <a:rPr lang="zh-CN" altLang="zh-CN" sz="2000" b="1" smtClean="0">
                <a:latin typeface="+mn-ea"/>
              </a:rPr>
              <a:t>：</a:t>
            </a:r>
            <a:endParaRPr lang="zh-CN" altLang="zh-CN" sz="2000" b="1">
              <a:latin typeface="+mn-ea"/>
            </a:endParaRPr>
          </a:p>
          <a:p>
            <a:pPr>
              <a:lnSpc>
                <a:spcPct val="150000"/>
              </a:lnSpc>
            </a:pPr>
            <a:r>
              <a:rPr lang="en-US" altLang="zh-CN" sz="2000" b="1">
                <a:latin typeface="+mn-ea"/>
              </a:rPr>
              <a:t>  </a:t>
            </a:r>
            <a:r>
              <a:rPr lang="zh-CN" altLang="zh-CN" sz="2000" b="1">
                <a:latin typeface="+mn-ea"/>
              </a:rPr>
              <a:t>（</a:t>
            </a:r>
            <a:r>
              <a:rPr lang="en-US" altLang="zh-CN" sz="2000" b="1">
                <a:latin typeface="+mn-ea"/>
              </a:rPr>
              <a:t>1</a:t>
            </a:r>
            <a:r>
              <a:rPr lang="zh-CN" altLang="zh-CN" sz="2000" b="1">
                <a:latin typeface="+mn-ea"/>
              </a:rPr>
              <a:t>）识别可能引起项目成本基准计划发生变动的因素，并对这些因素施加影响，以保证该变化朝着有利的方向发展。</a:t>
            </a:r>
            <a:endParaRPr lang="zh-CN" altLang="zh-CN" sz="2000" b="1">
              <a:latin typeface="+mn-ea"/>
            </a:endParaRPr>
          </a:p>
          <a:p>
            <a:pPr>
              <a:lnSpc>
                <a:spcPct val="150000"/>
              </a:lnSpc>
            </a:pPr>
            <a:r>
              <a:rPr lang="en-US" altLang="zh-CN" sz="2000" b="1">
                <a:latin typeface="+mn-ea"/>
              </a:rPr>
              <a:t>  </a:t>
            </a:r>
            <a:r>
              <a:rPr lang="zh-CN" altLang="zh-CN" sz="2000" b="1">
                <a:latin typeface="+mn-ea"/>
              </a:rPr>
              <a:t>（</a:t>
            </a:r>
            <a:r>
              <a:rPr lang="en-US" altLang="zh-CN" sz="2000" b="1">
                <a:latin typeface="+mn-ea"/>
              </a:rPr>
              <a:t>2</a:t>
            </a:r>
            <a:r>
              <a:rPr lang="zh-CN" altLang="zh-CN" sz="2000" b="1">
                <a:latin typeface="+mn-ea"/>
              </a:rPr>
              <a:t>）以工作包为单位，监督成本的实施情况，发现实际成本与预算成本之间的偏差，查找出产生偏差的原因，做好实际成本的分析评估工作。</a:t>
            </a:r>
            <a:endParaRPr lang="zh-CN" altLang="zh-CN" sz="2000" b="1">
              <a:latin typeface="+mn-ea"/>
            </a:endParaRPr>
          </a:p>
          <a:p>
            <a:pPr>
              <a:lnSpc>
                <a:spcPct val="150000"/>
              </a:lnSpc>
            </a:pPr>
            <a:r>
              <a:rPr lang="en-US" altLang="zh-CN" sz="2000" b="1">
                <a:latin typeface="+mn-ea"/>
              </a:rPr>
              <a:t>  </a:t>
            </a:r>
            <a:r>
              <a:rPr lang="zh-CN" altLang="zh-CN" sz="2000" b="1">
                <a:latin typeface="+mn-ea"/>
              </a:rPr>
              <a:t>（</a:t>
            </a:r>
            <a:r>
              <a:rPr lang="en-US" altLang="zh-CN" sz="2000" b="1">
                <a:latin typeface="+mn-ea"/>
              </a:rPr>
              <a:t>3</a:t>
            </a:r>
            <a:r>
              <a:rPr lang="zh-CN" altLang="zh-CN" sz="2000" b="1">
                <a:latin typeface="+mn-ea"/>
              </a:rPr>
              <a:t>）对发生成本偏差的工作包实施管理，有针对性地采取纠正措施，必要时可以根据实际情况对项目成本基准计划进行适当地调整和修改，同时要确保所有的相关变更都准确地记录在成本基准计划中</a:t>
            </a:r>
            <a:r>
              <a:rPr lang="zh-CN" altLang="zh-CN" sz="2000" b="1" smtClean="0">
                <a:latin typeface="+mn-ea"/>
              </a:rPr>
              <a:t>。</a:t>
            </a:r>
            <a:endParaRPr lang="zh-CN" altLang="en-US" sz="2000" b="1">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091" y="1238670"/>
            <a:ext cx="8090704" cy="4862870"/>
          </a:xfrm>
          <a:prstGeom prst="rect">
            <a:avLst/>
          </a:prstGeom>
        </p:spPr>
        <p:txBody>
          <a:bodyPr wrap="square">
            <a:spAutoFit/>
          </a:bodyPr>
          <a:lstStyle/>
          <a:p>
            <a:pPr>
              <a:lnSpc>
                <a:spcPct val="150000"/>
              </a:lnSpc>
            </a:pPr>
            <a:r>
              <a:rPr lang="en-US" altLang="zh-CN" sz="2000" b="1" smtClean="0">
                <a:latin typeface="+mn-ea"/>
              </a:rPr>
              <a:t>  </a:t>
            </a:r>
            <a:r>
              <a:rPr lang="zh-CN" altLang="zh-CN" sz="2000" b="1" smtClean="0">
                <a:latin typeface="+mn-ea"/>
              </a:rPr>
              <a:t>（</a:t>
            </a:r>
            <a:r>
              <a:rPr lang="en-US" altLang="zh-CN" sz="2000" b="1" smtClean="0">
                <a:latin typeface="+mn-ea"/>
              </a:rPr>
              <a:t>4</a:t>
            </a:r>
            <a:r>
              <a:rPr lang="zh-CN" altLang="zh-CN" sz="2000" b="1">
                <a:latin typeface="+mn-ea"/>
              </a:rPr>
              <a:t>）将核准的成本变更和调整后的成本基准计划通知项目的相关人员。</a:t>
            </a:r>
            <a:endParaRPr lang="zh-CN" altLang="zh-CN" sz="2000" b="1">
              <a:latin typeface="+mn-ea"/>
            </a:endParaRPr>
          </a:p>
          <a:p>
            <a:pPr>
              <a:lnSpc>
                <a:spcPct val="150000"/>
              </a:lnSpc>
            </a:pPr>
            <a:r>
              <a:rPr lang="en-US" altLang="zh-CN" sz="2000" b="1">
                <a:latin typeface="+mn-ea"/>
              </a:rPr>
              <a:t>  </a:t>
            </a:r>
            <a:r>
              <a:rPr lang="zh-CN" altLang="zh-CN" sz="2000" b="1">
                <a:latin typeface="+mn-ea"/>
              </a:rPr>
              <a:t>（</a:t>
            </a:r>
            <a:r>
              <a:rPr lang="en-US" altLang="zh-CN" sz="2000" b="1">
                <a:latin typeface="+mn-ea"/>
              </a:rPr>
              <a:t>5</a:t>
            </a:r>
            <a:r>
              <a:rPr lang="zh-CN" altLang="zh-CN" sz="2000" b="1">
                <a:latin typeface="+mn-ea"/>
              </a:rPr>
              <a:t>）防止不正确的、不合适的或未授权的项目变更所发生的费用被列入项目成本预算。</a:t>
            </a:r>
            <a:endParaRPr lang="zh-CN" altLang="zh-CN" sz="2000" b="1">
              <a:latin typeface="+mn-ea"/>
            </a:endParaRPr>
          </a:p>
          <a:p>
            <a:pPr>
              <a:lnSpc>
                <a:spcPct val="150000"/>
              </a:lnSpc>
            </a:pPr>
            <a:r>
              <a:rPr lang="en-US" altLang="zh-CN" sz="2000" b="1">
                <a:latin typeface="+mn-ea"/>
              </a:rPr>
              <a:t>  </a:t>
            </a:r>
            <a:r>
              <a:rPr lang="zh-CN" altLang="zh-CN" sz="2000" b="1">
                <a:latin typeface="+mn-ea"/>
              </a:rPr>
              <a:t>（</a:t>
            </a:r>
            <a:r>
              <a:rPr lang="en-US" altLang="zh-CN" sz="2000" b="1">
                <a:latin typeface="+mn-ea"/>
              </a:rPr>
              <a:t>6</a:t>
            </a:r>
            <a:r>
              <a:rPr lang="zh-CN" altLang="zh-CN" sz="2000" b="1">
                <a:latin typeface="+mn-ea"/>
              </a:rPr>
              <a:t>）在进行成本控制的同时，应该与项目范围变更、进度计划变更、质量控制等紧密结合，防止因单纯控制成本而引起项目范围、进度和质量方面的问题，甚至出现无法接受的风险。</a:t>
            </a:r>
            <a:endParaRPr lang="en-US" altLang="zh-CN" sz="2000" b="1">
              <a:latin typeface="+mn-ea"/>
            </a:endParaRPr>
          </a:p>
          <a:p>
            <a:pPr>
              <a:lnSpc>
                <a:spcPct val="150000"/>
              </a:lnSpc>
            </a:pPr>
            <a:endParaRPr lang="en-US" altLang="zh-CN" sz="2000" b="1">
              <a:latin typeface="+mn-ea"/>
            </a:endParaRPr>
          </a:p>
          <a:p>
            <a:r>
              <a:rPr lang="zh-CN" altLang="zh-CN" sz="2000" b="1">
                <a:solidFill>
                  <a:srgbClr val="FF0000"/>
                </a:solidFill>
                <a:latin typeface="+mn-ea"/>
              </a:rPr>
              <a:t>【问题</a:t>
            </a:r>
            <a:r>
              <a:rPr lang="en-US" altLang="zh-CN" sz="2000" b="1">
                <a:solidFill>
                  <a:srgbClr val="FF0000"/>
                </a:solidFill>
                <a:latin typeface="+mn-ea"/>
              </a:rPr>
              <a:t>4</a:t>
            </a:r>
            <a:r>
              <a:rPr lang="zh-CN" altLang="zh-CN" sz="2000" b="1">
                <a:solidFill>
                  <a:srgbClr val="FF0000"/>
                </a:solidFill>
                <a:latin typeface="+mn-ea"/>
              </a:rPr>
              <a:t>】（</a:t>
            </a:r>
            <a:r>
              <a:rPr lang="en-US" altLang="zh-CN" sz="2000" b="1">
                <a:solidFill>
                  <a:srgbClr val="FF0000"/>
                </a:solidFill>
                <a:latin typeface="+mn-ea"/>
              </a:rPr>
              <a:t>5</a:t>
            </a:r>
            <a:r>
              <a:rPr lang="zh-CN" altLang="zh-CN" sz="2000" b="1">
                <a:solidFill>
                  <a:srgbClr val="FF0000"/>
                </a:solidFill>
                <a:latin typeface="+mn-ea"/>
              </a:rPr>
              <a:t>分）</a:t>
            </a:r>
            <a:r>
              <a:rPr lang="en-US" altLang="zh-CN" sz="2000" b="1">
                <a:solidFill>
                  <a:srgbClr val="FF0000"/>
                </a:solidFill>
                <a:latin typeface="+mn-ea"/>
              </a:rPr>
              <a:t> </a:t>
            </a:r>
            <a:endParaRPr lang="zh-CN" altLang="zh-CN" sz="2000" b="1">
              <a:solidFill>
                <a:srgbClr val="FF0000"/>
              </a:solidFill>
              <a:latin typeface="+mn-ea"/>
            </a:endParaRPr>
          </a:p>
          <a:p>
            <a:r>
              <a:rPr lang="en-US" altLang="zh-CN" sz="2000" b="1">
                <a:latin typeface="+mn-ea"/>
              </a:rPr>
              <a:t> </a:t>
            </a:r>
            <a:r>
              <a:rPr lang="en-US" altLang="zh-CN" sz="2000" b="1" smtClean="0">
                <a:latin typeface="+mn-ea"/>
              </a:rPr>
              <a:t>   </a:t>
            </a:r>
            <a:r>
              <a:rPr lang="zh-CN" altLang="zh-CN" sz="2000" b="1" smtClean="0">
                <a:latin typeface="+mn-ea"/>
              </a:rPr>
              <a:t>√×××√</a:t>
            </a:r>
            <a:endParaRPr lang="zh-CN" altLang="zh-CN" sz="2000" b="1">
              <a:latin typeface="+mn-ea"/>
            </a:endParaRPr>
          </a:p>
          <a:p>
            <a:pPr>
              <a:lnSpc>
                <a:spcPct val="150000"/>
              </a:lnSpc>
            </a:pPr>
            <a:endParaRPr lang="zh-CN" altLang="en-US" sz="2000" b="1">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207997" y="116303"/>
            <a:ext cx="7361847" cy="379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典型考题（</a:t>
            </a:r>
            <a:r>
              <a:rPr lang="en-US" altLang="zh-CN" sz="2000" b="1" smtClean="0">
                <a:solidFill>
                  <a:srgbClr val="FF0000"/>
                </a:solidFill>
                <a:latin typeface="+mn-ea"/>
                <a:ea typeface="+mn-ea"/>
                <a:cs typeface="Times New Roman" panose="02020603050405020304" pitchFamily="18" charset="0"/>
              </a:rPr>
              <a:t>2017</a:t>
            </a:r>
            <a:r>
              <a:rPr lang="zh-CN" altLang="en-US" sz="2000" b="1" smtClean="0">
                <a:solidFill>
                  <a:srgbClr val="FF0000"/>
                </a:solidFill>
                <a:latin typeface="+mn-ea"/>
                <a:ea typeface="+mn-ea"/>
                <a:cs typeface="Times New Roman" panose="02020603050405020304" pitchFamily="18" charset="0"/>
              </a:rPr>
              <a:t>年</a:t>
            </a:r>
            <a:r>
              <a:rPr lang="en-US" altLang="zh-CN" sz="2000" b="1" smtClean="0">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月系统集成项目管理工程师真题一）：</a:t>
            </a:r>
            <a:endParaRPr lang="en-US" altLang="zh-CN" sz="2000" b="1">
              <a:latin typeface="+mn-ea"/>
              <a:ea typeface="+mn-ea"/>
              <a:cs typeface="Times New Roman" panose="02020603050405020304" pitchFamily="18" charset="0"/>
            </a:endParaRPr>
          </a:p>
          <a:p>
            <a:pPr marL="0" indent="0">
              <a:lnSpc>
                <a:spcPct val="150000"/>
              </a:lnSpc>
            </a:pPr>
            <a:r>
              <a:rPr lang="en-US" altLang="zh-CN" sz="2000" b="1">
                <a:latin typeface="+mn-ea"/>
                <a:ea typeface="+mn-ea"/>
                <a:cs typeface="Times New Roman" panose="02020603050405020304" pitchFamily="18" charset="0"/>
              </a:rPr>
              <a:t>A</a:t>
            </a:r>
            <a:r>
              <a:rPr lang="zh-CN" altLang="zh-CN" sz="2000" b="1">
                <a:latin typeface="+mn-ea"/>
                <a:ea typeface="+mn-ea"/>
                <a:cs typeface="Times New Roman" panose="02020603050405020304" pitchFamily="18" charset="0"/>
              </a:rPr>
              <a:t>公司想要升级其数据中心的安防系统，经过详细的可行性分析及项目评估后，决定通过公开招标的方式进行采购。某系统集成商</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公司要求在投标前按照项目实际情况进行综合评估后才能做出投标决策。</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公司规定：评估分数（按满分为</a:t>
            </a:r>
            <a:r>
              <a:rPr lang="en-US" altLang="zh-CN" sz="2000" b="1">
                <a:latin typeface="+mn-ea"/>
                <a:ea typeface="+mn-ea"/>
                <a:cs typeface="Times New Roman" panose="02020603050405020304" pitchFamily="18" charset="0"/>
              </a:rPr>
              <a:t>100</a:t>
            </a:r>
            <a:r>
              <a:rPr lang="zh-CN" altLang="zh-CN" sz="2000" b="1">
                <a:latin typeface="+mn-ea"/>
                <a:ea typeface="+mn-ea"/>
                <a:cs typeface="Times New Roman" panose="02020603050405020304" pitchFamily="18" charset="0"/>
              </a:rPr>
              <a:t>分进行归一化后的得分）必须在</a:t>
            </a:r>
            <a:r>
              <a:rPr lang="en-US" altLang="zh-CN" sz="2000" b="1">
                <a:latin typeface="+mn-ea"/>
                <a:ea typeface="+mn-ea"/>
                <a:cs typeface="Times New Roman" panose="02020603050405020304" pitchFamily="18" charset="0"/>
              </a:rPr>
              <a:t>70</a:t>
            </a:r>
            <a:r>
              <a:rPr lang="zh-CN" altLang="zh-CN" sz="2000" b="1">
                <a:latin typeface="+mn-ea"/>
                <a:ea typeface="+mn-ea"/>
                <a:cs typeface="Times New Roman" panose="02020603050405020304" pitchFamily="18" charset="0"/>
              </a:rPr>
              <a:t>分以上的投标项目才具有投标资格。于是</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公司项目负责人张工在购买标书后，综合考虑竞争对手、项目业务与技术等因素，编制了如下评估表：</a:t>
            </a:r>
            <a:endParaRPr lang="zh-CN" altLang="zh-CN" sz="2000" b="1">
              <a:latin typeface="+mn-ea"/>
              <a:ea typeface="+mn-ea"/>
              <a:cs typeface="Times New Roman" panose="02020603050405020304" pitchFamily="18" charset="0"/>
            </a:endParaRPr>
          </a:p>
        </p:txBody>
      </p:sp>
      <p:pic>
        <p:nvPicPr>
          <p:cNvPr id="2050"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829" y="3775637"/>
            <a:ext cx="6139405" cy="303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681" y="440159"/>
            <a:ext cx="6035715" cy="276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80" y="3186598"/>
            <a:ext cx="6186187" cy="307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5190" y="1120676"/>
            <a:ext cx="6096000" cy="4708981"/>
          </a:xfrm>
          <a:prstGeom prst="rect">
            <a:avLst/>
          </a:prstGeom>
        </p:spPr>
        <p:txBody>
          <a:bodyPr>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1</a:t>
            </a:r>
            <a:r>
              <a:rPr lang="zh-CN" altLang="zh-CN" sz="2000" b="1">
                <a:solidFill>
                  <a:srgbClr val="FF0000"/>
                </a:solidFill>
                <a:latin typeface="+mn-ea"/>
              </a:rPr>
              <a:t>】（</a:t>
            </a:r>
            <a:r>
              <a:rPr lang="en-US" altLang="zh-CN" sz="2000" b="1">
                <a:solidFill>
                  <a:srgbClr val="FF0000"/>
                </a:solidFill>
                <a:latin typeface="+mn-ea"/>
              </a:rPr>
              <a:t>6</a:t>
            </a:r>
            <a:r>
              <a:rPr lang="zh-CN" altLang="zh-CN" sz="2000" b="1">
                <a:solidFill>
                  <a:srgbClr val="FF0000"/>
                </a:solidFill>
                <a:latin typeface="+mn-ea"/>
              </a:rPr>
              <a:t>分）</a:t>
            </a:r>
            <a:endParaRPr lang="zh-CN" altLang="zh-CN" sz="2000" b="1">
              <a:solidFill>
                <a:srgbClr val="FF0000"/>
              </a:solidFill>
              <a:latin typeface="+mn-ea"/>
            </a:endParaRPr>
          </a:p>
          <a:p>
            <a:pPr>
              <a:lnSpc>
                <a:spcPct val="150000"/>
              </a:lnSpc>
            </a:pPr>
            <a:r>
              <a:rPr lang="zh-CN" altLang="zh-CN" sz="2000" b="1">
                <a:latin typeface="+mn-ea"/>
              </a:rPr>
              <a:t>综合上述案例，请帮助项目经理张工计算该项目的评估结果（包括合计得分和归一化结果）</a:t>
            </a:r>
            <a:r>
              <a:rPr lang="zh-CN" altLang="zh-CN" sz="2000" b="1" smtClean="0">
                <a:latin typeface="+mn-ea"/>
              </a:rPr>
              <a:t>。</a:t>
            </a:r>
            <a:endParaRPr lang="en-US" altLang="zh-CN" sz="2000" b="1" smtClean="0">
              <a:latin typeface="+mn-ea"/>
            </a:endParaRPr>
          </a:p>
          <a:p>
            <a:pPr>
              <a:lnSpc>
                <a:spcPct val="150000"/>
              </a:lnSpc>
            </a:pP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r>
              <a:rPr lang="en-US" altLang="zh-CN" sz="2000" b="1">
                <a:solidFill>
                  <a:srgbClr val="FF0000"/>
                </a:solidFill>
                <a:latin typeface="+mn-ea"/>
              </a:rPr>
              <a:t>4</a:t>
            </a:r>
            <a:r>
              <a:rPr lang="zh-CN" altLang="zh-CN" sz="2000" b="1">
                <a:solidFill>
                  <a:srgbClr val="FF0000"/>
                </a:solidFill>
                <a:latin typeface="+mn-ea"/>
              </a:rPr>
              <a:t>分）</a:t>
            </a:r>
            <a:endParaRPr lang="zh-CN" altLang="zh-CN" sz="2000" b="1">
              <a:solidFill>
                <a:srgbClr val="FF0000"/>
              </a:solidFill>
              <a:latin typeface="+mn-ea"/>
            </a:endParaRPr>
          </a:p>
          <a:p>
            <a:pPr>
              <a:lnSpc>
                <a:spcPct val="150000"/>
              </a:lnSpc>
            </a:pPr>
            <a:r>
              <a:rPr lang="zh-CN" altLang="zh-CN" sz="2000" b="1">
                <a:latin typeface="+mn-ea"/>
              </a:rPr>
              <a:t>基于以上案例，如果你是</a:t>
            </a:r>
            <a:r>
              <a:rPr lang="en-US" altLang="zh-CN" sz="2000" b="1">
                <a:latin typeface="+mn-ea"/>
              </a:rPr>
              <a:t>B</a:t>
            </a:r>
            <a:r>
              <a:rPr lang="zh-CN" altLang="zh-CN" sz="2000" b="1">
                <a:latin typeface="+mn-ea"/>
              </a:rPr>
              <a:t>公司管理层领导，对于该项目，是决定投标还是放弃投标？为什么</a:t>
            </a:r>
            <a:r>
              <a:rPr lang="zh-CN" altLang="zh-CN" sz="2000" b="1" smtClean="0">
                <a:latin typeface="+mn-ea"/>
              </a:rPr>
              <a:t>？</a:t>
            </a:r>
            <a:endParaRPr lang="en-US" altLang="zh-CN" sz="2000" b="1" smtClean="0">
              <a:latin typeface="+mn-ea"/>
            </a:endParaRPr>
          </a:p>
          <a:p>
            <a:pPr>
              <a:lnSpc>
                <a:spcPct val="150000"/>
              </a:lnSpc>
            </a:pP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r>
              <a:rPr lang="en-US" altLang="zh-CN" sz="2000" b="1">
                <a:solidFill>
                  <a:srgbClr val="FF0000"/>
                </a:solidFill>
                <a:latin typeface="+mn-ea"/>
              </a:rPr>
              <a:t>8</a:t>
            </a:r>
            <a:r>
              <a:rPr lang="zh-CN" altLang="zh-CN" sz="2000" b="1">
                <a:solidFill>
                  <a:srgbClr val="FF0000"/>
                </a:solidFill>
                <a:latin typeface="+mn-ea"/>
              </a:rPr>
              <a:t>分）</a:t>
            </a:r>
            <a:endParaRPr lang="zh-CN" altLang="zh-CN" sz="2000" b="1">
              <a:solidFill>
                <a:srgbClr val="FF0000"/>
              </a:solidFill>
              <a:latin typeface="+mn-ea"/>
            </a:endParaRPr>
          </a:p>
          <a:p>
            <a:pPr>
              <a:lnSpc>
                <a:spcPct val="150000"/>
              </a:lnSpc>
            </a:pPr>
            <a:r>
              <a:rPr lang="zh-CN" altLang="zh-CN" sz="2000" b="1">
                <a:latin typeface="+mn-ea"/>
              </a:rPr>
              <a:t>请指出项目论证应包括哪几个方面？</a:t>
            </a:r>
            <a:endParaRPr lang="zh-CN" altLang="zh-CN" sz="2000" b="1">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569" y="885875"/>
            <a:ext cx="6026553" cy="3785652"/>
          </a:xfrm>
          <a:prstGeom prst="rect">
            <a:avLst/>
          </a:prstGeom>
        </p:spPr>
        <p:txBody>
          <a:bodyPr wrap="square">
            <a:spAutoFit/>
          </a:bodyPr>
          <a:lstStyle/>
          <a:p>
            <a:pPr>
              <a:lnSpc>
                <a:spcPct val="150000"/>
              </a:lnSpc>
            </a:pPr>
            <a:r>
              <a:rPr lang="zh-CN" altLang="zh-CN" sz="2000" b="1">
                <a:latin typeface="+mn-ea"/>
              </a:rPr>
              <a:t>试题一 </a:t>
            </a:r>
            <a:r>
              <a:rPr lang="zh-CN" altLang="en-US" sz="2000" b="1" smtClean="0">
                <a:latin typeface="+mn-ea"/>
              </a:rPr>
              <a:t>答案</a:t>
            </a:r>
            <a:r>
              <a:rPr lang="zh-CN" altLang="zh-CN" sz="2000" b="1" smtClean="0">
                <a:latin typeface="+mn-ea"/>
              </a:rPr>
              <a:t>：</a:t>
            </a: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1</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合计得分：</a:t>
            </a:r>
            <a:r>
              <a:rPr lang="en-US" altLang="zh-CN" sz="2000" b="1">
                <a:latin typeface="+mn-ea"/>
              </a:rPr>
              <a:t>40+12+15+16=83</a:t>
            </a:r>
            <a:r>
              <a:rPr lang="zh-CN" altLang="zh-CN" sz="2000" b="1">
                <a:latin typeface="+mn-ea"/>
              </a:rPr>
              <a:t>分；</a:t>
            </a:r>
            <a:endParaRPr lang="zh-CN" altLang="zh-CN" sz="2000" b="1">
              <a:latin typeface="+mn-ea"/>
            </a:endParaRPr>
          </a:p>
          <a:p>
            <a:pPr>
              <a:lnSpc>
                <a:spcPct val="150000"/>
              </a:lnSpc>
            </a:pPr>
            <a:r>
              <a:rPr lang="zh-CN" altLang="zh-CN" sz="2000" b="1">
                <a:latin typeface="+mn-ea"/>
              </a:rPr>
              <a:t>归一化结果：</a:t>
            </a:r>
            <a:r>
              <a:rPr lang="en-US" altLang="zh-CN" sz="2000" b="1">
                <a:latin typeface="+mn-ea"/>
              </a:rPr>
              <a:t>100*83/5*</a:t>
            </a:r>
            <a:r>
              <a:rPr lang="zh-CN" altLang="zh-CN" sz="2000" b="1">
                <a:latin typeface="+mn-ea"/>
              </a:rPr>
              <a:t>（</a:t>
            </a:r>
            <a:r>
              <a:rPr lang="en-US" altLang="zh-CN" sz="2000" b="1">
                <a:latin typeface="+mn-ea"/>
              </a:rPr>
              <a:t>8+3+3+8</a:t>
            </a:r>
            <a:r>
              <a:rPr lang="zh-CN" altLang="zh-CN" sz="2000" b="1">
                <a:latin typeface="+mn-ea"/>
              </a:rPr>
              <a:t>）</a:t>
            </a:r>
            <a:r>
              <a:rPr lang="en-US" altLang="zh-CN" sz="2000" b="1">
                <a:latin typeface="+mn-ea"/>
              </a:rPr>
              <a:t>=75.45</a:t>
            </a:r>
            <a:r>
              <a:rPr lang="zh-CN" altLang="zh-CN" sz="2000" b="1">
                <a:latin typeface="+mn-ea"/>
              </a:rPr>
              <a:t>分</a:t>
            </a:r>
            <a:endParaRPr lang="zh-CN" altLang="zh-CN" sz="2000" b="1">
              <a:latin typeface="+mn-ea"/>
            </a:endParaRPr>
          </a:p>
          <a:p>
            <a:pPr>
              <a:lnSpc>
                <a:spcPct val="150000"/>
              </a:lnSpc>
            </a:pPr>
            <a:r>
              <a:rPr lang="zh-CN" altLang="zh-CN" sz="2000" b="1">
                <a:latin typeface="+mn-ea"/>
              </a:rPr>
              <a:t>注意：本题需采用归一化评估结果的公式计算，归一化结果的含义可以理解为：综合成本评估结果在百分制评价体系中对应的评价分数。</a:t>
            </a:r>
            <a:endParaRPr lang="zh-CN" altLang="zh-CN" sz="2000" b="1">
              <a:latin typeface="+mn-ea"/>
            </a:endParaRPr>
          </a:p>
          <a:p>
            <a:pPr>
              <a:lnSpc>
                <a:spcPct val="150000"/>
              </a:lnSpc>
            </a:pPr>
            <a:r>
              <a:rPr lang="zh-CN" altLang="zh-CN" sz="2000" b="1">
                <a:latin typeface="+mn-ea"/>
              </a:rPr>
              <a:t>公式如下：</a:t>
            </a:r>
            <a:endParaRPr lang="zh-CN" altLang="zh-CN" sz="2000" b="1">
              <a:latin typeface="+mn-ea"/>
            </a:endParaRPr>
          </a:p>
        </p:txBody>
      </p:sp>
      <p:pic>
        <p:nvPicPr>
          <p:cNvPr id="409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569" y="4792159"/>
            <a:ext cx="6768093" cy="1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524" y="366999"/>
            <a:ext cx="6096000" cy="6039602"/>
          </a:xfrm>
          <a:prstGeom prst="rect">
            <a:avLst/>
          </a:prstGeom>
        </p:spPr>
        <p:txBody>
          <a:bodyPr>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决定投标。根据</a:t>
            </a:r>
            <a:r>
              <a:rPr lang="en-US" altLang="zh-CN" sz="2000" b="1">
                <a:latin typeface="+mn-ea"/>
              </a:rPr>
              <a:t>B</a:t>
            </a:r>
            <a:r>
              <a:rPr lang="zh-CN" altLang="zh-CN" sz="2000" b="1">
                <a:latin typeface="+mn-ea"/>
              </a:rPr>
              <a:t>公司规定，归一化后的得分必须在</a:t>
            </a:r>
            <a:r>
              <a:rPr lang="en-US" altLang="zh-CN" sz="2000" b="1">
                <a:latin typeface="+mn-ea"/>
              </a:rPr>
              <a:t>70</a:t>
            </a:r>
            <a:r>
              <a:rPr lang="zh-CN" altLang="zh-CN" sz="2000" b="1">
                <a:latin typeface="+mn-ea"/>
              </a:rPr>
              <a:t>分以上的投标项目才具有投标资格，该项目归一化结果为</a:t>
            </a:r>
            <a:r>
              <a:rPr lang="en-US" altLang="zh-CN" sz="2000" b="1">
                <a:latin typeface="+mn-ea"/>
              </a:rPr>
              <a:t>75</a:t>
            </a:r>
            <a:r>
              <a:rPr lang="zh-CN" altLang="zh-CN" sz="2000" b="1">
                <a:latin typeface="+mn-ea"/>
              </a:rPr>
              <a:t>分，满足投标要求。</a:t>
            </a: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a:t>
            </a:r>
            <a:r>
              <a:rPr lang="en-US" altLang="zh-CN" sz="2000" b="1">
                <a:latin typeface="+mn-ea"/>
              </a:rPr>
              <a:t>1</a:t>
            </a:r>
            <a:r>
              <a:rPr lang="zh-CN" altLang="zh-CN" sz="2000" b="1">
                <a:latin typeface="+mn-ea"/>
              </a:rPr>
              <a:t>）项目运行环境评价；</a:t>
            </a:r>
            <a:endParaRPr lang="zh-CN" altLang="zh-CN" sz="2000" b="1">
              <a:latin typeface="+mn-ea"/>
            </a:endParaRPr>
          </a:p>
          <a:p>
            <a:pPr>
              <a:lnSpc>
                <a:spcPct val="150000"/>
              </a:lnSpc>
            </a:pPr>
            <a:r>
              <a:rPr lang="zh-CN" altLang="zh-CN" sz="2000" b="1">
                <a:latin typeface="+mn-ea"/>
              </a:rPr>
              <a:t>（</a:t>
            </a:r>
            <a:r>
              <a:rPr lang="en-US" altLang="zh-CN" sz="2000" b="1">
                <a:latin typeface="+mn-ea"/>
              </a:rPr>
              <a:t>2</a:t>
            </a:r>
            <a:r>
              <a:rPr lang="zh-CN" altLang="zh-CN" sz="2000" b="1">
                <a:latin typeface="+mn-ea"/>
              </a:rPr>
              <a:t>）项目技术评价；</a:t>
            </a:r>
            <a:endParaRPr lang="zh-CN" altLang="zh-CN" sz="2000" b="1">
              <a:latin typeface="+mn-ea"/>
            </a:endParaRPr>
          </a:p>
          <a:p>
            <a:pPr>
              <a:lnSpc>
                <a:spcPct val="150000"/>
              </a:lnSpc>
            </a:pPr>
            <a:r>
              <a:rPr lang="zh-CN" altLang="zh-CN" sz="2000" b="1">
                <a:latin typeface="+mn-ea"/>
              </a:rPr>
              <a:t>（</a:t>
            </a:r>
            <a:r>
              <a:rPr lang="en-US" altLang="zh-CN" sz="2000" b="1">
                <a:latin typeface="+mn-ea"/>
              </a:rPr>
              <a:t>3</a:t>
            </a:r>
            <a:r>
              <a:rPr lang="zh-CN" altLang="zh-CN" sz="2000" b="1">
                <a:latin typeface="+mn-ea"/>
              </a:rPr>
              <a:t>）项目财务评价；</a:t>
            </a:r>
            <a:endParaRPr lang="zh-CN" altLang="zh-CN" sz="2000" b="1">
              <a:latin typeface="+mn-ea"/>
            </a:endParaRPr>
          </a:p>
          <a:p>
            <a:pPr>
              <a:lnSpc>
                <a:spcPct val="150000"/>
              </a:lnSpc>
            </a:pPr>
            <a:r>
              <a:rPr lang="zh-CN" altLang="zh-CN" sz="2000" b="1">
                <a:latin typeface="+mn-ea"/>
              </a:rPr>
              <a:t>（</a:t>
            </a:r>
            <a:r>
              <a:rPr lang="en-US" altLang="zh-CN" sz="2000" b="1">
                <a:latin typeface="+mn-ea"/>
              </a:rPr>
              <a:t>4</a:t>
            </a:r>
            <a:r>
              <a:rPr lang="zh-CN" altLang="zh-CN" sz="2000" b="1">
                <a:latin typeface="+mn-ea"/>
              </a:rPr>
              <a:t>）项目国民经济评价；</a:t>
            </a:r>
            <a:endParaRPr lang="zh-CN" altLang="zh-CN" sz="2000" b="1">
              <a:latin typeface="+mn-ea"/>
            </a:endParaRPr>
          </a:p>
          <a:p>
            <a:pPr>
              <a:lnSpc>
                <a:spcPct val="150000"/>
              </a:lnSpc>
            </a:pPr>
            <a:r>
              <a:rPr lang="zh-CN" altLang="zh-CN" sz="2000" b="1">
                <a:latin typeface="+mn-ea"/>
              </a:rPr>
              <a:t>（</a:t>
            </a:r>
            <a:r>
              <a:rPr lang="en-US" altLang="zh-CN" sz="2000" b="1">
                <a:latin typeface="+mn-ea"/>
              </a:rPr>
              <a:t>5</a:t>
            </a:r>
            <a:r>
              <a:rPr lang="zh-CN" altLang="zh-CN" sz="2000" b="1">
                <a:latin typeface="+mn-ea"/>
              </a:rPr>
              <a:t>）项目环境评价；</a:t>
            </a:r>
            <a:endParaRPr lang="zh-CN" altLang="zh-CN" sz="2000" b="1">
              <a:latin typeface="+mn-ea"/>
            </a:endParaRPr>
          </a:p>
          <a:p>
            <a:pPr>
              <a:lnSpc>
                <a:spcPct val="150000"/>
              </a:lnSpc>
            </a:pPr>
            <a:r>
              <a:rPr lang="zh-CN" altLang="zh-CN" sz="2000" b="1">
                <a:latin typeface="+mn-ea"/>
              </a:rPr>
              <a:t>（</a:t>
            </a:r>
            <a:r>
              <a:rPr lang="en-US" altLang="zh-CN" sz="2000" b="1">
                <a:latin typeface="+mn-ea"/>
              </a:rPr>
              <a:t>6</a:t>
            </a:r>
            <a:r>
              <a:rPr lang="zh-CN" altLang="zh-CN" sz="2000" b="1">
                <a:latin typeface="+mn-ea"/>
              </a:rPr>
              <a:t>）项目社会影响评价；</a:t>
            </a:r>
            <a:endParaRPr lang="zh-CN" altLang="zh-CN" sz="2000" b="1">
              <a:latin typeface="+mn-ea"/>
            </a:endParaRPr>
          </a:p>
          <a:p>
            <a:pPr>
              <a:lnSpc>
                <a:spcPct val="150000"/>
              </a:lnSpc>
            </a:pPr>
            <a:r>
              <a:rPr lang="zh-CN" altLang="zh-CN" sz="2000" b="1">
                <a:latin typeface="+mn-ea"/>
              </a:rPr>
              <a:t>（</a:t>
            </a:r>
            <a:r>
              <a:rPr lang="en-US" altLang="zh-CN" sz="2000" b="1">
                <a:latin typeface="+mn-ea"/>
              </a:rPr>
              <a:t>7</a:t>
            </a:r>
            <a:r>
              <a:rPr lang="zh-CN" altLang="zh-CN" sz="2000" b="1">
                <a:latin typeface="+mn-ea"/>
              </a:rPr>
              <a:t>）项目不确定性和风险评价；</a:t>
            </a:r>
            <a:endParaRPr lang="zh-CN" altLang="zh-CN" sz="2000" b="1">
              <a:latin typeface="+mn-ea"/>
            </a:endParaRPr>
          </a:p>
          <a:p>
            <a:pPr>
              <a:lnSpc>
                <a:spcPct val="150000"/>
              </a:lnSpc>
            </a:pPr>
            <a:r>
              <a:rPr lang="zh-CN" altLang="zh-CN" sz="2000" b="1">
                <a:latin typeface="+mn-ea"/>
              </a:rPr>
              <a:t>（</a:t>
            </a:r>
            <a:r>
              <a:rPr lang="en-US" altLang="zh-CN" sz="2000" b="1">
                <a:latin typeface="+mn-ea"/>
              </a:rPr>
              <a:t>8</a:t>
            </a:r>
            <a:r>
              <a:rPr lang="zh-CN" altLang="zh-CN" sz="2000" b="1">
                <a:latin typeface="+mn-ea"/>
              </a:rPr>
              <a:t>）项目综合评价等。</a:t>
            </a:r>
            <a:endParaRPr lang="zh-CN" altLang="zh-CN" sz="2000" b="1">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520513" y="344153"/>
            <a:ext cx="7431295"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endParaRPr lang="en-US" altLang="zh-CN" sz="2000" b="1">
              <a:latin typeface="+mn-ea"/>
              <a:ea typeface="+mn-ea"/>
              <a:cs typeface="Times New Roman" panose="02020603050405020304" pitchFamily="18" charset="0"/>
            </a:endParaRPr>
          </a:p>
          <a:p>
            <a:pPr>
              <a:lnSpc>
                <a:spcPct val="150000"/>
              </a:lnSpc>
            </a:pP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1</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14</a:t>
            </a:r>
            <a:r>
              <a:rPr lang="zh-CN" altLang="zh-CN" sz="2000" b="1">
                <a:solidFill>
                  <a:srgbClr val="FF0000"/>
                </a:solidFill>
                <a:latin typeface="+mn-ea"/>
                <a:ea typeface="+mn-ea"/>
                <a:cs typeface="Times New Roman" panose="02020603050405020304" pitchFamily="18" charset="0"/>
              </a:rPr>
              <a:t>分）</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假设该项目团队有</a:t>
            </a:r>
            <a:r>
              <a:rPr lang="en-US" altLang="zh-CN" sz="2000" b="1">
                <a:latin typeface="+mn-ea"/>
                <a:ea typeface="+mn-ea"/>
                <a:cs typeface="Times New Roman" panose="02020603050405020304" pitchFamily="18" charset="0"/>
              </a:rPr>
              <a:t>SA</a:t>
            </a:r>
            <a:r>
              <a:rPr lang="zh-CN" altLang="zh-CN" sz="2000" b="1">
                <a:latin typeface="+mn-ea"/>
                <a:ea typeface="+mn-ea"/>
                <a:cs typeface="Times New Roman" panose="02020603050405020304" pitchFamily="18" charset="0"/>
              </a:rPr>
              <a:t>人员</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人，</a:t>
            </a:r>
            <a:r>
              <a:rPr lang="en-US" altLang="zh-CN" sz="2000" b="1">
                <a:latin typeface="+mn-ea"/>
                <a:ea typeface="+mn-ea"/>
                <a:cs typeface="Times New Roman" panose="02020603050405020304" pitchFamily="18" charset="0"/>
              </a:rPr>
              <a:t>SD</a:t>
            </a:r>
            <a:r>
              <a:rPr lang="zh-CN" altLang="zh-CN" sz="2000" b="1">
                <a:latin typeface="+mn-ea"/>
                <a:ea typeface="+mn-ea"/>
                <a:cs typeface="Times New Roman" panose="02020603050405020304" pitchFamily="18" charset="0"/>
              </a:rPr>
              <a:t>人员</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人，</a:t>
            </a:r>
            <a:r>
              <a:rPr lang="en-US" altLang="zh-CN" sz="2000" b="1">
                <a:latin typeface="+mn-ea"/>
                <a:ea typeface="+mn-ea"/>
                <a:cs typeface="Times New Roman" panose="02020603050405020304" pitchFamily="18" charset="0"/>
              </a:rPr>
              <a:t>SC</a:t>
            </a:r>
            <a:r>
              <a:rPr lang="zh-CN" altLang="zh-CN" sz="2000" b="1">
                <a:latin typeface="+mn-ea"/>
                <a:ea typeface="+mn-ea"/>
                <a:cs typeface="Times New Roman" panose="02020603050405020304" pitchFamily="18" charset="0"/>
              </a:rPr>
              <a:t>人员</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人，请将下面（</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11</a:t>
            </a:r>
            <a:r>
              <a:rPr lang="zh-CN" altLang="zh-CN" sz="2000" b="1">
                <a:latin typeface="+mn-ea"/>
                <a:ea typeface="+mn-ea"/>
                <a:cs typeface="Times New Roman" panose="02020603050405020304" pitchFamily="18" charset="0"/>
              </a:rPr>
              <a:t>）处的答案填写在答案纸的对应栏内。</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A</a:t>
            </a:r>
            <a:r>
              <a:rPr lang="zh-CN" altLang="zh-CN" sz="2000" b="1">
                <a:latin typeface="+mn-ea"/>
                <a:ea typeface="+mn-ea"/>
                <a:cs typeface="Times New Roman" panose="02020603050405020304" pitchFamily="18" charset="0"/>
              </a:rPr>
              <a:t>结束后，先投入（</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SD</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结束后，再投入（</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SD</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D</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4</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结束后，投入（</a:t>
            </a:r>
            <a:r>
              <a:rPr lang="en-US" altLang="zh-CN" sz="2000" b="1">
                <a:latin typeface="+mn-ea"/>
                <a:ea typeface="+mn-ea"/>
                <a:cs typeface="Times New Roman" panose="02020603050405020304" pitchFamily="18" charset="0"/>
              </a:rPr>
              <a:t>5</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SC</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6</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7</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D</a:t>
            </a:r>
            <a:r>
              <a:rPr lang="zh-CN" altLang="zh-CN" sz="2000" b="1">
                <a:latin typeface="+mn-ea"/>
                <a:ea typeface="+mn-ea"/>
                <a:cs typeface="Times New Roman" panose="02020603050405020304" pitchFamily="18" charset="0"/>
              </a:rPr>
              <a:t>结束后，投入</a:t>
            </a:r>
            <a:r>
              <a:rPr lang="en-US" altLang="zh-CN" sz="2000" b="1">
                <a:latin typeface="+mn-ea"/>
                <a:ea typeface="+mn-ea"/>
                <a:cs typeface="Times New Roman" panose="02020603050405020304" pitchFamily="18" charset="0"/>
              </a:rPr>
              <a:t>SD</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D</a:t>
            </a:r>
            <a:r>
              <a:rPr lang="zh-CN" altLang="zh-CN" sz="2000" b="1">
                <a:latin typeface="+mn-ea"/>
                <a:ea typeface="+mn-ea"/>
                <a:cs typeface="Times New Roman" panose="02020603050405020304" pitchFamily="18" charset="0"/>
              </a:rPr>
              <a:t>结束后，投入（</a:t>
            </a:r>
            <a:r>
              <a:rPr lang="en-US" altLang="zh-CN" sz="2000" b="1">
                <a:latin typeface="+mn-ea"/>
                <a:ea typeface="+mn-ea"/>
                <a:cs typeface="Times New Roman" panose="02020603050405020304" pitchFamily="18" charset="0"/>
              </a:rPr>
              <a:t>8</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SC</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G</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9</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G</a:t>
            </a:r>
            <a:r>
              <a:rPr lang="zh-CN" altLang="zh-CN" sz="2000" b="1">
                <a:latin typeface="+mn-ea"/>
                <a:ea typeface="+mn-ea"/>
                <a:cs typeface="Times New Roman" panose="02020603050405020304" pitchFamily="18" charset="0"/>
              </a:rPr>
              <a:t>结束后，投入（</a:t>
            </a:r>
            <a:r>
              <a:rPr lang="en-US" altLang="zh-CN" sz="2000" b="1">
                <a:latin typeface="+mn-ea"/>
                <a:ea typeface="+mn-ea"/>
                <a:cs typeface="Times New Roman" panose="02020603050405020304" pitchFamily="18" charset="0"/>
              </a:rPr>
              <a:t>10</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SC</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E</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en-US" altLang="zh-CN" sz="2000" b="1">
                <a:latin typeface="+mn-ea"/>
                <a:ea typeface="+mn-ea"/>
                <a:cs typeface="Times New Roman" panose="02020603050405020304" pitchFamily="18" charset="0"/>
              </a:rPr>
              <a:t>E</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F</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G</a:t>
            </a:r>
            <a:r>
              <a:rPr lang="zh-CN" altLang="zh-CN" sz="2000" b="1">
                <a:latin typeface="+mn-ea"/>
                <a:ea typeface="+mn-ea"/>
                <a:cs typeface="Times New Roman" panose="02020603050405020304" pitchFamily="18" charset="0"/>
              </a:rPr>
              <a:t>完成后，投入</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个</a:t>
            </a:r>
            <a:r>
              <a:rPr lang="en-US" altLang="zh-CN" sz="2000" b="1">
                <a:latin typeface="+mn-ea"/>
                <a:ea typeface="+mn-ea"/>
                <a:cs typeface="Times New Roman" panose="02020603050405020304" pitchFamily="18" charset="0"/>
              </a:rPr>
              <a:t>SA</a:t>
            </a:r>
            <a:r>
              <a:rPr lang="zh-CN" altLang="zh-CN" sz="2000" b="1">
                <a:latin typeface="+mn-ea"/>
                <a:ea typeface="+mn-ea"/>
                <a:cs typeface="Times New Roman" panose="02020603050405020304" pitchFamily="18" charset="0"/>
              </a:rPr>
              <a:t>完成</a:t>
            </a:r>
            <a:r>
              <a:rPr lang="en-US" altLang="zh-CN" sz="2000" b="1">
                <a:latin typeface="+mn-ea"/>
                <a:ea typeface="+mn-ea"/>
                <a:cs typeface="Times New Roman" panose="02020603050405020304" pitchFamily="18" charset="0"/>
              </a:rPr>
              <a:t>H</a:t>
            </a:r>
            <a:r>
              <a:rPr lang="zh-CN" altLang="zh-CN" sz="2000" b="1">
                <a:latin typeface="+mn-ea"/>
                <a:ea typeface="+mn-ea"/>
                <a:cs typeface="Times New Roman" panose="02020603050405020304" pitchFamily="18" charset="0"/>
              </a:rPr>
              <a:t>，需要</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a:lnSpc>
                <a:spcPct val="150000"/>
              </a:lnSpc>
            </a:pPr>
            <a:r>
              <a:rPr lang="zh-CN" altLang="zh-CN" sz="2000" b="1">
                <a:latin typeface="+mn-ea"/>
                <a:ea typeface="+mn-ea"/>
                <a:cs typeface="Times New Roman" panose="02020603050405020304" pitchFamily="18" charset="0"/>
              </a:rPr>
              <a:t>项目总工期为（</a:t>
            </a:r>
            <a:r>
              <a:rPr lang="en-US" altLang="zh-CN" sz="2000" b="1">
                <a:latin typeface="+mn-ea"/>
                <a:ea typeface="+mn-ea"/>
                <a:cs typeface="Times New Roman" panose="02020603050405020304" pitchFamily="18" charset="0"/>
              </a:rPr>
              <a:t>11</a:t>
            </a:r>
            <a:r>
              <a:rPr lang="zh-CN" altLang="zh-CN" sz="2000" b="1">
                <a:latin typeface="+mn-ea"/>
                <a:ea typeface="+mn-ea"/>
                <a:cs typeface="Times New Roman" panose="02020603050405020304" pitchFamily="18" charset="0"/>
              </a:rPr>
              <a:t>）天。</a:t>
            </a:r>
            <a:endParaRPr lang="zh-CN" altLang="zh-CN" sz="2000" b="1">
              <a:latin typeface="+mn-ea"/>
              <a:ea typeface="+mn-ea"/>
              <a:cs typeface="Times New Roman" panose="02020603050405020304" pitchFamily="18" charset="0"/>
            </a:endParaRPr>
          </a:p>
          <a:p>
            <a:pPr marL="8255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207997" y="116303"/>
            <a:ext cx="7361847" cy="610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典型考题（</a:t>
            </a:r>
            <a:r>
              <a:rPr lang="en-US" altLang="zh-CN" sz="2000" b="1" smtClean="0">
                <a:solidFill>
                  <a:srgbClr val="FF0000"/>
                </a:solidFill>
                <a:latin typeface="+mn-ea"/>
                <a:ea typeface="+mn-ea"/>
                <a:cs typeface="Times New Roman" panose="02020603050405020304" pitchFamily="18" charset="0"/>
              </a:rPr>
              <a:t>2017</a:t>
            </a:r>
            <a:r>
              <a:rPr lang="zh-CN" altLang="en-US" sz="2000" b="1" smtClean="0">
                <a:solidFill>
                  <a:srgbClr val="FF0000"/>
                </a:solidFill>
                <a:latin typeface="+mn-ea"/>
                <a:ea typeface="+mn-ea"/>
                <a:cs typeface="Times New Roman" panose="02020603050405020304" pitchFamily="18" charset="0"/>
              </a:rPr>
              <a:t>年</a:t>
            </a:r>
            <a:r>
              <a:rPr lang="en-US" altLang="zh-CN" sz="2000" b="1" smtClean="0">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月系统集成项目管理工程师真题二）：</a:t>
            </a:r>
            <a:endParaRPr lang="en-US" altLang="zh-CN" sz="2000" b="1">
              <a:latin typeface="+mn-ea"/>
              <a:ea typeface="+mn-ea"/>
              <a:cs typeface="Times New Roman" panose="02020603050405020304" pitchFamily="18" charset="0"/>
            </a:endParaRPr>
          </a:p>
          <a:p>
            <a:pPr marL="0" indent="0">
              <a:lnSpc>
                <a:spcPct val="150000"/>
              </a:lnSpc>
            </a:pPr>
            <a:r>
              <a:rPr lang="zh-CN" altLang="zh-CN" sz="2000" b="1" smtClean="0">
                <a:latin typeface="+mn-ea"/>
                <a:ea typeface="+mn-ea"/>
                <a:cs typeface="Times New Roman" panose="02020603050405020304" pitchFamily="18" charset="0"/>
              </a:rPr>
              <a:t>某</a:t>
            </a:r>
            <a:r>
              <a:rPr lang="zh-CN" altLang="zh-CN" sz="2000" b="1">
                <a:latin typeface="+mn-ea"/>
                <a:ea typeface="+mn-ea"/>
                <a:cs typeface="Times New Roman" panose="02020603050405020304" pitchFamily="18" charset="0"/>
              </a:rPr>
              <a:t>项目细分为</a:t>
            </a:r>
            <a:r>
              <a:rPr lang="en-US" altLang="zh-CN" sz="2000" b="1">
                <a:latin typeface="+mn-ea"/>
                <a:ea typeface="+mn-ea"/>
                <a:cs typeface="Times New Roman" panose="02020603050405020304" pitchFamily="18" charset="0"/>
              </a:rPr>
              <a:t>A</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B</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C</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D</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E</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F</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G</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H</a:t>
            </a:r>
            <a:r>
              <a:rPr lang="zh-CN" altLang="zh-CN" sz="2000" b="1">
                <a:latin typeface="+mn-ea"/>
                <a:ea typeface="+mn-ea"/>
                <a:cs typeface="Times New Roman" panose="02020603050405020304" pitchFamily="18" charset="0"/>
              </a:rPr>
              <a:t>共八个模块，而且各个模块之间的依赖关系和持续时间如下表所示</a:t>
            </a:r>
            <a:r>
              <a:rPr lang="zh-CN" altLang="zh-CN" sz="2000" b="1" smtClean="0">
                <a:latin typeface="+mn-ea"/>
                <a:ea typeface="+mn-ea"/>
                <a:cs typeface="Times New Roman" panose="02020603050405020304" pitchFamily="18" charset="0"/>
              </a:rPr>
              <a:t>：</a:t>
            </a:r>
            <a:endParaRPr lang="en-US" altLang="zh-CN" sz="2000" b="1" smtClean="0">
              <a:latin typeface="+mn-ea"/>
              <a:ea typeface="+mn-ea"/>
              <a:cs typeface="Times New Roman" panose="02020603050405020304" pitchFamily="18" charset="0"/>
            </a:endParaRPr>
          </a:p>
          <a:p>
            <a:pPr marL="0" indent="0">
              <a:lnSpc>
                <a:spcPct val="150000"/>
              </a:lnSpc>
            </a:pPr>
            <a:endParaRPr lang="en-US" altLang="zh-CN" sz="2000" b="1">
              <a:latin typeface="+mn-ea"/>
              <a:ea typeface="+mn-ea"/>
              <a:cs typeface="Times New Roman" panose="02020603050405020304" pitchFamily="18" charset="0"/>
            </a:endParaRPr>
          </a:p>
          <a:p>
            <a:pPr marL="0" indent="0">
              <a:lnSpc>
                <a:spcPct val="150000"/>
              </a:lnSpc>
            </a:pPr>
            <a:endParaRPr lang="en-US" altLang="zh-CN" sz="2000" b="1" smtClean="0">
              <a:latin typeface="+mn-ea"/>
              <a:ea typeface="+mn-ea"/>
              <a:cs typeface="Times New Roman" panose="02020603050405020304" pitchFamily="18" charset="0"/>
            </a:endParaRPr>
          </a:p>
          <a:p>
            <a:pPr marL="0" indent="0">
              <a:lnSpc>
                <a:spcPct val="150000"/>
              </a:lnSpc>
            </a:pPr>
            <a:endParaRPr lang="en-US" altLang="zh-CN" sz="2000" b="1">
              <a:latin typeface="+mn-ea"/>
              <a:ea typeface="+mn-ea"/>
              <a:cs typeface="Times New Roman" panose="02020603050405020304" pitchFamily="18" charset="0"/>
            </a:endParaRPr>
          </a:p>
          <a:p>
            <a:pPr marL="0" indent="0">
              <a:lnSpc>
                <a:spcPct val="150000"/>
              </a:lnSpc>
            </a:pPr>
            <a:endParaRPr lang="en-US" altLang="zh-CN" sz="2000" b="1" smtClean="0">
              <a:latin typeface="+mn-ea"/>
              <a:ea typeface="+mn-ea"/>
              <a:cs typeface="Times New Roman" panose="02020603050405020304" pitchFamily="18" charset="0"/>
            </a:endParaRPr>
          </a:p>
          <a:p>
            <a:pPr marL="0" indent="0">
              <a:lnSpc>
                <a:spcPct val="150000"/>
              </a:lnSpc>
            </a:pPr>
            <a:endParaRPr lang="en-US" altLang="zh-CN" sz="2000" b="1" smtClean="0">
              <a:latin typeface="+mn-ea"/>
              <a:ea typeface="+mn-ea"/>
              <a:cs typeface="Times New Roman" panose="02020603050405020304" pitchFamily="18" charset="0"/>
            </a:endParaRPr>
          </a:p>
          <a:p>
            <a:pPr marL="0" indent="0">
              <a:lnSpc>
                <a:spcPct val="150000"/>
              </a:lnSpc>
            </a:pPr>
            <a:endParaRPr lang="zh-CN" altLang="zh-CN" sz="2000" b="1">
              <a:latin typeface="+mn-ea"/>
              <a:ea typeface="+mn-ea"/>
              <a:cs typeface="Times New Roman" panose="02020603050405020304" pitchFamily="18" charset="0"/>
            </a:endParaRPr>
          </a:p>
          <a:p>
            <a:pPr>
              <a:lnSpc>
                <a:spcPct val="150000"/>
              </a:lnSpc>
            </a:pPr>
            <a:endParaRPr lang="en-US" altLang="zh-CN" sz="2000" b="1" smtClean="0">
              <a:latin typeface="+mn-ea"/>
              <a:ea typeface="+mn-ea"/>
              <a:cs typeface="Times New Roman" panose="02020603050405020304" pitchFamily="18" charset="0"/>
            </a:endParaRPr>
          </a:p>
          <a:p>
            <a:pPr>
              <a:lnSpc>
                <a:spcPct val="150000"/>
              </a:lnSpc>
            </a:pPr>
            <a:endParaRPr lang="en-US" altLang="zh-CN" sz="2000" b="1">
              <a:latin typeface="+mn-ea"/>
              <a:ea typeface="+mn-ea"/>
              <a:cs typeface="Times New Roman" panose="02020603050405020304" pitchFamily="18" charset="0"/>
            </a:endParaRPr>
          </a:p>
          <a:p>
            <a:pPr>
              <a:lnSpc>
                <a:spcPct val="150000"/>
              </a:lnSpc>
            </a:pPr>
            <a:r>
              <a:rPr lang="zh-CN" altLang="zh-CN" sz="2000" b="1" smtClean="0">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1</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4</a:t>
            </a:r>
            <a:r>
              <a:rPr lang="zh-CN" altLang="zh-CN" sz="2000" b="1">
                <a:solidFill>
                  <a:srgbClr val="FF0000"/>
                </a:solidFill>
                <a:latin typeface="+mn-ea"/>
                <a:ea typeface="+mn-ea"/>
                <a:cs typeface="Times New Roman" panose="02020603050405020304" pitchFamily="18" charset="0"/>
              </a:rPr>
              <a:t>分）</a:t>
            </a:r>
            <a:endParaRPr lang="zh-CN" altLang="zh-CN" sz="2000" b="1">
              <a:solidFill>
                <a:srgbClr val="FF0000"/>
              </a:solidFill>
              <a:latin typeface="+mn-ea"/>
              <a:ea typeface="+mn-ea"/>
              <a:cs typeface="Times New Roman" panose="02020603050405020304" pitchFamily="18" charset="0"/>
            </a:endParaRPr>
          </a:p>
          <a:p>
            <a:pPr>
              <a:lnSpc>
                <a:spcPct val="150000"/>
              </a:lnSpc>
            </a:pPr>
            <a:r>
              <a:rPr lang="zh-CN" altLang="zh-CN" sz="2000" b="1">
                <a:latin typeface="+mn-ea"/>
                <a:ea typeface="+mn-ea"/>
                <a:cs typeface="Times New Roman" panose="02020603050405020304" pitchFamily="18" charset="0"/>
              </a:rPr>
              <a:t>计算该活动的关键路径和项目的总</a:t>
            </a:r>
            <a:r>
              <a:rPr lang="zh-CN" altLang="zh-CN" sz="2000" b="1" smtClean="0">
                <a:latin typeface="+mn-ea"/>
                <a:ea typeface="+mn-ea"/>
                <a:cs typeface="Times New Roman" panose="02020603050405020304" pitchFamily="18" charset="0"/>
              </a:rPr>
              <a:t>工期</a:t>
            </a:r>
            <a:r>
              <a:rPr lang="zh-CN" altLang="en-US" sz="2000" b="1" smtClean="0">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p:txBody>
      </p:sp>
      <p:pic>
        <p:nvPicPr>
          <p:cNvPr id="5122"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3285" y="1546288"/>
            <a:ext cx="6551270" cy="369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5270" y="378177"/>
            <a:ext cx="6593712" cy="5632311"/>
          </a:xfrm>
          <a:prstGeom prst="rect">
            <a:avLst/>
          </a:prstGeom>
        </p:spPr>
        <p:txBody>
          <a:bodyPr wrap="square">
            <a:spAutoFit/>
          </a:bodyPr>
          <a:lstStyle/>
          <a:p>
            <a:pPr>
              <a:lnSpc>
                <a:spcPct val="150000"/>
              </a:lnSpc>
            </a:pPr>
            <a:r>
              <a:rPr lang="zh-CN" altLang="zh-CN" sz="2000" b="1" smtClean="0">
                <a:solidFill>
                  <a:srgbClr val="FF0000"/>
                </a:solidFill>
              </a:rPr>
              <a:t>【</a:t>
            </a:r>
            <a:r>
              <a:rPr lang="zh-CN" altLang="zh-CN" sz="2000" b="1">
                <a:solidFill>
                  <a:srgbClr val="FF0000"/>
                </a:solidFill>
              </a:rPr>
              <a:t>问题</a:t>
            </a:r>
            <a:r>
              <a:rPr lang="en-US" altLang="zh-CN" sz="2000" b="1">
                <a:solidFill>
                  <a:srgbClr val="FF0000"/>
                </a:solidFill>
              </a:rPr>
              <a:t>2</a:t>
            </a:r>
            <a:r>
              <a:rPr lang="zh-CN" altLang="zh-CN" sz="2000" b="1">
                <a:solidFill>
                  <a:srgbClr val="FF0000"/>
                </a:solidFill>
              </a:rPr>
              <a:t>】（</a:t>
            </a:r>
            <a:r>
              <a:rPr lang="en-US" altLang="zh-CN" sz="2000" b="1">
                <a:solidFill>
                  <a:srgbClr val="FF0000"/>
                </a:solidFill>
              </a:rPr>
              <a:t>8</a:t>
            </a:r>
            <a:r>
              <a:rPr lang="zh-CN" altLang="zh-CN" sz="2000" b="1">
                <a:solidFill>
                  <a:srgbClr val="FF0000"/>
                </a:solidFill>
              </a:rPr>
              <a:t>分）</a:t>
            </a:r>
            <a:endParaRPr lang="zh-CN" altLang="zh-CN" sz="2000" b="1">
              <a:solidFill>
                <a:srgbClr val="FF0000"/>
              </a:solidFill>
            </a:endParaRPr>
          </a:p>
          <a:p>
            <a:pPr>
              <a:lnSpc>
                <a:spcPct val="150000"/>
              </a:lnSpc>
            </a:pPr>
            <a:r>
              <a:rPr lang="zh-CN" altLang="zh-CN" sz="2000" b="1"/>
              <a:t>（</a:t>
            </a:r>
            <a:r>
              <a:rPr lang="en-US" altLang="zh-CN" sz="2000" b="1"/>
              <a:t>1</a:t>
            </a:r>
            <a:r>
              <a:rPr lang="zh-CN" altLang="zh-CN" sz="2000" b="1"/>
              <a:t>）计算活动</a:t>
            </a:r>
            <a:r>
              <a:rPr lang="en-US" altLang="zh-CN" sz="2000" b="1"/>
              <a:t>B</a:t>
            </a:r>
            <a:r>
              <a:rPr lang="zh-CN" altLang="zh-CN" sz="2000" b="1"/>
              <a:t>、</a:t>
            </a:r>
            <a:r>
              <a:rPr lang="en-US" altLang="zh-CN" sz="2000" b="1"/>
              <a:t>C</a:t>
            </a:r>
            <a:r>
              <a:rPr lang="zh-CN" altLang="zh-CN" sz="2000" b="1"/>
              <a:t>、</a:t>
            </a:r>
            <a:r>
              <a:rPr lang="en-US" altLang="zh-CN" sz="2000" b="1"/>
              <a:t>D</a:t>
            </a:r>
            <a:r>
              <a:rPr lang="zh-CN" altLang="zh-CN" sz="2000" b="1"/>
              <a:t>的总体时差</a:t>
            </a:r>
            <a:endParaRPr lang="zh-CN" altLang="zh-CN" sz="2000" b="1"/>
          </a:p>
          <a:p>
            <a:pPr>
              <a:lnSpc>
                <a:spcPct val="150000"/>
              </a:lnSpc>
            </a:pPr>
            <a:r>
              <a:rPr lang="zh-CN" altLang="zh-CN" sz="2000" b="1"/>
              <a:t>（</a:t>
            </a:r>
            <a:r>
              <a:rPr lang="en-US" altLang="zh-CN" sz="2000" b="1"/>
              <a:t>2</a:t>
            </a:r>
            <a:r>
              <a:rPr lang="zh-CN" altLang="zh-CN" sz="2000" b="1"/>
              <a:t>）计算活动</a:t>
            </a:r>
            <a:r>
              <a:rPr lang="en-US" altLang="zh-CN" sz="2000" b="1"/>
              <a:t>B</a:t>
            </a:r>
            <a:r>
              <a:rPr lang="zh-CN" altLang="zh-CN" sz="2000" b="1"/>
              <a:t>、</a:t>
            </a:r>
            <a:r>
              <a:rPr lang="en-US" altLang="zh-CN" sz="2000" b="1"/>
              <a:t>C</a:t>
            </a:r>
            <a:r>
              <a:rPr lang="zh-CN" altLang="zh-CN" sz="2000" b="1"/>
              <a:t>、</a:t>
            </a:r>
            <a:r>
              <a:rPr lang="en-US" altLang="zh-CN" sz="2000" b="1"/>
              <a:t>D</a:t>
            </a:r>
            <a:r>
              <a:rPr lang="zh-CN" altLang="zh-CN" sz="2000" b="1"/>
              <a:t>的自由时差</a:t>
            </a:r>
            <a:endParaRPr lang="zh-CN" altLang="zh-CN" sz="2000" b="1"/>
          </a:p>
          <a:p>
            <a:pPr>
              <a:lnSpc>
                <a:spcPct val="150000"/>
              </a:lnSpc>
            </a:pPr>
            <a:r>
              <a:rPr lang="zh-CN" altLang="zh-CN" sz="2000" b="1"/>
              <a:t>（</a:t>
            </a:r>
            <a:r>
              <a:rPr lang="en-US" altLang="zh-CN" sz="2000" b="1"/>
              <a:t>3</a:t>
            </a:r>
            <a:r>
              <a:rPr lang="zh-CN" altLang="zh-CN" sz="2000" b="1"/>
              <a:t>）计算活动</a:t>
            </a:r>
            <a:r>
              <a:rPr lang="en-US" altLang="zh-CN" sz="2000" b="1"/>
              <a:t>D</a:t>
            </a:r>
            <a:r>
              <a:rPr lang="zh-CN" altLang="zh-CN" sz="2000" b="1"/>
              <a:t>、</a:t>
            </a:r>
            <a:r>
              <a:rPr lang="en-US" altLang="zh-CN" sz="2000" b="1"/>
              <a:t>G</a:t>
            </a:r>
            <a:r>
              <a:rPr lang="zh-CN" altLang="zh-CN" sz="2000" b="1"/>
              <a:t>的最迟开始时间 </a:t>
            </a:r>
            <a:endParaRPr lang="en-US" altLang="zh-CN" sz="2000" b="1" smtClean="0"/>
          </a:p>
          <a:p>
            <a:pPr>
              <a:lnSpc>
                <a:spcPct val="150000"/>
              </a:lnSpc>
            </a:pPr>
            <a:endParaRPr lang="zh-CN" altLang="zh-CN" sz="2000" b="1"/>
          </a:p>
          <a:p>
            <a:pPr>
              <a:lnSpc>
                <a:spcPct val="150000"/>
              </a:lnSpc>
            </a:pPr>
            <a:r>
              <a:rPr lang="zh-CN" altLang="zh-CN" sz="2000" b="1">
                <a:solidFill>
                  <a:srgbClr val="FF0000"/>
                </a:solidFill>
              </a:rPr>
              <a:t>【问题</a:t>
            </a:r>
            <a:r>
              <a:rPr lang="en-US" altLang="zh-CN" sz="2000" b="1">
                <a:solidFill>
                  <a:srgbClr val="FF0000"/>
                </a:solidFill>
              </a:rPr>
              <a:t>3</a:t>
            </a:r>
            <a:r>
              <a:rPr lang="zh-CN" altLang="zh-CN" sz="2000" b="1">
                <a:solidFill>
                  <a:srgbClr val="FF0000"/>
                </a:solidFill>
              </a:rPr>
              <a:t>】（</a:t>
            </a:r>
            <a:r>
              <a:rPr lang="en-US" altLang="zh-CN" sz="2000" b="1">
                <a:solidFill>
                  <a:srgbClr val="FF0000"/>
                </a:solidFill>
              </a:rPr>
              <a:t>5</a:t>
            </a:r>
            <a:r>
              <a:rPr lang="zh-CN" altLang="zh-CN" sz="2000" b="1">
                <a:solidFill>
                  <a:srgbClr val="FF0000"/>
                </a:solidFill>
              </a:rPr>
              <a:t>分）</a:t>
            </a:r>
            <a:endParaRPr lang="zh-CN" altLang="zh-CN" sz="2000" b="1">
              <a:solidFill>
                <a:srgbClr val="FF0000"/>
              </a:solidFill>
            </a:endParaRPr>
          </a:p>
          <a:p>
            <a:pPr>
              <a:lnSpc>
                <a:spcPct val="150000"/>
              </a:lnSpc>
            </a:pPr>
            <a:r>
              <a:rPr lang="zh-CN" altLang="zh-CN" sz="2000" b="1"/>
              <a:t>如果活动</a:t>
            </a:r>
            <a:r>
              <a:rPr lang="en-US" altLang="zh-CN" sz="2000" b="1"/>
              <a:t>G</a:t>
            </a:r>
            <a:r>
              <a:rPr lang="zh-CN" altLang="zh-CN" sz="2000" b="1"/>
              <a:t>今早开始，但工期拖延了</a:t>
            </a:r>
            <a:r>
              <a:rPr lang="en-US" altLang="zh-CN" sz="2000" b="1"/>
              <a:t>5</a:t>
            </a:r>
            <a:r>
              <a:rPr lang="zh-CN" altLang="zh-CN" sz="2000" b="1"/>
              <a:t>天，则该项目的工期会拖延多少天？请说明理由</a:t>
            </a:r>
            <a:r>
              <a:rPr lang="zh-CN" altLang="zh-CN" sz="2000" b="1" smtClean="0"/>
              <a:t>。</a:t>
            </a:r>
            <a:endParaRPr lang="en-US" altLang="zh-CN" sz="2000" b="1" smtClean="0"/>
          </a:p>
          <a:p>
            <a:pPr>
              <a:lnSpc>
                <a:spcPct val="150000"/>
              </a:lnSpc>
            </a:pPr>
            <a:endParaRPr lang="zh-CN" altLang="zh-CN" sz="2000" b="1"/>
          </a:p>
          <a:p>
            <a:pPr>
              <a:lnSpc>
                <a:spcPct val="150000"/>
              </a:lnSpc>
            </a:pPr>
            <a:r>
              <a:rPr lang="zh-CN" altLang="zh-CN" sz="2000" b="1">
                <a:solidFill>
                  <a:srgbClr val="FF0000"/>
                </a:solidFill>
              </a:rPr>
              <a:t>【问题</a:t>
            </a:r>
            <a:r>
              <a:rPr lang="en-US" altLang="zh-CN" sz="2000" b="1">
                <a:solidFill>
                  <a:srgbClr val="FF0000"/>
                </a:solidFill>
              </a:rPr>
              <a:t>4</a:t>
            </a:r>
            <a:r>
              <a:rPr lang="zh-CN" altLang="zh-CN" sz="2000" b="1">
                <a:solidFill>
                  <a:srgbClr val="FF0000"/>
                </a:solidFill>
              </a:rPr>
              <a:t>】（</a:t>
            </a:r>
            <a:r>
              <a:rPr lang="en-US" altLang="zh-CN" sz="2000" b="1">
                <a:solidFill>
                  <a:srgbClr val="FF0000"/>
                </a:solidFill>
              </a:rPr>
              <a:t>5</a:t>
            </a:r>
            <a:r>
              <a:rPr lang="zh-CN" altLang="zh-CN" sz="2000" b="1">
                <a:solidFill>
                  <a:srgbClr val="FF0000"/>
                </a:solidFill>
              </a:rPr>
              <a:t>分）</a:t>
            </a:r>
            <a:endParaRPr lang="zh-CN" altLang="zh-CN" sz="2000" b="1">
              <a:solidFill>
                <a:srgbClr val="FF0000"/>
              </a:solidFill>
            </a:endParaRPr>
          </a:p>
          <a:p>
            <a:pPr>
              <a:lnSpc>
                <a:spcPct val="150000"/>
              </a:lnSpc>
            </a:pPr>
            <a:r>
              <a:rPr lang="zh-CN" altLang="zh-CN" sz="2000" b="1"/>
              <a:t>请简要说明什么是接驳缓冲和项目缓冲。如果采取关键链法对该项目进行进度管理，则接驳缓冲应该设置在哪里？</a:t>
            </a:r>
            <a:endParaRPr lang="zh-CN" altLang="zh-CN" sz="20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053" y="308331"/>
            <a:ext cx="7207169" cy="6093976"/>
          </a:xfrm>
          <a:prstGeom prst="rect">
            <a:avLst/>
          </a:prstGeom>
        </p:spPr>
        <p:txBody>
          <a:bodyPr wrap="square">
            <a:spAutoFit/>
          </a:bodyPr>
          <a:lstStyle/>
          <a:p>
            <a:pPr>
              <a:lnSpc>
                <a:spcPct val="150000"/>
              </a:lnSpc>
            </a:pPr>
            <a:r>
              <a:rPr lang="zh-CN" altLang="zh-CN" sz="2000" b="1">
                <a:latin typeface="+mn-ea"/>
              </a:rPr>
              <a:t>试题二</a:t>
            </a:r>
            <a:r>
              <a:rPr lang="en-US" altLang="zh-CN" sz="2000" b="1">
                <a:latin typeface="+mn-ea"/>
              </a:rPr>
              <a:t>  </a:t>
            </a:r>
            <a:r>
              <a:rPr lang="zh-CN" altLang="en-US" sz="2000" b="1" smtClean="0">
                <a:latin typeface="+mn-ea"/>
              </a:rPr>
              <a:t>答案</a:t>
            </a:r>
            <a:r>
              <a:rPr lang="zh-CN" altLang="zh-CN" sz="2000" b="1" smtClean="0">
                <a:latin typeface="+mn-ea"/>
              </a:rPr>
              <a:t>：</a:t>
            </a: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1</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关键路径为：</a:t>
            </a:r>
            <a:r>
              <a:rPr lang="en-US" altLang="zh-CN" sz="2000" b="1">
                <a:latin typeface="+mn-ea"/>
              </a:rPr>
              <a:t>A-C-E-H</a:t>
            </a:r>
            <a:r>
              <a:rPr lang="zh-CN" altLang="zh-CN" sz="2000" b="1">
                <a:latin typeface="+mn-ea"/>
              </a:rPr>
              <a:t>，总工期</a:t>
            </a:r>
            <a:r>
              <a:rPr lang="en-US" altLang="zh-CN" sz="2000" b="1">
                <a:latin typeface="+mn-ea"/>
              </a:rPr>
              <a:t>28</a:t>
            </a:r>
            <a:r>
              <a:rPr lang="zh-CN" altLang="zh-CN" sz="2000" b="1">
                <a:latin typeface="+mn-ea"/>
              </a:rPr>
              <a:t>天</a:t>
            </a:r>
            <a:r>
              <a:rPr lang="zh-CN" altLang="zh-CN" sz="2000" b="1" smtClean="0">
                <a:latin typeface="+mn-ea"/>
              </a:rPr>
              <a:t>。</a:t>
            </a:r>
            <a:endParaRPr lang="en-US" altLang="zh-CN" sz="2000" b="1" smtClean="0">
              <a:latin typeface="+mn-ea"/>
            </a:endParaRPr>
          </a:p>
          <a:p>
            <a:pPr>
              <a:lnSpc>
                <a:spcPct val="150000"/>
              </a:lnSpc>
            </a:pP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a:t>
            </a:r>
            <a:r>
              <a:rPr lang="en-US" altLang="zh-CN" sz="2000" b="1">
                <a:latin typeface="+mn-ea"/>
              </a:rPr>
              <a:t>1</a:t>
            </a:r>
            <a:r>
              <a:rPr lang="zh-CN" altLang="zh-CN" sz="2000" b="1">
                <a:latin typeface="+mn-ea"/>
              </a:rPr>
              <a:t>）</a:t>
            </a:r>
            <a:r>
              <a:rPr lang="en-US" altLang="zh-CN" sz="2000" b="1">
                <a:latin typeface="+mn-ea"/>
              </a:rPr>
              <a:t>B</a:t>
            </a:r>
            <a:r>
              <a:rPr lang="zh-CN" altLang="zh-CN" sz="2000" b="1">
                <a:latin typeface="+mn-ea"/>
              </a:rPr>
              <a:t>的总时差为</a:t>
            </a:r>
            <a:r>
              <a:rPr lang="en-US" altLang="zh-CN" sz="2000" b="1">
                <a:latin typeface="+mn-ea"/>
              </a:rPr>
              <a:t>3</a:t>
            </a:r>
            <a:r>
              <a:rPr lang="zh-CN" altLang="zh-CN" sz="2000" b="1">
                <a:latin typeface="+mn-ea"/>
              </a:rPr>
              <a:t>，</a:t>
            </a:r>
            <a:r>
              <a:rPr lang="en-US" altLang="zh-CN" sz="2000" b="1">
                <a:latin typeface="+mn-ea"/>
              </a:rPr>
              <a:t>C</a:t>
            </a:r>
            <a:r>
              <a:rPr lang="zh-CN" altLang="zh-CN" sz="2000" b="1">
                <a:latin typeface="+mn-ea"/>
              </a:rPr>
              <a:t>的总时差为</a:t>
            </a:r>
            <a:r>
              <a:rPr lang="en-US" altLang="zh-CN" sz="2000" b="1">
                <a:latin typeface="+mn-ea"/>
              </a:rPr>
              <a:t>0</a:t>
            </a:r>
            <a:r>
              <a:rPr lang="zh-CN" altLang="zh-CN" sz="2000" b="1">
                <a:latin typeface="+mn-ea"/>
              </a:rPr>
              <a:t>，</a:t>
            </a:r>
            <a:r>
              <a:rPr lang="en-US" altLang="zh-CN" sz="2000" b="1">
                <a:latin typeface="+mn-ea"/>
              </a:rPr>
              <a:t>D</a:t>
            </a:r>
            <a:r>
              <a:rPr lang="zh-CN" altLang="zh-CN" sz="2000" b="1">
                <a:latin typeface="+mn-ea"/>
              </a:rPr>
              <a:t>的总时差为</a:t>
            </a:r>
            <a:r>
              <a:rPr lang="en-US" altLang="zh-CN" sz="2000" b="1">
                <a:latin typeface="+mn-ea"/>
              </a:rPr>
              <a:t>4</a:t>
            </a:r>
            <a:r>
              <a:rPr lang="zh-CN" altLang="zh-CN" sz="2000" b="1">
                <a:latin typeface="+mn-ea"/>
              </a:rPr>
              <a:t>。</a:t>
            </a:r>
            <a:endParaRPr lang="zh-CN" altLang="zh-CN" sz="2000" b="1">
              <a:latin typeface="+mn-ea"/>
            </a:endParaRPr>
          </a:p>
          <a:p>
            <a:pPr>
              <a:lnSpc>
                <a:spcPct val="150000"/>
              </a:lnSpc>
            </a:pPr>
            <a:r>
              <a:rPr lang="zh-CN" altLang="zh-CN" sz="2000" b="1">
                <a:latin typeface="+mn-ea"/>
              </a:rPr>
              <a:t>（</a:t>
            </a:r>
            <a:r>
              <a:rPr lang="en-US" altLang="zh-CN" sz="2000" b="1">
                <a:latin typeface="+mn-ea"/>
              </a:rPr>
              <a:t>2</a:t>
            </a:r>
            <a:r>
              <a:rPr lang="zh-CN" altLang="zh-CN" sz="2000" b="1">
                <a:latin typeface="+mn-ea"/>
              </a:rPr>
              <a:t>）</a:t>
            </a:r>
            <a:r>
              <a:rPr lang="en-US" altLang="zh-CN" sz="2000" b="1">
                <a:latin typeface="+mn-ea"/>
              </a:rPr>
              <a:t>B</a:t>
            </a:r>
            <a:r>
              <a:rPr lang="zh-CN" altLang="zh-CN" sz="2000" b="1">
                <a:latin typeface="+mn-ea"/>
              </a:rPr>
              <a:t>的自由时差为</a:t>
            </a:r>
            <a:r>
              <a:rPr lang="en-US" altLang="zh-CN" sz="2000" b="1">
                <a:latin typeface="+mn-ea"/>
              </a:rPr>
              <a:t>3</a:t>
            </a:r>
            <a:r>
              <a:rPr lang="zh-CN" altLang="zh-CN" sz="2000" b="1">
                <a:latin typeface="+mn-ea"/>
              </a:rPr>
              <a:t>，</a:t>
            </a:r>
            <a:r>
              <a:rPr lang="en-US" altLang="zh-CN" sz="2000" b="1">
                <a:latin typeface="+mn-ea"/>
              </a:rPr>
              <a:t>C</a:t>
            </a:r>
            <a:r>
              <a:rPr lang="zh-CN" altLang="zh-CN" sz="2000" b="1">
                <a:latin typeface="+mn-ea"/>
              </a:rPr>
              <a:t>的自由时差为</a:t>
            </a:r>
            <a:r>
              <a:rPr lang="en-US" altLang="zh-CN" sz="2000" b="1">
                <a:latin typeface="+mn-ea"/>
              </a:rPr>
              <a:t>0</a:t>
            </a:r>
            <a:r>
              <a:rPr lang="zh-CN" altLang="zh-CN" sz="2000" b="1">
                <a:latin typeface="+mn-ea"/>
              </a:rPr>
              <a:t>，</a:t>
            </a:r>
            <a:r>
              <a:rPr lang="en-US" altLang="zh-CN" sz="2000" b="1">
                <a:latin typeface="+mn-ea"/>
              </a:rPr>
              <a:t>D</a:t>
            </a:r>
            <a:r>
              <a:rPr lang="zh-CN" altLang="zh-CN" sz="2000" b="1">
                <a:latin typeface="+mn-ea"/>
              </a:rPr>
              <a:t>的自由时差为</a:t>
            </a:r>
            <a:r>
              <a:rPr lang="en-US" altLang="zh-CN" sz="2000" b="1">
                <a:latin typeface="+mn-ea"/>
              </a:rPr>
              <a:t>0</a:t>
            </a:r>
            <a:r>
              <a:rPr lang="zh-CN" altLang="zh-CN" sz="2000" b="1">
                <a:latin typeface="+mn-ea"/>
              </a:rPr>
              <a:t>。</a:t>
            </a:r>
            <a:endParaRPr lang="zh-CN" altLang="zh-CN" sz="2000" b="1">
              <a:latin typeface="+mn-ea"/>
            </a:endParaRPr>
          </a:p>
          <a:p>
            <a:pPr>
              <a:lnSpc>
                <a:spcPct val="150000"/>
              </a:lnSpc>
            </a:pPr>
            <a:r>
              <a:rPr lang="zh-CN" altLang="zh-CN" sz="2000" b="1">
                <a:latin typeface="+mn-ea"/>
              </a:rPr>
              <a:t>（</a:t>
            </a:r>
            <a:r>
              <a:rPr lang="en-US" altLang="zh-CN" sz="2000" b="1">
                <a:latin typeface="+mn-ea"/>
              </a:rPr>
              <a:t>3</a:t>
            </a:r>
            <a:r>
              <a:rPr lang="zh-CN" altLang="zh-CN" sz="2000" b="1">
                <a:latin typeface="+mn-ea"/>
              </a:rPr>
              <a:t>）</a:t>
            </a:r>
            <a:r>
              <a:rPr lang="en-US" altLang="zh-CN" sz="2000" b="1">
                <a:latin typeface="+mn-ea"/>
              </a:rPr>
              <a:t>D</a:t>
            </a:r>
            <a:r>
              <a:rPr lang="zh-CN" altLang="zh-CN" sz="2000" b="1">
                <a:latin typeface="+mn-ea"/>
              </a:rPr>
              <a:t>最迟第</a:t>
            </a:r>
            <a:r>
              <a:rPr lang="en-US" altLang="zh-CN" sz="2000" b="1">
                <a:latin typeface="+mn-ea"/>
              </a:rPr>
              <a:t>10</a:t>
            </a:r>
            <a:r>
              <a:rPr lang="zh-CN" altLang="zh-CN" sz="2000" b="1">
                <a:latin typeface="+mn-ea"/>
              </a:rPr>
              <a:t>天开始，第</a:t>
            </a:r>
            <a:r>
              <a:rPr lang="en-US" altLang="zh-CN" sz="2000" b="1">
                <a:latin typeface="+mn-ea"/>
              </a:rPr>
              <a:t>13</a:t>
            </a:r>
            <a:r>
              <a:rPr lang="zh-CN" altLang="zh-CN" sz="2000" b="1">
                <a:latin typeface="+mn-ea"/>
              </a:rPr>
              <a:t>天结束；</a:t>
            </a:r>
            <a:r>
              <a:rPr lang="en-US" altLang="zh-CN" sz="2000" b="1">
                <a:latin typeface="+mn-ea"/>
              </a:rPr>
              <a:t>G</a:t>
            </a:r>
            <a:r>
              <a:rPr lang="zh-CN" altLang="zh-CN" sz="2000" b="1">
                <a:latin typeface="+mn-ea"/>
              </a:rPr>
              <a:t>的最迟第</a:t>
            </a:r>
            <a:r>
              <a:rPr lang="en-US" altLang="zh-CN" sz="2000" b="1">
                <a:latin typeface="+mn-ea"/>
              </a:rPr>
              <a:t>14</a:t>
            </a:r>
            <a:r>
              <a:rPr lang="zh-CN" altLang="zh-CN" sz="2000" b="1">
                <a:latin typeface="+mn-ea"/>
              </a:rPr>
              <a:t>天开始，第</a:t>
            </a:r>
            <a:r>
              <a:rPr lang="en-US" altLang="zh-CN" sz="2000" b="1">
                <a:latin typeface="+mn-ea"/>
              </a:rPr>
              <a:t>19</a:t>
            </a:r>
            <a:r>
              <a:rPr lang="zh-CN" altLang="zh-CN" sz="2000" b="1">
                <a:latin typeface="+mn-ea"/>
              </a:rPr>
              <a:t>天结束</a:t>
            </a:r>
            <a:r>
              <a:rPr lang="zh-CN" altLang="zh-CN" sz="2000" b="1" smtClean="0">
                <a:latin typeface="+mn-ea"/>
              </a:rPr>
              <a:t>。</a:t>
            </a:r>
            <a:endParaRPr lang="en-US" altLang="zh-CN" sz="2000" b="1" smtClean="0">
              <a:latin typeface="+mn-ea"/>
            </a:endParaRPr>
          </a:p>
          <a:p>
            <a:pPr>
              <a:lnSpc>
                <a:spcPct val="150000"/>
              </a:lnSpc>
            </a:pPr>
            <a:endParaRPr lang="zh-CN" altLang="zh-CN" sz="2000" b="1">
              <a:latin typeface="+mn-ea"/>
            </a:endParaRPr>
          </a:p>
          <a:p>
            <a:pPr>
              <a:lnSpc>
                <a:spcPct val="150000"/>
              </a:lnSpc>
            </a:pP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工期会拖延一天 。因为</a:t>
            </a:r>
            <a:r>
              <a:rPr lang="en-US" altLang="zh-CN" sz="2000" b="1">
                <a:latin typeface="+mn-ea"/>
              </a:rPr>
              <a:t>G</a:t>
            </a:r>
            <a:r>
              <a:rPr lang="zh-CN" altLang="zh-CN" sz="2000" b="1">
                <a:latin typeface="+mn-ea"/>
              </a:rPr>
              <a:t>的总时差为</a:t>
            </a:r>
            <a:r>
              <a:rPr lang="en-US" altLang="zh-CN" sz="2000" b="1">
                <a:latin typeface="+mn-ea"/>
              </a:rPr>
              <a:t>4</a:t>
            </a:r>
            <a:r>
              <a:rPr lang="zh-CN" altLang="zh-CN" sz="2000" b="1">
                <a:latin typeface="+mn-ea"/>
              </a:rPr>
              <a:t>，延误了</a:t>
            </a:r>
            <a:r>
              <a:rPr lang="en-US" altLang="zh-CN" sz="2000" b="1">
                <a:latin typeface="+mn-ea"/>
              </a:rPr>
              <a:t>5</a:t>
            </a:r>
            <a:r>
              <a:rPr lang="zh-CN" altLang="zh-CN" sz="2000" b="1">
                <a:latin typeface="+mn-ea"/>
              </a:rPr>
              <a:t>天，会影响总工期</a:t>
            </a:r>
            <a:r>
              <a:rPr lang="en-US" altLang="zh-CN" sz="2000" b="1">
                <a:latin typeface="+mn-ea"/>
              </a:rPr>
              <a:t>1</a:t>
            </a:r>
            <a:r>
              <a:rPr lang="zh-CN" altLang="zh-CN" sz="2000" b="1">
                <a:latin typeface="+mn-ea"/>
              </a:rPr>
              <a:t>天。</a:t>
            </a:r>
            <a:endParaRPr lang="zh-CN" altLang="zh-CN" sz="2000" b="1">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2041" y="895864"/>
            <a:ext cx="6096000" cy="1938992"/>
          </a:xfrm>
          <a:prstGeom prst="rect">
            <a:avLst/>
          </a:prstGeom>
        </p:spPr>
        <p:txBody>
          <a:bodyPr>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4</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项目缓冲是用来保证项目不因关键链的延误而延误。</a:t>
            </a:r>
            <a:endParaRPr lang="zh-CN" altLang="zh-CN" sz="2000" b="1">
              <a:latin typeface="+mn-ea"/>
            </a:endParaRPr>
          </a:p>
          <a:p>
            <a:pPr>
              <a:lnSpc>
                <a:spcPct val="150000"/>
              </a:lnSpc>
            </a:pPr>
            <a:r>
              <a:rPr lang="zh-CN" altLang="zh-CN" sz="2000" b="1">
                <a:latin typeface="+mn-ea"/>
              </a:rPr>
              <a:t>接驳缓冲是用来保护关键链不受非关键链延误的影响。</a:t>
            </a:r>
            <a:endParaRPr lang="zh-CN" altLang="zh-CN" sz="2000" b="1">
              <a:latin typeface="+mn-ea"/>
            </a:endParaRPr>
          </a:p>
          <a:p>
            <a:pPr>
              <a:lnSpc>
                <a:spcPct val="150000"/>
              </a:lnSpc>
            </a:pPr>
            <a:r>
              <a:rPr lang="zh-CN" altLang="zh-CN" sz="2000" b="1">
                <a:latin typeface="+mn-ea"/>
              </a:rPr>
              <a:t>接驳缓冲放在非关键链与关键链的接合点。</a:t>
            </a:r>
            <a:endParaRPr lang="zh-CN" altLang="zh-CN" sz="2000" b="1">
              <a:latin typeface="+mn-ea"/>
            </a:endParaRPr>
          </a:p>
        </p:txBody>
      </p:sp>
      <p:pic>
        <p:nvPicPr>
          <p:cNvPr id="614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762" y="2834856"/>
            <a:ext cx="6561784" cy="309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207997" y="116303"/>
            <a:ext cx="7361847" cy="3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r>
              <a:rPr lang="zh-CN" altLang="en-US" sz="2000" b="1" smtClean="0">
                <a:solidFill>
                  <a:srgbClr val="FF0000"/>
                </a:solidFill>
                <a:latin typeface="+mn-ea"/>
                <a:ea typeface="+mn-ea"/>
                <a:cs typeface="Times New Roman" panose="02020603050405020304" pitchFamily="18" charset="0"/>
              </a:rPr>
              <a:t>典型考题（</a:t>
            </a:r>
            <a:r>
              <a:rPr lang="en-US" altLang="zh-CN" sz="2000" b="1" smtClean="0">
                <a:solidFill>
                  <a:srgbClr val="FF0000"/>
                </a:solidFill>
                <a:latin typeface="+mn-ea"/>
                <a:ea typeface="+mn-ea"/>
                <a:cs typeface="Times New Roman" panose="02020603050405020304" pitchFamily="18" charset="0"/>
              </a:rPr>
              <a:t>2006</a:t>
            </a:r>
            <a:r>
              <a:rPr lang="zh-CN" altLang="en-US" sz="2000" b="1" smtClean="0">
                <a:solidFill>
                  <a:srgbClr val="FF0000"/>
                </a:solidFill>
                <a:latin typeface="+mn-ea"/>
                <a:ea typeface="+mn-ea"/>
                <a:cs typeface="Times New Roman" panose="02020603050405020304" pitchFamily="18" charset="0"/>
              </a:rPr>
              <a:t>年</a:t>
            </a:r>
            <a:r>
              <a:rPr lang="en-US" altLang="zh-CN" sz="2000" b="1" smtClean="0">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月信息系统监理师真题五）：</a:t>
            </a:r>
            <a:endParaRPr lang="en-US" altLang="zh-CN" sz="2000" b="1">
              <a:latin typeface="+mn-ea"/>
              <a:ea typeface="+mn-ea"/>
              <a:cs typeface="Times New Roman" panose="02020603050405020304" pitchFamily="18" charset="0"/>
            </a:endParaRPr>
          </a:p>
          <a:p>
            <a:pPr marL="0" indent="0">
              <a:lnSpc>
                <a:spcPct val="150000"/>
              </a:lnSpc>
            </a:pPr>
            <a:r>
              <a:rPr lang="en-US" altLang="zh-CN" sz="2000" b="1" smtClean="0">
                <a:latin typeface="+mn-ea"/>
                <a:ea typeface="+mn-ea"/>
                <a:cs typeface="Times New Roman" panose="02020603050405020304" pitchFamily="18" charset="0"/>
              </a:rPr>
              <a:t>    </a:t>
            </a:r>
            <a:r>
              <a:rPr lang="zh-CN" altLang="zh-CN" sz="2000" b="1" smtClean="0">
                <a:latin typeface="+mn-ea"/>
                <a:ea typeface="+mn-ea"/>
                <a:cs typeface="Times New Roman" panose="02020603050405020304" pitchFamily="18" charset="0"/>
              </a:rPr>
              <a:t>某</a:t>
            </a:r>
            <a:r>
              <a:rPr lang="zh-CN" altLang="zh-CN" sz="2000" b="1">
                <a:latin typeface="+mn-ea"/>
                <a:ea typeface="+mn-ea"/>
                <a:cs typeface="Times New Roman" panose="02020603050405020304" pitchFamily="18" charset="0"/>
              </a:rPr>
              <a:t>企业拟建设一个面向生产管理的信息系统，以提高企业的生产管理水平。该项目的建设期为</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年，运营期为</a:t>
            </a:r>
            <a:r>
              <a:rPr lang="en-US" altLang="zh-CN" sz="2000" b="1">
                <a:latin typeface="+mn-ea"/>
                <a:ea typeface="+mn-ea"/>
                <a:cs typeface="Times New Roman" panose="02020603050405020304" pitchFamily="18" charset="0"/>
              </a:rPr>
              <a:t>7</a:t>
            </a:r>
            <a:r>
              <a:rPr lang="zh-CN" altLang="zh-CN" sz="2000" b="1">
                <a:latin typeface="+mn-ea"/>
                <a:ea typeface="+mn-ea"/>
                <a:cs typeface="Times New Roman" panose="02020603050405020304" pitchFamily="18" charset="0"/>
              </a:rPr>
              <a:t>年。</a:t>
            </a:r>
            <a:endParaRPr lang="zh-CN" altLang="zh-CN" sz="2000" b="1">
              <a:latin typeface="+mn-ea"/>
              <a:ea typeface="+mn-ea"/>
              <a:cs typeface="Times New Roman" panose="02020603050405020304" pitchFamily="18" charset="0"/>
            </a:endParaRPr>
          </a:p>
          <a:p>
            <a:pPr marL="0" indent="0">
              <a:lnSpc>
                <a:spcPct val="150000"/>
              </a:lnSpc>
            </a:pPr>
            <a:r>
              <a:rPr lang="en-US" altLang="zh-CN" sz="2000" b="1" smtClean="0">
                <a:latin typeface="+mn-ea"/>
                <a:ea typeface="+mn-ea"/>
                <a:cs typeface="Times New Roman" panose="02020603050405020304" pitchFamily="18" charset="0"/>
              </a:rPr>
              <a:t>    </a:t>
            </a:r>
            <a:r>
              <a:rPr lang="zh-CN" altLang="zh-CN" sz="2000" b="1" smtClean="0">
                <a:latin typeface="+mn-ea"/>
                <a:ea typeface="+mn-ea"/>
                <a:cs typeface="Times New Roman" panose="02020603050405020304" pitchFamily="18" charset="0"/>
              </a:rPr>
              <a:t>在</a:t>
            </a:r>
            <a:r>
              <a:rPr lang="zh-CN" altLang="zh-CN" sz="2000" b="1">
                <a:latin typeface="+mn-ea"/>
                <a:ea typeface="+mn-ea"/>
                <a:cs typeface="Times New Roman" panose="02020603050405020304" pitchFamily="18" charset="0"/>
              </a:rPr>
              <a:t>某工程咨询单位编制的项目可行性研究方案中，项目各年预计净现金流量（</a:t>
            </a:r>
            <a:r>
              <a:rPr lang="en-US" altLang="zh-CN" sz="2000" b="1">
                <a:latin typeface="+mn-ea"/>
                <a:ea typeface="+mn-ea"/>
                <a:cs typeface="Times New Roman" panose="02020603050405020304" pitchFamily="18" charset="0"/>
              </a:rPr>
              <a:t>NCF</a:t>
            </a:r>
            <a:r>
              <a:rPr lang="zh-CN" altLang="zh-CN" sz="2000" b="1">
                <a:latin typeface="+mn-ea"/>
                <a:ea typeface="+mn-ea"/>
                <a:cs typeface="Times New Roman" panose="02020603050405020304" pitchFamily="18" charset="0"/>
              </a:rPr>
              <a:t>）、折现系数以及计算出的折现净现金流如下表所示（贴现率为</a:t>
            </a:r>
            <a:r>
              <a:rPr lang="en-US" altLang="zh-CN" sz="2000" b="1">
                <a:latin typeface="+mn-ea"/>
                <a:ea typeface="+mn-ea"/>
                <a:cs typeface="Times New Roman" panose="02020603050405020304" pitchFamily="18" charset="0"/>
              </a:rPr>
              <a:t>10%</a:t>
            </a:r>
            <a:r>
              <a:rPr lang="zh-CN" altLang="zh-CN" sz="2000" b="1">
                <a:latin typeface="+mn-ea"/>
                <a:ea typeface="+mn-ea"/>
                <a:cs typeface="Times New Roman" panose="02020603050405020304" pitchFamily="18" charset="0"/>
              </a:rPr>
              <a:t>）。建设单位要求监理对方案投资的可行性提出监理意见</a:t>
            </a:r>
            <a:r>
              <a:rPr lang="zh-CN" altLang="zh-CN" sz="2000" b="1" smtClean="0">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p:txBody>
      </p:sp>
      <p:graphicFrame>
        <p:nvGraphicFramePr>
          <p:cNvPr id="2" name="表格 1"/>
          <p:cNvGraphicFramePr>
            <a:graphicFrameLocks noGrp="1"/>
          </p:cNvGraphicFramePr>
          <p:nvPr/>
        </p:nvGraphicFramePr>
        <p:xfrm>
          <a:off x="207997" y="3479634"/>
          <a:ext cx="7426207" cy="2045105"/>
        </p:xfrm>
        <a:graphic>
          <a:graphicData uri="http://schemas.openxmlformats.org/drawingml/2006/table">
            <a:tbl>
              <a:tblPr>
                <a:tableStyleId>{5C22544A-7EE6-4342-B048-85BDC9FD1C3A}</a:tableStyleId>
              </a:tblPr>
              <a:tblGrid>
                <a:gridCol w="1189444"/>
                <a:gridCol w="804266"/>
                <a:gridCol w="735578"/>
                <a:gridCol w="670367"/>
                <a:gridCol w="670367"/>
                <a:gridCol w="671237"/>
                <a:gridCol w="671237"/>
                <a:gridCol w="671237"/>
                <a:gridCol w="671237"/>
                <a:gridCol w="671237"/>
              </a:tblGrid>
              <a:tr h="465528">
                <a:tc rowSpan="2">
                  <a:txBody>
                    <a:bodyPr/>
                    <a:lstStyle/>
                    <a:p>
                      <a:pPr algn="ctr">
                        <a:lnSpc>
                          <a:spcPct val="150000"/>
                        </a:lnSpc>
                        <a:spcAft>
                          <a:spcPts val="0"/>
                        </a:spcAft>
                      </a:pPr>
                      <a:r>
                        <a:rPr lang="zh-CN" sz="1200" b="1" kern="1200">
                          <a:solidFill>
                            <a:schemeClr val="tx1"/>
                          </a:solidFill>
                          <a:latin typeface="+mn-ea"/>
                          <a:ea typeface="+mn-ea"/>
                          <a:cs typeface="Times New Roman" panose="02020603050405020304" pitchFamily="18" charset="0"/>
                        </a:rPr>
                        <a:t>项目</a:t>
                      </a:r>
                      <a:endParaRPr lang="zh-CN" sz="1200" b="1" kern="1200">
                        <a:solidFill>
                          <a:schemeClr val="tx1"/>
                        </a:solidFill>
                        <a:latin typeface="+mn-ea"/>
                        <a:ea typeface="+mn-ea"/>
                        <a:cs typeface="Times New Roman" panose="02020603050405020304" pitchFamily="18" charset="0"/>
                      </a:endParaRPr>
                    </a:p>
                  </a:txBody>
                  <a:tcPr marL="68580" marR="68580" marT="0" marB="0" anchor="ctr"/>
                </a:tc>
                <a:tc gridSpan="2">
                  <a:txBody>
                    <a:bodyPr/>
                    <a:lstStyle/>
                    <a:p>
                      <a:pPr algn="ctr">
                        <a:lnSpc>
                          <a:spcPct val="150000"/>
                        </a:lnSpc>
                        <a:spcAft>
                          <a:spcPts val="0"/>
                        </a:spcAft>
                      </a:pPr>
                      <a:r>
                        <a:rPr lang="zh-CN" sz="1200" b="1" kern="1200">
                          <a:solidFill>
                            <a:schemeClr val="tx1"/>
                          </a:solidFill>
                          <a:latin typeface="+mn-ea"/>
                          <a:ea typeface="+mn-ea"/>
                          <a:cs typeface="Times New Roman" panose="02020603050405020304" pitchFamily="18" charset="0"/>
                        </a:rPr>
                        <a:t>建设期</a:t>
                      </a:r>
                      <a:endParaRPr lang="zh-CN" sz="1200" b="1" kern="1200">
                        <a:solidFill>
                          <a:schemeClr val="tx1"/>
                        </a:solidFill>
                        <a:latin typeface="+mn-ea"/>
                        <a:ea typeface="+mn-ea"/>
                        <a:cs typeface="Times New Roman" panose="02020603050405020304" pitchFamily="18" charset="0"/>
                      </a:endParaRPr>
                    </a:p>
                  </a:txBody>
                  <a:tcPr marL="68580" marR="68580" marT="0" marB="0"/>
                </a:tc>
                <a:tc hMerge="1">
                  <a:tcPr/>
                </a:tc>
                <a:tc gridSpan="7">
                  <a:txBody>
                    <a:bodyPr/>
                    <a:lstStyle/>
                    <a:p>
                      <a:pPr algn="ctr">
                        <a:lnSpc>
                          <a:spcPct val="150000"/>
                        </a:lnSpc>
                        <a:spcAft>
                          <a:spcPts val="0"/>
                        </a:spcAft>
                      </a:pPr>
                      <a:r>
                        <a:rPr lang="zh-CN" sz="1200" b="1" kern="1200">
                          <a:solidFill>
                            <a:schemeClr val="tx1"/>
                          </a:solidFill>
                          <a:latin typeface="+mn-ea"/>
                          <a:ea typeface="+mn-ea"/>
                          <a:cs typeface="Times New Roman" panose="02020603050405020304" pitchFamily="18" charset="0"/>
                        </a:rPr>
                        <a:t>投产期</a:t>
                      </a:r>
                      <a:endParaRPr lang="zh-CN" sz="1200" b="1" kern="1200">
                        <a:solidFill>
                          <a:schemeClr val="tx1"/>
                        </a:solidFill>
                        <a:latin typeface="+mn-ea"/>
                        <a:ea typeface="+mn-ea"/>
                        <a:cs typeface="Times New Roman" panose="02020603050405020304" pitchFamily="18" charset="0"/>
                      </a:endParaRPr>
                    </a:p>
                  </a:txBody>
                  <a:tcPr marL="68580" marR="68580" marT="0" marB="0"/>
                </a:tc>
                <a:tc hMerge="1">
                  <a:tcPr/>
                </a:tc>
                <a:tc hMerge="1">
                  <a:tcPr/>
                </a:tc>
                <a:tc hMerge="1">
                  <a:tcPr/>
                </a:tc>
                <a:tc hMerge="1">
                  <a:tcPr/>
                </a:tc>
                <a:tc hMerge="1">
                  <a:tcPr/>
                </a:tc>
                <a:tc hMerge="1">
                  <a:tcPr/>
                </a:tc>
              </a:tr>
              <a:tr h="396668">
                <a:tc vMerge="1">
                  <a:tcPr/>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3</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4</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5</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7</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8</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9</a:t>
                      </a:r>
                      <a:endParaRPr lang="zh-CN" sz="1200" b="1" kern="1200">
                        <a:solidFill>
                          <a:schemeClr val="tx1"/>
                        </a:solidFill>
                        <a:latin typeface="+mn-ea"/>
                        <a:ea typeface="+mn-ea"/>
                        <a:cs typeface="Times New Roman" panose="02020603050405020304" pitchFamily="18" charset="0"/>
                      </a:endParaRPr>
                    </a:p>
                  </a:txBody>
                  <a:tcPr marL="68580" marR="68580" marT="0" marB="0"/>
                </a:tc>
              </a:tr>
              <a:tr h="399044">
                <a:tc>
                  <a:txBody>
                    <a:bodyPr/>
                    <a:lstStyle/>
                    <a:p>
                      <a:pPr algn="just">
                        <a:lnSpc>
                          <a:spcPct val="150000"/>
                        </a:lnSpc>
                        <a:spcAft>
                          <a:spcPts val="0"/>
                        </a:spcAft>
                      </a:pPr>
                      <a:r>
                        <a:rPr lang="zh-CN" sz="1200" b="1" kern="1200">
                          <a:solidFill>
                            <a:schemeClr val="tx1"/>
                          </a:solidFill>
                          <a:latin typeface="+mn-ea"/>
                          <a:ea typeface="+mn-ea"/>
                          <a:cs typeface="Times New Roman" panose="02020603050405020304" pitchFamily="18" charset="0"/>
                        </a:rPr>
                        <a:t>净现金流</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-380</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-400</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-9.00</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272.86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272.86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272.86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272.86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272.86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747.86</a:t>
                      </a:r>
                      <a:endParaRPr lang="zh-CN" sz="1200" b="1" kern="1200">
                        <a:solidFill>
                          <a:schemeClr val="tx1"/>
                        </a:solidFill>
                        <a:latin typeface="+mn-ea"/>
                        <a:ea typeface="+mn-ea"/>
                        <a:cs typeface="Times New Roman" panose="02020603050405020304" pitchFamily="18" charset="0"/>
                      </a:endParaRPr>
                    </a:p>
                  </a:txBody>
                  <a:tcPr marL="68580" marR="68580" marT="0" marB="0"/>
                </a:tc>
              </a:tr>
              <a:tr h="399044">
                <a:tc>
                  <a:txBody>
                    <a:bodyPr/>
                    <a:lstStyle/>
                    <a:p>
                      <a:pPr algn="just">
                        <a:lnSpc>
                          <a:spcPct val="150000"/>
                        </a:lnSpc>
                        <a:spcAft>
                          <a:spcPts val="0"/>
                        </a:spcAft>
                      </a:pPr>
                      <a:r>
                        <a:rPr lang="zh-CN" sz="1200" b="1" kern="1200">
                          <a:solidFill>
                            <a:schemeClr val="tx1"/>
                          </a:solidFill>
                          <a:latin typeface="+mn-ea"/>
                          <a:ea typeface="+mn-ea"/>
                          <a:cs typeface="Times New Roman" panose="02020603050405020304" pitchFamily="18" charset="0"/>
                        </a:rPr>
                        <a:t>折现系数</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0.9091</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0.8264</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0.7513</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0.6830</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0.6209</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0.5645</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0.5132</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0.4665</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0.4241</a:t>
                      </a:r>
                      <a:endParaRPr lang="zh-CN" sz="1200" b="1" kern="1200">
                        <a:solidFill>
                          <a:schemeClr val="tx1"/>
                        </a:solidFill>
                        <a:latin typeface="+mn-ea"/>
                        <a:ea typeface="+mn-ea"/>
                        <a:cs typeface="Times New Roman" panose="02020603050405020304" pitchFamily="18" charset="0"/>
                      </a:endParaRPr>
                    </a:p>
                  </a:txBody>
                  <a:tcPr marL="68580" marR="68580" marT="0" marB="0"/>
                </a:tc>
              </a:tr>
              <a:tr h="384821">
                <a:tc>
                  <a:txBody>
                    <a:bodyPr/>
                    <a:lstStyle/>
                    <a:p>
                      <a:pPr algn="just">
                        <a:lnSpc>
                          <a:spcPct val="150000"/>
                        </a:lnSpc>
                        <a:spcAft>
                          <a:spcPts val="0"/>
                        </a:spcAft>
                      </a:pPr>
                      <a:r>
                        <a:rPr lang="zh-CN" sz="1200" b="1" kern="1200">
                          <a:solidFill>
                            <a:schemeClr val="tx1"/>
                          </a:solidFill>
                          <a:latin typeface="+mn-ea"/>
                          <a:ea typeface="+mn-ea"/>
                          <a:cs typeface="Times New Roman" panose="02020603050405020304" pitchFamily="18" charset="0"/>
                        </a:rPr>
                        <a:t>折现净现金流</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-345.46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-330.56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-6.76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186.36</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169.42</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154.03</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140.03</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127.29</a:t>
                      </a:r>
                      <a:endParaRPr lang="zh-CN" sz="1200" b="1" kern="1200">
                        <a:solidFill>
                          <a:schemeClr val="tx1"/>
                        </a:solidFill>
                        <a:latin typeface="+mn-ea"/>
                        <a:ea typeface="+mn-ea"/>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Times New Roman" panose="02020603050405020304" pitchFamily="18" charset="0"/>
                        </a:rPr>
                        <a:t>317.17</a:t>
                      </a:r>
                      <a:endParaRPr lang="zh-CN" sz="1200" b="1" kern="1200">
                        <a:solidFill>
                          <a:schemeClr val="tx1"/>
                        </a:solidFill>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501" y="493923"/>
            <a:ext cx="6663160" cy="5632311"/>
          </a:xfrm>
          <a:prstGeom prst="rect">
            <a:avLst/>
          </a:prstGeom>
        </p:spPr>
        <p:txBody>
          <a:bodyPr wrap="square">
            <a:spAutoFit/>
          </a:bodyPr>
          <a:lstStyle/>
          <a:p>
            <a:pPr>
              <a:lnSpc>
                <a:spcPct val="150000"/>
              </a:lnSpc>
            </a:pPr>
            <a:r>
              <a:rPr lang="en-US" altLang="zh-CN" sz="2000" b="1">
                <a:solidFill>
                  <a:srgbClr val="FF0000"/>
                </a:solidFill>
              </a:rPr>
              <a:t>[</a:t>
            </a:r>
            <a:r>
              <a:rPr lang="zh-CN" altLang="zh-CN" sz="2000" b="1">
                <a:solidFill>
                  <a:srgbClr val="FF0000"/>
                </a:solidFill>
              </a:rPr>
              <a:t>问题</a:t>
            </a:r>
            <a:r>
              <a:rPr lang="en-US" altLang="zh-CN" sz="2000" b="1">
                <a:solidFill>
                  <a:srgbClr val="FF0000"/>
                </a:solidFill>
              </a:rPr>
              <a:t>1] </a:t>
            </a:r>
            <a:endParaRPr lang="zh-CN" altLang="zh-CN" sz="2000" b="1">
              <a:solidFill>
                <a:srgbClr val="FF0000"/>
              </a:solidFill>
            </a:endParaRPr>
          </a:p>
          <a:p>
            <a:pPr>
              <a:lnSpc>
                <a:spcPct val="150000"/>
              </a:lnSpc>
            </a:pPr>
            <a:r>
              <a:rPr lang="zh-CN" altLang="zh-CN" sz="2000" b="1"/>
              <a:t>根据上表给出的数据，计算项目的净现值</a:t>
            </a:r>
            <a:r>
              <a:rPr lang="en-US" altLang="zh-CN" sz="2000" b="1"/>
              <a:t>(</a:t>
            </a:r>
            <a:r>
              <a:rPr lang="zh-CN" altLang="zh-CN" sz="2000" b="1"/>
              <a:t>保留小数点两位</a:t>
            </a:r>
            <a:r>
              <a:rPr lang="en-US" altLang="zh-CN" sz="2000" b="1"/>
              <a:t>)</a:t>
            </a:r>
            <a:r>
              <a:rPr lang="zh-CN" altLang="zh-CN" sz="2000" b="1"/>
              <a:t>并说明项目是否可行。</a:t>
            </a:r>
            <a:endParaRPr lang="zh-CN" altLang="zh-CN" sz="2000" b="1"/>
          </a:p>
          <a:p>
            <a:pPr>
              <a:lnSpc>
                <a:spcPct val="150000"/>
              </a:lnSpc>
            </a:pPr>
            <a:r>
              <a:rPr lang="en-US" altLang="zh-CN" sz="2000" b="1"/>
              <a:t> </a:t>
            </a:r>
            <a:endParaRPr lang="zh-CN" altLang="zh-CN" sz="2000" b="1"/>
          </a:p>
          <a:p>
            <a:pPr>
              <a:lnSpc>
                <a:spcPct val="150000"/>
              </a:lnSpc>
            </a:pPr>
            <a:r>
              <a:rPr lang="en-US" altLang="zh-CN" sz="2000" b="1">
                <a:solidFill>
                  <a:srgbClr val="FF0000"/>
                </a:solidFill>
              </a:rPr>
              <a:t>[</a:t>
            </a:r>
            <a:r>
              <a:rPr lang="zh-CN" altLang="zh-CN" sz="2000" b="1">
                <a:solidFill>
                  <a:srgbClr val="FF0000"/>
                </a:solidFill>
              </a:rPr>
              <a:t>问题</a:t>
            </a:r>
            <a:r>
              <a:rPr lang="en-US" altLang="zh-CN" sz="2000" b="1">
                <a:solidFill>
                  <a:srgbClr val="FF0000"/>
                </a:solidFill>
              </a:rPr>
              <a:t>2] </a:t>
            </a:r>
            <a:endParaRPr lang="zh-CN" altLang="zh-CN" sz="2000" b="1">
              <a:solidFill>
                <a:srgbClr val="FF0000"/>
              </a:solidFill>
            </a:endParaRPr>
          </a:p>
          <a:p>
            <a:pPr>
              <a:lnSpc>
                <a:spcPct val="150000"/>
              </a:lnSpc>
            </a:pPr>
            <a:r>
              <a:rPr lang="zh-CN" altLang="zh-CN" sz="2000" b="1"/>
              <a:t>根据上表给出的数据，计算项目的动态投资回收期。</a:t>
            </a:r>
            <a:endParaRPr lang="zh-CN" altLang="zh-CN" sz="2000" b="1"/>
          </a:p>
          <a:p>
            <a:pPr>
              <a:lnSpc>
                <a:spcPct val="150000"/>
              </a:lnSpc>
            </a:pPr>
            <a:r>
              <a:rPr lang="en-US" altLang="zh-CN" sz="2000" b="1"/>
              <a:t> </a:t>
            </a:r>
            <a:endParaRPr lang="zh-CN" altLang="zh-CN" sz="2000" b="1"/>
          </a:p>
          <a:p>
            <a:pPr>
              <a:lnSpc>
                <a:spcPct val="150000"/>
              </a:lnSpc>
            </a:pPr>
            <a:r>
              <a:rPr lang="en-US" altLang="zh-CN" sz="2000" b="1">
                <a:solidFill>
                  <a:srgbClr val="FF0000"/>
                </a:solidFill>
              </a:rPr>
              <a:t>[</a:t>
            </a:r>
            <a:r>
              <a:rPr lang="zh-CN" altLang="zh-CN" sz="2000" b="1">
                <a:solidFill>
                  <a:srgbClr val="FF0000"/>
                </a:solidFill>
              </a:rPr>
              <a:t>问题</a:t>
            </a:r>
            <a:r>
              <a:rPr lang="en-US" altLang="zh-CN" sz="2000" b="1">
                <a:solidFill>
                  <a:srgbClr val="FF0000"/>
                </a:solidFill>
              </a:rPr>
              <a:t>3] </a:t>
            </a:r>
            <a:endParaRPr lang="zh-CN" altLang="zh-CN" sz="2000" b="1">
              <a:solidFill>
                <a:srgbClr val="FF0000"/>
              </a:solidFill>
            </a:endParaRPr>
          </a:p>
          <a:p>
            <a:pPr>
              <a:lnSpc>
                <a:spcPct val="150000"/>
              </a:lnSpc>
            </a:pPr>
            <a:r>
              <a:rPr lang="zh-CN" altLang="zh-CN" sz="2000" b="1"/>
              <a:t>在信息工程建设项目中，投资理解成进行某项信息工程建设花费的全部费用，可以用下图（信息工程项目投资构成图）来描述信息工程项目的投资构成。请在信息工程项目投资构成图的空缺处填写恰当内容。</a:t>
            </a:r>
            <a:endParaRPr lang="zh-CN" altLang="zh-CN" sz="20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260" y="575218"/>
            <a:ext cx="5711160" cy="578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777" y="677931"/>
            <a:ext cx="8931797" cy="5078313"/>
          </a:xfrm>
          <a:prstGeom prst="rect">
            <a:avLst/>
          </a:prstGeom>
        </p:spPr>
        <p:txBody>
          <a:bodyPr wrap="square">
            <a:spAutoFit/>
          </a:bodyPr>
          <a:lstStyle/>
          <a:p>
            <a:pPr>
              <a:lnSpc>
                <a:spcPct val="150000"/>
              </a:lnSpc>
            </a:pPr>
            <a:r>
              <a:rPr lang="zh-CN" altLang="zh-CN" b="1">
                <a:solidFill>
                  <a:srgbClr val="FF0000"/>
                </a:solidFill>
                <a:latin typeface="+mn-ea"/>
              </a:rPr>
              <a:t>试题</a:t>
            </a:r>
            <a:r>
              <a:rPr lang="zh-CN" altLang="zh-CN" b="1" smtClean="0">
                <a:solidFill>
                  <a:srgbClr val="FF0000"/>
                </a:solidFill>
                <a:latin typeface="+mn-ea"/>
              </a:rPr>
              <a:t>五</a:t>
            </a:r>
            <a:r>
              <a:rPr lang="zh-CN" altLang="en-US" b="1" smtClean="0">
                <a:solidFill>
                  <a:srgbClr val="FF0000"/>
                </a:solidFill>
                <a:latin typeface="+mn-ea"/>
              </a:rPr>
              <a:t>答案</a:t>
            </a:r>
            <a:endParaRPr lang="zh-CN" altLang="zh-CN" b="1">
              <a:solidFill>
                <a:srgbClr val="FF0000"/>
              </a:solidFill>
              <a:latin typeface="+mn-ea"/>
            </a:endParaRPr>
          </a:p>
          <a:p>
            <a:pPr>
              <a:lnSpc>
                <a:spcPct val="150000"/>
              </a:lnSpc>
            </a:pPr>
            <a:r>
              <a:rPr lang="en-US" altLang="zh-CN" b="1">
                <a:solidFill>
                  <a:srgbClr val="FF0000"/>
                </a:solidFill>
                <a:latin typeface="+mn-ea"/>
              </a:rPr>
              <a:t>[</a:t>
            </a:r>
            <a:r>
              <a:rPr lang="zh-CN" altLang="zh-CN" b="1">
                <a:solidFill>
                  <a:srgbClr val="FF0000"/>
                </a:solidFill>
                <a:latin typeface="+mn-ea"/>
              </a:rPr>
              <a:t>问题</a:t>
            </a:r>
            <a:r>
              <a:rPr lang="en-US" altLang="zh-CN" b="1">
                <a:solidFill>
                  <a:srgbClr val="FF0000"/>
                </a:solidFill>
                <a:latin typeface="+mn-ea"/>
              </a:rPr>
              <a:t>1] </a:t>
            </a:r>
            <a:endParaRPr lang="zh-CN" altLang="zh-CN" b="1">
              <a:solidFill>
                <a:srgbClr val="FF0000"/>
              </a:solidFill>
              <a:latin typeface="+mn-ea"/>
            </a:endParaRPr>
          </a:p>
          <a:p>
            <a:pPr>
              <a:lnSpc>
                <a:spcPct val="150000"/>
              </a:lnSpc>
            </a:pPr>
            <a:r>
              <a:rPr lang="zh-CN" altLang="zh-CN" b="1">
                <a:latin typeface="+mn-ea"/>
              </a:rPr>
              <a:t>项目</a:t>
            </a:r>
            <a:r>
              <a:rPr lang="zh-CN" altLang="zh-CN" b="1" smtClean="0">
                <a:latin typeface="+mn-ea"/>
              </a:rPr>
              <a:t>净现值</a:t>
            </a:r>
            <a:endParaRPr lang="en-US" altLang="zh-CN" b="1" smtClean="0">
              <a:latin typeface="+mn-ea"/>
            </a:endParaRPr>
          </a:p>
          <a:p>
            <a:pPr>
              <a:lnSpc>
                <a:spcPct val="150000"/>
              </a:lnSpc>
            </a:pPr>
            <a:r>
              <a:rPr lang="en-US" altLang="zh-CN" b="1" smtClean="0">
                <a:latin typeface="+mn-ea"/>
              </a:rPr>
              <a:t>=186.36+169.42+154.03+140.03+127.29+317.17</a:t>
            </a:r>
            <a:endParaRPr lang="en-US" altLang="zh-CN" b="1" smtClean="0">
              <a:latin typeface="+mn-ea"/>
            </a:endParaRPr>
          </a:p>
          <a:p>
            <a:pPr>
              <a:lnSpc>
                <a:spcPct val="150000"/>
              </a:lnSpc>
            </a:pPr>
            <a:r>
              <a:rPr lang="en-US" altLang="zh-CN" b="1" smtClean="0">
                <a:latin typeface="+mn-ea"/>
              </a:rPr>
              <a:t>-</a:t>
            </a:r>
            <a:r>
              <a:rPr lang="zh-CN" altLang="zh-CN" b="1" smtClean="0">
                <a:latin typeface="+mn-ea"/>
              </a:rPr>
              <a:t>（</a:t>
            </a:r>
            <a:r>
              <a:rPr lang="en-US" altLang="zh-CN" b="1">
                <a:latin typeface="+mn-ea"/>
              </a:rPr>
              <a:t>345.46+330.56+6.76</a:t>
            </a:r>
            <a:r>
              <a:rPr lang="zh-CN" altLang="zh-CN" b="1">
                <a:latin typeface="+mn-ea"/>
              </a:rPr>
              <a:t>）</a:t>
            </a:r>
            <a:endParaRPr lang="zh-CN" altLang="zh-CN" b="1">
              <a:latin typeface="+mn-ea"/>
            </a:endParaRPr>
          </a:p>
          <a:p>
            <a:pPr>
              <a:lnSpc>
                <a:spcPct val="150000"/>
              </a:lnSpc>
            </a:pPr>
            <a:r>
              <a:rPr lang="en-US" altLang="zh-CN" b="1">
                <a:latin typeface="+mn-ea"/>
              </a:rPr>
              <a:t>=411.52</a:t>
            </a:r>
            <a:r>
              <a:rPr lang="zh-CN" altLang="zh-CN" b="1">
                <a:latin typeface="+mn-ea"/>
              </a:rPr>
              <a:t>万元</a:t>
            </a:r>
            <a:endParaRPr lang="zh-CN" altLang="zh-CN" b="1">
              <a:latin typeface="+mn-ea"/>
            </a:endParaRPr>
          </a:p>
          <a:p>
            <a:pPr>
              <a:lnSpc>
                <a:spcPct val="150000"/>
              </a:lnSpc>
            </a:pPr>
            <a:r>
              <a:rPr lang="zh-CN" altLang="zh-CN" b="1">
                <a:latin typeface="+mn-ea"/>
              </a:rPr>
              <a:t>项目净现值</a:t>
            </a:r>
            <a:r>
              <a:rPr lang="en-US" altLang="zh-CN" b="1">
                <a:latin typeface="+mn-ea"/>
              </a:rPr>
              <a:t>&gt;0 </a:t>
            </a:r>
            <a:r>
              <a:rPr lang="zh-CN" altLang="zh-CN" b="1">
                <a:latin typeface="+mn-ea"/>
              </a:rPr>
              <a:t>方案</a:t>
            </a:r>
            <a:r>
              <a:rPr lang="zh-CN" altLang="zh-CN" b="1" smtClean="0">
                <a:latin typeface="+mn-ea"/>
              </a:rPr>
              <a:t>可行</a:t>
            </a:r>
            <a:endParaRPr lang="en-US" altLang="zh-CN" b="1" smtClean="0">
              <a:latin typeface="+mn-ea"/>
            </a:endParaRPr>
          </a:p>
          <a:p>
            <a:pPr>
              <a:lnSpc>
                <a:spcPct val="150000"/>
              </a:lnSpc>
            </a:pPr>
            <a:endParaRPr lang="zh-CN" altLang="zh-CN" b="1">
              <a:latin typeface="+mn-ea"/>
            </a:endParaRPr>
          </a:p>
          <a:p>
            <a:pPr>
              <a:lnSpc>
                <a:spcPct val="150000"/>
              </a:lnSpc>
            </a:pPr>
            <a:r>
              <a:rPr lang="en-US" altLang="zh-CN" b="1">
                <a:solidFill>
                  <a:srgbClr val="FF0000"/>
                </a:solidFill>
                <a:latin typeface="+mn-ea"/>
              </a:rPr>
              <a:t> [</a:t>
            </a:r>
            <a:r>
              <a:rPr lang="zh-CN" altLang="zh-CN" b="1">
                <a:solidFill>
                  <a:srgbClr val="FF0000"/>
                </a:solidFill>
                <a:latin typeface="+mn-ea"/>
              </a:rPr>
              <a:t>问题</a:t>
            </a:r>
            <a:r>
              <a:rPr lang="en-US" altLang="zh-CN" b="1">
                <a:solidFill>
                  <a:srgbClr val="FF0000"/>
                </a:solidFill>
                <a:latin typeface="+mn-ea"/>
              </a:rPr>
              <a:t>2] </a:t>
            </a:r>
            <a:endParaRPr lang="zh-CN" altLang="zh-CN" b="1">
              <a:solidFill>
                <a:srgbClr val="FF0000"/>
              </a:solidFill>
              <a:latin typeface="+mn-ea"/>
            </a:endParaRPr>
          </a:p>
          <a:p>
            <a:pPr>
              <a:lnSpc>
                <a:spcPct val="150000"/>
              </a:lnSpc>
            </a:pPr>
            <a:r>
              <a:rPr lang="zh-CN" altLang="zh-CN" b="1">
                <a:latin typeface="+mn-ea"/>
              </a:rPr>
              <a:t>首先计算项目的累计折现净现金流</a:t>
            </a:r>
            <a:r>
              <a:rPr lang="zh-CN" altLang="zh-CN" b="1" smtClean="0">
                <a:latin typeface="+mn-ea"/>
              </a:rPr>
              <a:t>：</a:t>
            </a:r>
            <a:endParaRPr lang="en-US" altLang="zh-CN" b="1" smtClean="0">
              <a:latin typeface="+mn-ea"/>
            </a:endParaRPr>
          </a:p>
          <a:p>
            <a:pPr>
              <a:lnSpc>
                <a:spcPct val="150000"/>
              </a:lnSpc>
            </a:pPr>
            <a:r>
              <a:rPr lang="zh-CN" altLang="zh-CN" b="1">
                <a:latin typeface="+mn-ea"/>
              </a:rPr>
              <a:t>动态投资回收期</a:t>
            </a:r>
            <a:r>
              <a:rPr lang="en-US" altLang="zh-CN" b="1">
                <a:latin typeface="+mn-ea"/>
              </a:rPr>
              <a:t>=</a:t>
            </a:r>
            <a:r>
              <a:rPr lang="zh-CN" altLang="zh-CN" b="1">
                <a:latin typeface="+mn-ea"/>
              </a:rPr>
              <a:t>（</a:t>
            </a:r>
            <a:r>
              <a:rPr lang="en-US" altLang="zh-CN" b="1">
                <a:latin typeface="+mn-ea"/>
              </a:rPr>
              <a:t>8-1</a:t>
            </a:r>
            <a:r>
              <a:rPr lang="zh-CN" altLang="zh-CN" b="1">
                <a:latin typeface="+mn-ea"/>
              </a:rPr>
              <a:t>）</a:t>
            </a:r>
            <a:r>
              <a:rPr lang="en-US" altLang="zh-CN" b="1">
                <a:latin typeface="+mn-ea"/>
              </a:rPr>
              <a:t>+</a:t>
            </a:r>
            <a:r>
              <a:rPr lang="zh-CN" altLang="zh-CN" b="1">
                <a:latin typeface="+mn-ea"/>
              </a:rPr>
              <a:t>（</a:t>
            </a:r>
            <a:r>
              <a:rPr lang="en-US" altLang="zh-CN" b="1">
                <a:latin typeface="+mn-ea"/>
              </a:rPr>
              <a:t>|-32.92|/127.29</a:t>
            </a:r>
            <a:r>
              <a:rPr lang="zh-CN" altLang="zh-CN" b="1">
                <a:latin typeface="+mn-ea"/>
              </a:rPr>
              <a:t>）</a:t>
            </a:r>
            <a:r>
              <a:rPr lang="en-US" altLang="zh-CN" b="1">
                <a:latin typeface="+mn-ea"/>
              </a:rPr>
              <a:t>=7.26</a:t>
            </a:r>
            <a:r>
              <a:rPr lang="zh-CN" altLang="zh-CN" b="1">
                <a:latin typeface="+mn-ea"/>
              </a:rPr>
              <a:t>年</a:t>
            </a:r>
            <a:endParaRPr lang="zh-CN" altLang="zh-CN" b="1">
              <a:latin typeface="+mn-ea"/>
            </a:endParaRPr>
          </a:p>
          <a:p>
            <a:pPr>
              <a:lnSpc>
                <a:spcPct val="150000"/>
              </a:lnSpc>
            </a:pPr>
            <a:r>
              <a:rPr lang="zh-CN" altLang="zh-CN" b="1" smtClean="0">
                <a:latin typeface="+mn-ea"/>
              </a:rPr>
              <a:t> </a:t>
            </a:r>
            <a:endParaRPr lang="zh-CN" altLang="zh-CN" b="1">
              <a:latin typeface="+mn-ea"/>
            </a:endParaRPr>
          </a:p>
        </p:txBody>
      </p:sp>
      <p:graphicFrame>
        <p:nvGraphicFramePr>
          <p:cNvPr id="3" name="表格 2"/>
          <p:cNvGraphicFramePr>
            <a:graphicFrameLocks noGrp="1"/>
          </p:cNvGraphicFramePr>
          <p:nvPr/>
        </p:nvGraphicFramePr>
        <p:xfrm>
          <a:off x="223777" y="5567149"/>
          <a:ext cx="8350155" cy="378190"/>
        </p:xfrm>
        <a:graphic>
          <a:graphicData uri="http://schemas.openxmlformats.org/drawingml/2006/table">
            <a:tbl>
              <a:tblPr>
                <a:tableStyleId>{5C22544A-7EE6-4342-B048-85BDC9FD1C3A}</a:tableStyleId>
              </a:tblPr>
              <a:tblGrid>
                <a:gridCol w="1611125"/>
                <a:gridCol w="782019"/>
                <a:gridCol w="781096"/>
                <a:gridCol w="781096"/>
                <a:gridCol w="781096"/>
                <a:gridCol w="709080"/>
                <a:gridCol w="781096"/>
                <a:gridCol w="709080"/>
                <a:gridCol w="705387"/>
                <a:gridCol w="709080"/>
              </a:tblGrid>
              <a:tr h="378190">
                <a:tc>
                  <a:txBody>
                    <a:bodyPr/>
                    <a:lstStyle/>
                    <a:p>
                      <a:pPr algn="just">
                        <a:lnSpc>
                          <a:spcPct val="150000"/>
                        </a:lnSpc>
                        <a:spcAft>
                          <a:spcPts val="0"/>
                        </a:spcAft>
                      </a:pPr>
                      <a:r>
                        <a:rPr lang="zh-CN" sz="1200" b="1" kern="1200">
                          <a:solidFill>
                            <a:schemeClr val="tx1"/>
                          </a:solidFill>
                          <a:latin typeface="+mn-ea"/>
                          <a:ea typeface="+mn-ea"/>
                          <a:cs typeface="+mn-cs"/>
                        </a:rPr>
                        <a:t>累计折现净现金流</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-345.46</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-676.02</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-682.78</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-496.42</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-327.0</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-172.97</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-32.94</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94.35</a:t>
                      </a:r>
                      <a:endParaRPr lang="zh-CN" sz="1200" b="1" kern="1200">
                        <a:solidFill>
                          <a:schemeClr val="tx1"/>
                        </a:solidFill>
                        <a:latin typeface="+mn-ea"/>
                        <a:ea typeface="+mn-ea"/>
                        <a:cs typeface="+mn-cs"/>
                      </a:endParaRPr>
                    </a:p>
                  </a:txBody>
                  <a:tcPr marL="68580" marR="68580" marT="0" marB="0"/>
                </a:tc>
                <a:tc>
                  <a:txBody>
                    <a:bodyPr/>
                    <a:lstStyle/>
                    <a:p>
                      <a:pPr algn="ctr">
                        <a:lnSpc>
                          <a:spcPct val="150000"/>
                        </a:lnSpc>
                        <a:spcAft>
                          <a:spcPts val="0"/>
                        </a:spcAft>
                      </a:pPr>
                      <a:r>
                        <a:rPr lang="en-US" sz="1200" b="1" kern="1200">
                          <a:solidFill>
                            <a:schemeClr val="tx1"/>
                          </a:solidFill>
                          <a:latin typeface="+mn-ea"/>
                          <a:ea typeface="+mn-ea"/>
                          <a:cs typeface="+mn-cs"/>
                        </a:rPr>
                        <a:t>411.52</a:t>
                      </a:r>
                      <a:endParaRPr lang="zh-CN" sz="1200" b="1" kern="1200">
                        <a:solidFill>
                          <a:schemeClr val="tx1"/>
                        </a:solidFill>
                        <a:latin typeface="+mn-ea"/>
                        <a:ea typeface="+mn-ea"/>
                        <a:cs typeface="+mn-cs"/>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0579" y="236107"/>
            <a:ext cx="7506503" cy="1754326"/>
          </a:xfrm>
          <a:prstGeom prst="rect">
            <a:avLst/>
          </a:prstGeom>
        </p:spPr>
        <p:txBody>
          <a:bodyPr wrap="square">
            <a:spAutoFit/>
          </a:bodyPr>
          <a:lstStyle/>
          <a:p>
            <a:pPr>
              <a:lnSpc>
                <a:spcPct val="200000"/>
              </a:lnSpc>
            </a:pPr>
            <a:r>
              <a:rPr lang="en-US" altLang="zh-CN" b="1">
                <a:solidFill>
                  <a:srgbClr val="FF0000"/>
                </a:solidFill>
                <a:latin typeface="+mn-ea"/>
              </a:rPr>
              <a:t>[</a:t>
            </a:r>
            <a:r>
              <a:rPr lang="zh-CN" altLang="zh-CN" b="1">
                <a:solidFill>
                  <a:srgbClr val="FF0000"/>
                </a:solidFill>
                <a:latin typeface="+mn-ea"/>
              </a:rPr>
              <a:t>问题</a:t>
            </a:r>
            <a:r>
              <a:rPr lang="en-US" altLang="zh-CN" b="1">
                <a:solidFill>
                  <a:srgbClr val="FF0000"/>
                </a:solidFill>
                <a:latin typeface="+mn-ea"/>
              </a:rPr>
              <a:t>3] </a:t>
            </a:r>
            <a:endParaRPr lang="zh-CN" altLang="zh-CN" b="1">
              <a:solidFill>
                <a:srgbClr val="FF0000"/>
              </a:solidFill>
              <a:latin typeface="+mn-ea"/>
            </a:endParaRPr>
          </a:p>
          <a:p>
            <a:pPr>
              <a:lnSpc>
                <a:spcPct val="200000"/>
              </a:lnSpc>
            </a:pPr>
            <a:r>
              <a:rPr lang="zh-CN" altLang="zh-CN" b="1">
                <a:latin typeface="+mn-ea"/>
              </a:rPr>
              <a:t>①招、投标费用</a:t>
            </a:r>
            <a:r>
              <a:rPr lang="en-US" altLang="zh-CN" b="1">
                <a:latin typeface="+mn-ea"/>
              </a:rPr>
              <a:t>	</a:t>
            </a:r>
            <a:r>
              <a:rPr lang="zh-CN" altLang="zh-CN" b="1">
                <a:latin typeface="+mn-ea"/>
              </a:rPr>
              <a:t>②咨询</a:t>
            </a:r>
            <a:r>
              <a:rPr lang="en-US" altLang="zh-CN" b="1">
                <a:latin typeface="+mn-ea"/>
              </a:rPr>
              <a:t>/</a:t>
            </a:r>
            <a:r>
              <a:rPr lang="zh-CN" altLang="zh-CN" b="1">
                <a:latin typeface="+mn-ea"/>
              </a:rPr>
              <a:t>设计费</a:t>
            </a:r>
            <a:r>
              <a:rPr lang="en-US" altLang="zh-CN" b="1">
                <a:latin typeface="+mn-ea"/>
              </a:rPr>
              <a:t>	</a:t>
            </a:r>
            <a:r>
              <a:rPr lang="zh-CN" altLang="zh-CN" b="1">
                <a:latin typeface="+mn-ea"/>
              </a:rPr>
              <a:t>③系统运维费</a:t>
            </a:r>
            <a:r>
              <a:rPr lang="en-US" altLang="zh-CN" b="1">
                <a:latin typeface="+mn-ea"/>
              </a:rPr>
              <a:t>	</a:t>
            </a:r>
            <a:r>
              <a:rPr lang="zh-CN" altLang="zh-CN" b="1">
                <a:latin typeface="+mn-ea"/>
              </a:rPr>
              <a:t>④其它费用</a:t>
            </a:r>
            <a:endParaRPr lang="zh-CN" altLang="zh-CN" b="1">
              <a:latin typeface="+mn-ea"/>
            </a:endParaRPr>
          </a:p>
          <a:p>
            <a:pPr>
              <a:lnSpc>
                <a:spcPct val="200000"/>
              </a:lnSpc>
            </a:pPr>
            <a:r>
              <a:rPr lang="zh-CN" altLang="zh-CN" b="1">
                <a:latin typeface="+mn-ea"/>
              </a:rPr>
              <a:t>⑤开发软件费用</a:t>
            </a:r>
            <a:r>
              <a:rPr lang="en-US" altLang="zh-CN" b="1">
                <a:latin typeface="+mn-ea"/>
              </a:rPr>
              <a:t>	</a:t>
            </a:r>
            <a:r>
              <a:rPr lang="zh-CN" altLang="zh-CN" b="1">
                <a:latin typeface="+mn-ea"/>
              </a:rPr>
              <a:t>⑥系统软件费用</a:t>
            </a:r>
            <a:r>
              <a:rPr lang="en-US" altLang="zh-CN" b="1">
                <a:latin typeface="+mn-ea"/>
              </a:rPr>
              <a:t>	</a:t>
            </a:r>
            <a:r>
              <a:rPr lang="zh-CN" altLang="zh-CN" b="1">
                <a:latin typeface="+mn-ea"/>
              </a:rPr>
              <a:t>⑦企业管理费</a:t>
            </a:r>
            <a:endParaRPr lang="zh-CN" altLang="zh-CN" b="1">
              <a:latin typeface="+mn-ea"/>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8918" y="1886260"/>
            <a:ext cx="5453927" cy="479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6991457" cy="379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82550" indent="0" eaLnBrk="1" hangingPunct="1">
              <a:lnSpc>
                <a:spcPct val="150000"/>
              </a:lnSpc>
              <a:buClr>
                <a:srgbClr val="3891A7"/>
              </a:buClr>
              <a:buSzPct val="80000"/>
            </a:pPr>
            <a:endParaRPr lang="en-US" altLang="zh-CN" sz="2000" b="1">
              <a:latin typeface="+mn-ea"/>
              <a:ea typeface="+mn-ea"/>
              <a:cs typeface="Times New Roman" panose="02020603050405020304" pitchFamily="18" charset="0"/>
            </a:endParaRPr>
          </a:p>
          <a:p>
            <a:pPr marL="0" indent="0">
              <a:lnSpc>
                <a:spcPct val="150000"/>
              </a:lnSpc>
            </a:pP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2</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7</a:t>
            </a:r>
            <a:r>
              <a:rPr lang="zh-CN" altLang="zh-CN" sz="2000" b="1">
                <a:solidFill>
                  <a:srgbClr val="FF0000"/>
                </a:solidFill>
                <a:latin typeface="+mn-ea"/>
                <a:ea typeface="+mn-ea"/>
                <a:cs typeface="Times New Roman" panose="02020603050405020304" pitchFamily="18" charset="0"/>
              </a:rPr>
              <a:t>分）</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假设现在市场上一名</a:t>
            </a:r>
            <a:r>
              <a:rPr lang="en-US" altLang="zh-CN" sz="2000" b="1">
                <a:latin typeface="+mn-ea"/>
                <a:ea typeface="+mn-ea"/>
                <a:cs typeface="Times New Roman" panose="02020603050405020304" pitchFamily="18" charset="0"/>
              </a:rPr>
              <a:t>SA</a:t>
            </a:r>
            <a:r>
              <a:rPr lang="zh-CN" altLang="zh-CN" sz="2000" b="1">
                <a:latin typeface="+mn-ea"/>
                <a:ea typeface="+mn-ea"/>
                <a:cs typeface="Times New Roman" panose="02020603050405020304" pitchFamily="18" charset="0"/>
              </a:rPr>
              <a:t>每天的成本为</a:t>
            </a:r>
            <a:r>
              <a:rPr lang="en-US" altLang="zh-CN" sz="2000" b="1">
                <a:latin typeface="+mn-ea"/>
                <a:ea typeface="+mn-ea"/>
                <a:cs typeface="Times New Roman" panose="02020603050405020304" pitchFamily="18" charset="0"/>
              </a:rPr>
              <a:t>500</a:t>
            </a:r>
            <a:r>
              <a:rPr lang="zh-CN" altLang="zh-CN" sz="2000" b="1">
                <a:latin typeface="+mn-ea"/>
                <a:ea typeface="+mn-ea"/>
                <a:cs typeface="Times New Roman" panose="02020603050405020304" pitchFamily="18" charset="0"/>
              </a:rPr>
              <a:t>元，一名</a:t>
            </a:r>
            <a:r>
              <a:rPr lang="en-US" altLang="zh-CN" sz="2000" b="1">
                <a:latin typeface="+mn-ea"/>
                <a:ea typeface="+mn-ea"/>
                <a:cs typeface="Times New Roman" panose="02020603050405020304" pitchFamily="18" charset="0"/>
              </a:rPr>
              <a:t>SD</a:t>
            </a:r>
            <a:r>
              <a:rPr lang="zh-CN" altLang="zh-CN" sz="2000" b="1">
                <a:latin typeface="+mn-ea"/>
                <a:ea typeface="+mn-ea"/>
                <a:cs typeface="Times New Roman" panose="02020603050405020304" pitchFamily="18" charset="0"/>
              </a:rPr>
              <a:t>每天的成本为</a:t>
            </a:r>
            <a:r>
              <a:rPr lang="en-US" altLang="zh-CN" sz="2000" b="1">
                <a:latin typeface="+mn-ea"/>
                <a:ea typeface="+mn-ea"/>
                <a:cs typeface="Times New Roman" panose="02020603050405020304" pitchFamily="18" charset="0"/>
              </a:rPr>
              <a:t>500</a:t>
            </a:r>
            <a:r>
              <a:rPr lang="zh-CN" altLang="zh-CN" sz="2000" b="1">
                <a:latin typeface="+mn-ea"/>
                <a:ea typeface="+mn-ea"/>
                <a:cs typeface="Times New Roman" panose="02020603050405020304" pitchFamily="18" charset="0"/>
              </a:rPr>
              <a:t>元，一名</a:t>
            </a:r>
            <a:r>
              <a:rPr lang="en-US" altLang="zh-CN" sz="2000" b="1">
                <a:latin typeface="+mn-ea"/>
                <a:ea typeface="+mn-ea"/>
                <a:cs typeface="Times New Roman" panose="02020603050405020304" pitchFamily="18" charset="0"/>
              </a:rPr>
              <a:t>SC</a:t>
            </a:r>
            <a:r>
              <a:rPr lang="zh-CN" altLang="zh-CN" sz="2000" b="1">
                <a:latin typeface="+mn-ea"/>
                <a:ea typeface="+mn-ea"/>
                <a:cs typeface="Times New Roman" panose="02020603050405020304" pitchFamily="18" charset="0"/>
              </a:rPr>
              <a:t>每天的成本为</a:t>
            </a:r>
            <a:r>
              <a:rPr lang="en-US" altLang="zh-CN" sz="2000" b="1">
                <a:latin typeface="+mn-ea"/>
                <a:ea typeface="+mn-ea"/>
                <a:cs typeface="Times New Roman" panose="02020603050405020304" pitchFamily="18" charset="0"/>
              </a:rPr>
              <a:t>600</a:t>
            </a:r>
            <a:r>
              <a:rPr lang="zh-CN" altLang="zh-CN" sz="2000" b="1">
                <a:latin typeface="+mn-ea"/>
                <a:ea typeface="+mn-ea"/>
                <a:cs typeface="Times New Roman" panose="02020603050405020304" pitchFamily="18" charset="0"/>
              </a:rPr>
              <a:t>元，项目要压缩至</a:t>
            </a:r>
            <a:r>
              <a:rPr lang="en-US" altLang="zh-CN" sz="2000" b="1">
                <a:latin typeface="+mn-ea"/>
                <a:ea typeface="+mn-ea"/>
                <a:cs typeface="Times New Roman" panose="02020603050405020304" pitchFamily="18" charset="0"/>
              </a:rPr>
              <a:t>10</a:t>
            </a:r>
            <a:r>
              <a:rPr lang="zh-CN" altLang="zh-CN" sz="2000" b="1">
                <a:latin typeface="+mn-ea"/>
                <a:ea typeface="+mn-ea"/>
                <a:cs typeface="Times New Roman" panose="02020603050405020304" pitchFamily="18" charset="0"/>
              </a:rPr>
              <a:t>天完成。</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）则应增加什么类型的资源？增加多少？</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）项目成本增加还是减少？增加或减少多少？（请给出简要计算步骤）</a:t>
            </a: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7408145" cy="518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nSpc>
                <a:spcPct val="150000"/>
              </a:lnSpc>
            </a:pP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3</a:t>
            </a:r>
            <a:r>
              <a:rPr lang="zh-CN" altLang="zh-CN" sz="2000" b="1">
                <a:solidFill>
                  <a:srgbClr val="FF0000"/>
                </a:solidFill>
                <a:latin typeface="+mn-ea"/>
                <a:ea typeface="+mn-ea"/>
                <a:cs typeface="Times New Roman" panose="02020603050405020304" pitchFamily="18" charset="0"/>
              </a:rPr>
              <a:t>】（</a:t>
            </a:r>
            <a:r>
              <a:rPr lang="en-US" altLang="zh-CN" sz="2000" b="1">
                <a:solidFill>
                  <a:srgbClr val="FF0000"/>
                </a:solidFill>
                <a:latin typeface="+mn-ea"/>
                <a:ea typeface="+mn-ea"/>
                <a:cs typeface="Times New Roman" panose="02020603050405020304" pitchFamily="18" charset="0"/>
              </a:rPr>
              <a:t>6</a:t>
            </a:r>
            <a:r>
              <a:rPr lang="zh-CN" altLang="zh-CN" sz="2000" b="1">
                <a:solidFill>
                  <a:srgbClr val="FF0000"/>
                </a:solidFill>
                <a:latin typeface="+mn-ea"/>
                <a:ea typeface="+mn-ea"/>
                <a:cs typeface="Times New Roman" panose="02020603050405020304" pitchFamily="18" charset="0"/>
              </a:rPr>
              <a:t>分）</a:t>
            </a:r>
            <a:endParaRPr lang="zh-CN" altLang="zh-CN" sz="2000" b="1">
              <a:solidFill>
                <a:srgbClr val="FF0000"/>
              </a:solidFill>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请判断以下描述是否正确（填写在答题纸的对应栏内，正确的选项填写“√”，不正确的选项填写“×”）</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）活动资源估算过程同费用估算过程紧密相关，外地施工团队聘用熟悉本地相关法规的资讯人员的成本不属于活动资源估算的范畴，只属于项目的成本部分。（</a:t>
            </a:r>
            <a:r>
              <a:rPr lang="en-US" altLang="zh-CN" sz="2000" b="1">
                <a:latin typeface="+mn-ea"/>
                <a:ea typeface="+mn-ea"/>
                <a:cs typeface="Times New Roman" panose="02020603050405020304" pitchFamily="18" charset="0"/>
              </a:rPr>
              <a:t>  </a:t>
            </a:r>
            <a:r>
              <a:rPr lang="zh-CN" altLang="zh-CN" sz="2000" b="1">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）制定综合资源日历属于活动资源估算过程的一部分，一般只包括资源的有无，二不包括人力资源的能力和技能。（</a:t>
            </a:r>
            <a:r>
              <a:rPr lang="en-US" altLang="zh-CN" sz="2000" b="1">
                <a:latin typeface="+mn-ea"/>
                <a:ea typeface="+mn-ea"/>
                <a:cs typeface="Times New Roman" panose="02020603050405020304" pitchFamily="18" charset="0"/>
              </a:rPr>
              <a:t>  </a:t>
            </a:r>
            <a:r>
              <a:rPr lang="zh-CN" altLang="zh-CN" sz="2000" b="1" smtClean="0">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marL="0" indent="0">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）项目变更造成项目延期，应在变更确认时发布，而非在交付前发布。（</a:t>
            </a:r>
            <a:r>
              <a:rPr lang="en-US" altLang="zh-CN" sz="2000" b="1">
                <a:latin typeface="+mn-ea"/>
                <a:ea typeface="+mn-ea"/>
                <a:cs typeface="Times New Roman" panose="02020603050405020304" pitchFamily="18" charset="0"/>
              </a:rPr>
              <a:t>  </a:t>
            </a:r>
            <a:r>
              <a:rPr lang="zh-CN" altLang="zh-CN" sz="2000" b="1">
                <a:latin typeface="+mn-ea"/>
                <a:ea typeface="+mn-ea"/>
                <a:cs typeface="Times New Roman" panose="02020603050405020304" pitchFamily="18" charset="0"/>
              </a:rPr>
              <a:t>）</a:t>
            </a:r>
            <a:endParaRPr lang="zh-CN" altLang="zh-CN" sz="2000" b="1">
              <a:latin typeface="+mn-ea"/>
              <a:ea typeface="+mn-ea"/>
              <a:cs typeface="Times New Roman" panose="02020603050405020304" pitchFamily="18" charset="0"/>
            </a:endParaRPr>
          </a:p>
          <a:p>
            <a:pPr marL="8255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6991457" cy="364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b="1" smtClean="0">
                <a:solidFill>
                  <a:srgbClr val="FF0000"/>
                </a:solidFill>
                <a:latin typeface="+mn-ea"/>
                <a:ea typeface="+mn-ea"/>
                <a:cs typeface="Times New Roman" panose="02020603050405020304" pitchFamily="18" charset="0"/>
              </a:rPr>
              <a:t>【</a:t>
            </a:r>
            <a:r>
              <a:rPr lang="zh-CN" altLang="zh-CN" sz="2000" b="1">
                <a:solidFill>
                  <a:srgbClr val="FF0000"/>
                </a:solidFill>
                <a:latin typeface="+mn-ea"/>
                <a:ea typeface="+mn-ea"/>
                <a:cs typeface="Times New Roman" panose="02020603050405020304" pitchFamily="18" charset="0"/>
              </a:rPr>
              <a:t>问题</a:t>
            </a:r>
            <a:r>
              <a:rPr lang="en-US" altLang="zh-CN" sz="2000" b="1">
                <a:solidFill>
                  <a:srgbClr val="FF0000"/>
                </a:solidFill>
                <a:latin typeface="+mn-ea"/>
                <a:ea typeface="+mn-ea"/>
                <a:cs typeface="Times New Roman" panose="02020603050405020304" pitchFamily="18" charset="0"/>
              </a:rPr>
              <a:t>1</a:t>
            </a:r>
            <a:r>
              <a:rPr lang="zh-CN" altLang="zh-CN" sz="2000" b="1">
                <a:solidFill>
                  <a:srgbClr val="FF0000"/>
                </a:solidFill>
                <a:latin typeface="+mn-ea"/>
                <a:ea typeface="+mn-ea"/>
                <a:cs typeface="Times New Roman" panose="02020603050405020304" pitchFamily="18" charset="0"/>
              </a:rPr>
              <a:t>】</a:t>
            </a:r>
            <a:endParaRPr lang="zh-CN" altLang="zh-CN" sz="2000" b="1">
              <a:solidFill>
                <a:srgbClr val="FF0000"/>
              </a:solidFill>
              <a:latin typeface="+mn-ea"/>
              <a:ea typeface="+mn-ea"/>
              <a:cs typeface="Times New Roman" panose="02020603050405020304" pitchFamily="18" charset="0"/>
            </a:endParaRPr>
          </a:p>
          <a:p>
            <a:pPr>
              <a:lnSpc>
                <a:spcPct val="150000"/>
              </a:lnSpc>
            </a:pPr>
            <a:r>
              <a:rPr lang="zh-CN" altLang="zh-CN" sz="2000" b="1">
                <a:latin typeface="+mn-ea"/>
                <a:ea typeface="+mn-ea"/>
                <a:cs typeface="Times New Roman" panose="02020603050405020304" pitchFamily="18" charset="0"/>
              </a:rPr>
              <a:t>注意：这道题不能单纯通过表格画关键路线，需要通过表格下方文字描述缕清每个工作的先后顺序，再配合时标网络图就能得出答案。</a:t>
            </a:r>
            <a:endParaRPr lang="en-US" altLang="zh-CN" sz="2000" b="1">
              <a:latin typeface="+mn-ea"/>
              <a:ea typeface="+mn-ea"/>
              <a:cs typeface="Times New Roman" panose="02020603050405020304" pitchFamily="18" charset="0"/>
            </a:endParaRPr>
          </a:p>
          <a:p>
            <a:pPr>
              <a:lnSpc>
                <a:spcPct val="150000"/>
              </a:lnSpc>
            </a:pP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4</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2</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5</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6</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F</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7</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8</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9</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10</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3</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11</a:t>
            </a:r>
            <a:r>
              <a:rPr lang="zh-CN" altLang="zh-CN" sz="2000" b="1">
                <a:latin typeface="+mn-ea"/>
                <a:ea typeface="+mn-ea"/>
                <a:cs typeface="Times New Roman" panose="02020603050405020304" pitchFamily="18" charset="0"/>
              </a:rPr>
              <a:t>）</a:t>
            </a:r>
            <a:r>
              <a:rPr lang="en-US" altLang="zh-CN" sz="2000" b="1">
                <a:latin typeface="+mn-ea"/>
                <a:ea typeface="+mn-ea"/>
                <a:cs typeface="Times New Roman" panose="02020603050405020304" pitchFamily="18" charset="0"/>
              </a:rPr>
              <a:t>13</a:t>
            </a:r>
            <a:endParaRPr lang="zh-CN" altLang="zh-CN" sz="2000" b="1">
              <a:latin typeface="+mn-ea"/>
              <a:ea typeface="+mn-ea"/>
              <a:cs typeface="Times New Roman" panose="02020603050405020304" pitchFamily="18" charset="0"/>
            </a:endParaRPr>
          </a:p>
          <a:p>
            <a:endParaRPr lang="zh-CN" altLang="zh-CN" sz="2000"/>
          </a:p>
          <a:p>
            <a:pPr marL="82550" indent="0"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pic>
        <p:nvPicPr>
          <p:cNvPr id="2050" name="图片 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703" y="4061854"/>
            <a:ext cx="7893672" cy="182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391" y="1126876"/>
            <a:ext cx="7801336" cy="4247317"/>
          </a:xfrm>
          <a:prstGeom prst="rect">
            <a:avLst/>
          </a:prstGeom>
        </p:spPr>
        <p:txBody>
          <a:bodyPr wrap="square">
            <a:spAutoFit/>
          </a:bodyPr>
          <a:lstStyle/>
          <a:p>
            <a:pPr>
              <a:lnSpc>
                <a:spcPct val="150000"/>
              </a:lnSpc>
            </a:pPr>
            <a:r>
              <a:rPr lang="zh-CN" altLang="zh-CN" sz="2000" b="1">
                <a:solidFill>
                  <a:srgbClr val="FF0000"/>
                </a:solidFill>
                <a:latin typeface="+mn-ea"/>
              </a:rPr>
              <a:t>【问题</a:t>
            </a:r>
            <a:r>
              <a:rPr lang="en-US" altLang="zh-CN" sz="2000" b="1">
                <a:solidFill>
                  <a:srgbClr val="FF0000"/>
                </a:solidFill>
                <a:latin typeface="+mn-ea"/>
              </a:rPr>
              <a:t>2</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a:t>
            </a:r>
            <a:r>
              <a:rPr lang="en-US" altLang="zh-CN" sz="2000" b="1">
                <a:latin typeface="+mn-ea"/>
              </a:rPr>
              <a:t>1</a:t>
            </a:r>
            <a:r>
              <a:rPr lang="zh-CN" altLang="zh-CN" sz="2000" b="1">
                <a:latin typeface="+mn-ea"/>
              </a:rPr>
              <a:t>）增加</a:t>
            </a:r>
            <a:r>
              <a:rPr lang="en-US" altLang="zh-CN" sz="2000" b="1">
                <a:latin typeface="+mn-ea"/>
              </a:rPr>
              <a:t>SA</a:t>
            </a:r>
            <a:r>
              <a:rPr lang="zh-CN" altLang="zh-CN" sz="2000" b="1">
                <a:latin typeface="+mn-ea"/>
              </a:rPr>
              <a:t>，增加</a:t>
            </a:r>
            <a:r>
              <a:rPr lang="en-US" altLang="zh-CN" sz="2000" b="1">
                <a:latin typeface="+mn-ea"/>
              </a:rPr>
              <a:t>1</a:t>
            </a:r>
            <a:r>
              <a:rPr lang="zh-CN" altLang="zh-CN" sz="2000" b="1">
                <a:latin typeface="+mn-ea"/>
              </a:rPr>
              <a:t>人。</a:t>
            </a:r>
            <a:endParaRPr lang="zh-CN" altLang="zh-CN" sz="2000" b="1">
              <a:latin typeface="+mn-ea"/>
            </a:endParaRPr>
          </a:p>
          <a:p>
            <a:pPr>
              <a:lnSpc>
                <a:spcPct val="150000"/>
              </a:lnSpc>
            </a:pPr>
            <a:r>
              <a:rPr lang="zh-CN" altLang="zh-CN" sz="2000" b="1">
                <a:latin typeface="+mn-ea"/>
              </a:rPr>
              <a:t>（</a:t>
            </a:r>
            <a:r>
              <a:rPr lang="en-US" altLang="zh-CN" sz="2000" b="1">
                <a:latin typeface="+mn-ea"/>
              </a:rPr>
              <a:t>2</a:t>
            </a:r>
            <a:r>
              <a:rPr lang="zh-CN" altLang="zh-CN" sz="2000" b="1">
                <a:latin typeface="+mn-ea"/>
              </a:rPr>
              <a:t>）原来的项目成本为</a:t>
            </a:r>
            <a:r>
              <a:rPr lang="zh-CN" altLang="zh-CN" sz="2000" b="1" smtClean="0">
                <a:latin typeface="+mn-ea"/>
              </a:rPr>
              <a:t>：</a:t>
            </a:r>
            <a:endParaRPr lang="en-US" altLang="zh-CN" sz="2000" b="1" smtClean="0">
              <a:latin typeface="+mn-ea"/>
            </a:endParaRPr>
          </a:p>
          <a:p>
            <a:pPr>
              <a:lnSpc>
                <a:spcPct val="150000"/>
              </a:lnSpc>
            </a:pPr>
            <a:r>
              <a:rPr lang="zh-CN" altLang="zh-CN" sz="2000" b="1" smtClean="0">
                <a:latin typeface="+mn-ea"/>
              </a:rPr>
              <a:t>（</a:t>
            </a:r>
            <a:r>
              <a:rPr lang="en-US" altLang="zh-CN" sz="2000" b="1">
                <a:latin typeface="+mn-ea"/>
              </a:rPr>
              <a:t>500+2*500+3*600</a:t>
            </a:r>
            <a:r>
              <a:rPr lang="zh-CN" altLang="zh-CN" sz="2000" b="1">
                <a:latin typeface="+mn-ea"/>
              </a:rPr>
              <a:t>）</a:t>
            </a:r>
            <a:r>
              <a:rPr lang="en-US" altLang="zh-CN" sz="2000" b="1">
                <a:latin typeface="+mn-ea"/>
              </a:rPr>
              <a:t>*13=42900</a:t>
            </a:r>
            <a:r>
              <a:rPr lang="zh-CN" altLang="zh-CN" sz="2000" b="1">
                <a:latin typeface="+mn-ea"/>
              </a:rPr>
              <a:t>元</a:t>
            </a:r>
            <a:endParaRPr lang="zh-CN" altLang="zh-CN" sz="2000" b="1">
              <a:latin typeface="+mn-ea"/>
            </a:endParaRPr>
          </a:p>
          <a:p>
            <a:pPr>
              <a:lnSpc>
                <a:spcPct val="150000"/>
              </a:lnSpc>
            </a:pPr>
            <a:r>
              <a:rPr lang="en-US" altLang="zh-CN" sz="2000" b="1">
                <a:latin typeface="+mn-ea"/>
              </a:rPr>
              <a:t>     </a:t>
            </a:r>
            <a:r>
              <a:rPr lang="zh-CN" altLang="zh-CN" sz="2000" b="1">
                <a:latin typeface="+mn-ea"/>
              </a:rPr>
              <a:t>增加</a:t>
            </a:r>
            <a:r>
              <a:rPr lang="en-US" altLang="zh-CN" sz="2000" b="1">
                <a:latin typeface="+mn-ea"/>
              </a:rPr>
              <a:t>1</a:t>
            </a:r>
            <a:r>
              <a:rPr lang="zh-CN" altLang="zh-CN" sz="2000" b="1">
                <a:latin typeface="+mn-ea"/>
              </a:rPr>
              <a:t>名</a:t>
            </a:r>
            <a:r>
              <a:rPr lang="en-US" altLang="zh-CN" sz="2000" b="1">
                <a:latin typeface="+mn-ea"/>
              </a:rPr>
              <a:t>SA</a:t>
            </a:r>
            <a:r>
              <a:rPr lang="zh-CN" altLang="zh-CN" sz="2000" b="1">
                <a:latin typeface="+mn-ea"/>
              </a:rPr>
              <a:t>后的成本为</a:t>
            </a:r>
            <a:r>
              <a:rPr lang="zh-CN" altLang="zh-CN" sz="2000" b="1" smtClean="0">
                <a:latin typeface="+mn-ea"/>
              </a:rPr>
              <a:t>：</a:t>
            </a:r>
            <a:endParaRPr lang="en-US" altLang="zh-CN" sz="2000" b="1" smtClean="0">
              <a:latin typeface="+mn-ea"/>
            </a:endParaRPr>
          </a:p>
          <a:p>
            <a:pPr>
              <a:lnSpc>
                <a:spcPct val="150000"/>
              </a:lnSpc>
            </a:pPr>
            <a:r>
              <a:rPr lang="zh-CN" altLang="zh-CN" sz="2000" b="1" smtClean="0">
                <a:latin typeface="+mn-ea"/>
              </a:rPr>
              <a:t>（</a:t>
            </a:r>
            <a:r>
              <a:rPr lang="en-US" altLang="zh-CN" sz="2000" b="1">
                <a:latin typeface="+mn-ea"/>
              </a:rPr>
              <a:t>2*500+2*500+3*600</a:t>
            </a:r>
            <a:r>
              <a:rPr lang="zh-CN" altLang="zh-CN" sz="2000" b="1">
                <a:latin typeface="+mn-ea"/>
              </a:rPr>
              <a:t>）</a:t>
            </a:r>
            <a:r>
              <a:rPr lang="en-US" altLang="zh-CN" sz="2000" b="1">
                <a:latin typeface="+mn-ea"/>
              </a:rPr>
              <a:t>*10=38000</a:t>
            </a:r>
            <a:r>
              <a:rPr lang="zh-CN" altLang="zh-CN" sz="2000" b="1">
                <a:latin typeface="+mn-ea"/>
              </a:rPr>
              <a:t>元，成本减少了</a:t>
            </a:r>
            <a:r>
              <a:rPr lang="en-US" altLang="zh-CN" sz="2000" b="1">
                <a:latin typeface="+mn-ea"/>
              </a:rPr>
              <a:t>4900</a:t>
            </a:r>
            <a:r>
              <a:rPr lang="zh-CN" altLang="zh-CN" sz="2000" b="1">
                <a:latin typeface="+mn-ea"/>
              </a:rPr>
              <a:t>元。</a:t>
            </a:r>
            <a:endParaRPr lang="zh-CN" altLang="zh-CN" sz="2000" b="1">
              <a:latin typeface="+mn-ea"/>
            </a:endParaRPr>
          </a:p>
          <a:p>
            <a:pPr>
              <a:lnSpc>
                <a:spcPct val="150000"/>
              </a:lnSpc>
            </a:pPr>
            <a:endParaRPr lang="en-US" altLang="zh-CN" sz="2000" b="1" smtClean="0">
              <a:latin typeface="+mn-ea"/>
            </a:endParaRPr>
          </a:p>
          <a:p>
            <a:pPr>
              <a:lnSpc>
                <a:spcPct val="150000"/>
              </a:lnSpc>
            </a:pPr>
            <a:r>
              <a:rPr lang="zh-CN" altLang="zh-CN" sz="2000" b="1" smtClean="0">
                <a:solidFill>
                  <a:srgbClr val="FF0000"/>
                </a:solidFill>
                <a:latin typeface="+mn-ea"/>
              </a:rPr>
              <a:t>【</a:t>
            </a:r>
            <a:r>
              <a:rPr lang="zh-CN" altLang="zh-CN" sz="2000" b="1">
                <a:solidFill>
                  <a:srgbClr val="FF0000"/>
                </a:solidFill>
                <a:latin typeface="+mn-ea"/>
              </a:rPr>
              <a:t>问题</a:t>
            </a:r>
            <a:r>
              <a:rPr lang="en-US" altLang="zh-CN" sz="2000" b="1">
                <a:solidFill>
                  <a:srgbClr val="FF0000"/>
                </a:solidFill>
                <a:latin typeface="+mn-ea"/>
              </a:rPr>
              <a:t>3</a:t>
            </a:r>
            <a:r>
              <a:rPr lang="zh-CN" altLang="zh-CN" sz="2000" b="1">
                <a:solidFill>
                  <a:srgbClr val="FF0000"/>
                </a:solidFill>
                <a:latin typeface="+mn-ea"/>
              </a:rPr>
              <a:t>】</a:t>
            </a:r>
            <a:endParaRPr lang="zh-CN" altLang="zh-CN" sz="2000" b="1">
              <a:solidFill>
                <a:srgbClr val="FF0000"/>
              </a:solidFill>
              <a:latin typeface="+mn-ea"/>
            </a:endParaRPr>
          </a:p>
          <a:p>
            <a:pPr>
              <a:lnSpc>
                <a:spcPct val="150000"/>
              </a:lnSpc>
            </a:pPr>
            <a:r>
              <a:rPr lang="zh-CN" altLang="zh-CN" sz="2000" b="1">
                <a:latin typeface="+mn-ea"/>
              </a:rPr>
              <a:t>（</a:t>
            </a:r>
            <a:r>
              <a:rPr lang="en-US" altLang="zh-CN" sz="2000" b="1">
                <a:latin typeface="+mn-ea"/>
              </a:rPr>
              <a:t>1</a:t>
            </a:r>
            <a:r>
              <a:rPr lang="zh-CN" altLang="zh-CN" sz="2000" b="1">
                <a:latin typeface="+mn-ea"/>
              </a:rPr>
              <a:t>）×（</a:t>
            </a:r>
            <a:r>
              <a:rPr lang="en-US" altLang="zh-CN" sz="2000" b="1">
                <a:latin typeface="+mn-ea"/>
              </a:rPr>
              <a:t>2</a:t>
            </a:r>
            <a:r>
              <a:rPr lang="zh-CN" altLang="zh-CN" sz="2000" b="1">
                <a:latin typeface="+mn-ea"/>
              </a:rPr>
              <a:t>）×（</a:t>
            </a:r>
            <a:r>
              <a:rPr lang="en-US" altLang="zh-CN" sz="2000" b="1">
                <a:latin typeface="+mn-ea"/>
              </a:rPr>
              <a:t>3</a:t>
            </a:r>
            <a:r>
              <a:rPr lang="zh-CN" altLang="zh-CN" sz="2000" b="1">
                <a:latin typeface="+mn-ea"/>
              </a:rPr>
              <a:t>）√</a:t>
            </a:r>
            <a:endParaRPr lang="zh-CN" altLang="zh-CN" sz="2000" b="1">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670984" y="1028700"/>
            <a:ext cx="6991457" cy="47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358775" eaLnBrk="1" hangingPunct="1">
              <a:lnSpc>
                <a:spcPct val="150000"/>
              </a:lnSpc>
              <a:buClr>
                <a:srgbClr val="3891A7"/>
              </a:buClr>
              <a:buSzPct val="80000"/>
            </a:pPr>
            <a:r>
              <a:rPr lang="zh-CN" altLang="en-US" sz="2000" b="1">
                <a:solidFill>
                  <a:srgbClr val="FF0000"/>
                </a:solidFill>
                <a:latin typeface="+mn-ea"/>
                <a:ea typeface="+mn-ea"/>
                <a:cs typeface="Times New Roman" panose="02020603050405020304" pitchFamily="18" charset="0"/>
              </a:rPr>
              <a:t>典型考题（</a:t>
            </a:r>
            <a:r>
              <a:rPr lang="en-US" altLang="zh-CN" sz="2000" b="1">
                <a:solidFill>
                  <a:srgbClr val="FF0000"/>
                </a:solidFill>
                <a:latin typeface="+mn-ea"/>
                <a:ea typeface="+mn-ea"/>
                <a:cs typeface="Times New Roman" panose="02020603050405020304" pitchFamily="18" charset="0"/>
              </a:rPr>
              <a:t>2018</a:t>
            </a:r>
            <a:r>
              <a:rPr lang="zh-CN" altLang="en-US" sz="2000" b="1">
                <a:solidFill>
                  <a:srgbClr val="FF0000"/>
                </a:solidFill>
                <a:latin typeface="+mn-ea"/>
                <a:ea typeface="+mn-ea"/>
                <a:cs typeface="Times New Roman" panose="02020603050405020304" pitchFamily="18" charset="0"/>
              </a:rPr>
              <a:t>年</a:t>
            </a:r>
            <a:r>
              <a:rPr lang="en-US" altLang="zh-CN" sz="2000" b="1">
                <a:solidFill>
                  <a:srgbClr val="FF0000"/>
                </a:solidFill>
                <a:latin typeface="+mn-ea"/>
                <a:ea typeface="+mn-ea"/>
                <a:cs typeface="Times New Roman" panose="02020603050405020304" pitchFamily="18" charset="0"/>
              </a:rPr>
              <a:t>5</a:t>
            </a:r>
            <a:r>
              <a:rPr lang="zh-CN" altLang="en-US" sz="2000" b="1" smtClean="0">
                <a:solidFill>
                  <a:srgbClr val="FF0000"/>
                </a:solidFill>
                <a:latin typeface="+mn-ea"/>
                <a:ea typeface="+mn-ea"/>
                <a:cs typeface="Times New Roman" panose="02020603050405020304" pitchFamily="18" charset="0"/>
              </a:rPr>
              <a:t>月系统集成项目管理工程师</a:t>
            </a:r>
            <a:r>
              <a:rPr lang="zh-CN" altLang="en-US" sz="2000" b="1">
                <a:solidFill>
                  <a:srgbClr val="FF0000"/>
                </a:solidFill>
                <a:latin typeface="+mn-ea"/>
                <a:ea typeface="+mn-ea"/>
                <a:cs typeface="Times New Roman" panose="02020603050405020304" pitchFamily="18" charset="0"/>
              </a:rPr>
              <a:t>真题） ：</a:t>
            </a:r>
            <a:endParaRPr lang="en-US" altLang="zh-CN" sz="2000" b="1">
              <a:solidFill>
                <a:srgbClr val="FF0000"/>
              </a:solidFill>
              <a:latin typeface="+mn-ea"/>
              <a:ea typeface="+mn-ea"/>
              <a:cs typeface="Times New Roman" panose="02020603050405020304" pitchFamily="18" charset="0"/>
            </a:endParaRPr>
          </a:p>
          <a:p>
            <a:pPr marL="0" indent="358775">
              <a:lnSpc>
                <a:spcPct val="150000"/>
              </a:lnSpc>
            </a:pPr>
            <a:r>
              <a:rPr lang="zh-CN" altLang="zh-CN" sz="2000" b="1">
                <a:latin typeface="+mn-ea"/>
                <a:ea typeface="+mn-ea"/>
              </a:rPr>
              <a:t>某项目由</a:t>
            </a:r>
            <a:r>
              <a:rPr lang="en-US" altLang="zh-CN" sz="2000" b="1">
                <a:latin typeface="+mn-ea"/>
                <a:ea typeface="+mn-ea"/>
              </a:rPr>
              <a:t>P1</a:t>
            </a:r>
            <a:r>
              <a:rPr lang="zh-CN" altLang="zh-CN" sz="2000" b="1">
                <a:latin typeface="+mn-ea"/>
                <a:ea typeface="+mn-ea"/>
              </a:rPr>
              <a:t>、</a:t>
            </a:r>
            <a:r>
              <a:rPr lang="en-US" altLang="zh-CN" sz="2000" b="1">
                <a:latin typeface="+mn-ea"/>
                <a:ea typeface="+mn-ea"/>
              </a:rPr>
              <a:t>P2</a:t>
            </a:r>
            <a:r>
              <a:rPr lang="zh-CN" altLang="zh-CN" sz="2000" b="1">
                <a:latin typeface="+mn-ea"/>
                <a:ea typeface="+mn-ea"/>
              </a:rPr>
              <a:t>、</a:t>
            </a:r>
            <a:r>
              <a:rPr lang="en-US" altLang="zh-CN" sz="2000" b="1">
                <a:latin typeface="+mn-ea"/>
                <a:ea typeface="+mn-ea"/>
              </a:rPr>
              <a:t>P3</a:t>
            </a:r>
            <a:r>
              <a:rPr lang="zh-CN" altLang="zh-CN" sz="2000" b="1">
                <a:latin typeface="+mn-ea"/>
                <a:ea typeface="+mn-ea"/>
              </a:rPr>
              <a:t>、</a:t>
            </a:r>
            <a:r>
              <a:rPr lang="en-US" altLang="zh-CN" sz="2000" b="1">
                <a:latin typeface="+mn-ea"/>
                <a:ea typeface="+mn-ea"/>
              </a:rPr>
              <a:t>P4</a:t>
            </a:r>
            <a:r>
              <a:rPr lang="zh-CN" altLang="zh-CN" sz="2000" b="1">
                <a:latin typeface="+mn-ea"/>
                <a:ea typeface="+mn-ea"/>
              </a:rPr>
              <a:t>、</a:t>
            </a:r>
            <a:r>
              <a:rPr lang="en-US" altLang="zh-CN" sz="2000" b="1">
                <a:latin typeface="+mn-ea"/>
                <a:ea typeface="+mn-ea"/>
              </a:rPr>
              <a:t>P5</a:t>
            </a:r>
            <a:r>
              <a:rPr lang="zh-CN" altLang="zh-CN" sz="2000" b="1">
                <a:latin typeface="+mn-ea"/>
                <a:ea typeface="+mn-ea"/>
              </a:rPr>
              <a:t>五个活动组成，五个活动全部完成之后项目才能够完成，每个活动都需要用到</a:t>
            </a:r>
            <a:r>
              <a:rPr lang="en-US" altLang="zh-CN" sz="2000" b="1">
                <a:latin typeface="+mn-ea"/>
                <a:ea typeface="+mn-ea"/>
              </a:rPr>
              <a:t>R1</a:t>
            </a:r>
            <a:r>
              <a:rPr lang="zh-CN" altLang="zh-CN" sz="2000" b="1">
                <a:latin typeface="+mn-ea"/>
                <a:ea typeface="+mn-ea"/>
              </a:rPr>
              <a:t>、</a:t>
            </a:r>
            <a:r>
              <a:rPr lang="en-US" altLang="zh-CN" sz="2000" b="1">
                <a:latin typeface="+mn-ea"/>
                <a:ea typeface="+mn-ea"/>
              </a:rPr>
              <a:t>R2</a:t>
            </a:r>
            <a:r>
              <a:rPr lang="zh-CN" altLang="zh-CN" sz="2000" b="1">
                <a:latin typeface="+mn-ea"/>
                <a:ea typeface="+mn-ea"/>
              </a:rPr>
              <a:t>、</a:t>
            </a:r>
            <a:r>
              <a:rPr lang="en-US" altLang="zh-CN" sz="2000" b="1">
                <a:latin typeface="+mn-ea"/>
                <a:ea typeface="+mn-ea"/>
              </a:rPr>
              <a:t>R3</a:t>
            </a:r>
            <a:r>
              <a:rPr lang="zh-CN" altLang="zh-CN" sz="2000" b="1">
                <a:latin typeface="+mn-ea"/>
                <a:ea typeface="+mn-ea"/>
              </a:rPr>
              <a:t>三种互斥资源，三种资源都必须达到活动的资源需求量，活动才能开始。已分配资源只有在完成本活动后才能被其他活动所用。</a:t>
            </a:r>
            <a:endParaRPr lang="zh-CN" altLang="zh-CN" sz="2000" b="1">
              <a:latin typeface="+mn-ea"/>
              <a:ea typeface="+mn-ea"/>
            </a:endParaRPr>
          </a:p>
          <a:p>
            <a:pPr marL="0" indent="358775">
              <a:lnSpc>
                <a:spcPct val="150000"/>
              </a:lnSpc>
            </a:pPr>
            <a:r>
              <a:rPr lang="zh-CN" altLang="zh-CN" sz="2000" b="1">
                <a:latin typeface="+mn-ea"/>
                <a:ea typeface="+mn-ea"/>
              </a:rPr>
              <a:t>目前项目经理能够调配的资源有限，</a:t>
            </a:r>
            <a:r>
              <a:rPr lang="en-US" altLang="zh-CN" sz="2000" b="1">
                <a:latin typeface="+mn-ea"/>
                <a:ea typeface="+mn-ea"/>
              </a:rPr>
              <a:t>R1</a:t>
            </a:r>
            <a:r>
              <a:rPr lang="zh-CN" altLang="zh-CN" sz="2000" b="1">
                <a:latin typeface="+mn-ea"/>
                <a:ea typeface="+mn-ea"/>
              </a:rPr>
              <a:t>、</a:t>
            </a:r>
            <a:r>
              <a:rPr lang="en-US" altLang="zh-CN" sz="2000" b="1">
                <a:latin typeface="+mn-ea"/>
                <a:ea typeface="+mn-ea"/>
              </a:rPr>
              <a:t>R2</a:t>
            </a:r>
            <a:r>
              <a:rPr lang="zh-CN" altLang="zh-CN" sz="2000" b="1">
                <a:latin typeface="+mn-ea"/>
                <a:ea typeface="+mn-ea"/>
              </a:rPr>
              <a:t>、</a:t>
            </a:r>
            <a:r>
              <a:rPr lang="en-US" altLang="zh-CN" sz="2000" b="1">
                <a:latin typeface="+mn-ea"/>
                <a:ea typeface="+mn-ea"/>
              </a:rPr>
              <a:t>R3</a:t>
            </a:r>
            <a:r>
              <a:rPr lang="zh-CN" altLang="zh-CN" sz="2000" b="1">
                <a:latin typeface="+mn-ea"/>
                <a:ea typeface="+mn-ea"/>
              </a:rPr>
              <a:t>的可用资源数分别为</a:t>
            </a:r>
            <a:r>
              <a:rPr lang="en-US" altLang="zh-CN" sz="2000" b="1">
                <a:latin typeface="+mn-ea"/>
                <a:ea typeface="+mn-ea"/>
              </a:rPr>
              <a:t>9</a:t>
            </a:r>
            <a:r>
              <a:rPr lang="zh-CN" altLang="zh-CN" sz="2000" b="1">
                <a:latin typeface="+mn-ea"/>
                <a:ea typeface="+mn-ea"/>
              </a:rPr>
              <a:t>、</a:t>
            </a:r>
            <a:r>
              <a:rPr lang="en-US" altLang="zh-CN" sz="2000" b="1">
                <a:latin typeface="+mn-ea"/>
                <a:ea typeface="+mn-ea"/>
              </a:rPr>
              <a:t>8</a:t>
            </a:r>
            <a:r>
              <a:rPr lang="zh-CN" altLang="zh-CN" sz="2000" b="1">
                <a:latin typeface="+mn-ea"/>
                <a:ea typeface="+mn-ea"/>
              </a:rPr>
              <a:t>、</a:t>
            </a:r>
            <a:r>
              <a:rPr lang="en-US" altLang="zh-CN" sz="2000" b="1">
                <a:latin typeface="+mn-ea"/>
                <a:ea typeface="+mn-ea"/>
              </a:rPr>
              <a:t>5</a:t>
            </a:r>
            <a:r>
              <a:rPr lang="zh-CN" altLang="zh-CN" sz="2000" b="1">
                <a:latin typeface="+mn-ea"/>
                <a:ea typeface="+mn-ea"/>
              </a:rPr>
              <a:t>。活动对资源的需求量、已分配资源数和各活动历时如下表所示</a:t>
            </a:r>
            <a:r>
              <a:rPr lang="en-US" altLang="zh-CN" sz="2000" b="1">
                <a:latin typeface="+mn-ea"/>
                <a:ea typeface="+mn-ea"/>
              </a:rPr>
              <a:t>(</a:t>
            </a:r>
            <a:r>
              <a:rPr lang="zh-CN" altLang="zh-CN" sz="2000" b="1">
                <a:latin typeface="+mn-ea"/>
                <a:ea typeface="+mn-ea"/>
              </a:rPr>
              <a:t>假设各活动之间没有依赖关系</a:t>
            </a:r>
            <a:r>
              <a:rPr lang="en-US" altLang="zh-CN" sz="2000" b="1">
                <a:latin typeface="+mn-ea"/>
                <a:ea typeface="+mn-ea"/>
              </a:rPr>
              <a:t>):</a:t>
            </a:r>
            <a:endParaRPr lang="zh-CN" altLang="zh-CN" sz="2000" b="1">
              <a:latin typeface="+mn-ea"/>
              <a:ea typeface="+mn-ea"/>
            </a:endParaRPr>
          </a:p>
          <a:p>
            <a:pPr marL="0" indent="358775" eaLnBrk="1" hangingPunct="1">
              <a:lnSpc>
                <a:spcPct val="150000"/>
              </a:lnSpc>
              <a:buClr>
                <a:srgbClr val="3891A7"/>
              </a:buClr>
              <a:buSzPct val="80000"/>
            </a:pPr>
            <a:endParaRPr lang="zh-CN" altLang="en-US" sz="2000" b="1">
              <a:latin typeface="+mn-ea"/>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225" y="1430462"/>
            <a:ext cx="7987375" cy="219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PA" val="v5.0.5"/>
</p:tagLst>
</file>

<file path=ppt/tags/tag2.xml><?xml version="1.0" encoding="utf-8"?>
<p:tagLst xmlns:p="http://schemas.openxmlformats.org/presentationml/2006/main">
  <p:tag name="PA" val="v5.0.5"/>
</p:tagLst>
</file>

<file path=ppt/tags/tag3.xml><?xml version="1.0" encoding="utf-8"?>
<p:tagLst xmlns:p="http://schemas.openxmlformats.org/presentationml/2006/main">
  <p:tag name="PA" val="v5.0.5"/>
</p:tagLst>
</file>

<file path=ppt/tags/tag4.xml><?xml version="1.0" encoding="utf-8"?>
<p:tagLst xmlns:p="http://schemas.openxmlformats.org/presentationml/2006/main">
  <p:tag name="PA" val="v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6170</Words>
  <Application>WPS 演示</Application>
  <PresentationFormat>自定义</PresentationFormat>
  <Paragraphs>646</Paragraphs>
  <Slides>39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黑体</vt:lpstr>
      <vt:lpstr>Times New Roman</vt:lpstr>
      <vt:lpstr>Calibri</vt:lpstr>
      <vt:lpstr>微软雅黑</vt:lpstr>
      <vt:lpstr>Arial Unicode MS</vt:lpstr>
      <vt:lpstr>Tw Cen MT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162</cp:revision>
  <dcterms:created xsi:type="dcterms:W3CDTF">2016-09-12T07:04:00Z</dcterms:created>
  <dcterms:modified xsi:type="dcterms:W3CDTF">2018-08-13T05:31:31Z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