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0" r:id="rId2"/>
    <p:sldId id="311" r:id="rId3"/>
    <p:sldId id="313" r:id="rId4"/>
    <p:sldId id="314" r:id="rId5"/>
    <p:sldId id="339"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40" r:id="rId30"/>
    <p:sldId id="338" r:id="rId31"/>
    <p:sldId id="281" r:id="rId32"/>
  </p:sldIdLst>
  <p:sldSz cx="9144000" cy="5143500" type="screen16x9"/>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342" y="-90"/>
      </p:cViewPr>
      <p:guideLst>
        <p:guide orient="horz" pos="1643"/>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8AF6A1-38D2-496C-BA8A-B1E20F7E0C78}" type="datetimeFigureOut">
              <a:rPr lang="zh-CN" altLang="en-US" smtClean="0"/>
              <a:t>2016/12/17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5ECBD7-EA2A-4FC1-B5F2-36D489DA42A0}" type="slidenum">
              <a:rPr lang="zh-CN" altLang="en-US" smtClean="0"/>
              <a:t>‹#›</a:t>
            </a:fld>
            <a:endParaRPr lang="zh-CN" altLang="en-US"/>
          </a:p>
        </p:txBody>
      </p:sp>
    </p:spTree>
    <p:extLst>
      <p:ext uri="{BB962C8B-B14F-4D97-AF65-F5344CB8AC3E}">
        <p14:creationId xmlns:p14="http://schemas.microsoft.com/office/powerpoint/2010/main" val="1872489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mtClean="0">
                <a:latin typeface="Arial" charset="0"/>
              </a:rPr>
              <a:t>【问题</a:t>
            </a:r>
            <a:r>
              <a:rPr lang="en-US" altLang="zh-CN" smtClean="0">
                <a:latin typeface="Arial" charset="0"/>
              </a:rPr>
              <a:t>1</a:t>
            </a:r>
            <a:r>
              <a:rPr lang="zh-CN" altLang="zh-CN" smtClean="0">
                <a:latin typeface="Arial" charset="0"/>
              </a:rPr>
              <a:t>】</a:t>
            </a:r>
            <a:r>
              <a:rPr lang="en-US" altLang="zh-CN" smtClean="0">
                <a:latin typeface="Arial" charset="0"/>
              </a:rPr>
              <a:t> </a:t>
            </a:r>
            <a:endParaRPr lang="zh-CN" altLang="zh-CN" smtClean="0">
              <a:latin typeface="Arial" charset="0"/>
            </a:endParaRPr>
          </a:p>
          <a:p>
            <a:r>
              <a:rPr lang="zh-CN" altLang="zh-CN" smtClean="0">
                <a:latin typeface="Arial" charset="0"/>
              </a:rPr>
              <a:t>答：</a:t>
            </a:r>
          </a:p>
          <a:p>
            <a:r>
              <a:rPr lang="en-US" altLang="zh-CN" smtClean="0">
                <a:latin typeface="Arial" charset="0"/>
              </a:rPr>
              <a:t>PV = 6+6+2+3+3+6+10+6+2+1+20=65</a:t>
            </a:r>
            <a:r>
              <a:rPr lang="zh-CN" altLang="zh-CN" smtClean="0">
                <a:latin typeface="Arial" charset="0"/>
              </a:rPr>
              <a:t>万元。</a:t>
            </a:r>
            <a:r>
              <a:rPr lang="en-US" altLang="zh-CN" smtClean="0">
                <a:latin typeface="Arial" charset="0"/>
              </a:rPr>
              <a:t> </a:t>
            </a:r>
            <a:endParaRPr lang="zh-CN" altLang="zh-CN" smtClean="0">
              <a:latin typeface="Arial" charset="0"/>
            </a:endParaRPr>
          </a:p>
          <a:p>
            <a:r>
              <a:rPr lang="en-US" altLang="zh-CN" smtClean="0">
                <a:latin typeface="Arial" charset="0"/>
              </a:rPr>
              <a:t>EV = 12+8+20+10×75%+3×75%+40×50%+3×50%+3×50%+2×25%+4×25% </a:t>
            </a:r>
            <a:endParaRPr lang="zh-CN" altLang="zh-CN" smtClean="0">
              <a:latin typeface="Arial" charset="0"/>
            </a:endParaRPr>
          </a:p>
          <a:p>
            <a:r>
              <a:rPr lang="en-US" altLang="zh-CN" smtClean="0">
                <a:latin typeface="Arial" charset="0"/>
              </a:rPr>
              <a:t>     = 40+7.5+2.25+20+1.5+1.5+0.5+1 </a:t>
            </a:r>
            <a:endParaRPr lang="zh-CN" altLang="zh-CN" smtClean="0">
              <a:latin typeface="Arial" charset="0"/>
            </a:endParaRPr>
          </a:p>
          <a:p>
            <a:r>
              <a:rPr lang="en-US" altLang="zh-CN" smtClean="0">
                <a:latin typeface="Arial" charset="0"/>
              </a:rPr>
              <a:t>     = 74.25</a:t>
            </a:r>
            <a:r>
              <a:rPr lang="zh-CN" altLang="zh-CN" smtClean="0">
                <a:latin typeface="Arial" charset="0"/>
              </a:rPr>
              <a:t>万元。</a:t>
            </a:r>
            <a:r>
              <a:rPr lang="en-US" altLang="zh-CN" smtClean="0">
                <a:latin typeface="Arial" charset="0"/>
              </a:rPr>
              <a:t> </a:t>
            </a:r>
            <a:endParaRPr lang="zh-CN" altLang="zh-CN" smtClean="0">
              <a:latin typeface="Arial" charset="0"/>
            </a:endParaRPr>
          </a:p>
          <a:p>
            <a:r>
              <a:rPr lang="zh-CN" altLang="zh-CN" smtClean="0">
                <a:latin typeface="Arial" charset="0"/>
              </a:rPr>
              <a:t>【问题</a:t>
            </a:r>
            <a:r>
              <a:rPr lang="en-US" altLang="zh-CN" smtClean="0">
                <a:latin typeface="Arial" charset="0"/>
              </a:rPr>
              <a:t>2</a:t>
            </a:r>
            <a:r>
              <a:rPr lang="zh-CN" altLang="zh-CN" smtClean="0">
                <a:latin typeface="Arial" charset="0"/>
              </a:rPr>
              <a:t>】</a:t>
            </a:r>
            <a:r>
              <a:rPr lang="en-US" altLang="zh-CN" smtClean="0">
                <a:latin typeface="Arial" charset="0"/>
              </a:rPr>
              <a:t> </a:t>
            </a:r>
            <a:endParaRPr lang="zh-CN" altLang="zh-CN" smtClean="0">
              <a:latin typeface="Arial" charset="0"/>
            </a:endParaRPr>
          </a:p>
          <a:p>
            <a:r>
              <a:rPr lang="zh-CN" altLang="zh-CN" smtClean="0">
                <a:latin typeface="Arial" charset="0"/>
              </a:rPr>
              <a:t>答：</a:t>
            </a:r>
          </a:p>
          <a:p>
            <a:r>
              <a:rPr lang="en-US" altLang="zh-CN" smtClean="0">
                <a:latin typeface="Arial" charset="0"/>
              </a:rPr>
              <a:t>CPI=EV/AC=74.25/80=0.9281</a:t>
            </a:r>
            <a:r>
              <a:rPr lang="zh-CN" altLang="zh-CN" smtClean="0">
                <a:latin typeface="Arial" charset="0"/>
              </a:rPr>
              <a:t>。</a:t>
            </a:r>
          </a:p>
          <a:p>
            <a:r>
              <a:rPr lang="en-US" altLang="zh-CN" smtClean="0">
                <a:latin typeface="Arial" charset="0"/>
              </a:rPr>
              <a:t>SPI=EV/PV=74.25/65=1.1423</a:t>
            </a:r>
            <a:r>
              <a:rPr lang="zh-CN" altLang="zh-CN" smtClean="0">
                <a:latin typeface="Arial" charset="0"/>
              </a:rPr>
              <a:t>。</a:t>
            </a:r>
            <a:r>
              <a:rPr lang="en-US" altLang="zh-CN" smtClean="0">
                <a:latin typeface="Arial" charset="0"/>
              </a:rPr>
              <a:t> </a:t>
            </a:r>
            <a:endParaRPr lang="zh-CN" altLang="zh-CN" smtClean="0">
              <a:latin typeface="Arial" charset="0"/>
            </a:endParaRPr>
          </a:p>
          <a:p>
            <a:r>
              <a:rPr lang="zh-CN" altLang="zh-CN" smtClean="0">
                <a:latin typeface="Arial" charset="0"/>
              </a:rPr>
              <a:t>由此可见，项目在第</a:t>
            </a:r>
            <a:r>
              <a:rPr lang="en-US" altLang="zh-CN" smtClean="0">
                <a:latin typeface="Arial" charset="0"/>
              </a:rPr>
              <a:t>3</a:t>
            </a:r>
            <a:r>
              <a:rPr lang="zh-CN" altLang="zh-CN" smtClean="0">
                <a:latin typeface="Arial" charset="0"/>
              </a:rPr>
              <a:t>月末时，实际进度比计划进度相比有所提前，但实际成本与计划成本相比则有所超支。</a:t>
            </a:r>
            <a:r>
              <a:rPr lang="en-US" altLang="zh-CN" smtClean="0">
                <a:latin typeface="Arial" charset="0"/>
              </a:rPr>
              <a:t> </a:t>
            </a:r>
            <a:endParaRPr lang="zh-CN" altLang="zh-CN" smtClean="0">
              <a:latin typeface="Arial" charset="0"/>
            </a:endParaRPr>
          </a:p>
          <a:p>
            <a:r>
              <a:rPr lang="zh-CN" altLang="zh-CN" smtClean="0">
                <a:latin typeface="Arial" charset="0"/>
              </a:rPr>
              <a:t>落后于计划进度的工作包有：</a:t>
            </a:r>
            <a:r>
              <a:rPr lang="en-US" altLang="zh-CN" smtClean="0">
                <a:latin typeface="Arial" charset="0"/>
              </a:rPr>
              <a:t>E </a:t>
            </a:r>
            <a:endParaRPr lang="zh-CN" altLang="zh-CN" smtClean="0">
              <a:latin typeface="Arial" charset="0"/>
            </a:endParaRPr>
          </a:p>
          <a:p>
            <a:r>
              <a:rPr lang="zh-CN" altLang="zh-CN" smtClean="0">
                <a:latin typeface="Arial" charset="0"/>
              </a:rPr>
              <a:t>超前于计划进度的工作包有：</a:t>
            </a:r>
            <a:r>
              <a:rPr lang="en-US" altLang="zh-CN" smtClean="0">
                <a:latin typeface="Arial" charset="0"/>
              </a:rPr>
              <a:t>C</a:t>
            </a:r>
            <a:r>
              <a:rPr lang="zh-CN" altLang="zh-CN" smtClean="0">
                <a:latin typeface="Arial" charset="0"/>
              </a:rPr>
              <a:t>、</a:t>
            </a:r>
            <a:r>
              <a:rPr lang="en-US" altLang="zh-CN" smtClean="0">
                <a:latin typeface="Arial" charset="0"/>
              </a:rPr>
              <a:t>D</a:t>
            </a:r>
            <a:r>
              <a:rPr lang="zh-CN" altLang="zh-CN" smtClean="0">
                <a:latin typeface="Arial" charset="0"/>
              </a:rPr>
              <a:t>、</a:t>
            </a:r>
            <a:r>
              <a:rPr lang="en-US" altLang="zh-CN" smtClean="0">
                <a:latin typeface="Arial" charset="0"/>
              </a:rPr>
              <a:t>G</a:t>
            </a:r>
            <a:r>
              <a:rPr lang="zh-CN" altLang="zh-CN" smtClean="0">
                <a:latin typeface="Arial" charset="0"/>
              </a:rPr>
              <a:t>、</a:t>
            </a:r>
            <a:r>
              <a:rPr lang="en-US" altLang="zh-CN" smtClean="0">
                <a:latin typeface="Arial" charset="0"/>
              </a:rPr>
              <a:t>H</a:t>
            </a:r>
            <a:r>
              <a:rPr lang="zh-CN" altLang="zh-CN" smtClean="0">
                <a:latin typeface="Arial" charset="0"/>
              </a:rPr>
              <a:t>、</a:t>
            </a:r>
            <a:r>
              <a:rPr lang="en-US" altLang="zh-CN" smtClean="0">
                <a:latin typeface="Arial" charset="0"/>
              </a:rPr>
              <a:t>I</a:t>
            </a:r>
            <a:r>
              <a:rPr lang="zh-CN" altLang="zh-CN" smtClean="0">
                <a:latin typeface="Arial" charset="0"/>
              </a:rPr>
              <a:t>、</a:t>
            </a:r>
            <a:r>
              <a:rPr lang="en-US" altLang="zh-CN" smtClean="0">
                <a:latin typeface="Arial" charset="0"/>
              </a:rPr>
              <a:t>J </a:t>
            </a:r>
            <a:endParaRPr lang="zh-CN" altLang="zh-CN" smtClean="0">
              <a:latin typeface="Arial" charset="0"/>
            </a:endParaRPr>
          </a:p>
          <a:p>
            <a:r>
              <a:rPr lang="zh-CN" altLang="zh-CN" smtClean="0">
                <a:latin typeface="Arial" charset="0"/>
              </a:rPr>
              <a:t>【问题</a:t>
            </a:r>
            <a:r>
              <a:rPr lang="en-US" altLang="zh-CN" smtClean="0">
                <a:latin typeface="Arial" charset="0"/>
              </a:rPr>
              <a:t>3</a:t>
            </a:r>
            <a:r>
              <a:rPr lang="zh-CN" altLang="zh-CN" smtClean="0">
                <a:latin typeface="Arial" charset="0"/>
              </a:rPr>
              <a:t>】</a:t>
            </a:r>
            <a:r>
              <a:rPr lang="en-US" altLang="zh-CN" smtClean="0">
                <a:latin typeface="Arial" charset="0"/>
              </a:rPr>
              <a:t> </a:t>
            </a:r>
            <a:endParaRPr lang="zh-CN" altLang="zh-CN" smtClean="0">
              <a:latin typeface="Arial" charset="0"/>
            </a:endParaRPr>
          </a:p>
          <a:p>
            <a:r>
              <a:rPr lang="zh-CN" altLang="zh-CN" smtClean="0">
                <a:latin typeface="Arial" charset="0"/>
              </a:rPr>
              <a:t>答：</a:t>
            </a:r>
          </a:p>
          <a:p>
            <a:r>
              <a:rPr lang="zh-CN" altLang="zh-CN" smtClean="0">
                <a:latin typeface="Arial" charset="0"/>
              </a:rPr>
              <a:t>依题意可知，这属于典型偏差的情况。</a:t>
            </a:r>
            <a:r>
              <a:rPr lang="en-US" altLang="zh-CN" smtClean="0">
                <a:latin typeface="Arial" charset="0"/>
              </a:rPr>
              <a:t> </a:t>
            </a:r>
            <a:endParaRPr lang="zh-CN" altLang="zh-CN" smtClean="0">
              <a:latin typeface="Arial" charset="0"/>
            </a:endParaRPr>
          </a:p>
          <a:p>
            <a:r>
              <a:rPr lang="zh-CN" altLang="zh-CN" smtClean="0">
                <a:latin typeface="Arial" charset="0"/>
              </a:rPr>
              <a:t>先预测时间：</a:t>
            </a:r>
            <a:r>
              <a:rPr lang="en-US" altLang="zh-CN" smtClean="0">
                <a:latin typeface="Arial" charset="0"/>
              </a:rPr>
              <a:t> </a:t>
            </a:r>
            <a:endParaRPr lang="zh-CN" altLang="zh-CN" smtClean="0">
              <a:latin typeface="Arial" charset="0"/>
            </a:endParaRPr>
          </a:p>
          <a:p>
            <a:r>
              <a:rPr lang="zh-CN" altLang="zh-CN" smtClean="0">
                <a:latin typeface="Arial" charset="0"/>
              </a:rPr>
              <a:t>项目到第</a:t>
            </a:r>
            <a:r>
              <a:rPr lang="en-US" altLang="zh-CN" smtClean="0">
                <a:latin typeface="Arial" charset="0"/>
              </a:rPr>
              <a:t>3</a:t>
            </a:r>
            <a:r>
              <a:rPr lang="zh-CN" altLang="zh-CN" smtClean="0">
                <a:latin typeface="Arial" charset="0"/>
              </a:rPr>
              <a:t>个月底所挣得的时间</a:t>
            </a:r>
            <a:r>
              <a:rPr lang="en-US" altLang="zh-CN" smtClean="0">
                <a:latin typeface="Arial" charset="0"/>
              </a:rPr>
              <a:t>EV=3×SPI=3×1.1423=3.43</a:t>
            </a:r>
            <a:r>
              <a:rPr lang="zh-CN" altLang="zh-CN" smtClean="0">
                <a:latin typeface="Arial" charset="0"/>
              </a:rPr>
              <a:t>个月。</a:t>
            </a:r>
            <a:r>
              <a:rPr lang="en-US" altLang="zh-CN" smtClean="0">
                <a:latin typeface="Arial" charset="0"/>
              </a:rPr>
              <a:t> </a:t>
            </a:r>
            <a:endParaRPr lang="zh-CN" altLang="zh-CN" smtClean="0">
              <a:latin typeface="Arial" charset="0"/>
            </a:endParaRPr>
          </a:p>
          <a:p>
            <a:r>
              <a:rPr lang="zh-CN" altLang="zh-CN" smtClean="0">
                <a:latin typeface="Arial" charset="0"/>
              </a:rPr>
              <a:t>项目剩余的工作时间</a:t>
            </a:r>
            <a:r>
              <a:rPr lang="en-US" altLang="zh-CN" smtClean="0">
                <a:latin typeface="Arial" charset="0"/>
              </a:rPr>
              <a:t>ETC=(5-3.43)/SPI=(5-3.43)/ 1.1423=1.37</a:t>
            </a:r>
            <a:r>
              <a:rPr lang="zh-CN" altLang="zh-CN" smtClean="0">
                <a:latin typeface="Arial" charset="0"/>
              </a:rPr>
              <a:t>个月。</a:t>
            </a:r>
            <a:r>
              <a:rPr lang="en-US" altLang="zh-CN" smtClean="0">
                <a:latin typeface="Arial" charset="0"/>
              </a:rPr>
              <a:t> </a:t>
            </a:r>
            <a:endParaRPr lang="zh-CN" altLang="zh-CN" smtClean="0">
              <a:latin typeface="Arial" charset="0"/>
            </a:endParaRPr>
          </a:p>
          <a:p>
            <a:r>
              <a:rPr lang="zh-CN" altLang="zh-CN" smtClean="0">
                <a:latin typeface="Arial" charset="0"/>
              </a:rPr>
              <a:t>则项目的总工期</a:t>
            </a:r>
            <a:r>
              <a:rPr lang="en-US" altLang="zh-CN" smtClean="0">
                <a:latin typeface="Arial" charset="0"/>
              </a:rPr>
              <a:t>=3+1.37=4.37</a:t>
            </a:r>
            <a:r>
              <a:rPr lang="zh-CN" altLang="zh-CN" smtClean="0">
                <a:latin typeface="Arial" charset="0"/>
              </a:rPr>
              <a:t>个月，也就是该项目将在第</a:t>
            </a:r>
            <a:r>
              <a:rPr lang="en-US" altLang="zh-CN" smtClean="0">
                <a:latin typeface="Arial" charset="0"/>
              </a:rPr>
              <a:t>4.37</a:t>
            </a:r>
            <a:r>
              <a:rPr lang="zh-CN" altLang="zh-CN" smtClean="0">
                <a:latin typeface="Arial" charset="0"/>
              </a:rPr>
              <a:t>个月（即大约在</a:t>
            </a:r>
            <a:r>
              <a:rPr lang="en-US" altLang="zh-CN" smtClean="0">
                <a:latin typeface="Arial" charset="0"/>
              </a:rPr>
              <a:t>4</a:t>
            </a:r>
            <a:r>
              <a:rPr lang="zh-CN" altLang="zh-CN" smtClean="0">
                <a:latin typeface="Arial" charset="0"/>
              </a:rPr>
              <a:t>个月零</a:t>
            </a:r>
            <a:r>
              <a:rPr lang="en-US" altLang="zh-CN" smtClean="0">
                <a:latin typeface="Arial" charset="0"/>
              </a:rPr>
              <a:t>11</a:t>
            </a:r>
            <a:r>
              <a:rPr lang="zh-CN" altLang="zh-CN" smtClean="0">
                <a:latin typeface="Arial" charset="0"/>
              </a:rPr>
              <a:t>天时完工）。</a:t>
            </a:r>
            <a:r>
              <a:rPr lang="en-US" altLang="zh-CN" smtClean="0">
                <a:latin typeface="Arial" charset="0"/>
              </a:rPr>
              <a:t> </a:t>
            </a:r>
            <a:endParaRPr lang="zh-CN" altLang="zh-CN" smtClean="0">
              <a:latin typeface="Arial" charset="0"/>
            </a:endParaRPr>
          </a:p>
          <a:p>
            <a:r>
              <a:rPr lang="zh-CN" altLang="zh-CN" smtClean="0">
                <a:latin typeface="Arial" charset="0"/>
              </a:rPr>
              <a:t>再预测成本：</a:t>
            </a:r>
          </a:p>
          <a:p>
            <a:r>
              <a:rPr lang="zh-CN" altLang="zh-CN" smtClean="0">
                <a:latin typeface="Arial" charset="0"/>
              </a:rPr>
              <a:t>项目到第</a:t>
            </a:r>
            <a:r>
              <a:rPr lang="en-US" altLang="zh-CN" smtClean="0">
                <a:latin typeface="Arial" charset="0"/>
              </a:rPr>
              <a:t>3</a:t>
            </a:r>
            <a:r>
              <a:rPr lang="zh-CN" altLang="zh-CN" smtClean="0">
                <a:latin typeface="Arial" charset="0"/>
              </a:rPr>
              <a:t>个月底所挣得的成本</a:t>
            </a:r>
            <a:r>
              <a:rPr lang="en-US" altLang="zh-CN" smtClean="0">
                <a:latin typeface="Arial" charset="0"/>
              </a:rPr>
              <a:t>EV=3×SPI=3×1.1423=3.43</a:t>
            </a:r>
            <a:r>
              <a:rPr lang="zh-CN" altLang="zh-CN" smtClean="0">
                <a:latin typeface="Arial" charset="0"/>
              </a:rPr>
              <a:t>个月。</a:t>
            </a:r>
            <a:r>
              <a:rPr lang="en-US" altLang="zh-CN" smtClean="0">
                <a:latin typeface="Arial" charset="0"/>
              </a:rPr>
              <a:t> </a:t>
            </a:r>
            <a:endParaRPr lang="zh-CN" altLang="zh-CN" smtClean="0">
              <a:latin typeface="Arial" charset="0"/>
            </a:endParaRPr>
          </a:p>
          <a:p>
            <a:r>
              <a:rPr lang="en-US" altLang="zh-CN" smtClean="0">
                <a:latin typeface="Arial" charset="0"/>
              </a:rPr>
              <a:t>BAC=12+8+20+10+3+40+3+3+2+4=105</a:t>
            </a:r>
            <a:r>
              <a:rPr lang="zh-CN" altLang="zh-CN" smtClean="0">
                <a:latin typeface="Arial" charset="0"/>
              </a:rPr>
              <a:t>万元</a:t>
            </a:r>
            <a:r>
              <a:rPr lang="en-US" altLang="zh-CN" smtClean="0">
                <a:latin typeface="Arial" charset="0"/>
              </a:rPr>
              <a:t> </a:t>
            </a:r>
            <a:endParaRPr lang="zh-CN" altLang="zh-CN" smtClean="0">
              <a:latin typeface="Arial" charset="0"/>
            </a:endParaRPr>
          </a:p>
          <a:p>
            <a:r>
              <a:rPr lang="zh-CN" altLang="zh-CN" smtClean="0">
                <a:latin typeface="Arial" charset="0"/>
              </a:rPr>
              <a:t>项目剩余的工作成本</a:t>
            </a:r>
            <a:r>
              <a:rPr lang="en-US" altLang="zh-CN" smtClean="0">
                <a:latin typeface="Arial" charset="0"/>
              </a:rPr>
              <a:t>ETC=(BAC-EV)/CPI=(105-74.25)/ 0.9281=33.13</a:t>
            </a:r>
            <a:r>
              <a:rPr lang="zh-CN" altLang="zh-CN" smtClean="0">
                <a:latin typeface="Arial" charset="0"/>
              </a:rPr>
              <a:t>万元。</a:t>
            </a:r>
            <a:r>
              <a:rPr lang="en-US" altLang="zh-CN" smtClean="0">
                <a:latin typeface="Arial" charset="0"/>
              </a:rPr>
              <a:t> </a:t>
            </a:r>
            <a:endParaRPr lang="zh-CN" altLang="zh-CN" smtClean="0">
              <a:latin typeface="Arial" charset="0"/>
            </a:endParaRPr>
          </a:p>
          <a:p>
            <a:r>
              <a:rPr lang="zh-CN" altLang="zh-CN" smtClean="0">
                <a:latin typeface="Arial" charset="0"/>
              </a:rPr>
              <a:t>则项目的总成本</a:t>
            </a:r>
            <a:r>
              <a:rPr lang="en-US" altLang="zh-CN" smtClean="0">
                <a:latin typeface="Arial" charset="0"/>
              </a:rPr>
              <a:t>EAC=AC+ETC=80+33.13=113.13</a:t>
            </a:r>
            <a:r>
              <a:rPr lang="zh-CN" altLang="zh-CN" smtClean="0">
                <a:latin typeface="Arial" charset="0"/>
              </a:rPr>
              <a:t>万元。</a:t>
            </a:r>
            <a:r>
              <a:rPr lang="en-US" altLang="zh-CN" smtClean="0">
                <a:latin typeface="Arial" charset="0"/>
              </a:rPr>
              <a:t> </a:t>
            </a:r>
            <a:endParaRPr lang="zh-CN" altLang="zh-CN" smtClean="0">
              <a:latin typeface="Arial" charset="0"/>
            </a:endParaRPr>
          </a:p>
          <a:p>
            <a:r>
              <a:rPr lang="zh-CN" altLang="zh-CN" smtClean="0">
                <a:latin typeface="Arial" charset="0"/>
              </a:rPr>
              <a:t>由于目前是成本超支，进度却有所提前的状态，所以可以采取以下措施来应对：抽调部份工作人员去支援其他项目，从而减少本项目的成本支出。</a:t>
            </a:r>
            <a:r>
              <a:rPr lang="en-US" altLang="zh-CN" smtClean="0">
                <a:latin typeface="Arial" charset="0"/>
              </a:rPr>
              <a:t> </a:t>
            </a:r>
            <a:endParaRPr lang="zh-CN" altLang="zh-CN" smtClean="0">
              <a:latin typeface="Arial" charset="0"/>
            </a:endParaRPr>
          </a:p>
          <a:p>
            <a:r>
              <a:rPr lang="zh-CN" altLang="zh-CN" smtClean="0">
                <a:latin typeface="Arial" charset="0"/>
              </a:rPr>
              <a:t>同时更换少量工作效率更高的成员或采用更先进的工作方法、技术来提高工作效率，最终确保在进度没有滞后的前提下，成本也不会超支。</a:t>
            </a:r>
          </a:p>
          <a:p>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fld id="{9801BBD5-3506-471D-B91C-E2DB19644254}" type="slidenum">
              <a:rPr lang="en-US" altLang="zh-CN" smtClean="0"/>
              <a:pPr eaLnBrk="1" hangingPunct="1"/>
              <a:t>22</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85000" lnSpcReduction="20000"/>
          </a:bodyPr>
          <a:lstStyle/>
          <a:p>
            <a:pPr>
              <a:defRPr/>
            </a:pPr>
            <a:r>
              <a:rPr lang="zh-CN" altLang="zh-CN" b="1" dirty="0" smtClean="0"/>
              <a:t>参考答案：</a:t>
            </a:r>
            <a:endParaRPr lang="zh-CN" altLang="zh-CN" dirty="0" smtClean="0"/>
          </a:p>
          <a:p>
            <a:pPr>
              <a:defRPr/>
            </a:pPr>
            <a:r>
              <a:rPr lang="en-US" altLang="zh-CN" b="1" dirty="0" smtClean="0"/>
              <a:t>[</a:t>
            </a:r>
            <a:r>
              <a:rPr lang="zh-CN" altLang="zh-CN" b="1" dirty="0" smtClean="0"/>
              <a:t>问题</a:t>
            </a:r>
            <a:r>
              <a:rPr lang="en-US" altLang="zh-CN" b="1" dirty="0" smtClean="0"/>
              <a:t>1]</a:t>
            </a:r>
            <a:endParaRPr lang="zh-CN" altLang="zh-CN" dirty="0" smtClean="0"/>
          </a:p>
          <a:p>
            <a:pPr>
              <a:defRPr/>
            </a:pPr>
            <a:r>
              <a:rPr lang="zh-CN" altLang="zh-CN" b="1" dirty="0" smtClean="0"/>
              <a:t>答：</a:t>
            </a:r>
            <a:r>
              <a:rPr lang="zh-CN" altLang="zh-CN" dirty="0" smtClean="0"/>
              <a:t>第一周初投入资金为：</a:t>
            </a:r>
            <a:r>
              <a:rPr lang="en-US" altLang="zh-CN" dirty="0" smtClean="0"/>
              <a:t>90+50+30=170</a:t>
            </a:r>
            <a:r>
              <a:rPr lang="zh-CN" altLang="zh-CN" dirty="0" smtClean="0"/>
              <a:t>万元。</a:t>
            </a:r>
            <a:r>
              <a:rPr lang="en-US" altLang="zh-CN" dirty="0" smtClean="0"/>
              <a:t>   </a:t>
            </a:r>
            <a:br>
              <a:rPr lang="en-US" altLang="zh-CN" dirty="0" smtClean="0"/>
            </a:br>
            <a:r>
              <a:rPr lang="zh-CN" altLang="zh-CN" dirty="0" smtClean="0"/>
              <a:t>执行顺序：第</a:t>
            </a:r>
            <a:r>
              <a:rPr lang="en-US" altLang="zh-CN" dirty="0" smtClean="0"/>
              <a:t>1-4</a:t>
            </a:r>
            <a:r>
              <a:rPr lang="zh-CN" altLang="zh-CN" dirty="0" smtClean="0"/>
              <a:t>周执行</a:t>
            </a:r>
            <a:r>
              <a:rPr lang="en-US" altLang="zh-CN" dirty="0" smtClean="0"/>
              <a:t>B</a:t>
            </a:r>
            <a:r>
              <a:rPr lang="zh-CN" altLang="zh-CN" dirty="0" smtClean="0"/>
              <a:t>活动，第</a:t>
            </a:r>
            <a:r>
              <a:rPr lang="en-US" altLang="zh-CN" dirty="0" smtClean="0"/>
              <a:t>1-6</a:t>
            </a:r>
            <a:r>
              <a:rPr lang="zh-CN" altLang="zh-CN" dirty="0" smtClean="0"/>
              <a:t>周执行</a:t>
            </a:r>
            <a:r>
              <a:rPr lang="en-US" altLang="zh-CN" dirty="0" smtClean="0"/>
              <a:t>A</a:t>
            </a:r>
            <a:r>
              <a:rPr lang="zh-CN" altLang="zh-CN" dirty="0" smtClean="0"/>
              <a:t>活动，第</a:t>
            </a:r>
            <a:r>
              <a:rPr lang="en-US" altLang="zh-CN" dirty="0" smtClean="0"/>
              <a:t>5-9</a:t>
            </a:r>
            <a:r>
              <a:rPr lang="zh-CN" altLang="zh-CN" dirty="0" smtClean="0"/>
              <a:t>周执行</a:t>
            </a:r>
            <a:r>
              <a:rPr lang="en-US" altLang="zh-CN" dirty="0" smtClean="0"/>
              <a:t>C</a:t>
            </a:r>
            <a:r>
              <a:rPr lang="zh-CN" altLang="zh-CN" dirty="0" smtClean="0"/>
              <a:t>活动。</a:t>
            </a:r>
          </a:p>
          <a:p>
            <a:pPr>
              <a:defRPr/>
            </a:pPr>
            <a:r>
              <a:rPr lang="en-US" altLang="zh-CN" dirty="0" smtClean="0"/>
              <a:t> </a:t>
            </a:r>
            <a:br>
              <a:rPr lang="en-US" altLang="zh-CN" dirty="0" smtClean="0"/>
            </a:br>
            <a:r>
              <a:rPr lang="zh-CN" altLang="zh-CN" dirty="0" smtClean="0"/>
              <a:t>第十周初投入资金为：</a:t>
            </a:r>
            <a:r>
              <a:rPr lang="en-US" altLang="zh-CN" dirty="0" smtClean="0"/>
              <a:t>30+60*</a:t>
            </a:r>
            <a:r>
              <a:rPr lang="zh-CN" altLang="zh-CN" dirty="0" smtClean="0"/>
              <a:t>（</a:t>
            </a:r>
            <a:r>
              <a:rPr lang="en-US" altLang="zh-CN" dirty="0" smtClean="0"/>
              <a:t>3/9</a:t>
            </a:r>
            <a:r>
              <a:rPr lang="zh-CN" altLang="zh-CN" dirty="0" smtClean="0"/>
              <a:t>）</a:t>
            </a:r>
            <a:r>
              <a:rPr lang="en-US" altLang="zh-CN" dirty="0" smtClean="0"/>
              <a:t>=50</a:t>
            </a:r>
            <a:r>
              <a:rPr lang="zh-CN" altLang="zh-CN" dirty="0" smtClean="0"/>
              <a:t>万元。</a:t>
            </a:r>
            <a:r>
              <a:rPr lang="en-US" altLang="zh-CN" dirty="0" smtClean="0"/>
              <a:t> </a:t>
            </a:r>
            <a:br>
              <a:rPr lang="en-US" altLang="zh-CN" dirty="0" smtClean="0"/>
            </a:br>
            <a:r>
              <a:rPr lang="zh-CN" altLang="zh-CN" dirty="0" smtClean="0"/>
              <a:t>执行顺序：第</a:t>
            </a:r>
            <a:r>
              <a:rPr lang="en-US" altLang="zh-CN" dirty="0" smtClean="0"/>
              <a:t>10-11</a:t>
            </a:r>
            <a:r>
              <a:rPr lang="zh-CN" altLang="zh-CN" dirty="0" smtClean="0"/>
              <a:t>周执行</a:t>
            </a:r>
            <a:r>
              <a:rPr lang="en-US" altLang="zh-CN" dirty="0" smtClean="0"/>
              <a:t>D</a:t>
            </a:r>
            <a:r>
              <a:rPr lang="zh-CN" altLang="zh-CN" dirty="0" smtClean="0"/>
              <a:t>活动，第</a:t>
            </a:r>
            <a:r>
              <a:rPr lang="en-US" altLang="zh-CN" dirty="0" smtClean="0"/>
              <a:t>12-14</a:t>
            </a:r>
            <a:r>
              <a:rPr lang="zh-CN" altLang="zh-CN" dirty="0" smtClean="0"/>
              <a:t>周执行</a:t>
            </a:r>
            <a:r>
              <a:rPr lang="en-US" altLang="zh-CN" dirty="0" smtClean="0"/>
              <a:t>F</a:t>
            </a:r>
            <a:r>
              <a:rPr lang="zh-CN" altLang="zh-CN" dirty="0" smtClean="0"/>
              <a:t>活动。</a:t>
            </a:r>
            <a:r>
              <a:rPr lang="en-US" altLang="zh-CN" dirty="0" smtClean="0"/>
              <a:t> </a:t>
            </a:r>
            <a:endParaRPr lang="zh-CN" altLang="zh-CN" dirty="0" smtClean="0"/>
          </a:p>
          <a:p>
            <a:pPr>
              <a:defRPr/>
            </a:pPr>
            <a:r>
              <a:rPr lang="en-US" altLang="zh-CN" dirty="0" smtClean="0"/>
              <a:t/>
            </a:r>
            <a:br>
              <a:rPr lang="en-US" altLang="zh-CN" dirty="0" smtClean="0"/>
            </a:br>
            <a:r>
              <a:rPr lang="zh-CN" altLang="zh-CN" dirty="0" smtClean="0"/>
              <a:t>第十五周初投入资金为：</a:t>
            </a:r>
            <a:r>
              <a:rPr lang="en-US" altLang="zh-CN" dirty="0" smtClean="0"/>
              <a:t>20+40+60*</a:t>
            </a:r>
            <a:r>
              <a:rPr lang="zh-CN" altLang="zh-CN" dirty="0" smtClean="0"/>
              <a:t>（</a:t>
            </a:r>
            <a:r>
              <a:rPr lang="en-US" altLang="zh-CN" dirty="0" smtClean="0"/>
              <a:t>6/9</a:t>
            </a:r>
            <a:r>
              <a:rPr lang="zh-CN" altLang="zh-CN" dirty="0" smtClean="0"/>
              <a:t>）</a:t>
            </a:r>
            <a:r>
              <a:rPr lang="en-US" altLang="zh-CN" dirty="0" smtClean="0"/>
              <a:t>=100</a:t>
            </a:r>
            <a:r>
              <a:rPr lang="zh-CN" altLang="zh-CN" dirty="0" smtClean="0"/>
              <a:t>万元。</a:t>
            </a:r>
            <a:r>
              <a:rPr lang="en-US" altLang="zh-CN" dirty="0" smtClean="0"/>
              <a:t> </a:t>
            </a:r>
            <a:br>
              <a:rPr lang="en-US" altLang="zh-CN" dirty="0" smtClean="0"/>
            </a:br>
            <a:r>
              <a:rPr lang="zh-CN" altLang="zh-CN" dirty="0" smtClean="0"/>
              <a:t>执行顺序：第</a:t>
            </a:r>
            <a:r>
              <a:rPr lang="en-US" altLang="zh-CN" dirty="0" smtClean="0"/>
              <a:t>15-20</a:t>
            </a:r>
            <a:r>
              <a:rPr lang="zh-CN" altLang="zh-CN" dirty="0" smtClean="0"/>
              <a:t>周执行</a:t>
            </a:r>
            <a:r>
              <a:rPr lang="en-US" altLang="zh-CN" dirty="0" smtClean="0"/>
              <a:t>F</a:t>
            </a:r>
            <a:r>
              <a:rPr lang="zh-CN" altLang="zh-CN" dirty="0" smtClean="0"/>
              <a:t>活动，第</a:t>
            </a:r>
            <a:r>
              <a:rPr lang="en-US" altLang="zh-CN" dirty="0" smtClean="0"/>
              <a:t>15-18</a:t>
            </a:r>
            <a:r>
              <a:rPr lang="zh-CN" altLang="zh-CN" dirty="0" smtClean="0"/>
              <a:t>周执行</a:t>
            </a:r>
            <a:r>
              <a:rPr lang="en-US" altLang="zh-CN" dirty="0" smtClean="0"/>
              <a:t>E</a:t>
            </a:r>
            <a:r>
              <a:rPr lang="zh-CN" altLang="zh-CN" dirty="0" smtClean="0"/>
              <a:t>活动，第</a:t>
            </a:r>
            <a:r>
              <a:rPr lang="en-US" altLang="zh-CN" dirty="0" smtClean="0"/>
              <a:t>18-20</a:t>
            </a:r>
            <a:r>
              <a:rPr lang="zh-CN" altLang="zh-CN" dirty="0" smtClean="0"/>
              <a:t>周执行</a:t>
            </a:r>
            <a:r>
              <a:rPr lang="en-US" altLang="zh-CN" dirty="0" smtClean="0"/>
              <a:t>G</a:t>
            </a:r>
            <a:r>
              <a:rPr lang="zh-CN" altLang="zh-CN" dirty="0" smtClean="0"/>
              <a:t>活动。</a:t>
            </a:r>
          </a:p>
          <a:p>
            <a:pPr>
              <a:defRPr/>
            </a:pPr>
            <a:r>
              <a:rPr lang="en-US" altLang="zh-CN" dirty="0" smtClean="0"/>
              <a:t> </a:t>
            </a:r>
            <a:endParaRPr lang="zh-CN" altLang="zh-CN" dirty="0" smtClean="0"/>
          </a:p>
          <a:p>
            <a:pPr>
              <a:defRPr/>
            </a:pPr>
            <a:r>
              <a:rPr lang="en-US" altLang="zh-CN" b="1" dirty="0" smtClean="0"/>
              <a:t> [</a:t>
            </a:r>
            <a:r>
              <a:rPr lang="zh-CN" altLang="zh-CN" b="1" dirty="0" smtClean="0"/>
              <a:t>问题</a:t>
            </a:r>
            <a:r>
              <a:rPr lang="en-US" altLang="zh-CN" b="1" dirty="0" smtClean="0"/>
              <a:t>2]</a:t>
            </a:r>
            <a:endParaRPr lang="zh-CN" altLang="zh-CN" dirty="0" smtClean="0"/>
          </a:p>
          <a:p>
            <a:pPr>
              <a:defRPr/>
            </a:pPr>
            <a:r>
              <a:rPr lang="zh-CN" altLang="zh-CN" b="1" dirty="0" smtClean="0"/>
              <a:t>答：</a:t>
            </a:r>
            <a:r>
              <a:rPr lang="en-US" altLang="zh-CN" dirty="0" smtClean="0"/>
              <a:t>AC=100+55+35=190</a:t>
            </a:r>
            <a:r>
              <a:rPr lang="zh-CN" altLang="zh-CN" dirty="0" smtClean="0"/>
              <a:t>万</a:t>
            </a:r>
            <a:r>
              <a:rPr lang="en-US" altLang="zh-CN" dirty="0" smtClean="0"/>
              <a:t> </a:t>
            </a:r>
            <a:br>
              <a:rPr lang="en-US" altLang="zh-CN" dirty="0" smtClean="0"/>
            </a:br>
            <a:r>
              <a:rPr lang="en-US" altLang="zh-CN" dirty="0" smtClean="0"/>
              <a:t>PV=90+50+30=170</a:t>
            </a:r>
            <a:r>
              <a:rPr lang="zh-CN" altLang="zh-CN" dirty="0" smtClean="0"/>
              <a:t>万</a:t>
            </a:r>
            <a:r>
              <a:rPr lang="en-US" altLang="zh-CN" dirty="0" smtClean="0"/>
              <a:t> </a:t>
            </a:r>
            <a:br>
              <a:rPr lang="en-US" altLang="zh-CN" dirty="0" smtClean="0"/>
            </a:br>
            <a:r>
              <a:rPr lang="en-US" altLang="zh-CN" dirty="0" smtClean="0"/>
              <a:t>EV=90+50+30=170</a:t>
            </a:r>
            <a:r>
              <a:rPr lang="zh-CN" altLang="zh-CN" dirty="0" smtClean="0"/>
              <a:t>万</a:t>
            </a:r>
            <a:r>
              <a:rPr lang="en-US" altLang="zh-CN" dirty="0" smtClean="0"/>
              <a:t> </a:t>
            </a:r>
            <a:br>
              <a:rPr lang="en-US" altLang="zh-CN" dirty="0" smtClean="0"/>
            </a:br>
            <a:r>
              <a:rPr lang="en-US" altLang="zh-CN" dirty="0" smtClean="0"/>
              <a:t>CV=EV-AC=-20</a:t>
            </a:r>
            <a:r>
              <a:rPr lang="zh-CN" altLang="zh-CN" dirty="0" smtClean="0"/>
              <a:t>万</a:t>
            </a:r>
            <a:r>
              <a:rPr lang="en-US" altLang="zh-CN" dirty="0" smtClean="0"/>
              <a:t> </a:t>
            </a:r>
            <a:br>
              <a:rPr lang="en-US" altLang="zh-CN" dirty="0" smtClean="0"/>
            </a:br>
            <a:r>
              <a:rPr lang="en-US" altLang="zh-CN" dirty="0" smtClean="0"/>
              <a:t>SV=EV-PV=0</a:t>
            </a:r>
            <a:r>
              <a:rPr lang="zh-CN" altLang="zh-CN" dirty="0" smtClean="0"/>
              <a:t>万</a:t>
            </a:r>
            <a:r>
              <a:rPr lang="en-US" altLang="zh-CN" dirty="0" smtClean="0"/>
              <a:t> </a:t>
            </a:r>
            <a:br>
              <a:rPr lang="en-US" altLang="zh-CN" dirty="0" smtClean="0"/>
            </a:br>
            <a:r>
              <a:rPr lang="zh-CN" altLang="zh-CN" dirty="0" smtClean="0"/>
              <a:t>项目成本超支、进度适中</a:t>
            </a:r>
            <a:r>
              <a:rPr lang="en-US" altLang="zh-CN" dirty="0" smtClean="0"/>
              <a:t> </a:t>
            </a:r>
            <a:endParaRPr lang="zh-CN" altLang="zh-CN" dirty="0" smtClean="0"/>
          </a:p>
          <a:p>
            <a:pPr>
              <a:defRPr/>
            </a:pPr>
            <a:r>
              <a:rPr lang="en-US" altLang="zh-CN" b="1" dirty="0" smtClean="0"/>
              <a:t>[</a:t>
            </a:r>
            <a:r>
              <a:rPr lang="zh-CN" altLang="zh-CN" b="1" dirty="0" smtClean="0"/>
              <a:t>问题</a:t>
            </a:r>
            <a:r>
              <a:rPr lang="en-US" altLang="zh-CN" b="1" dirty="0" smtClean="0"/>
              <a:t>3]</a:t>
            </a:r>
            <a:endParaRPr lang="zh-CN" altLang="zh-CN" dirty="0" smtClean="0"/>
          </a:p>
          <a:p>
            <a:pPr>
              <a:defRPr/>
            </a:pPr>
            <a:r>
              <a:rPr lang="zh-CN" altLang="zh-CN" b="1" dirty="0" smtClean="0"/>
              <a:t>答：</a:t>
            </a:r>
            <a:r>
              <a:rPr lang="en-US" altLang="zh-CN" dirty="0" smtClean="0"/>
              <a:t>AC=100+55+35+30+40=260</a:t>
            </a:r>
            <a:r>
              <a:rPr lang="zh-CN" altLang="zh-CN" dirty="0" smtClean="0"/>
              <a:t>万</a:t>
            </a:r>
            <a:r>
              <a:rPr lang="en-US" altLang="zh-CN" dirty="0" smtClean="0"/>
              <a:t> </a:t>
            </a:r>
            <a:br>
              <a:rPr lang="en-US" altLang="zh-CN" dirty="0" smtClean="0"/>
            </a:br>
            <a:r>
              <a:rPr lang="en-US" altLang="zh-CN" dirty="0" smtClean="0"/>
              <a:t>PV=90+50+30+30+60*</a:t>
            </a:r>
            <a:r>
              <a:rPr lang="zh-CN" altLang="zh-CN" dirty="0" smtClean="0"/>
              <a:t>（</a:t>
            </a:r>
            <a:r>
              <a:rPr lang="en-US" altLang="zh-CN" dirty="0" smtClean="0"/>
              <a:t>3/9</a:t>
            </a:r>
            <a:r>
              <a:rPr lang="zh-CN" altLang="zh-CN" dirty="0" smtClean="0"/>
              <a:t>）</a:t>
            </a:r>
            <a:r>
              <a:rPr lang="en-US" altLang="zh-CN" dirty="0" smtClean="0"/>
              <a:t>=220</a:t>
            </a:r>
            <a:r>
              <a:rPr lang="zh-CN" altLang="zh-CN" dirty="0" smtClean="0"/>
              <a:t>万</a:t>
            </a:r>
            <a:r>
              <a:rPr lang="en-US" altLang="zh-CN" dirty="0" smtClean="0"/>
              <a:t> </a:t>
            </a:r>
            <a:br>
              <a:rPr lang="en-US" altLang="zh-CN" dirty="0" smtClean="0"/>
            </a:br>
            <a:r>
              <a:rPr lang="en-US" altLang="zh-CN" dirty="0" smtClean="0"/>
              <a:t>EV=90+50+30+30+60*20%=212</a:t>
            </a:r>
            <a:r>
              <a:rPr lang="zh-CN" altLang="zh-CN" dirty="0" smtClean="0"/>
              <a:t>万</a:t>
            </a:r>
            <a:r>
              <a:rPr lang="en-US" altLang="zh-CN" dirty="0" smtClean="0"/>
              <a:t> </a:t>
            </a:r>
            <a:br>
              <a:rPr lang="en-US" altLang="zh-CN" dirty="0" smtClean="0"/>
            </a:br>
            <a:r>
              <a:rPr lang="en-US" altLang="zh-CN" dirty="0" smtClean="0"/>
              <a:t>CV=EV-AC=-48</a:t>
            </a:r>
            <a:r>
              <a:rPr lang="zh-CN" altLang="zh-CN" dirty="0" smtClean="0"/>
              <a:t>万</a:t>
            </a:r>
            <a:r>
              <a:rPr lang="en-US" altLang="zh-CN" dirty="0" smtClean="0"/>
              <a:t> </a:t>
            </a:r>
            <a:br>
              <a:rPr lang="en-US" altLang="zh-CN" dirty="0" smtClean="0"/>
            </a:br>
            <a:r>
              <a:rPr lang="en-US" altLang="zh-CN" dirty="0" smtClean="0"/>
              <a:t>SV=EV-PV=-8</a:t>
            </a:r>
            <a:r>
              <a:rPr lang="zh-CN" altLang="zh-CN" dirty="0" smtClean="0"/>
              <a:t>万</a:t>
            </a:r>
            <a:r>
              <a:rPr lang="en-US" altLang="zh-CN" dirty="0" smtClean="0"/>
              <a:t> </a:t>
            </a:r>
            <a:br>
              <a:rPr lang="en-US" altLang="zh-CN" dirty="0" smtClean="0"/>
            </a:br>
            <a:r>
              <a:rPr lang="zh-CN" altLang="zh-CN" dirty="0" smtClean="0"/>
              <a:t>项目成本超支、进度延后、效率低下</a:t>
            </a:r>
            <a:r>
              <a:rPr lang="en-US" altLang="zh-CN" dirty="0" smtClean="0"/>
              <a:t> </a:t>
            </a:r>
            <a:endParaRPr lang="zh-CN" altLang="zh-CN" dirty="0" smtClean="0"/>
          </a:p>
          <a:p>
            <a:pPr>
              <a:defRPr/>
            </a:pPr>
            <a:r>
              <a:rPr lang="en-US" altLang="zh-CN" b="1" dirty="0" smtClean="0"/>
              <a:t>[</a:t>
            </a:r>
            <a:r>
              <a:rPr lang="zh-CN" altLang="zh-CN" b="1" dirty="0" smtClean="0"/>
              <a:t>问题</a:t>
            </a:r>
            <a:r>
              <a:rPr lang="en-US" altLang="zh-CN" b="1" dirty="0" smtClean="0"/>
              <a:t>4]</a:t>
            </a:r>
            <a:endParaRPr lang="zh-CN" altLang="zh-CN" dirty="0" smtClean="0"/>
          </a:p>
          <a:p>
            <a:pPr>
              <a:defRPr/>
            </a:pPr>
            <a:r>
              <a:rPr lang="zh-CN" altLang="zh-CN" b="1" dirty="0" smtClean="0"/>
              <a:t>答：</a:t>
            </a:r>
            <a:r>
              <a:rPr lang="en-US" altLang="zh-CN" dirty="0" smtClean="0"/>
              <a:t>ETC</a:t>
            </a:r>
            <a:r>
              <a:rPr lang="zh-CN" altLang="zh-CN" dirty="0" smtClean="0"/>
              <a:t>采用新估算，其中</a:t>
            </a:r>
            <a:r>
              <a:rPr lang="en-US" altLang="zh-CN" dirty="0" smtClean="0"/>
              <a:t>F</a:t>
            </a:r>
            <a:r>
              <a:rPr lang="zh-CN" altLang="zh-CN" dirty="0" smtClean="0"/>
              <a:t>活动采用典型偏差估算</a:t>
            </a:r>
            <a:r>
              <a:rPr lang="en-US" altLang="zh-CN" dirty="0" smtClean="0"/>
              <a:t>ETC=</a:t>
            </a:r>
            <a:r>
              <a:rPr lang="zh-CN" altLang="zh-CN" dirty="0" smtClean="0"/>
              <a:t>（</a:t>
            </a:r>
            <a:r>
              <a:rPr lang="en-US" altLang="zh-CN" dirty="0" smtClean="0"/>
              <a:t>BAC-EV</a:t>
            </a:r>
            <a:r>
              <a:rPr lang="zh-CN" altLang="zh-CN" dirty="0" smtClean="0"/>
              <a:t>）</a:t>
            </a:r>
            <a:r>
              <a:rPr lang="en-US" altLang="zh-CN" dirty="0" smtClean="0"/>
              <a:t>|(EV|AC)</a:t>
            </a:r>
            <a:br>
              <a:rPr lang="en-US" altLang="zh-CN" dirty="0" smtClean="0"/>
            </a:br>
            <a:r>
              <a:rPr lang="en-US" altLang="zh-CN" dirty="0" smtClean="0"/>
              <a:t>EAC</a:t>
            </a:r>
            <a:r>
              <a:rPr lang="zh-CN" altLang="zh-CN" dirty="0" smtClean="0"/>
              <a:t>采用新估算：</a:t>
            </a:r>
            <a:r>
              <a:rPr lang="en-US" altLang="zh-CN" dirty="0" smtClean="0"/>
              <a:t>EAC=AC+ETC</a:t>
            </a:r>
            <a:endParaRPr lang="zh-CN" altLang="zh-CN" dirty="0" smtClean="0"/>
          </a:p>
          <a:p>
            <a:pPr>
              <a:defRPr/>
            </a:pPr>
            <a:endParaRPr lang="zh-CN" altLang="en-US" dirty="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Tx/>
              <a:buNone/>
            </a:pPr>
            <a:fld id="{80CA5AE2-9751-47E4-9837-E706EAF8CB05}" type="slidenum">
              <a:rPr lang="zh-CN" altLang="en-US" sz="1300" smtClean="0"/>
              <a:pPr eaLnBrk="1" hangingPunct="1">
                <a:buFontTx/>
                <a:buNone/>
              </a:pPr>
              <a:t>26</a:t>
            </a:fld>
            <a:endParaRPr lang="zh-CN" altLang="en-US" sz="13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3913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4720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5149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383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953602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4591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3181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44219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6020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498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0691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Box 7"/>
          <p:cNvSpPr txBox="1">
            <a:spLocks noChangeArrowheads="1"/>
          </p:cNvSpPr>
          <p:nvPr/>
        </p:nvSpPr>
        <p:spPr bwMode="auto">
          <a:xfrm>
            <a:off x="569432" y="1683849"/>
            <a:ext cx="59046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a:r>
              <a:rPr lang="en-US" altLang="zh-CN" sz="36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36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计算题基础</a:t>
            </a:r>
            <a:r>
              <a:rPr lang="en-US" altLang="zh-CN" sz="36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885824" y="1017479"/>
            <a:ext cx="5429288" cy="369332"/>
          </a:xfrm>
          <a:prstGeom prst="rect">
            <a:avLst/>
          </a:prstGeom>
        </p:spPr>
        <p:txBody>
          <a:bodyPr wrap="square">
            <a:spAutoFit/>
          </a:bodyPr>
          <a:lstStyle/>
          <a:p>
            <a:pPr algn="dist"/>
            <a:r>
              <a:rPr lang="zh-CN" altLang="en-US" b="1" dirty="0" smtClean="0">
                <a:solidFill>
                  <a:schemeClr val="bg1"/>
                </a:solidFill>
                <a:latin typeface="微软雅黑" panose="020B0503020204020204" pitchFamily="34" charset="-122"/>
                <a:ea typeface="微软雅黑" panose="020B0503020204020204" pitchFamily="34" charset="-122"/>
              </a:rPr>
              <a:t>全国计算机技术与软件专业技术资格（水平）考试</a:t>
            </a: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2023327" y="3127930"/>
            <a:ext cx="2996866" cy="461665"/>
          </a:xfrm>
          <a:prstGeom prst="rect">
            <a:avLst/>
          </a:prstGeom>
        </p:spPr>
        <p:txBody>
          <a:bodyPr wrap="square">
            <a:spAutoFit/>
          </a:bodyPr>
          <a:lstStyle/>
          <a:p>
            <a:pPr algn="dist"/>
            <a:r>
              <a:rPr lang="en-US" altLang="zh-CN" sz="2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讲师</a:t>
            </a:r>
            <a:r>
              <a:rPr lang="en-US" altLang="zh-CN" sz="2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薛大龙博士</a:t>
            </a:r>
            <a:endPar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副标题 8"/>
          <p:cNvSpPr txBox="1"/>
          <p:nvPr/>
        </p:nvSpPr>
        <p:spPr>
          <a:xfrm>
            <a:off x="1407820" y="2604055"/>
            <a:ext cx="4671695" cy="523875"/>
          </a:xfrm>
          <a:prstGeom prst="rect">
            <a:avLst/>
          </a:prstGeom>
        </p:spPr>
        <p:txBody>
          <a:bodyPr rtlCol="0">
            <a:noAutofit/>
          </a:bodyPr>
          <a:lstStyle/>
          <a:p>
            <a:pPr marL="342900" lvl="0" indent="-342900" algn="ctr" fontAlgn="auto">
              <a:spcBef>
                <a:spcPct val="20000"/>
              </a:spcBef>
              <a:spcAft>
                <a:spcPts val="0"/>
              </a:spcAft>
              <a:defRPr/>
            </a:pPr>
            <a:r>
              <a:rPr lang="zh-CN" altLang="en-US" sz="2400" b="1" kern="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rPr>
              <a:t>综合计算</a:t>
            </a:r>
            <a:endParaRPr sz="2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19762703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2"/>
          <p:cNvSpPr txBox="1">
            <a:spLocks noChangeArrowheads="1"/>
          </p:cNvSpPr>
          <p:nvPr/>
        </p:nvSpPr>
        <p:spPr bwMode="auto">
          <a:xfrm>
            <a:off x="301625" y="292100"/>
            <a:ext cx="6399213" cy="164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1700">
                <a:solidFill>
                  <a:schemeClr val="bg1"/>
                </a:solidFill>
              </a:rPr>
              <a:t>答案：</a:t>
            </a:r>
            <a:endParaRPr lang="en-US" altLang="zh-CN" sz="1700">
              <a:solidFill>
                <a:schemeClr val="bg1"/>
              </a:solidFill>
            </a:endParaRPr>
          </a:p>
          <a:p>
            <a:pPr eaLnBrk="1" hangingPunct="1"/>
            <a:r>
              <a:rPr lang="zh-CN" altLang="zh-CN" sz="1700">
                <a:solidFill>
                  <a:schemeClr val="bg1"/>
                </a:solidFill>
              </a:rPr>
              <a:t>【问题</a:t>
            </a:r>
            <a:r>
              <a:rPr lang="en-US" altLang="zh-CN" sz="1700">
                <a:solidFill>
                  <a:schemeClr val="bg1"/>
                </a:solidFill>
              </a:rPr>
              <a:t>1</a:t>
            </a:r>
            <a:r>
              <a:rPr lang="zh-CN" altLang="zh-CN" sz="1700">
                <a:solidFill>
                  <a:schemeClr val="bg1"/>
                </a:solidFill>
              </a:rPr>
              <a:t>】关键路径：</a:t>
            </a:r>
            <a:r>
              <a:rPr lang="en-US" altLang="zh-CN" sz="1700">
                <a:solidFill>
                  <a:schemeClr val="bg1"/>
                </a:solidFill>
              </a:rPr>
              <a:t>ABCDGJMN</a:t>
            </a:r>
            <a:endParaRPr lang="zh-CN" altLang="zh-CN" sz="1700">
              <a:solidFill>
                <a:schemeClr val="bg1"/>
              </a:solidFill>
            </a:endParaRPr>
          </a:p>
          <a:p>
            <a:pPr eaLnBrk="1" hangingPunct="1"/>
            <a:r>
              <a:rPr lang="zh-CN" altLang="zh-CN" sz="1700">
                <a:solidFill>
                  <a:schemeClr val="bg1"/>
                </a:solidFill>
              </a:rPr>
              <a:t>【问题</a:t>
            </a:r>
            <a:r>
              <a:rPr lang="en-US" altLang="zh-CN" sz="1700">
                <a:solidFill>
                  <a:schemeClr val="bg1"/>
                </a:solidFill>
              </a:rPr>
              <a:t>2</a:t>
            </a:r>
            <a:r>
              <a:rPr lang="zh-CN" altLang="zh-CN" sz="1700">
                <a:solidFill>
                  <a:schemeClr val="bg1"/>
                </a:solidFill>
              </a:rPr>
              <a:t>】总工期：</a:t>
            </a:r>
            <a:r>
              <a:rPr lang="en-US" altLang="zh-CN" sz="1700">
                <a:solidFill>
                  <a:schemeClr val="bg1"/>
                </a:solidFill>
              </a:rPr>
              <a:t>44</a:t>
            </a:r>
            <a:endParaRPr lang="zh-CN" altLang="zh-CN" sz="1700">
              <a:solidFill>
                <a:schemeClr val="bg1"/>
              </a:solidFill>
            </a:endParaRPr>
          </a:p>
          <a:p>
            <a:pPr eaLnBrk="1" hangingPunct="1"/>
            <a:r>
              <a:rPr lang="zh-CN" altLang="zh-CN" sz="1700">
                <a:solidFill>
                  <a:schemeClr val="bg1"/>
                </a:solidFill>
              </a:rPr>
              <a:t>【问题</a:t>
            </a:r>
            <a:r>
              <a:rPr lang="en-US" altLang="zh-CN" sz="1700">
                <a:solidFill>
                  <a:schemeClr val="bg1"/>
                </a:solidFill>
              </a:rPr>
              <a:t>3</a:t>
            </a:r>
            <a:r>
              <a:rPr lang="zh-CN" altLang="zh-CN" sz="1700">
                <a:solidFill>
                  <a:schemeClr val="bg1"/>
                </a:solidFill>
              </a:rPr>
              <a:t>】关键路径：</a:t>
            </a:r>
            <a:r>
              <a:rPr lang="en-US" altLang="zh-CN" sz="1700">
                <a:solidFill>
                  <a:schemeClr val="bg1"/>
                </a:solidFill>
              </a:rPr>
              <a:t>ABCDGJMN,</a:t>
            </a:r>
            <a:r>
              <a:rPr lang="zh-CN" altLang="zh-CN" sz="1700">
                <a:solidFill>
                  <a:schemeClr val="bg1"/>
                </a:solidFill>
              </a:rPr>
              <a:t>长度</a:t>
            </a:r>
            <a:r>
              <a:rPr lang="en-US" altLang="zh-CN" sz="1700">
                <a:solidFill>
                  <a:schemeClr val="bg1"/>
                </a:solidFill>
              </a:rPr>
              <a:t>44</a:t>
            </a:r>
            <a:r>
              <a:rPr lang="zh-CN" altLang="zh-CN" sz="1700">
                <a:solidFill>
                  <a:schemeClr val="bg1"/>
                </a:solidFill>
              </a:rPr>
              <a:t>天；压缩作业</a:t>
            </a:r>
            <a:r>
              <a:rPr lang="en-US" altLang="zh-CN" sz="1700">
                <a:solidFill>
                  <a:schemeClr val="bg1"/>
                </a:solidFill>
              </a:rPr>
              <a:t>GJN</a:t>
            </a:r>
            <a:r>
              <a:rPr lang="zh-CN" altLang="zh-CN" sz="1700">
                <a:solidFill>
                  <a:schemeClr val="bg1"/>
                </a:solidFill>
              </a:rPr>
              <a:t>或</a:t>
            </a:r>
            <a:r>
              <a:rPr lang="en-US" altLang="zh-CN" sz="1700">
                <a:solidFill>
                  <a:schemeClr val="bg1"/>
                </a:solidFill>
              </a:rPr>
              <a:t>MJN</a:t>
            </a:r>
            <a:r>
              <a:rPr lang="zh-CN" altLang="zh-CN" sz="1700">
                <a:solidFill>
                  <a:schemeClr val="bg1"/>
                </a:solidFill>
              </a:rPr>
              <a:t>，其中</a:t>
            </a:r>
            <a:r>
              <a:rPr lang="en-US" altLang="zh-CN" sz="1700">
                <a:solidFill>
                  <a:schemeClr val="bg1"/>
                </a:solidFill>
              </a:rPr>
              <a:t>G</a:t>
            </a:r>
            <a:r>
              <a:rPr lang="zh-CN" altLang="zh-CN" sz="1700">
                <a:solidFill>
                  <a:schemeClr val="bg1"/>
                </a:solidFill>
              </a:rPr>
              <a:t>或</a:t>
            </a:r>
            <a:r>
              <a:rPr lang="en-US" altLang="zh-CN" sz="1700">
                <a:solidFill>
                  <a:schemeClr val="bg1"/>
                </a:solidFill>
              </a:rPr>
              <a:t>M</a:t>
            </a:r>
            <a:r>
              <a:rPr lang="zh-CN" altLang="zh-CN" sz="1700">
                <a:solidFill>
                  <a:schemeClr val="bg1"/>
                </a:solidFill>
              </a:rPr>
              <a:t>压缩一天，</a:t>
            </a:r>
            <a:r>
              <a:rPr lang="en-US" altLang="zh-CN" sz="1700">
                <a:solidFill>
                  <a:schemeClr val="bg1"/>
                </a:solidFill>
              </a:rPr>
              <a:t>J</a:t>
            </a:r>
            <a:r>
              <a:rPr lang="zh-CN" altLang="zh-CN" sz="1700">
                <a:solidFill>
                  <a:schemeClr val="bg1"/>
                </a:solidFill>
              </a:rPr>
              <a:t>压缩</a:t>
            </a:r>
            <a:r>
              <a:rPr lang="en-US" altLang="zh-CN" sz="1700">
                <a:solidFill>
                  <a:schemeClr val="bg1"/>
                </a:solidFill>
              </a:rPr>
              <a:t>2</a:t>
            </a:r>
            <a:r>
              <a:rPr lang="zh-CN" altLang="zh-CN" sz="1700">
                <a:solidFill>
                  <a:schemeClr val="bg1"/>
                </a:solidFill>
              </a:rPr>
              <a:t>天，</a:t>
            </a:r>
            <a:r>
              <a:rPr lang="en-US" altLang="zh-CN" sz="1700">
                <a:solidFill>
                  <a:schemeClr val="bg1"/>
                </a:solidFill>
              </a:rPr>
              <a:t>N</a:t>
            </a:r>
            <a:r>
              <a:rPr lang="zh-CN" altLang="zh-CN" sz="1700">
                <a:solidFill>
                  <a:schemeClr val="bg1"/>
                </a:solidFill>
              </a:rPr>
              <a:t>压缩</a:t>
            </a:r>
            <a:r>
              <a:rPr lang="en-US" altLang="zh-CN" sz="1700">
                <a:solidFill>
                  <a:schemeClr val="bg1"/>
                </a:solidFill>
              </a:rPr>
              <a:t>3</a:t>
            </a:r>
            <a:r>
              <a:rPr lang="zh-CN" altLang="zh-CN" sz="1700">
                <a:solidFill>
                  <a:schemeClr val="bg1"/>
                </a:solidFill>
              </a:rPr>
              <a:t>天，增加的费用最少，</a:t>
            </a:r>
            <a:r>
              <a:rPr lang="en-US" altLang="zh-CN" sz="1700">
                <a:solidFill>
                  <a:schemeClr val="bg1"/>
                </a:solidFill>
              </a:rPr>
              <a:t>150+200+360=710</a:t>
            </a:r>
            <a:r>
              <a:rPr lang="zh-CN" altLang="en-US" sz="1700">
                <a:solidFill>
                  <a:schemeClr val="bg1"/>
                </a:solidFill>
              </a:rPr>
              <a:t>。</a:t>
            </a:r>
            <a:endParaRPr lang="zh-CN" altLang="zh-CN" sz="1700">
              <a:solidFill>
                <a:schemeClr val="bg1"/>
              </a:solidFill>
            </a:endParaRPr>
          </a:p>
        </p:txBody>
      </p:sp>
      <p:graphicFrame>
        <p:nvGraphicFramePr>
          <p:cNvPr id="4" name="表格 3"/>
          <p:cNvGraphicFramePr>
            <a:graphicFrameLocks noGrp="1"/>
          </p:cNvGraphicFramePr>
          <p:nvPr/>
        </p:nvGraphicFramePr>
        <p:xfrm>
          <a:off x="523875" y="1962150"/>
          <a:ext cx="6100763" cy="2151063"/>
        </p:xfrm>
        <a:graphic>
          <a:graphicData uri="http://schemas.openxmlformats.org/drawingml/2006/table">
            <a:tbl>
              <a:tblPr firstRow="1" firstCol="1" bandRow="1">
                <a:tableStyleId>{5C22544A-7EE6-4342-B048-85BDC9FD1C3A}</a:tableStyleId>
              </a:tblPr>
              <a:tblGrid>
                <a:gridCol w="983347"/>
                <a:gridCol w="1615498"/>
                <a:gridCol w="1976370"/>
                <a:gridCol w="1525548"/>
              </a:tblGrid>
              <a:tr h="239007">
                <a:tc>
                  <a:txBody>
                    <a:bodyPr/>
                    <a:lstStyle/>
                    <a:p>
                      <a:pPr algn="just">
                        <a:spcAft>
                          <a:spcPts val="0"/>
                        </a:spcAft>
                      </a:pPr>
                      <a:r>
                        <a:rPr lang="zh-CN" sz="1500" kern="100" dirty="0">
                          <a:solidFill>
                            <a:schemeClr val="tx1"/>
                          </a:solidFill>
                          <a:effectLst/>
                        </a:rPr>
                        <a:t>活动</a:t>
                      </a:r>
                      <a:endParaRPr lang="zh-CN" sz="1500" kern="100" dirty="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zh-CN" sz="1500" kern="100">
                          <a:solidFill>
                            <a:schemeClr val="tx1"/>
                          </a:solidFill>
                          <a:effectLst/>
                        </a:rPr>
                        <a:t>可缩短时间</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zh-CN" sz="1500" kern="100">
                          <a:solidFill>
                            <a:schemeClr val="tx1"/>
                          </a:solidFill>
                          <a:effectLst/>
                        </a:rPr>
                        <a:t>每缩短一天增加费用</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zh-CN" sz="1500" kern="100">
                          <a:solidFill>
                            <a:schemeClr val="tx1"/>
                          </a:solidFill>
                          <a:effectLst/>
                        </a:rPr>
                        <a:t>增加的总费用</a:t>
                      </a:r>
                      <a:endParaRPr lang="zh-CN" sz="1500" kern="100">
                        <a:solidFill>
                          <a:schemeClr val="tx1"/>
                        </a:solidFill>
                        <a:effectLst/>
                        <a:latin typeface="Times New Roman"/>
                        <a:ea typeface="宋体"/>
                        <a:cs typeface="Times New Roman"/>
                      </a:endParaRPr>
                    </a:p>
                  </a:txBody>
                  <a:tcPr marL="63309" marR="63309" marT="0" marB="0"/>
                </a:tc>
              </a:tr>
              <a:tr h="239007">
                <a:tc>
                  <a:txBody>
                    <a:bodyPr/>
                    <a:lstStyle/>
                    <a:p>
                      <a:pPr algn="just">
                        <a:spcAft>
                          <a:spcPts val="0"/>
                        </a:spcAft>
                      </a:pPr>
                      <a:r>
                        <a:rPr lang="en-US" sz="1500" kern="100">
                          <a:solidFill>
                            <a:schemeClr val="tx1"/>
                          </a:solidFill>
                          <a:effectLst/>
                        </a:rPr>
                        <a:t>A</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1</a:t>
                      </a:r>
                      <a:endParaRPr lang="zh-CN" sz="1500" kern="100" dirty="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300</a:t>
                      </a:r>
                      <a:endParaRPr lang="zh-CN" sz="1500" kern="100" dirty="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300</a:t>
                      </a:r>
                      <a:endParaRPr lang="zh-CN" sz="1500" kern="100" dirty="0">
                        <a:solidFill>
                          <a:schemeClr val="tx1"/>
                        </a:solidFill>
                        <a:effectLst/>
                        <a:latin typeface="Times New Roman"/>
                        <a:ea typeface="宋体"/>
                        <a:cs typeface="Times New Roman"/>
                      </a:endParaRPr>
                    </a:p>
                  </a:txBody>
                  <a:tcPr marL="63309" marR="63309" marT="0" marB="0"/>
                </a:tc>
              </a:tr>
              <a:tr h="239007">
                <a:tc>
                  <a:txBody>
                    <a:bodyPr/>
                    <a:lstStyle/>
                    <a:p>
                      <a:pPr algn="just">
                        <a:spcAft>
                          <a:spcPts val="0"/>
                        </a:spcAft>
                      </a:pPr>
                      <a:r>
                        <a:rPr lang="en-US" sz="1500" kern="100">
                          <a:solidFill>
                            <a:schemeClr val="tx1"/>
                          </a:solidFill>
                          <a:effectLst/>
                        </a:rPr>
                        <a:t>B</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1</a:t>
                      </a:r>
                      <a:endParaRPr lang="zh-CN" sz="1500" kern="100" dirty="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200</a:t>
                      </a:r>
                      <a:endParaRPr lang="zh-CN" sz="1500" kern="100" dirty="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a:solidFill>
                            <a:schemeClr val="tx1"/>
                          </a:solidFill>
                          <a:effectLst/>
                        </a:rPr>
                        <a:t>200</a:t>
                      </a:r>
                      <a:endParaRPr lang="zh-CN" sz="1500" kern="100">
                        <a:solidFill>
                          <a:schemeClr val="tx1"/>
                        </a:solidFill>
                        <a:effectLst/>
                        <a:latin typeface="Times New Roman"/>
                        <a:ea typeface="宋体"/>
                        <a:cs typeface="Times New Roman"/>
                      </a:endParaRPr>
                    </a:p>
                  </a:txBody>
                  <a:tcPr marL="63309" marR="63309" marT="0" marB="0"/>
                </a:tc>
              </a:tr>
              <a:tr h="239007">
                <a:tc>
                  <a:txBody>
                    <a:bodyPr/>
                    <a:lstStyle/>
                    <a:p>
                      <a:pPr algn="just">
                        <a:spcAft>
                          <a:spcPts val="0"/>
                        </a:spcAft>
                      </a:pPr>
                      <a:r>
                        <a:rPr lang="en-US" sz="1500" kern="100">
                          <a:solidFill>
                            <a:schemeClr val="tx1"/>
                          </a:solidFill>
                          <a:effectLst/>
                        </a:rPr>
                        <a:t>C</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3</a:t>
                      </a:r>
                      <a:endParaRPr lang="zh-CN" sz="1500" kern="100" dirty="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300</a:t>
                      </a:r>
                      <a:endParaRPr lang="zh-CN" sz="1500" kern="100" dirty="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900</a:t>
                      </a:r>
                      <a:endParaRPr lang="zh-CN" sz="1500" kern="100" dirty="0">
                        <a:solidFill>
                          <a:schemeClr val="tx1"/>
                        </a:solidFill>
                        <a:effectLst/>
                        <a:latin typeface="Times New Roman"/>
                        <a:ea typeface="宋体"/>
                        <a:cs typeface="Times New Roman"/>
                      </a:endParaRPr>
                    </a:p>
                  </a:txBody>
                  <a:tcPr marL="63309" marR="63309" marT="0" marB="0"/>
                </a:tc>
              </a:tr>
              <a:tr h="239007">
                <a:tc>
                  <a:txBody>
                    <a:bodyPr/>
                    <a:lstStyle/>
                    <a:p>
                      <a:pPr algn="just">
                        <a:spcAft>
                          <a:spcPts val="0"/>
                        </a:spcAft>
                      </a:pPr>
                      <a:r>
                        <a:rPr lang="en-US" sz="1500" kern="100">
                          <a:solidFill>
                            <a:schemeClr val="tx1"/>
                          </a:solidFill>
                          <a:effectLst/>
                        </a:rPr>
                        <a:t>D</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a:solidFill>
                            <a:schemeClr val="tx1"/>
                          </a:solidFill>
                          <a:effectLst/>
                        </a:rPr>
                        <a:t>2</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350</a:t>
                      </a:r>
                      <a:endParaRPr lang="zh-CN" sz="1500" kern="100" dirty="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700</a:t>
                      </a:r>
                      <a:endParaRPr lang="zh-CN" sz="1500" kern="100" dirty="0">
                        <a:solidFill>
                          <a:schemeClr val="tx1"/>
                        </a:solidFill>
                        <a:effectLst/>
                        <a:latin typeface="Times New Roman"/>
                        <a:ea typeface="宋体"/>
                        <a:cs typeface="Times New Roman"/>
                      </a:endParaRPr>
                    </a:p>
                  </a:txBody>
                  <a:tcPr marL="63309" marR="63309" marT="0" marB="0"/>
                </a:tc>
              </a:tr>
              <a:tr h="239007">
                <a:tc>
                  <a:txBody>
                    <a:bodyPr/>
                    <a:lstStyle/>
                    <a:p>
                      <a:pPr algn="just">
                        <a:spcAft>
                          <a:spcPts val="0"/>
                        </a:spcAft>
                      </a:pPr>
                      <a:r>
                        <a:rPr lang="en-US" sz="1500" kern="100">
                          <a:solidFill>
                            <a:schemeClr val="tx1"/>
                          </a:solidFill>
                          <a:effectLst/>
                        </a:rPr>
                        <a:t>G</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a:solidFill>
                            <a:schemeClr val="tx1"/>
                          </a:solidFill>
                          <a:effectLst/>
                        </a:rPr>
                        <a:t>2</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a:solidFill>
                            <a:schemeClr val="tx1"/>
                          </a:solidFill>
                          <a:effectLst/>
                        </a:rPr>
                        <a:t>150</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300</a:t>
                      </a:r>
                      <a:endParaRPr lang="zh-CN" sz="1500" kern="100" dirty="0">
                        <a:solidFill>
                          <a:schemeClr val="tx1"/>
                        </a:solidFill>
                        <a:effectLst/>
                        <a:latin typeface="Times New Roman"/>
                        <a:ea typeface="宋体"/>
                        <a:cs typeface="Times New Roman"/>
                      </a:endParaRPr>
                    </a:p>
                  </a:txBody>
                  <a:tcPr marL="63309" marR="63309" marT="0" marB="0"/>
                </a:tc>
              </a:tr>
              <a:tr h="239007">
                <a:tc>
                  <a:txBody>
                    <a:bodyPr/>
                    <a:lstStyle/>
                    <a:p>
                      <a:pPr algn="just">
                        <a:spcAft>
                          <a:spcPts val="0"/>
                        </a:spcAft>
                      </a:pPr>
                      <a:r>
                        <a:rPr lang="en-US" sz="1500" kern="100">
                          <a:solidFill>
                            <a:schemeClr val="tx1"/>
                          </a:solidFill>
                          <a:effectLst/>
                        </a:rPr>
                        <a:t>J</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a:solidFill>
                            <a:schemeClr val="tx1"/>
                          </a:solidFill>
                          <a:effectLst/>
                        </a:rPr>
                        <a:t>2</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a:solidFill>
                            <a:schemeClr val="tx1"/>
                          </a:solidFill>
                          <a:effectLst/>
                        </a:rPr>
                        <a:t>100</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200</a:t>
                      </a:r>
                      <a:endParaRPr lang="zh-CN" sz="1500" kern="100" dirty="0">
                        <a:solidFill>
                          <a:schemeClr val="tx1"/>
                        </a:solidFill>
                        <a:effectLst/>
                        <a:latin typeface="Times New Roman"/>
                        <a:ea typeface="宋体"/>
                        <a:cs typeface="Times New Roman"/>
                      </a:endParaRPr>
                    </a:p>
                  </a:txBody>
                  <a:tcPr marL="63309" marR="63309" marT="0" marB="0"/>
                </a:tc>
              </a:tr>
              <a:tr h="239007">
                <a:tc>
                  <a:txBody>
                    <a:bodyPr/>
                    <a:lstStyle/>
                    <a:p>
                      <a:pPr algn="just">
                        <a:spcAft>
                          <a:spcPts val="0"/>
                        </a:spcAft>
                      </a:pPr>
                      <a:r>
                        <a:rPr lang="en-US" sz="1500" kern="100">
                          <a:solidFill>
                            <a:schemeClr val="tx1"/>
                          </a:solidFill>
                          <a:effectLst/>
                        </a:rPr>
                        <a:t>M</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a:solidFill>
                            <a:schemeClr val="tx1"/>
                          </a:solidFill>
                          <a:effectLst/>
                        </a:rPr>
                        <a:t>2</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a:solidFill>
                            <a:schemeClr val="tx1"/>
                          </a:solidFill>
                          <a:effectLst/>
                        </a:rPr>
                        <a:t>150</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300</a:t>
                      </a:r>
                      <a:endParaRPr lang="zh-CN" sz="1500" kern="100" dirty="0">
                        <a:solidFill>
                          <a:schemeClr val="tx1"/>
                        </a:solidFill>
                        <a:effectLst/>
                        <a:latin typeface="Times New Roman"/>
                        <a:ea typeface="宋体"/>
                        <a:cs typeface="Times New Roman"/>
                      </a:endParaRPr>
                    </a:p>
                  </a:txBody>
                  <a:tcPr marL="63309" marR="63309" marT="0" marB="0"/>
                </a:tc>
              </a:tr>
              <a:tr h="239007">
                <a:tc>
                  <a:txBody>
                    <a:bodyPr/>
                    <a:lstStyle/>
                    <a:p>
                      <a:pPr algn="just">
                        <a:spcAft>
                          <a:spcPts val="0"/>
                        </a:spcAft>
                      </a:pPr>
                      <a:r>
                        <a:rPr lang="en-US" sz="1500" kern="100">
                          <a:solidFill>
                            <a:schemeClr val="tx1"/>
                          </a:solidFill>
                          <a:effectLst/>
                        </a:rPr>
                        <a:t>N</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a:solidFill>
                            <a:schemeClr val="tx1"/>
                          </a:solidFill>
                          <a:effectLst/>
                        </a:rPr>
                        <a:t>3</a:t>
                      </a:r>
                      <a:endParaRPr lang="zh-CN" sz="1500" kern="10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120</a:t>
                      </a:r>
                      <a:endParaRPr lang="zh-CN" sz="1500" kern="100" dirty="0">
                        <a:solidFill>
                          <a:schemeClr val="tx1"/>
                        </a:solidFill>
                        <a:effectLst/>
                        <a:latin typeface="Times New Roman"/>
                        <a:ea typeface="宋体"/>
                        <a:cs typeface="Times New Roman"/>
                      </a:endParaRPr>
                    </a:p>
                  </a:txBody>
                  <a:tcPr marL="63309" marR="63309" marT="0" marB="0"/>
                </a:tc>
                <a:tc>
                  <a:txBody>
                    <a:bodyPr/>
                    <a:lstStyle/>
                    <a:p>
                      <a:pPr algn="just">
                        <a:spcAft>
                          <a:spcPts val="0"/>
                        </a:spcAft>
                      </a:pPr>
                      <a:r>
                        <a:rPr lang="en-US" sz="1500" kern="100" dirty="0">
                          <a:solidFill>
                            <a:schemeClr val="tx1"/>
                          </a:solidFill>
                          <a:effectLst/>
                        </a:rPr>
                        <a:t>360</a:t>
                      </a:r>
                      <a:endParaRPr lang="zh-CN" sz="1500" kern="100" dirty="0">
                        <a:solidFill>
                          <a:schemeClr val="tx1"/>
                        </a:solidFill>
                        <a:effectLst/>
                        <a:latin typeface="Times New Roman"/>
                        <a:ea typeface="宋体"/>
                        <a:cs typeface="Times New Roman"/>
                      </a:endParaRPr>
                    </a:p>
                  </a:txBody>
                  <a:tcPr marL="63309" marR="63309" marT="0" marB="0"/>
                </a:tc>
              </a:tr>
            </a:tbl>
          </a:graphicData>
        </a:graphic>
      </p:graphicFrame>
    </p:spTree>
    <p:extLst>
      <p:ext uri="{BB962C8B-B14F-4D97-AF65-F5344CB8AC3E}">
        <p14:creationId xmlns:p14="http://schemas.microsoft.com/office/powerpoint/2010/main" val="2428722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675" y="411163"/>
            <a:ext cx="6446838" cy="3786187"/>
          </a:xfrm>
          <a:prstGeom prst="rect">
            <a:avLst/>
          </a:prstGeom>
          <a:noFill/>
        </p:spPr>
        <p:txBody>
          <a:bodyPr>
            <a:spAutoFit/>
          </a:bodyPr>
          <a:lstStyle/>
          <a:p>
            <a:pPr>
              <a:buFont typeface="Arial" pitchFamily="34" charset="0"/>
              <a:buNone/>
              <a:defRPr/>
            </a:pPr>
            <a:r>
              <a:rPr lang="en-US" altLang="zh-CN" sz="1200" dirty="0">
                <a:solidFill>
                  <a:schemeClr val="bg1"/>
                </a:solidFill>
                <a:latin typeface="+mn-ea"/>
                <a:ea typeface="+mn-ea"/>
              </a:rPr>
              <a:t>2015</a:t>
            </a:r>
            <a:r>
              <a:rPr lang="zh-CN" altLang="en-US" sz="1200" dirty="0">
                <a:solidFill>
                  <a:schemeClr val="bg1"/>
                </a:solidFill>
                <a:latin typeface="+mn-ea"/>
                <a:ea typeface="+mn-ea"/>
              </a:rPr>
              <a:t>下半年</a:t>
            </a:r>
            <a:r>
              <a:rPr lang="zh-CN" altLang="zh-CN" sz="1200" dirty="0">
                <a:solidFill>
                  <a:schemeClr val="bg1"/>
                </a:solidFill>
                <a:latin typeface="+mn-ea"/>
                <a:ea typeface="+mn-ea"/>
              </a:rPr>
              <a:t>试题二（</a:t>
            </a:r>
            <a:r>
              <a:rPr lang="en-US" altLang="zh-CN" sz="1200" dirty="0">
                <a:solidFill>
                  <a:schemeClr val="bg1"/>
                </a:solidFill>
                <a:latin typeface="+mn-ea"/>
                <a:ea typeface="+mn-ea"/>
              </a:rPr>
              <a:t>2 5</a:t>
            </a:r>
            <a:r>
              <a:rPr lang="zh-CN" altLang="zh-CN" sz="1200" dirty="0">
                <a:solidFill>
                  <a:schemeClr val="bg1"/>
                </a:solidFill>
                <a:latin typeface="+mn-ea"/>
                <a:ea typeface="+mn-ea"/>
              </a:rPr>
              <a:t>分）</a:t>
            </a:r>
          </a:p>
          <a:p>
            <a:pPr>
              <a:buFont typeface="Arial" pitchFamily="34" charset="0"/>
              <a:buNone/>
              <a:defRPr/>
            </a:pPr>
            <a:r>
              <a:rPr lang="zh-CN" altLang="zh-CN" sz="1200" dirty="0">
                <a:solidFill>
                  <a:schemeClr val="bg1"/>
                </a:solidFill>
                <a:latin typeface="+mn-ea"/>
                <a:ea typeface="+mn-ea"/>
              </a:rPr>
              <a:t>已知某信息工程顶目由</a:t>
            </a:r>
            <a:r>
              <a:rPr lang="en-US" altLang="zh-CN" sz="1200" dirty="0">
                <a:solidFill>
                  <a:schemeClr val="bg1"/>
                </a:solidFill>
                <a:latin typeface="+mn-ea"/>
                <a:ea typeface="+mn-ea"/>
              </a:rPr>
              <a:t>A B C D E G H I</a:t>
            </a:r>
            <a:r>
              <a:rPr lang="zh-CN" altLang="zh-CN" sz="1200" dirty="0">
                <a:solidFill>
                  <a:schemeClr val="bg1"/>
                </a:solidFill>
                <a:latin typeface="+mn-ea"/>
                <a:ea typeface="+mn-ea"/>
              </a:rPr>
              <a:t>八个活动构成，项目工期要求为</a:t>
            </a:r>
            <a:r>
              <a:rPr lang="en-US" altLang="zh-CN" sz="1200" dirty="0">
                <a:solidFill>
                  <a:schemeClr val="bg1"/>
                </a:solidFill>
                <a:latin typeface="+mn-ea"/>
                <a:ea typeface="+mn-ea"/>
              </a:rPr>
              <a:t>1 0 0</a:t>
            </a:r>
            <a:r>
              <a:rPr lang="zh-CN" altLang="zh-CN" sz="1200" dirty="0">
                <a:solidFill>
                  <a:schemeClr val="bg1"/>
                </a:solidFill>
                <a:latin typeface="+mn-ea"/>
                <a:ea typeface="+mn-ea"/>
              </a:rPr>
              <a:t>天。顶目组根据初步历时估算、各活动间逻辑关系得出的初步进度计划网络图如下图所示（箭线下方为活动历时）。</a:t>
            </a:r>
            <a:endParaRPr lang="en-US" altLang="zh-CN" sz="1200" dirty="0">
              <a:solidFill>
                <a:schemeClr val="bg1"/>
              </a:solidFill>
              <a:latin typeface="+mn-ea"/>
              <a:ea typeface="+mn-ea"/>
            </a:endParaRPr>
          </a:p>
          <a:p>
            <a:pPr>
              <a:buFont typeface="Arial" pitchFamily="34" charset="0"/>
              <a:buNone/>
              <a:defRPr/>
            </a:pPr>
            <a:endParaRPr lang="en-US" altLang="zh-CN" sz="1200" dirty="0">
              <a:solidFill>
                <a:schemeClr val="bg1"/>
              </a:solidFill>
              <a:latin typeface="+mn-ea"/>
              <a:ea typeface="+mn-ea"/>
            </a:endParaRPr>
          </a:p>
          <a:p>
            <a:pPr>
              <a:buFont typeface="Arial" pitchFamily="34" charset="0"/>
              <a:buNone/>
              <a:defRPr/>
            </a:pPr>
            <a:endParaRPr lang="en-US" altLang="zh-CN" sz="1200" dirty="0">
              <a:solidFill>
                <a:schemeClr val="bg1"/>
              </a:solidFill>
              <a:latin typeface="+mn-ea"/>
              <a:ea typeface="+mn-ea"/>
            </a:endParaRPr>
          </a:p>
          <a:p>
            <a:pPr>
              <a:buFont typeface="Arial" pitchFamily="34" charset="0"/>
              <a:buNone/>
              <a:defRPr/>
            </a:pPr>
            <a:endParaRPr lang="en-US" altLang="zh-CN" sz="1200" dirty="0">
              <a:solidFill>
                <a:schemeClr val="bg1"/>
              </a:solidFill>
              <a:latin typeface="+mn-ea"/>
              <a:ea typeface="+mn-ea"/>
            </a:endParaRPr>
          </a:p>
          <a:p>
            <a:pPr>
              <a:buFont typeface="Arial" pitchFamily="34" charset="0"/>
              <a:buNone/>
              <a:defRPr/>
            </a:pPr>
            <a:endParaRPr lang="en-US" altLang="zh-CN" sz="1200" dirty="0">
              <a:solidFill>
                <a:schemeClr val="bg1"/>
              </a:solidFill>
              <a:latin typeface="+mn-ea"/>
              <a:ea typeface="+mn-ea"/>
            </a:endParaRPr>
          </a:p>
          <a:p>
            <a:pPr>
              <a:buFont typeface="Arial" pitchFamily="34" charset="0"/>
              <a:buNone/>
              <a:defRPr/>
            </a:pPr>
            <a:endParaRPr lang="en-US" altLang="zh-CN" sz="1200" dirty="0">
              <a:solidFill>
                <a:schemeClr val="bg1"/>
              </a:solidFill>
              <a:latin typeface="+mn-ea"/>
              <a:ea typeface="+mn-ea"/>
            </a:endParaRPr>
          </a:p>
          <a:p>
            <a:pPr>
              <a:buFont typeface="Arial" pitchFamily="34" charset="0"/>
              <a:buNone/>
              <a:defRPr/>
            </a:pPr>
            <a:endParaRPr lang="en-US" altLang="zh-CN" sz="1200" dirty="0">
              <a:solidFill>
                <a:schemeClr val="bg1"/>
              </a:solidFill>
              <a:latin typeface="+mn-ea"/>
              <a:ea typeface="+mn-ea"/>
            </a:endParaRPr>
          </a:p>
          <a:p>
            <a:pPr>
              <a:buFont typeface="Arial" pitchFamily="34" charset="0"/>
              <a:buNone/>
              <a:defRPr/>
            </a:pPr>
            <a:endParaRPr lang="en-US" altLang="zh-CN" sz="1200" dirty="0">
              <a:solidFill>
                <a:schemeClr val="bg1"/>
              </a:solidFill>
              <a:latin typeface="+mn-ea"/>
              <a:ea typeface="+mn-ea"/>
            </a:endParaRPr>
          </a:p>
          <a:p>
            <a:pPr>
              <a:buFont typeface="Arial" pitchFamily="34" charset="0"/>
              <a:buNone/>
              <a:defRPr/>
            </a:pPr>
            <a:endParaRPr lang="en-US" altLang="zh-CN" sz="1200" dirty="0">
              <a:solidFill>
                <a:schemeClr val="bg1"/>
              </a:solidFill>
              <a:latin typeface="+mn-ea"/>
              <a:ea typeface="+mn-ea"/>
            </a:endParaRPr>
          </a:p>
          <a:p>
            <a:pPr>
              <a:buFont typeface="Arial" pitchFamily="34" charset="0"/>
              <a:buNone/>
              <a:defRPr/>
            </a:pPr>
            <a:endParaRPr lang="en-US" altLang="zh-CN" sz="1200" dirty="0">
              <a:solidFill>
                <a:schemeClr val="bg1"/>
              </a:solidFill>
              <a:latin typeface="+mn-ea"/>
              <a:ea typeface="+mn-ea"/>
            </a:endParaRPr>
          </a:p>
          <a:p>
            <a:pPr>
              <a:buFont typeface="Arial" pitchFamily="34" charset="0"/>
              <a:buNone/>
              <a:defRPr/>
            </a:pPr>
            <a:endParaRPr lang="en-US" altLang="zh-CN" sz="1200" dirty="0">
              <a:solidFill>
                <a:schemeClr val="bg1"/>
              </a:solidFill>
              <a:latin typeface="+mn-ea"/>
              <a:ea typeface="+mn-ea"/>
            </a:endParaRPr>
          </a:p>
          <a:p>
            <a:pPr>
              <a:buFont typeface="Arial" pitchFamily="34" charset="0"/>
              <a:buNone/>
              <a:defRPr/>
            </a:pPr>
            <a:endParaRPr lang="en-US" altLang="zh-CN" sz="1200" dirty="0">
              <a:solidFill>
                <a:schemeClr val="bg1"/>
              </a:solidFill>
              <a:latin typeface="+mn-ea"/>
              <a:ea typeface="+mn-ea"/>
            </a:endParaRPr>
          </a:p>
          <a:p>
            <a:pPr>
              <a:buFont typeface="Arial" pitchFamily="34" charset="0"/>
              <a:buNone/>
              <a:defRPr/>
            </a:pPr>
            <a:r>
              <a:rPr lang="zh-CN" altLang="zh-CN" sz="1200" dirty="0">
                <a:solidFill>
                  <a:schemeClr val="bg1"/>
                </a:solidFill>
                <a:latin typeface="+mn-ea"/>
                <a:ea typeface="+mn-ea"/>
              </a:rPr>
              <a:t>【问题</a:t>
            </a:r>
            <a:r>
              <a:rPr lang="en-US" altLang="zh-CN" sz="1200" dirty="0">
                <a:solidFill>
                  <a:schemeClr val="bg1"/>
                </a:solidFill>
                <a:latin typeface="+mn-ea"/>
                <a:ea typeface="+mn-ea"/>
              </a:rPr>
              <a:t>1</a:t>
            </a:r>
            <a:r>
              <a:rPr lang="zh-CN" altLang="zh-CN" sz="1200" dirty="0">
                <a:solidFill>
                  <a:schemeClr val="bg1"/>
                </a:solidFill>
                <a:latin typeface="+mn-ea"/>
                <a:ea typeface="+mn-ea"/>
              </a:rPr>
              <a:t>】</a:t>
            </a:r>
            <a:r>
              <a:rPr lang="en-US" altLang="zh-CN" sz="1200" dirty="0">
                <a:solidFill>
                  <a:schemeClr val="bg1"/>
                </a:solidFill>
                <a:latin typeface="+mn-ea"/>
                <a:ea typeface="+mn-ea"/>
              </a:rPr>
              <a:t>(7</a:t>
            </a:r>
            <a:r>
              <a:rPr lang="zh-CN" altLang="zh-CN" sz="1200" dirty="0">
                <a:solidFill>
                  <a:schemeClr val="bg1"/>
                </a:solidFill>
                <a:latin typeface="+mn-ea"/>
                <a:ea typeface="+mn-ea"/>
              </a:rPr>
              <a:t>分）</a:t>
            </a:r>
          </a:p>
          <a:p>
            <a:pPr>
              <a:buFont typeface="Arial" pitchFamily="34" charset="0"/>
              <a:buNone/>
              <a:defRPr/>
            </a:pPr>
            <a:r>
              <a:rPr lang="en-US" altLang="zh-CN" sz="1200" dirty="0">
                <a:solidFill>
                  <a:schemeClr val="bg1"/>
                </a:solidFill>
                <a:latin typeface="+mn-ea"/>
                <a:ea typeface="+mn-ea"/>
              </a:rPr>
              <a:t>(1)</a:t>
            </a:r>
            <a:r>
              <a:rPr lang="zh-CN" altLang="zh-CN" sz="1200" dirty="0">
                <a:solidFill>
                  <a:schemeClr val="bg1"/>
                </a:solidFill>
                <a:latin typeface="+mn-ea"/>
                <a:ea typeface="+mn-ea"/>
              </a:rPr>
              <a:t>请给出该顶目初步进度计划的关键路径和工期。</a:t>
            </a:r>
          </a:p>
          <a:p>
            <a:pPr>
              <a:buFont typeface="Arial" pitchFamily="34" charset="0"/>
              <a:buNone/>
              <a:defRPr/>
            </a:pPr>
            <a:r>
              <a:rPr lang="en-US" altLang="zh-CN" sz="1200" dirty="0">
                <a:solidFill>
                  <a:schemeClr val="bg1"/>
                </a:solidFill>
                <a:latin typeface="+mn-ea"/>
                <a:ea typeface="+mn-ea"/>
              </a:rPr>
              <a:t>(2)</a:t>
            </a:r>
            <a:r>
              <a:rPr lang="zh-CN" altLang="zh-CN" sz="1200" dirty="0">
                <a:solidFill>
                  <a:schemeClr val="bg1"/>
                </a:solidFill>
                <a:latin typeface="+mn-ea"/>
                <a:ea typeface="+mn-ea"/>
              </a:rPr>
              <a:t>该顶目进度计划需要压缩多少天才能满足工期要求？可能需要压缩的活动都有哪些？</a:t>
            </a:r>
          </a:p>
          <a:p>
            <a:pPr>
              <a:buFont typeface="Arial" pitchFamily="34" charset="0"/>
              <a:buNone/>
              <a:defRPr/>
            </a:pPr>
            <a:r>
              <a:rPr lang="en-US" altLang="zh-CN" sz="1200" dirty="0">
                <a:solidFill>
                  <a:schemeClr val="bg1"/>
                </a:solidFill>
                <a:latin typeface="+mn-ea"/>
                <a:ea typeface="+mn-ea"/>
              </a:rPr>
              <a:t>(3)</a:t>
            </a:r>
            <a:r>
              <a:rPr lang="zh-CN" altLang="zh-CN" sz="1200" dirty="0">
                <a:solidFill>
                  <a:schemeClr val="bg1"/>
                </a:solidFill>
                <a:latin typeface="+mn-ea"/>
                <a:ea typeface="+mn-ea"/>
              </a:rPr>
              <a:t>若项目组将</a:t>
            </a:r>
            <a:r>
              <a:rPr lang="en-US" altLang="zh-CN" sz="1200" dirty="0">
                <a:solidFill>
                  <a:schemeClr val="bg1"/>
                </a:solidFill>
                <a:latin typeface="+mn-ea"/>
                <a:ea typeface="+mn-ea"/>
              </a:rPr>
              <a:t>B</a:t>
            </a:r>
            <a:r>
              <a:rPr lang="zh-CN" altLang="zh-CN" sz="1200" dirty="0">
                <a:solidFill>
                  <a:schemeClr val="bg1"/>
                </a:solidFill>
                <a:latin typeface="+mn-ea"/>
                <a:ea typeface="+mn-ea"/>
              </a:rPr>
              <a:t>和</a:t>
            </a:r>
            <a:r>
              <a:rPr lang="en-US" altLang="zh-CN" sz="1200" dirty="0">
                <a:solidFill>
                  <a:schemeClr val="bg1"/>
                </a:solidFill>
                <a:latin typeface="+mn-ea"/>
                <a:ea typeface="+mn-ea"/>
              </a:rPr>
              <a:t>H</a:t>
            </a:r>
            <a:r>
              <a:rPr lang="zh-CN" altLang="zh-CN" sz="1200" dirty="0">
                <a:solidFill>
                  <a:schemeClr val="bg1"/>
                </a:solidFill>
                <a:latin typeface="+mn-ea"/>
                <a:ea typeface="+mn-ea"/>
              </a:rPr>
              <a:t>均压缩至</a:t>
            </a:r>
            <a:r>
              <a:rPr lang="en-US" altLang="zh-CN" sz="1200" dirty="0">
                <a:solidFill>
                  <a:schemeClr val="bg1"/>
                </a:solidFill>
                <a:latin typeface="+mn-ea"/>
                <a:ea typeface="+mn-ea"/>
              </a:rPr>
              <a:t>3 0</a:t>
            </a:r>
            <a:r>
              <a:rPr lang="zh-CN" altLang="zh-CN" sz="1200" dirty="0">
                <a:solidFill>
                  <a:schemeClr val="bg1"/>
                </a:solidFill>
                <a:latin typeface="+mn-ea"/>
                <a:ea typeface="+mn-ea"/>
              </a:rPr>
              <a:t>天，是否可满足工期要求？压缩后顶目的关键路径有多少条？关键路径上的活动是什么？</a:t>
            </a:r>
            <a:endParaRPr lang="en-US" altLang="zh-CN" sz="1200" dirty="0">
              <a:solidFill>
                <a:schemeClr val="bg1"/>
              </a:solidFill>
              <a:latin typeface="+mn-ea"/>
              <a:ea typeface="+mn-ea"/>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066800"/>
            <a:ext cx="5661025" cy="2078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253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p:cNvSpPr txBox="1">
            <a:spLocks noChangeArrowheads="1"/>
          </p:cNvSpPr>
          <p:nvPr/>
        </p:nvSpPr>
        <p:spPr bwMode="auto">
          <a:xfrm>
            <a:off x="358775" y="339725"/>
            <a:ext cx="6408738"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1200">
                <a:solidFill>
                  <a:schemeClr val="bg1"/>
                </a:solidFill>
              </a:rPr>
              <a:t>【问题</a:t>
            </a:r>
            <a:r>
              <a:rPr lang="en-US" altLang="zh-CN" sz="1200">
                <a:solidFill>
                  <a:schemeClr val="bg1"/>
                </a:solidFill>
              </a:rPr>
              <a:t>2</a:t>
            </a:r>
            <a:r>
              <a:rPr lang="zh-CN" altLang="zh-CN" sz="1200">
                <a:solidFill>
                  <a:schemeClr val="bg1"/>
                </a:solidFill>
              </a:rPr>
              <a:t>】</a:t>
            </a:r>
            <a:r>
              <a:rPr lang="en-US" altLang="zh-CN" sz="1200">
                <a:solidFill>
                  <a:schemeClr val="bg1"/>
                </a:solidFill>
              </a:rPr>
              <a:t>(9</a:t>
            </a:r>
            <a:r>
              <a:rPr lang="zh-CN" altLang="zh-CN" sz="1200">
                <a:solidFill>
                  <a:schemeClr val="bg1"/>
                </a:solidFill>
              </a:rPr>
              <a:t>分</a:t>
            </a:r>
            <a:r>
              <a:rPr lang="en-US" altLang="zh-CN" sz="1200">
                <a:solidFill>
                  <a:schemeClr val="bg1"/>
                </a:solidFill>
              </a:rPr>
              <a:t>)</a:t>
            </a:r>
            <a:endParaRPr lang="zh-CN" altLang="zh-CN" sz="1200">
              <a:solidFill>
                <a:schemeClr val="bg1"/>
              </a:solidFill>
            </a:endParaRPr>
          </a:p>
          <a:p>
            <a:pPr eaLnBrk="1" hangingPunct="1"/>
            <a:r>
              <a:rPr lang="zh-CN" altLang="zh-CN" sz="1200">
                <a:solidFill>
                  <a:schemeClr val="bg1"/>
                </a:solidFill>
              </a:rPr>
              <a:t>项目组根据工期要求，资源情況及预算进行了工期优化，即将话动</a:t>
            </a:r>
            <a:r>
              <a:rPr lang="en-US" altLang="zh-CN" sz="1200">
                <a:solidFill>
                  <a:schemeClr val="bg1"/>
                </a:solidFill>
              </a:rPr>
              <a:t>B</a:t>
            </a:r>
            <a:r>
              <a:rPr lang="zh-CN" altLang="zh-CN" sz="1200">
                <a:solidFill>
                  <a:schemeClr val="bg1"/>
                </a:solidFill>
              </a:rPr>
              <a:t>压缩至</a:t>
            </a:r>
            <a:r>
              <a:rPr lang="en-US" altLang="zh-CN" sz="1200">
                <a:solidFill>
                  <a:schemeClr val="bg1"/>
                </a:solidFill>
              </a:rPr>
              <a:t>3 0</a:t>
            </a:r>
            <a:r>
              <a:rPr lang="zh-CN" altLang="zh-CN" sz="1200">
                <a:solidFill>
                  <a:schemeClr val="bg1"/>
                </a:solidFill>
              </a:rPr>
              <a:t>天、</a:t>
            </a:r>
            <a:r>
              <a:rPr lang="en-US" altLang="zh-CN" sz="1200">
                <a:solidFill>
                  <a:schemeClr val="bg1"/>
                </a:solidFill>
              </a:rPr>
              <a:t>D</a:t>
            </a:r>
            <a:r>
              <a:rPr lang="zh-CN" altLang="zh-CN" sz="1200">
                <a:solidFill>
                  <a:schemeClr val="bg1"/>
                </a:solidFill>
              </a:rPr>
              <a:t>压缩至</a:t>
            </a:r>
            <a:r>
              <a:rPr lang="en-US" altLang="zh-CN" sz="1200">
                <a:solidFill>
                  <a:schemeClr val="bg1"/>
                </a:solidFill>
              </a:rPr>
              <a:t>40</a:t>
            </a:r>
            <a:r>
              <a:rPr lang="zh-CN" altLang="zh-CN" sz="1200">
                <a:solidFill>
                  <a:schemeClr val="bg1"/>
                </a:solidFill>
              </a:rPr>
              <a:t>天，并形成了最终进度计划网络图；给出的顶目所需资源数量与资源费率如下</a:t>
            </a:r>
            <a:r>
              <a:rPr lang="zh-CN" altLang="en-US" sz="1200">
                <a:solidFill>
                  <a:schemeClr val="bg1"/>
                </a:solidFill>
              </a:rPr>
              <a:t>表</a:t>
            </a:r>
            <a:r>
              <a:rPr lang="zh-CN" altLang="zh-CN" sz="1200">
                <a:solidFill>
                  <a:schemeClr val="bg1"/>
                </a:solidFill>
              </a:rPr>
              <a:t>：</a:t>
            </a:r>
            <a:endParaRPr lang="en-US" altLang="zh-CN" sz="1200">
              <a:solidFill>
                <a:schemeClr val="bg1"/>
              </a:solidFill>
            </a:endParaRPr>
          </a:p>
          <a:p>
            <a:pPr eaLnBrk="1" hangingPunct="1"/>
            <a:endParaRPr lang="en-US" altLang="zh-CN" sz="1200">
              <a:solidFill>
                <a:schemeClr val="bg1"/>
              </a:solidFill>
            </a:endParaRPr>
          </a:p>
          <a:p>
            <a:pPr eaLnBrk="1" hangingPunct="1"/>
            <a:endParaRPr lang="en-US" altLang="zh-CN" sz="1200">
              <a:solidFill>
                <a:schemeClr val="bg1"/>
              </a:solidFill>
            </a:endParaRPr>
          </a:p>
          <a:p>
            <a:pPr eaLnBrk="1" hangingPunct="1"/>
            <a:endParaRPr lang="en-US" altLang="zh-CN" sz="1200">
              <a:solidFill>
                <a:schemeClr val="bg1"/>
              </a:solidFill>
            </a:endParaRPr>
          </a:p>
          <a:p>
            <a:pPr eaLnBrk="1" hangingPunct="1"/>
            <a:endParaRPr lang="en-US" altLang="zh-CN" sz="1200">
              <a:solidFill>
                <a:schemeClr val="bg1"/>
              </a:solidFill>
            </a:endParaRPr>
          </a:p>
          <a:p>
            <a:pPr eaLnBrk="1" hangingPunct="1"/>
            <a:endParaRPr lang="en-US" altLang="zh-CN" sz="1200">
              <a:solidFill>
                <a:schemeClr val="bg1"/>
              </a:solidFill>
            </a:endParaRPr>
          </a:p>
          <a:p>
            <a:pPr eaLnBrk="1" hangingPunct="1"/>
            <a:endParaRPr lang="en-US" altLang="zh-CN" sz="1200">
              <a:solidFill>
                <a:schemeClr val="bg1"/>
              </a:solidFill>
            </a:endParaRPr>
          </a:p>
          <a:p>
            <a:pPr eaLnBrk="1" hangingPunct="1"/>
            <a:endParaRPr lang="en-US" altLang="zh-CN" sz="1200">
              <a:solidFill>
                <a:schemeClr val="bg1"/>
              </a:solidFill>
            </a:endParaRPr>
          </a:p>
          <a:p>
            <a:pPr eaLnBrk="1" hangingPunct="1"/>
            <a:endParaRPr lang="en-US" altLang="zh-CN" sz="1200">
              <a:solidFill>
                <a:schemeClr val="bg1"/>
              </a:solidFill>
            </a:endParaRPr>
          </a:p>
          <a:p>
            <a:pPr eaLnBrk="1" hangingPunct="1"/>
            <a:r>
              <a:rPr lang="zh-CN" altLang="zh-CN" sz="1200">
                <a:solidFill>
                  <a:schemeClr val="bg1"/>
                </a:solidFill>
              </a:rPr>
              <a:t>按最终进度计划执行到第</a:t>
            </a:r>
            <a:r>
              <a:rPr lang="en-US" altLang="zh-CN" sz="1200">
                <a:solidFill>
                  <a:schemeClr val="bg1"/>
                </a:solidFill>
              </a:rPr>
              <a:t>4 0</a:t>
            </a:r>
            <a:r>
              <a:rPr lang="zh-CN" altLang="zh-CN" sz="1200">
                <a:solidFill>
                  <a:schemeClr val="bg1"/>
                </a:solidFill>
              </a:rPr>
              <a:t>天晚对项目进行监测时发现，活动</a:t>
            </a:r>
            <a:r>
              <a:rPr lang="en-US" altLang="zh-CN" sz="1200">
                <a:solidFill>
                  <a:schemeClr val="bg1"/>
                </a:solidFill>
              </a:rPr>
              <a:t>D</a:t>
            </a:r>
            <a:r>
              <a:rPr lang="zh-CN" altLang="zh-CN" sz="1200">
                <a:solidFill>
                  <a:schemeClr val="bg1"/>
                </a:solidFill>
              </a:rPr>
              <a:t>完成一半，活动</a:t>
            </a:r>
            <a:r>
              <a:rPr lang="en-US" altLang="zh-CN" sz="1200">
                <a:solidFill>
                  <a:schemeClr val="bg1"/>
                </a:solidFill>
              </a:rPr>
              <a:t>E</a:t>
            </a:r>
            <a:r>
              <a:rPr lang="zh-CN" altLang="zh-CN" sz="1200">
                <a:solidFill>
                  <a:schemeClr val="bg1"/>
                </a:solidFill>
              </a:rPr>
              <a:t>准备第二天开始，活动</a:t>
            </a:r>
            <a:r>
              <a:rPr lang="en-US" altLang="zh-CN" sz="1200">
                <a:solidFill>
                  <a:schemeClr val="bg1"/>
                </a:solidFill>
              </a:rPr>
              <a:t>G</a:t>
            </a:r>
            <a:r>
              <a:rPr lang="zh-CN" altLang="zh-CN" sz="1200">
                <a:solidFill>
                  <a:schemeClr val="bg1"/>
                </a:solidFill>
              </a:rPr>
              <a:t>完成了</a:t>
            </a:r>
            <a:r>
              <a:rPr lang="en-US" altLang="zh-CN" sz="1200">
                <a:solidFill>
                  <a:schemeClr val="bg1"/>
                </a:solidFill>
              </a:rPr>
              <a:t>1/4</a:t>
            </a:r>
            <a:r>
              <a:rPr lang="zh-CN" altLang="zh-CN" sz="1200">
                <a:solidFill>
                  <a:schemeClr val="bg1"/>
                </a:solidFill>
              </a:rPr>
              <a:t>；此时累计支付的实际成本为</a:t>
            </a:r>
            <a:r>
              <a:rPr lang="en-US" altLang="zh-CN" sz="1200">
                <a:solidFill>
                  <a:schemeClr val="bg1"/>
                </a:solidFill>
              </a:rPr>
              <a:t>4 0 0 0 0</a:t>
            </a:r>
            <a:r>
              <a:rPr lang="zh-CN" altLang="zh-CN" sz="1200">
                <a:solidFill>
                  <a:schemeClr val="bg1"/>
                </a:solidFill>
              </a:rPr>
              <a:t>元，请在下表中填写此时该项目的绩效信息。</a:t>
            </a:r>
          </a:p>
        </p:txBody>
      </p:sp>
      <p:graphicFrame>
        <p:nvGraphicFramePr>
          <p:cNvPr id="4" name="表格 3"/>
          <p:cNvGraphicFramePr>
            <a:graphicFrameLocks noGrp="1"/>
          </p:cNvGraphicFramePr>
          <p:nvPr/>
        </p:nvGraphicFramePr>
        <p:xfrm>
          <a:off x="468313" y="1027113"/>
          <a:ext cx="6191250" cy="1287463"/>
        </p:xfrm>
        <a:graphic>
          <a:graphicData uri="http://schemas.openxmlformats.org/drawingml/2006/table">
            <a:tbl>
              <a:tblPr/>
              <a:tblGrid>
                <a:gridCol w="722312"/>
                <a:gridCol w="696913"/>
                <a:gridCol w="1193800"/>
                <a:gridCol w="615950"/>
                <a:gridCol w="1058862"/>
                <a:gridCol w="1903413"/>
              </a:tblGrid>
              <a:tr h="390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smtClean="0">
                          <a:ln>
                            <a:noFill/>
                          </a:ln>
                          <a:solidFill>
                            <a:schemeClr val="bg1"/>
                          </a:solidFill>
                          <a:effectLst/>
                          <a:latin typeface="Calibri" pitchFamily="34" charset="0"/>
                          <a:ea typeface="宋体" pitchFamily="2" charset="-122"/>
                        </a:rPr>
                        <a:t>活动</a:t>
                      </a:r>
                      <a:endParaRPr kumimoji="0" lang="zh-CN" sz="11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smtClean="0">
                          <a:ln>
                            <a:noFill/>
                          </a:ln>
                          <a:solidFill>
                            <a:schemeClr val="bg1"/>
                          </a:solidFill>
                          <a:effectLst/>
                          <a:latin typeface="Calibri" pitchFamily="34" charset="0"/>
                          <a:ea typeface="宋体" pitchFamily="2" charset="-122"/>
                        </a:rPr>
                        <a:t>资源</a:t>
                      </a:r>
                      <a:endParaRPr kumimoji="0" lang="zh-CN" sz="11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smtClean="0">
                          <a:ln>
                            <a:noFill/>
                          </a:ln>
                          <a:solidFill>
                            <a:schemeClr val="bg1"/>
                          </a:solidFill>
                          <a:effectLst/>
                          <a:latin typeface="Calibri" pitchFamily="34" charset="0"/>
                          <a:ea typeface="宋体" pitchFamily="2" charset="-122"/>
                        </a:rPr>
                        <a:t>费率（元</a:t>
                      </a:r>
                      <a:r>
                        <a:rPr kumimoji="0" lang="en-US" altLang="zh-CN" sz="1100" b="1" i="0" u="none" strike="noStrike" cap="none" normalizeH="0" baseline="0" smtClean="0">
                          <a:ln>
                            <a:noFill/>
                          </a:ln>
                          <a:solidFill>
                            <a:schemeClr val="bg1"/>
                          </a:solidFill>
                          <a:effectLst/>
                          <a:latin typeface="Calibri" pitchFamily="34" charset="0"/>
                          <a:ea typeface="宋体" pitchFamily="2" charset="-122"/>
                        </a:rPr>
                        <a:t>/</a:t>
                      </a:r>
                      <a:r>
                        <a:rPr kumimoji="0" lang="zh-CN" sz="1100" b="1" i="0" u="none" strike="noStrike" cap="none" normalizeH="0" baseline="0" smtClean="0">
                          <a:ln>
                            <a:noFill/>
                          </a:ln>
                          <a:solidFill>
                            <a:schemeClr val="bg1"/>
                          </a:solidFill>
                          <a:effectLst/>
                          <a:latin typeface="Calibri" pitchFamily="34" charset="0"/>
                          <a:ea typeface="宋体" pitchFamily="2" charset="-122"/>
                        </a:rPr>
                        <a:t>人天）</a:t>
                      </a:r>
                      <a:endParaRPr kumimoji="0" lang="zh-CN" sz="11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smtClean="0">
                          <a:ln>
                            <a:noFill/>
                          </a:ln>
                          <a:solidFill>
                            <a:schemeClr val="bg1"/>
                          </a:solidFill>
                          <a:effectLst/>
                          <a:latin typeface="Calibri" pitchFamily="34" charset="0"/>
                          <a:ea typeface="宋体" pitchFamily="2" charset="-122"/>
                        </a:rPr>
                        <a:t>活动</a:t>
                      </a:r>
                      <a:endParaRPr kumimoji="0" lang="zh-CN" sz="11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smtClean="0">
                          <a:ln>
                            <a:noFill/>
                          </a:ln>
                          <a:solidFill>
                            <a:schemeClr val="bg1"/>
                          </a:solidFill>
                          <a:effectLst/>
                          <a:latin typeface="Calibri" pitchFamily="34" charset="0"/>
                          <a:ea typeface="宋体" pitchFamily="2" charset="-122"/>
                        </a:rPr>
                        <a:t>资源</a:t>
                      </a:r>
                      <a:endParaRPr kumimoji="0" lang="zh-CN" sz="11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smtClean="0">
                          <a:ln>
                            <a:noFill/>
                          </a:ln>
                          <a:solidFill>
                            <a:schemeClr val="bg1"/>
                          </a:solidFill>
                          <a:effectLst/>
                          <a:latin typeface="Calibri" pitchFamily="34" charset="0"/>
                          <a:ea typeface="宋体" pitchFamily="2" charset="-122"/>
                        </a:rPr>
                        <a:t>费率（元</a:t>
                      </a:r>
                      <a:r>
                        <a:rPr kumimoji="0" lang="en-US" altLang="zh-CN" sz="1100" b="1" i="0" u="none" strike="noStrike" cap="none" normalizeH="0" baseline="0" smtClean="0">
                          <a:ln>
                            <a:noFill/>
                          </a:ln>
                          <a:solidFill>
                            <a:schemeClr val="bg1"/>
                          </a:solidFill>
                          <a:effectLst/>
                          <a:latin typeface="Calibri" pitchFamily="34" charset="0"/>
                          <a:ea typeface="宋体" pitchFamily="2" charset="-122"/>
                        </a:rPr>
                        <a:t>/</a:t>
                      </a:r>
                      <a:r>
                        <a:rPr kumimoji="0" lang="zh-CN" sz="1100" b="1" i="0" u="none" strike="noStrike" cap="none" normalizeH="0" baseline="0" smtClean="0">
                          <a:ln>
                            <a:noFill/>
                          </a:ln>
                          <a:solidFill>
                            <a:schemeClr val="bg1"/>
                          </a:solidFill>
                          <a:effectLst/>
                          <a:latin typeface="Calibri" pitchFamily="34" charset="0"/>
                          <a:ea typeface="宋体" pitchFamily="2" charset="-122"/>
                        </a:rPr>
                        <a:t>人天）</a:t>
                      </a:r>
                      <a:endParaRPr kumimoji="0" lang="zh-CN" sz="11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222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chemeClr val="bg1"/>
                          </a:solidFill>
                          <a:effectLst/>
                          <a:latin typeface="Calibri" pitchFamily="34" charset="0"/>
                          <a:ea typeface="宋体" pitchFamily="2" charset="-122"/>
                        </a:rPr>
                        <a:t>A</a:t>
                      </a:r>
                      <a:endParaRPr kumimoji="0" lang="zh-CN" altLang="zh-CN" sz="11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1</a:t>
                      </a:r>
                      <a:r>
                        <a:rPr kumimoji="0" lang="zh-CN" sz="1100" b="0" i="0" u="none" strike="noStrike" cap="none" normalizeH="0" baseline="0" smtClean="0">
                          <a:ln>
                            <a:noFill/>
                          </a:ln>
                          <a:solidFill>
                            <a:schemeClr val="bg1"/>
                          </a:solidFill>
                          <a:effectLst/>
                          <a:latin typeface="Calibri" pitchFamily="34" charset="0"/>
                          <a:ea typeface="宋体" pitchFamily="2" charset="-122"/>
                        </a:rPr>
                        <a:t>人</a:t>
                      </a:r>
                      <a:endParaRPr kumimoji="0" 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180</a:t>
                      </a:r>
                      <a:endParaRPr kumimoji="0" lang="zh-CN" alt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E</a:t>
                      </a:r>
                      <a:endParaRPr kumimoji="0" lang="zh-CN" alt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1</a:t>
                      </a:r>
                      <a:r>
                        <a:rPr kumimoji="0" lang="zh-CN" sz="1100" b="0" i="0" u="none" strike="noStrike" cap="none" normalizeH="0" baseline="0" smtClean="0">
                          <a:ln>
                            <a:noFill/>
                          </a:ln>
                          <a:solidFill>
                            <a:schemeClr val="bg1"/>
                          </a:solidFill>
                          <a:effectLst/>
                          <a:latin typeface="Calibri" pitchFamily="34" charset="0"/>
                          <a:ea typeface="宋体" pitchFamily="2" charset="-122"/>
                        </a:rPr>
                        <a:t>人</a:t>
                      </a:r>
                      <a:endParaRPr kumimoji="0" 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180</a:t>
                      </a:r>
                      <a:endParaRPr kumimoji="0" lang="zh-CN" alt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22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chemeClr val="bg1"/>
                          </a:solidFill>
                          <a:effectLst/>
                          <a:latin typeface="Calibri" pitchFamily="34" charset="0"/>
                          <a:ea typeface="宋体" pitchFamily="2" charset="-122"/>
                        </a:rPr>
                        <a:t>B</a:t>
                      </a:r>
                      <a:endParaRPr kumimoji="0" lang="zh-CN" altLang="zh-CN" sz="11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2</a:t>
                      </a:r>
                      <a:r>
                        <a:rPr kumimoji="0" lang="zh-CN" sz="1100" b="0" i="0" u="none" strike="noStrike" cap="none" normalizeH="0" baseline="0" smtClean="0">
                          <a:ln>
                            <a:noFill/>
                          </a:ln>
                          <a:solidFill>
                            <a:schemeClr val="bg1"/>
                          </a:solidFill>
                          <a:effectLst/>
                          <a:latin typeface="Calibri" pitchFamily="34" charset="0"/>
                          <a:ea typeface="宋体" pitchFamily="2" charset="-122"/>
                        </a:rPr>
                        <a:t>人</a:t>
                      </a:r>
                      <a:endParaRPr kumimoji="0" 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220</a:t>
                      </a:r>
                      <a:endParaRPr kumimoji="0" lang="zh-CN" alt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G</a:t>
                      </a:r>
                      <a:endParaRPr kumimoji="0" lang="zh-CN" alt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2</a:t>
                      </a:r>
                      <a:r>
                        <a:rPr kumimoji="0" lang="zh-CN" sz="1100" b="0" i="0" u="none" strike="noStrike" cap="none" normalizeH="0" baseline="0" smtClean="0">
                          <a:ln>
                            <a:noFill/>
                          </a:ln>
                          <a:solidFill>
                            <a:schemeClr val="bg1"/>
                          </a:solidFill>
                          <a:effectLst/>
                          <a:latin typeface="Calibri" pitchFamily="34" charset="0"/>
                          <a:ea typeface="宋体" pitchFamily="2" charset="-122"/>
                        </a:rPr>
                        <a:t>人</a:t>
                      </a:r>
                      <a:endParaRPr kumimoji="0" 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200</a:t>
                      </a:r>
                      <a:endParaRPr kumimoji="0" lang="zh-CN" alt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22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chemeClr val="bg1"/>
                          </a:solidFill>
                          <a:effectLst/>
                          <a:latin typeface="Calibri" pitchFamily="34" charset="0"/>
                          <a:ea typeface="宋体" pitchFamily="2" charset="-122"/>
                        </a:rPr>
                        <a:t>C</a:t>
                      </a:r>
                      <a:endParaRPr kumimoji="0" lang="zh-CN" altLang="zh-CN" sz="11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1</a:t>
                      </a:r>
                      <a:r>
                        <a:rPr kumimoji="0" lang="zh-CN" sz="1100" b="0" i="0" u="none" strike="noStrike" cap="none" normalizeH="0" baseline="0" smtClean="0">
                          <a:ln>
                            <a:noFill/>
                          </a:ln>
                          <a:solidFill>
                            <a:schemeClr val="bg1"/>
                          </a:solidFill>
                          <a:effectLst/>
                          <a:latin typeface="Calibri" pitchFamily="34" charset="0"/>
                          <a:ea typeface="宋体" pitchFamily="2" charset="-122"/>
                        </a:rPr>
                        <a:t>人</a:t>
                      </a:r>
                      <a:endParaRPr kumimoji="0" 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150</a:t>
                      </a:r>
                      <a:endParaRPr kumimoji="0" lang="zh-CN" alt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H</a:t>
                      </a:r>
                      <a:endParaRPr kumimoji="0" lang="zh-CN" alt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2</a:t>
                      </a:r>
                      <a:r>
                        <a:rPr kumimoji="0" lang="zh-CN" sz="1100" b="0" i="0" u="none" strike="noStrike" cap="none" normalizeH="0" baseline="0" smtClean="0">
                          <a:ln>
                            <a:noFill/>
                          </a:ln>
                          <a:solidFill>
                            <a:schemeClr val="bg1"/>
                          </a:solidFill>
                          <a:effectLst/>
                          <a:latin typeface="Calibri" pitchFamily="34" charset="0"/>
                          <a:ea typeface="宋体" pitchFamily="2" charset="-122"/>
                        </a:rPr>
                        <a:t>人</a:t>
                      </a:r>
                      <a:endParaRPr kumimoji="0" 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  100</a:t>
                      </a:r>
                      <a:endParaRPr kumimoji="0" lang="zh-CN" alt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30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chemeClr val="bg1"/>
                          </a:solidFill>
                          <a:effectLst/>
                          <a:latin typeface="Calibri" pitchFamily="34" charset="0"/>
                          <a:ea typeface="宋体" pitchFamily="2" charset="-122"/>
                        </a:rPr>
                        <a:t>D</a:t>
                      </a:r>
                      <a:endParaRPr kumimoji="0" lang="zh-CN" altLang="zh-CN" sz="11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2</a:t>
                      </a:r>
                      <a:r>
                        <a:rPr kumimoji="0" lang="zh-CN" sz="1100" b="0" i="0" u="none" strike="noStrike" cap="none" normalizeH="0" baseline="0" smtClean="0">
                          <a:ln>
                            <a:noFill/>
                          </a:ln>
                          <a:solidFill>
                            <a:schemeClr val="bg1"/>
                          </a:solidFill>
                          <a:effectLst/>
                          <a:latin typeface="Calibri" pitchFamily="34" charset="0"/>
                          <a:ea typeface="宋体" pitchFamily="2" charset="-122"/>
                        </a:rPr>
                        <a:t>人</a:t>
                      </a:r>
                      <a:endParaRPr kumimoji="0" 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240</a:t>
                      </a:r>
                      <a:endParaRPr kumimoji="0" lang="zh-CN" alt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I</a:t>
                      </a:r>
                      <a:endParaRPr kumimoji="0" lang="zh-CN" alt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2</a:t>
                      </a:r>
                      <a:r>
                        <a:rPr kumimoji="0" lang="zh-CN" sz="1100" b="0" i="0" u="none" strike="noStrike" cap="none" normalizeH="0" baseline="0" smtClean="0">
                          <a:ln>
                            <a:noFill/>
                          </a:ln>
                          <a:solidFill>
                            <a:schemeClr val="bg1"/>
                          </a:solidFill>
                          <a:effectLst/>
                          <a:latin typeface="Calibri" pitchFamily="34" charset="0"/>
                          <a:ea typeface="宋体" pitchFamily="2" charset="-122"/>
                        </a:rPr>
                        <a:t>人</a:t>
                      </a:r>
                      <a:endParaRPr kumimoji="0" 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bg1"/>
                          </a:solidFill>
                          <a:effectLst/>
                          <a:latin typeface="Calibri" pitchFamily="34" charset="0"/>
                          <a:ea typeface="宋体" pitchFamily="2" charset="-122"/>
                        </a:rPr>
                        <a:t>150</a:t>
                      </a:r>
                      <a:endParaRPr kumimoji="0" lang="zh-CN" altLang="zh-CN" sz="11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graphicFrame>
        <p:nvGraphicFramePr>
          <p:cNvPr id="5" name="表格 4"/>
          <p:cNvGraphicFramePr>
            <a:graphicFrameLocks noGrp="1"/>
          </p:cNvGraphicFramePr>
          <p:nvPr/>
        </p:nvGraphicFramePr>
        <p:xfrm>
          <a:off x="1439863" y="2859088"/>
          <a:ext cx="5194300" cy="1225550"/>
        </p:xfrm>
        <a:graphic>
          <a:graphicData uri="http://schemas.openxmlformats.org/drawingml/2006/table">
            <a:tbl>
              <a:tblPr firstRow="1" firstCol="1" bandRow="1">
                <a:tableStyleId>{5C22544A-7EE6-4342-B048-85BDC9FD1C3A}</a:tableStyleId>
              </a:tblPr>
              <a:tblGrid>
                <a:gridCol w="1207521"/>
                <a:gridCol w="1764153"/>
                <a:gridCol w="2222626"/>
              </a:tblGrid>
              <a:tr h="122555">
                <a:tc>
                  <a:txBody>
                    <a:bodyPr/>
                    <a:lstStyle/>
                    <a:p>
                      <a:pPr algn="l">
                        <a:spcAft>
                          <a:spcPts val="0"/>
                        </a:spcAft>
                      </a:pPr>
                      <a:r>
                        <a:rPr lang="zh-CN" sz="800" kern="0" dirty="0">
                          <a:solidFill>
                            <a:schemeClr val="bg1"/>
                          </a:solidFill>
                          <a:effectLst/>
                        </a:rPr>
                        <a:t>活动</a:t>
                      </a:r>
                      <a:endParaRPr lang="zh-CN" sz="400" kern="100" dirty="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PV</a:t>
                      </a:r>
                      <a:endParaRPr lang="zh-CN" sz="400" kern="100" dirty="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EV</a:t>
                      </a:r>
                      <a:endParaRPr lang="zh-CN" sz="400" kern="100" dirty="0">
                        <a:solidFill>
                          <a:schemeClr val="bg1"/>
                        </a:solidFill>
                        <a:effectLst/>
                        <a:latin typeface="Times New Roman"/>
                        <a:ea typeface="宋体"/>
                        <a:cs typeface="Times New Roman"/>
                      </a:endParaRPr>
                    </a:p>
                  </a:txBody>
                  <a:tcPr marL="63294" marR="63294" marT="0" marB="0">
                    <a:noFill/>
                  </a:tcPr>
                </a:tc>
              </a:tr>
              <a:tr h="122555">
                <a:tc>
                  <a:txBody>
                    <a:bodyPr/>
                    <a:lstStyle/>
                    <a:p>
                      <a:pPr algn="l">
                        <a:spcAft>
                          <a:spcPts val="0"/>
                        </a:spcAft>
                      </a:pPr>
                      <a:r>
                        <a:rPr lang="en-US" sz="800" kern="0" dirty="0">
                          <a:solidFill>
                            <a:schemeClr val="bg1"/>
                          </a:solidFill>
                          <a:effectLst/>
                        </a:rPr>
                        <a:t>A</a:t>
                      </a:r>
                      <a:endParaRPr lang="zh-CN" sz="400" kern="100" dirty="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 </a:t>
                      </a:r>
                      <a:endParaRPr lang="zh-CN" sz="400" kern="100" dirty="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 </a:t>
                      </a:r>
                      <a:endParaRPr lang="zh-CN" sz="400" kern="100" dirty="0">
                        <a:solidFill>
                          <a:schemeClr val="bg1"/>
                        </a:solidFill>
                        <a:effectLst/>
                        <a:latin typeface="Times New Roman"/>
                        <a:ea typeface="宋体"/>
                        <a:cs typeface="Times New Roman"/>
                      </a:endParaRPr>
                    </a:p>
                  </a:txBody>
                  <a:tcPr marL="63294" marR="63294" marT="0" marB="0">
                    <a:noFill/>
                  </a:tcPr>
                </a:tc>
              </a:tr>
              <a:tr h="122555">
                <a:tc>
                  <a:txBody>
                    <a:bodyPr/>
                    <a:lstStyle/>
                    <a:p>
                      <a:pPr algn="l">
                        <a:spcAft>
                          <a:spcPts val="0"/>
                        </a:spcAft>
                      </a:pPr>
                      <a:r>
                        <a:rPr lang="en-US" sz="800" kern="0">
                          <a:solidFill>
                            <a:schemeClr val="bg1"/>
                          </a:solidFill>
                          <a:effectLst/>
                        </a:rPr>
                        <a:t>B</a:t>
                      </a:r>
                      <a:endParaRPr lang="zh-CN" sz="400" kern="10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 </a:t>
                      </a:r>
                      <a:endParaRPr lang="zh-CN" sz="400" kern="100" dirty="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a:solidFill>
                            <a:schemeClr val="bg1"/>
                          </a:solidFill>
                          <a:effectLst/>
                        </a:rPr>
                        <a:t> </a:t>
                      </a:r>
                      <a:endParaRPr lang="zh-CN" sz="400" kern="100">
                        <a:solidFill>
                          <a:schemeClr val="bg1"/>
                        </a:solidFill>
                        <a:effectLst/>
                        <a:latin typeface="Times New Roman"/>
                        <a:ea typeface="宋体"/>
                        <a:cs typeface="Times New Roman"/>
                      </a:endParaRPr>
                    </a:p>
                  </a:txBody>
                  <a:tcPr marL="63294" marR="63294" marT="0" marB="0">
                    <a:noFill/>
                  </a:tcPr>
                </a:tc>
              </a:tr>
              <a:tr h="122555">
                <a:tc>
                  <a:txBody>
                    <a:bodyPr/>
                    <a:lstStyle/>
                    <a:p>
                      <a:pPr algn="l">
                        <a:spcAft>
                          <a:spcPts val="0"/>
                        </a:spcAft>
                      </a:pPr>
                      <a:r>
                        <a:rPr lang="en-US" sz="800" kern="0" dirty="0">
                          <a:solidFill>
                            <a:schemeClr val="bg1"/>
                          </a:solidFill>
                          <a:effectLst/>
                        </a:rPr>
                        <a:t>C</a:t>
                      </a:r>
                      <a:endParaRPr lang="zh-CN" sz="400" kern="100" dirty="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 </a:t>
                      </a:r>
                      <a:endParaRPr lang="zh-CN" sz="400" kern="100" dirty="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a:solidFill>
                            <a:schemeClr val="bg1"/>
                          </a:solidFill>
                          <a:effectLst/>
                        </a:rPr>
                        <a:t> </a:t>
                      </a:r>
                      <a:endParaRPr lang="zh-CN" sz="400" kern="100">
                        <a:solidFill>
                          <a:schemeClr val="bg1"/>
                        </a:solidFill>
                        <a:effectLst/>
                        <a:latin typeface="Times New Roman"/>
                        <a:ea typeface="宋体"/>
                        <a:cs typeface="Times New Roman"/>
                      </a:endParaRPr>
                    </a:p>
                  </a:txBody>
                  <a:tcPr marL="63294" marR="63294" marT="0" marB="0">
                    <a:noFill/>
                  </a:tcPr>
                </a:tc>
              </a:tr>
              <a:tr h="122555">
                <a:tc>
                  <a:txBody>
                    <a:bodyPr/>
                    <a:lstStyle/>
                    <a:p>
                      <a:pPr algn="l">
                        <a:spcAft>
                          <a:spcPts val="0"/>
                        </a:spcAft>
                      </a:pPr>
                      <a:r>
                        <a:rPr lang="en-US" sz="800" kern="0">
                          <a:solidFill>
                            <a:schemeClr val="bg1"/>
                          </a:solidFill>
                          <a:effectLst/>
                        </a:rPr>
                        <a:t>D</a:t>
                      </a:r>
                      <a:endParaRPr lang="zh-CN" sz="400" kern="10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 </a:t>
                      </a:r>
                      <a:endParaRPr lang="zh-CN" sz="400" kern="100" dirty="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 </a:t>
                      </a:r>
                      <a:endParaRPr lang="zh-CN" sz="400" kern="100" dirty="0">
                        <a:solidFill>
                          <a:schemeClr val="bg1"/>
                        </a:solidFill>
                        <a:effectLst/>
                        <a:latin typeface="Times New Roman"/>
                        <a:ea typeface="宋体"/>
                        <a:cs typeface="Times New Roman"/>
                      </a:endParaRPr>
                    </a:p>
                  </a:txBody>
                  <a:tcPr marL="63294" marR="63294" marT="0" marB="0">
                    <a:noFill/>
                  </a:tcPr>
                </a:tc>
              </a:tr>
              <a:tr h="122555">
                <a:tc>
                  <a:txBody>
                    <a:bodyPr/>
                    <a:lstStyle/>
                    <a:p>
                      <a:pPr algn="l">
                        <a:spcAft>
                          <a:spcPts val="0"/>
                        </a:spcAft>
                      </a:pPr>
                      <a:r>
                        <a:rPr lang="en-US" sz="800" kern="0">
                          <a:solidFill>
                            <a:schemeClr val="bg1"/>
                          </a:solidFill>
                          <a:effectLst/>
                        </a:rPr>
                        <a:t>E</a:t>
                      </a:r>
                      <a:endParaRPr lang="zh-CN" sz="400" kern="10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a:solidFill>
                            <a:schemeClr val="bg1"/>
                          </a:solidFill>
                          <a:effectLst/>
                        </a:rPr>
                        <a:t> </a:t>
                      </a:r>
                      <a:endParaRPr lang="zh-CN" sz="400" kern="10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a:solidFill>
                            <a:schemeClr val="bg1"/>
                          </a:solidFill>
                          <a:effectLst/>
                        </a:rPr>
                        <a:t> </a:t>
                      </a:r>
                      <a:endParaRPr lang="zh-CN" sz="400" kern="100">
                        <a:solidFill>
                          <a:schemeClr val="bg1"/>
                        </a:solidFill>
                        <a:effectLst/>
                        <a:latin typeface="Times New Roman"/>
                        <a:ea typeface="宋体"/>
                        <a:cs typeface="Times New Roman"/>
                      </a:endParaRPr>
                    </a:p>
                  </a:txBody>
                  <a:tcPr marL="63294" marR="63294" marT="0" marB="0">
                    <a:noFill/>
                  </a:tcPr>
                </a:tc>
              </a:tr>
              <a:tr h="122555">
                <a:tc>
                  <a:txBody>
                    <a:bodyPr/>
                    <a:lstStyle/>
                    <a:p>
                      <a:pPr algn="l">
                        <a:spcAft>
                          <a:spcPts val="0"/>
                        </a:spcAft>
                      </a:pPr>
                      <a:r>
                        <a:rPr lang="en-US" sz="800" kern="0">
                          <a:solidFill>
                            <a:schemeClr val="bg1"/>
                          </a:solidFill>
                          <a:effectLst/>
                        </a:rPr>
                        <a:t>G</a:t>
                      </a:r>
                      <a:endParaRPr lang="zh-CN" sz="400" kern="10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 </a:t>
                      </a:r>
                      <a:endParaRPr lang="zh-CN" sz="400" kern="100" dirty="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a:solidFill>
                            <a:schemeClr val="bg1"/>
                          </a:solidFill>
                          <a:effectLst/>
                        </a:rPr>
                        <a:t> </a:t>
                      </a:r>
                      <a:endParaRPr lang="zh-CN" sz="400" kern="100">
                        <a:solidFill>
                          <a:schemeClr val="bg1"/>
                        </a:solidFill>
                        <a:effectLst/>
                        <a:latin typeface="Times New Roman"/>
                        <a:ea typeface="宋体"/>
                        <a:cs typeface="Times New Roman"/>
                      </a:endParaRPr>
                    </a:p>
                  </a:txBody>
                  <a:tcPr marL="63294" marR="63294" marT="0" marB="0">
                    <a:noFill/>
                  </a:tcPr>
                </a:tc>
              </a:tr>
              <a:tr h="122555">
                <a:tc>
                  <a:txBody>
                    <a:bodyPr/>
                    <a:lstStyle/>
                    <a:p>
                      <a:pPr algn="l">
                        <a:spcAft>
                          <a:spcPts val="0"/>
                        </a:spcAft>
                      </a:pPr>
                      <a:r>
                        <a:rPr lang="en-US" sz="800" kern="0">
                          <a:solidFill>
                            <a:schemeClr val="bg1"/>
                          </a:solidFill>
                          <a:effectLst/>
                        </a:rPr>
                        <a:t>H</a:t>
                      </a:r>
                      <a:endParaRPr lang="zh-CN" sz="400" kern="10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 </a:t>
                      </a:r>
                      <a:endParaRPr lang="zh-CN" sz="400" kern="100" dirty="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 </a:t>
                      </a:r>
                      <a:endParaRPr lang="zh-CN" sz="400" kern="100" dirty="0">
                        <a:solidFill>
                          <a:schemeClr val="bg1"/>
                        </a:solidFill>
                        <a:effectLst/>
                        <a:latin typeface="Times New Roman"/>
                        <a:ea typeface="宋体"/>
                        <a:cs typeface="Times New Roman"/>
                      </a:endParaRPr>
                    </a:p>
                  </a:txBody>
                  <a:tcPr marL="63294" marR="63294" marT="0" marB="0">
                    <a:noFill/>
                  </a:tcPr>
                </a:tc>
              </a:tr>
              <a:tr h="122555">
                <a:tc>
                  <a:txBody>
                    <a:bodyPr/>
                    <a:lstStyle/>
                    <a:p>
                      <a:pPr algn="l">
                        <a:spcAft>
                          <a:spcPts val="0"/>
                        </a:spcAft>
                      </a:pPr>
                      <a:r>
                        <a:rPr lang="en-US" sz="800" kern="0">
                          <a:solidFill>
                            <a:schemeClr val="bg1"/>
                          </a:solidFill>
                          <a:effectLst/>
                        </a:rPr>
                        <a:t>I</a:t>
                      </a:r>
                      <a:endParaRPr lang="zh-CN" sz="400" kern="10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 </a:t>
                      </a:r>
                      <a:endParaRPr lang="zh-CN" sz="400" kern="100" dirty="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a:solidFill>
                            <a:schemeClr val="bg1"/>
                          </a:solidFill>
                          <a:effectLst/>
                        </a:rPr>
                        <a:t> </a:t>
                      </a:r>
                      <a:endParaRPr lang="zh-CN" sz="400" kern="100">
                        <a:solidFill>
                          <a:schemeClr val="bg1"/>
                        </a:solidFill>
                        <a:effectLst/>
                        <a:latin typeface="Times New Roman"/>
                        <a:ea typeface="宋体"/>
                        <a:cs typeface="Times New Roman"/>
                      </a:endParaRPr>
                    </a:p>
                  </a:txBody>
                  <a:tcPr marL="63294" marR="63294" marT="0" marB="0">
                    <a:noFill/>
                  </a:tcPr>
                </a:tc>
              </a:tr>
              <a:tr h="122555">
                <a:tc>
                  <a:txBody>
                    <a:bodyPr/>
                    <a:lstStyle/>
                    <a:p>
                      <a:pPr algn="l">
                        <a:spcAft>
                          <a:spcPts val="0"/>
                        </a:spcAft>
                      </a:pPr>
                      <a:r>
                        <a:rPr lang="zh-CN" sz="800" kern="0" dirty="0">
                          <a:solidFill>
                            <a:schemeClr val="bg1"/>
                          </a:solidFill>
                          <a:effectLst/>
                        </a:rPr>
                        <a:t>合计</a:t>
                      </a:r>
                      <a:endParaRPr lang="zh-CN" sz="400" kern="100" dirty="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 </a:t>
                      </a:r>
                      <a:endParaRPr lang="zh-CN" sz="400" kern="100" dirty="0">
                        <a:solidFill>
                          <a:schemeClr val="bg1"/>
                        </a:solidFill>
                        <a:effectLst/>
                        <a:latin typeface="Times New Roman"/>
                        <a:ea typeface="宋体"/>
                        <a:cs typeface="Times New Roman"/>
                      </a:endParaRPr>
                    </a:p>
                  </a:txBody>
                  <a:tcPr marL="63294" marR="63294" marT="0" marB="0">
                    <a:noFill/>
                  </a:tcPr>
                </a:tc>
                <a:tc>
                  <a:txBody>
                    <a:bodyPr/>
                    <a:lstStyle/>
                    <a:p>
                      <a:pPr algn="l">
                        <a:spcAft>
                          <a:spcPts val="0"/>
                        </a:spcAft>
                      </a:pPr>
                      <a:r>
                        <a:rPr lang="en-US" sz="800" kern="0" dirty="0">
                          <a:solidFill>
                            <a:schemeClr val="bg1"/>
                          </a:solidFill>
                          <a:effectLst/>
                        </a:rPr>
                        <a:t> </a:t>
                      </a:r>
                      <a:endParaRPr lang="zh-CN" sz="400" kern="100" dirty="0">
                        <a:solidFill>
                          <a:schemeClr val="bg1"/>
                        </a:solidFill>
                        <a:effectLst/>
                        <a:latin typeface="Times New Roman"/>
                        <a:ea typeface="宋体"/>
                        <a:cs typeface="Times New Roman"/>
                      </a:endParaRPr>
                    </a:p>
                  </a:txBody>
                  <a:tcPr marL="63294" marR="63294" marT="0" marB="0">
                    <a:noFill/>
                  </a:tcPr>
                </a:tc>
              </a:tr>
            </a:tbl>
          </a:graphicData>
        </a:graphic>
      </p:graphicFrame>
    </p:spTree>
    <p:extLst>
      <p:ext uri="{BB962C8B-B14F-4D97-AF65-F5344CB8AC3E}">
        <p14:creationId xmlns:p14="http://schemas.microsoft.com/office/powerpoint/2010/main" val="560312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txBox="1">
            <a:spLocks noChangeArrowheads="1"/>
          </p:cNvSpPr>
          <p:nvPr/>
        </p:nvSpPr>
        <p:spPr bwMode="auto">
          <a:xfrm>
            <a:off x="431800" y="781050"/>
            <a:ext cx="62912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a:solidFill>
                  <a:schemeClr val="bg1"/>
                </a:solidFill>
              </a:rPr>
              <a:t>【问题</a:t>
            </a:r>
            <a:r>
              <a:rPr lang="en-US" altLang="zh-CN">
                <a:solidFill>
                  <a:schemeClr val="bg1"/>
                </a:solidFill>
              </a:rPr>
              <a:t>3</a:t>
            </a:r>
            <a:r>
              <a:rPr lang="zh-CN" altLang="zh-CN">
                <a:solidFill>
                  <a:schemeClr val="bg1"/>
                </a:solidFill>
              </a:rPr>
              <a:t>】</a:t>
            </a:r>
            <a:r>
              <a:rPr lang="en-US" altLang="zh-CN">
                <a:solidFill>
                  <a:schemeClr val="bg1"/>
                </a:solidFill>
              </a:rPr>
              <a:t>(6</a:t>
            </a:r>
            <a:r>
              <a:rPr lang="zh-CN" altLang="zh-CN">
                <a:solidFill>
                  <a:schemeClr val="bg1"/>
                </a:solidFill>
              </a:rPr>
              <a:t>分</a:t>
            </a:r>
            <a:r>
              <a:rPr lang="en-US" altLang="zh-CN">
                <a:solidFill>
                  <a:schemeClr val="bg1"/>
                </a:solidFill>
              </a:rPr>
              <a:t>)</a:t>
            </a:r>
            <a:endParaRPr lang="zh-CN" altLang="zh-CN">
              <a:solidFill>
                <a:schemeClr val="bg1"/>
              </a:solidFill>
            </a:endParaRPr>
          </a:p>
          <a:p>
            <a:pPr eaLnBrk="1" hangingPunct="1"/>
            <a:r>
              <a:rPr lang="zh-CN" altLang="zh-CN">
                <a:solidFill>
                  <a:schemeClr val="bg1"/>
                </a:solidFill>
              </a:rPr>
              <a:t>请计算第</a:t>
            </a:r>
            <a:r>
              <a:rPr lang="en-US" altLang="zh-CN">
                <a:solidFill>
                  <a:schemeClr val="bg1"/>
                </a:solidFill>
              </a:rPr>
              <a:t>4 0</a:t>
            </a:r>
            <a:r>
              <a:rPr lang="zh-CN" altLang="zh-CN">
                <a:solidFill>
                  <a:schemeClr val="bg1"/>
                </a:solidFill>
              </a:rPr>
              <a:t>天晚时项目的</a:t>
            </a:r>
            <a:r>
              <a:rPr lang="en-US" altLang="zh-CN">
                <a:solidFill>
                  <a:schemeClr val="bg1"/>
                </a:solidFill>
              </a:rPr>
              <a:t>C V</a:t>
            </a:r>
            <a:r>
              <a:rPr lang="zh-CN" altLang="zh-CN">
                <a:solidFill>
                  <a:schemeClr val="bg1"/>
                </a:solidFill>
              </a:rPr>
              <a:t>、</a:t>
            </a:r>
            <a:r>
              <a:rPr lang="en-US" altLang="zh-CN">
                <a:solidFill>
                  <a:schemeClr val="bg1"/>
                </a:solidFill>
              </a:rPr>
              <a:t>S V</a:t>
            </a:r>
            <a:r>
              <a:rPr lang="zh-CN" altLang="zh-CN">
                <a:solidFill>
                  <a:schemeClr val="bg1"/>
                </a:solidFill>
              </a:rPr>
              <a:t>、</a:t>
            </a:r>
            <a:r>
              <a:rPr lang="en-US" altLang="zh-CN">
                <a:solidFill>
                  <a:schemeClr val="bg1"/>
                </a:solidFill>
              </a:rPr>
              <a:t>C P I</a:t>
            </a:r>
            <a:r>
              <a:rPr lang="zh-CN" altLang="zh-CN">
                <a:solidFill>
                  <a:schemeClr val="bg1"/>
                </a:solidFill>
              </a:rPr>
              <a:t>、</a:t>
            </a:r>
            <a:r>
              <a:rPr lang="en-US" altLang="zh-CN">
                <a:solidFill>
                  <a:schemeClr val="bg1"/>
                </a:solidFill>
              </a:rPr>
              <a:t>S P I（</a:t>
            </a:r>
            <a:r>
              <a:rPr lang="zh-CN" altLang="zh-CN">
                <a:solidFill>
                  <a:schemeClr val="bg1"/>
                </a:solidFill>
              </a:rPr>
              <a:t>给出计算公式和计算结果，结果保留</a:t>
            </a:r>
            <a:r>
              <a:rPr lang="en-US" altLang="zh-CN">
                <a:solidFill>
                  <a:schemeClr val="bg1"/>
                </a:solidFill>
              </a:rPr>
              <a:t>2</a:t>
            </a:r>
            <a:r>
              <a:rPr lang="zh-CN" altLang="zh-CN">
                <a:solidFill>
                  <a:schemeClr val="bg1"/>
                </a:solidFill>
              </a:rPr>
              <a:t>位小数），评价当前项目缋效，幷给出改进措施。</a:t>
            </a:r>
          </a:p>
        </p:txBody>
      </p:sp>
    </p:spTree>
    <p:extLst>
      <p:ext uri="{BB962C8B-B14F-4D97-AF65-F5344CB8AC3E}">
        <p14:creationId xmlns:p14="http://schemas.microsoft.com/office/powerpoint/2010/main" val="3696664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p:cNvSpPr txBox="1">
            <a:spLocks noChangeArrowheads="1"/>
          </p:cNvSpPr>
          <p:nvPr/>
        </p:nvSpPr>
        <p:spPr bwMode="auto">
          <a:xfrm>
            <a:off x="395288" y="411163"/>
            <a:ext cx="633730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1100">
                <a:solidFill>
                  <a:schemeClr val="bg1"/>
                </a:solidFill>
              </a:rPr>
              <a:t>【问题</a:t>
            </a:r>
            <a:r>
              <a:rPr lang="en-US" altLang="zh-CN" sz="1100">
                <a:solidFill>
                  <a:schemeClr val="bg1"/>
                </a:solidFill>
              </a:rPr>
              <a:t>2</a:t>
            </a:r>
            <a:r>
              <a:rPr lang="zh-CN" altLang="zh-CN" sz="1100">
                <a:solidFill>
                  <a:schemeClr val="bg1"/>
                </a:solidFill>
              </a:rPr>
              <a:t>】</a:t>
            </a:r>
            <a:r>
              <a:rPr lang="en-US" altLang="zh-CN" sz="1100">
                <a:solidFill>
                  <a:schemeClr val="bg1"/>
                </a:solidFill>
              </a:rPr>
              <a:t>(9</a:t>
            </a:r>
            <a:r>
              <a:rPr lang="zh-CN" altLang="zh-CN" sz="1100">
                <a:solidFill>
                  <a:schemeClr val="bg1"/>
                </a:solidFill>
              </a:rPr>
              <a:t>分</a:t>
            </a:r>
            <a:r>
              <a:rPr lang="en-US" altLang="zh-CN" sz="1100">
                <a:solidFill>
                  <a:schemeClr val="bg1"/>
                </a:solidFill>
              </a:rPr>
              <a:t>)</a:t>
            </a:r>
            <a:endParaRPr lang="zh-CN" altLang="zh-CN" sz="1100">
              <a:solidFill>
                <a:schemeClr val="bg1"/>
              </a:solidFill>
            </a:endParaRPr>
          </a:p>
          <a:p>
            <a:pPr eaLnBrk="1" hangingPunct="1"/>
            <a:r>
              <a:rPr lang="zh-CN" altLang="zh-CN" sz="1100">
                <a:solidFill>
                  <a:schemeClr val="bg1"/>
                </a:solidFill>
              </a:rPr>
              <a:t>项目组根据工期要求，资源情況及预算进行了工期优化，即将话动</a:t>
            </a:r>
            <a:r>
              <a:rPr lang="en-US" altLang="zh-CN" sz="1100">
                <a:solidFill>
                  <a:schemeClr val="bg1"/>
                </a:solidFill>
              </a:rPr>
              <a:t>B</a:t>
            </a:r>
            <a:r>
              <a:rPr lang="zh-CN" altLang="zh-CN" sz="1100">
                <a:solidFill>
                  <a:schemeClr val="bg1"/>
                </a:solidFill>
              </a:rPr>
              <a:t>压缩至</a:t>
            </a:r>
            <a:r>
              <a:rPr lang="en-US" altLang="zh-CN" sz="1100">
                <a:solidFill>
                  <a:schemeClr val="bg1"/>
                </a:solidFill>
              </a:rPr>
              <a:t>3 0</a:t>
            </a:r>
            <a:r>
              <a:rPr lang="zh-CN" altLang="zh-CN" sz="1100">
                <a:solidFill>
                  <a:schemeClr val="bg1"/>
                </a:solidFill>
              </a:rPr>
              <a:t>天、</a:t>
            </a:r>
            <a:r>
              <a:rPr lang="en-US" altLang="zh-CN" sz="1100">
                <a:solidFill>
                  <a:schemeClr val="bg1"/>
                </a:solidFill>
              </a:rPr>
              <a:t>D</a:t>
            </a:r>
            <a:r>
              <a:rPr lang="zh-CN" altLang="zh-CN" sz="1100">
                <a:solidFill>
                  <a:schemeClr val="bg1"/>
                </a:solidFill>
              </a:rPr>
              <a:t>压缩至</a:t>
            </a:r>
            <a:r>
              <a:rPr lang="en-US" altLang="zh-CN" sz="1100">
                <a:solidFill>
                  <a:schemeClr val="bg1"/>
                </a:solidFill>
              </a:rPr>
              <a:t>40</a:t>
            </a:r>
            <a:r>
              <a:rPr lang="zh-CN" altLang="zh-CN" sz="1100">
                <a:solidFill>
                  <a:schemeClr val="bg1"/>
                </a:solidFill>
              </a:rPr>
              <a:t>天，并形成了最终进度计划网络图；给出的顶目所需资源数量与资源费率如下</a:t>
            </a:r>
            <a:r>
              <a:rPr lang="zh-CN" altLang="en-US" sz="1100">
                <a:solidFill>
                  <a:schemeClr val="bg1"/>
                </a:solidFill>
              </a:rPr>
              <a:t>表</a:t>
            </a:r>
            <a:r>
              <a:rPr lang="zh-CN" altLang="zh-CN" sz="1100">
                <a:solidFill>
                  <a:schemeClr val="bg1"/>
                </a:solidFill>
              </a:rPr>
              <a:t>：</a:t>
            </a:r>
            <a:endParaRPr lang="en-US" altLang="zh-CN" sz="1100">
              <a:solidFill>
                <a:schemeClr val="bg1"/>
              </a:solidFill>
            </a:endParaRPr>
          </a:p>
          <a:p>
            <a:pPr eaLnBrk="1" hangingPunct="1"/>
            <a:endParaRPr lang="en-US" altLang="zh-CN" sz="1100">
              <a:solidFill>
                <a:schemeClr val="bg1"/>
              </a:solidFill>
            </a:endParaRPr>
          </a:p>
          <a:p>
            <a:pPr eaLnBrk="1" hangingPunct="1"/>
            <a:endParaRPr lang="en-US" altLang="zh-CN" sz="1100">
              <a:solidFill>
                <a:schemeClr val="bg1"/>
              </a:solidFill>
            </a:endParaRPr>
          </a:p>
          <a:p>
            <a:pPr eaLnBrk="1" hangingPunct="1"/>
            <a:endParaRPr lang="en-US" altLang="zh-CN" sz="1100">
              <a:solidFill>
                <a:schemeClr val="bg1"/>
              </a:solidFill>
            </a:endParaRPr>
          </a:p>
          <a:p>
            <a:pPr eaLnBrk="1" hangingPunct="1"/>
            <a:endParaRPr lang="en-US" altLang="zh-CN" sz="1100">
              <a:solidFill>
                <a:schemeClr val="bg1"/>
              </a:solidFill>
            </a:endParaRPr>
          </a:p>
          <a:p>
            <a:pPr eaLnBrk="1" hangingPunct="1"/>
            <a:endParaRPr lang="en-US" altLang="zh-CN" sz="1100">
              <a:solidFill>
                <a:schemeClr val="bg1"/>
              </a:solidFill>
            </a:endParaRPr>
          </a:p>
          <a:p>
            <a:pPr eaLnBrk="1" hangingPunct="1"/>
            <a:endParaRPr lang="en-US" altLang="zh-CN" sz="1100">
              <a:solidFill>
                <a:schemeClr val="bg1"/>
              </a:solidFill>
            </a:endParaRPr>
          </a:p>
          <a:p>
            <a:pPr eaLnBrk="1" hangingPunct="1"/>
            <a:endParaRPr lang="en-US" altLang="zh-CN" sz="1100">
              <a:solidFill>
                <a:schemeClr val="bg1"/>
              </a:solidFill>
            </a:endParaRPr>
          </a:p>
          <a:p>
            <a:pPr eaLnBrk="1" hangingPunct="1"/>
            <a:r>
              <a:rPr lang="zh-CN" altLang="zh-CN" sz="1100">
                <a:solidFill>
                  <a:schemeClr val="bg1"/>
                </a:solidFill>
              </a:rPr>
              <a:t>按最终进度计划执行到第</a:t>
            </a:r>
            <a:r>
              <a:rPr lang="en-US" altLang="zh-CN" sz="1100">
                <a:solidFill>
                  <a:schemeClr val="bg1"/>
                </a:solidFill>
              </a:rPr>
              <a:t>4 0</a:t>
            </a:r>
            <a:r>
              <a:rPr lang="zh-CN" altLang="zh-CN" sz="1100">
                <a:solidFill>
                  <a:schemeClr val="bg1"/>
                </a:solidFill>
              </a:rPr>
              <a:t>天晚对项目进行监测时发现，活动</a:t>
            </a:r>
            <a:r>
              <a:rPr lang="en-US" altLang="zh-CN" sz="1100">
                <a:solidFill>
                  <a:schemeClr val="bg1"/>
                </a:solidFill>
              </a:rPr>
              <a:t>D</a:t>
            </a:r>
            <a:r>
              <a:rPr lang="zh-CN" altLang="zh-CN" sz="1100">
                <a:solidFill>
                  <a:schemeClr val="bg1"/>
                </a:solidFill>
              </a:rPr>
              <a:t>完成一半，活动</a:t>
            </a:r>
            <a:r>
              <a:rPr lang="en-US" altLang="zh-CN" sz="1100">
                <a:solidFill>
                  <a:schemeClr val="bg1"/>
                </a:solidFill>
              </a:rPr>
              <a:t>E</a:t>
            </a:r>
            <a:r>
              <a:rPr lang="zh-CN" altLang="zh-CN" sz="1100">
                <a:solidFill>
                  <a:schemeClr val="bg1"/>
                </a:solidFill>
              </a:rPr>
              <a:t>准备第二天开始，活动</a:t>
            </a:r>
            <a:r>
              <a:rPr lang="en-US" altLang="zh-CN" sz="1100">
                <a:solidFill>
                  <a:schemeClr val="bg1"/>
                </a:solidFill>
              </a:rPr>
              <a:t>G</a:t>
            </a:r>
            <a:r>
              <a:rPr lang="zh-CN" altLang="zh-CN" sz="1100">
                <a:solidFill>
                  <a:schemeClr val="bg1"/>
                </a:solidFill>
              </a:rPr>
              <a:t>完成了</a:t>
            </a:r>
            <a:r>
              <a:rPr lang="en-US" altLang="zh-CN" sz="1100">
                <a:solidFill>
                  <a:schemeClr val="bg1"/>
                </a:solidFill>
              </a:rPr>
              <a:t>1/4</a:t>
            </a:r>
            <a:r>
              <a:rPr lang="zh-CN" altLang="zh-CN" sz="1100">
                <a:solidFill>
                  <a:schemeClr val="bg1"/>
                </a:solidFill>
              </a:rPr>
              <a:t>；此时累计支付的实际成本为</a:t>
            </a:r>
            <a:r>
              <a:rPr lang="en-US" altLang="zh-CN" sz="1100">
                <a:solidFill>
                  <a:schemeClr val="bg1"/>
                </a:solidFill>
              </a:rPr>
              <a:t>4 0 0 0 0</a:t>
            </a:r>
            <a:r>
              <a:rPr lang="zh-CN" altLang="zh-CN" sz="1100">
                <a:solidFill>
                  <a:schemeClr val="bg1"/>
                </a:solidFill>
              </a:rPr>
              <a:t>元，请在下表中填写此时该项目的绩效信息。</a:t>
            </a:r>
          </a:p>
        </p:txBody>
      </p:sp>
      <p:graphicFrame>
        <p:nvGraphicFramePr>
          <p:cNvPr id="4" name="表格 3"/>
          <p:cNvGraphicFramePr>
            <a:graphicFrameLocks noGrp="1"/>
          </p:cNvGraphicFramePr>
          <p:nvPr/>
        </p:nvGraphicFramePr>
        <p:xfrm>
          <a:off x="395288" y="987425"/>
          <a:ext cx="6286500" cy="1068388"/>
        </p:xfrm>
        <a:graphic>
          <a:graphicData uri="http://schemas.openxmlformats.org/drawingml/2006/table">
            <a:tbl>
              <a:tblPr/>
              <a:tblGrid>
                <a:gridCol w="735012"/>
                <a:gridCol w="706438"/>
                <a:gridCol w="1211262"/>
                <a:gridCol w="627063"/>
                <a:gridCol w="1074737"/>
                <a:gridCol w="1931988"/>
              </a:tblGrid>
              <a:tr h="323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Calibri" pitchFamily="34" charset="0"/>
                          <a:ea typeface="宋体" pitchFamily="2" charset="-122"/>
                        </a:rPr>
                        <a:t>活动</a:t>
                      </a:r>
                      <a:endPar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Calibri" pitchFamily="34" charset="0"/>
                          <a:ea typeface="宋体" pitchFamily="2" charset="-122"/>
                        </a:rPr>
                        <a:t>资源</a:t>
                      </a:r>
                      <a:endPar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Calibri" pitchFamily="34" charset="0"/>
                          <a:ea typeface="宋体" pitchFamily="2" charset="-122"/>
                        </a:rPr>
                        <a:t>费率（元</a:t>
                      </a:r>
                      <a:r>
                        <a:rPr kumimoji="0" lang="en-US" altLang="zh-CN" sz="1200" b="1" i="0" u="none" strike="noStrike" cap="none" normalizeH="0" baseline="0" smtClean="0">
                          <a:ln>
                            <a:noFill/>
                          </a:ln>
                          <a:solidFill>
                            <a:schemeClr val="tx1"/>
                          </a:solidFill>
                          <a:effectLst/>
                          <a:latin typeface="Calibri" pitchFamily="34" charset="0"/>
                          <a:ea typeface="宋体" pitchFamily="2" charset="-122"/>
                        </a:rPr>
                        <a:t>/</a:t>
                      </a:r>
                      <a:r>
                        <a:rPr kumimoji="0" lang="zh-CN" sz="1200" b="1" i="0" u="none" strike="noStrike" cap="none" normalizeH="0" baseline="0" smtClean="0">
                          <a:ln>
                            <a:noFill/>
                          </a:ln>
                          <a:solidFill>
                            <a:schemeClr val="tx1"/>
                          </a:solidFill>
                          <a:effectLst/>
                          <a:latin typeface="Calibri" pitchFamily="34" charset="0"/>
                          <a:ea typeface="宋体" pitchFamily="2" charset="-122"/>
                        </a:rPr>
                        <a:t>人天）</a:t>
                      </a:r>
                      <a:endPar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Calibri" pitchFamily="34" charset="0"/>
                          <a:ea typeface="宋体" pitchFamily="2" charset="-122"/>
                        </a:rPr>
                        <a:t>活动</a:t>
                      </a:r>
                      <a:endPar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Calibri" pitchFamily="34" charset="0"/>
                          <a:ea typeface="宋体" pitchFamily="2" charset="-122"/>
                        </a:rPr>
                        <a:t>资源</a:t>
                      </a:r>
                      <a:endPar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Calibri" pitchFamily="34" charset="0"/>
                          <a:ea typeface="宋体" pitchFamily="2" charset="-122"/>
                        </a:rPr>
                        <a:t>费率（元</a:t>
                      </a:r>
                      <a:r>
                        <a:rPr kumimoji="0" lang="en-US" altLang="zh-CN" sz="1200" b="1" i="0" u="none" strike="noStrike" cap="none" normalizeH="0" baseline="0" smtClean="0">
                          <a:ln>
                            <a:noFill/>
                          </a:ln>
                          <a:solidFill>
                            <a:schemeClr val="tx1"/>
                          </a:solidFill>
                          <a:effectLst/>
                          <a:latin typeface="Calibri" pitchFamily="34" charset="0"/>
                          <a:ea typeface="宋体" pitchFamily="2" charset="-122"/>
                        </a:rPr>
                        <a:t>/</a:t>
                      </a:r>
                      <a:r>
                        <a:rPr kumimoji="0" lang="zh-CN" sz="1200" b="1" i="0" u="none" strike="noStrike" cap="none" normalizeH="0" baseline="0" smtClean="0">
                          <a:ln>
                            <a:noFill/>
                          </a:ln>
                          <a:solidFill>
                            <a:schemeClr val="tx1"/>
                          </a:solidFill>
                          <a:effectLst/>
                          <a:latin typeface="Calibri" pitchFamily="34" charset="0"/>
                          <a:ea typeface="宋体" pitchFamily="2" charset="-122"/>
                        </a:rPr>
                        <a:t>人天）</a:t>
                      </a:r>
                      <a:endPar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84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Calibri" pitchFamily="34" charset="0"/>
                          <a:ea typeface="宋体" pitchFamily="2" charset="-122"/>
                        </a:rPr>
                        <a:t>A</a:t>
                      </a: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1</a:t>
                      </a:r>
                      <a:r>
                        <a:rPr kumimoji="0" lang="zh-CN" sz="1200" b="0" i="0" u="none" strike="noStrike" cap="none" normalizeH="0" baseline="0" smtClean="0">
                          <a:ln>
                            <a:noFill/>
                          </a:ln>
                          <a:solidFill>
                            <a:schemeClr val="tx1"/>
                          </a:solidFill>
                          <a:effectLst/>
                          <a:latin typeface="Calibri" pitchFamily="34" charset="0"/>
                          <a:ea typeface="宋体" pitchFamily="2" charset="-122"/>
                        </a:rPr>
                        <a:t>人</a:t>
                      </a:r>
                      <a:endPar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180</a:t>
                      </a:r>
                      <a:endParaRPr kumimoji="0" lang="zh-CN"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E</a:t>
                      </a:r>
                      <a:endParaRPr kumimoji="0" lang="zh-CN"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1</a:t>
                      </a:r>
                      <a:r>
                        <a:rPr kumimoji="0" lang="zh-CN" sz="1200" b="0" i="0" u="none" strike="noStrike" cap="none" normalizeH="0" baseline="0" smtClean="0">
                          <a:ln>
                            <a:noFill/>
                          </a:ln>
                          <a:solidFill>
                            <a:schemeClr val="tx1"/>
                          </a:solidFill>
                          <a:effectLst/>
                          <a:latin typeface="Calibri" pitchFamily="34" charset="0"/>
                          <a:ea typeface="宋体" pitchFamily="2" charset="-122"/>
                        </a:rPr>
                        <a:t>人</a:t>
                      </a:r>
                      <a:endPar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180</a:t>
                      </a:r>
                      <a:endParaRPr kumimoji="0" lang="zh-CN"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84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Calibri" pitchFamily="34" charset="0"/>
                          <a:ea typeface="宋体" pitchFamily="2" charset="-122"/>
                        </a:rPr>
                        <a:t>B</a:t>
                      </a: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2</a:t>
                      </a:r>
                      <a:r>
                        <a:rPr kumimoji="0" lang="zh-CN" sz="1200" b="0" i="0" u="none" strike="noStrike" cap="none" normalizeH="0" baseline="0" smtClean="0">
                          <a:ln>
                            <a:noFill/>
                          </a:ln>
                          <a:solidFill>
                            <a:schemeClr val="tx1"/>
                          </a:solidFill>
                          <a:effectLst/>
                          <a:latin typeface="Calibri" pitchFamily="34" charset="0"/>
                          <a:ea typeface="宋体" pitchFamily="2" charset="-122"/>
                        </a:rPr>
                        <a:t>人</a:t>
                      </a:r>
                      <a:endPar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220</a:t>
                      </a:r>
                      <a:endParaRPr kumimoji="0" lang="zh-CN"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G</a:t>
                      </a:r>
                      <a:endParaRPr kumimoji="0" lang="zh-CN"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2</a:t>
                      </a:r>
                      <a:r>
                        <a:rPr kumimoji="0" lang="zh-CN" sz="1200" b="0" i="0" u="none" strike="noStrike" cap="none" normalizeH="0" baseline="0" smtClean="0">
                          <a:ln>
                            <a:noFill/>
                          </a:ln>
                          <a:solidFill>
                            <a:schemeClr val="tx1"/>
                          </a:solidFill>
                          <a:effectLst/>
                          <a:latin typeface="Calibri" pitchFamily="34" charset="0"/>
                          <a:ea typeface="宋体" pitchFamily="2" charset="-122"/>
                        </a:rPr>
                        <a:t>人</a:t>
                      </a:r>
                      <a:endPar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200</a:t>
                      </a:r>
                      <a:endParaRPr kumimoji="0" lang="zh-CN"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84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Calibri" pitchFamily="34" charset="0"/>
                          <a:ea typeface="宋体" pitchFamily="2" charset="-122"/>
                        </a:rPr>
                        <a:t>C</a:t>
                      </a: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1</a:t>
                      </a:r>
                      <a:r>
                        <a:rPr kumimoji="0" lang="zh-CN" sz="1200" b="0" i="0" u="none" strike="noStrike" cap="none" normalizeH="0" baseline="0" smtClean="0">
                          <a:ln>
                            <a:noFill/>
                          </a:ln>
                          <a:solidFill>
                            <a:schemeClr val="tx1"/>
                          </a:solidFill>
                          <a:effectLst/>
                          <a:latin typeface="Calibri" pitchFamily="34" charset="0"/>
                          <a:ea typeface="宋体" pitchFamily="2" charset="-122"/>
                        </a:rPr>
                        <a:t>人</a:t>
                      </a:r>
                      <a:endPar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150</a:t>
                      </a:r>
                      <a:endParaRPr kumimoji="0" lang="zh-CN"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H</a:t>
                      </a:r>
                      <a:endParaRPr kumimoji="0" lang="zh-CN"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2</a:t>
                      </a:r>
                      <a:r>
                        <a:rPr kumimoji="0" lang="zh-CN" sz="1200" b="0" i="0" u="none" strike="noStrike" cap="none" normalizeH="0" baseline="0" smtClean="0">
                          <a:ln>
                            <a:noFill/>
                          </a:ln>
                          <a:solidFill>
                            <a:schemeClr val="tx1"/>
                          </a:solidFill>
                          <a:effectLst/>
                          <a:latin typeface="Calibri" pitchFamily="34" charset="0"/>
                          <a:ea typeface="宋体" pitchFamily="2" charset="-122"/>
                        </a:rPr>
                        <a:t>人</a:t>
                      </a:r>
                      <a:endPar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  100</a:t>
                      </a:r>
                      <a:endParaRPr kumimoji="0" lang="zh-CN"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92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Calibri" pitchFamily="34" charset="0"/>
                          <a:ea typeface="宋体" pitchFamily="2" charset="-122"/>
                        </a:rPr>
                        <a:t>D</a:t>
                      </a: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2</a:t>
                      </a:r>
                      <a:r>
                        <a:rPr kumimoji="0" lang="zh-CN" sz="1200" b="0" i="0" u="none" strike="noStrike" cap="none" normalizeH="0" baseline="0" smtClean="0">
                          <a:ln>
                            <a:noFill/>
                          </a:ln>
                          <a:solidFill>
                            <a:schemeClr val="tx1"/>
                          </a:solidFill>
                          <a:effectLst/>
                          <a:latin typeface="Calibri" pitchFamily="34" charset="0"/>
                          <a:ea typeface="宋体" pitchFamily="2" charset="-122"/>
                        </a:rPr>
                        <a:t>人</a:t>
                      </a:r>
                      <a:endPar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240</a:t>
                      </a:r>
                      <a:endParaRPr kumimoji="0" lang="zh-CN"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I</a:t>
                      </a:r>
                      <a:endParaRPr kumimoji="0" lang="zh-CN"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2</a:t>
                      </a:r>
                      <a:r>
                        <a:rPr kumimoji="0" lang="zh-CN" sz="1200" b="0" i="0" u="none" strike="noStrike" cap="none" normalizeH="0" baseline="0" smtClean="0">
                          <a:ln>
                            <a:noFill/>
                          </a:ln>
                          <a:solidFill>
                            <a:schemeClr val="tx1"/>
                          </a:solidFill>
                          <a:effectLst/>
                          <a:latin typeface="Calibri" pitchFamily="34" charset="0"/>
                          <a:ea typeface="宋体" pitchFamily="2" charset="-122"/>
                        </a:rPr>
                        <a:t>人</a:t>
                      </a:r>
                      <a:endPar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rPr>
                        <a:t>150</a:t>
                      </a:r>
                      <a:endParaRPr kumimoji="0" lang="zh-CN"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表格 4"/>
          <p:cNvGraphicFramePr>
            <a:graphicFrameLocks noGrp="1"/>
          </p:cNvGraphicFramePr>
          <p:nvPr/>
        </p:nvGraphicFramePr>
        <p:xfrm>
          <a:off x="611188" y="2520950"/>
          <a:ext cx="2736850" cy="1598610"/>
        </p:xfrm>
        <a:graphic>
          <a:graphicData uri="http://schemas.openxmlformats.org/drawingml/2006/table">
            <a:tbl>
              <a:tblPr firstRow="1" firstCol="1" bandRow="1">
                <a:tableStyleId>{5C22544A-7EE6-4342-B048-85BDC9FD1C3A}</a:tableStyleId>
              </a:tblPr>
              <a:tblGrid>
                <a:gridCol w="1056464"/>
                <a:gridCol w="910209"/>
                <a:gridCol w="770177"/>
              </a:tblGrid>
              <a:tr h="159861">
                <a:tc>
                  <a:txBody>
                    <a:bodyPr/>
                    <a:lstStyle/>
                    <a:p>
                      <a:pPr algn="l">
                        <a:spcAft>
                          <a:spcPts val="0"/>
                        </a:spcAft>
                      </a:pPr>
                      <a:r>
                        <a:rPr lang="zh-CN" sz="1000" kern="0" dirty="0">
                          <a:solidFill>
                            <a:schemeClr val="tx1"/>
                          </a:solidFill>
                          <a:effectLst/>
                        </a:rPr>
                        <a:t>活动</a:t>
                      </a:r>
                      <a:endParaRPr lang="zh-CN" sz="600" kern="100" dirty="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PV</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dirty="0">
                          <a:solidFill>
                            <a:schemeClr val="tx1"/>
                          </a:solidFill>
                          <a:effectLst/>
                        </a:rPr>
                        <a:t>EV</a:t>
                      </a:r>
                      <a:endParaRPr lang="zh-CN" sz="600" kern="100" dirty="0">
                        <a:solidFill>
                          <a:schemeClr val="tx1"/>
                        </a:solidFill>
                        <a:effectLst/>
                        <a:latin typeface="Times New Roman"/>
                        <a:ea typeface="宋体"/>
                        <a:cs typeface="Times New Roman"/>
                      </a:endParaRPr>
                    </a:p>
                  </a:txBody>
                  <a:tcPr marL="63318" marR="63318" marT="0" marB="0"/>
                </a:tc>
              </a:tr>
              <a:tr h="159861">
                <a:tc>
                  <a:txBody>
                    <a:bodyPr/>
                    <a:lstStyle/>
                    <a:p>
                      <a:pPr algn="l">
                        <a:spcAft>
                          <a:spcPts val="0"/>
                        </a:spcAft>
                      </a:pPr>
                      <a:r>
                        <a:rPr lang="en-US" sz="1000" kern="0" dirty="0">
                          <a:solidFill>
                            <a:schemeClr val="tx1"/>
                          </a:solidFill>
                          <a:effectLst/>
                        </a:rPr>
                        <a:t>A</a:t>
                      </a:r>
                      <a:endParaRPr lang="zh-CN" sz="600" kern="100" dirty="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dirty="0">
                          <a:solidFill>
                            <a:schemeClr val="tx1"/>
                          </a:solidFill>
                          <a:effectLst/>
                        </a:rPr>
                        <a:t> </a:t>
                      </a:r>
                      <a:endParaRPr lang="zh-CN" sz="600" kern="100" dirty="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dirty="0">
                          <a:solidFill>
                            <a:schemeClr val="tx1"/>
                          </a:solidFill>
                          <a:effectLst/>
                        </a:rPr>
                        <a:t> </a:t>
                      </a:r>
                      <a:endParaRPr lang="zh-CN" sz="600" kern="100" dirty="0">
                        <a:solidFill>
                          <a:schemeClr val="tx1"/>
                        </a:solidFill>
                        <a:effectLst/>
                        <a:latin typeface="Times New Roman"/>
                        <a:ea typeface="宋体"/>
                        <a:cs typeface="Times New Roman"/>
                      </a:endParaRPr>
                    </a:p>
                  </a:txBody>
                  <a:tcPr marL="63318" marR="63318" marT="0" marB="0"/>
                </a:tc>
              </a:tr>
              <a:tr h="159861">
                <a:tc>
                  <a:txBody>
                    <a:bodyPr/>
                    <a:lstStyle/>
                    <a:p>
                      <a:pPr algn="l">
                        <a:spcAft>
                          <a:spcPts val="0"/>
                        </a:spcAft>
                      </a:pPr>
                      <a:r>
                        <a:rPr lang="en-US" sz="1000" kern="0">
                          <a:solidFill>
                            <a:schemeClr val="tx1"/>
                          </a:solidFill>
                          <a:effectLst/>
                        </a:rPr>
                        <a:t>B</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dirty="0">
                          <a:solidFill>
                            <a:schemeClr val="tx1"/>
                          </a:solidFill>
                          <a:effectLst/>
                        </a:rPr>
                        <a:t> </a:t>
                      </a:r>
                      <a:endParaRPr lang="zh-CN" sz="600" kern="100" dirty="0">
                        <a:solidFill>
                          <a:schemeClr val="tx1"/>
                        </a:solidFill>
                        <a:effectLst/>
                        <a:latin typeface="Times New Roman"/>
                        <a:ea typeface="宋体"/>
                        <a:cs typeface="Times New Roman"/>
                      </a:endParaRPr>
                    </a:p>
                  </a:txBody>
                  <a:tcPr marL="63318" marR="63318" marT="0" marB="0"/>
                </a:tc>
              </a:tr>
              <a:tr h="159861">
                <a:tc>
                  <a:txBody>
                    <a:bodyPr/>
                    <a:lstStyle/>
                    <a:p>
                      <a:pPr algn="l">
                        <a:spcAft>
                          <a:spcPts val="0"/>
                        </a:spcAft>
                      </a:pPr>
                      <a:r>
                        <a:rPr lang="en-US" sz="1000" kern="0" dirty="0">
                          <a:solidFill>
                            <a:schemeClr val="tx1"/>
                          </a:solidFill>
                          <a:effectLst/>
                        </a:rPr>
                        <a:t>C</a:t>
                      </a:r>
                      <a:endParaRPr lang="zh-CN" sz="600" kern="100" dirty="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r>
              <a:tr h="159861">
                <a:tc>
                  <a:txBody>
                    <a:bodyPr/>
                    <a:lstStyle/>
                    <a:p>
                      <a:pPr algn="l">
                        <a:spcAft>
                          <a:spcPts val="0"/>
                        </a:spcAft>
                      </a:pPr>
                      <a:r>
                        <a:rPr lang="en-US" sz="1000" kern="0">
                          <a:solidFill>
                            <a:schemeClr val="tx1"/>
                          </a:solidFill>
                          <a:effectLst/>
                        </a:rPr>
                        <a:t>D</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r>
              <a:tr h="159861">
                <a:tc>
                  <a:txBody>
                    <a:bodyPr/>
                    <a:lstStyle/>
                    <a:p>
                      <a:pPr algn="l">
                        <a:spcAft>
                          <a:spcPts val="0"/>
                        </a:spcAft>
                      </a:pPr>
                      <a:r>
                        <a:rPr lang="en-US" sz="1000" kern="0">
                          <a:solidFill>
                            <a:schemeClr val="tx1"/>
                          </a:solidFill>
                          <a:effectLst/>
                        </a:rPr>
                        <a:t>E</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r>
              <a:tr h="159861">
                <a:tc>
                  <a:txBody>
                    <a:bodyPr/>
                    <a:lstStyle/>
                    <a:p>
                      <a:pPr algn="l">
                        <a:spcAft>
                          <a:spcPts val="0"/>
                        </a:spcAft>
                      </a:pPr>
                      <a:r>
                        <a:rPr lang="en-US" sz="1000" kern="0">
                          <a:solidFill>
                            <a:schemeClr val="tx1"/>
                          </a:solidFill>
                          <a:effectLst/>
                        </a:rPr>
                        <a:t>G</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r>
              <a:tr h="159861">
                <a:tc>
                  <a:txBody>
                    <a:bodyPr/>
                    <a:lstStyle/>
                    <a:p>
                      <a:pPr algn="l">
                        <a:spcAft>
                          <a:spcPts val="0"/>
                        </a:spcAft>
                      </a:pPr>
                      <a:r>
                        <a:rPr lang="en-US" sz="1000" kern="0">
                          <a:solidFill>
                            <a:schemeClr val="tx1"/>
                          </a:solidFill>
                          <a:effectLst/>
                        </a:rPr>
                        <a:t>H</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r>
              <a:tr h="159861">
                <a:tc>
                  <a:txBody>
                    <a:bodyPr/>
                    <a:lstStyle/>
                    <a:p>
                      <a:pPr algn="l">
                        <a:spcAft>
                          <a:spcPts val="0"/>
                        </a:spcAft>
                      </a:pPr>
                      <a:r>
                        <a:rPr lang="en-US" sz="1000" kern="0">
                          <a:solidFill>
                            <a:schemeClr val="tx1"/>
                          </a:solidFill>
                          <a:effectLst/>
                        </a:rPr>
                        <a:t>I</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r>
              <a:tr h="159861">
                <a:tc>
                  <a:txBody>
                    <a:bodyPr/>
                    <a:lstStyle/>
                    <a:p>
                      <a:pPr algn="l">
                        <a:spcAft>
                          <a:spcPts val="0"/>
                        </a:spcAft>
                      </a:pPr>
                      <a:r>
                        <a:rPr lang="zh-CN" sz="1000" kern="0" dirty="0">
                          <a:solidFill>
                            <a:schemeClr val="tx1"/>
                          </a:solidFill>
                          <a:effectLst/>
                        </a:rPr>
                        <a:t>合计</a:t>
                      </a:r>
                      <a:endParaRPr lang="zh-CN" sz="600" kern="100" dirty="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a:solidFill>
                            <a:schemeClr val="tx1"/>
                          </a:solidFill>
                          <a:effectLst/>
                        </a:rPr>
                        <a:t> </a:t>
                      </a:r>
                      <a:endParaRPr lang="zh-CN" sz="600" kern="100">
                        <a:solidFill>
                          <a:schemeClr val="tx1"/>
                        </a:solidFill>
                        <a:effectLst/>
                        <a:latin typeface="Times New Roman"/>
                        <a:ea typeface="宋体"/>
                        <a:cs typeface="Times New Roman"/>
                      </a:endParaRPr>
                    </a:p>
                  </a:txBody>
                  <a:tcPr marL="63318" marR="63318" marT="0" marB="0"/>
                </a:tc>
                <a:tc>
                  <a:txBody>
                    <a:bodyPr/>
                    <a:lstStyle/>
                    <a:p>
                      <a:pPr algn="l">
                        <a:spcAft>
                          <a:spcPts val="0"/>
                        </a:spcAft>
                      </a:pPr>
                      <a:r>
                        <a:rPr lang="en-US" sz="1000" kern="0" dirty="0">
                          <a:solidFill>
                            <a:schemeClr val="tx1"/>
                          </a:solidFill>
                          <a:effectLst/>
                        </a:rPr>
                        <a:t> </a:t>
                      </a:r>
                      <a:endParaRPr lang="zh-CN" sz="600" kern="100" dirty="0">
                        <a:solidFill>
                          <a:schemeClr val="tx1"/>
                        </a:solidFill>
                        <a:effectLst/>
                        <a:latin typeface="Times New Roman"/>
                        <a:ea typeface="宋体"/>
                        <a:cs typeface="Times New Roman"/>
                      </a:endParaRPr>
                    </a:p>
                  </a:txBody>
                  <a:tcPr marL="63318" marR="63318" marT="0" marB="0"/>
                </a:tc>
              </a:tr>
            </a:tbl>
          </a:graphicData>
        </a:graphic>
      </p:graphicFrame>
      <p:graphicFrame>
        <p:nvGraphicFramePr>
          <p:cNvPr id="6" name="表格 5"/>
          <p:cNvGraphicFramePr>
            <a:graphicFrameLocks noGrp="1"/>
          </p:cNvGraphicFramePr>
          <p:nvPr/>
        </p:nvGraphicFramePr>
        <p:xfrm>
          <a:off x="3671888" y="2520950"/>
          <a:ext cx="2844800" cy="1676400"/>
        </p:xfrm>
        <a:graphic>
          <a:graphicData uri="http://schemas.openxmlformats.org/drawingml/2006/table">
            <a:tbl>
              <a:tblPr firstRow="1" firstCol="1" bandRow="1">
                <a:tableStyleId>{5C22544A-7EE6-4342-B048-85BDC9FD1C3A}</a:tableStyleId>
              </a:tblPr>
              <a:tblGrid>
                <a:gridCol w="999803"/>
                <a:gridCol w="1123490"/>
                <a:gridCol w="721507"/>
              </a:tblGrid>
              <a:tr h="162401">
                <a:tc>
                  <a:txBody>
                    <a:bodyPr/>
                    <a:lstStyle/>
                    <a:p>
                      <a:pPr algn="l">
                        <a:spcAft>
                          <a:spcPts val="0"/>
                        </a:spcAft>
                      </a:pPr>
                      <a:r>
                        <a:rPr lang="zh-CN" sz="1100" kern="0" dirty="0">
                          <a:solidFill>
                            <a:schemeClr val="tx1"/>
                          </a:solidFill>
                          <a:effectLst/>
                        </a:rPr>
                        <a:t>活动</a:t>
                      </a:r>
                      <a:endParaRPr lang="zh-CN" sz="700" kern="100" dirty="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dirty="0">
                          <a:solidFill>
                            <a:schemeClr val="tx1"/>
                          </a:solidFill>
                          <a:effectLst/>
                        </a:rPr>
                        <a:t>PV</a:t>
                      </a:r>
                      <a:endParaRPr lang="zh-CN" sz="700" kern="100" dirty="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EV</a:t>
                      </a:r>
                      <a:endParaRPr lang="zh-CN" sz="700" kern="100">
                        <a:solidFill>
                          <a:schemeClr val="tx1"/>
                        </a:solidFill>
                        <a:effectLst/>
                        <a:latin typeface="Times New Roman"/>
                        <a:ea typeface="宋体"/>
                        <a:cs typeface="Times New Roman"/>
                      </a:endParaRPr>
                    </a:p>
                  </a:txBody>
                  <a:tcPr marL="63316" marR="63316" marT="0" marB="0"/>
                </a:tc>
              </a:tr>
              <a:tr h="162401">
                <a:tc>
                  <a:txBody>
                    <a:bodyPr/>
                    <a:lstStyle/>
                    <a:p>
                      <a:pPr algn="l">
                        <a:spcAft>
                          <a:spcPts val="0"/>
                        </a:spcAft>
                      </a:pPr>
                      <a:r>
                        <a:rPr lang="en-US" sz="1100" kern="0" dirty="0">
                          <a:solidFill>
                            <a:schemeClr val="tx1"/>
                          </a:solidFill>
                          <a:effectLst/>
                        </a:rPr>
                        <a:t>A</a:t>
                      </a:r>
                      <a:endParaRPr lang="zh-CN" sz="700" kern="100" dirty="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3600</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3600</a:t>
                      </a:r>
                      <a:endParaRPr lang="zh-CN" sz="700" kern="100">
                        <a:solidFill>
                          <a:schemeClr val="tx1"/>
                        </a:solidFill>
                        <a:effectLst/>
                        <a:latin typeface="Times New Roman"/>
                        <a:ea typeface="宋体"/>
                        <a:cs typeface="Times New Roman"/>
                      </a:endParaRPr>
                    </a:p>
                  </a:txBody>
                  <a:tcPr marL="63316" marR="63316" marT="0" marB="0"/>
                </a:tc>
              </a:tr>
              <a:tr h="162401">
                <a:tc>
                  <a:txBody>
                    <a:bodyPr/>
                    <a:lstStyle/>
                    <a:p>
                      <a:pPr algn="l">
                        <a:spcAft>
                          <a:spcPts val="0"/>
                        </a:spcAft>
                      </a:pPr>
                      <a:r>
                        <a:rPr lang="en-US" sz="1100" kern="0">
                          <a:solidFill>
                            <a:schemeClr val="tx1"/>
                          </a:solidFill>
                          <a:effectLst/>
                        </a:rPr>
                        <a:t>B</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13200</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13200</a:t>
                      </a:r>
                      <a:endParaRPr lang="zh-CN" sz="700" kern="100">
                        <a:solidFill>
                          <a:schemeClr val="tx1"/>
                        </a:solidFill>
                        <a:effectLst/>
                        <a:latin typeface="Times New Roman"/>
                        <a:ea typeface="宋体"/>
                        <a:cs typeface="Times New Roman"/>
                      </a:endParaRPr>
                    </a:p>
                  </a:txBody>
                  <a:tcPr marL="63316" marR="63316" marT="0" marB="0"/>
                </a:tc>
              </a:tr>
              <a:tr h="162401">
                <a:tc>
                  <a:txBody>
                    <a:bodyPr/>
                    <a:lstStyle/>
                    <a:p>
                      <a:pPr algn="l">
                        <a:spcAft>
                          <a:spcPts val="0"/>
                        </a:spcAft>
                      </a:pPr>
                      <a:r>
                        <a:rPr lang="en-US" sz="1100" kern="0">
                          <a:solidFill>
                            <a:schemeClr val="tx1"/>
                          </a:solidFill>
                          <a:effectLst/>
                        </a:rPr>
                        <a:t>C</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900</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900</a:t>
                      </a:r>
                      <a:endParaRPr lang="zh-CN" sz="700" kern="100">
                        <a:solidFill>
                          <a:schemeClr val="tx1"/>
                        </a:solidFill>
                        <a:effectLst/>
                        <a:latin typeface="Times New Roman"/>
                        <a:ea typeface="宋体"/>
                        <a:cs typeface="Times New Roman"/>
                      </a:endParaRPr>
                    </a:p>
                  </a:txBody>
                  <a:tcPr marL="63316" marR="63316" marT="0" marB="0"/>
                </a:tc>
              </a:tr>
              <a:tr h="162401">
                <a:tc>
                  <a:txBody>
                    <a:bodyPr/>
                    <a:lstStyle/>
                    <a:p>
                      <a:pPr algn="l">
                        <a:spcAft>
                          <a:spcPts val="0"/>
                        </a:spcAft>
                      </a:pPr>
                      <a:r>
                        <a:rPr lang="en-US" sz="1100" kern="0">
                          <a:solidFill>
                            <a:schemeClr val="tx1"/>
                          </a:solidFill>
                          <a:effectLst/>
                        </a:rPr>
                        <a:t>D</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dirty="0">
                          <a:solidFill>
                            <a:schemeClr val="tx1"/>
                          </a:solidFill>
                          <a:effectLst/>
                        </a:rPr>
                        <a:t>9600</a:t>
                      </a:r>
                      <a:endParaRPr lang="zh-CN" sz="700" kern="100" dirty="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9600</a:t>
                      </a:r>
                      <a:endParaRPr lang="zh-CN" sz="700" kern="100">
                        <a:solidFill>
                          <a:schemeClr val="tx1"/>
                        </a:solidFill>
                        <a:effectLst/>
                        <a:latin typeface="Times New Roman"/>
                        <a:ea typeface="宋体"/>
                        <a:cs typeface="Times New Roman"/>
                      </a:endParaRPr>
                    </a:p>
                  </a:txBody>
                  <a:tcPr marL="63316" marR="63316" marT="0" marB="0"/>
                </a:tc>
              </a:tr>
              <a:tr h="162401">
                <a:tc>
                  <a:txBody>
                    <a:bodyPr/>
                    <a:lstStyle/>
                    <a:p>
                      <a:pPr algn="l">
                        <a:spcAft>
                          <a:spcPts val="0"/>
                        </a:spcAft>
                      </a:pPr>
                      <a:r>
                        <a:rPr lang="en-US" sz="1100" kern="0" dirty="0">
                          <a:solidFill>
                            <a:schemeClr val="tx1"/>
                          </a:solidFill>
                          <a:effectLst/>
                        </a:rPr>
                        <a:t>E</a:t>
                      </a:r>
                      <a:endParaRPr lang="zh-CN" sz="700" kern="100" dirty="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dirty="0">
                          <a:solidFill>
                            <a:schemeClr val="tx1"/>
                          </a:solidFill>
                          <a:effectLst/>
                        </a:rPr>
                        <a:t>1800</a:t>
                      </a:r>
                      <a:endParaRPr lang="zh-CN" sz="700" kern="100" dirty="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dirty="0">
                          <a:solidFill>
                            <a:schemeClr val="tx1"/>
                          </a:solidFill>
                          <a:effectLst/>
                        </a:rPr>
                        <a:t>0</a:t>
                      </a:r>
                      <a:endParaRPr lang="zh-CN" sz="700" kern="100" dirty="0">
                        <a:solidFill>
                          <a:schemeClr val="tx1"/>
                        </a:solidFill>
                        <a:effectLst/>
                        <a:latin typeface="Times New Roman"/>
                        <a:ea typeface="宋体"/>
                        <a:cs typeface="Times New Roman"/>
                      </a:endParaRPr>
                    </a:p>
                  </a:txBody>
                  <a:tcPr marL="63316" marR="63316" marT="0" marB="0"/>
                </a:tc>
              </a:tr>
              <a:tr h="162401">
                <a:tc>
                  <a:txBody>
                    <a:bodyPr/>
                    <a:lstStyle/>
                    <a:p>
                      <a:pPr algn="l">
                        <a:spcAft>
                          <a:spcPts val="0"/>
                        </a:spcAft>
                      </a:pPr>
                      <a:r>
                        <a:rPr lang="en-US" sz="1100" kern="0">
                          <a:solidFill>
                            <a:schemeClr val="tx1"/>
                          </a:solidFill>
                          <a:effectLst/>
                        </a:rPr>
                        <a:t>G</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4000</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4000</a:t>
                      </a:r>
                      <a:endParaRPr lang="zh-CN" sz="700" kern="100">
                        <a:solidFill>
                          <a:schemeClr val="tx1"/>
                        </a:solidFill>
                        <a:effectLst/>
                        <a:latin typeface="Times New Roman"/>
                        <a:ea typeface="宋体"/>
                        <a:cs typeface="Times New Roman"/>
                      </a:endParaRPr>
                    </a:p>
                  </a:txBody>
                  <a:tcPr marL="63316" marR="63316" marT="0" marB="0"/>
                </a:tc>
              </a:tr>
              <a:tr h="162401">
                <a:tc>
                  <a:txBody>
                    <a:bodyPr/>
                    <a:lstStyle/>
                    <a:p>
                      <a:pPr algn="l">
                        <a:spcAft>
                          <a:spcPts val="0"/>
                        </a:spcAft>
                      </a:pPr>
                      <a:r>
                        <a:rPr lang="en-US" sz="1100" kern="0">
                          <a:solidFill>
                            <a:schemeClr val="tx1"/>
                          </a:solidFill>
                          <a:effectLst/>
                        </a:rPr>
                        <a:t>H</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0</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dirty="0">
                          <a:solidFill>
                            <a:schemeClr val="tx1"/>
                          </a:solidFill>
                          <a:effectLst/>
                        </a:rPr>
                        <a:t>0</a:t>
                      </a:r>
                      <a:endParaRPr lang="zh-CN" sz="700" kern="100" dirty="0">
                        <a:solidFill>
                          <a:schemeClr val="tx1"/>
                        </a:solidFill>
                        <a:effectLst/>
                        <a:latin typeface="Times New Roman"/>
                        <a:ea typeface="宋体"/>
                        <a:cs typeface="Times New Roman"/>
                      </a:endParaRPr>
                    </a:p>
                  </a:txBody>
                  <a:tcPr marL="63316" marR="63316" marT="0" marB="0"/>
                </a:tc>
              </a:tr>
              <a:tr h="162401">
                <a:tc>
                  <a:txBody>
                    <a:bodyPr/>
                    <a:lstStyle/>
                    <a:p>
                      <a:pPr algn="l">
                        <a:spcAft>
                          <a:spcPts val="0"/>
                        </a:spcAft>
                      </a:pPr>
                      <a:r>
                        <a:rPr lang="en-US" sz="1100" kern="0">
                          <a:solidFill>
                            <a:schemeClr val="tx1"/>
                          </a:solidFill>
                          <a:effectLst/>
                        </a:rPr>
                        <a:t>I</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0</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0</a:t>
                      </a:r>
                      <a:endParaRPr lang="zh-CN" sz="700" kern="100">
                        <a:solidFill>
                          <a:schemeClr val="tx1"/>
                        </a:solidFill>
                        <a:effectLst/>
                        <a:latin typeface="Times New Roman"/>
                        <a:ea typeface="宋体"/>
                        <a:cs typeface="Times New Roman"/>
                      </a:endParaRPr>
                    </a:p>
                  </a:txBody>
                  <a:tcPr marL="63316" marR="63316" marT="0" marB="0"/>
                </a:tc>
              </a:tr>
              <a:tr h="162401">
                <a:tc>
                  <a:txBody>
                    <a:bodyPr/>
                    <a:lstStyle/>
                    <a:p>
                      <a:pPr algn="l">
                        <a:spcAft>
                          <a:spcPts val="0"/>
                        </a:spcAft>
                      </a:pPr>
                      <a:r>
                        <a:rPr lang="zh-CN" sz="1100" kern="0">
                          <a:solidFill>
                            <a:schemeClr val="tx1"/>
                          </a:solidFill>
                          <a:effectLst/>
                        </a:rPr>
                        <a:t>合计</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a:solidFill>
                            <a:schemeClr val="tx1"/>
                          </a:solidFill>
                          <a:effectLst/>
                        </a:rPr>
                        <a:t>33100</a:t>
                      </a:r>
                      <a:endParaRPr lang="zh-CN" sz="700" kern="100">
                        <a:solidFill>
                          <a:schemeClr val="tx1"/>
                        </a:solidFill>
                        <a:effectLst/>
                        <a:latin typeface="Times New Roman"/>
                        <a:ea typeface="宋体"/>
                        <a:cs typeface="Times New Roman"/>
                      </a:endParaRPr>
                    </a:p>
                  </a:txBody>
                  <a:tcPr marL="63316" marR="63316" marT="0" marB="0"/>
                </a:tc>
                <a:tc>
                  <a:txBody>
                    <a:bodyPr/>
                    <a:lstStyle/>
                    <a:p>
                      <a:pPr algn="l">
                        <a:spcAft>
                          <a:spcPts val="0"/>
                        </a:spcAft>
                      </a:pPr>
                      <a:r>
                        <a:rPr lang="en-US" sz="1100" kern="0" dirty="0">
                          <a:solidFill>
                            <a:schemeClr val="tx1"/>
                          </a:solidFill>
                          <a:effectLst/>
                        </a:rPr>
                        <a:t>31300</a:t>
                      </a:r>
                      <a:endParaRPr lang="zh-CN" sz="700" kern="100" dirty="0">
                        <a:solidFill>
                          <a:schemeClr val="tx1"/>
                        </a:solidFill>
                        <a:effectLst/>
                        <a:latin typeface="Times New Roman"/>
                        <a:ea typeface="宋体"/>
                        <a:cs typeface="Times New Roman"/>
                      </a:endParaRPr>
                    </a:p>
                  </a:txBody>
                  <a:tcPr marL="63316" marR="63316" marT="0" marB="0"/>
                </a:tc>
              </a:tr>
            </a:tbl>
          </a:graphicData>
        </a:graphic>
      </p:graphicFrame>
    </p:spTree>
    <p:extLst>
      <p:ext uri="{BB962C8B-B14F-4D97-AF65-F5344CB8AC3E}">
        <p14:creationId xmlns:p14="http://schemas.microsoft.com/office/powerpoint/2010/main" val="196653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p:cNvSpPr txBox="1">
            <a:spLocks noChangeArrowheads="1"/>
          </p:cNvSpPr>
          <p:nvPr/>
        </p:nvSpPr>
        <p:spPr bwMode="auto">
          <a:xfrm>
            <a:off x="395288" y="376238"/>
            <a:ext cx="6048375"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1200">
                <a:solidFill>
                  <a:schemeClr val="bg1"/>
                </a:solidFill>
              </a:rPr>
              <a:t>试题二参考答案</a:t>
            </a:r>
          </a:p>
          <a:p>
            <a:pPr eaLnBrk="1" hangingPunct="1"/>
            <a:r>
              <a:rPr lang="zh-CN" altLang="zh-CN" sz="1200">
                <a:solidFill>
                  <a:schemeClr val="bg1"/>
                </a:solidFill>
              </a:rPr>
              <a:t>【问题</a:t>
            </a:r>
            <a:r>
              <a:rPr lang="en-US" altLang="zh-CN" sz="1200">
                <a:solidFill>
                  <a:schemeClr val="bg1"/>
                </a:solidFill>
              </a:rPr>
              <a:t>1</a:t>
            </a:r>
            <a:r>
              <a:rPr lang="zh-CN" altLang="zh-CN" sz="1200">
                <a:solidFill>
                  <a:schemeClr val="bg1"/>
                </a:solidFill>
              </a:rPr>
              <a:t>】</a:t>
            </a:r>
          </a:p>
          <a:p>
            <a:pPr eaLnBrk="1" hangingPunct="1"/>
            <a:r>
              <a:rPr lang="en-US" altLang="zh-CN" sz="1200">
                <a:solidFill>
                  <a:schemeClr val="bg1"/>
                </a:solidFill>
              </a:rPr>
              <a:t>(1)</a:t>
            </a:r>
            <a:r>
              <a:rPr lang="zh-CN" altLang="zh-CN" sz="1200">
                <a:solidFill>
                  <a:schemeClr val="bg1"/>
                </a:solidFill>
              </a:rPr>
              <a:t>关键路径：</a:t>
            </a:r>
            <a:r>
              <a:rPr lang="en-US" altLang="zh-CN" sz="1200">
                <a:solidFill>
                  <a:schemeClr val="bg1"/>
                </a:solidFill>
              </a:rPr>
              <a:t>B G I</a:t>
            </a:r>
            <a:r>
              <a:rPr lang="zh-CN" altLang="zh-CN" sz="1200">
                <a:solidFill>
                  <a:schemeClr val="bg1"/>
                </a:solidFill>
              </a:rPr>
              <a:t>工期</a:t>
            </a:r>
            <a:r>
              <a:rPr lang="en-US" altLang="zh-CN" sz="1200">
                <a:solidFill>
                  <a:schemeClr val="bg1"/>
                </a:solidFill>
              </a:rPr>
              <a:t>1 2 0</a:t>
            </a:r>
            <a:r>
              <a:rPr lang="zh-CN" altLang="zh-CN" sz="1200">
                <a:solidFill>
                  <a:schemeClr val="bg1"/>
                </a:solidFill>
              </a:rPr>
              <a:t>天。</a:t>
            </a:r>
          </a:p>
          <a:p>
            <a:pPr eaLnBrk="1" hangingPunct="1"/>
            <a:r>
              <a:rPr lang="en-US" altLang="zh-CN" sz="1200">
                <a:solidFill>
                  <a:schemeClr val="bg1"/>
                </a:solidFill>
              </a:rPr>
              <a:t>(2)</a:t>
            </a:r>
            <a:r>
              <a:rPr lang="zh-CN" altLang="zh-CN" sz="1200">
                <a:solidFill>
                  <a:schemeClr val="bg1"/>
                </a:solidFill>
              </a:rPr>
              <a:t>需要压</a:t>
            </a:r>
            <a:r>
              <a:rPr lang="en-US" altLang="zh-CN" sz="1200">
                <a:solidFill>
                  <a:schemeClr val="bg1"/>
                </a:solidFill>
              </a:rPr>
              <a:t>2 0</a:t>
            </a:r>
            <a:r>
              <a:rPr lang="zh-CN" altLang="zh-CN" sz="1200">
                <a:solidFill>
                  <a:schemeClr val="bg1"/>
                </a:solidFill>
              </a:rPr>
              <a:t>天，可能需要压缩</a:t>
            </a:r>
            <a:r>
              <a:rPr lang="en-US" altLang="zh-CN" sz="1200">
                <a:solidFill>
                  <a:schemeClr val="bg1"/>
                </a:solidFill>
              </a:rPr>
              <a:t>A</a:t>
            </a:r>
            <a:r>
              <a:rPr lang="zh-CN" altLang="zh-CN" sz="1200">
                <a:solidFill>
                  <a:schemeClr val="bg1"/>
                </a:solidFill>
              </a:rPr>
              <a:t>、</a:t>
            </a:r>
            <a:r>
              <a:rPr lang="en-US" altLang="zh-CN" sz="1200">
                <a:solidFill>
                  <a:schemeClr val="bg1"/>
                </a:solidFill>
              </a:rPr>
              <a:t>B</a:t>
            </a:r>
            <a:r>
              <a:rPr lang="zh-CN" altLang="zh-CN" sz="1200">
                <a:solidFill>
                  <a:schemeClr val="bg1"/>
                </a:solidFill>
              </a:rPr>
              <a:t>、</a:t>
            </a:r>
            <a:r>
              <a:rPr lang="en-US" altLang="zh-CN" sz="1200">
                <a:solidFill>
                  <a:schemeClr val="bg1"/>
                </a:solidFill>
              </a:rPr>
              <a:t>D</a:t>
            </a:r>
            <a:r>
              <a:rPr lang="zh-CN" altLang="zh-CN" sz="1200">
                <a:solidFill>
                  <a:schemeClr val="bg1"/>
                </a:solidFill>
              </a:rPr>
              <a:t>、</a:t>
            </a:r>
            <a:r>
              <a:rPr lang="en-US" altLang="zh-CN" sz="1200">
                <a:solidFill>
                  <a:schemeClr val="bg1"/>
                </a:solidFill>
              </a:rPr>
              <a:t>G</a:t>
            </a:r>
            <a:r>
              <a:rPr lang="zh-CN" altLang="zh-CN" sz="1200">
                <a:solidFill>
                  <a:schemeClr val="bg1"/>
                </a:solidFill>
              </a:rPr>
              <a:t>、</a:t>
            </a:r>
            <a:r>
              <a:rPr lang="en-US" altLang="zh-CN" sz="1200">
                <a:solidFill>
                  <a:schemeClr val="bg1"/>
                </a:solidFill>
              </a:rPr>
              <a:t>H</a:t>
            </a:r>
            <a:r>
              <a:rPr lang="zh-CN" altLang="zh-CN" sz="1200">
                <a:solidFill>
                  <a:schemeClr val="bg1"/>
                </a:solidFill>
              </a:rPr>
              <a:t>、</a:t>
            </a:r>
            <a:r>
              <a:rPr lang="en-US" altLang="zh-CN" sz="1200">
                <a:solidFill>
                  <a:schemeClr val="bg1"/>
                </a:solidFill>
              </a:rPr>
              <a:t>I</a:t>
            </a:r>
            <a:r>
              <a:rPr lang="zh-CN" altLang="zh-CN" sz="1200">
                <a:solidFill>
                  <a:schemeClr val="bg1"/>
                </a:solidFill>
              </a:rPr>
              <a:t>活动</a:t>
            </a:r>
          </a:p>
          <a:p>
            <a:pPr eaLnBrk="1" hangingPunct="1"/>
            <a:r>
              <a:rPr lang="en-US" altLang="zh-CN" sz="1200">
                <a:solidFill>
                  <a:schemeClr val="bg1"/>
                </a:solidFill>
              </a:rPr>
              <a:t>(3)</a:t>
            </a:r>
            <a:r>
              <a:rPr lang="zh-CN" altLang="zh-CN" sz="1200">
                <a:solidFill>
                  <a:schemeClr val="bg1"/>
                </a:solidFill>
              </a:rPr>
              <a:t>可以满足工期要求。关键路径有</a:t>
            </a:r>
            <a:r>
              <a:rPr lang="en-US" altLang="zh-CN" sz="1200">
                <a:solidFill>
                  <a:schemeClr val="bg1"/>
                </a:solidFill>
              </a:rPr>
              <a:t>2</a:t>
            </a:r>
            <a:r>
              <a:rPr lang="zh-CN" altLang="zh-CN" sz="1200">
                <a:solidFill>
                  <a:schemeClr val="bg1"/>
                </a:solidFill>
              </a:rPr>
              <a:t>条，分别是：</a:t>
            </a:r>
            <a:r>
              <a:rPr lang="en-US" altLang="zh-CN" sz="1200">
                <a:solidFill>
                  <a:schemeClr val="bg1"/>
                </a:solidFill>
              </a:rPr>
              <a:t>A D H B G I</a:t>
            </a:r>
          </a:p>
          <a:p>
            <a:pPr eaLnBrk="1" hangingPunct="1"/>
            <a:endParaRPr lang="en-US" altLang="zh-CN" sz="1200">
              <a:solidFill>
                <a:schemeClr val="bg1"/>
              </a:solidFill>
            </a:endParaRPr>
          </a:p>
          <a:p>
            <a:pPr eaLnBrk="1" hangingPunct="1"/>
            <a:r>
              <a:rPr lang="zh-CN" altLang="zh-CN" sz="1200">
                <a:solidFill>
                  <a:schemeClr val="bg1"/>
                </a:solidFill>
              </a:rPr>
              <a:t>【问题</a:t>
            </a:r>
            <a:r>
              <a:rPr lang="en-US" altLang="zh-CN" sz="1200">
                <a:solidFill>
                  <a:schemeClr val="bg1"/>
                </a:solidFill>
              </a:rPr>
              <a:t>3</a:t>
            </a:r>
            <a:r>
              <a:rPr lang="zh-CN" altLang="zh-CN" sz="1200">
                <a:solidFill>
                  <a:schemeClr val="bg1"/>
                </a:solidFill>
              </a:rPr>
              <a:t>】</a:t>
            </a:r>
          </a:p>
          <a:p>
            <a:pPr eaLnBrk="1" hangingPunct="1"/>
            <a:r>
              <a:rPr lang="zh-CN" altLang="zh-CN" sz="1200">
                <a:solidFill>
                  <a:schemeClr val="bg1"/>
                </a:solidFill>
              </a:rPr>
              <a:t>第</a:t>
            </a:r>
            <a:r>
              <a:rPr lang="en-US" altLang="zh-CN" sz="1200">
                <a:solidFill>
                  <a:schemeClr val="bg1"/>
                </a:solidFill>
              </a:rPr>
              <a:t>4 0</a:t>
            </a:r>
            <a:r>
              <a:rPr lang="zh-CN" altLang="zh-CN" sz="1200">
                <a:solidFill>
                  <a:schemeClr val="bg1"/>
                </a:solidFill>
              </a:rPr>
              <a:t>天时，</a:t>
            </a:r>
            <a:r>
              <a:rPr lang="en-US" altLang="zh-CN" sz="1200">
                <a:solidFill>
                  <a:schemeClr val="bg1"/>
                </a:solidFill>
              </a:rPr>
              <a:t>P V=3 3 1 0 0,E V=3 1 3 0 0,A C=4 0 0 0 0.</a:t>
            </a:r>
            <a:endParaRPr lang="zh-CN" altLang="zh-CN" sz="1200">
              <a:solidFill>
                <a:schemeClr val="bg1"/>
              </a:solidFill>
            </a:endParaRPr>
          </a:p>
          <a:p>
            <a:pPr eaLnBrk="1" hangingPunct="1"/>
            <a:r>
              <a:rPr lang="en-US" altLang="zh-CN" sz="1200">
                <a:solidFill>
                  <a:schemeClr val="bg1"/>
                </a:solidFill>
              </a:rPr>
              <a:t>C V=E V-A C=-8 7 0 0</a:t>
            </a:r>
            <a:endParaRPr lang="zh-CN" altLang="zh-CN" sz="1200">
              <a:solidFill>
                <a:schemeClr val="bg1"/>
              </a:solidFill>
            </a:endParaRPr>
          </a:p>
          <a:p>
            <a:pPr eaLnBrk="1" hangingPunct="1"/>
            <a:r>
              <a:rPr lang="en-US" altLang="zh-CN" sz="1200">
                <a:solidFill>
                  <a:schemeClr val="bg1"/>
                </a:solidFill>
              </a:rPr>
              <a:t>S V=E V-P V=-1 8 0 0</a:t>
            </a:r>
            <a:endParaRPr lang="zh-CN" altLang="zh-CN" sz="1200">
              <a:solidFill>
                <a:schemeClr val="bg1"/>
              </a:solidFill>
            </a:endParaRPr>
          </a:p>
          <a:p>
            <a:pPr eaLnBrk="1" hangingPunct="1"/>
            <a:r>
              <a:rPr lang="en-US" altLang="zh-CN" sz="1200">
                <a:solidFill>
                  <a:schemeClr val="bg1"/>
                </a:solidFill>
              </a:rPr>
              <a:t>C P I=E V/A C=3 1 3 0 0/4 0 0 0 0=0.7 8</a:t>
            </a:r>
            <a:endParaRPr lang="zh-CN" altLang="zh-CN" sz="1200">
              <a:solidFill>
                <a:schemeClr val="bg1"/>
              </a:solidFill>
            </a:endParaRPr>
          </a:p>
          <a:p>
            <a:pPr eaLnBrk="1" hangingPunct="1"/>
            <a:r>
              <a:rPr lang="en-US" altLang="zh-CN" sz="1200">
                <a:solidFill>
                  <a:schemeClr val="bg1"/>
                </a:solidFill>
              </a:rPr>
              <a:t>S P I=E V/P V=3 1 3 0 0/3 3 1 0 0=0.9 5</a:t>
            </a:r>
            <a:endParaRPr lang="zh-CN" altLang="zh-CN" sz="1200">
              <a:solidFill>
                <a:schemeClr val="bg1"/>
              </a:solidFill>
            </a:endParaRPr>
          </a:p>
          <a:p>
            <a:pPr eaLnBrk="1" hangingPunct="1"/>
            <a:r>
              <a:rPr lang="zh-CN" altLang="zh-CN" sz="1200">
                <a:solidFill>
                  <a:schemeClr val="bg1"/>
                </a:solidFill>
              </a:rPr>
              <a:t>因为</a:t>
            </a:r>
            <a:r>
              <a:rPr lang="en-US" altLang="zh-CN" sz="1200">
                <a:solidFill>
                  <a:schemeClr val="bg1"/>
                </a:solidFill>
              </a:rPr>
              <a:t>C P I&lt;1,S P I&lt;1,</a:t>
            </a:r>
            <a:r>
              <a:rPr lang="zh-CN" altLang="zh-CN" sz="1200">
                <a:solidFill>
                  <a:schemeClr val="bg1"/>
                </a:solidFill>
              </a:rPr>
              <a:t>所以进度落后，成本超支。</a:t>
            </a:r>
          </a:p>
          <a:p>
            <a:pPr eaLnBrk="1" hangingPunct="1"/>
            <a:r>
              <a:rPr lang="zh-CN" altLang="zh-CN" sz="1200">
                <a:solidFill>
                  <a:schemeClr val="bg1"/>
                </a:solidFill>
              </a:rPr>
              <a:t>改进措施：</a:t>
            </a:r>
          </a:p>
          <a:p>
            <a:pPr eaLnBrk="1" hangingPunct="1"/>
            <a:r>
              <a:rPr lang="en-US" altLang="zh-CN" sz="1200">
                <a:solidFill>
                  <a:schemeClr val="bg1"/>
                </a:solidFill>
              </a:rPr>
              <a:t>(1)</a:t>
            </a:r>
            <a:r>
              <a:rPr lang="zh-CN" altLang="zh-CN" sz="1200">
                <a:solidFill>
                  <a:schemeClr val="bg1"/>
                </a:solidFill>
              </a:rPr>
              <a:t>关键活动的调整（快速跟进）</a:t>
            </a:r>
          </a:p>
          <a:p>
            <a:pPr eaLnBrk="1" hangingPunct="1"/>
            <a:r>
              <a:rPr lang="en-US" altLang="zh-CN" sz="1200">
                <a:solidFill>
                  <a:schemeClr val="bg1"/>
                </a:solidFill>
              </a:rPr>
              <a:t>(2)</a:t>
            </a:r>
            <a:r>
              <a:rPr lang="zh-CN" altLang="zh-CN" sz="1200">
                <a:solidFill>
                  <a:schemeClr val="bg1"/>
                </a:solidFill>
              </a:rPr>
              <a:t>非关键活动的调整（将资源投入关键活动）</a:t>
            </a:r>
          </a:p>
          <a:p>
            <a:pPr eaLnBrk="1" hangingPunct="1"/>
            <a:r>
              <a:rPr lang="en-US" altLang="zh-CN" sz="1200">
                <a:solidFill>
                  <a:schemeClr val="bg1"/>
                </a:solidFill>
              </a:rPr>
              <a:t>(3)</a:t>
            </a:r>
            <a:r>
              <a:rPr lang="zh-CN" altLang="zh-CN" sz="1200">
                <a:solidFill>
                  <a:schemeClr val="bg1"/>
                </a:solidFill>
              </a:rPr>
              <a:t>投入更多的资源以加速活动进程（増加资源、赶工）</a:t>
            </a:r>
          </a:p>
          <a:p>
            <a:pPr eaLnBrk="1" hangingPunct="1"/>
            <a:r>
              <a:rPr lang="en-US" altLang="zh-CN" sz="1200">
                <a:solidFill>
                  <a:schemeClr val="bg1"/>
                </a:solidFill>
              </a:rPr>
              <a:t>(4)</a:t>
            </a:r>
            <a:r>
              <a:rPr lang="zh-CN" altLang="zh-CN" sz="1200">
                <a:solidFill>
                  <a:schemeClr val="bg1"/>
                </a:solidFill>
              </a:rPr>
              <a:t>指派经验更丰富的人去完成或帮助完成顶目工作（拫高工作效率</a:t>
            </a:r>
            <a:r>
              <a:rPr lang="en-US" altLang="zh-CN" sz="1200">
                <a:solidFill>
                  <a:schemeClr val="bg1"/>
                </a:solidFill>
              </a:rPr>
              <a:t>)</a:t>
            </a:r>
            <a:endParaRPr lang="zh-CN" altLang="zh-CN" sz="1200">
              <a:solidFill>
                <a:schemeClr val="bg1"/>
              </a:solidFill>
            </a:endParaRPr>
          </a:p>
          <a:p>
            <a:pPr eaLnBrk="1" hangingPunct="1"/>
            <a:r>
              <a:rPr lang="en-US" altLang="zh-CN" sz="1200">
                <a:solidFill>
                  <a:schemeClr val="bg1"/>
                </a:solidFill>
              </a:rPr>
              <a:t>(5)</a:t>
            </a:r>
            <a:r>
              <a:rPr lang="zh-CN" altLang="zh-CN" sz="1200">
                <a:solidFill>
                  <a:schemeClr val="bg1"/>
                </a:solidFill>
              </a:rPr>
              <a:t>改进方法或技术提高生产效率。</a:t>
            </a:r>
          </a:p>
          <a:p>
            <a:pPr eaLnBrk="1" hangingPunct="1"/>
            <a:r>
              <a:rPr lang="en-US" altLang="zh-CN" sz="1200">
                <a:solidFill>
                  <a:schemeClr val="bg1"/>
                </a:solidFill>
              </a:rPr>
              <a:t>(6)</a:t>
            </a:r>
            <a:r>
              <a:rPr lang="zh-CN" altLang="zh-CN" sz="1200">
                <a:solidFill>
                  <a:schemeClr val="bg1"/>
                </a:solidFill>
              </a:rPr>
              <a:t>减小活动范围或降低活动要求（写不写都行</a:t>
            </a:r>
            <a:r>
              <a:rPr lang="en-US" altLang="zh-CN" sz="1200">
                <a:solidFill>
                  <a:schemeClr val="bg1"/>
                </a:solidFill>
              </a:rPr>
              <a:t>)</a:t>
            </a:r>
            <a:r>
              <a:rPr lang="zh-CN" altLang="zh-CN" sz="1200">
                <a:solidFill>
                  <a:schemeClr val="bg1"/>
                </a:solidFill>
              </a:rPr>
              <a:t>。</a:t>
            </a:r>
          </a:p>
          <a:p>
            <a:pPr eaLnBrk="1" hangingPunct="1"/>
            <a:endParaRPr lang="zh-CN" altLang="zh-CN" sz="1200">
              <a:solidFill>
                <a:schemeClr val="bg1"/>
              </a:solidFill>
            </a:endParaRPr>
          </a:p>
        </p:txBody>
      </p:sp>
    </p:spTree>
    <p:extLst>
      <p:ext uri="{BB962C8B-B14F-4D97-AF65-F5344CB8AC3E}">
        <p14:creationId xmlns:p14="http://schemas.microsoft.com/office/powerpoint/2010/main" val="2191776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576263" y="484188"/>
            <a:ext cx="5940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a:solidFill>
                  <a:schemeClr val="bg1"/>
                </a:solidFill>
              </a:rPr>
              <a:t>2015</a:t>
            </a:r>
            <a:r>
              <a:rPr lang="zh-CN" altLang="en-US">
                <a:solidFill>
                  <a:schemeClr val="bg1"/>
                </a:solidFill>
              </a:rPr>
              <a:t>上半年试题一：</a:t>
            </a:r>
            <a:endParaRPr lang="en-US" altLang="zh-CN">
              <a:solidFill>
                <a:schemeClr val="bg1"/>
              </a:solidFill>
            </a:endParaRPr>
          </a:p>
          <a:p>
            <a:pPr eaLnBrk="1" hangingPunct="1"/>
            <a:r>
              <a:rPr lang="zh-CN" altLang="zh-CN">
                <a:solidFill>
                  <a:schemeClr val="bg1"/>
                </a:solidFill>
              </a:rPr>
              <a:t>某信息系统工程项目由</a:t>
            </a:r>
            <a:r>
              <a:rPr lang="en-US" altLang="zh-CN">
                <a:solidFill>
                  <a:schemeClr val="bg1"/>
                </a:solidFill>
              </a:rPr>
              <a:t> ABCDEFG </a:t>
            </a:r>
            <a:r>
              <a:rPr lang="zh-CN" altLang="zh-CN">
                <a:solidFill>
                  <a:schemeClr val="bg1"/>
                </a:solidFill>
              </a:rPr>
              <a:t>七个任务构成，项目组根据不同任务的特点，人员情况等，对各项任务进行了历时估算并排序，并给出了进度计划，如下图：</a:t>
            </a:r>
            <a:endParaRPr lang="en-US" altLang="zh-CN">
              <a:solidFill>
                <a:schemeClr val="bg1"/>
              </a:solidFill>
            </a:endParaRPr>
          </a:p>
        </p:txBody>
      </p:sp>
      <p:pic>
        <p:nvPicPr>
          <p:cNvPr id="15363" name="Picture 1" descr="C:\Documents and Settings\Administrator\Application Data\Tencent\Users\89710736\QQ\WinTemp\RichOle\U][N]OF3BN{4BZ6CTTWJT_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657350"/>
            <a:ext cx="54197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6695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539750" y="555625"/>
            <a:ext cx="59769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a:solidFill>
                  <a:schemeClr val="bg1"/>
                </a:solidFill>
              </a:rPr>
              <a:t>项目中各项任务的预算（方框中，单位是万元）、从财务部获取的监控点处各项目任务的实际费用（括号中，单位为万元），及各项任务在监控点时的完成情况如下图：</a:t>
            </a:r>
            <a:endParaRPr lang="zh-CN" altLang="en-US">
              <a:solidFill>
                <a:schemeClr val="bg1"/>
              </a:solidFill>
            </a:endParaRPr>
          </a:p>
        </p:txBody>
      </p:sp>
      <p:pic>
        <p:nvPicPr>
          <p:cNvPr id="16387" name="Picture 3" descr="C:\Documents and Settings\Administrator\Application Data\Tencent\Users\89710736\QQ\WinTemp\RichOle\({M93YS4HED@]U@(P52PL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388" y="1479550"/>
            <a:ext cx="50673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579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p:cNvSpPr txBox="1">
            <a:spLocks noChangeArrowheads="1"/>
          </p:cNvSpPr>
          <p:nvPr/>
        </p:nvSpPr>
        <p:spPr bwMode="auto">
          <a:xfrm>
            <a:off x="395288" y="411163"/>
            <a:ext cx="6337300"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1400">
                <a:solidFill>
                  <a:schemeClr val="bg1"/>
                </a:solidFill>
              </a:rPr>
              <a:t>[</a:t>
            </a:r>
            <a:r>
              <a:rPr lang="zh-CN" altLang="en-US" sz="1400">
                <a:solidFill>
                  <a:schemeClr val="bg1"/>
                </a:solidFill>
              </a:rPr>
              <a:t>问题 </a:t>
            </a:r>
            <a:r>
              <a:rPr lang="en-US" altLang="zh-CN" sz="1400">
                <a:solidFill>
                  <a:schemeClr val="bg1"/>
                </a:solidFill>
              </a:rPr>
              <a:t>1]</a:t>
            </a:r>
            <a:r>
              <a:rPr lang="zh-CN" altLang="en-US" sz="1400">
                <a:solidFill>
                  <a:schemeClr val="bg1"/>
                </a:solidFill>
              </a:rPr>
              <a:t>（</a:t>
            </a:r>
            <a:r>
              <a:rPr lang="en-US" altLang="zh-CN" sz="1400">
                <a:solidFill>
                  <a:schemeClr val="bg1"/>
                </a:solidFill>
              </a:rPr>
              <a:t>10 </a:t>
            </a:r>
            <a:r>
              <a:rPr lang="zh-CN" altLang="en-US" sz="1400">
                <a:solidFill>
                  <a:schemeClr val="bg1"/>
                </a:solidFill>
              </a:rPr>
              <a:t>分） </a:t>
            </a:r>
          </a:p>
          <a:p>
            <a:pPr eaLnBrk="1" hangingPunct="1"/>
            <a:r>
              <a:rPr lang="zh-CN" altLang="en-US" sz="1400">
                <a:solidFill>
                  <a:schemeClr val="bg1"/>
                </a:solidFill>
              </a:rPr>
              <a:t>（</a:t>
            </a:r>
            <a:r>
              <a:rPr lang="en-US" altLang="zh-CN" sz="1400">
                <a:solidFill>
                  <a:schemeClr val="bg1"/>
                </a:solidFill>
              </a:rPr>
              <a:t>1</a:t>
            </a:r>
            <a:r>
              <a:rPr lang="zh-CN" altLang="en-US" sz="1400">
                <a:solidFill>
                  <a:schemeClr val="bg1"/>
                </a:solidFill>
              </a:rPr>
              <a:t>）请指出该项目的关键路径、工期。 </a:t>
            </a:r>
          </a:p>
          <a:p>
            <a:pPr eaLnBrk="1" hangingPunct="1"/>
            <a:r>
              <a:rPr lang="zh-CN" altLang="en-US" sz="1400">
                <a:solidFill>
                  <a:schemeClr val="bg1"/>
                </a:solidFill>
              </a:rPr>
              <a:t>（</a:t>
            </a:r>
            <a:r>
              <a:rPr lang="en-US" altLang="zh-CN" sz="1400">
                <a:solidFill>
                  <a:schemeClr val="bg1"/>
                </a:solidFill>
              </a:rPr>
              <a:t>2</a:t>
            </a:r>
            <a:r>
              <a:rPr lang="zh-CN" altLang="en-US" sz="1400">
                <a:solidFill>
                  <a:schemeClr val="bg1"/>
                </a:solidFill>
              </a:rPr>
              <a:t>）本例给出的进度计划图叫什么图？还有哪几种图可以表示进度计划？ </a:t>
            </a:r>
          </a:p>
          <a:p>
            <a:pPr eaLnBrk="1" hangingPunct="1"/>
            <a:r>
              <a:rPr lang="zh-CN" altLang="en-US" sz="1400">
                <a:solidFill>
                  <a:schemeClr val="bg1"/>
                </a:solidFill>
              </a:rPr>
              <a:t>（</a:t>
            </a:r>
            <a:r>
              <a:rPr lang="en-US" altLang="zh-CN" sz="1400">
                <a:solidFill>
                  <a:schemeClr val="bg1"/>
                </a:solidFill>
              </a:rPr>
              <a:t>3</a:t>
            </a:r>
            <a:r>
              <a:rPr lang="zh-CN" altLang="en-US" sz="1400">
                <a:solidFill>
                  <a:schemeClr val="bg1"/>
                </a:solidFill>
              </a:rPr>
              <a:t>）请计算任务 </a:t>
            </a:r>
            <a:r>
              <a:rPr lang="en-US" altLang="zh-CN" sz="1400">
                <a:solidFill>
                  <a:schemeClr val="bg1"/>
                </a:solidFill>
              </a:rPr>
              <a:t>A</a:t>
            </a:r>
            <a:r>
              <a:rPr lang="zh-CN" altLang="en-US" sz="1400">
                <a:solidFill>
                  <a:schemeClr val="bg1"/>
                </a:solidFill>
              </a:rPr>
              <a:t>、</a:t>
            </a:r>
            <a:r>
              <a:rPr lang="en-US" altLang="zh-CN" sz="1400">
                <a:solidFill>
                  <a:schemeClr val="bg1"/>
                </a:solidFill>
              </a:rPr>
              <a:t>D </a:t>
            </a:r>
            <a:r>
              <a:rPr lang="zh-CN" altLang="en-US" sz="1400">
                <a:solidFill>
                  <a:schemeClr val="bg1"/>
                </a:solidFill>
              </a:rPr>
              <a:t>和 </a:t>
            </a:r>
            <a:r>
              <a:rPr lang="en-US" altLang="zh-CN" sz="1400">
                <a:solidFill>
                  <a:schemeClr val="bg1"/>
                </a:solidFill>
              </a:rPr>
              <a:t>F </a:t>
            </a:r>
            <a:r>
              <a:rPr lang="zh-CN" altLang="en-US" sz="1400">
                <a:solidFill>
                  <a:schemeClr val="bg1"/>
                </a:solidFill>
              </a:rPr>
              <a:t>的总时差和自由时差 </a:t>
            </a:r>
          </a:p>
          <a:p>
            <a:pPr eaLnBrk="1" hangingPunct="1"/>
            <a:r>
              <a:rPr lang="zh-CN" altLang="en-US" sz="1400">
                <a:solidFill>
                  <a:schemeClr val="bg1"/>
                </a:solidFill>
              </a:rPr>
              <a:t>（</a:t>
            </a:r>
            <a:r>
              <a:rPr lang="en-US" altLang="zh-CN" sz="1400">
                <a:solidFill>
                  <a:schemeClr val="bg1"/>
                </a:solidFill>
              </a:rPr>
              <a:t>4</a:t>
            </a:r>
            <a:r>
              <a:rPr lang="zh-CN" altLang="en-US" sz="1400">
                <a:solidFill>
                  <a:schemeClr val="bg1"/>
                </a:solidFill>
              </a:rPr>
              <a:t>）若任务 </a:t>
            </a:r>
            <a:r>
              <a:rPr lang="en-US" altLang="zh-CN" sz="1400">
                <a:solidFill>
                  <a:schemeClr val="bg1"/>
                </a:solidFill>
              </a:rPr>
              <a:t>C </a:t>
            </a:r>
            <a:r>
              <a:rPr lang="zh-CN" altLang="en-US" sz="1400">
                <a:solidFill>
                  <a:schemeClr val="bg1"/>
                </a:solidFill>
              </a:rPr>
              <a:t>拖延 </a:t>
            </a:r>
            <a:r>
              <a:rPr lang="en-US" altLang="zh-CN" sz="1400">
                <a:solidFill>
                  <a:schemeClr val="bg1"/>
                </a:solidFill>
              </a:rPr>
              <a:t>1 </a:t>
            </a:r>
            <a:r>
              <a:rPr lang="zh-CN" altLang="en-US" sz="1400">
                <a:solidFill>
                  <a:schemeClr val="bg1"/>
                </a:solidFill>
              </a:rPr>
              <a:t>周，对项目的进度有无影响？为什么？ </a:t>
            </a:r>
          </a:p>
          <a:p>
            <a:pPr eaLnBrk="1" hangingPunct="1"/>
            <a:endParaRPr lang="zh-CN" altLang="en-US" sz="1400">
              <a:solidFill>
                <a:schemeClr val="bg1"/>
              </a:solidFill>
            </a:endParaRPr>
          </a:p>
          <a:p>
            <a:pPr eaLnBrk="1" hangingPunct="1"/>
            <a:r>
              <a:rPr lang="en-US" altLang="zh-CN" sz="1400">
                <a:solidFill>
                  <a:schemeClr val="bg1"/>
                </a:solidFill>
              </a:rPr>
              <a:t>[</a:t>
            </a:r>
            <a:r>
              <a:rPr lang="zh-CN" altLang="en-US" sz="1400">
                <a:solidFill>
                  <a:schemeClr val="bg1"/>
                </a:solidFill>
              </a:rPr>
              <a:t>问题 </a:t>
            </a:r>
            <a:r>
              <a:rPr lang="en-US" altLang="zh-CN" sz="1400">
                <a:solidFill>
                  <a:schemeClr val="bg1"/>
                </a:solidFill>
              </a:rPr>
              <a:t>2]</a:t>
            </a:r>
            <a:r>
              <a:rPr lang="zh-CN" altLang="en-US" sz="1400">
                <a:solidFill>
                  <a:schemeClr val="bg1"/>
                </a:solidFill>
              </a:rPr>
              <a:t>（</a:t>
            </a:r>
            <a:r>
              <a:rPr lang="en-US" altLang="zh-CN" sz="1400">
                <a:solidFill>
                  <a:schemeClr val="bg1"/>
                </a:solidFill>
              </a:rPr>
              <a:t>7 </a:t>
            </a:r>
            <a:r>
              <a:rPr lang="zh-CN" altLang="en-US" sz="1400">
                <a:solidFill>
                  <a:schemeClr val="bg1"/>
                </a:solidFill>
              </a:rPr>
              <a:t>分） </a:t>
            </a:r>
          </a:p>
          <a:p>
            <a:pPr eaLnBrk="1" hangingPunct="1"/>
            <a:r>
              <a:rPr lang="zh-CN" altLang="en-US" sz="1400">
                <a:solidFill>
                  <a:schemeClr val="bg1"/>
                </a:solidFill>
              </a:rPr>
              <a:t>请计算监控点时刻对应的 </a:t>
            </a:r>
            <a:r>
              <a:rPr lang="en-US" altLang="zh-CN" sz="1400">
                <a:solidFill>
                  <a:schemeClr val="bg1"/>
                </a:solidFill>
              </a:rPr>
              <a:t>PV</a:t>
            </a:r>
            <a:r>
              <a:rPr lang="zh-CN" altLang="en-US" sz="1400">
                <a:solidFill>
                  <a:schemeClr val="bg1"/>
                </a:solidFill>
              </a:rPr>
              <a:t>、</a:t>
            </a:r>
            <a:r>
              <a:rPr lang="en-US" altLang="zh-CN" sz="1400">
                <a:solidFill>
                  <a:schemeClr val="bg1"/>
                </a:solidFill>
              </a:rPr>
              <a:t>EV</a:t>
            </a:r>
            <a:r>
              <a:rPr lang="zh-CN" altLang="en-US" sz="1400">
                <a:solidFill>
                  <a:schemeClr val="bg1"/>
                </a:solidFill>
              </a:rPr>
              <a:t>、</a:t>
            </a:r>
            <a:r>
              <a:rPr lang="en-US" altLang="zh-CN" sz="1400">
                <a:solidFill>
                  <a:schemeClr val="bg1"/>
                </a:solidFill>
              </a:rPr>
              <a:t>AC</a:t>
            </a:r>
            <a:r>
              <a:rPr lang="zh-CN" altLang="en-US" sz="1400">
                <a:solidFill>
                  <a:schemeClr val="bg1"/>
                </a:solidFill>
              </a:rPr>
              <a:t>、</a:t>
            </a:r>
            <a:r>
              <a:rPr lang="en-US" altLang="zh-CN" sz="1400">
                <a:solidFill>
                  <a:schemeClr val="bg1"/>
                </a:solidFill>
              </a:rPr>
              <a:t>CV</a:t>
            </a:r>
            <a:r>
              <a:rPr lang="zh-CN" altLang="en-US" sz="1400">
                <a:solidFill>
                  <a:schemeClr val="bg1"/>
                </a:solidFill>
              </a:rPr>
              <a:t>、</a:t>
            </a:r>
            <a:r>
              <a:rPr lang="en-US" altLang="zh-CN" sz="1400">
                <a:solidFill>
                  <a:schemeClr val="bg1"/>
                </a:solidFill>
              </a:rPr>
              <a:t>SV</a:t>
            </a:r>
            <a:r>
              <a:rPr lang="zh-CN" altLang="en-US" sz="1400">
                <a:solidFill>
                  <a:schemeClr val="bg1"/>
                </a:solidFill>
              </a:rPr>
              <a:t>、</a:t>
            </a:r>
            <a:r>
              <a:rPr lang="en-US" altLang="zh-CN" sz="1400">
                <a:solidFill>
                  <a:schemeClr val="bg1"/>
                </a:solidFill>
              </a:rPr>
              <a:t>CPI </a:t>
            </a:r>
            <a:r>
              <a:rPr lang="zh-CN" altLang="en-US" sz="1400">
                <a:solidFill>
                  <a:schemeClr val="bg1"/>
                </a:solidFill>
              </a:rPr>
              <a:t>和 </a:t>
            </a:r>
            <a:r>
              <a:rPr lang="en-US" altLang="zh-CN" sz="1400">
                <a:solidFill>
                  <a:schemeClr val="bg1"/>
                </a:solidFill>
              </a:rPr>
              <a:t>SPI. </a:t>
            </a:r>
          </a:p>
          <a:p>
            <a:pPr eaLnBrk="1" hangingPunct="1"/>
            <a:endParaRPr lang="en-US" altLang="zh-CN" sz="1400">
              <a:solidFill>
                <a:schemeClr val="bg1"/>
              </a:solidFill>
            </a:endParaRPr>
          </a:p>
          <a:p>
            <a:pPr eaLnBrk="1" hangingPunct="1"/>
            <a:r>
              <a:rPr lang="en-US" altLang="zh-CN" sz="1400">
                <a:solidFill>
                  <a:schemeClr val="bg1"/>
                </a:solidFill>
              </a:rPr>
              <a:t>[</a:t>
            </a:r>
            <a:r>
              <a:rPr lang="zh-CN" altLang="en-US" sz="1400">
                <a:solidFill>
                  <a:schemeClr val="bg1"/>
                </a:solidFill>
              </a:rPr>
              <a:t>问题 </a:t>
            </a:r>
            <a:r>
              <a:rPr lang="en-US" altLang="zh-CN" sz="1400">
                <a:solidFill>
                  <a:schemeClr val="bg1"/>
                </a:solidFill>
              </a:rPr>
              <a:t>3]</a:t>
            </a:r>
            <a:r>
              <a:rPr lang="zh-CN" altLang="en-US" sz="1400">
                <a:solidFill>
                  <a:schemeClr val="bg1"/>
                </a:solidFill>
              </a:rPr>
              <a:t>（</a:t>
            </a:r>
            <a:r>
              <a:rPr lang="en-US" altLang="zh-CN" sz="1400">
                <a:solidFill>
                  <a:schemeClr val="bg1"/>
                </a:solidFill>
              </a:rPr>
              <a:t>4 </a:t>
            </a:r>
            <a:r>
              <a:rPr lang="zh-CN" altLang="en-US" sz="1400">
                <a:solidFill>
                  <a:schemeClr val="bg1"/>
                </a:solidFill>
              </a:rPr>
              <a:t>分） </a:t>
            </a:r>
          </a:p>
          <a:p>
            <a:pPr eaLnBrk="1" hangingPunct="1"/>
            <a:r>
              <a:rPr lang="zh-CN" altLang="en-US" sz="1400">
                <a:solidFill>
                  <a:schemeClr val="bg1"/>
                </a:solidFill>
              </a:rPr>
              <a:t>请分析监控点时刻对应的项目绩效，并指出绩效改进的措施。</a:t>
            </a:r>
            <a:endParaRPr lang="en-US" altLang="zh-CN" sz="1400">
              <a:solidFill>
                <a:schemeClr val="bg1"/>
              </a:solidFill>
            </a:endParaRPr>
          </a:p>
          <a:p>
            <a:pPr eaLnBrk="1" hangingPunct="1"/>
            <a:endParaRPr lang="en-US" altLang="zh-CN" sz="1400">
              <a:solidFill>
                <a:schemeClr val="bg1"/>
              </a:solidFill>
            </a:endParaRPr>
          </a:p>
          <a:p>
            <a:pPr eaLnBrk="1" hangingPunct="1"/>
            <a:r>
              <a:rPr lang="en-US" altLang="zh-CN" sz="1400">
                <a:solidFill>
                  <a:schemeClr val="bg1"/>
                </a:solidFill>
              </a:rPr>
              <a:t>[</a:t>
            </a:r>
            <a:r>
              <a:rPr lang="zh-CN" altLang="zh-CN" sz="1400">
                <a:solidFill>
                  <a:schemeClr val="bg1"/>
                </a:solidFill>
              </a:rPr>
              <a:t>问题</a:t>
            </a:r>
            <a:r>
              <a:rPr lang="en-US" altLang="zh-CN" sz="1400">
                <a:solidFill>
                  <a:schemeClr val="bg1"/>
                </a:solidFill>
              </a:rPr>
              <a:t> 4]</a:t>
            </a:r>
            <a:r>
              <a:rPr lang="zh-CN" altLang="zh-CN" sz="1400">
                <a:solidFill>
                  <a:schemeClr val="bg1"/>
                </a:solidFill>
              </a:rPr>
              <a:t>（</a:t>
            </a:r>
            <a:r>
              <a:rPr lang="en-US" altLang="zh-CN" sz="1400">
                <a:solidFill>
                  <a:schemeClr val="bg1"/>
                </a:solidFill>
              </a:rPr>
              <a:t>4 </a:t>
            </a:r>
            <a:r>
              <a:rPr lang="zh-CN" altLang="zh-CN" sz="1400">
                <a:solidFill>
                  <a:schemeClr val="bg1"/>
                </a:solidFill>
              </a:rPr>
              <a:t>分） </a:t>
            </a:r>
          </a:p>
          <a:p>
            <a:pPr eaLnBrk="1" hangingPunct="1"/>
            <a:r>
              <a:rPr lang="zh-CN" altLang="zh-CN" sz="1400">
                <a:solidFill>
                  <a:schemeClr val="bg1"/>
                </a:solidFill>
              </a:rPr>
              <a:t>（</a:t>
            </a:r>
            <a:r>
              <a:rPr lang="en-US" altLang="zh-CN" sz="1400">
                <a:solidFill>
                  <a:schemeClr val="bg1"/>
                </a:solidFill>
              </a:rPr>
              <a:t>1</a:t>
            </a:r>
            <a:r>
              <a:rPr lang="zh-CN" altLang="zh-CN" sz="1400">
                <a:solidFill>
                  <a:schemeClr val="bg1"/>
                </a:solidFill>
              </a:rPr>
              <a:t>）请计算该项目的总预算。 </a:t>
            </a:r>
          </a:p>
          <a:p>
            <a:pPr eaLnBrk="1" hangingPunct="1"/>
            <a:r>
              <a:rPr lang="zh-CN" altLang="zh-CN" sz="1400">
                <a:solidFill>
                  <a:schemeClr val="bg1"/>
                </a:solidFill>
              </a:rPr>
              <a:t>（</a:t>
            </a:r>
            <a:r>
              <a:rPr lang="en-US" altLang="zh-CN" sz="1400">
                <a:solidFill>
                  <a:schemeClr val="bg1"/>
                </a:solidFill>
              </a:rPr>
              <a:t>2</a:t>
            </a:r>
            <a:r>
              <a:rPr lang="zh-CN" altLang="zh-CN" sz="1400">
                <a:solidFill>
                  <a:schemeClr val="bg1"/>
                </a:solidFill>
              </a:rPr>
              <a:t>）若在监控点时刻对项目进行了绩效评估后，找到了影响绩效的原因并予以纠正，请预测此种情况下项目的</a:t>
            </a:r>
            <a:r>
              <a:rPr lang="en-US" altLang="zh-CN" sz="1400">
                <a:solidFill>
                  <a:schemeClr val="bg1"/>
                </a:solidFill>
              </a:rPr>
              <a:t> ETC</a:t>
            </a:r>
            <a:r>
              <a:rPr lang="zh-CN" altLang="zh-CN" sz="1400">
                <a:solidFill>
                  <a:schemeClr val="bg1"/>
                </a:solidFill>
              </a:rPr>
              <a:t>、</a:t>
            </a:r>
            <a:r>
              <a:rPr lang="en-US" altLang="zh-CN" sz="1400">
                <a:solidFill>
                  <a:schemeClr val="bg1"/>
                </a:solidFill>
              </a:rPr>
              <a:t>EAC。</a:t>
            </a:r>
            <a:endParaRPr lang="zh-CN" altLang="en-US" sz="1400">
              <a:solidFill>
                <a:schemeClr val="bg1"/>
              </a:solidFill>
            </a:endParaRPr>
          </a:p>
        </p:txBody>
      </p:sp>
    </p:spTree>
    <p:extLst>
      <p:ext uri="{BB962C8B-B14F-4D97-AF65-F5344CB8AC3E}">
        <p14:creationId xmlns:p14="http://schemas.microsoft.com/office/powerpoint/2010/main" val="413801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p:cNvSpPr txBox="1">
            <a:spLocks noChangeArrowheads="1"/>
          </p:cNvSpPr>
          <p:nvPr/>
        </p:nvSpPr>
        <p:spPr bwMode="auto">
          <a:xfrm>
            <a:off x="468313" y="447675"/>
            <a:ext cx="6227762"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1400">
                <a:solidFill>
                  <a:schemeClr val="bg1"/>
                </a:solidFill>
              </a:rPr>
              <a:t>答案：</a:t>
            </a:r>
          </a:p>
          <a:p>
            <a:pPr eaLnBrk="1" hangingPunct="1"/>
            <a:r>
              <a:rPr lang="zh-CN" altLang="zh-CN" sz="1400">
                <a:solidFill>
                  <a:schemeClr val="bg1"/>
                </a:solidFill>
              </a:rPr>
              <a:t>【问题</a:t>
            </a:r>
            <a:r>
              <a:rPr lang="en-US" altLang="zh-CN" sz="1400">
                <a:solidFill>
                  <a:schemeClr val="bg1"/>
                </a:solidFill>
              </a:rPr>
              <a:t>1</a:t>
            </a:r>
            <a:r>
              <a:rPr lang="zh-CN" altLang="zh-CN" sz="1400">
                <a:solidFill>
                  <a:schemeClr val="bg1"/>
                </a:solidFill>
              </a:rPr>
              <a:t>】</a:t>
            </a:r>
          </a:p>
          <a:p>
            <a:pPr eaLnBrk="1" hangingPunct="1"/>
            <a:r>
              <a:rPr lang="zh-CN" altLang="zh-CN" sz="1400">
                <a:solidFill>
                  <a:schemeClr val="bg1"/>
                </a:solidFill>
              </a:rPr>
              <a:t>（</a:t>
            </a:r>
            <a:r>
              <a:rPr lang="en-US" altLang="zh-CN" sz="1400">
                <a:solidFill>
                  <a:schemeClr val="bg1"/>
                </a:solidFill>
              </a:rPr>
              <a:t>1</a:t>
            </a:r>
            <a:r>
              <a:rPr lang="zh-CN" altLang="zh-CN" sz="1400">
                <a:solidFill>
                  <a:schemeClr val="bg1"/>
                </a:solidFill>
              </a:rPr>
              <a:t>）关键路径：</a:t>
            </a:r>
            <a:r>
              <a:rPr lang="en-US" altLang="zh-CN" sz="1400">
                <a:solidFill>
                  <a:schemeClr val="bg1"/>
                </a:solidFill>
              </a:rPr>
              <a:t>BDEG</a:t>
            </a:r>
            <a:r>
              <a:rPr lang="zh-CN" altLang="zh-CN" sz="1400">
                <a:solidFill>
                  <a:schemeClr val="bg1"/>
                </a:solidFill>
              </a:rPr>
              <a:t>，工期是</a:t>
            </a:r>
            <a:r>
              <a:rPr lang="en-US" altLang="zh-CN" sz="1400">
                <a:solidFill>
                  <a:schemeClr val="bg1"/>
                </a:solidFill>
              </a:rPr>
              <a:t> 24 </a:t>
            </a:r>
            <a:r>
              <a:rPr lang="zh-CN" altLang="zh-CN" sz="1400">
                <a:solidFill>
                  <a:schemeClr val="bg1"/>
                </a:solidFill>
              </a:rPr>
              <a:t>周</a:t>
            </a:r>
            <a:r>
              <a:rPr lang="zh-CN" altLang="en-US" sz="1400">
                <a:solidFill>
                  <a:schemeClr val="bg1"/>
                </a:solidFill>
              </a:rPr>
              <a:t>。</a:t>
            </a:r>
            <a:endParaRPr lang="zh-CN" altLang="zh-CN" sz="1400">
              <a:solidFill>
                <a:schemeClr val="bg1"/>
              </a:solidFill>
            </a:endParaRPr>
          </a:p>
          <a:p>
            <a:pPr eaLnBrk="1" hangingPunct="1"/>
            <a:r>
              <a:rPr lang="zh-CN" altLang="zh-CN" sz="1400">
                <a:solidFill>
                  <a:schemeClr val="bg1"/>
                </a:solidFill>
              </a:rPr>
              <a:t>（</a:t>
            </a:r>
            <a:r>
              <a:rPr lang="en-US" altLang="zh-CN" sz="1400">
                <a:solidFill>
                  <a:schemeClr val="bg1"/>
                </a:solidFill>
              </a:rPr>
              <a:t>2</a:t>
            </a:r>
            <a:r>
              <a:rPr lang="zh-CN" altLang="zh-CN" sz="1400">
                <a:solidFill>
                  <a:schemeClr val="bg1"/>
                </a:solidFill>
              </a:rPr>
              <a:t>）时标网络图。还有单代号网络图，双代号网络图（箭线图），甘特图。</a:t>
            </a:r>
          </a:p>
          <a:p>
            <a:pPr eaLnBrk="1" hangingPunct="1"/>
            <a:r>
              <a:rPr lang="zh-CN" altLang="zh-CN" sz="1400">
                <a:solidFill>
                  <a:schemeClr val="bg1"/>
                </a:solidFill>
              </a:rPr>
              <a:t>（</a:t>
            </a:r>
            <a:r>
              <a:rPr lang="en-US" altLang="zh-CN" sz="1400">
                <a:solidFill>
                  <a:schemeClr val="bg1"/>
                </a:solidFill>
              </a:rPr>
              <a:t>3</a:t>
            </a:r>
            <a:r>
              <a:rPr lang="zh-CN" altLang="zh-CN" sz="1400">
                <a:solidFill>
                  <a:schemeClr val="bg1"/>
                </a:solidFill>
              </a:rPr>
              <a:t>）</a:t>
            </a:r>
            <a:r>
              <a:rPr lang="en-US" altLang="zh-CN" sz="1400">
                <a:solidFill>
                  <a:schemeClr val="bg1"/>
                </a:solidFill>
              </a:rPr>
              <a:t>A </a:t>
            </a:r>
            <a:r>
              <a:rPr lang="zh-CN" altLang="zh-CN" sz="1400">
                <a:solidFill>
                  <a:schemeClr val="bg1"/>
                </a:solidFill>
              </a:rPr>
              <a:t>总时差</a:t>
            </a:r>
            <a:r>
              <a:rPr lang="en-US" altLang="zh-CN" sz="1400">
                <a:solidFill>
                  <a:schemeClr val="bg1"/>
                </a:solidFill>
              </a:rPr>
              <a:t> 3</a:t>
            </a:r>
            <a:r>
              <a:rPr lang="zh-CN" altLang="zh-CN" sz="1400">
                <a:solidFill>
                  <a:schemeClr val="bg1"/>
                </a:solidFill>
              </a:rPr>
              <a:t>，自由时差</a:t>
            </a:r>
            <a:r>
              <a:rPr lang="en-US" altLang="zh-CN" sz="1400">
                <a:solidFill>
                  <a:schemeClr val="bg1"/>
                </a:solidFill>
              </a:rPr>
              <a:t> 2</a:t>
            </a:r>
            <a:r>
              <a:rPr lang="zh-CN" altLang="zh-CN" sz="1400">
                <a:solidFill>
                  <a:schemeClr val="bg1"/>
                </a:solidFill>
              </a:rPr>
              <a:t>；</a:t>
            </a:r>
            <a:r>
              <a:rPr lang="en-US" altLang="zh-CN" sz="1400">
                <a:solidFill>
                  <a:schemeClr val="bg1"/>
                </a:solidFill>
              </a:rPr>
              <a:t>D </a:t>
            </a:r>
            <a:r>
              <a:rPr lang="zh-CN" altLang="zh-CN" sz="1400">
                <a:solidFill>
                  <a:schemeClr val="bg1"/>
                </a:solidFill>
              </a:rPr>
              <a:t>总时差</a:t>
            </a:r>
            <a:r>
              <a:rPr lang="en-US" altLang="zh-CN" sz="1400">
                <a:solidFill>
                  <a:schemeClr val="bg1"/>
                </a:solidFill>
              </a:rPr>
              <a:t> 0</a:t>
            </a:r>
            <a:r>
              <a:rPr lang="zh-CN" altLang="zh-CN" sz="1400">
                <a:solidFill>
                  <a:schemeClr val="bg1"/>
                </a:solidFill>
              </a:rPr>
              <a:t>，自由时差</a:t>
            </a:r>
            <a:r>
              <a:rPr lang="en-US" altLang="zh-CN" sz="1400">
                <a:solidFill>
                  <a:schemeClr val="bg1"/>
                </a:solidFill>
              </a:rPr>
              <a:t> 0</a:t>
            </a:r>
            <a:r>
              <a:rPr lang="zh-CN" altLang="zh-CN" sz="1400">
                <a:solidFill>
                  <a:schemeClr val="bg1"/>
                </a:solidFill>
              </a:rPr>
              <a:t>；</a:t>
            </a:r>
            <a:r>
              <a:rPr lang="en-US" altLang="zh-CN" sz="1400">
                <a:solidFill>
                  <a:schemeClr val="bg1"/>
                </a:solidFill>
              </a:rPr>
              <a:t>  F </a:t>
            </a:r>
            <a:r>
              <a:rPr lang="zh-CN" altLang="zh-CN" sz="1400">
                <a:solidFill>
                  <a:schemeClr val="bg1"/>
                </a:solidFill>
              </a:rPr>
              <a:t>总时差</a:t>
            </a:r>
            <a:r>
              <a:rPr lang="en-US" altLang="zh-CN" sz="1400">
                <a:solidFill>
                  <a:schemeClr val="bg1"/>
                </a:solidFill>
              </a:rPr>
              <a:t> 7</a:t>
            </a:r>
            <a:r>
              <a:rPr lang="zh-CN" altLang="zh-CN" sz="1400">
                <a:solidFill>
                  <a:schemeClr val="bg1"/>
                </a:solidFill>
              </a:rPr>
              <a:t>，自由时差</a:t>
            </a:r>
            <a:r>
              <a:rPr lang="en-US" altLang="zh-CN" sz="1400">
                <a:solidFill>
                  <a:schemeClr val="bg1"/>
                </a:solidFill>
              </a:rPr>
              <a:t> 7。</a:t>
            </a:r>
            <a:endParaRPr lang="zh-CN" altLang="zh-CN" sz="1400">
              <a:solidFill>
                <a:schemeClr val="bg1"/>
              </a:solidFill>
            </a:endParaRPr>
          </a:p>
          <a:p>
            <a:pPr eaLnBrk="1" hangingPunct="1"/>
            <a:r>
              <a:rPr lang="zh-CN" altLang="zh-CN" sz="1400">
                <a:solidFill>
                  <a:schemeClr val="bg1"/>
                </a:solidFill>
              </a:rPr>
              <a:t>（</a:t>
            </a:r>
            <a:r>
              <a:rPr lang="en-US" altLang="zh-CN" sz="1400">
                <a:solidFill>
                  <a:schemeClr val="bg1"/>
                </a:solidFill>
              </a:rPr>
              <a:t>4</a:t>
            </a:r>
            <a:r>
              <a:rPr lang="zh-CN" altLang="zh-CN" sz="1400">
                <a:solidFill>
                  <a:schemeClr val="bg1"/>
                </a:solidFill>
              </a:rPr>
              <a:t>）</a:t>
            </a:r>
            <a:r>
              <a:rPr lang="en-US" altLang="zh-CN" sz="1400">
                <a:solidFill>
                  <a:schemeClr val="bg1"/>
                </a:solidFill>
              </a:rPr>
              <a:t>C </a:t>
            </a:r>
            <a:r>
              <a:rPr lang="zh-CN" altLang="zh-CN" sz="1400">
                <a:solidFill>
                  <a:schemeClr val="bg1"/>
                </a:solidFill>
              </a:rPr>
              <a:t>工作有</a:t>
            </a:r>
            <a:r>
              <a:rPr lang="en-US" altLang="zh-CN" sz="1400">
                <a:solidFill>
                  <a:schemeClr val="bg1"/>
                </a:solidFill>
              </a:rPr>
              <a:t> 1 </a:t>
            </a:r>
            <a:r>
              <a:rPr lang="zh-CN" altLang="zh-CN" sz="1400">
                <a:solidFill>
                  <a:schemeClr val="bg1"/>
                </a:solidFill>
              </a:rPr>
              <a:t>周总时差，所以拖延</a:t>
            </a:r>
            <a:r>
              <a:rPr lang="en-US" altLang="zh-CN" sz="1400">
                <a:solidFill>
                  <a:schemeClr val="bg1"/>
                </a:solidFill>
              </a:rPr>
              <a:t> 1 </a:t>
            </a:r>
            <a:r>
              <a:rPr lang="zh-CN" altLang="zh-CN" sz="1400">
                <a:solidFill>
                  <a:schemeClr val="bg1"/>
                </a:solidFill>
              </a:rPr>
              <a:t>周对项目总体进度没有影响。</a:t>
            </a:r>
          </a:p>
          <a:p>
            <a:pPr eaLnBrk="1" hangingPunct="1"/>
            <a:r>
              <a:rPr lang="zh-CN" altLang="zh-CN" sz="1400">
                <a:solidFill>
                  <a:schemeClr val="bg1"/>
                </a:solidFill>
              </a:rPr>
              <a:t>【问题</a:t>
            </a:r>
            <a:r>
              <a:rPr lang="en-US" altLang="zh-CN" sz="1400">
                <a:solidFill>
                  <a:schemeClr val="bg1"/>
                </a:solidFill>
              </a:rPr>
              <a:t>2</a:t>
            </a:r>
            <a:r>
              <a:rPr lang="zh-CN" altLang="zh-CN" sz="1400">
                <a:solidFill>
                  <a:schemeClr val="bg1"/>
                </a:solidFill>
              </a:rPr>
              <a:t>】</a:t>
            </a:r>
          </a:p>
          <a:p>
            <a:pPr eaLnBrk="1" hangingPunct="1"/>
            <a:r>
              <a:rPr lang="zh-CN" altLang="zh-CN" sz="1400">
                <a:solidFill>
                  <a:schemeClr val="bg1"/>
                </a:solidFill>
              </a:rPr>
              <a:t>答：</a:t>
            </a:r>
          </a:p>
          <a:p>
            <a:pPr eaLnBrk="1" hangingPunct="1"/>
            <a:r>
              <a:rPr lang="en-US" altLang="zh-CN" sz="1400">
                <a:solidFill>
                  <a:schemeClr val="bg1"/>
                </a:solidFill>
              </a:rPr>
              <a:t>PV=4+10+12+4+4=34</a:t>
            </a:r>
            <a:endParaRPr lang="zh-CN" altLang="zh-CN" sz="1400">
              <a:solidFill>
                <a:schemeClr val="bg1"/>
              </a:solidFill>
            </a:endParaRPr>
          </a:p>
          <a:p>
            <a:pPr eaLnBrk="1" hangingPunct="1"/>
            <a:r>
              <a:rPr lang="en-US" altLang="zh-CN" sz="1400">
                <a:solidFill>
                  <a:schemeClr val="bg1"/>
                </a:solidFill>
              </a:rPr>
              <a:t>AC=3+8+16+5+4=36</a:t>
            </a:r>
            <a:endParaRPr lang="zh-CN" altLang="zh-CN" sz="1400">
              <a:solidFill>
                <a:schemeClr val="bg1"/>
              </a:solidFill>
            </a:endParaRPr>
          </a:p>
          <a:p>
            <a:pPr eaLnBrk="1" hangingPunct="1"/>
            <a:r>
              <a:rPr lang="en-US" altLang="zh-CN" sz="1400">
                <a:solidFill>
                  <a:schemeClr val="bg1"/>
                </a:solidFill>
              </a:rPr>
              <a:t>EV=4+10+12*0.75+4+6*0.5=30</a:t>
            </a:r>
            <a:endParaRPr lang="zh-CN" altLang="zh-CN" sz="1400">
              <a:solidFill>
                <a:schemeClr val="bg1"/>
              </a:solidFill>
            </a:endParaRPr>
          </a:p>
          <a:p>
            <a:pPr eaLnBrk="1" hangingPunct="1"/>
            <a:r>
              <a:rPr lang="en-US" altLang="zh-CN" sz="1400">
                <a:solidFill>
                  <a:schemeClr val="bg1"/>
                </a:solidFill>
              </a:rPr>
              <a:t>CV=EV -AC=30-36=-6</a:t>
            </a:r>
            <a:endParaRPr lang="zh-CN" altLang="zh-CN" sz="1400">
              <a:solidFill>
                <a:schemeClr val="bg1"/>
              </a:solidFill>
            </a:endParaRPr>
          </a:p>
          <a:p>
            <a:pPr eaLnBrk="1" hangingPunct="1"/>
            <a:r>
              <a:rPr lang="en-US" altLang="zh-CN" sz="1400">
                <a:solidFill>
                  <a:schemeClr val="bg1"/>
                </a:solidFill>
              </a:rPr>
              <a:t>SV=EV -PV=30-34=-4</a:t>
            </a:r>
            <a:endParaRPr lang="zh-CN" altLang="zh-CN" sz="1400">
              <a:solidFill>
                <a:schemeClr val="bg1"/>
              </a:solidFill>
            </a:endParaRPr>
          </a:p>
          <a:p>
            <a:pPr eaLnBrk="1" hangingPunct="1"/>
            <a:r>
              <a:rPr lang="en-US" altLang="zh-CN" sz="1400">
                <a:solidFill>
                  <a:schemeClr val="bg1"/>
                </a:solidFill>
              </a:rPr>
              <a:t>CPI=EV/AC=30/36=0.83</a:t>
            </a:r>
            <a:endParaRPr lang="zh-CN" altLang="zh-CN" sz="1400">
              <a:solidFill>
                <a:schemeClr val="bg1"/>
              </a:solidFill>
            </a:endParaRPr>
          </a:p>
          <a:p>
            <a:pPr eaLnBrk="1" hangingPunct="1"/>
            <a:r>
              <a:rPr lang="en-US" altLang="zh-CN" sz="1400">
                <a:solidFill>
                  <a:schemeClr val="bg1"/>
                </a:solidFill>
              </a:rPr>
              <a:t>SPI=EV/PV=30/34=0.88</a:t>
            </a:r>
            <a:endParaRPr lang="zh-CN" altLang="zh-CN" sz="1400">
              <a:solidFill>
                <a:schemeClr val="bg1"/>
              </a:solidFill>
            </a:endParaRPr>
          </a:p>
        </p:txBody>
      </p:sp>
    </p:spTree>
    <p:extLst>
      <p:ext uri="{BB962C8B-B14F-4D97-AF65-F5344CB8AC3E}">
        <p14:creationId xmlns:p14="http://schemas.microsoft.com/office/powerpoint/2010/main" val="389782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00034" y="1286881"/>
            <a:ext cx="614366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北京理工大学</a:t>
            </a:r>
            <a:r>
              <a:rPr lang="zh-CN" altLang="en-US" sz="1600" dirty="0">
                <a:solidFill>
                  <a:schemeClr val="bg1"/>
                </a:solidFill>
                <a:latin typeface="微软雅黑" panose="020B0503020204020204" pitchFamily="34" charset="-122"/>
                <a:ea typeface="微软雅黑" panose="020B0503020204020204" pitchFamily="34" charset="-122"/>
              </a:rPr>
              <a:t>博士、多所大学</a:t>
            </a:r>
            <a:r>
              <a:rPr lang="zh-CN" altLang="en-US" sz="1600" dirty="0" smtClean="0">
                <a:solidFill>
                  <a:schemeClr val="bg1"/>
                </a:solidFill>
                <a:latin typeface="微软雅黑" panose="020B0503020204020204" pitchFamily="34" charset="-122"/>
                <a:ea typeface="微软雅黑" panose="020B0503020204020204" pitchFamily="34" charset="-122"/>
              </a:rPr>
              <a:t>客座教授</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r>
              <a:rPr lang="zh-CN" altLang="en-US" sz="1600" dirty="0" smtClean="0">
                <a:solidFill>
                  <a:schemeClr val="bg1"/>
                </a:solidFill>
                <a:latin typeface="微软雅黑" panose="020B0503020204020204" pitchFamily="34" charset="-122"/>
                <a:ea typeface="微软雅黑" panose="020B0503020204020204" pitchFamily="34" charset="-122"/>
              </a:rPr>
              <a:t>   工信部中国智库专家、北京市</a:t>
            </a:r>
            <a:r>
              <a:rPr lang="zh-CN" altLang="en-US" sz="1600" dirty="0">
                <a:solidFill>
                  <a:schemeClr val="bg1"/>
                </a:solidFill>
                <a:latin typeface="微软雅黑" panose="020B0503020204020204" pitchFamily="34" charset="-122"/>
                <a:ea typeface="微软雅黑" panose="020B0503020204020204" pitchFamily="34" charset="-122"/>
              </a:rPr>
              <a:t>评标</a:t>
            </a:r>
            <a:r>
              <a:rPr lang="zh-CN" altLang="en-US" sz="1600" dirty="0" smtClean="0">
                <a:solidFill>
                  <a:schemeClr val="bg1"/>
                </a:solidFill>
                <a:latin typeface="微软雅黑" panose="020B0503020204020204" pitchFamily="34" charset="-122"/>
                <a:ea typeface="微软雅黑" panose="020B0503020204020204" pitchFamily="34" charset="-122"/>
              </a:rPr>
              <a:t>专家</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r>
              <a:rPr lang="zh-CN" altLang="en-US" sz="1600" dirty="0" smtClean="0">
                <a:solidFill>
                  <a:schemeClr val="bg1"/>
                </a:solidFill>
                <a:latin typeface="微软雅黑" panose="020B0503020204020204" pitchFamily="34" charset="-122"/>
                <a:ea typeface="微软雅黑" panose="020B0503020204020204" pitchFamily="34" charset="-122"/>
              </a:rPr>
              <a:t>   多次</a:t>
            </a:r>
            <a:r>
              <a:rPr lang="zh-CN" altLang="en-US" sz="1600" dirty="0">
                <a:solidFill>
                  <a:schemeClr val="bg1"/>
                </a:solidFill>
                <a:latin typeface="微软雅黑" panose="020B0503020204020204" pitchFamily="34" charset="-122"/>
                <a:ea typeface="微软雅黑" panose="020B0503020204020204" pitchFamily="34" charset="-122"/>
              </a:rPr>
              <a:t>参与全国计算机技术与软件专业技术资格</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水平</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考</a:t>
            </a:r>
            <a:endParaRPr lang="en-US" altLang="zh-CN" sz="1600" dirty="0">
              <a:solidFill>
                <a:schemeClr val="bg1"/>
              </a:solidFill>
              <a:latin typeface="微软雅黑" panose="020B0503020204020204" pitchFamily="34" charset="-122"/>
              <a:ea typeface="微软雅黑" panose="020B0503020204020204" pitchFamily="34" charset="-122"/>
            </a:endParaRPr>
          </a:p>
          <a:p>
            <a:pPr defTabSz="-635" eaLnBrk="1" hangingPunct="1">
              <a:buClr>
                <a:schemeClr val="bg1"/>
              </a:buClr>
              <a:tabLst>
                <a:tab pos="228600" algn="l"/>
                <a:tab pos="742950" algn="l"/>
                <a:tab pos="1143000" algn="l"/>
                <a:tab pos="1600200" algn="l"/>
                <a:tab pos="2057400" algn="l"/>
              </a:tabLst>
              <a:defRPr/>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试的</a:t>
            </a:r>
            <a:r>
              <a:rPr lang="zh-CN" altLang="en-US" sz="1600" b="1" dirty="0">
                <a:solidFill>
                  <a:srgbClr val="FFFF00"/>
                </a:solidFill>
                <a:latin typeface="微软雅黑" panose="020B0503020204020204" pitchFamily="34" charset="-122"/>
                <a:ea typeface="微软雅黑" panose="020B0503020204020204" pitchFamily="34" charset="-122"/>
              </a:rPr>
              <a:t>命题与阅卷</a:t>
            </a:r>
          </a:p>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r>
              <a:rPr lang="zh-CN" altLang="en-US" sz="1600" dirty="0">
                <a:solidFill>
                  <a:schemeClr val="bg1"/>
                </a:solidFill>
                <a:latin typeface="微软雅黑" panose="020B0503020204020204" pitchFamily="34" charset="-122"/>
                <a:ea typeface="微软雅黑" panose="020B0503020204020204" pitchFamily="34" charset="-122"/>
              </a:rPr>
              <a:t>   全国计算机技术与软件专业技术资格</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水平</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考试辅导用书 </a:t>
            </a:r>
            <a:endParaRPr lang="en-US" altLang="zh-CN" sz="1600" dirty="0">
              <a:solidFill>
                <a:schemeClr val="bg1"/>
              </a:solidFill>
              <a:latin typeface="微软雅黑" panose="020B0503020204020204" pitchFamily="34" charset="-122"/>
              <a:ea typeface="微软雅黑" panose="020B0503020204020204" pitchFamily="34" charset="-122"/>
            </a:endParaRPr>
          </a:p>
          <a:p>
            <a:pPr defTabSz="-635" eaLnBrk="1" hangingPunct="1">
              <a:buClr>
                <a:schemeClr val="bg1"/>
              </a:buClr>
              <a:tabLst>
                <a:tab pos="228600" algn="l"/>
                <a:tab pos="742950" algn="l"/>
                <a:tab pos="1143000" algn="l"/>
                <a:tab pos="1600200" algn="l"/>
                <a:tab pos="2057400" algn="l"/>
              </a:tabLst>
              <a:defRPr/>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编委会</a:t>
            </a:r>
            <a:r>
              <a:rPr lang="zh-CN" altLang="en-US" sz="1600" dirty="0" smtClean="0">
                <a:solidFill>
                  <a:schemeClr val="bg1"/>
                </a:solidFill>
                <a:latin typeface="微软雅黑" panose="020B0503020204020204" pitchFamily="34" charset="-122"/>
                <a:ea typeface="微软雅黑" panose="020B0503020204020204" pitchFamily="34" charset="-122"/>
              </a:rPr>
              <a:t>主任，以第一作者主编正式出版书籍超过</a:t>
            </a:r>
            <a:r>
              <a:rPr lang="en-US" altLang="zh-CN" sz="1600" dirty="0" smtClean="0">
                <a:solidFill>
                  <a:schemeClr val="bg1"/>
                </a:solidFill>
                <a:latin typeface="微软雅黑" panose="020B0503020204020204" pitchFamily="34" charset="-122"/>
                <a:ea typeface="微软雅黑" panose="020B0503020204020204" pitchFamily="34" charset="-122"/>
              </a:rPr>
              <a:t>60</a:t>
            </a:r>
            <a:r>
              <a:rPr lang="zh-CN" altLang="en-US" sz="1600" dirty="0" smtClean="0">
                <a:solidFill>
                  <a:schemeClr val="bg1"/>
                </a:solidFill>
                <a:latin typeface="微软雅黑" panose="020B0503020204020204" pitchFamily="34" charset="-122"/>
                <a:ea typeface="微软雅黑" panose="020B0503020204020204" pitchFamily="34" charset="-122"/>
              </a:rPr>
              <a:t>本</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多次</a:t>
            </a:r>
            <a:r>
              <a:rPr lang="zh-CN" altLang="zh-CN" sz="1600" dirty="0" smtClean="0">
                <a:solidFill>
                  <a:schemeClr val="bg1"/>
                </a:solidFill>
                <a:latin typeface="微软雅黑" panose="020B0503020204020204" pitchFamily="34" charset="-122"/>
                <a:ea typeface="微软雅黑" panose="020B0503020204020204" pitchFamily="34" charset="-122"/>
              </a:rPr>
              <a:t>受</a:t>
            </a:r>
            <a:r>
              <a:rPr lang="zh-CN" altLang="zh-CN" sz="1600" dirty="0">
                <a:solidFill>
                  <a:schemeClr val="bg1"/>
                </a:solidFill>
                <a:latin typeface="微软雅黑" panose="020B0503020204020204" pitchFamily="34" charset="-122"/>
                <a:ea typeface="微软雅黑" panose="020B0503020204020204" pitchFamily="34" charset="-122"/>
              </a:rPr>
              <a:t>邀为中共中央党校、国家各大</a:t>
            </a:r>
            <a:r>
              <a:rPr lang="zh-CN" altLang="zh-CN" sz="1600" dirty="0" smtClean="0">
                <a:solidFill>
                  <a:schemeClr val="bg1"/>
                </a:solidFill>
                <a:latin typeface="微软雅黑" panose="020B0503020204020204" pitchFamily="34" charset="-122"/>
                <a:ea typeface="微软雅黑" panose="020B0503020204020204" pitchFamily="34" charset="-122"/>
              </a:rPr>
              <a:t>部委</a:t>
            </a:r>
            <a:r>
              <a:rPr lang="zh-CN" altLang="en-US" sz="1600" dirty="0" smtClean="0">
                <a:solidFill>
                  <a:schemeClr val="bg1"/>
                </a:solidFill>
                <a:latin typeface="微软雅黑" panose="020B0503020204020204" pitchFamily="34" charset="-122"/>
                <a:ea typeface="微软雅黑" panose="020B0503020204020204" pitchFamily="34" charset="-122"/>
              </a:rPr>
              <a:t>、大型国企、</a:t>
            </a:r>
            <a:r>
              <a:rPr lang="en-US" altLang="zh-CN" sz="1600" dirty="0" smtClean="0">
                <a:solidFill>
                  <a:schemeClr val="bg1"/>
                </a:solidFill>
                <a:latin typeface="微软雅黑" panose="020B0503020204020204" pitchFamily="34" charset="-122"/>
                <a:ea typeface="微软雅黑" panose="020B0503020204020204" pitchFamily="34" charset="-122"/>
              </a:rPr>
              <a:t/>
            </a:r>
            <a:br>
              <a:rPr lang="en-US" altLang="zh-CN" sz="1600" dirty="0" smtClean="0">
                <a:solidFill>
                  <a:schemeClr val="bg1"/>
                </a:solidFill>
                <a:latin typeface="微软雅黑" panose="020B0503020204020204" pitchFamily="34" charset="-122"/>
                <a:ea typeface="微软雅黑" panose="020B0503020204020204" pitchFamily="34" charset="-122"/>
              </a:rPr>
            </a:b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上市公司授课。企业内训超过</a:t>
            </a:r>
            <a:r>
              <a:rPr lang="en-US" altLang="zh-CN" sz="1600" dirty="0" smtClean="0">
                <a:solidFill>
                  <a:schemeClr val="bg1"/>
                </a:solidFill>
                <a:latin typeface="微软雅黑" panose="020B0503020204020204" pitchFamily="34" charset="-122"/>
                <a:ea typeface="微软雅黑" panose="020B0503020204020204" pitchFamily="34" charset="-122"/>
              </a:rPr>
              <a:t>1000</a:t>
            </a:r>
            <a:r>
              <a:rPr lang="zh-CN" altLang="zh-CN" sz="1600" dirty="0">
                <a:solidFill>
                  <a:schemeClr val="bg1"/>
                </a:solidFill>
                <a:latin typeface="微软雅黑" panose="020B0503020204020204" pitchFamily="34" charset="-122"/>
                <a:ea typeface="微软雅黑" panose="020B0503020204020204" pitchFamily="34" charset="-122"/>
              </a:rPr>
              <a:t>多</a:t>
            </a:r>
            <a:r>
              <a:rPr lang="zh-CN" altLang="zh-CN" sz="1600" dirty="0" smtClean="0">
                <a:solidFill>
                  <a:schemeClr val="bg1"/>
                </a:solidFill>
                <a:latin typeface="微软雅黑" panose="020B0503020204020204" pitchFamily="34" charset="-122"/>
                <a:ea typeface="微软雅黑" panose="020B0503020204020204" pitchFamily="34" charset="-122"/>
              </a:rPr>
              <a:t>家，</a:t>
            </a:r>
            <a:r>
              <a:rPr lang="zh-CN" altLang="zh-CN" sz="1600" dirty="0">
                <a:solidFill>
                  <a:schemeClr val="bg1"/>
                </a:solidFill>
                <a:latin typeface="微软雅黑" panose="020B0503020204020204" pitchFamily="34" charset="-122"/>
                <a:ea typeface="微软雅黑" panose="020B0503020204020204" pitchFamily="34" charset="-122"/>
              </a:rPr>
              <a:t>公开课</a:t>
            </a:r>
            <a:r>
              <a:rPr lang="en-US" altLang="zh-CN" sz="1600" dirty="0">
                <a:solidFill>
                  <a:schemeClr val="bg1"/>
                </a:solidFill>
                <a:latin typeface="微软雅黑" panose="020B0503020204020204" pitchFamily="34" charset="-122"/>
                <a:ea typeface="微软雅黑" panose="020B0503020204020204" pitchFamily="34" charset="-122"/>
              </a:rPr>
              <a:t>600</a:t>
            </a:r>
            <a:r>
              <a:rPr lang="zh-CN" altLang="zh-CN" sz="1600" dirty="0" smtClean="0">
                <a:solidFill>
                  <a:schemeClr val="bg1"/>
                </a:solidFill>
                <a:latin typeface="微软雅黑" panose="020B0503020204020204" pitchFamily="34" charset="-122"/>
                <a:ea typeface="微软雅黑" panose="020B0503020204020204" pitchFamily="34" charset="-122"/>
              </a:rPr>
              <a:t>多次</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zh-CN" sz="1600" dirty="0" smtClean="0">
                <a:solidFill>
                  <a:schemeClr val="bg1"/>
                </a:solidFill>
                <a:latin typeface="微软雅黑" panose="020B0503020204020204" pitchFamily="34" charset="-122"/>
                <a:ea typeface="微软雅黑" panose="020B0503020204020204" pitchFamily="34" charset="-122"/>
              </a:rPr>
              <a:t>作为规则</a:t>
            </a:r>
            <a:r>
              <a:rPr lang="zh-CN" altLang="en-US" sz="1600" dirty="0" smtClean="0">
                <a:solidFill>
                  <a:schemeClr val="bg1"/>
                </a:solidFill>
                <a:latin typeface="微软雅黑" panose="020B0503020204020204" pitchFamily="34" charset="-122"/>
                <a:ea typeface="微软雅黑" panose="020B0503020204020204" pitchFamily="34" charset="-122"/>
              </a:rPr>
              <a:t>制订</a:t>
            </a:r>
            <a:r>
              <a:rPr lang="zh-CN" altLang="zh-CN" sz="1600" dirty="0" smtClean="0">
                <a:solidFill>
                  <a:schemeClr val="bg1"/>
                </a:solidFill>
                <a:latin typeface="微软雅黑" panose="020B0503020204020204" pitchFamily="34" charset="-122"/>
                <a:ea typeface="微软雅黑" panose="020B0503020204020204" pitchFamily="34" charset="-122"/>
              </a:rPr>
              <a:t>者</a:t>
            </a:r>
            <a:r>
              <a:rPr lang="zh-CN" altLang="zh-CN" sz="1600" dirty="0">
                <a:solidFill>
                  <a:schemeClr val="bg1"/>
                </a:solidFill>
                <a:latin typeface="微软雅黑" panose="020B0503020204020204" pitchFamily="34" charset="-122"/>
                <a:ea typeface="微软雅黑" panose="020B0503020204020204" pitchFamily="34" charset="-122"/>
              </a:rPr>
              <a:t>非常熟悉命题要求、命题形式、命题难度</a:t>
            </a:r>
            <a:r>
              <a:rPr lang="zh-CN" altLang="zh-CN" sz="1600" dirty="0" smtClean="0">
                <a:solidFill>
                  <a:schemeClr val="bg1"/>
                </a:solidFill>
                <a:latin typeface="微软雅黑" panose="020B0503020204020204" pitchFamily="34" charset="-122"/>
                <a:ea typeface="微软雅黑" panose="020B0503020204020204" pitchFamily="34" charset="-122"/>
              </a:rPr>
              <a:t>、</a:t>
            </a:r>
            <a:r>
              <a:rPr lang="en-US" altLang="zh-CN" sz="1600" dirty="0" smtClean="0">
                <a:solidFill>
                  <a:schemeClr val="bg1"/>
                </a:solidFill>
                <a:latin typeface="微软雅黑" panose="020B0503020204020204" pitchFamily="34" charset="-122"/>
                <a:ea typeface="微软雅黑" panose="020B0503020204020204" pitchFamily="34" charset="-122"/>
              </a:rPr>
              <a:t/>
            </a:r>
            <a:br>
              <a:rPr lang="en-US" altLang="zh-CN" sz="1600" dirty="0" smtClean="0">
                <a:solidFill>
                  <a:schemeClr val="bg1"/>
                </a:solidFill>
                <a:latin typeface="微软雅黑" panose="020B0503020204020204" pitchFamily="34" charset="-122"/>
                <a:ea typeface="微软雅黑" panose="020B0503020204020204" pitchFamily="34" charset="-122"/>
              </a:rPr>
            </a:b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zh-CN" sz="1600" dirty="0" smtClean="0">
                <a:solidFill>
                  <a:schemeClr val="bg1"/>
                </a:solidFill>
                <a:latin typeface="微软雅黑" panose="020B0503020204020204" pitchFamily="34" charset="-122"/>
                <a:ea typeface="微软雅黑" panose="020B0503020204020204" pitchFamily="34" charset="-122"/>
              </a:rPr>
              <a:t>命题深度</a:t>
            </a:r>
            <a:r>
              <a:rPr lang="zh-CN" altLang="en-US" sz="1600" dirty="0" smtClean="0">
                <a:solidFill>
                  <a:schemeClr val="bg1"/>
                </a:solidFill>
                <a:latin typeface="微软雅黑" panose="020B0503020204020204" pitchFamily="34" charset="-122"/>
                <a:ea typeface="微软雅黑" panose="020B0503020204020204" pitchFamily="34" charset="-122"/>
              </a:rPr>
              <a:t>、</a:t>
            </a:r>
            <a:r>
              <a:rPr lang="zh-CN" altLang="zh-CN" sz="1600" dirty="0" smtClean="0">
                <a:solidFill>
                  <a:schemeClr val="bg1"/>
                </a:solidFill>
                <a:latin typeface="微软雅黑" panose="020B0503020204020204" pitchFamily="34" charset="-122"/>
                <a:ea typeface="微软雅黑" panose="020B0503020204020204" pitchFamily="34" charset="-122"/>
              </a:rPr>
              <a:t>命题</a:t>
            </a:r>
            <a:r>
              <a:rPr lang="zh-CN" altLang="zh-CN" sz="1600" dirty="0">
                <a:solidFill>
                  <a:schemeClr val="bg1"/>
                </a:solidFill>
                <a:latin typeface="微软雅黑" panose="020B0503020204020204" pitchFamily="34" charset="-122"/>
                <a:ea typeface="微软雅黑" panose="020B0503020204020204" pitchFamily="34" charset="-122"/>
              </a:rPr>
              <a:t>重点及判卷标准等。</a:t>
            </a:r>
          </a:p>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85325" y="642924"/>
            <a:ext cx="2373086" cy="535531"/>
          </a:xfrm>
          <a:prstGeom prst="rect">
            <a:avLst/>
          </a:prstGeom>
        </p:spPr>
        <p:txBody>
          <a:bodyPr wrap="none">
            <a:spAutoFit/>
          </a:bodyPr>
          <a:lstStyle/>
          <a:p>
            <a:pPr marL="179705" algn="dist" defTabSz="-635" eaLnBrk="1" hangingPunct="1">
              <a:lnSpc>
                <a:spcPct val="90000"/>
              </a:lnSpc>
              <a:buClr>
                <a:schemeClr val="bg1"/>
              </a:buClr>
              <a:tabLst>
                <a:tab pos="228600" algn="l"/>
                <a:tab pos="742950" algn="l"/>
                <a:tab pos="1143000" algn="l"/>
                <a:tab pos="1600200" algn="l"/>
                <a:tab pos="2057400" algn="l"/>
              </a:tabLst>
              <a:defRPr/>
            </a:pPr>
            <a:r>
              <a:rPr lang="zh-CN" altLang="en-US" sz="3200" b="1" dirty="0" smtClean="0">
                <a:solidFill>
                  <a:schemeClr val="bg1"/>
                </a:solidFill>
                <a:latin typeface="微软雅黑" panose="020B0503020204020204" pitchFamily="34" charset="-122"/>
                <a:ea typeface="微软雅黑" panose="020B0503020204020204" pitchFamily="34" charset="-122"/>
                <a:sym typeface="+mn-ea"/>
              </a:rPr>
              <a:t>讲 师 简 介</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80080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p:cNvSpPr txBox="1">
            <a:spLocks noChangeArrowheads="1"/>
          </p:cNvSpPr>
          <p:nvPr/>
        </p:nvSpPr>
        <p:spPr bwMode="auto">
          <a:xfrm>
            <a:off x="431800" y="376238"/>
            <a:ext cx="6264275"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1600">
                <a:solidFill>
                  <a:schemeClr val="bg1"/>
                </a:solidFill>
              </a:rPr>
              <a:t>【问题</a:t>
            </a:r>
            <a:r>
              <a:rPr lang="en-US" altLang="zh-CN" sz="1600">
                <a:solidFill>
                  <a:schemeClr val="bg1"/>
                </a:solidFill>
              </a:rPr>
              <a:t> 3</a:t>
            </a:r>
            <a:r>
              <a:rPr lang="zh-CN" altLang="zh-CN" sz="1600">
                <a:solidFill>
                  <a:schemeClr val="bg1"/>
                </a:solidFill>
              </a:rPr>
              <a:t>】</a:t>
            </a:r>
          </a:p>
          <a:p>
            <a:pPr eaLnBrk="1" hangingPunct="1"/>
            <a:r>
              <a:rPr lang="zh-CN" altLang="zh-CN" sz="1600">
                <a:solidFill>
                  <a:schemeClr val="bg1"/>
                </a:solidFill>
              </a:rPr>
              <a:t>答：</a:t>
            </a:r>
          </a:p>
          <a:p>
            <a:pPr eaLnBrk="1" hangingPunct="1"/>
            <a:r>
              <a:rPr lang="zh-CN" altLang="zh-CN" sz="1600">
                <a:solidFill>
                  <a:schemeClr val="bg1"/>
                </a:solidFill>
              </a:rPr>
              <a:t>因为监控点的</a:t>
            </a:r>
            <a:r>
              <a:rPr lang="en-US" altLang="zh-CN" sz="1600">
                <a:solidFill>
                  <a:schemeClr val="bg1"/>
                </a:solidFill>
              </a:rPr>
              <a:t> CPI</a:t>
            </a:r>
            <a:r>
              <a:rPr lang="zh-CN" altLang="zh-CN" sz="1600">
                <a:solidFill>
                  <a:schemeClr val="bg1"/>
                </a:solidFill>
              </a:rPr>
              <a:t>、</a:t>
            </a:r>
            <a:r>
              <a:rPr lang="en-US" altLang="zh-CN" sz="1600">
                <a:solidFill>
                  <a:schemeClr val="bg1"/>
                </a:solidFill>
              </a:rPr>
              <a:t>SPI </a:t>
            </a:r>
            <a:r>
              <a:rPr lang="zh-CN" altLang="zh-CN" sz="1600">
                <a:solidFill>
                  <a:schemeClr val="bg1"/>
                </a:solidFill>
              </a:rPr>
              <a:t>都小于</a:t>
            </a:r>
            <a:r>
              <a:rPr lang="en-US" altLang="zh-CN" sz="1600">
                <a:solidFill>
                  <a:schemeClr val="bg1"/>
                </a:solidFill>
              </a:rPr>
              <a:t> 1</a:t>
            </a:r>
            <a:r>
              <a:rPr lang="zh-CN" altLang="zh-CN" sz="1600">
                <a:solidFill>
                  <a:schemeClr val="bg1"/>
                </a:solidFill>
              </a:rPr>
              <a:t>，所以项目进度落后，成本超支。</a:t>
            </a:r>
          </a:p>
          <a:p>
            <a:pPr eaLnBrk="1" hangingPunct="1"/>
            <a:r>
              <a:rPr lang="zh-CN" altLang="zh-CN" sz="1600">
                <a:solidFill>
                  <a:schemeClr val="bg1"/>
                </a:solidFill>
              </a:rPr>
              <a:t>改进措施：</a:t>
            </a:r>
          </a:p>
          <a:p>
            <a:pPr eaLnBrk="1" hangingPunct="1"/>
            <a:r>
              <a:rPr lang="en-US" altLang="zh-CN" sz="1600">
                <a:solidFill>
                  <a:schemeClr val="bg1"/>
                </a:solidFill>
              </a:rPr>
              <a:t>1</a:t>
            </a:r>
            <a:r>
              <a:rPr lang="zh-CN" altLang="zh-CN" sz="1600">
                <a:solidFill>
                  <a:schemeClr val="bg1"/>
                </a:solidFill>
              </a:rPr>
              <a:t>、加强员工培训，提高工作效率</a:t>
            </a:r>
            <a:r>
              <a:rPr lang="zh-CN" altLang="en-US" sz="1600">
                <a:solidFill>
                  <a:schemeClr val="bg1"/>
                </a:solidFill>
              </a:rPr>
              <a:t>。</a:t>
            </a:r>
            <a:endParaRPr lang="zh-CN" altLang="zh-CN" sz="1600">
              <a:solidFill>
                <a:schemeClr val="bg1"/>
              </a:solidFill>
            </a:endParaRPr>
          </a:p>
          <a:p>
            <a:pPr eaLnBrk="1" hangingPunct="1"/>
            <a:r>
              <a:rPr lang="en-US" altLang="zh-CN" sz="1600">
                <a:solidFill>
                  <a:schemeClr val="bg1"/>
                </a:solidFill>
              </a:rPr>
              <a:t>2</a:t>
            </a:r>
            <a:r>
              <a:rPr lang="zh-CN" altLang="zh-CN" sz="1600">
                <a:solidFill>
                  <a:schemeClr val="bg1"/>
                </a:solidFill>
              </a:rPr>
              <a:t>、赶工（加班）</a:t>
            </a:r>
            <a:r>
              <a:rPr lang="zh-CN" altLang="en-US" sz="1600">
                <a:solidFill>
                  <a:schemeClr val="bg1"/>
                </a:solidFill>
              </a:rPr>
              <a:t>。</a:t>
            </a:r>
            <a:endParaRPr lang="zh-CN" altLang="zh-CN" sz="1600">
              <a:solidFill>
                <a:schemeClr val="bg1"/>
              </a:solidFill>
            </a:endParaRPr>
          </a:p>
          <a:p>
            <a:pPr eaLnBrk="1" hangingPunct="1"/>
            <a:r>
              <a:rPr lang="en-US" altLang="zh-CN" sz="1600">
                <a:solidFill>
                  <a:schemeClr val="bg1"/>
                </a:solidFill>
              </a:rPr>
              <a:t>3</a:t>
            </a:r>
            <a:r>
              <a:rPr lang="zh-CN" altLang="zh-CN" sz="1600">
                <a:solidFill>
                  <a:schemeClr val="bg1"/>
                </a:solidFill>
              </a:rPr>
              <a:t>、采用新技术、方法，节省开支</a:t>
            </a:r>
            <a:r>
              <a:rPr lang="zh-CN" altLang="en-US" sz="1600">
                <a:solidFill>
                  <a:schemeClr val="bg1"/>
                </a:solidFill>
              </a:rPr>
              <a:t>。</a:t>
            </a:r>
            <a:endParaRPr lang="zh-CN" altLang="zh-CN" sz="1600">
              <a:solidFill>
                <a:schemeClr val="bg1"/>
              </a:solidFill>
            </a:endParaRPr>
          </a:p>
          <a:p>
            <a:pPr eaLnBrk="1" hangingPunct="1"/>
            <a:r>
              <a:rPr lang="en-US" altLang="zh-CN" sz="1600">
                <a:solidFill>
                  <a:schemeClr val="bg1"/>
                </a:solidFill>
              </a:rPr>
              <a:t>4</a:t>
            </a:r>
            <a:r>
              <a:rPr lang="zh-CN" altLang="zh-CN" sz="1600">
                <a:solidFill>
                  <a:schemeClr val="bg1"/>
                </a:solidFill>
              </a:rPr>
              <a:t>、增加（替换）工作能力强的员工加入到项目组</a:t>
            </a:r>
            <a:r>
              <a:rPr lang="zh-CN" altLang="en-US" sz="1600">
                <a:solidFill>
                  <a:schemeClr val="bg1"/>
                </a:solidFill>
              </a:rPr>
              <a:t>。</a:t>
            </a:r>
            <a:endParaRPr lang="zh-CN" altLang="zh-CN" sz="1600">
              <a:solidFill>
                <a:schemeClr val="bg1"/>
              </a:solidFill>
            </a:endParaRPr>
          </a:p>
          <a:p>
            <a:pPr eaLnBrk="1" hangingPunct="1"/>
            <a:r>
              <a:rPr lang="zh-CN" altLang="zh-CN" sz="1600">
                <a:solidFill>
                  <a:schemeClr val="bg1"/>
                </a:solidFill>
              </a:rPr>
              <a:t>【问题</a:t>
            </a:r>
            <a:r>
              <a:rPr lang="en-US" altLang="zh-CN" sz="1600">
                <a:solidFill>
                  <a:schemeClr val="bg1"/>
                </a:solidFill>
              </a:rPr>
              <a:t> 4</a:t>
            </a:r>
            <a:r>
              <a:rPr lang="zh-CN" altLang="zh-CN" sz="1600">
                <a:solidFill>
                  <a:schemeClr val="bg1"/>
                </a:solidFill>
              </a:rPr>
              <a:t>】</a:t>
            </a:r>
          </a:p>
          <a:p>
            <a:pPr eaLnBrk="1" hangingPunct="1"/>
            <a:r>
              <a:rPr lang="zh-CN" altLang="zh-CN" sz="1600">
                <a:solidFill>
                  <a:schemeClr val="bg1"/>
                </a:solidFill>
              </a:rPr>
              <a:t>答：</a:t>
            </a:r>
          </a:p>
          <a:p>
            <a:pPr eaLnBrk="1" hangingPunct="1"/>
            <a:r>
              <a:rPr lang="zh-CN" altLang="zh-CN" sz="1600">
                <a:solidFill>
                  <a:schemeClr val="bg1"/>
                </a:solidFill>
              </a:rPr>
              <a:t>（</a:t>
            </a:r>
            <a:r>
              <a:rPr lang="en-US" altLang="zh-CN" sz="1600">
                <a:solidFill>
                  <a:schemeClr val="bg1"/>
                </a:solidFill>
              </a:rPr>
              <a:t>1</a:t>
            </a:r>
            <a:r>
              <a:rPr lang="zh-CN" altLang="zh-CN" sz="1600">
                <a:solidFill>
                  <a:schemeClr val="bg1"/>
                </a:solidFill>
              </a:rPr>
              <a:t>）总预算</a:t>
            </a:r>
            <a:r>
              <a:rPr lang="en-US" altLang="zh-CN" sz="1600">
                <a:solidFill>
                  <a:schemeClr val="bg1"/>
                </a:solidFill>
              </a:rPr>
              <a:t> 54 </a:t>
            </a:r>
            <a:r>
              <a:rPr lang="zh-CN" altLang="zh-CN" sz="1600">
                <a:solidFill>
                  <a:schemeClr val="bg1"/>
                </a:solidFill>
              </a:rPr>
              <a:t>万元</a:t>
            </a:r>
            <a:r>
              <a:rPr lang="zh-CN" altLang="en-US" sz="1600">
                <a:solidFill>
                  <a:schemeClr val="bg1"/>
                </a:solidFill>
              </a:rPr>
              <a:t>。</a:t>
            </a:r>
            <a:endParaRPr lang="zh-CN" altLang="zh-CN" sz="1600">
              <a:solidFill>
                <a:schemeClr val="bg1"/>
              </a:solidFill>
            </a:endParaRPr>
          </a:p>
          <a:p>
            <a:pPr eaLnBrk="1" hangingPunct="1"/>
            <a:r>
              <a:rPr lang="zh-CN" altLang="zh-CN" sz="1600">
                <a:solidFill>
                  <a:schemeClr val="bg1"/>
                </a:solidFill>
              </a:rPr>
              <a:t>（</a:t>
            </a:r>
            <a:r>
              <a:rPr lang="en-US" altLang="zh-CN" sz="1600">
                <a:solidFill>
                  <a:schemeClr val="bg1"/>
                </a:solidFill>
              </a:rPr>
              <a:t>2</a:t>
            </a:r>
            <a:r>
              <a:rPr lang="zh-CN" altLang="zh-CN" sz="1600">
                <a:solidFill>
                  <a:schemeClr val="bg1"/>
                </a:solidFill>
              </a:rPr>
              <a:t>）</a:t>
            </a:r>
            <a:r>
              <a:rPr lang="en-US" altLang="zh-CN" sz="1600">
                <a:solidFill>
                  <a:schemeClr val="bg1"/>
                </a:solidFill>
              </a:rPr>
              <a:t>ETC=12*0.25+8+6*0.5+10=24</a:t>
            </a:r>
            <a:r>
              <a:rPr lang="zh-CN" altLang="zh-CN" sz="1600">
                <a:solidFill>
                  <a:schemeClr val="bg1"/>
                </a:solidFill>
              </a:rPr>
              <a:t>万</a:t>
            </a:r>
            <a:r>
              <a:rPr lang="zh-CN" altLang="en-US" sz="1600">
                <a:solidFill>
                  <a:schemeClr val="bg1"/>
                </a:solidFill>
              </a:rPr>
              <a:t>。</a:t>
            </a:r>
            <a:endParaRPr lang="zh-CN" altLang="zh-CN" sz="1600">
              <a:solidFill>
                <a:schemeClr val="bg1"/>
              </a:solidFill>
            </a:endParaRPr>
          </a:p>
          <a:p>
            <a:pPr eaLnBrk="1" hangingPunct="1"/>
            <a:r>
              <a:rPr lang="en-US" altLang="zh-CN" sz="1600">
                <a:solidFill>
                  <a:schemeClr val="bg1"/>
                </a:solidFill>
              </a:rPr>
              <a:t>         EAC=AC+BAC-EV=36+54-30=60</a:t>
            </a:r>
            <a:r>
              <a:rPr lang="zh-CN" altLang="zh-CN" sz="1600">
                <a:solidFill>
                  <a:schemeClr val="bg1"/>
                </a:solidFill>
              </a:rPr>
              <a:t>万</a:t>
            </a:r>
            <a:r>
              <a:rPr lang="zh-CN" altLang="en-US" sz="1600">
                <a:solidFill>
                  <a:schemeClr val="bg1"/>
                </a:solidFill>
              </a:rPr>
              <a:t>。</a:t>
            </a:r>
            <a:endParaRPr lang="zh-CN" altLang="zh-CN" sz="1600">
              <a:solidFill>
                <a:schemeClr val="bg1"/>
              </a:solidFill>
            </a:endParaRPr>
          </a:p>
        </p:txBody>
      </p:sp>
    </p:spTree>
    <p:extLst>
      <p:ext uri="{BB962C8B-B14F-4D97-AF65-F5344CB8AC3E}">
        <p14:creationId xmlns:p14="http://schemas.microsoft.com/office/powerpoint/2010/main" val="133688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
          <p:cNvSpPr txBox="1">
            <a:spLocks noChangeArrowheads="1"/>
          </p:cNvSpPr>
          <p:nvPr/>
        </p:nvSpPr>
        <p:spPr bwMode="auto">
          <a:xfrm>
            <a:off x="395288" y="484188"/>
            <a:ext cx="639921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1200">
                <a:solidFill>
                  <a:schemeClr val="bg1"/>
                </a:solidFill>
              </a:rPr>
              <a:t>2014</a:t>
            </a:r>
            <a:r>
              <a:rPr lang="zh-CN" altLang="en-US" sz="1200">
                <a:solidFill>
                  <a:schemeClr val="bg1"/>
                </a:solidFill>
              </a:rPr>
              <a:t>下半年试题一：</a:t>
            </a:r>
            <a:endParaRPr lang="en-US" altLang="zh-CN" sz="1200">
              <a:solidFill>
                <a:schemeClr val="bg1"/>
              </a:solidFill>
            </a:endParaRPr>
          </a:p>
          <a:p>
            <a:pPr eaLnBrk="1" hangingPunct="1"/>
            <a:r>
              <a:rPr lang="zh-CN" altLang="zh-CN" sz="1200">
                <a:solidFill>
                  <a:schemeClr val="bg1"/>
                </a:solidFill>
              </a:rPr>
              <a:t>某项目由</a:t>
            </a:r>
            <a:r>
              <a:rPr lang="en-US" altLang="zh-CN" sz="1200">
                <a:solidFill>
                  <a:schemeClr val="bg1"/>
                </a:solidFill>
              </a:rPr>
              <a:t>A</a:t>
            </a:r>
            <a:r>
              <a:rPr lang="zh-CN" altLang="zh-CN" sz="1200">
                <a:solidFill>
                  <a:schemeClr val="bg1"/>
                </a:solidFill>
              </a:rPr>
              <a:t>、</a:t>
            </a:r>
            <a:r>
              <a:rPr lang="en-US" altLang="zh-CN" sz="1200">
                <a:solidFill>
                  <a:schemeClr val="bg1"/>
                </a:solidFill>
              </a:rPr>
              <a:t>B</a:t>
            </a:r>
            <a:r>
              <a:rPr lang="zh-CN" altLang="zh-CN" sz="1200">
                <a:solidFill>
                  <a:schemeClr val="bg1"/>
                </a:solidFill>
              </a:rPr>
              <a:t>、</a:t>
            </a:r>
            <a:r>
              <a:rPr lang="en-US" altLang="zh-CN" sz="1200">
                <a:solidFill>
                  <a:schemeClr val="bg1"/>
                </a:solidFill>
              </a:rPr>
              <a:t>C</a:t>
            </a:r>
            <a:r>
              <a:rPr lang="zh-CN" altLang="zh-CN" sz="1200">
                <a:solidFill>
                  <a:schemeClr val="bg1"/>
                </a:solidFill>
              </a:rPr>
              <a:t>、</a:t>
            </a:r>
            <a:r>
              <a:rPr lang="en-US" altLang="zh-CN" sz="1200">
                <a:solidFill>
                  <a:schemeClr val="bg1"/>
                </a:solidFill>
              </a:rPr>
              <a:t>D</a:t>
            </a:r>
            <a:r>
              <a:rPr lang="zh-CN" altLang="zh-CN" sz="1200">
                <a:solidFill>
                  <a:schemeClr val="bg1"/>
                </a:solidFill>
              </a:rPr>
              <a:t>、</a:t>
            </a:r>
            <a:r>
              <a:rPr lang="en-US" altLang="zh-CN" sz="1200">
                <a:solidFill>
                  <a:schemeClr val="bg1"/>
                </a:solidFill>
              </a:rPr>
              <a:t>E</a:t>
            </a:r>
            <a:r>
              <a:rPr lang="zh-CN" altLang="zh-CN" sz="1200">
                <a:solidFill>
                  <a:schemeClr val="bg1"/>
                </a:solidFill>
              </a:rPr>
              <a:t>、</a:t>
            </a:r>
            <a:r>
              <a:rPr lang="en-US" altLang="zh-CN" sz="1200">
                <a:solidFill>
                  <a:schemeClr val="bg1"/>
                </a:solidFill>
              </a:rPr>
              <a:t>F</a:t>
            </a:r>
            <a:r>
              <a:rPr lang="zh-CN" altLang="zh-CN" sz="1200">
                <a:solidFill>
                  <a:schemeClr val="bg1"/>
                </a:solidFill>
              </a:rPr>
              <a:t>、</a:t>
            </a:r>
            <a:r>
              <a:rPr lang="en-US" altLang="zh-CN" sz="1200">
                <a:solidFill>
                  <a:schemeClr val="bg1"/>
                </a:solidFill>
              </a:rPr>
              <a:t>G</a:t>
            </a:r>
            <a:r>
              <a:rPr lang="zh-CN" altLang="zh-CN" sz="1200">
                <a:solidFill>
                  <a:schemeClr val="bg1"/>
                </a:solidFill>
              </a:rPr>
              <a:t>、</a:t>
            </a:r>
            <a:r>
              <a:rPr lang="en-US" altLang="zh-CN" sz="1200">
                <a:solidFill>
                  <a:schemeClr val="bg1"/>
                </a:solidFill>
              </a:rPr>
              <a:t>H</a:t>
            </a:r>
            <a:r>
              <a:rPr lang="zh-CN" altLang="zh-CN" sz="1200">
                <a:solidFill>
                  <a:schemeClr val="bg1"/>
                </a:solidFill>
              </a:rPr>
              <a:t>、</a:t>
            </a:r>
            <a:r>
              <a:rPr lang="en-US" altLang="zh-CN" sz="1200">
                <a:solidFill>
                  <a:schemeClr val="bg1"/>
                </a:solidFill>
              </a:rPr>
              <a:t>I</a:t>
            </a:r>
            <a:r>
              <a:rPr lang="zh-CN" altLang="zh-CN" sz="1200">
                <a:solidFill>
                  <a:schemeClr val="bg1"/>
                </a:solidFill>
              </a:rPr>
              <a:t>、</a:t>
            </a:r>
            <a:r>
              <a:rPr lang="en-US" altLang="zh-CN" sz="1200">
                <a:solidFill>
                  <a:schemeClr val="bg1"/>
                </a:solidFill>
              </a:rPr>
              <a:t>J</a:t>
            </a:r>
            <a:r>
              <a:rPr lang="zh-CN" altLang="zh-CN" sz="1200">
                <a:solidFill>
                  <a:schemeClr val="bg1"/>
                </a:solidFill>
              </a:rPr>
              <a:t>共</a:t>
            </a:r>
            <a:r>
              <a:rPr lang="en-US" altLang="zh-CN" sz="1200">
                <a:solidFill>
                  <a:schemeClr val="bg1"/>
                </a:solidFill>
              </a:rPr>
              <a:t>10</a:t>
            </a:r>
            <a:r>
              <a:rPr lang="zh-CN" altLang="zh-CN" sz="1200">
                <a:solidFill>
                  <a:schemeClr val="bg1"/>
                </a:solidFill>
              </a:rPr>
              <a:t>个工作包组成，项目计划执行时间为</a:t>
            </a:r>
            <a:r>
              <a:rPr lang="en-US" altLang="zh-CN" sz="1200">
                <a:solidFill>
                  <a:schemeClr val="bg1"/>
                </a:solidFill>
              </a:rPr>
              <a:t>5</a:t>
            </a:r>
            <a:r>
              <a:rPr lang="zh-CN" altLang="zh-CN" sz="1200">
                <a:solidFill>
                  <a:schemeClr val="bg1"/>
                </a:solidFill>
              </a:rPr>
              <a:t>个月。在项目执行到第</a:t>
            </a:r>
            <a:r>
              <a:rPr lang="en-US" altLang="zh-CN" sz="1200">
                <a:solidFill>
                  <a:schemeClr val="bg1"/>
                </a:solidFill>
              </a:rPr>
              <a:t>3</a:t>
            </a:r>
            <a:r>
              <a:rPr lang="zh-CN" altLang="zh-CN" sz="1200">
                <a:solidFill>
                  <a:schemeClr val="bg1"/>
                </a:solidFill>
              </a:rPr>
              <a:t>个月末的时候，公司对项目进行了检查，检查结果如下表所示（假设项目工作量在计划期内均匀分布）。</a:t>
            </a:r>
            <a:endParaRPr lang="zh-CN" altLang="en-US" sz="1200">
              <a:solidFill>
                <a:schemeClr val="bg1"/>
              </a:solidFill>
            </a:endParaRPr>
          </a:p>
        </p:txBody>
      </p:sp>
      <p:graphicFrame>
        <p:nvGraphicFramePr>
          <p:cNvPr id="4" name="表格 3"/>
          <p:cNvGraphicFramePr>
            <a:graphicFrameLocks noGrp="1"/>
          </p:cNvGraphicFramePr>
          <p:nvPr/>
        </p:nvGraphicFramePr>
        <p:xfrm>
          <a:off x="560388" y="1419225"/>
          <a:ext cx="6070600" cy="2560636"/>
        </p:xfrm>
        <a:graphic>
          <a:graphicData uri="http://schemas.openxmlformats.org/drawingml/2006/table">
            <a:tbl>
              <a:tblPr firstRow="1" firstCol="1" bandRow="1">
                <a:tableStyleId>{5C22544A-7EE6-4342-B048-85BDC9FD1C3A}</a:tableStyleId>
              </a:tblPr>
              <a:tblGrid>
                <a:gridCol w="758825"/>
                <a:gridCol w="758825"/>
                <a:gridCol w="758825"/>
                <a:gridCol w="758825"/>
                <a:gridCol w="758825"/>
                <a:gridCol w="758825"/>
                <a:gridCol w="758825"/>
                <a:gridCol w="758825"/>
              </a:tblGrid>
              <a:tr h="182916">
                <a:tc rowSpan="2">
                  <a:txBody>
                    <a:bodyPr/>
                    <a:lstStyle/>
                    <a:p>
                      <a:pPr indent="255905" algn="r">
                        <a:spcAft>
                          <a:spcPts val="0"/>
                        </a:spcAft>
                      </a:pPr>
                      <a:r>
                        <a:rPr lang="zh-CN" sz="1200" b="1" kern="100" dirty="0">
                          <a:solidFill>
                            <a:schemeClr val="tx1"/>
                          </a:solidFill>
                          <a:effectLst/>
                        </a:rPr>
                        <a:t>工作包</a:t>
                      </a:r>
                      <a:endParaRPr lang="zh-CN" sz="1200" b="1" kern="100" dirty="0">
                        <a:solidFill>
                          <a:schemeClr val="tx1"/>
                        </a:solidFill>
                        <a:effectLst/>
                        <a:latin typeface="Times New Roman"/>
                        <a:ea typeface="宋体"/>
                      </a:endParaRPr>
                    </a:p>
                  </a:txBody>
                  <a:tcPr marL="63306" marR="63306" marT="0" marB="0" anchor="ctr"/>
                </a:tc>
                <a:tc rowSpan="2">
                  <a:txBody>
                    <a:bodyPr/>
                    <a:lstStyle/>
                    <a:p>
                      <a:pPr indent="255905" algn="r">
                        <a:spcAft>
                          <a:spcPts val="0"/>
                        </a:spcAft>
                      </a:pPr>
                      <a:r>
                        <a:rPr lang="zh-CN" sz="1200" b="1" kern="100" dirty="0">
                          <a:solidFill>
                            <a:schemeClr val="tx1"/>
                          </a:solidFill>
                          <a:effectLst/>
                        </a:rPr>
                        <a:t>预算</a:t>
                      </a:r>
                    </a:p>
                    <a:p>
                      <a:pPr indent="255905" algn="r">
                        <a:spcAft>
                          <a:spcPts val="0"/>
                        </a:spcAft>
                      </a:pPr>
                      <a:r>
                        <a:rPr lang="zh-CN" sz="1200" b="1" kern="100" dirty="0">
                          <a:solidFill>
                            <a:schemeClr val="tx1"/>
                          </a:solidFill>
                          <a:effectLst/>
                        </a:rPr>
                        <a:t>（万元）</a:t>
                      </a:r>
                      <a:endParaRPr lang="zh-CN" sz="1200" b="1" kern="100" dirty="0">
                        <a:solidFill>
                          <a:schemeClr val="tx1"/>
                        </a:solidFill>
                        <a:effectLst/>
                        <a:latin typeface="Times New Roman"/>
                        <a:ea typeface="宋体"/>
                      </a:endParaRPr>
                    </a:p>
                  </a:txBody>
                  <a:tcPr marL="63306" marR="63306" marT="0" marB="0" anchor="ctr"/>
                </a:tc>
                <a:tc gridSpan="5">
                  <a:txBody>
                    <a:bodyPr/>
                    <a:lstStyle/>
                    <a:p>
                      <a:pPr indent="255905" algn="ctr">
                        <a:spcAft>
                          <a:spcPts val="0"/>
                        </a:spcAft>
                      </a:pPr>
                      <a:r>
                        <a:rPr lang="zh-CN" sz="1200" b="1" kern="100">
                          <a:solidFill>
                            <a:schemeClr val="tx1"/>
                          </a:solidFill>
                          <a:effectLst/>
                        </a:rPr>
                        <a:t>预算按月分配（万元）</a:t>
                      </a:r>
                      <a:endParaRPr lang="zh-CN" sz="1200" b="1" kern="100">
                        <a:solidFill>
                          <a:schemeClr val="tx1"/>
                        </a:solidFill>
                        <a:effectLst/>
                        <a:latin typeface="Times New Roman"/>
                        <a:ea typeface="宋体"/>
                      </a:endParaRPr>
                    </a:p>
                  </a:txBody>
                  <a:tcPr marL="63306" marR="63306"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indent="255905" algn="r">
                        <a:spcAft>
                          <a:spcPts val="0"/>
                        </a:spcAft>
                      </a:pPr>
                      <a:r>
                        <a:rPr lang="zh-CN" sz="1200" b="1" kern="100">
                          <a:solidFill>
                            <a:schemeClr val="tx1"/>
                          </a:solidFill>
                          <a:effectLst/>
                        </a:rPr>
                        <a:t>实际完成</a:t>
                      </a:r>
                    </a:p>
                    <a:p>
                      <a:pPr indent="255905" algn="r">
                        <a:spcAft>
                          <a:spcPts val="0"/>
                        </a:spcAft>
                      </a:pPr>
                      <a:r>
                        <a:rPr lang="zh-CN" sz="1200" b="1" kern="100">
                          <a:solidFill>
                            <a:schemeClr val="tx1"/>
                          </a:solidFill>
                          <a:effectLst/>
                        </a:rPr>
                        <a:t>（</a:t>
                      </a:r>
                      <a:r>
                        <a:rPr lang="en-US" sz="1200" b="1" kern="100">
                          <a:solidFill>
                            <a:schemeClr val="tx1"/>
                          </a:solidFill>
                          <a:effectLst/>
                        </a:rPr>
                        <a:t>%</a:t>
                      </a:r>
                      <a:r>
                        <a:rPr lang="zh-CN" sz="1200" b="1" kern="100">
                          <a:solidFill>
                            <a:schemeClr val="tx1"/>
                          </a:solidFill>
                          <a:effectLst/>
                        </a:rPr>
                        <a:t>）</a:t>
                      </a:r>
                      <a:endParaRPr lang="zh-CN" sz="1200" b="1" kern="100">
                        <a:solidFill>
                          <a:schemeClr val="tx1"/>
                        </a:solidFill>
                        <a:effectLst/>
                        <a:latin typeface="Times New Roman"/>
                        <a:ea typeface="宋体"/>
                      </a:endParaRPr>
                    </a:p>
                  </a:txBody>
                  <a:tcPr marL="63306" marR="63306" marT="0" marB="0" anchor="ctr"/>
                </a:tc>
              </a:tr>
              <a:tr h="548560">
                <a:tc vMerge="1">
                  <a:txBody>
                    <a:bodyPr/>
                    <a:lstStyle/>
                    <a:p>
                      <a:endParaRPr lang="zh-CN" altLang="en-US"/>
                    </a:p>
                  </a:txBody>
                  <a:tcPr/>
                </a:tc>
                <a:tc vMerge="1">
                  <a:txBody>
                    <a:bodyPr/>
                    <a:lstStyle/>
                    <a:p>
                      <a:endParaRPr lang="zh-CN" altLang="en-US"/>
                    </a:p>
                  </a:txBody>
                  <a:tcPr/>
                </a:tc>
                <a:tc>
                  <a:txBody>
                    <a:bodyPr/>
                    <a:lstStyle/>
                    <a:p>
                      <a:pPr indent="255905" algn="r">
                        <a:spcAft>
                          <a:spcPts val="0"/>
                        </a:spcAft>
                      </a:pPr>
                      <a:r>
                        <a:rPr lang="zh-CN" sz="1000" b="1" kern="100" dirty="0">
                          <a:solidFill>
                            <a:schemeClr val="tx1"/>
                          </a:solidFill>
                          <a:effectLst/>
                        </a:rPr>
                        <a:t>第一个月</a:t>
                      </a:r>
                      <a:endParaRPr lang="zh-CN" sz="1000" b="1" kern="100" dirty="0">
                        <a:solidFill>
                          <a:schemeClr val="tx1"/>
                        </a:solidFill>
                        <a:effectLst/>
                        <a:latin typeface="Times New Roman"/>
                        <a:ea typeface="宋体"/>
                      </a:endParaRPr>
                    </a:p>
                  </a:txBody>
                  <a:tcPr marL="63306" marR="63306" marT="0" marB="0" anchor="ctr"/>
                </a:tc>
                <a:tc>
                  <a:txBody>
                    <a:bodyPr/>
                    <a:lstStyle/>
                    <a:p>
                      <a:pPr indent="255905" algn="r">
                        <a:spcAft>
                          <a:spcPts val="0"/>
                        </a:spcAft>
                      </a:pPr>
                      <a:r>
                        <a:rPr lang="zh-CN" sz="1000" b="1" kern="100" dirty="0">
                          <a:solidFill>
                            <a:schemeClr val="tx1"/>
                          </a:solidFill>
                          <a:effectLst/>
                        </a:rPr>
                        <a:t>第二个月</a:t>
                      </a:r>
                      <a:endParaRPr lang="zh-CN" sz="1000" b="1" kern="100" dirty="0">
                        <a:solidFill>
                          <a:schemeClr val="tx1"/>
                        </a:solidFill>
                        <a:effectLst/>
                        <a:latin typeface="Times New Roman"/>
                        <a:ea typeface="宋体"/>
                      </a:endParaRPr>
                    </a:p>
                  </a:txBody>
                  <a:tcPr marL="63306" marR="63306" marT="0" marB="0" anchor="ctr"/>
                </a:tc>
                <a:tc>
                  <a:txBody>
                    <a:bodyPr/>
                    <a:lstStyle/>
                    <a:p>
                      <a:pPr indent="255905" algn="r">
                        <a:spcAft>
                          <a:spcPts val="0"/>
                        </a:spcAft>
                      </a:pPr>
                      <a:r>
                        <a:rPr lang="zh-CN" sz="1000" b="1" kern="100" dirty="0">
                          <a:solidFill>
                            <a:schemeClr val="tx1"/>
                          </a:solidFill>
                          <a:effectLst/>
                        </a:rPr>
                        <a:t>第三个月</a:t>
                      </a:r>
                      <a:endParaRPr lang="zh-CN" sz="1000" b="1" kern="100" dirty="0">
                        <a:solidFill>
                          <a:schemeClr val="tx1"/>
                        </a:solidFill>
                        <a:effectLst/>
                        <a:latin typeface="Times New Roman"/>
                        <a:ea typeface="宋体"/>
                      </a:endParaRPr>
                    </a:p>
                  </a:txBody>
                  <a:tcPr marL="63306" marR="63306" marT="0" marB="0" anchor="ctr"/>
                </a:tc>
                <a:tc>
                  <a:txBody>
                    <a:bodyPr/>
                    <a:lstStyle/>
                    <a:p>
                      <a:pPr indent="255905" algn="r">
                        <a:spcAft>
                          <a:spcPts val="0"/>
                        </a:spcAft>
                      </a:pPr>
                      <a:r>
                        <a:rPr lang="zh-CN" sz="1000" b="1" kern="100" dirty="0">
                          <a:solidFill>
                            <a:schemeClr val="tx1"/>
                          </a:solidFill>
                          <a:effectLst/>
                        </a:rPr>
                        <a:t>第四个月</a:t>
                      </a:r>
                      <a:endParaRPr lang="zh-CN" sz="1000" b="1" kern="100" dirty="0">
                        <a:solidFill>
                          <a:schemeClr val="tx1"/>
                        </a:solidFill>
                        <a:effectLst/>
                        <a:latin typeface="Times New Roman"/>
                        <a:ea typeface="宋体"/>
                      </a:endParaRPr>
                    </a:p>
                  </a:txBody>
                  <a:tcPr marL="63306" marR="63306" marT="0" marB="0" anchor="ctr"/>
                </a:tc>
                <a:tc>
                  <a:txBody>
                    <a:bodyPr/>
                    <a:lstStyle/>
                    <a:p>
                      <a:pPr indent="255905" algn="r">
                        <a:spcAft>
                          <a:spcPts val="0"/>
                        </a:spcAft>
                      </a:pPr>
                      <a:r>
                        <a:rPr lang="zh-CN" sz="1000" b="1" kern="100" dirty="0">
                          <a:solidFill>
                            <a:schemeClr val="tx1"/>
                          </a:solidFill>
                          <a:effectLst/>
                        </a:rPr>
                        <a:t>第五个月</a:t>
                      </a:r>
                      <a:endParaRPr lang="zh-CN" sz="1000" b="1" kern="100" dirty="0">
                        <a:solidFill>
                          <a:schemeClr val="tx1"/>
                        </a:solidFill>
                        <a:effectLst/>
                        <a:latin typeface="Times New Roman"/>
                        <a:ea typeface="宋体"/>
                      </a:endParaRPr>
                    </a:p>
                  </a:txBody>
                  <a:tcPr marL="63306" marR="63306" marT="0" marB="0" anchor="ctr"/>
                </a:tc>
                <a:tc vMerge="1">
                  <a:txBody>
                    <a:bodyPr/>
                    <a:lstStyle/>
                    <a:p>
                      <a:endParaRPr lang="zh-CN" altLang="en-US"/>
                    </a:p>
                  </a:txBody>
                  <a:tcPr/>
                </a:tc>
              </a:tr>
              <a:tr h="182916">
                <a:tc>
                  <a:txBody>
                    <a:bodyPr/>
                    <a:lstStyle/>
                    <a:p>
                      <a:pPr indent="255905" algn="ctr">
                        <a:spcAft>
                          <a:spcPts val="0"/>
                        </a:spcAft>
                      </a:pPr>
                      <a:r>
                        <a:rPr lang="en-US" sz="1200" b="1" kern="100">
                          <a:solidFill>
                            <a:schemeClr val="tx1"/>
                          </a:solidFill>
                          <a:effectLst/>
                        </a:rPr>
                        <a:t>A</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12</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6</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6</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dirty="0">
                          <a:solidFill>
                            <a:schemeClr val="tx1"/>
                          </a:solidFill>
                          <a:effectLst/>
                        </a:rPr>
                        <a:t> </a:t>
                      </a:r>
                      <a:endParaRPr lang="zh-CN" sz="1200" b="1" kern="100" dirty="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dirty="0">
                          <a:solidFill>
                            <a:schemeClr val="tx1"/>
                          </a:solidFill>
                          <a:effectLst/>
                        </a:rPr>
                        <a:t> </a:t>
                      </a:r>
                      <a:endParaRPr lang="zh-CN" sz="1200" b="1" kern="100" dirty="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100</a:t>
                      </a:r>
                      <a:endParaRPr lang="zh-CN" sz="1200" b="1" kern="100">
                        <a:solidFill>
                          <a:schemeClr val="tx1"/>
                        </a:solidFill>
                        <a:effectLst/>
                        <a:latin typeface="Times New Roman"/>
                        <a:ea typeface="宋体"/>
                      </a:endParaRPr>
                    </a:p>
                  </a:txBody>
                  <a:tcPr marL="63306" marR="63306" marT="0" marB="0" anchor="ctr"/>
                </a:tc>
              </a:tr>
              <a:tr h="182916">
                <a:tc>
                  <a:txBody>
                    <a:bodyPr/>
                    <a:lstStyle/>
                    <a:p>
                      <a:pPr indent="255905" algn="ctr">
                        <a:spcAft>
                          <a:spcPts val="0"/>
                        </a:spcAft>
                      </a:pPr>
                      <a:r>
                        <a:rPr lang="en-US" sz="1200" b="1" kern="100">
                          <a:solidFill>
                            <a:schemeClr val="tx1"/>
                          </a:solidFill>
                          <a:effectLst/>
                        </a:rPr>
                        <a:t>B</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8</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2</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3</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3</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100</a:t>
                      </a:r>
                      <a:endParaRPr lang="zh-CN" sz="1200" b="1" kern="100">
                        <a:solidFill>
                          <a:schemeClr val="tx1"/>
                        </a:solidFill>
                        <a:effectLst/>
                        <a:latin typeface="Times New Roman"/>
                        <a:ea typeface="宋体"/>
                      </a:endParaRPr>
                    </a:p>
                  </a:txBody>
                  <a:tcPr marL="63306" marR="63306" marT="0" marB="0" anchor="ctr"/>
                </a:tc>
              </a:tr>
              <a:tr h="182916">
                <a:tc>
                  <a:txBody>
                    <a:bodyPr/>
                    <a:lstStyle/>
                    <a:p>
                      <a:pPr indent="255905" algn="ctr">
                        <a:spcAft>
                          <a:spcPts val="0"/>
                        </a:spcAft>
                      </a:pPr>
                      <a:r>
                        <a:rPr lang="en-US" sz="1200" b="1" kern="100">
                          <a:solidFill>
                            <a:schemeClr val="tx1"/>
                          </a:solidFill>
                          <a:effectLst/>
                        </a:rPr>
                        <a:t>C</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20</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6</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10</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4</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100</a:t>
                      </a:r>
                      <a:endParaRPr lang="zh-CN" sz="1200" b="1" kern="100">
                        <a:solidFill>
                          <a:schemeClr val="tx1"/>
                        </a:solidFill>
                        <a:effectLst/>
                        <a:latin typeface="Times New Roman"/>
                        <a:ea typeface="宋体"/>
                      </a:endParaRPr>
                    </a:p>
                  </a:txBody>
                  <a:tcPr marL="63306" marR="63306" marT="0" marB="0" anchor="ctr"/>
                </a:tc>
              </a:tr>
              <a:tr h="182916">
                <a:tc>
                  <a:txBody>
                    <a:bodyPr/>
                    <a:lstStyle/>
                    <a:p>
                      <a:pPr indent="255905" algn="ctr">
                        <a:spcAft>
                          <a:spcPts val="0"/>
                        </a:spcAft>
                      </a:pPr>
                      <a:r>
                        <a:rPr lang="en-US" sz="1200" b="1" kern="100">
                          <a:solidFill>
                            <a:schemeClr val="tx1"/>
                          </a:solidFill>
                          <a:effectLst/>
                        </a:rPr>
                        <a:t>D</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10</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6</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4</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75</a:t>
                      </a:r>
                      <a:endParaRPr lang="zh-CN" sz="1200" b="1" kern="100">
                        <a:solidFill>
                          <a:schemeClr val="tx1"/>
                        </a:solidFill>
                        <a:effectLst/>
                        <a:latin typeface="Times New Roman"/>
                        <a:ea typeface="宋体"/>
                      </a:endParaRPr>
                    </a:p>
                  </a:txBody>
                  <a:tcPr marL="63306" marR="63306" marT="0" marB="0" anchor="ctr"/>
                </a:tc>
              </a:tr>
              <a:tr h="182916">
                <a:tc>
                  <a:txBody>
                    <a:bodyPr/>
                    <a:lstStyle/>
                    <a:p>
                      <a:pPr indent="255905" algn="ctr">
                        <a:spcAft>
                          <a:spcPts val="0"/>
                        </a:spcAft>
                      </a:pPr>
                      <a:r>
                        <a:rPr lang="en-US" sz="1200" b="1" kern="100">
                          <a:solidFill>
                            <a:schemeClr val="tx1"/>
                          </a:solidFill>
                          <a:effectLst/>
                        </a:rPr>
                        <a:t>E</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3</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2</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1</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75</a:t>
                      </a:r>
                      <a:endParaRPr lang="zh-CN" sz="1200" b="1" kern="100">
                        <a:solidFill>
                          <a:schemeClr val="tx1"/>
                        </a:solidFill>
                        <a:effectLst/>
                        <a:latin typeface="Times New Roman"/>
                        <a:ea typeface="宋体"/>
                      </a:endParaRPr>
                    </a:p>
                  </a:txBody>
                  <a:tcPr marL="63306" marR="63306" marT="0" marB="0" anchor="ctr"/>
                </a:tc>
              </a:tr>
              <a:tr h="182916">
                <a:tc>
                  <a:txBody>
                    <a:bodyPr/>
                    <a:lstStyle/>
                    <a:p>
                      <a:pPr indent="255905" algn="ctr">
                        <a:spcAft>
                          <a:spcPts val="0"/>
                        </a:spcAft>
                      </a:pPr>
                      <a:r>
                        <a:rPr lang="en-US" sz="1200" b="1" kern="100">
                          <a:solidFill>
                            <a:schemeClr val="tx1"/>
                          </a:solidFill>
                          <a:effectLst/>
                        </a:rPr>
                        <a:t>F</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40</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20</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15</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5</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50</a:t>
                      </a:r>
                      <a:endParaRPr lang="zh-CN" sz="1200" b="1" kern="100">
                        <a:solidFill>
                          <a:schemeClr val="tx1"/>
                        </a:solidFill>
                        <a:effectLst/>
                        <a:latin typeface="Times New Roman"/>
                        <a:ea typeface="宋体"/>
                      </a:endParaRPr>
                    </a:p>
                  </a:txBody>
                  <a:tcPr marL="63306" marR="63306" marT="0" marB="0" anchor="ctr"/>
                </a:tc>
              </a:tr>
              <a:tr h="182916">
                <a:tc>
                  <a:txBody>
                    <a:bodyPr/>
                    <a:lstStyle/>
                    <a:p>
                      <a:pPr indent="255905" algn="ctr">
                        <a:spcAft>
                          <a:spcPts val="0"/>
                        </a:spcAft>
                      </a:pPr>
                      <a:r>
                        <a:rPr lang="en-US" sz="1200" b="1" kern="100">
                          <a:solidFill>
                            <a:schemeClr val="tx1"/>
                          </a:solidFill>
                          <a:effectLst/>
                        </a:rPr>
                        <a:t>G</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3</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3</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50</a:t>
                      </a:r>
                      <a:endParaRPr lang="zh-CN" sz="1200" b="1" kern="100">
                        <a:solidFill>
                          <a:schemeClr val="tx1"/>
                        </a:solidFill>
                        <a:effectLst/>
                        <a:latin typeface="Times New Roman"/>
                        <a:ea typeface="宋体"/>
                      </a:endParaRPr>
                    </a:p>
                  </a:txBody>
                  <a:tcPr marL="63306" marR="63306" marT="0" marB="0" anchor="ctr"/>
                </a:tc>
              </a:tr>
              <a:tr h="182916">
                <a:tc>
                  <a:txBody>
                    <a:bodyPr/>
                    <a:lstStyle/>
                    <a:p>
                      <a:pPr indent="255905" algn="ctr">
                        <a:spcAft>
                          <a:spcPts val="0"/>
                        </a:spcAft>
                      </a:pPr>
                      <a:r>
                        <a:rPr lang="en-US" sz="1200" b="1" kern="100">
                          <a:solidFill>
                            <a:schemeClr val="tx1"/>
                          </a:solidFill>
                          <a:effectLst/>
                        </a:rPr>
                        <a:t>H</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3</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2</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1</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50</a:t>
                      </a:r>
                      <a:endParaRPr lang="zh-CN" sz="1200" b="1" kern="100">
                        <a:solidFill>
                          <a:schemeClr val="tx1"/>
                        </a:solidFill>
                        <a:effectLst/>
                        <a:latin typeface="Times New Roman"/>
                        <a:ea typeface="宋体"/>
                      </a:endParaRPr>
                    </a:p>
                  </a:txBody>
                  <a:tcPr marL="63306" marR="63306" marT="0" marB="0" anchor="ctr"/>
                </a:tc>
              </a:tr>
              <a:tr h="182916">
                <a:tc>
                  <a:txBody>
                    <a:bodyPr/>
                    <a:lstStyle/>
                    <a:p>
                      <a:pPr indent="255905" algn="ctr">
                        <a:spcAft>
                          <a:spcPts val="0"/>
                        </a:spcAft>
                      </a:pPr>
                      <a:r>
                        <a:rPr lang="en-US" sz="1200" b="1" kern="100">
                          <a:solidFill>
                            <a:schemeClr val="tx1"/>
                          </a:solidFill>
                          <a:effectLst/>
                        </a:rPr>
                        <a:t>I</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2</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1</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1</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25</a:t>
                      </a:r>
                      <a:endParaRPr lang="zh-CN" sz="1200" b="1" kern="100">
                        <a:solidFill>
                          <a:schemeClr val="tx1"/>
                        </a:solidFill>
                        <a:effectLst/>
                        <a:latin typeface="Times New Roman"/>
                        <a:ea typeface="宋体"/>
                      </a:endParaRPr>
                    </a:p>
                  </a:txBody>
                  <a:tcPr marL="63306" marR="63306" marT="0" marB="0" anchor="ctr"/>
                </a:tc>
              </a:tr>
              <a:tr h="182916">
                <a:tc>
                  <a:txBody>
                    <a:bodyPr/>
                    <a:lstStyle/>
                    <a:p>
                      <a:pPr indent="255905" algn="ctr">
                        <a:spcAft>
                          <a:spcPts val="0"/>
                        </a:spcAft>
                      </a:pPr>
                      <a:r>
                        <a:rPr lang="en-US" sz="1200" b="1" kern="100">
                          <a:solidFill>
                            <a:schemeClr val="tx1"/>
                          </a:solidFill>
                          <a:effectLst/>
                        </a:rPr>
                        <a:t>J</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4</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 </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2</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a:solidFill>
                            <a:schemeClr val="tx1"/>
                          </a:solidFill>
                          <a:effectLst/>
                        </a:rPr>
                        <a:t>2</a:t>
                      </a:r>
                      <a:endParaRPr lang="zh-CN" sz="1200" b="1" kern="100">
                        <a:solidFill>
                          <a:schemeClr val="tx1"/>
                        </a:solidFill>
                        <a:effectLst/>
                        <a:latin typeface="Times New Roman"/>
                        <a:ea typeface="宋体"/>
                      </a:endParaRPr>
                    </a:p>
                  </a:txBody>
                  <a:tcPr marL="63306" marR="63306" marT="0" marB="0" anchor="ctr"/>
                </a:tc>
                <a:tc>
                  <a:txBody>
                    <a:bodyPr/>
                    <a:lstStyle/>
                    <a:p>
                      <a:pPr indent="255905" algn="ctr">
                        <a:spcAft>
                          <a:spcPts val="0"/>
                        </a:spcAft>
                      </a:pPr>
                      <a:r>
                        <a:rPr lang="en-US" sz="1200" b="1" kern="100" dirty="0">
                          <a:solidFill>
                            <a:schemeClr val="tx1"/>
                          </a:solidFill>
                          <a:effectLst/>
                        </a:rPr>
                        <a:t>25</a:t>
                      </a:r>
                      <a:endParaRPr lang="zh-CN" sz="1200" b="1" kern="100" dirty="0">
                        <a:solidFill>
                          <a:schemeClr val="tx1"/>
                        </a:solidFill>
                        <a:effectLst/>
                        <a:latin typeface="Times New Roman"/>
                        <a:ea typeface="宋体"/>
                      </a:endParaRPr>
                    </a:p>
                  </a:txBody>
                  <a:tcPr marL="63306" marR="63306" marT="0" marB="0" anchor="ctr"/>
                </a:tc>
              </a:tr>
            </a:tbl>
          </a:graphicData>
        </a:graphic>
      </p:graphicFrame>
    </p:spTree>
    <p:extLst>
      <p:ext uri="{BB962C8B-B14F-4D97-AF65-F5344CB8AC3E}">
        <p14:creationId xmlns:p14="http://schemas.microsoft.com/office/powerpoint/2010/main" val="3789290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
          <p:cNvSpPr txBox="1">
            <a:spLocks noChangeArrowheads="1"/>
          </p:cNvSpPr>
          <p:nvPr/>
        </p:nvSpPr>
        <p:spPr bwMode="auto">
          <a:xfrm>
            <a:off x="358775" y="627063"/>
            <a:ext cx="6472238"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1600">
                <a:solidFill>
                  <a:schemeClr val="bg1"/>
                </a:solidFill>
              </a:rPr>
              <a:t>【问题</a:t>
            </a:r>
            <a:r>
              <a:rPr lang="en-US" altLang="zh-CN" sz="1600">
                <a:solidFill>
                  <a:schemeClr val="bg1"/>
                </a:solidFill>
              </a:rPr>
              <a:t>1</a:t>
            </a:r>
            <a:r>
              <a:rPr lang="zh-CN" altLang="zh-CN" sz="1600">
                <a:solidFill>
                  <a:schemeClr val="bg1"/>
                </a:solidFill>
              </a:rPr>
              <a:t>】（</a:t>
            </a:r>
            <a:r>
              <a:rPr lang="en-US" altLang="zh-CN" sz="1600">
                <a:solidFill>
                  <a:schemeClr val="bg1"/>
                </a:solidFill>
              </a:rPr>
              <a:t>4</a:t>
            </a:r>
            <a:r>
              <a:rPr lang="zh-CN" altLang="zh-CN" sz="1600">
                <a:solidFill>
                  <a:schemeClr val="bg1"/>
                </a:solidFill>
              </a:rPr>
              <a:t>分）</a:t>
            </a:r>
            <a:r>
              <a:rPr lang="en-US" altLang="zh-CN" sz="1600">
                <a:solidFill>
                  <a:schemeClr val="bg1"/>
                </a:solidFill>
              </a:rPr>
              <a:t> </a:t>
            </a:r>
            <a:endParaRPr lang="zh-CN" altLang="zh-CN" sz="1600">
              <a:solidFill>
                <a:schemeClr val="bg1"/>
              </a:solidFill>
            </a:endParaRPr>
          </a:p>
          <a:p>
            <a:pPr eaLnBrk="1" hangingPunct="1"/>
            <a:r>
              <a:rPr lang="zh-CN" altLang="zh-CN" sz="1600">
                <a:solidFill>
                  <a:schemeClr val="bg1"/>
                </a:solidFill>
              </a:rPr>
              <a:t>计算到目前为止，项目的</a:t>
            </a:r>
            <a:r>
              <a:rPr lang="en-US" altLang="zh-CN" sz="1600">
                <a:solidFill>
                  <a:schemeClr val="bg1"/>
                </a:solidFill>
              </a:rPr>
              <a:t>PV</a:t>
            </a:r>
            <a:r>
              <a:rPr lang="zh-CN" altLang="zh-CN" sz="1600">
                <a:solidFill>
                  <a:schemeClr val="bg1"/>
                </a:solidFill>
              </a:rPr>
              <a:t>、</a:t>
            </a:r>
            <a:r>
              <a:rPr lang="en-US" altLang="zh-CN" sz="1600">
                <a:solidFill>
                  <a:schemeClr val="bg1"/>
                </a:solidFill>
              </a:rPr>
              <a:t>EV</a:t>
            </a:r>
            <a:r>
              <a:rPr lang="zh-CN" altLang="zh-CN" sz="1600">
                <a:solidFill>
                  <a:schemeClr val="bg1"/>
                </a:solidFill>
              </a:rPr>
              <a:t>分别为多少？</a:t>
            </a:r>
            <a:r>
              <a:rPr lang="en-US" altLang="zh-CN" sz="1600">
                <a:solidFill>
                  <a:schemeClr val="bg1"/>
                </a:solidFill>
              </a:rPr>
              <a:t> </a:t>
            </a:r>
            <a:endParaRPr lang="zh-CN" altLang="zh-CN" sz="1600">
              <a:solidFill>
                <a:schemeClr val="bg1"/>
              </a:solidFill>
            </a:endParaRPr>
          </a:p>
          <a:p>
            <a:pPr eaLnBrk="1" hangingPunct="1"/>
            <a:r>
              <a:rPr lang="en-US" altLang="zh-CN" sz="1600">
                <a:solidFill>
                  <a:schemeClr val="bg1"/>
                </a:solidFill>
              </a:rPr>
              <a:t>  </a:t>
            </a:r>
            <a:endParaRPr lang="zh-CN" altLang="zh-CN" sz="1600">
              <a:solidFill>
                <a:schemeClr val="bg1"/>
              </a:solidFill>
            </a:endParaRPr>
          </a:p>
          <a:p>
            <a:pPr eaLnBrk="1" hangingPunct="1"/>
            <a:r>
              <a:rPr lang="en-US" altLang="zh-CN" sz="1600">
                <a:solidFill>
                  <a:schemeClr val="bg1"/>
                </a:solidFill>
              </a:rPr>
              <a:t>  </a:t>
            </a:r>
            <a:endParaRPr lang="zh-CN" altLang="zh-CN" sz="1600">
              <a:solidFill>
                <a:schemeClr val="bg1"/>
              </a:solidFill>
            </a:endParaRPr>
          </a:p>
          <a:p>
            <a:pPr eaLnBrk="1" hangingPunct="1"/>
            <a:r>
              <a:rPr lang="zh-CN" altLang="zh-CN" sz="1600">
                <a:solidFill>
                  <a:schemeClr val="bg1"/>
                </a:solidFill>
              </a:rPr>
              <a:t>【问题</a:t>
            </a:r>
            <a:r>
              <a:rPr lang="en-US" altLang="zh-CN" sz="1600">
                <a:solidFill>
                  <a:schemeClr val="bg1"/>
                </a:solidFill>
              </a:rPr>
              <a:t>2</a:t>
            </a:r>
            <a:r>
              <a:rPr lang="zh-CN" altLang="zh-CN" sz="1600">
                <a:solidFill>
                  <a:schemeClr val="bg1"/>
                </a:solidFill>
              </a:rPr>
              <a:t>】（</a:t>
            </a:r>
            <a:r>
              <a:rPr lang="en-US" altLang="zh-CN" sz="1600">
                <a:solidFill>
                  <a:schemeClr val="bg1"/>
                </a:solidFill>
              </a:rPr>
              <a:t>11</a:t>
            </a:r>
            <a:r>
              <a:rPr lang="zh-CN" altLang="zh-CN" sz="1600">
                <a:solidFill>
                  <a:schemeClr val="bg1"/>
                </a:solidFill>
              </a:rPr>
              <a:t>分）</a:t>
            </a:r>
            <a:r>
              <a:rPr lang="en-US" altLang="zh-CN" sz="1600">
                <a:solidFill>
                  <a:schemeClr val="bg1"/>
                </a:solidFill>
              </a:rPr>
              <a:t> </a:t>
            </a:r>
            <a:endParaRPr lang="zh-CN" altLang="zh-CN" sz="1600">
              <a:solidFill>
                <a:schemeClr val="bg1"/>
              </a:solidFill>
            </a:endParaRPr>
          </a:p>
          <a:p>
            <a:pPr eaLnBrk="1" hangingPunct="1"/>
            <a:r>
              <a:rPr lang="zh-CN" altLang="zh-CN" sz="1600">
                <a:solidFill>
                  <a:schemeClr val="bg1"/>
                </a:solidFill>
              </a:rPr>
              <a:t>假设该项目到目前为止已支付</a:t>
            </a:r>
            <a:r>
              <a:rPr lang="en-US" altLang="zh-CN" sz="1600">
                <a:solidFill>
                  <a:schemeClr val="bg1"/>
                </a:solidFill>
              </a:rPr>
              <a:t>80</a:t>
            </a:r>
            <a:r>
              <a:rPr lang="zh-CN" altLang="zh-CN" sz="1600">
                <a:solidFill>
                  <a:schemeClr val="bg1"/>
                </a:solidFill>
              </a:rPr>
              <a:t>万元，请计算项目的</a:t>
            </a:r>
            <a:r>
              <a:rPr lang="en-US" altLang="zh-CN" sz="1600">
                <a:solidFill>
                  <a:schemeClr val="bg1"/>
                </a:solidFill>
              </a:rPr>
              <a:t>CPI</a:t>
            </a:r>
            <a:r>
              <a:rPr lang="zh-CN" altLang="zh-CN" sz="1600">
                <a:solidFill>
                  <a:schemeClr val="bg1"/>
                </a:solidFill>
              </a:rPr>
              <a:t>和</a:t>
            </a:r>
            <a:r>
              <a:rPr lang="en-US" altLang="zh-CN" sz="1600">
                <a:solidFill>
                  <a:schemeClr val="bg1"/>
                </a:solidFill>
              </a:rPr>
              <a:t>SPI</a:t>
            </a:r>
            <a:r>
              <a:rPr lang="zh-CN" altLang="zh-CN" sz="1600">
                <a:solidFill>
                  <a:schemeClr val="bg1"/>
                </a:solidFill>
              </a:rPr>
              <a:t>，并指出项目整体的成本和进度执行情况以及项目中哪些工作包落后于计划进度，哪些工作包超前于计划进度</a:t>
            </a:r>
            <a:r>
              <a:rPr lang="en-US" altLang="zh-CN" sz="1600">
                <a:solidFill>
                  <a:schemeClr val="bg1"/>
                </a:solidFill>
              </a:rPr>
              <a:t> </a:t>
            </a:r>
            <a:r>
              <a:rPr lang="zh-CN" altLang="zh-CN" sz="1600">
                <a:solidFill>
                  <a:schemeClr val="bg1"/>
                </a:solidFill>
              </a:rPr>
              <a:t>？</a:t>
            </a:r>
          </a:p>
          <a:p>
            <a:pPr eaLnBrk="1" hangingPunct="1"/>
            <a:r>
              <a:rPr lang="en-US" altLang="zh-CN" sz="1600">
                <a:solidFill>
                  <a:schemeClr val="bg1"/>
                </a:solidFill>
              </a:rPr>
              <a:t> </a:t>
            </a:r>
            <a:endParaRPr lang="zh-CN" altLang="zh-CN" sz="1600">
              <a:solidFill>
                <a:schemeClr val="bg1"/>
              </a:solidFill>
            </a:endParaRPr>
          </a:p>
          <a:p>
            <a:pPr eaLnBrk="1" hangingPunct="1"/>
            <a:r>
              <a:rPr lang="en-US" altLang="zh-CN" sz="1600">
                <a:solidFill>
                  <a:schemeClr val="bg1"/>
                </a:solidFill>
              </a:rPr>
              <a:t>  </a:t>
            </a:r>
            <a:endParaRPr lang="zh-CN" altLang="zh-CN" sz="1600">
              <a:solidFill>
                <a:schemeClr val="bg1"/>
              </a:solidFill>
            </a:endParaRPr>
          </a:p>
          <a:p>
            <a:pPr eaLnBrk="1" hangingPunct="1"/>
            <a:r>
              <a:rPr lang="zh-CN" altLang="zh-CN" sz="1600">
                <a:solidFill>
                  <a:schemeClr val="bg1"/>
                </a:solidFill>
              </a:rPr>
              <a:t>【问题</a:t>
            </a:r>
            <a:r>
              <a:rPr lang="en-US" altLang="zh-CN" sz="1600">
                <a:solidFill>
                  <a:schemeClr val="bg1"/>
                </a:solidFill>
              </a:rPr>
              <a:t>3</a:t>
            </a:r>
            <a:r>
              <a:rPr lang="zh-CN" altLang="zh-CN" sz="1600">
                <a:solidFill>
                  <a:schemeClr val="bg1"/>
                </a:solidFill>
              </a:rPr>
              <a:t>】（</a:t>
            </a:r>
            <a:r>
              <a:rPr lang="en-US" altLang="zh-CN" sz="1600">
                <a:solidFill>
                  <a:schemeClr val="bg1"/>
                </a:solidFill>
              </a:rPr>
              <a:t>10</a:t>
            </a:r>
            <a:r>
              <a:rPr lang="zh-CN" altLang="zh-CN" sz="1600">
                <a:solidFill>
                  <a:schemeClr val="bg1"/>
                </a:solidFill>
              </a:rPr>
              <a:t>分）</a:t>
            </a:r>
            <a:r>
              <a:rPr lang="en-US" altLang="zh-CN" sz="1600">
                <a:solidFill>
                  <a:schemeClr val="bg1"/>
                </a:solidFill>
              </a:rPr>
              <a:t> </a:t>
            </a:r>
            <a:endParaRPr lang="zh-CN" altLang="zh-CN" sz="1600">
              <a:solidFill>
                <a:schemeClr val="bg1"/>
              </a:solidFill>
            </a:endParaRPr>
          </a:p>
          <a:p>
            <a:pPr eaLnBrk="1" hangingPunct="1"/>
            <a:r>
              <a:rPr lang="zh-CN" altLang="zh-CN" sz="1600">
                <a:solidFill>
                  <a:schemeClr val="bg1"/>
                </a:solidFill>
              </a:rPr>
              <a:t>如果项目的当前状态代表了项目未来的执行情况，预测项目未来的结束时间和总成本。并针对项目目前的状况，提出相应的应对措施。</a:t>
            </a:r>
          </a:p>
        </p:txBody>
      </p:sp>
    </p:spTree>
    <p:extLst>
      <p:ext uri="{BB962C8B-B14F-4D97-AF65-F5344CB8AC3E}">
        <p14:creationId xmlns:p14="http://schemas.microsoft.com/office/powerpoint/2010/main" val="3405273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2"/>
          <p:cNvSpPr txBox="1">
            <a:spLocks noChangeArrowheads="1"/>
          </p:cNvSpPr>
          <p:nvPr/>
        </p:nvSpPr>
        <p:spPr bwMode="auto">
          <a:xfrm>
            <a:off x="323850" y="376238"/>
            <a:ext cx="6399213"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1400">
                <a:solidFill>
                  <a:schemeClr val="bg1"/>
                </a:solidFill>
              </a:rPr>
              <a:t>【问题</a:t>
            </a:r>
            <a:r>
              <a:rPr lang="en-US" altLang="zh-CN" sz="1400">
                <a:solidFill>
                  <a:schemeClr val="bg1"/>
                </a:solidFill>
              </a:rPr>
              <a:t>1</a:t>
            </a:r>
            <a:r>
              <a:rPr lang="zh-CN" altLang="zh-CN" sz="1400">
                <a:solidFill>
                  <a:schemeClr val="bg1"/>
                </a:solidFill>
              </a:rPr>
              <a:t>】</a:t>
            </a:r>
            <a:r>
              <a:rPr lang="en-US" altLang="zh-CN" sz="1400">
                <a:solidFill>
                  <a:schemeClr val="bg1"/>
                </a:solidFill>
              </a:rPr>
              <a:t> </a:t>
            </a:r>
            <a:endParaRPr lang="zh-CN" altLang="zh-CN" sz="1400">
              <a:solidFill>
                <a:schemeClr val="bg1"/>
              </a:solidFill>
            </a:endParaRPr>
          </a:p>
          <a:p>
            <a:pPr eaLnBrk="1" hangingPunct="1"/>
            <a:r>
              <a:rPr lang="zh-CN" altLang="zh-CN" sz="1400">
                <a:solidFill>
                  <a:schemeClr val="bg1"/>
                </a:solidFill>
              </a:rPr>
              <a:t>答：</a:t>
            </a:r>
          </a:p>
          <a:p>
            <a:pPr eaLnBrk="1" hangingPunct="1"/>
            <a:r>
              <a:rPr lang="en-US" altLang="zh-CN" sz="1400">
                <a:solidFill>
                  <a:schemeClr val="bg1"/>
                </a:solidFill>
              </a:rPr>
              <a:t>PV = 6+6+2+3+3+6+10+6+2+1+20=65</a:t>
            </a:r>
            <a:r>
              <a:rPr lang="zh-CN" altLang="zh-CN" sz="1400">
                <a:solidFill>
                  <a:schemeClr val="bg1"/>
                </a:solidFill>
              </a:rPr>
              <a:t>万元。</a:t>
            </a:r>
            <a:r>
              <a:rPr lang="en-US" altLang="zh-CN" sz="1400">
                <a:solidFill>
                  <a:schemeClr val="bg1"/>
                </a:solidFill>
              </a:rPr>
              <a:t> </a:t>
            </a:r>
            <a:endParaRPr lang="zh-CN" altLang="zh-CN" sz="1400">
              <a:solidFill>
                <a:schemeClr val="bg1"/>
              </a:solidFill>
            </a:endParaRPr>
          </a:p>
          <a:p>
            <a:pPr eaLnBrk="1" hangingPunct="1"/>
            <a:r>
              <a:rPr lang="en-US" altLang="zh-CN" sz="1400">
                <a:solidFill>
                  <a:schemeClr val="bg1"/>
                </a:solidFill>
              </a:rPr>
              <a:t>EV = 12+8+20+10×75%+3×75%+40×50%+3×50%+3×50%+2×25%</a:t>
            </a:r>
          </a:p>
          <a:p>
            <a:pPr eaLnBrk="1" hangingPunct="1"/>
            <a:r>
              <a:rPr lang="en-US" altLang="zh-CN" sz="1400">
                <a:solidFill>
                  <a:schemeClr val="bg1"/>
                </a:solidFill>
              </a:rPr>
              <a:t>         +4×25% </a:t>
            </a:r>
            <a:endParaRPr lang="zh-CN" altLang="zh-CN" sz="1400">
              <a:solidFill>
                <a:schemeClr val="bg1"/>
              </a:solidFill>
            </a:endParaRPr>
          </a:p>
          <a:p>
            <a:pPr eaLnBrk="1" hangingPunct="1"/>
            <a:r>
              <a:rPr lang="en-US" altLang="zh-CN" sz="1400">
                <a:solidFill>
                  <a:schemeClr val="bg1"/>
                </a:solidFill>
              </a:rPr>
              <a:t>     = 40+7.5+2.25+20+1.5+1.5+0.5+1 </a:t>
            </a:r>
            <a:endParaRPr lang="zh-CN" altLang="zh-CN" sz="1400">
              <a:solidFill>
                <a:schemeClr val="bg1"/>
              </a:solidFill>
            </a:endParaRPr>
          </a:p>
          <a:p>
            <a:pPr eaLnBrk="1" hangingPunct="1"/>
            <a:r>
              <a:rPr lang="en-US" altLang="zh-CN" sz="1400">
                <a:solidFill>
                  <a:schemeClr val="bg1"/>
                </a:solidFill>
              </a:rPr>
              <a:t>     = 74.25</a:t>
            </a:r>
            <a:r>
              <a:rPr lang="zh-CN" altLang="zh-CN" sz="1400">
                <a:solidFill>
                  <a:schemeClr val="bg1"/>
                </a:solidFill>
              </a:rPr>
              <a:t>万元。</a:t>
            </a:r>
            <a:r>
              <a:rPr lang="en-US" altLang="zh-CN" sz="1400">
                <a:solidFill>
                  <a:schemeClr val="bg1"/>
                </a:solidFill>
              </a:rPr>
              <a:t> </a:t>
            </a:r>
            <a:endParaRPr lang="zh-CN" altLang="zh-CN" sz="1400">
              <a:solidFill>
                <a:schemeClr val="bg1"/>
              </a:solidFill>
            </a:endParaRPr>
          </a:p>
          <a:p>
            <a:pPr eaLnBrk="1" hangingPunct="1"/>
            <a:endParaRPr lang="en-US" altLang="zh-CN" sz="1400">
              <a:solidFill>
                <a:schemeClr val="bg1"/>
              </a:solidFill>
            </a:endParaRPr>
          </a:p>
          <a:p>
            <a:pPr eaLnBrk="1" hangingPunct="1"/>
            <a:r>
              <a:rPr lang="zh-CN" altLang="zh-CN" sz="1400">
                <a:solidFill>
                  <a:schemeClr val="bg1"/>
                </a:solidFill>
              </a:rPr>
              <a:t>【问题</a:t>
            </a:r>
            <a:r>
              <a:rPr lang="en-US" altLang="zh-CN" sz="1400">
                <a:solidFill>
                  <a:schemeClr val="bg1"/>
                </a:solidFill>
              </a:rPr>
              <a:t>2</a:t>
            </a:r>
            <a:r>
              <a:rPr lang="zh-CN" altLang="zh-CN" sz="1400">
                <a:solidFill>
                  <a:schemeClr val="bg1"/>
                </a:solidFill>
              </a:rPr>
              <a:t>】</a:t>
            </a:r>
            <a:r>
              <a:rPr lang="en-US" altLang="zh-CN" sz="1400">
                <a:solidFill>
                  <a:schemeClr val="bg1"/>
                </a:solidFill>
              </a:rPr>
              <a:t> </a:t>
            </a:r>
            <a:endParaRPr lang="zh-CN" altLang="zh-CN" sz="1400">
              <a:solidFill>
                <a:schemeClr val="bg1"/>
              </a:solidFill>
            </a:endParaRPr>
          </a:p>
          <a:p>
            <a:pPr eaLnBrk="1" hangingPunct="1"/>
            <a:r>
              <a:rPr lang="zh-CN" altLang="zh-CN" sz="1400">
                <a:solidFill>
                  <a:schemeClr val="bg1"/>
                </a:solidFill>
              </a:rPr>
              <a:t>答：</a:t>
            </a:r>
          </a:p>
          <a:p>
            <a:pPr eaLnBrk="1" hangingPunct="1"/>
            <a:r>
              <a:rPr lang="en-US" altLang="zh-CN" sz="1400">
                <a:solidFill>
                  <a:schemeClr val="bg1"/>
                </a:solidFill>
              </a:rPr>
              <a:t>CPI=EV/AC=74.25/80=0.9281</a:t>
            </a:r>
            <a:r>
              <a:rPr lang="zh-CN" altLang="zh-CN" sz="1400">
                <a:solidFill>
                  <a:schemeClr val="bg1"/>
                </a:solidFill>
              </a:rPr>
              <a:t>。</a:t>
            </a:r>
          </a:p>
          <a:p>
            <a:pPr eaLnBrk="1" hangingPunct="1"/>
            <a:r>
              <a:rPr lang="en-US" altLang="zh-CN" sz="1400">
                <a:solidFill>
                  <a:schemeClr val="bg1"/>
                </a:solidFill>
              </a:rPr>
              <a:t>SPI=EV/PV=74.25/65=1.1423</a:t>
            </a:r>
            <a:r>
              <a:rPr lang="zh-CN" altLang="zh-CN" sz="1400">
                <a:solidFill>
                  <a:schemeClr val="bg1"/>
                </a:solidFill>
              </a:rPr>
              <a:t>。</a:t>
            </a:r>
            <a:r>
              <a:rPr lang="en-US" altLang="zh-CN" sz="1400">
                <a:solidFill>
                  <a:schemeClr val="bg1"/>
                </a:solidFill>
              </a:rPr>
              <a:t> </a:t>
            </a:r>
            <a:endParaRPr lang="zh-CN" altLang="zh-CN" sz="1400">
              <a:solidFill>
                <a:schemeClr val="bg1"/>
              </a:solidFill>
            </a:endParaRPr>
          </a:p>
          <a:p>
            <a:pPr eaLnBrk="1" hangingPunct="1"/>
            <a:r>
              <a:rPr lang="zh-CN" altLang="zh-CN" sz="1400">
                <a:solidFill>
                  <a:schemeClr val="bg1"/>
                </a:solidFill>
              </a:rPr>
              <a:t>由此可见，项目在第</a:t>
            </a:r>
            <a:r>
              <a:rPr lang="en-US" altLang="zh-CN" sz="1400">
                <a:solidFill>
                  <a:schemeClr val="bg1"/>
                </a:solidFill>
              </a:rPr>
              <a:t>3</a:t>
            </a:r>
            <a:r>
              <a:rPr lang="zh-CN" altLang="zh-CN" sz="1400">
                <a:solidFill>
                  <a:schemeClr val="bg1"/>
                </a:solidFill>
              </a:rPr>
              <a:t>月末时，实际进度比计划进度相比有所提前，但实际成本与计划成本相比则有所超支。</a:t>
            </a:r>
            <a:r>
              <a:rPr lang="en-US" altLang="zh-CN" sz="1400">
                <a:solidFill>
                  <a:schemeClr val="bg1"/>
                </a:solidFill>
              </a:rPr>
              <a:t> </a:t>
            </a:r>
            <a:endParaRPr lang="zh-CN" altLang="zh-CN" sz="1400">
              <a:solidFill>
                <a:schemeClr val="bg1"/>
              </a:solidFill>
            </a:endParaRPr>
          </a:p>
          <a:p>
            <a:pPr eaLnBrk="1" hangingPunct="1"/>
            <a:r>
              <a:rPr lang="zh-CN" altLang="zh-CN" sz="1400">
                <a:solidFill>
                  <a:schemeClr val="bg1"/>
                </a:solidFill>
              </a:rPr>
              <a:t>落后于计划进度的工作包有：</a:t>
            </a:r>
            <a:r>
              <a:rPr lang="en-US" altLang="zh-CN" sz="1400">
                <a:solidFill>
                  <a:schemeClr val="bg1"/>
                </a:solidFill>
              </a:rPr>
              <a:t>E </a:t>
            </a:r>
            <a:endParaRPr lang="zh-CN" altLang="zh-CN" sz="1400">
              <a:solidFill>
                <a:schemeClr val="bg1"/>
              </a:solidFill>
            </a:endParaRPr>
          </a:p>
          <a:p>
            <a:pPr eaLnBrk="1" hangingPunct="1"/>
            <a:r>
              <a:rPr lang="zh-CN" altLang="zh-CN" sz="1400">
                <a:solidFill>
                  <a:schemeClr val="bg1"/>
                </a:solidFill>
              </a:rPr>
              <a:t>超前于计划进度的工作包有：</a:t>
            </a:r>
            <a:r>
              <a:rPr lang="en-US" altLang="zh-CN" sz="1400">
                <a:solidFill>
                  <a:schemeClr val="bg1"/>
                </a:solidFill>
              </a:rPr>
              <a:t>C</a:t>
            </a:r>
            <a:r>
              <a:rPr lang="zh-CN" altLang="zh-CN" sz="1400">
                <a:solidFill>
                  <a:schemeClr val="bg1"/>
                </a:solidFill>
              </a:rPr>
              <a:t>、</a:t>
            </a:r>
            <a:r>
              <a:rPr lang="en-US" altLang="zh-CN" sz="1400">
                <a:solidFill>
                  <a:schemeClr val="bg1"/>
                </a:solidFill>
              </a:rPr>
              <a:t>D</a:t>
            </a:r>
            <a:r>
              <a:rPr lang="zh-CN" altLang="zh-CN" sz="1400">
                <a:solidFill>
                  <a:schemeClr val="bg1"/>
                </a:solidFill>
              </a:rPr>
              <a:t>、</a:t>
            </a:r>
            <a:r>
              <a:rPr lang="en-US" altLang="zh-CN" sz="1400">
                <a:solidFill>
                  <a:schemeClr val="bg1"/>
                </a:solidFill>
              </a:rPr>
              <a:t>G</a:t>
            </a:r>
            <a:r>
              <a:rPr lang="zh-CN" altLang="zh-CN" sz="1400">
                <a:solidFill>
                  <a:schemeClr val="bg1"/>
                </a:solidFill>
              </a:rPr>
              <a:t>、</a:t>
            </a:r>
            <a:r>
              <a:rPr lang="en-US" altLang="zh-CN" sz="1400">
                <a:solidFill>
                  <a:schemeClr val="bg1"/>
                </a:solidFill>
              </a:rPr>
              <a:t>H</a:t>
            </a:r>
            <a:r>
              <a:rPr lang="zh-CN" altLang="zh-CN" sz="1400">
                <a:solidFill>
                  <a:schemeClr val="bg1"/>
                </a:solidFill>
              </a:rPr>
              <a:t>、</a:t>
            </a:r>
            <a:r>
              <a:rPr lang="en-US" altLang="zh-CN" sz="1400">
                <a:solidFill>
                  <a:schemeClr val="bg1"/>
                </a:solidFill>
              </a:rPr>
              <a:t>I</a:t>
            </a:r>
            <a:r>
              <a:rPr lang="zh-CN" altLang="zh-CN" sz="1400">
                <a:solidFill>
                  <a:schemeClr val="bg1"/>
                </a:solidFill>
              </a:rPr>
              <a:t>、</a:t>
            </a:r>
            <a:r>
              <a:rPr lang="en-US" altLang="zh-CN" sz="1400">
                <a:solidFill>
                  <a:schemeClr val="bg1"/>
                </a:solidFill>
              </a:rPr>
              <a:t>J </a:t>
            </a:r>
            <a:endParaRPr lang="zh-CN" altLang="zh-CN" sz="1400">
              <a:solidFill>
                <a:schemeClr val="bg1"/>
              </a:solidFill>
            </a:endParaRPr>
          </a:p>
        </p:txBody>
      </p:sp>
    </p:spTree>
    <p:extLst>
      <p:ext uri="{BB962C8B-B14F-4D97-AF65-F5344CB8AC3E}">
        <p14:creationId xmlns:p14="http://schemas.microsoft.com/office/powerpoint/2010/main" val="2137889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
          <p:cNvSpPr txBox="1">
            <a:spLocks noChangeArrowheads="1"/>
          </p:cNvSpPr>
          <p:nvPr/>
        </p:nvSpPr>
        <p:spPr bwMode="auto">
          <a:xfrm>
            <a:off x="358775" y="339725"/>
            <a:ext cx="6472238"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1400">
                <a:solidFill>
                  <a:schemeClr val="bg1"/>
                </a:solidFill>
              </a:rPr>
              <a:t>【问题</a:t>
            </a:r>
            <a:r>
              <a:rPr lang="en-US" altLang="zh-CN" sz="1400">
                <a:solidFill>
                  <a:schemeClr val="bg1"/>
                </a:solidFill>
              </a:rPr>
              <a:t>3</a:t>
            </a:r>
            <a:r>
              <a:rPr lang="zh-CN" altLang="zh-CN" sz="1400">
                <a:solidFill>
                  <a:schemeClr val="bg1"/>
                </a:solidFill>
              </a:rPr>
              <a:t>】</a:t>
            </a:r>
            <a:r>
              <a:rPr lang="en-US" altLang="zh-CN" sz="1400">
                <a:solidFill>
                  <a:schemeClr val="bg1"/>
                </a:solidFill>
              </a:rPr>
              <a:t> </a:t>
            </a:r>
            <a:r>
              <a:rPr lang="zh-CN" altLang="zh-CN" sz="1400">
                <a:solidFill>
                  <a:schemeClr val="bg1"/>
                </a:solidFill>
              </a:rPr>
              <a:t>答：</a:t>
            </a:r>
            <a:endParaRPr lang="en-US" altLang="zh-CN" sz="1400">
              <a:solidFill>
                <a:schemeClr val="bg1"/>
              </a:solidFill>
            </a:endParaRPr>
          </a:p>
          <a:p>
            <a:pPr eaLnBrk="1" hangingPunct="1"/>
            <a:r>
              <a:rPr lang="zh-CN" altLang="en-US" sz="1400">
                <a:solidFill>
                  <a:schemeClr val="bg1"/>
                </a:solidFill>
              </a:rPr>
              <a:t>题干中“如果项目的当前状态代表了项目未来的执行情况”暗示未来项目的</a:t>
            </a:r>
            <a:r>
              <a:rPr lang="en-US" altLang="zh-CN" sz="1400">
                <a:solidFill>
                  <a:schemeClr val="bg1"/>
                </a:solidFill>
              </a:rPr>
              <a:t>CPI</a:t>
            </a:r>
            <a:r>
              <a:rPr lang="zh-CN" altLang="en-US" sz="1400">
                <a:solidFill>
                  <a:schemeClr val="bg1"/>
                </a:solidFill>
              </a:rPr>
              <a:t>、</a:t>
            </a:r>
            <a:r>
              <a:rPr lang="en-US" altLang="zh-CN" sz="1400">
                <a:solidFill>
                  <a:schemeClr val="bg1"/>
                </a:solidFill>
              </a:rPr>
              <a:t>SPI</a:t>
            </a:r>
            <a:r>
              <a:rPr lang="zh-CN" altLang="en-US" sz="1400">
                <a:solidFill>
                  <a:schemeClr val="bg1"/>
                </a:solidFill>
              </a:rPr>
              <a:t>会保持不变，此时预测项目完成时的总成本和预计完成时间，应该用典型偏差公式。</a:t>
            </a:r>
            <a:endParaRPr lang="en-US" altLang="zh-CN" sz="1400">
              <a:solidFill>
                <a:schemeClr val="bg1"/>
              </a:solidFill>
            </a:endParaRPr>
          </a:p>
          <a:p>
            <a:pPr eaLnBrk="1" hangingPunct="1"/>
            <a:r>
              <a:rPr lang="zh-CN" altLang="zh-CN" sz="1400">
                <a:solidFill>
                  <a:schemeClr val="bg1"/>
                </a:solidFill>
              </a:rPr>
              <a:t>先预测时间：</a:t>
            </a:r>
            <a:r>
              <a:rPr lang="en-US" altLang="zh-CN" sz="1400">
                <a:solidFill>
                  <a:schemeClr val="bg1"/>
                </a:solidFill>
              </a:rPr>
              <a:t> </a:t>
            </a:r>
            <a:endParaRPr lang="zh-CN" altLang="zh-CN" sz="1400">
              <a:solidFill>
                <a:schemeClr val="bg1"/>
              </a:solidFill>
            </a:endParaRPr>
          </a:p>
          <a:p>
            <a:pPr eaLnBrk="1" hangingPunct="1"/>
            <a:r>
              <a:rPr lang="zh-CN" altLang="zh-CN" sz="1400">
                <a:solidFill>
                  <a:schemeClr val="bg1"/>
                </a:solidFill>
              </a:rPr>
              <a:t>项目到第</a:t>
            </a:r>
            <a:r>
              <a:rPr lang="en-US" altLang="zh-CN" sz="1400">
                <a:solidFill>
                  <a:schemeClr val="bg1"/>
                </a:solidFill>
              </a:rPr>
              <a:t>3</a:t>
            </a:r>
            <a:r>
              <a:rPr lang="zh-CN" altLang="zh-CN" sz="1400">
                <a:solidFill>
                  <a:schemeClr val="bg1"/>
                </a:solidFill>
              </a:rPr>
              <a:t>个月底所挣得的时间</a:t>
            </a:r>
            <a:r>
              <a:rPr lang="en-US" altLang="zh-CN" sz="1400">
                <a:solidFill>
                  <a:schemeClr val="bg1"/>
                </a:solidFill>
              </a:rPr>
              <a:t>EV=3×SPI=3×1.1423=3.43</a:t>
            </a:r>
            <a:r>
              <a:rPr lang="zh-CN" altLang="zh-CN" sz="1400">
                <a:solidFill>
                  <a:schemeClr val="bg1"/>
                </a:solidFill>
              </a:rPr>
              <a:t>个月。</a:t>
            </a:r>
            <a:r>
              <a:rPr lang="en-US" altLang="zh-CN" sz="1400">
                <a:solidFill>
                  <a:schemeClr val="bg1"/>
                </a:solidFill>
              </a:rPr>
              <a:t> </a:t>
            </a:r>
            <a:endParaRPr lang="zh-CN" altLang="zh-CN" sz="1400">
              <a:solidFill>
                <a:schemeClr val="bg1"/>
              </a:solidFill>
            </a:endParaRPr>
          </a:p>
          <a:p>
            <a:pPr eaLnBrk="1" hangingPunct="1"/>
            <a:r>
              <a:rPr lang="zh-CN" altLang="zh-CN" sz="1400">
                <a:solidFill>
                  <a:schemeClr val="bg1"/>
                </a:solidFill>
              </a:rPr>
              <a:t>项目剩余的工作时间</a:t>
            </a:r>
            <a:r>
              <a:rPr lang="en-US" altLang="zh-CN" sz="1400">
                <a:solidFill>
                  <a:schemeClr val="bg1"/>
                </a:solidFill>
              </a:rPr>
              <a:t>ETC=(5-3.43)/SPI=(5-3.43)/ 1.1423=1.37</a:t>
            </a:r>
            <a:r>
              <a:rPr lang="zh-CN" altLang="zh-CN" sz="1400">
                <a:solidFill>
                  <a:schemeClr val="bg1"/>
                </a:solidFill>
              </a:rPr>
              <a:t>个月。</a:t>
            </a:r>
            <a:r>
              <a:rPr lang="en-US" altLang="zh-CN" sz="1400">
                <a:solidFill>
                  <a:schemeClr val="bg1"/>
                </a:solidFill>
              </a:rPr>
              <a:t> </a:t>
            </a:r>
            <a:endParaRPr lang="zh-CN" altLang="zh-CN" sz="1400">
              <a:solidFill>
                <a:schemeClr val="bg1"/>
              </a:solidFill>
            </a:endParaRPr>
          </a:p>
          <a:p>
            <a:pPr eaLnBrk="1" hangingPunct="1"/>
            <a:r>
              <a:rPr lang="zh-CN" altLang="zh-CN" sz="1400">
                <a:solidFill>
                  <a:schemeClr val="bg1"/>
                </a:solidFill>
              </a:rPr>
              <a:t>则项目的总工期</a:t>
            </a:r>
            <a:r>
              <a:rPr lang="en-US" altLang="zh-CN" sz="1400">
                <a:solidFill>
                  <a:schemeClr val="bg1"/>
                </a:solidFill>
              </a:rPr>
              <a:t>=3+1.37=4.37</a:t>
            </a:r>
            <a:r>
              <a:rPr lang="zh-CN" altLang="zh-CN" sz="1400">
                <a:solidFill>
                  <a:schemeClr val="bg1"/>
                </a:solidFill>
              </a:rPr>
              <a:t>个月，也就是该项目将在第</a:t>
            </a:r>
            <a:r>
              <a:rPr lang="en-US" altLang="zh-CN" sz="1400">
                <a:solidFill>
                  <a:schemeClr val="bg1"/>
                </a:solidFill>
              </a:rPr>
              <a:t>4.37</a:t>
            </a:r>
            <a:r>
              <a:rPr lang="zh-CN" altLang="zh-CN" sz="1400">
                <a:solidFill>
                  <a:schemeClr val="bg1"/>
                </a:solidFill>
              </a:rPr>
              <a:t>个月（即大约在</a:t>
            </a:r>
            <a:r>
              <a:rPr lang="en-US" altLang="zh-CN" sz="1400">
                <a:solidFill>
                  <a:schemeClr val="bg1"/>
                </a:solidFill>
              </a:rPr>
              <a:t>4</a:t>
            </a:r>
            <a:r>
              <a:rPr lang="zh-CN" altLang="zh-CN" sz="1400">
                <a:solidFill>
                  <a:schemeClr val="bg1"/>
                </a:solidFill>
              </a:rPr>
              <a:t>个月零</a:t>
            </a:r>
            <a:r>
              <a:rPr lang="en-US" altLang="zh-CN" sz="1400">
                <a:solidFill>
                  <a:schemeClr val="bg1"/>
                </a:solidFill>
              </a:rPr>
              <a:t>11</a:t>
            </a:r>
            <a:r>
              <a:rPr lang="zh-CN" altLang="zh-CN" sz="1400">
                <a:solidFill>
                  <a:schemeClr val="bg1"/>
                </a:solidFill>
              </a:rPr>
              <a:t>天时完工）。</a:t>
            </a:r>
            <a:r>
              <a:rPr lang="en-US" altLang="zh-CN" sz="1400">
                <a:solidFill>
                  <a:schemeClr val="bg1"/>
                </a:solidFill>
              </a:rPr>
              <a:t> </a:t>
            </a:r>
            <a:endParaRPr lang="zh-CN" altLang="zh-CN" sz="1400">
              <a:solidFill>
                <a:schemeClr val="bg1"/>
              </a:solidFill>
            </a:endParaRPr>
          </a:p>
          <a:p>
            <a:pPr eaLnBrk="1" hangingPunct="1"/>
            <a:r>
              <a:rPr lang="zh-CN" altLang="zh-CN" sz="1400">
                <a:solidFill>
                  <a:schemeClr val="bg1"/>
                </a:solidFill>
              </a:rPr>
              <a:t>再预测成本：</a:t>
            </a:r>
          </a:p>
          <a:p>
            <a:pPr eaLnBrk="1" hangingPunct="1"/>
            <a:r>
              <a:rPr lang="en-US" altLang="zh-CN" sz="1400">
                <a:solidFill>
                  <a:schemeClr val="bg1"/>
                </a:solidFill>
              </a:rPr>
              <a:t>BAC=12+8+20+10+3+40+3+3+2+4=105</a:t>
            </a:r>
            <a:r>
              <a:rPr lang="zh-CN" altLang="zh-CN" sz="1400">
                <a:solidFill>
                  <a:schemeClr val="bg1"/>
                </a:solidFill>
              </a:rPr>
              <a:t>万元</a:t>
            </a:r>
            <a:r>
              <a:rPr lang="en-US" altLang="zh-CN" sz="1400">
                <a:solidFill>
                  <a:schemeClr val="bg1"/>
                </a:solidFill>
              </a:rPr>
              <a:t> </a:t>
            </a:r>
            <a:endParaRPr lang="zh-CN" altLang="zh-CN" sz="1400">
              <a:solidFill>
                <a:schemeClr val="bg1"/>
              </a:solidFill>
            </a:endParaRPr>
          </a:p>
          <a:p>
            <a:pPr eaLnBrk="1" hangingPunct="1"/>
            <a:r>
              <a:rPr lang="zh-CN" altLang="zh-CN" sz="1400">
                <a:solidFill>
                  <a:schemeClr val="bg1"/>
                </a:solidFill>
              </a:rPr>
              <a:t>项目剩余的工作成本</a:t>
            </a:r>
            <a:r>
              <a:rPr lang="en-US" altLang="zh-CN" sz="1400">
                <a:solidFill>
                  <a:schemeClr val="bg1"/>
                </a:solidFill>
              </a:rPr>
              <a:t>ETC=(BAC-EV)/CPI=(105-74.25)/ 0.9281=33.13</a:t>
            </a:r>
            <a:r>
              <a:rPr lang="zh-CN" altLang="zh-CN" sz="1400">
                <a:solidFill>
                  <a:schemeClr val="bg1"/>
                </a:solidFill>
              </a:rPr>
              <a:t>万元。</a:t>
            </a:r>
            <a:r>
              <a:rPr lang="en-US" altLang="zh-CN" sz="1400">
                <a:solidFill>
                  <a:schemeClr val="bg1"/>
                </a:solidFill>
              </a:rPr>
              <a:t> </a:t>
            </a:r>
            <a:endParaRPr lang="zh-CN" altLang="zh-CN" sz="1400">
              <a:solidFill>
                <a:schemeClr val="bg1"/>
              </a:solidFill>
            </a:endParaRPr>
          </a:p>
          <a:p>
            <a:pPr eaLnBrk="1" hangingPunct="1"/>
            <a:r>
              <a:rPr lang="zh-CN" altLang="zh-CN" sz="1400">
                <a:solidFill>
                  <a:schemeClr val="bg1"/>
                </a:solidFill>
              </a:rPr>
              <a:t>则项目的总成本</a:t>
            </a:r>
            <a:r>
              <a:rPr lang="en-US" altLang="zh-CN" sz="1400">
                <a:solidFill>
                  <a:schemeClr val="bg1"/>
                </a:solidFill>
              </a:rPr>
              <a:t>EAC=AC+ETC=80+33.13=113.13</a:t>
            </a:r>
            <a:r>
              <a:rPr lang="zh-CN" altLang="zh-CN" sz="1400">
                <a:solidFill>
                  <a:schemeClr val="bg1"/>
                </a:solidFill>
              </a:rPr>
              <a:t>万元。</a:t>
            </a:r>
            <a:r>
              <a:rPr lang="en-US" altLang="zh-CN" sz="1400">
                <a:solidFill>
                  <a:schemeClr val="bg1"/>
                </a:solidFill>
              </a:rPr>
              <a:t> </a:t>
            </a:r>
            <a:endParaRPr lang="zh-CN" altLang="zh-CN" sz="1400">
              <a:solidFill>
                <a:schemeClr val="bg1"/>
              </a:solidFill>
            </a:endParaRPr>
          </a:p>
          <a:p>
            <a:pPr eaLnBrk="1" hangingPunct="1"/>
            <a:r>
              <a:rPr lang="zh-CN" altLang="zh-CN" sz="1400">
                <a:solidFill>
                  <a:schemeClr val="bg1"/>
                </a:solidFill>
              </a:rPr>
              <a:t>由于目前是成本超支，进度却有所提前的状态，所以可以采取以下措施来应对：抽调部份工作人员去支援其他项目，从而减少本项目的成本支出。</a:t>
            </a:r>
            <a:r>
              <a:rPr lang="en-US" altLang="zh-CN" sz="1400">
                <a:solidFill>
                  <a:schemeClr val="bg1"/>
                </a:solidFill>
              </a:rPr>
              <a:t> </a:t>
            </a:r>
            <a:endParaRPr lang="zh-CN" altLang="zh-CN" sz="1400">
              <a:solidFill>
                <a:schemeClr val="bg1"/>
              </a:solidFill>
            </a:endParaRPr>
          </a:p>
          <a:p>
            <a:pPr eaLnBrk="1" hangingPunct="1"/>
            <a:r>
              <a:rPr lang="zh-CN" altLang="zh-CN" sz="1400">
                <a:solidFill>
                  <a:schemeClr val="bg1"/>
                </a:solidFill>
              </a:rPr>
              <a:t>同时更换少量工作效率更高的成员或采用更先进的工作方法、技术来提高工作效率，最终确保在进度没有滞后的前提下，成本也不会超支。</a:t>
            </a:r>
          </a:p>
        </p:txBody>
      </p:sp>
    </p:spTree>
    <p:extLst>
      <p:ext uri="{BB962C8B-B14F-4D97-AF65-F5344CB8AC3E}">
        <p14:creationId xmlns:p14="http://schemas.microsoft.com/office/powerpoint/2010/main" val="743103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ChangeArrowheads="1"/>
          </p:cNvSpPr>
          <p:nvPr/>
        </p:nvSpPr>
        <p:spPr bwMode="auto">
          <a:xfrm>
            <a:off x="395288" y="303213"/>
            <a:ext cx="6408737"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nchor="ctr">
            <a:spAutoFit/>
          </a:bodyPr>
          <a:lstStyle>
            <a:lvl1pPr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buFont typeface="Arial" pitchFamily="34" charset="0"/>
              <a:buNone/>
              <a:defRPr/>
            </a:pPr>
            <a:r>
              <a:rPr lang="en-US" altLang="zh-CN" sz="1400" b="0" dirty="0">
                <a:solidFill>
                  <a:schemeClr val="bg1"/>
                </a:solidFill>
                <a:latin typeface="+mn-ea"/>
                <a:ea typeface="+mn-ea"/>
                <a:cs typeface="Times New Roman" pitchFamily="18" charset="0"/>
              </a:rPr>
              <a:t>2014</a:t>
            </a:r>
            <a:r>
              <a:rPr lang="zh-CN" altLang="en-US" sz="1400" b="0" dirty="0" smtClean="0">
                <a:solidFill>
                  <a:schemeClr val="bg1"/>
                </a:solidFill>
                <a:latin typeface="+mn-ea"/>
                <a:ea typeface="+mn-ea"/>
                <a:cs typeface="Times New Roman" pitchFamily="18" charset="0"/>
              </a:rPr>
              <a:t>上半年</a:t>
            </a:r>
            <a:r>
              <a:rPr lang="zh-CN" altLang="zh-CN" sz="1400" b="0" dirty="0" smtClean="0">
                <a:solidFill>
                  <a:schemeClr val="bg1"/>
                </a:solidFill>
                <a:latin typeface="+mn-ea"/>
                <a:ea typeface="+mn-ea"/>
                <a:cs typeface="Times New Roman" pitchFamily="18" charset="0"/>
              </a:rPr>
              <a:t>试题</a:t>
            </a:r>
            <a:r>
              <a:rPr lang="zh-CN" altLang="zh-CN" sz="1400" b="0" dirty="0">
                <a:solidFill>
                  <a:schemeClr val="bg1"/>
                </a:solidFill>
                <a:latin typeface="+mn-ea"/>
                <a:ea typeface="+mn-ea"/>
                <a:cs typeface="Times New Roman" pitchFamily="18" charset="0"/>
              </a:rPr>
              <a:t>二（</a:t>
            </a:r>
            <a:r>
              <a:rPr lang="en-US" altLang="zh-CN" sz="1400" b="0" dirty="0">
                <a:solidFill>
                  <a:schemeClr val="bg1"/>
                </a:solidFill>
                <a:latin typeface="+mn-ea"/>
                <a:ea typeface="+mn-ea"/>
                <a:cs typeface="Times New Roman" pitchFamily="18" charset="0"/>
              </a:rPr>
              <a:t>25</a:t>
            </a:r>
            <a:r>
              <a:rPr lang="zh-CN" altLang="en-US" sz="1400" b="0" dirty="0">
                <a:solidFill>
                  <a:schemeClr val="bg1"/>
                </a:solidFill>
                <a:latin typeface="+mn-ea"/>
                <a:ea typeface="+mn-ea"/>
                <a:cs typeface="Times New Roman" pitchFamily="18" charset="0"/>
              </a:rPr>
              <a:t>分）</a:t>
            </a:r>
            <a:endParaRPr lang="zh-CN" altLang="en-US" sz="1400" b="0" dirty="0">
              <a:solidFill>
                <a:schemeClr val="bg1"/>
              </a:solidFill>
              <a:latin typeface="+mn-ea"/>
              <a:ea typeface="+mn-ea"/>
            </a:endParaRPr>
          </a:p>
          <a:p>
            <a:pPr>
              <a:buFont typeface="Arial" pitchFamily="34" charset="0"/>
              <a:buNone/>
              <a:defRPr/>
            </a:pPr>
            <a:r>
              <a:rPr lang="zh-CN" altLang="en-US" sz="1400" b="0" dirty="0">
                <a:solidFill>
                  <a:schemeClr val="bg1"/>
                </a:solidFill>
                <a:latin typeface="+mn-ea"/>
                <a:ea typeface="+mn-ea"/>
                <a:cs typeface="Times New Roman" pitchFamily="18" charset="0"/>
              </a:rPr>
              <a:t> 阅读下列说明，回答问题</a:t>
            </a:r>
            <a:r>
              <a:rPr lang="en-US" altLang="zh-CN" sz="1400" b="0" dirty="0">
                <a:solidFill>
                  <a:schemeClr val="bg1"/>
                </a:solidFill>
                <a:latin typeface="+mn-ea"/>
                <a:ea typeface="+mn-ea"/>
                <a:cs typeface="Times New Roman" pitchFamily="18" charset="0"/>
              </a:rPr>
              <a:t>1</a:t>
            </a:r>
            <a:r>
              <a:rPr lang="zh-CN" altLang="en-US" sz="1400" b="0" dirty="0">
                <a:solidFill>
                  <a:schemeClr val="bg1"/>
                </a:solidFill>
                <a:latin typeface="+mn-ea"/>
                <a:ea typeface="+mn-ea"/>
                <a:cs typeface="Times New Roman" pitchFamily="18" charset="0"/>
              </a:rPr>
              <a:t>至问题</a:t>
            </a:r>
            <a:r>
              <a:rPr lang="en-US" altLang="zh-CN" sz="1400" b="0" dirty="0">
                <a:solidFill>
                  <a:schemeClr val="bg1"/>
                </a:solidFill>
                <a:latin typeface="+mn-ea"/>
                <a:ea typeface="+mn-ea"/>
                <a:cs typeface="Times New Roman" pitchFamily="18" charset="0"/>
              </a:rPr>
              <a:t>4</a:t>
            </a:r>
            <a:r>
              <a:rPr lang="zh-CN" altLang="en-US" sz="1400" b="0" dirty="0">
                <a:solidFill>
                  <a:schemeClr val="bg1"/>
                </a:solidFill>
                <a:latin typeface="+mn-ea"/>
                <a:ea typeface="+mn-ea"/>
                <a:cs typeface="Times New Roman" pitchFamily="18" charset="0"/>
              </a:rPr>
              <a:t>，将解答填入答题纸的对应栏内。</a:t>
            </a:r>
            <a:endParaRPr lang="zh-CN" altLang="en-US" sz="1400" b="0" dirty="0">
              <a:solidFill>
                <a:schemeClr val="bg1"/>
              </a:solidFill>
              <a:latin typeface="+mn-ea"/>
              <a:ea typeface="+mn-ea"/>
            </a:endParaRPr>
          </a:p>
          <a:p>
            <a:pPr>
              <a:buFont typeface="Arial" pitchFamily="34" charset="0"/>
              <a:buNone/>
              <a:defRPr/>
            </a:pPr>
            <a:r>
              <a:rPr lang="en-US" altLang="zh-CN" sz="1400" b="0" dirty="0">
                <a:solidFill>
                  <a:schemeClr val="bg1"/>
                </a:solidFill>
                <a:latin typeface="+mn-ea"/>
                <a:ea typeface="+mn-ea"/>
                <a:cs typeface="Times New Roman" pitchFamily="18" charset="0"/>
              </a:rPr>
              <a:t>【</a:t>
            </a:r>
            <a:r>
              <a:rPr lang="zh-CN" altLang="en-US" sz="1400" b="0" dirty="0">
                <a:solidFill>
                  <a:schemeClr val="bg1"/>
                </a:solidFill>
                <a:latin typeface="+mn-ea"/>
                <a:ea typeface="+mn-ea"/>
                <a:cs typeface="Times New Roman" pitchFamily="18" charset="0"/>
              </a:rPr>
              <a:t>说明</a:t>
            </a:r>
            <a:r>
              <a:rPr lang="en-US" altLang="zh-CN" sz="1400" b="0" dirty="0">
                <a:solidFill>
                  <a:schemeClr val="bg1"/>
                </a:solidFill>
                <a:latin typeface="+mn-ea"/>
                <a:ea typeface="+mn-ea"/>
                <a:cs typeface="Times New Roman" pitchFamily="18" charset="0"/>
              </a:rPr>
              <a:t>】</a:t>
            </a:r>
            <a:endParaRPr lang="en-US" altLang="zh-CN" sz="1400" b="0" dirty="0">
              <a:solidFill>
                <a:schemeClr val="bg1"/>
              </a:solidFill>
              <a:latin typeface="+mn-ea"/>
              <a:ea typeface="+mn-ea"/>
            </a:endParaRPr>
          </a:p>
          <a:p>
            <a:pPr>
              <a:buFont typeface="Arial" pitchFamily="34" charset="0"/>
              <a:buNone/>
              <a:defRPr/>
            </a:pPr>
            <a:r>
              <a:rPr lang="en-US" altLang="zh-CN" sz="1400" b="0" dirty="0">
                <a:solidFill>
                  <a:schemeClr val="bg1"/>
                </a:solidFill>
                <a:latin typeface="+mn-ea"/>
                <a:ea typeface="+mn-ea"/>
                <a:cs typeface="Times New Roman" pitchFamily="18" charset="0"/>
              </a:rPr>
              <a:t> </a:t>
            </a:r>
            <a:r>
              <a:rPr lang="zh-CN" altLang="en-US" sz="1400" b="0" dirty="0">
                <a:solidFill>
                  <a:schemeClr val="bg1"/>
                </a:solidFill>
                <a:latin typeface="+mn-ea"/>
                <a:ea typeface="+mn-ea"/>
                <a:cs typeface="Times New Roman" pitchFamily="18" charset="0"/>
              </a:rPr>
              <a:t>一个信息系统集成项目有</a:t>
            </a:r>
            <a:r>
              <a:rPr lang="en-US" altLang="zh-CN" sz="1400" b="0" dirty="0">
                <a:solidFill>
                  <a:schemeClr val="bg1"/>
                </a:solidFill>
                <a:latin typeface="+mn-ea"/>
                <a:ea typeface="+mn-ea"/>
                <a:cs typeface="Times New Roman" pitchFamily="18" charset="0"/>
              </a:rPr>
              <a:t>A</a:t>
            </a:r>
            <a:r>
              <a:rPr lang="zh-CN" altLang="en-US" sz="1400" b="0" dirty="0">
                <a:solidFill>
                  <a:schemeClr val="bg1"/>
                </a:solidFill>
                <a:latin typeface="+mn-ea"/>
                <a:ea typeface="+mn-ea"/>
                <a:cs typeface="Times New Roman" pitchFamily="18" charset="0"/>
              </a:rPr>
              <a:t>、</a:t>
            </a:r>
            <a:r>
              <a:rPr lang="en-US" altLang="zh-CN" sz="1400" b="0" dirty="0">
                <a:solidFill>
                  <a:schemeClr val="bg1"/>
                </a:solidFill>
                <a:latin typeface="+mn-ea"/>
                <a:ea typeface="+mn-ea"/>
                <a:cs typeface="Times New Roman" pitchFamily="18" charset="0"/>
              </a:rPr>
              <a:t>B</a:t>
            </a:r>
            <a:r>
              <a:rPr lang="zh-CN" altLang="en-US" sz="1400" b="0" dirty="0">
                <a:solidFill>
                  <a:schemeClr val="bg1"/>
                </a:solidFill>
                <a:latin typeface="+mn-ea"/>
                <a:ea typeface="+mn-ea"/>
                <a:cs typeface="Times New Roman" pitchFamily="18" charset="0"/>
              </a:rPr>
              <a:t>、</a:t>
            </a:r>
            <a:r>
              <a:rPr lang="en-US" altLang="zh-CN" sz="1400" b="0" dirty="0">
                <a:solidFill>
                  <a:schemeClr val="bg1"/>
                </a:solidFill>
                <a:latin typeface="+mn-ea"/>
                <a:ea typeface="+mn-ea"/>
                <a:cs typeface="Times New Roman" pitchFamily="18" charset="0"/>
              </a:rPr>
              <a:t>C</a:t>
            </a:r>
            <a:r>
              <a:rPr lang="zh-CN" altLang="en-US" sz="1400" b="0" dirty="0">
                <a:solidFill>
                  <a:schemeClr val="bg1"/>
                </a:solidFill>
                <a:latin typeface="+mn-ea"/>
                <a:ea typeface="+mn-ea"/>
                <a:cs typeface="Times New Roman" pitchFamily="18" charset="0"/>
              </a:rPr>
              <a:t>、</a:t>
            </a:r>
            <a:r>
              <a:rPr lang="en-US" altLang="zh-CN" sz="1400" b="0" dirty="0">
                <a:solidFill>
                  <a:schemeClr val="bg1"/>
                </a:solidFill>
                <a:latin typeface="+mn-ea"/>
                <a:ea typeface="+mn-ea"/>
                <a:cs typeface="Times New Roman" pitchFamily="18" charset="0"/>
              </a:rPr>
              <a:t>D</a:t>
            </a:r>
            <a:r>
              <a:rPr lang="zh-CN" altLang="en-US" sz="1400" b="0" dirty="0">
                <a:solidFill>
                  <a:schemeClr val="bg1"/>
                </a:solidFill>
                <a:latin typeface="+mn-ea"/>
                <a:ea typeface="+mn-ea"/>
                <a:cs typeface="Times New Roman" pitchFamily="18" charset="0"/>
              </a:rPr>
              <a:t>、</a:t>
            </a:r>
            <a:r>
              <a:rPr lang="en-US" altLang="zh-CN" sz="1400" b="0" dirty="0">
                <a:solidFill>
                  <a:schemeClr val="bg1"/>
                </a:solidFill>
                <a:latin typeface="+mn-ea"/>
                <a:ea typeface="+mn-ea"/>
                <a:cs typeface="Times New Roman" pitchFamily="18" charset="0"/>
              </a:rPr>
              <a:t>E</a:t>
            </a:r>
            <a:r>
              <a:rPr lang="zh-CN" altLang="en-US" sz="1400" b="0" dirty="0">
                <a:solidFill>
                  <a:schemeClr val="bg1"/>
                </a:solidFill>
                <a:latin typeface="+mn-ea"/>
                <a:ea typeface="+mn-ea"/>
                <a:cs typeface="Times New Roman" pitchFamily="18" charset="0"/>
              </a:rPr>
              <a:t>、</a:t>
            </a:r>
            <a:r>
              <a:rPr lang="en-US" altLang="zh-CN" sz="1400" b="0" dirty="0">
                <a:solidFill>
                  <a:schemeClr val="bg1"/>
                </a:solidFill>
                <a:latin typeface="+mn-ea"/>
                <a:ea typeface="+mn-ea"/>
                <a:cs typeface="Times New Roman" pitchFamily="18" charset="0"/>
              </a:rPr>
              <a:t>F</a:t>
            </a:r>
            <a:r>
              <a:rPr lang="zh-CN" altLang="en-US" sz="1400" b="0" dirty="0">
                <a:solidFill>
                  <a:schemeClr val="bg1"/>
                </a:solidFill>
                <a:latin typeface="+mn-ea"/>
                <a:ea typeface="+mn-ea"/>
                <a:cs typeface="Times New Roman" pitchFamily="18" charset="0"/>
              </a:rPr>
              <a:t>、</a:t>
            </a:r>
            <a:r>
              <a:rPr lang="en-US" altLang="zh-CN" sz="1400" b="0" dirty="0">
                <a:solidFill>
                  <a:schemeClr val="bg1"/>
                </a:solidFill>
                <a:latin typeface="+mn-ea"/>
                <a:ea typeface="+mn-ea"/>
                <a:cs typeface="Times New Roman" pitchFamily="18" charset="0"/>
              </a:rPr>
              <a:t>G</a:t>
            </a:r>
            <a:r>
              <a:rPr lang="zh-CN" altLang="en-US" sz="1400" b="0" dirty="0">
                <a:solidFill>
                  <a:schemeClr val="bg1"/>
                </a:solidFill>
                <a:latin typeface="+mn-ea"/>
                <a:ea typeface="+mn-ea"/>
                <a:cs typeface="Times New Roman" pitchFamily="18" charset="0"/>
              </a:rPr>
              <a:t>共</a:t>
            </a:r>
            <a:r>
              <a:rPr lang="en-US" altLang="zh-CN" sz="1400" b="0" dirty="0">
                <a:solidFill>
                  <a:schemeClr val="bg1"/>
                </a:solidFill>
                <a:latin typeface="+mn-ea"/>
                <a:ea typeface="+mn-ea"/>
                <a:cs typeface="Times New Roman" pitchFamily="18" charset="0"/>
              </a:rPr>
              <a:t>7</a:t>
            </a:r>
            <a:r>
              <a:rPr lang="zh-CN" altLang="en-US" sz="1400" b="0" dirty="0">
                <a:solidFill>
                  <a:schemeClr val="bg1"/>
                </a:solidFill>
                <a:latin typeface="+mn-ea"/>
                <a:ea typeface="+mn-ea"/>
                <a:cs typeface="Times New Roman" pitchFamily="18" charset="0"/>
              </a:rPr>
              <a:t>个活动。各个活动的顺序关系、计划进度和成本预算如下图所示，大写字母为活动名称，其后面括号中的第一个数字是该活动计划进度持续的周数，第二个数字是该活动的成本预算，单位是万元。该项目资金分三次投入，分别在第</a:t>
            </a:r>
            <a:r>
              <a:rPr lang="en-US" altLang="zh-CN" sz="1400" b="0" dirty="0">
                <a:solidFill>
                  <a:schemeClr val="bg1"/>
                </a:solidFill>
                <a:latin typeface="+mn-ea"/>
                <a:ea typeface="+mn-ea"/>
                <a:cs typeface="Times New Roman" pitchFamily="18" charset="0"/>
              </a:rPr>
              <a:t>1</a:t>
            </a:r>
            <a:r>
              <a:rPr lang="zh-CN" altLang="en-US" sz="1400" b="0" dirty="0">
                <a:solidFill>
                  <a:schemeClr val="bg1"/>
                </a:solidFill>
                <a:latin typeface="+mn-ea"/>
                <a:ea typeface="+mn-ea"/>
                <a:cs typeface="Times New Roman" pitchFamily="18" charset="0"/>
              </a:rPr>
              <a:t>周初、第</a:t>
            </a:r>
            <a:r>
              <a:rPr lang="en-US" altLang="zh-CN" sz="1400" b="0" dirty="0">
                <a:solidFill>
                  <a:schemeClr val="bg1"/>
                </a:solidFill>
                <a:latin typeface="+mn-ea"/>
                <a:ea typeface="+mn-ea"/>
                <a:cs typeface="Times New Roman" pitchFamily="18" charset="0"/>
              </a:rPr>
              <a:t>10</a:t>
            </a:r>
            <a:r>
              <a:rPr lang="zh-CN" altLang="en-US" sz="1400" b="0" dirty="0">
                <a:solidFill>
                  <a:schemeClr val="bg1"/>
                </a:solidFill>
                <a:latin typeface="+mn-ea"/>
                <a:ea typeface="+mn-ea"/>
                <a:cs typeface="Times New Roman" pitchFamily="18" charset="0"/>
              </a:rPr>
              <a:t>周初和第</a:t>
            </a:r>
            <a:r>
              <a:rPr lang="en-US" altLang="zh-CN" sz="1400" b="0" dirty="0">
                <a:solidFill>
                  <a:schemeClr val="bg1"/>
                </a:solidFill>
                <a:latin typeface="+mn-ea"/>
                <a:ea typeface="+mn-ea"/>
                <a:cs typeface="Times New Roman" pitchFamily="18" charset="0"/>
              </a:rPr>
              <a:t>15</a:t>
            </a:r>
            <a:r>
              <a:rPr lang="zh-CN" altLang="en-US" sz="1400" b="0" dirty="0">
                <a:solidFill>
                  <a:schemeClr val="bg1"/>
                </a:solidFill>
                <a:latin typeface="+mn-ea"/>
                <a:ea typeface="+mn-ea"/>
                <a:cs typeface="Times New Roman" pitchFamily="18" charset="0"/>
              </a:rPr>
              <a:t>周初投入资金。</a:t>
            </a:r>
          </a:p>
        </p:txBody>
      </p:sp>
      <p:sp>
        <p:nvSpPr>
          <p:cNvPr id="24579" name="Rectangle 3"/>
          <p:cNvSpPr>
            <a:spLocks noChangeArrowheads="1"/>
          </p:cNvSpPr>
          <p:nvPr/>
        </p:nvSpPr>
        <p:spPr bwMode="auto">
          <a:xfrm>
            <a:off x="0" y="-177800"/>
            <a:ext cx="1571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925" tIns="38963" rIns="77925" bIns="38963"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zh-CN" altLang="en-US" b="1">
              <a:latin typeface="Palatino Linotype" pitchFamily="18" charset="0"/>
              <a:ea typeface="楷体_GB2312" pitchFamily="49" charset="-122"/>
            </a:endParaRPr>
          </a:p>
        </p:txBody>
      </p:sp>
      <p:pic>
        <p:nvPicPr>
          <p:cNvPr id="24580" name="Picture 1" descr="C:\Documents and Settings\Administrator\Application Data\Tencent\Users\89710736\QQ\WinTemp\RichOle\6)($L}48[HD)}E14M`KM4Z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2071688"/>
            <a:ext cx="51435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0469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177800"/>
            <a:ext cx="1571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925" tIns="38963" rIns="77925" bIns="38963"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zh-CN" altLang="en-US" b="1">
              <a:latin typeface="Palatino Linotype" pitchFamily="18" charset="0"/>
              <a:ea typeface="楷体_GB2312" pitchFamily="49" charset="-122"/>
            </a:endParaRPr>
          </a:p>
        </p:txBody>
      </p:sp>
      <p:sp>
        <p:nvSpPr>
          <p:cNvPr id="75780" name="Rectangle 3"/>
          <p:cNvSpPr>
            <a:spLocks noChangeArrowheads="1"/>
          </p:cNvSpPr>
          <p:nvPr/>
        </p:nvSpPr>
        <p:spPr bwMode="auto">
          <a:xfrm>
            <a:off x="379413" y="339725"/>
            <a:ext cx="6424612"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nchor="ctr">
            <a:spAutoFit/>
          </a:bodyPr>
          <a:lstStyle>
            <a:lvl1pPr indent="266700"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buFont typeface="Arial" pitchFamily="34" charset="0"/>
              <a:buNone/>
              <a:defRPr/>
            </a:pPr>
            <a:r>
              <a:rPr lang="zh-CN" altLang="zh-CN" sz="1100" b="0" dirty="0">
                <a:solidFill>
                  <a:schemeClr val="bg1"/>
                </a:solidFill>
                <a:latin typeface="+mn-ea"/>
                <a:ea typeface="+mn-ea"/>
                <a:cs typeface="Times New Roman" pitchFamily="18" charset="0"/>
              </a:rPr>
              <a:t>项目进行的前</a:t>
            </a:r>
            <a:r>
              <a:rPr lang="en-US" altLang="zh-CN" sz="1100" b="0" dirty="0">
                <a:solidFill>
                  <a:schemeClr val="bg1"/>
                </a:solidFill>
                <a:latin typeface="+mn-ea"/>
                <a:ea typeface="+mn-ea"/>
                <a:cs typeface="Times New Roman" pitchFamily="18" charset="0"/>
              </a:rPr>
              <a:t>9</a:t>
            </a:r>
            <a:r>
              <a:rPr lang="zh-CN" altLang="en-US" sz="1100" b="0" dirty="0">
                <a:solidFill>
                  <a:schemeClr val="bg1"/>
                </a:solidFill>
                <a:latin typeface="+mn-ea"/>
                <a:ea typeface="+mn-ea"/>
                <a:cs typeface="Times New Roman" pitchFamily="18" charset="0"/>
              </a:rPr>
              <a:t>周，由于第</a:t>
            </a:r>
            <a:r>
              <a:rPr lang="en-US" altLang="zh-CN" sz="1100" b="0" dirty="0">
                <a:solidFill>
                  <a:schemeClr val="bg1"/>
                </a:solidFill>
                <a:latin typeface="+mn-ea"/>
                <a:ea typeface="+mn-ea"/>
                <a:cs typeface="Times New Roman" pitchFamily="18" charset="0"/>
              </a:rPr>
              <a:t>3</a:t>
            </a:r>
            <a:r>
              <a:rPr lang="zh-CN" altLang="en-US" sz="1100" b="0" dirty="0">
                <a:solidFill>
                  <a:schemeClr val="bg1"/>
                </a:solidFill>
                <a:latin typeface="+mn-ea"/>
                <a:ea typeface="+mn-ea"/>
                <a:cs typeface="Times New Roman" pitchFamily="18" charset="0"/>
              </a:rPr>
              <a:t>周时因公司有个临时活动停工</a:t>
            </a:r>
            <a:r>
              <a:rPr lang="en-US" altLang="zh-CN" sz="1100" b="0" dirty="0">
                <a:solidFill>
                  <a:schemeClr val="bg1"/>
                </a:solidFill>
                <a:latin typeface="+mn-ea"/>
                <a:ea typeface="+mn-ea"/>
                <a:cs typeface="Times New Roman" pitchFamily="18" charset="0"/>
              </a:rPr>
              <a:t>1</a:t>
            </a:r>
            <a:r>
              <a:rPr lang="zh-CN" altLang="en-US" sz="1100" b="0" dirty="0">
                <a:solidFill>
                  <a:schemeClr val="bg1"/>
                </a:solidFill>
                <a:latin typeface="+mn-ea"/>
                <a:ea typeface="+mn-ea"/>
                <a:cs typeface="Times New Roman" pitchFamily="18" charset="0"/>
              </a:rPr>
              <a:t>周。为赶进度。从其他项目组中临时抽调</a:t>
            </a:r>
            <a:r>
              <a:rPr lang="en-US" altLang="zh-CN" sz="1100" b="0" dirty="0">
                <a:solidFill>
                  <a:schemeClr val="bg1"/>
                </a:solidFill>
                <a:latin typeface="+mn-ea"/>
                <a:ea typeface="+mn-ea"/>
                <a:cs typeface="Times New Roman" pitchFamily="18" charset="0"/>
              </a:rPr>
              <a:t>4</a:t>
            </a:r>
            <a:r>
              <a:rPr lang="zh-CN" altLang="en-US" sz="1100" b="0" dirty="0">
                <a:solidFill>
                  <a:schemeClr val="bg1"/>
                </a:solidFill>
                <a:latin typeface="+mn-ea"/>
                <a:ea typeface="+mn-ea"/>
                <a:cs typeface="Times New Roman" pitchFamily="18" charset="0"/>
              </a:rPr>
              <a:t>名开发人员到本项目组。第</a:t>
            </a:r>
            <a:r>
              <a:rPr lang="en-US" altLang="zh-CN" sz="1100" b="0" dirty="0">
                <a:solidFill>
                  <a:schemeClr val="bg1"/>
                </a:solidFill>
                <a:latin typeface="+mn-ea"/>
                <a:ea typeface="+mn-ea"/>
                <a:cs typeface="Times New Roman" pitchFamily="18" charset="0"/>
              </a:rPr>
              <a:t>9</a:t>
            </a:r>
            <a:r>
              <a:rPr lang="zh-CN" altLang="en-US" sz="1100" b="0" dirty="0">
                <a:solidFill>
                  <a:schemeClr val="bg1"/>
                </a:solidFill>
                <a:latin typeface="+mn-ea"/>
                <a:ea typeface="+mn-ea"/>
                <a:cs typeface="Times New Roman" pitchFamily="18" charset="0"/>
              </a:rPr>
              <a:t>周末时，活动</a:t>
            </a:r>
            <a:r>
              <a:rPr lang="en-US" altLang="zh-CN" sz="1100" b="0" dirty="0">
                <a:solidFill>
                  <a:schemeClr val="bg1"/>
                </a:solidFill>
                <a:latin typeface="+mn-ea"/>
                <a:ea typeface="+mn-ea"/>
                <a:cs typeface="Times New Roman" pitchFamily="18" charset="0"/>
              </a:rPr>
              <a:t>A</a:t>
            </a:r>
            <a:r>
              <a:rPr lang="zh-CN" altLang="en-US" sz="1100" b="0" dirty="0">
                <a:solidFill>
                  <a:schemeClr val="bg1"/>
                </a:solidFill>
                <a:latin typeface="+mn-ea"/>
                <a:ea typeface="+mn-ea"/>
                <a:cs typeface="Times New Roman" pitchFamily="18" charset="0"/>
              </a:rPr>
              <a:t>、</a:t>
            </a:r>
            <a:r>
              <a:rPr lang="en-US" altLang="zh-CN" sz="1100" b="0" dirty="0">
                <a:solidFill>
                  <a:schemeClr val="bg1"/>
                </a:solidFill>
                <a:latin typeface="+mn-ea"/>
                <a:ea typeface="+mn-ea"/>
                <a:cs typeface="Times New Roman" pitchFamily="18" charset="0"/>
              </a:rPr>
              <a:t>B</a:t>
            </a:r>
            <a:r>
              <a:rPr lang="zh-CN" altLang="en-US" sz="1100" b="0" dirty="0">
                <a:solidFill>
                  <a:schemeClr val="bg1"/>
                </a:solidFill>
                <a:latin typeface="+mn-ea"/>
                <a:ea typeface="+mn-ea"/>
                <a:cs typeface="Times New Roman" pitchFamily="18" charset="0"/>
              </a:rPr>
              <a:t>和</a:t>
            </a:r>
            <a:r>
              <a:rPr lang="en-US" altLang="zh-CN" sz="1100" b="0" dirty="0">
                <a:solidFill>
                  <a:schemeClr val="bg1"/>
                </a:solidFill>
                <a:latin typeface="+mn-ea"/>
                <a:ea typeface="+mn-ea"/>
                <a:cs typeface="Times New Roman" pitchFamily="18" charset="0"/>
              </a:rPr>
              <a:t>C</a:t>
            </a:r>
            <a:r>
              <a:rPr lang="zh-CN" altLang="en-US" sz="1100" b="0" dirty="0">
                <a:solidFill>
                  <a:schemeClr val="bg1"/>
                </a:solidFill>
                <a:latin typeface="+mn-ea"/>
                <a:ea typeface="+mn-ea"/>
                <a:cs typeface="Times New Roman" pitchFamily="18" charset="0"/>
              </a:rPr>
              <a:t>的信息如下，其他活动均未进行。</a:t>
            </a:r>
            <a:endParaRPr lang="zh-CN" altLang="en-US" sz="1100" b="0" dirty="0">
              <a:solidFill>
                <a:schemeClr val="bg1"/>
              </a:solidFill>
              <a:latin typeface="+mn-ea"/>
              <a:ea typeface="+mn-ea"/>
            </a:endParaRPr>
          </a:p>
          <a:p>
            <a:pPr>
              <a:buFont typeface="Arial" pitchFamily="34" charset="0"/>
              <a:buNone/>
              <a:defRPr/>
            </a:pPr>
            <a:r>
              <a:rPr lang="zh-CN" altLang="en-US" sz="1100" b="0" dirty="0">
                <a:solidFill>
                  <a:schemeClr val="bg1"/>
                </a:solidFill>
                <a:latin typeface="+mn-ea"/>
                <a:ea typeface="+mn-ea"/>
                <a:cs typeface="Times New Roman" pitchFamily="18" charset="0"/>
              </a:rPr>
              <a:t> </a:t>
            </a:r>
            <a:r>
              <a:rPr lang="zh-CN" altLang="en-US" sz="1100" b="0" dirty="0" smtClean="0">
                <a:solidFill>
                  <a:schemeClr val="bg1"/>
                </a:solidFill>
                <a:latin typeface="+mn-ea"/>
                <a:ea typeface="+mn-ea"/>
                <a:cs typeface="Times New Roman" pitchFamily="18" charset="0"/>
              </a:rPr>
              <a:t>活动</a:t>
            </a:r>
            <a:r>
              <a:rPr lang="en-US" altLang="zh-CN" sz="1100" b="0" dirty="0">
                <a:solidFill>
                  <a:schemeClr val="bg1"/>
                </a:solidFill>
                <a:latin typeface="+mn-ea"/>
                <a:ea typeface="+mn-ea"/>
                <a:cs typeface="Times New Roman" pitchFamily="18" charset="0"/>
              </a:rPr>
              <a:t>A</a:t>
            </a:r>
            <a:r>
              <a:rPr lang="zh-CN" altLang="en-US" sz="1100" b="0" dirty="0">
                <a:solidFill>
                  <a:schemeClr val="bg1"/>
                </a:solidFill>
                <a:latin typeface="+mn-ea"/>
                <a:ea typeface="+mn-ea"/>
                <a:cs typeface="Times New Roman" pitchFamily="18" charset="0"/>
              </a:rPr>
              <a:t>：实际用时</a:t>
            </a:r>
            <a:r>
              <a:rPr lang="en-US" altLang="zh-CN" sz="1100" b="0" dirty="0">
                <a:solidFill>
                  <a:schemeClr val="bg1"/>
                </a:solidFill>
                <a:latin typeface="+mn-ea"/>
                <a:ea typeface="+mn-ea"/>
                <a:cs typeface="Times New Roman" pitchFamily="18" charset="0"/>
              </a:rPr>
              <a:t>8</a:t>
            </a:r>
            <a:r>
              <a:rPr lang="zh-CN" altLang="en-US" sz="1100" b="0" dirty="0">
                <a:solidFill>
                  <a:schemeClr val="bg1"/>
                </a:solidFill>
                <a:latin typeface="+mn-ea"/>
                <a:ea typeface="+mn-ea"/>
                <a:cs typeface="Times New Roman" pitchFamily="18" charset="0"/>
              </a:rPr>
              <a:t>周，实际成本</a:t>
            </a:r>
            <a:r>
              <a:rPr lang="en-US" altLang="zh-CN" sz="1100" b="0" dirty="0">
                <a:solidFill>
                  <a:schemeClr val="bg1"/>
                </a:solidFill>
                <a:latin typeface="+mn-ea"/>
                <a:ea typeface="+mn-ea"/>
                <a:cs typeface="Times New Roman" pitchFamily="18" charset="0"/>
              </a:rPr>
              <a:t>100</a:t>
            </a:r>
            <a:r>
              <a:rPr lang="zh-CN" altLang="en-US" sz="1100" b="0" dirty="0">
                <a:solidFill>
                  <a:schemeClr val="bg1"/>
                </a:solidFill>
                <a:latin typeface="+mn-ea"/>
                <a:ea typeface="+mn-ea"/>
                <a:cs typeface="Times New Roman" pitchFamily="18" charset="0"/>
              </a:rPr>
              <a:t>万元，已完成</a:t>
            </a:r>
            <a:r>
              <a:rPr lang="en-US" altLang="zh-CN" sz="1100" b="0" dirty="0">
                <a:solidFill>
                  <a:schemeClr val="bg1"/>
                </a:solidFill>
                <a:latin typeface="+mn-ea"/>
                <a:ea typeface="+mn-ea"/>
                <a:cs typeface="Times New Roman" pitchFamily="18" charset="0"/>
              </a:rPr>
              <a:t>100</a:t>
            </a:r>
            <a:r>
              <a:rPr lang="en-US" altLang="zh-CN" sz="1100" b="0" dirty="0" smtClean="0">
                <a:solidFill>
                  <a:schemeClr val="bg1"/>
                </a:solidFill>
                <a:latin typeface="+mn-ea"/>
                <a:ea typeface="+mn-ea"/>
                <a:cs typeface="Times New Roman" pitchFamily="18" charset="0"/>
              </a:rPr>
              <a:t>%；</a:t>
            </a:r>
            <a:endParaRPr lang="en-US" altLang="zh-CN" sz="1100" b="0" dirty="0">
              <a:solidFill>
                <a:schemeClr val="bg1"/>
              </a:solidFill>
              <a:latin typeface="+mn-ea"/>
              <a:ea typeface="+mn-ea"/>
            </a:endParaRPr>
          </a:p>
          <a:p>
            <a:pPr>
              <a:buFont typeface="Arial" pitchFamily="34" charset="0"/>
              <a:buNone/>
              <a:defRPr/>
            </a:pPr>
            <a:r>
              <a:rPr lang="en-US" altLang="zh-CN" sz="1100" b="0" dirty="0">
                <a:solidFill>
                  <a:schemeClr val="bg1"/>
                </a:solidFill>
                <a:latin typeface="+mn-ea"/>
                <a:ea typeface="+mn-ea"/>
                <a:cs typeface="Times New Roman" pitchFamily="18" charset="0"/>
              </a:rPr>
              <a:t> </a:t>
            </a:r>
            <a:r>
              <a:rPr lang="zh-CN" altLang="en-US" sz="1100" b="0" dirty="0" smtClean="0">
                <a:solidFill>
                  <a:schemeClr val="bg1"/>
                </a:solidFill>
                <a:latin typeface="+mn-ea"/>
                <a:ea typeface="+mn-ea"/>
                <a:cs typeface="Times New Roman" pitchFamily="18" charset="0"/>
              </a:rPr>
              <a:t>活动</a:t>
            </a:r>
            <a:r>
              <a:rPr lang="en-US" altLang="zh-CN" sz="1100" b="0" dirty="0">
                <a:solidFill>
                  <a:schemeClr val="bg1"/>
                </a:solidFill>
                <a:latin typeface="+mn-ea"/>
                <a:ea typeface="+mn-ea"/>
                <a:cs typeface="Times New Roman" pitchFamily="18" charset="0"/>
              </a:rPr>
              <a:t>B</a:t>
            </a:r>
            <a:r>
              <a:rPr lang="zh-CN" altLang="en-US" sz="1100" b="0" dirty="0">
                <a:solidFill>
                  <a:schemeClr val="bg1"/>
                </a:solidFill>
                <a:latin typeface="+mn-ea"/>
                <a:ea typeface="+mn-ea"/>
                <a:cs typeface="Times New Roman" pitchFamily="18" charset="0"/>
              </a:rPr>
              <a:t>：实际用时</a:t>
            </a:r>
            <a:r>
              <a:rPr lang="en-US" altLang="zh-CN" sz="1100" b="0" dirty="0">
                <a:solidFill>
                  <a:schemeClr val="bg1"/>
                </a:solidFill>
                <a:latin typeface="+mn-ea"/>
                <a:ea typeface="+mn-ea"/>
                <a:cs typeface="Times New Roman" pitchFamily="18" charset="0"/>
              </a:rPr>
              <a:t>4</a:t>
            </a:r>
            <a:r>
              <a:rPr lang="zh-CN" altLang="en-US" sz="1100" b="0" dirty="0">
                <a:solidFill>
                  <a:schemeClr val="bg1"/>
                </a:solidFill>
                <a:latin typeface="+mn-ea"/>
                <a:ea typeface="+mn-ea"/>
                <a:cs typeface="Times New Roman" pitchFamily="18" charset="0"/>
              </a:rPr>
              <a:t>周，实际成本</a:t>
            </a:r>
            <a:r>
              <a:rPr lang="en-US" altLang="zh-CN" sz="1100" b="0" dirty="0">
                <a:solidFill>
                  <a:schemeClr val="bg1"/>
                </a:solidFill>
                <a:latin typeface="+mn-ea"/>
                <a:ea typeface="+mn-ea"/>
                <a:cs typeface="Times New Roman" pitchFamily="18" charset="0"/>
              </a:rPr>
              <a:t>55</a:t>
            </a:r>
            <a:r>
              <a:rPr lang="zh-CN" altLang="en-US" sz="1100" b="0" dirty="0">
                <a:solidFill>
                  <a:schemeClr val="bg1"/>
                </a:solidFill>
                <a:latin typeface="+mn-ea"/>
                <a:ea typeface="+mn-ea"/>
                <a:cs typeface="Times New Roman" pitchFamily="18" charset="0"/>
              </a:rPr>
              <a:t>万元，已完成</a:t>
            </a:r>
            <a:r>
              <a:rPr lang="en-US" altLang="zh-CN" sz="1100" b="0" dirty="0">
                <a:solidFill>
                  <a:schemeClr val="bg1"/>
                </a:solidFill>
                <a:latin typeface="+mn-ea"/>
                <a:ea typeface="+mn-ea"/>
                <a:cs typeface="Times New Roman" pitchFamily="18" charset="0"/>
              </a:rPr>
              <a:t>100</a:t>
            </a:r>
            <a:r>
              <a:rPr lang="en-US" altLang="zh-CN" sz="1100" b="0" dirty="0" smtClean="0">
                <a:solidFill>
                  <a:schemeClr val="bg1"/>
                </a:solidFill>
                <a:latin typeface="+mn-ea"/>
                <a:ea typeface="+mn-ea"/>
                <a:cs typeface="Times New Roman" pitchFamily="18" charset="0"/>
              </a:rPr>
              <a:t>%；</a:t>
            </a:r>
            <a:endParaRPr lang="en-US" altLang="zh-CN" sz="1100" b="0" dirty="0">
              <a:solidFill>
                <a:schemeClr val="bg1"/>
              </a:solidFill>
              <a:latin typeface="+mn-ea"/>
              <a:ea typeface="+mn-ea"/>
            </a:endParaRPr>
          </a:p>
          <a:p>
            <a:pPr>
              <a:buFont typeface="Arial" pitchFamily="34" charset="0"/>
              <a:buNone/>
              <a:defRPr/>
            </a:pPr>
            <a:r>
              <a:rPr lang="en-US" altLang="zh-CN" sz="1100" b="0" dirty="0">
                <a:solidFill>
                  <a:schemeClr val="bg1"/>
                </a:solidFill>
                <a:latin typeface="+mn-ea"/>
                <a:ea typeface="+mn-ea"/>
                <a:cs typeface="Times New Roman" pitchFamily="18" charset="0"/>
              </a:rPr>
              <a:t> </a:t>
            </a:r>
            <a:r>
              <a:rPr lang="zh-CN" altLang="en-US" sz="1100" b="0" dirty="0" smtClean="0">
                <a:solidFill>
                  <a:schemeClr val="bg1"/>
                </a:solidFill>
                <a:latin typeface="+mn-ea"/>
                <a:ea typeface="+mn-ea"/>
                <a:cs typeface="Times New Roman" pitchFamily="18" charset="0"/>
              </a:rPr>
              <a:t>活动</a:t>
            </a:r>
            <a:r>
              <a:rPr lang="en-US" altLang="zh-CN" sz="1100" b="0" dirty="0">
                <a:solidFill>
                  <a:schemeClr val="bg1"/>
                </a:solidFill>
                <a:latin typeface="+mn-ea"/>
                <a:ea typeface="+mn-ea"/>
                <a:cs typeface="Times New Roman" pitchFamily="18" charset="0"/>
              </a:rPr>
              <a:t>C</a:t>
            </a:r>
            <a:r>
              <a:rPr lang="zh-CN" altLang="en-US" sz="1100" b="0" dirty="0">
                <a:solidFill>
                  <a:schemeClr val="bg1"/>
                </a:solidFill>
                <a:latin typeface="+mn-ea"/>
                <a:ea typeface="+mn-ea"/>
                <a:cs typeface="Times New Roman" pitchFamily="18" charset="0"/>
              </a:rPr>
              <a:t>：实际用时</a:t>
            </a:r>
            <a:r>
              <a:rPr lang="en-US" altLang="zh-CN" sz="1100" b="0" dirty="0">
                <a:solidFill>
                  <a:schemeClr val="bg1"/>
                </a:solidFill>
                <a:latin typeface="+mn-ea"/>
                <a:ea typeface="+mn-ea"/>
                <a:cs typeface="Times New Roman" pitchFamily="18" charset="0"/>
              </a:rPr>
              <a:t>5</a:t>
            </a:r>
            <a:r>
              <a:rPr lang="zh-CN" altLang="en-US" sz="1100" b="0" dirty="0">
                <a:solidFill>
                  <a:schemeClr val="bg1"/>
                </a:solidFill>
                <a:latin typeface="+mn-ea"/>
                <a:ea typeface="+mn-ea"/>
                <a:cs typeface="Times New Roman" pitchFamily="18" charset="0"/>
              </a:rPr>
              <a:t>周，实际成本</a:t>
            </a:r>
            <a:r>
              <a:rPr lang="en-US" altLang="zh-CN" sz="1100" b="0" dirty="0">
                <a:solidFill>
                  <a:schemeClr val="bg1"/>
                </a:solidFill>
                <a:latin typeface="+mn-ea"/>
                <a:ea typeface="+mn-ea"/>
                <a:cs typeface="Times New Roman" pitchFamily="18" charset="0"/>
              </a:rPr>
              <a:t>35</a:t>
            </a:r>
            <a:r>
              <a:rPr lang="zh-CN" altLang="en-US" sz="1100" b="0" dirty="0">
                <a:solidFill>
                  <a:schemeClr val="bg1"/>
                </a:solidFill>
                <a:latin typeface="+mn-ea"/>
                <a:ea typeface="+mn-ea"/>
                <a:cs typeface="Times New Roman" pitchFamily="18" charset="0"/>
              </a:rPr>
              <a:t>万元，已完成</a:t>
            </a:r>
            <a:r>
              <a:rPr lang="en-US" altLang="zh-CN" sz="1100" b="0" dirty="0">
                <a:solidFill>
                  <a:schemeClr val="bg1"/>
                </a:solidFill>
                <a:latin typeface="+mn-ea"/>
                <a:ea typeface="+mn-ea"/>
                <a:cs typeface="Times New Roman" pitchFamily="18" charset="0"/>
              </a:rPr>
              <a:t>100</a:t>
            </a:r>
            <a:r>
              <a:rPr lang="en-US" altLang="zh-CN" sz="1100" b="0" dirty="0" smtClean="0">
                <a:solidFill>
                  <a:schemeClr val="bg1"/>
                </a:solidFill>
                <a:latin typeface="+mn-ea"/>
                <a:ea typeface="+mn-ea"/>
                <a:cs typeface="Times New Roman" pitchFamily="18" charset="0"/>
              </a:rPr>
              <a:t>%。</a:t>
            </a:r>
            <a:endParaRPr lang="en-US" altLang="zh-CN" sz="1100" b="0" dirty="0">
              <a:solidFill>
                <a:schemeClr val="bg1"/>
              </a:solidFill>
              <a:latin typeface="+mn-ea"/>
              <a:ea typeface="+mn-ea"/>
            </a:endParaRPr>
          </a:p>
          <a:p>
            <a:pPr>
              <a:buFont typeface="Arial" pitchFamily="34" charset="0"/>
              <a:buNone/>
              <a:defRPr/>
            </a:pPr>
            <a:r>
              <a:rPr lang="en-US" altLang="zh-CN" sz="1100" b="0" dirty="0">
                <a:solidFill>
                  <a:schemeClr val="bg1"/>
                </a:solidFill>
                <a:latin typeface="+mn-ea"/>
                <a:ea typeface="+mn-ea"/>
                <a:cs typeface="Times New Roman" pitchFamily="18" charset="0"/>
              </a:rPr>
              <a:t> </a:t>
            </a:r>
            <a:r>
              <a:rPr lang="zh-CN" altLang="en-US" sz="1100" b="0" dirty="0" smtClean="0">
                <a:solidFill>
                  <a:schemeClr val="bg1"/>
                </a:solidFill>
                <a:latin typeface="+mn-ea"/>
                <a:ea typeface="+mn-ea"/>
                <a:cs typeface="Times New Roman" pitchFamily="18" charset="0"/>
              </a:rPr>
              <a:t>从</a:t>
            </a:r>
            <a:r>
              <a:rPr lang="zh-CN" altLang="en-US" sz="1100" b="0" dirty="0">
                <a:solidFill>
                  <a:schemeClr val="bg1"/>
                </a:solidFill>
                <a:latin typeface="+mn-ea"/>
                <a:ea typeface="+mn-ea"/>
                <a:cs typeface="Times New Roman" pitchFamily="18" charset="0"/>
              </a:rPr>
              <a:t>第</a:t>
            </a:r>
            <a:r>
              <a:rPr lang="en-US" altLang="zh-CN" sz="1100" b="0" dirty="0">
                <a:solidFill>
                  <a:schemeClr val="bg1"/>
                </a:solidFill>
                <a:latin typeface="+mn-ea"/>
                <a:ea typeface="+mn-ea"/>
                <a:cs typeface="Times New Roman" pitchFamily="18" charset="0"/>
              </a:rPr>
              <a:t>10</a:t>
            </a:r>
            <a:r>
              <a:rPr lang="zh-CN" altLang="en-US" sz="1100" b="0" dirty="0">
                <a:solidFill>
                  <a:schemeClr val="bg1"/>
                </a:solidFill>
                <a:latin typeface="+mn-ea"/>
                <a:ea typeface="+mn-ea"/>
                <a:cs typeface="Times New Roman" pitchFamily="18" charset="0"/>
              </a:rPr>
              <a:t>周开始，抽调的</a:t>
            </a:r>
            <a:r>
              <a:rPr lang="en-US" altLang="zh-CN" sz="1100" b="0" dirty="0">
                <a:solidFill>
                  <a:schemeClr val="bg1"/>
                </a:solidFill>
                <a:latin typeface="+mn-ea"/>
                <a:ea typeface="+mn-ea"/>
                <a:cs typeface="Times New Roman" pitchFamily="18" charset="0"/>
              </a:rPr>
              <a:t>4</a:t>
            </a:r>
            <a:r>
              <a:rPr lang="zh-CN" altLang="en-US" sz="1100" b="0" dirty="0">
                <a:solidFill>
                  <a:schemeClr val="bg1"/>
                </a:solidFill>
                <a:latin typeface="+mn-ea"/>
                <a:ea typeface="+mn-ea"/>
                <a:cs typeface="Times New Roman" pitchFamily="18" charset="0"/>
              </a:rPr>
              <a:t>名开发人员离开本项目组，这样项目进行到第</a:t>
            </a:r>
            <a:r>
              <a:rPr lang="en-US" altLang="zh-CN" sz="1100" b="0" dirty="0">
                <a:solidFill>
                  <a:schemeClr val="bg1"/>
                </a:solidFill>
                <a:latin typeface="+mn-ea"/>
                <a:ea typeface="+mn-ea"/>
                <a:cs typeface="Times New Roman" pitchFamily="18" charset="0"/>
              </a:rPr>
              <a:t>14</a:t>
            </a:r>
            <a:r>
              <a:rPr lang="zh-CN" altLang="en-US" sz="1100" b="0" dirty="0">
                <a:solidFill>
                  <a:schemeClr val="bg1"/>
                </a:solidFill>
                <a:latin typeface="+mn-ea"/>
                <a:ea typeface="+mn-ea"/>
                <a:cs typeface="Times New Roman" pitchFamily="18" charset="0"/>
              </a:rPr>
              <a:t>周末的情况如下，其中由于对活动</a:t>
            </a:r>
            <a:r>
              <a:rPr lang="en-US" altLang="zh-CN" sz="1100" b="0" dirty="0">
                <a:solidFill>
                  <a:schemeClr val="bg1"/>
                </a:solidFill>
                <a:latin typeface="+mn-ea"/>
                <a:ea typeface="+mn-ea"/>
                <a:cs typeface="Times New Roman" pitchFamily="18" charset="0"/>
              </a:rPr>
              <a:t>F</a:t>
            </a:r>
            <a:r>
              <a:rPr lang="zh-CN" altLang="en-US" sz="1100" b="0" dirty="0">
                <a:solidFill>
                  <a:schemeClr val="bg1"/>
                </a:solidFill>
                <a:latin typeface="+mn-ea"/>
                <a:ea typeface="+mn-ea"/>
                <a:cs typeface="Times New Roman" pitchFamily="18" charset="0"/>
              </a:rPr>
              <a:t>的难度估计不足，导致了进度和成本的偏差。</a:t>
            </a:r>
            <a:endParaRPr lang="zh-CN" altLang="en-US" sz="1100" b="0" dirty="0">
              <a:solidFill>
                <a:schemeClr val="bg1"/>
              </a:solidFill>
              <a:latin typeface="+mn-ea"/>
              <a:ea typeface="+mn-ea"/>
            </a:endParaRPr>
          </a:p>
          <a:p>
            <a:pPr>
              <a:buFont typeface="Arial" pitchFamily="34" charset="0"/>
              <a:buNone/>
              <a:defRPr/>
            </a:pPr>
            <a:r>
              <a:rPr lang="zh-CN" altLang="en-US" sz="1100" b="0" dirty="0">
                <a:solidFill>
                  <a:schemeClr val="bg1"/>
                </a:solidFill>
                <a:latin typeface="+mn-ea"/>
                <a:ea typeface="+mn-ea"/>
                <a:cs typeface="Times New Roman" pitchFamily="18" charset="0"/>
              </a:rPr>
              <a:t> </a:t>
            </a:r>
            <a:r>
              <a:rPr lang="zh-CN" altLang="en-US" sz="1100" b="0" dirty="0" smtClean="0">
                <a:solidFill>
                  <a:schemeClr val="bg1"/>
                </a:solidFill>
                <a:latin typeface="+mn-ea"/>
                <a:ea typeface="+mn-ea"/>
                <a:cs typeface="Times New Roman" pitchFamily="18" charset="0"/>
              </a:rPr>
              <a:t>活动</a:t>
            </a:r>
            <a:r>
              <a:rPr lang="en-US" altLang="zh-CN" sz="1100" b="0" dirty="0">
                <a:solidFill>
                  <a:schemeClr val="bg1"/>
                </a:solidFill>
                <a:latin typeface="+mn-ea"/>
                <a:ea typeface="+mn-ea"/>
                <a:cs typeface="Times New Roman" pitchFamily="18" charset="0"/>
              </a:rPr>
              <a:t>D</a:t>
            </a:r>
            <a:r>
              <a:rPr lang="zh-CN" altLang="en-US" sz="1100" b="0" dirty="0">
                <a:solidFill>
                  <a:schemeClr val="bg1"/>
                </a:solidFill>
                <a:latin typeface="+mn-ea"/>
                <a:ea typeface="+mn-ea"/>
                <a:cs typeface="Times New Roman" pitchFamily="18" charset="0"/>
              </a:rPr>
              <a:t>：实际用时</a:t>
            </a:r>
            <a:r>
              <a:rPr lang="en-US" altLang="zh-CN" sz="1100" b="0" dirty="0">
                <a:solidFill>
                  <a:schemeClr val="bg1"/>
                </a:solidFill>
                <a:latin typeface="+mn-ea"/>
                <a:ea typeface="+mn-ea"/>
                <a:cs typeface="Times New Roman" pitchFamily="18" charset="0"/>
              </a:rPr>
              <a:t>2</a:t>
            </a:r>
            <a:r>
              <a:rPr lang="zh-CN" altLang="en-US" sz="1100" b="0" dirty="0">
                <a:solidFill>
                  <a:schemeClr val="bg1"/>
                </a:solidFill>
                <a:latin typeface="+mn-ea"/>
                <a:ea typeface="+mn-ea"/>
                <a:cs typeface="Times New Roman" pitchFamily="18" charset="0"/>
              </a:rPr>
              <a:t>周，实际成本</a:t>
            </a:r>
            <a:r>
              <a:rPr lang="en-US" altLang="zh-CN" sz="1100" b="0" dirty="0">
                <a:solidFill>
                  <a:schemeClr val="bg1"/>
                </a:solidFill>
                <a:latin typeface="+mn-ea"/>
                <a:ea typeface="+mn-ea"/>
                <a:cs typeface="Times New Roman" pitchFamily="18" charset="0"/>
              </a:rPr>
              <a:t>30</a:t>
            </a:r>
            <a:r>
              <a:rPr lang="zh-CN" altLang="en-US" sz="1100" b="0" dirty="0">
                <a:solidFill>
                  <a:schemeClr val="bg1"/>
                </a:solidFill>
                <a:latin typeface="+mn-ea"/>
                <a:ea typeface="+mn-ea"/>
                <a:cs typeface="Times New Roman" pitchFamily="18" charset="0"/>
              </a:rPr>
              <a:t>万元，已完成</a:t>
            </a:r>
            <a:r>
              <a:rPr lang="en-US" altLang="zh-CN" sz="1100" b="0" dirty="0">
                <a:solidFill>
                  <a:schemeClr val="bg1"/>
                </a:solidFill>
                <a:latin typeface="+mn-ea"/>
                <a:ea typeface="+mn-ea"/>
                <a:cs typeface="Times New Roman" pitchFamily="18" charset="0"/>
              </a:rPr>
              <a:t>100%</a:t>
            </a:r>
            <a:r>
              <a:rPr lang="zh-CN" altLang="en-US" sz="1100" b="0" dirty="0">
                <a:solidFill>
                  <a:schemeClr val="bg1"/>
                </a:solidFill>
                <a:latin typeface="+mn-ea"/>
                <a:ea typeface="+mn-ea"/>
                <a:cs typeface="Times New Roman" pitchFamily="18" charset="0"/>
              </a:rPr>
              <a:t>；</a:t>
            </a:r>
            <a:endParaRPr lang="zh-CN" altLang="en-US" sz="1100" b="0" dirty="0">
              <a:solidFill>
                <a:schemeClr val="bg1"/>
              </a:solidFill>
              <a:latin typeface="+mn-ea"/>
              <a:ea typeface="+mn-ea"/>
            </a:endParaRPr>
          </a:p>
          <a:p>
            <a:pPr>
              <a:buFont typeface="Arial" pitchFamily="34" charset="0"/>
              <a:buNone/>
              <a:defRPr/>
            </a:pPr>
            <a:r>
              <a:rPr lang="zh-CN" altLang="en-US" sz="1100" b="0" dirty="0">
                <a:solidFill>
                  <a:schemeClr val="bg1"/>
                </a:solidFill>
                <a:latin typeface="+mn-ea"/>
                <a:ea typeface="+mn-ea"/>
                <a:cs typeface="Times New Roman" pitchFamily="18" charset="0"/>
              </a:rPr>
              <a:t> </a:t>
            </a:r>
            <a:r>
              <a:rPr lang="zh-CN" altLang="en-US" sz="1100" b="0" dirty="0" smtClean="0">
                <a:solidFill>
                  <a:schemeClr val="bg1"/>
                </a:solidFill>
                <a:latin typeface="+mn-ea"/>
                <a:ea typeface="+mn-ea"/>
                <a:cs typeface="Times New Roman" pitchFamily="18" charset="0"/>
              </a:rPr>
              <a:t>活动</a:t>
            </a:r>
            <a:r>
              <a:rPr lang="en-US" altLang="zh-CN" sz="1100" b="0" dirty="0">
                <a:solidFill>
                  <a:schemeClr val="bg1"/>
                </a:solidFill>
                <a:latin typeface="+mn-ea"/>
                <a:ea typeface="+mn-ea"/>
                <a:cs typeface="Times New Roman" pitchFamily="18" charset="0"/>
              </a:rPr>
              <a:t>E</a:t>
            </a:r>
            <a:r>
              <a:rPr lang="zh-CN" altLang="en-US" sz="1100" b="0" dirty="0">
                <a:solidFill>
                  <a:schemeClr val="bg1"/>
                </a:solidFill>
                <a:latin typeface="+mn-ea"/>
                <a:ea typeface="+mn-ea"/>
                <a:cs typeface="Times New Roman" pitchFamily="18" charset="0"/>
              </a:rPr>
              <a:t>：实际用时</a:t>
            </a:r>
            <a:r>
              <a:rPr lang="en-US" altLang="zh-CN" sz="1100" b="0" dirty="0">
                <a:solidFill>
                  <a:schemeClr val="bg1"/>
                </a:solidFill>
                <a:latin typeface="+mn-ea"/>
                <a:ea typeface="+mn-ea"/>
                <a:cs typeface="Times New Roman" pitchFamily="18" charset="0"/>
              </a:rPr>
              <a:t>0</a:t>
            </a:r>
            <a:r>
              <a:rPr lang="zh-CN" altLang="en-US" sz="1100" b="0" dirty="0">
                <a:solidFill>
                  <a:schemeClr val="bg1"/>
                </a:solidFill>
                <a:latin typeface="+mn-ea"/>
                <a:ea typeface="+mn-ea"/>
                <a:cs typeface="Times New Roman" pitchFamily="18" charset="0"/>
              </a:rPr>
              <a:t>周，实际成本</a:t>
            </a:r>
            <a:r>
              <a:rPr lang="en-US" altLang="zh-CN" sz="1100" b="0" dirty="0">
                <a:solidFill>
                  <a:schemeClr val="bg1"/>
                </a:solidFill>
                <a:latin typeface="+mn-ea"/>
                <a:ea typeface="+mn-ea"/>
                <a:cs typeface="Times New Roman" pitchFamily="18" charset="0"/>
              </a:rPr>
              <a:t>0</a:t>
            </a:r>
            <a:r>
              <a:rPr lang="zh-CN" altLang="en-US" sz="1100" b="0" dirty="0">
                <a:solidFill>
                  <a:schemeClr val="bg1"/>
                </a:solidFill>
                <a:latin typeface="+mn-ea"/>
                <a:ea typeface="+mn-ea"/>
                <a:cs typeface="Times New Roman" pitchFamily="18" charset="0"/>
              </a:rPr>
              <a:t>万元，已完成</a:t>
            </a:r>
            <a:r>
              <a:rPr lang="en-US" altLang="zh-CN" sz="1100" b="0" dirty="0">
                <a:solidFill>
                  <a:schemeClr val="bg1"/>
                </a:solidFill>
                <a:latin typeface="+mn-ea"/>
                <a:ea typeface="+mn-ea"/>
                <a:cs typeface="Times New Roman" pitchFamily="18" charset="0"/>
              </a:rPr>
              <a:t>0</a:t>
            </a:r>
            <a:r>
              <a:rPr lang="en-US" altLang="zh-CN" sz="1100" b="0" dirty="0" smtClean="0">
                <a:solidFill>
                  <a:schemeClr val="bg1"/>
                </a:solidFill>
                <a:latin typeface="+mn-ea"/>
                <a:ea typeface="+mn-ea"/>
                <a:cs typeface="Times New Roman" pitchFamily="18" charset="0"/>
              </a:rPr>
              <a:t>%；</a:t>
            </a:r>
            <a:endParaRPr lang="en-US" altLang="zh-CN" sz="1100" b="0" dirty="0">
              <a:solidFill>
                <a:schemeClr val="bg1"/>
              </a:solidFill>
              <a:latin typeface="+mn-ea"/>
              <a:ea typeface="+mn-ea"/>
            </a:endParaRPr>
          </a:p>
          <a:p>
            <a:pPr>
              <a:buFont typeface="Arial" pitchFamily="34" charset="0"/>
              <a:buNone/>
              <a:defRPr/>
            </a:pPr>
            <a:r>
              <a:rPr lang="en-US" altLang="zh-CN" sz="1100" b="0" dirty="0">
                <a:solidFill>
                  <a:schemeClr val="bg1"/>
                </a:solidFill>
                <a:latin typeface="+mn-ea"/>
                <a:ea typeface="+mn-ea"/>
                <a:cs typeface="Times New Roman" pitchFamily="18" charset="0"/>
              </a:rPr>
              <a:t> </a:t>
            </a:r>
            <a:r>
              <a:rPr lang="zh-CN" altLang="en-US" sz="1100" b="0" dirty="0" smtClean="0">
                <a:solidFill>
                  <a:schemeClr val="bg1"/>
                </a:solidFill>
                <a:latin typeface="+mn-ea"/>
                <a:ea typeface="+mn-ea"/>
                <a:cs typeface="Times New Roman" pitchFamily="18" charset="0"/>
              </a:rPr>
              <a:t>活动</a:t>
            </a:r>
            <a:r>
              <a:rPr lang="en-US" altLang="zh-CN" sz="1100" b="0" dirty="0">
                <a:solidFill>
                  <a:schemeClr val="bg1"/>
                </a:solidFill>
                <a:latin typeface="+mn-ea"/>
                <a:ea typeface="+mn-ea"/>
                <a:cs typeface="Times New Roman" pitchFamily="18" charset="0"/>
              </a:rPr>
              <a:t>F</a:t>
            </a:r>
            <a:r>
              <a:rPr lang="zh-CN" altLang="en-US" sz="1100" b="0" dirty="0">
                <a:solidFill>
                  <a:schemeClr val="bg1"/>
                </a:solidFill>
                <a:latin typeface="+mn-ea"/>
                <a:ea typeface="+mn-ea"/>
                <a:cs typeface="Times New Roman" pitchFamily="18" charset="0"/>
              </a:rPr>
              <a:t>：实际用时</a:t>
            </a:r>
            <a:r>
              <a:rPr lang="en-US" altLang="zh-CN" sz="1100" b="0" dirty="0">
                <a:solidFill>
                  <a:schemeClr val="bg1"/>
                </a:solidFill>
                <a:latin typeface="+mn-ea"/>
                <a:ea typeface="+mn-ea"/>
                <a:cs typeface="Times New Roman" pitchFamily="18" charset="0"/>
              </a:rPr>
              <a:t>3</a:t>
            </a:r>
            <a:r>
              <a:rPr lang="zh-CN" altLang="en-US" sz="1100" b="0" dirty="0">
                <a:solidFill>
                  <a:schemeClr val="bg1"/>
                </a:solidFill>
                <a:latin typeface="+mn-ea"/>
                <a:ea typeface="+mn-ea"/>
                <a:cs typeface="Times New Roman" pitchFamily="18" charset="0"/>
              </a:rPr>
              <a:t>周，实际成本</a:t>
            </a:r>
            <a:r>
              <a:rPr lang="en-US" altLang="zh-CN" sz="1100" b="0" dirty="0">
                <a:solidFill>
                  <a:schemeClr val="bg1"/>
                </a:solidFill>
                <a:latin typeface="+mn-ea"/>
                <a:ea typeface="+mn-ea"/>
                <a:cs typeface="Times New Roman" pitchFamily="18" charset="0"/>
              </a:rPr>
              <a:t>40</a:t>
            </a:r>
            <a:r>
              <a:rPr lang="zh-CN" altLang="en-US" sz="1100" b="0" dirty="0">
                <a:solidFill>
                  <a:schemeClr val="bg1"/>
                </a:solidFill>
                <a:latin typeface="+mn-ea"/>
                <a:ea typeface="+mn-ea"/>
                <a:cs typeface="Times New Roman" pitchFamily="18" charset="0"/>
              </a:rPr>
              <a:t>万元，已完成</a:t>
            </a:r>
            <a:r>
              <a:rPr lang="en-US" altLang="zh-CN" sz="1100" b="0" dirty="0">
                <a:solidFill>
                  <a:schemeClr val="bg1"/>
                </a:solidFill>
                <a:latin typeface="+mn-ea"/>
                <a:ea typeface="+mn-ea"/>
                <a:cs typeface="Times New Roman" pitchFamily="18" charset="0"/>
              </a:rPr>
              <a:t>20</a:t>
            </a:r>
            <a:r>
              <a:rPr lang="en-US" altLang="zh-CN" sz="1100" b="0" dirty="0" smtClean="0">
                <a:solidFill>
                  <a:schemeClr val="bg1"/>
                </a:solidFill>
                <a:latin typeface="+mn-ea"/>
                <a:ea typeface="+mn-ea"/>
                <a:cs typeface="Times New Roman" pitchFamily="18" charset="0"/>
              </a:rPr>
              <a:t>%；</a:t>
            </a:r>
            <a:endParaRPr lang="en-US" altLang="zh-CN" sz="1100" b="0" dirty="0">
              <a:solidFill>
                <a:schemeClr val="bg1"/>
              </a:solidFill>
              <a:latin typeface="+mn-ea"/>
              <a:ea typeface="+mn-ea"/>
            </a:endParaRPr>
          </a:p>
          <a:p>
            <a:pPr>
              <a:buFont typeface="Arial" pitchFamily="34" charset="0"/>
              <a:buNone/>
              <a:defRPr/>
            </a:pPr>
            <a:r>
              <a:rPr lang="en-US" altLang="zh-CN" sz="1100" b="0" dirty="0">
                <a:solidFill>
                  <a:schemeClr val="bg1"/>
                </a:solidFill>
                <a:latin typeface="+mn-ea"/>
                <a:ea typeface="+mn-ea"/>
                <a:cs typeface="Times New Roman" pitchFamily="18" charset="0"/>
              </a:rPr>
              <a:t> </a:t>
            </a:r>
            <a:r>
              <a:rPr lang="zh-CN" altLang="en-US" sz="1100" b="0" dirty="0" smtClean="0">
                <a:solidFill>
                  <a:schemeClr val="bg1"/>
                </a:solidFill>
                <a:latin typeface="+mn-ea"/>
                <a:ea typeface="+mn-ea"/>
                <a:cs typeface="Times New Roman" pitchFamily="18" charset="0"/>
              </a:rPr>
              <a:t>活动</a:t>
            </a:r>
            <a:r>
              <a:rPr lang="en-US" altLang="zh-CN" sz="1100" b="0" dirty="0">
                <a:solidFill>
                  <a:schemeClr val="bg1"/>
                </a:solidFill>
                <a:latin typeface="+mn-ea"/>
                <a:ea typeface="+mn-ea"/>
                <a:cs typeface="Times New Roman" pitchFamily="18" charset="0"/>
              </a:rPr>
              <a:t>G</a:t>
            </a:r>
            <a:r>
              <a:rPr lang="zh-CN" altLang="en-US" sz="1100" b="0" dirty="0">
                <a:solidFill>
                  <a:schemeClr val="bg1"/>
                </a:solidFill>
                <a:latin typeface="+mn-ea"/>
                <a:ea typeface="+mn-ea"/>
                <a:cs typeface="Times New Roman" pitchFamily="18" charset="0"/>
              </a:rPr>
              <a:t>：实际用时</a:t>
            </a:r>
            <a:r>
              <a:rPr lang="en-US" altLang="zh-CN" sz="1100" b="0" dirty="0">
                <a:solidFill>
                  <a:schemeClr val="bg1"/>
                </a:solidFill>
                <a:latin typeface="+mn-ea"/>
                <a:ea typeface="+mn-ea"/>
                <a:cs typeface="Times New Roman" pitchFamily="18" charset="0"/>
              </a:rPr>
              <a:t>0</a:t>
            </a:r>
            <a:r>
              <a:rPr lang="zh-CN" altLang="en-US" sz="1100" b="0" dirty="0">
                <a:solidFill>
                  <a:schemeClr val="bg1"/>
                </a:solidFill>
                <a:latin typeface="+mn-ea"/>
                <a:ea typeface="+mn-ea"/>
                <a:cs typeface="Times New Roman" pitchFamily="18" charset="0"/>
              </a:rPr>
              <a:t>周，实际成本</a:t>
            </a:r>
            <a:r>
              <a:rPr lang="en-US" altLang="zh-CN" sz="1100" b="0" dirty="0">
                <a:solidFill>
                  <a:schemeClr val="bg1"/>
                </a:solidFill>
                <a:latin typeface="+mn-ea"/>
                <a:ea typeface="+mn-ea"/>
                <a:cs typeface="Times New Roman" pitchFamily="18" charset="0"/>
              </a:rPr>
              <a:t>0</a:t>
            </a:r>
            <a:r>
              <a:rPr lang="zh-CN" altLang="en-US" sz="1100" b="0" dirty="0">
                <a:solidFill>
                  <a:schemeClr val="bg1"/>
                </a:solidFill>
                <a:latin typeface="+mn-ea"/>
                <a:ea typeface="+mn-ea"/>
                <a:cs typeface="Times New Roman" pitchFamily="18" charset="0"/>
              </a:rPr>
              <a:t>万元，已完成</a:t>
            </a:r>
            <a:r>
              <a:rPr lang="en-US" altLang="zh-CN" sz="1100" b="0" dirty="0">
                <a:solidFill>
                  <a:schemeClr val="bg1"/>
                </a:solidFill>
                <a:latin typeface="+mn-ea"/>
                <a:ea typeface="+mn-ea"/>
                <a:cs typeface="Times New Roman" pitchFamily="18" charset="0"/>
              </a:rPr>
              <a:t>0</a:t>
            </a:r>
            <a:r>
              <a:rPr lang="en-US" altLang="zh-CN" sz="1100" b="0" dirty="0" smtClean="0">
                <a:solidFill>
                  <a:schemeClr val="bg1"/>
                </a:solidFill>
                <a:latin typeface="+mn-ea"/>
                <a:ea typeface="+mn-ea"/>
                <a:cs typeface="Times New Roman" pitchFamily="18" charset="0"/>
              </a:rPr>
              <a:t>%。</a:t>
            </a:r>
            <a:endParaRPr lang="en-US" altLang="zh-CN" sz="1100" b="0" dirty="0">
              <a:solidFill>
                <a:schemeClr val="bg1"/>
              </a:solidFill>
              <a:latin typeface="+mn-ea"/>
              <a:ea typeface="+mn-ea"/>
            </a:endParaRPr>
          </a:p>
          <a:p>
            <a:pPr>
              <a:buFont typeface="Arial" pitchFamily="34" charset="0"/>
              <a:buNone/>
              <a:defRPr/>
            </a:pPr>
            <a:r>
              <a:rPr lang="en-US" altLang="zh-CN" sz="1100" b="0" dirty="0">
                <a:solidFill>
                  <a:schemeClr val="bg1"/>
                </a:solidFill>
                <a:latin typeface="+mn-ea"/>
                <a:ea typeface="+mn-ea"/>
                <a:cs typeface="Times New Roman" pitchFamily="18" charset="0"/>
              </a:rPr>
              <a:t>[</a:t>
            </a:r>
            <a:r>
              <a:rPr lang="zh-CN" altLang="en-US" sz="1100" b="0" dirty="0">
                <a:solidFill>
                  <a:schemeClr val="bg1"/>
                </a:solidFill>
                <a:latin typeface="+mn-ea"/>
                <a:ea typeface="+mn-ea"/>
                <a:cs typeface="Times New Roman" pitchFamily="18" charset="0"/>
              </a:rPr>
              <a:t>问题</a:t>
            </a:r>
            <a:r>
              <a:rPr lang="en-US" altLang="zh-CN" sz="1100" b="0" dirty="0">
                <a:solidFill>
                  <a:schemeClr val="bg1"/>
                </a:solidFill>
                <a:latin typeface="+mn-ea"/>
                <a:ea typeface="+mn-ea"/>
                <a:cs typeface="Times New Roman" pitchFamily="18" charset="0"/>
              </a:rPr>
              <a:t>1]</a:t>
            </a:r>
            <a:r>
              <a:rPr lang="zh-CN" altLang="en-US" sz="1100" b="0" dirty="0">
                <a:solidFill>
                  <a:schemeClr val="bg1"/>
                </a:solidFill>
                <a:latin typeface="+mn-ea"/>
                <a:ea typeface="+mn-ea"/>
                <a:cs typeface="Times New Roman" pitchFamily="18" charset="0"/>
              </a:rPr>
              <a:t>（</a:t>
            </a:r>
            <a:r>
              <a:rPr lang="en-US" altLang="zh-CN" sz="1100" b="0" dirty="0">
                <a:solidFill>
                  <a:schemeClr val="bg1"/>
                </a:solidFill>
                <a:latin typeface="+mn-ea"/>
                <a:ea typeface="+mn-ea"/>
                <a:cs typeface="Times New Roman" pitchFamily="18" charset="0"/>
              </a:rPr>
              <a:t>10</a:t>
            </a:r>
            <a:r>
              <a:rPr lang="zh-CN" altLang="en-US" sz="1100" b="0" dirty="0">
                <a:solidFill>
                  <a:schemeClr val="bg1"/>
                </a:solidFill>
                <a:latin typeface="+mn-ea"/>
                <a:ea typeface="+mn-ea"/>
                <a:cs typeface="Times New Roman" pitchFamily="18" charset="0"/>
              </a:rPr>
              <a:t>分）</a:t>
            </a:r>
            <a:endParaRPr lang="zh-CN" altLang="en-US" sz="1100" b="0" dirty="0">
              <a:solidFill>
                <a:schemeClr val="bg1"/>
              </a:solidFill>
              <a:latin typeface="+mn-ea"/>
              <a:ea typeface="+mn-ea"/>
            </a:endParaRPr>
          </a:p>
          <a:p>
            <a:pPr>
              <a:buFont typeface="Arial" pitchFamily="34" charset="0"/>
              <a:buNone/>
              <a:defRPr/>
            </a:pPr>
            <a:r>
              <a:rPr lang="zh-CN" altLang="en-US" sz="1100" b="0" dirty="0" smtClean="0">
                <a:solidFill>
                  <a:schemeClr val="bg1"/>
                </a:solidFill>
                <a:latin typeface="+mn-ea"/>
                <a:ea typeface="+mn-ea"/>
                <a:cs typeface="Times New Roman" pitchFamily="18" charset="0"/>
              </a:rPr>
              <a:t>在</a:t>
            </a:r>
            <a:r>
              <a:rPr lang="zh-CN" altLang="en-US" sz="1100" b="0" dirty="0">
                <a:solidFill>
                  <a:schemeClr val="bg1"/>
                </a:solidFill>
                <a:latin typeface="+mn-ea"/>
                <a:ea typeface="+mn-ea"/>
                <a:cs typeface="Times New Roman" pitchFamily="18" charset="0"/>
              </a:rPr>
              <a:t>不影响项目总体工期的前提下，制定能使资金成本最优化的资金投入计划。请计算三个资金投入点分别要投入的资金量并写出在此投入计划下项目各个活动的执行顺序。</a:t>
            </a:r>
            <a:endParaRPr lang="zh-CN" altLang="en-US" sz="1100" b="0" dirty="0">
              <a:solidFill>
                <a:schemeClr val="bg1"/>
              </a:solidFill>
              <a:latin typeface="+mn-ea"/>
              <a:ea typeface="+mn-ea"/>
            </a:endParaRPr>
          </a:p>
          <a:p>
            <a:pPr>
              <a:buFont typeface="Arial" pitchFamily="34" charset="0"/>
              <a:buNone/>
              <a:defRPr/>
            </a:pPr>
            <a:r>
              <a:rPr lang="en-US" altLang="zh-CN" sz="1100" b="0" dirty="0">
                <a:solidFill>
                  <a:schemeClr val="bg1"/>
                </a:solidFill>
                <a:latin typeface="+mn-ea"/>
                <a:ea typeface="+mn-ea"/>
                <a:cs typeface="Times New Roman" pitchFamily="18" charset="0"/>
              </a:rPr>
              <a:t>[</a:t>
            </a:r>
            <a:r>
              <a:rPr lang="zh-CN" altLang="en-US" sz="1100" b="0" dirty="0">
                <a:solidFill>
                  <a:schemeClr val="bg1"/>
                </a:solidFill>
                <a:latin typeface="+mn-ea"/>
                <a:ea typeface="+mn-ea"/>
                <a:cs typeface="Times New Roman" pitchFamily="18" charset="0"/>
              </a:rPr>
              <a:t>问题</a:t>
            </a:r>
            <a:r>
              <a:rPr lang="en-US" altLang="zh-CN" sz="1100" b="0" dirty="0">
                <a:solidFill>
                  <a:schemeClr val="bg1"/>
                </a:solidFill>
                <a:latin typeface="+mn-ea"/>
                <a:ea typeface="+mn-ea"/>
                <a:cs typeface="Times New Roman" pitchFamily="18" charset="0"/>
              </a:rPr>
              <a:t>2]</a:t>
            </a:r>
            <a:r>
              <a:rPr lang="zh-CN" altLang="en-US" sz="1100" b="0" dirty="0">
                <a:solidFill>
                  <a:schemeClr val="bg1"/>
                </a:solidFill>
                <a:latin typeface="+mn-ea"/>
                <a:ea typeface="+mn-ea"/>
                <a:cs typeface="Times New Roman" pitchFamily="18" charset="0"/>
              </a:rPr>
              <a:t>（</a:t>
            </a:r>
            <a:r>
              <a:rPr lang="en-US" altLang="zh-CN" sz="1100" b="0" dirty="0">
                <a:solidFill>
                  <a:schemeClr val="bg1"/>
                </a:solidFill>
                <a:latin typeface="+mn-ea"/>
                <a:ea typeface="+mn-ea"/>
                <a:cs typeface="Times New Roman" pitchFamily="18" charset="0"/>
              </a:rPr>
              <a:t>5</a:t>
            </a:r>
            <a:r>
              <a:rPr lang="zh-CN" altLang="en-US" sz="1100" b="0" dirty="0">
                <a:solidFill>
                  <a:schemeClr val="bg1"/>
                </a:solidFill>
                <a:latin typeface="+mn-ea"/>
                <a:ea typeface="+mn-ea"/>
                <a:cs typeface="Times New Roman" pitchFamily="18" charset="0"/>
              </a:rPr>
              <a:t>分）</a:t>
            </a:r>
            <a:endParaRPr lang="zh-CN" altLang="en-US" sz="1100" b="0" dirty="0">
              <a:solidFill>
                <a:schemeClr val="bg1"/>
              </a:solidFill>
              <a:latin typeface="+mn-ea"/>
              <a:ea typeface="+mn-ea"/>
            </a:endParaRPr>
          </a:p>
          <a:p>
            <a:pPr>
              <a:buFont typeface="Arial" pitchFamily="34" charset="0"/>
              <a:buNone/>
              <a:defRPr/>
            </a:pPr>
            <a:r>
              <a:rPr lang="zh-CN" altLang="en-US" sz="1100" b="0" dirty="0" smtClean="0">
                <a:solidFill>
                  <a:schemeClr val="bg1"/>
                </a:solidFill>
                <a:latin typeface="+mn-ea"/>
                <a:ea typeface="+mn-ea"/>
                <a:cs typeface="Times New Roman" pitchFamily="18" charset="0"/>
              </a:rPr>
              <a:t>请</a:t>
            </a:r>
            <a:r>
              <a:rPr lang="zh-CN" altLang="en-US" sz="1100" b="0" dirty="0">
                <a:solidFill>
                  <a:schemeClr val="bg1"/>
                </a:solidFill>
                <a:latin typeface="+mn-ea"/>
                <a:ea typeface="+mn-ea"/>
                <a:cs typeface="Times New Roman" pitchFamily="18" charset="0"/>
              </a:rPr>
              <a:t>计算项目进行到第</a:t>
            </a:r>
            <a:r>
              <a:rPr lang="en-US" altLang="zh-CN" sz="1100" b="0" dirty="0">
                <a:solidFill>
                  <a:schemeClr val="bg1"/>
                </a:solidFill>
                <a:latin typeface="+mn-ea"/>
                <a:ea typeface="+mn-ea"/>
                <a:cs typeface="Times New Roman" pitchFamily="18" charset="0"/>
              </a:rPr>
              <a:t>9</a:t>
            </a:r>
            <a:r>
              <a:rPr lang="zh-CN" altLang="en-US" sz="1100" b="0" dirty="0">
                <a:solidFill>
                  <a:schemeClr val="bg1"/>
                </a:solidFill>
                <a:latin typeface="+mn-ea"/>
                <a:ea typeface="+mn-ea"/>
                <a:cs typeface="Times New Roman" pitchFamily="18" charset="0"/>
              </a:rPr>
              <a:t>周末时的成本偏差（</a:t>
            </a:r>
            <a:r>
              <a:rPr lang="en-US" altLang="zh-CN" sz="1100" b="0" dirty="0">
                <a:solidFill>
                  <a:schemeClr val="bg1"/>
                </a:solidFill>
                <a:latin typeface="+mn-ea"/>
                <a:ea typeface="+mn-ea"/>
                <a:cs typeface="Times New Roman" pitchFamily="18" charset="0"/>
              </a:rPr>
              <a:t>CV</a:t>
            </a:r>
            <a:r>
              <a:rPr lang="zh-CN" altLang="en-US" sz="1100" b="0" dirty="0">
                <a:solidFill>
                  <a:schemeClr val="bg1"/>
                </a:solidFill>
                <a:latin typeface="+mn-ea"/>
                <a:ea typeface="+mn-ea"/>
                <a:cs typeface="Times New Roman" pitchFamily="18" charset="0"/>
              </a:rPr>
              <a:t>）和进度偏差（</a:t>
            </a:r>
            <a:r>
              <a:rPr lang="en-US" altLang="zh-CN" sz="1100" b="0" dirty="0">
                <a:solidFill>
                  <a:schemeClr val="bg1"/>
                </a:solidFill>
                <a:latin typeface="+mn-ea"/>
                <a:ea typeface="+mn-ea"/>
                <a:cs typeface="Times New Roman" pitchFamily="18" charset="0"/>
              </a:rPr>
              <a:t>SV</a:t>
            </a:r>
            <a:r>
              <a:rPr lang="zh-CN" altLang="en-US" sz="1100" b="0" dirty="0">
                <a:solidFill>
                  <a:schemeClr val="bg1"/>
                </a:solidFill>
                <a:latin typeface="+mn-ea"/>
                <a:ea typeface="+mn-ea"/>
                <a:cs typeface="Times New Roman" pitchFamily="18" charset="0"/>
              </a:rPr>
              <a:t>）</a:t>
            </a:r>
            <a:r>
              <a:rPr lang="en-US" altLang="zh-CN" sz="1100" b="0" dirty="0">
                <a:solidFill>
                  <a:schemeClr val="bg1"/>
                </a:solidFill>
                <a:latin typeface="+mn-ea"/>
                <a:ea typeface="+mn-ea"/>
                <a:cs typeface="Times New Roman" pitchFamily="18" charset="0"/>
              </a:rPr>
              <a:t>,</a:t>
            </a:r>
            <a:r>
              <a:rPr lang="zh-CN" altLang="en-US" sz="1100" b="0" dirty="0">
                <a:solidFill>
                  <a:schemeClr val="bg1"/>
                </a:solidFill>
                <a:latin typeface="+mn-ea"/>
                <a:ea typeface="+mn-ea"/>
                <a:cs typeface="Times New Roman" pitchFamily="18" charset="0"/>
              </a:rPr>
              <a:t>并分析项目的进展情况。</a:t>
            </a:r>
            <a:endParaRPr lang="zh-CN" altLang="en-US" sz="1100" b="0" dirty="0">
              <a:solidFill>
                <a:schemeClr val="bg1"/>
              </a:solidFill>
              <a:latin typeface="+mn-ea"/>
              <a:ea typeface="+mn-ea"/>
            </a:endParaRPr>
          </a:p>
          <a:p>
            <a:pPr>
              <a:buFont typeface="Arial" pitchFamily="34" charset="0"/>
              <a:buNone/>
              <a:defRPr/>
            </a:pPr>
            <a:r>
              <a:rPr lang="en-US" altLang="zh-CN" sz="1100" b="0" dirty="0">
                <a:solidFill>
                  <a:schemeClr val="bg1"/>
                </a:solidFill>
                <a:latin typeface="+mn-ea"/>
                <a:ea typeface="+mn-ea"/>
                <a:cs typeface="Times New Roman" pitchFamily="18" charset="0"/>
              </a:rPr>
              <a:t>[</a:t>
            </a:r>
            <a:r>
              <a:rPr lang="zh-CN" altLang="en-US" sz="1100" b="0" dirty="0">
                <a:solidFill>
                  <a:schemeClr val="bg1"/>
                </a:solidFill>
                <a:latin typeface="+mn-ea"/>
                <a:ea typeface="+mn-ea"/>
                <a:cs typeface="Times New Roman" pitchFamily="18" charset="0"/>
              </a:rPr>
              <a:t>问题</a:t>
            </a:r>
            <a:r>
              <a:rPr lang="en-US" altLang="zh-CN" sz="1100" b="0" dirty="0">
                <a:solidFill>
                  <a:schemeClr val="bg1"/>
                </a:solidFill>
                <a:latin typeface="+mn-ea"/>
                <a:ea typeface="+mn-ea"/>
                <a:cs typeface="Times New Roman" pitchFamily="18" charset="0"/>
              </a:rPr>
              <a:t>3]</a:t>
            </a:r>
            <a:r>
              <a:rPr lang="zh-CN" altLang="en-US" sz="1100" b="0" dirty="0">
                <a:solidFill>
                  <a:schemeClr val="bg1"/>
                </a:solidFill>
                <a:latin typeface="+mn-ea"/>
                <a:ea typeface="+mn-ea"/>
                <a:cs typeface="Times New Roman" pitchFamily="18" charset="0"/>
              </a:rPr>
              <a:t>（</a:t>
            </a:r>
            <a:r>
              <a:rPr lang="en-US" altLang="zh-CN" sz="1100" b="0" dirty="0">
                <a:solidFill>
                  <a:schemeClr val="bg1"/>
                </a:solidFill>
                <a:latin typeface="+mn-ea"/>
                <a:ea typeface="+mn-ea"/>
                <a:cs typeface="Times New Roman" pitchFamily="18" charset="0"/>
              </a:rPr>
              <a:t>5</a:t>
            </a:r>
            <a:r>
              <a:rPr lang="zh-CN" altLang="en-US" sz="1100" b="0" dirty="0">
                <a:solidFill>
                  <a:schemeClr val="bg1"/>
                </a:solidFill>
                <a:latin typeface="+mn-ea"/>
                <a:ea typeface="+mn-ea"/>
                <a:cs typeface="Times New Roman" pitchFamily="18" charset="0"/>
              </a:rPr>
              <a:t>分）</a:t>
            </a:r>
            <a:endParaRPr lang="zh-CN" altLang="en-US" sz="1100" b="0" dirty="0">
              <a:solidFill>
                <a:schemeClr val="bg1"/>
              </a:solidFill>
              <a:latin typeface="+mn-ea"/>
              <a:ea typeface="+mn-ea"/>
            </a:endParaRPr>
          </a:p>
          <a:p>
            <a:pPr>
              <a:buFont typeface="Arial" pitchFamily="34" charset="0"/>
              <a:buNone/>
              <a:defRPr/>
            </a:pPr>
            <a:r>
              <a:rPr lang="zh-CN" altLang="en-US" sz="1100" b="0" dirty="0" smtClean="0">
                <a:solidFill>
                  <a:schemeClr val="bg1"/>
                </a:solidFill>
                <a:latin typeface="+mn-ea"/>
                <a:ea typeface="+mn-ea"/>
                <a:cs typeface="Times New Roman" pitchFamily="18" charset="0"/>
              </a:rPr>
              <a:t>请</a:t>
            </a:r>
            <a:r>
              <a:rPr lang="zh-CN" altLang="en-US" sz="1100" b="0" dirty="0">
                <a:solidFill>
                  <a:schemeClr val="bg1"/>
                </a:solidFill>
                <a:latin typeface="+mn-ea"/>
                <a:ea typeface="+mn-ea"/>
                <a:cs typeface="Times New Roman" pitchFamily="18" charset="0"/>
              </a:rPr>
              <a:t>计算项目进行到第</a:t>
            </a:r>
            <a:r>
              <a:rPr lang="en-US" altLang="zh-CN" sz="1100" b="0" dirty="0">
                <a:solidFill>
                  <a:schemeClr val="bg1"/>
                </a:solidFill>
                <a:latin typeface="+mn-ea"/>
                <a:ea typeface="+mn-ea"/>
                <a:cs typeface="Times New Roman" pitchFamily="18" charset="0"/>
              </a:rPr>
              <a:t>15</a:t>
            </a:r>
            <a:r>
              <a:rPr lang="zh-CN" altLang="en-US" sz="1100" b="0" dirty="0">
                <a:solidFill>
                  <a:schemeClr val="bg1"/>
                </a:solidFill>
                <a:latin typeface="+mn-ea"/>
                <a:ea typeface="+mn-ea"/>
                <a:cs typeface="Times New Roman" pitchFamily="18" charset="0"/>
              </a:rPr>
              <a:t>周时的成本偏差（</a:t>
            </a:r>
            <a:r>
              <a:rPr lang="en-US" altLang="zh-CN" sz="1100" b="0" dirty="0">
                <a:solidFill>
                  <a:schemeClr val="bg1"/>
                </a:solidFill>
                <a:latin typeface="+mn-ea"/>
                <a:ea typeface="+mn-ea"/>
                <a:cs typeface="Times New Roman" pitchFamily="18" charset="0"/>
              </a:rPr>
              <a:t>CV</a:t>
            </a:r>
            <a:r>
              <a:rPr lang="zh-CN" altLang="en-US" sz="1100" b="0" dirty="0">
                <a:solidFill>
                  <a:schemeClr val="bg1"/>
                </a:solidFill>
                <a:latin typeface="+mn-ea"/>
                <a:ea typeface="+mn-ea"/>
                <a:cs typeface="Times New Roman" pitchFamily="18" charset="0"/>
              </a:rPr>
              <a:t>）和进度偏差（</a:t>
            </a:r>
            <a:r>
              <a:rPr lang="en-US" altLang="zh-CN" sz="1100" b="0" dirty="0">
                <a:solidFill>
                  <a:schemeClr val="bg1"/>
                </a:solidFill>
                <a:latin typeface="+mn-ea"/>
                <a:ea typeface="+mn-ea"/>
                <a:cs typeface="Times New Roman" pitchFamily="18" charset="0"/>
              </a:rPr>
              <a:t>SV</a:t>
            </a:r>
            <a:r>
              <a:rPr lang="zh-CN" altLang="en-US" sz="1100" b="0" dirty="0">
                <a:solidFill>
                  <a:schemeClr val="bg1"/>
                </a:solidFill>
                <a:latin typeface="+mn-ea"/>
                <a:ea typeface="+mn-ea"/>
                <a:cs typeface="Times New Roman" pitchFamily="18" charset="0"/>
              </a:rPr>
              <a:t>），并分析项目的进展情况。</a:t>
            </a:r>
            <a:endParaRPr lang="zh-CN" altLang="en-US" sz="1100" b="0" dirty="0">
              <a:solidFill>
                <a:schemeClr val="bg1"/>
              </a:solidFill>
              <a:latin typeface="+mn-ea"/>
              <a:ea typeface="+mn-ea"/>
            </a:endParaRPr>
          </a:p>
          <a:p>
            <a:pPr>
              <a:buFont typeface="Arial" pitchFamily="34" charset="0"/>
              <a:buNone/>
              <a:defRPr/>
            </a:pPr>
            <a:r>
              <a:rPr lang="en-US" altLang="zh-CN" sz="1100" b="0" dirty="0">
                <a:solidFill>
                  <a:schemeClr val="bg1"/>
                </a:solidFill>
                <a:latin typeface="+mn-ea"/>
                <a:ea typeface="+mn-ea"/>
                <a:cs typeface="Times New Roman" pitchFamily="18" charset="0"/>
              </a:rPr>
              <a:t>[</a:t>
            </a:r>
            <a:r>
              <a:rPr lang="zh-CN" altLang="en-US" sz="1100" b="0" dirty="0">
                <a:solidFill>
                  <a:schemeClr val="bg1"/>
                </a:solidFill>
                <a:latin typeface="+mn-ea"/>
                <a:ea typeface="+mn-ea"/>
                <a:cs typeface="Times New Roman" pitchFamily="18" charset="0"/>
              </a:rPr>
              <a:t>问题</a:t>
            </a:r>
            <a:r>
              <a:rPr lang="en-US" altLang="zh-CN" sz="1100" b="0" dirty="0">
                <a:solidFill>
                  <a:schemeClr val="bg1"/>
                </a:solidFill>
                <a:latin typeface="+mn-ea"/>
                <a:ea typeface="+mn-ea"/>
                <a:cs typeface="Times New Roman" pitchFamily="18" charset="0"/>
              </a:rPr>
              <a:t>4]</a:t>
            </a:r>
            <a:r>
              <a:rPr lang="zh-CN" altLang="en-US" sz="1100" b="0" dirty="0">
                <a:solidFill>
                  <a:schemeClr val="bg1"/>
                </a:solidFill>
                <a:latin typeface="+mn-ea"/>
                <a:ea typeface="+mn-ea"/>
                <a:cs typeface="Times New Roman" pitchFamily="18" charset="0"/>
              </a:rPr>
              <a:t>（</a:t>
            </a:r>
            <a:r>
              <a:rPr lang="en-US" altLang="zh-CN" sz="1100" b="0" dirty="0">
                <a:solidFill>
                  <a:schemeClr val="bg1"/>
                </a:solidFill>
                <a:latin typeface="+mn-ea"/>
                <a:ea typeface="+mn-ea"/>
                <a:cs typeface="Times New Roman" pitchFamily="18" charset="0"/>
              </a:rPr>
              <a:t>5</a:t>
            </a:r>
            <a:r>
              <a:rPr lang="zh-CN" altLang="en-US" sz="1100" b="0" dirty="0">
                <a:solidFill>
                  <a:schemeClr val="bg1"/>
                </a:solidFill>
                <a:latin typeface="+mn-ea"/>
                <a:ea typeface="+mn-ea"/>
                <a:cs typeface="Times New Roman" pitchFamily="18" charset="0"/>
              </a:rPr>
              <a:t>分）</a:t>
            </a:r>
            <a:endParaRPr lang="zh-CN" altLang="en-US" sz="1100" b="0" dirty="0">
              <a:solidFill>
                <a:schemeClr val="bg1"/>
              </a:solidFill>
              <a:latin typeface="+mn-ea"/>
              <a:ea typeface="+mn-ea"/>
            </a:endParaRPr>
          </a:p>
          <a:p>
            <a:pPr>
              <a:buFont typeface="Arial" pitchFamily="34" charset="0"/>
              <a:buNone/>
              <a:defRPr/>
            </a:pPr>
            <a:r>
              <a:rPr lang="zh-CN" altLang="en-US" sz="1100" b="0" dirty="0" smtClean="0">
                <a:solidFill>
                  <a:schemeClr val="bg1"/>
                </a:solidFill>
                <a:latin typeface="+mn-ea"/>
                <a:ea typeface="+mn-ea"/>
                <a:cs typeface="Times New Roman" pitchFamily="18" charset="0"/>
              </a:rPr>
              <a:t>若</a:t>
            </a:r>
            <a:r>
              <a:rPr lang="zh-CN" altLang="en-US" sz="1100" b="0" dirty="0">
                <a:solidFill>
                  <a:schemeClr val="bg1"/>
                </a:solidFill>
                <a:latin typeface="+mn-ea"/>
                <a:ea typeface="+mn-ea"/>
                <a:cs typeface="Times New Roman" pitchFamily="18" charset="0"/>
              </a:rPr>
              <a:t>需要项目第</a:t>
            </a:r>
            <a:r>
              <a:rPr lang="en-US" altLang="zh-CN" sz="1100" b="0" dirty="0">
                <a:solidFill>
                  <a:schemeClr val="bg1"/>
                </a:solidFill>
                <a:latin typeface="+mn-ea"/>
                <a:ea typeface="+mn-ea"/>
                <a:cs typeface="Times New Roman" pitchFamily="18" charset="0"/>
              </a:rPr>
              <a:t>15</a:t>
            </a:r>
            <a:r>
              <a:rPr lang="zh-CN" altLang="en-US" sz="1100" b="0" dirty="0">
                <a:solidFill>
                  <a:schemeClr val="bg1"/>
                </a:solidFill>
                <a:latin typeface="+mn-ea"/>
                <a:ea typeface="+mn-ea"/>
                <a:cs typeface="Times New Roman" pitchFamily="18" charset="0"/>
              </a:rPr>
              <a:t>周计算完工尚需成本（</a:t>
            </a:r>
            <a:r>
              <a:rPr lang="en-US" altLang="zh-CN" sz="1100" b="0" dirty="0">
                <a:solidFill>
                  <a:schemeClr val="bg1"/>
                </a:solidFill>
                <a:latin typeface="+mn-ea"/>
                <a:ea typeface="+mn-ea"/>
                <a:cs typeface="Times New Roman" pitchFamily="18" charset="0"/>
              </a:rPr>
              <a:t>ETC</a:t>
            </a:r>
            <a:r>
              <a:rPr lang="zh-CN" altLang="en-US" sz="1100" b="0" dirty="0">
                <a:solidFill>
                  <a:schemeClr val="bg1"/>
                </a:solidFill>
                <a:latin typeface="+mn-ea"/>
                <a:ea typeface="+mn-ea"/>
                <a:cs typeface="Times New Roman" pitchFamily="18" charset="0"/>
              </a:rPr>
              <a:t>）和完工估算成本（</a:t>
            </a:r>
            <a:r>
              <a:rPr lang="en-US" altLang="zh-CN" sz="1100" b="0" dirty="0">
                <a:solidFill>
                  <a:schemeClr val="bg1"/>
                </a:solidFill>
                <a:latin typeface="+mn-ea"/>
                <a:ea typeface="+mn-ea"/>
                <a:cs typeface="Times New Roman" pitchFamily="18" charset="0"/>
              </a:rPr>
              <a:t>EAC</a:t>
            </a:r>
            <a:r>
              <a:rPr lang="zh-CN" altLang="en-US" sz="1100" b="0" dirty="0" smtClean="0">
                <a:solidFill>
                  <a:schemeClr val="bg1"/>
                </a:solidFill>
                <a:latin typeface="+mn-ea"/>
                <a:ea typeface="+mn-ea"/>
                <a:cs typeface="Times New Roman" pitchFamily="18" charset="0"/>
              </a:rPr>
              <a:t>），问采用</a:t>
            </a:r>
            <a:r>
              <a:rPr lang="zh-CN" altLang="en-US" sz="1100" b="0" dirty="0">
                <a:solidFill>
                  <a:schemeClr val="bg1"/>
                </a:solidFill>
                <a:latin typeface="+mn-ea"/>
                <a:ea typeface="+mn-ea"/>
                <a:cs typeface="Times New Roman" pitchFamily="18" charset="0"/>
              </a:rPr>
              <a:t>哪种方式计算更适合？写出计算</a:t>
            </a:r>
            <a:r>
              <a:rPr lang="zh-CN" altLang="en-US" sz="1100" b="0" dirty="0" smtClean="0">
                <a:solidFill>
                  <a:schemeClr val="bg1"/>
                </a:solidFill>
                <a:latin typeface="+mn-ea"/>
                <a:ea typeface="+mn-ea"/>
                <a:cs typeface="Times New Roman" pitchFamily="18" charset="0"/>
              </a:rPr>
              <a:t>公式。</a:t>
            </a:r>
            <a:endParaRPr lang="zh-CN" altLang="en-US" sz="1100" b="0" dirty="0">
              <a:solidFill>
                <a:schemeClr val="bg1"/>
              </a:solidFill>
              <a:latin typeface="+mn-ea"/>
              <a:ea typeface="+mn-ea"/>
            </a:endParaRPr>
          </a:p>
        </p:txBody>
      </p:sp>
      <p:pic>
        <p:nvPicPr>
          <p:cNvPr id="25604" name="Picture 1" descr="C:\Documents and Settings\Administrator\Application Data\Tencent\Users\89710736\QQ\WinTemp\RichOle\6)($L}48[HD)}E14M`KM4Z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313" y="1492250"/>
            <a:ext cx="25717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588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2"/>
          <p:cNvSpPr txBox="1">
            <a:spLocks noChangeArrowheads="1"/>
          </p:cNvSpPr>
          <p:nvPr/>
        </p:nvSpPr>
        <p:spPr bwMode="auto">
          <a:xfrm>
            <a:off x="468313" y="411163"/>
            <a:ext cx="6191250"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1600">
                <a:solidFill>
                  <a:schemeClr val="bg1"/>
                </a:solidFill>
              </a:rPr>
              <a:t>2016</a:t>
            </a:r>
            <a:r>
              <a:rPr lang="zh-CN" altLang="en-US" sz="1600">
                <a:solidFill>
                  <a:schemeClr val="bg1"/>
                </a:solidFill>
              </a:rPr>
              <a:t>上半年：中级</a:t>
            </a:r>
            <a:r>
              <a:rPr lang="zh-CN" altLang="zh-CN" sz="1600">
                <a:solidFill>
                  <a:schemeClr val="bg1"/>
                </a:solidFill>
              </a:rPr>
              <a:t>试题一（</a:t>
            </a:r>
            <a:r>
              <a:rPr lang="en-US" altLang="zh-CN" sz="1600">
                <a:solidFill>
                  <a:schemeClr val="bg1"/>
                </a:solidFill>
              </a:rPr>
              <a:t>20</a:t>
            </a:r>
            <a:r>
              <a:rPr lang="zh-CN" altLang="zh-CN" sz="1600">
                <a:solidFill>
                  <a:schemeClr val="bg1"/>
                </a:solidFill>
              </a:rPr>
              <a:t>分）</a:t>
            </a:r>
            <a:r>
              <a:rPr lang="en-US" altLang="zh-CN" sz="1600">
                <a:solidFill>
                  <a:schemeClr val="bg1"/>
                </a:solidFill>
              </a:rPr>
              <a:t> </a:t>
            </a:r>
            <a:endParaRPr lang="zh-CN" altLang="zh-CN" sz="1600">
              <a:solidFill>
                <a:schemeClr val="bg1"/>
              </a:solidFill>
            </a:endParaRPr>
          </a:p>
          <a:p>
            <a:pPr eaLnBrk="1" hangingPunct="1"/>
            <a:r>
              <a:rPr lang="zh-CN" altLang="zh-CN" sz="1600">
                <a:solidFill>
                  <a:schemeClr val="bg1"/>
                </a:solidFill>
              </a:rPr>
              <a:t>阅读下列说明，回答问题</a:t>
            </a:r>
            <a:r>
              <a:rPr lang="en-US" altLang="zh-CN" sz="1600">
                <a:solidFill>
                  <a:schemeClr val="bg1"/>
                </a:solidFill>
              </a:rPr>
              <a:t>1</a:t>
            </a:r>
            <a:r>
              <a:rPr lang="zh-CN" altLang="zh-CN" sz="1600">
                <a:solidFill>
                  <a:schemeClr val="bg1"/>
                </a:solidFill>
              </a:rPr>
              <a:t>到问题</a:t>
            </a:r>
            <a:r>
              <a:rPr lang="en-US" altLang="zh-CN" sz="1600">
                <a:solidFill>
                  <a:schemeClr val="bg1"/>
                </a:solidFill>
              </a:rPr>
              <a:t>4</a:t>
            </a:r>
            <a:r>
              <a:rPr lang="zh-CN" altLang="zh-CN" sz="1600">
                <a:solidFill>
                  <a:schemeClr val="bg1"/>
                </a:solidFill>
              </a:rPr>
              <a:t>，将解答填入答题纸对应栏内。</a:t>
            </a:r>
            <a:r>
              <a:rPr lang="en-US" altLang="zh-CN" sz="1600">
                <a:solidFill>
                  <a:schemeClr val="bg1"/>
                </a:solidFill>
              </a:rPr>
              <a:t/>
            </a:r>
            <a:br>
              <a:rPr lang="en-US" altLang="zh-CN" sz="1600">
                <a:solidFill>
                  <a:schemeClr val="bg1"/>
                </a:solidFill>
              </a:rPr>
            </a:br>
            <a:r>
              <a:rPr lang="zh-CN" altLang="zh-CN" sz="1600">
                <a:solidFill>
                  <a:schemeClr val="bg1"/>
                </a:solidFill>
              </a:rPr>
              <a:t>已知某信息工程项目由</a:t>
            </a:r>
            <a:r>
              <a:rPr lang="en-US" altLang="zh-CN" sz="1600">
                <a:solidFill>
                  <a:schemeClr val="bg1"/>
                </a:solidFill>
              </a:rPr>
              <a:t>A</a:t>
            </a:r>
            <a:r>
              <a:rPr lang="zh-CN" altLang="zh-CN" sz="1600">
                <a:solidFill>
                  <a:schemeClr val="bg1"/>
                </a:solidFill>
              </a:rPr>
              <a:t>到</a:t>
            </a:r>
            <a:r>
              <a:rPr lang="en-US" altLang="zh-CN" sz="1600">
                <a:solidFill>
                  <a:schemeClr val="bg1"/>
                </a:solidFill>
              </a:rPr>
              <a:t>I</a:t>
            </a:r>
            <a:r>
              <a:rPr lang="zh-CN" altLang="zh-CN" sz="1600">
                <a:solidFill>
                  <a:schemeClr val="bg1"/>
                </a:solidFill>
              </a:rPr>
              <a:t>共</a:t>
            </a:r>
            <a:r>
              <a:rPr lang="en-US" altLang="zh-CN" sz="1600">
                <a:solidFill>
                  <a:schemeClr val="bg1"/>
                </a:solidFill>
              </a:rPr>
              <a:t>9</a:t>
            </a:r>
            <a:r>
              <a:rPr lang="zh-CN" altLang="zh-CN" sz="1600">
                <a:solidFill>
                  <a:schemeClr val="bg1"/>
                </a:solidFill>
              </a:rPr>
              <a:t>个活动组成，项目组根据项目目标，特别是工期要求，经过分析、定义及评审，给出了该项目的活动历时。活动所需资源及活动逻辑关系列表，如下表所示：</a:t>
            </a:r>
            <a:endParaRPr lang="zh-CN" altLang="en-US" sz="1600">
              <a:solidFill>
                <a:schemeClr val="bg1"/>
              </a:solidFill>
            </a:endParaRPr>
          </a:p>
        </p:txBody>
      </p:sp>
      <p:graphicFrame>
        <p:nvGraphicFramePr>
          <p:cNvPr id="4" name="表格 3"/>
          <p:cNvGraphicFramePr>
            <a:graphicFrameLocks noGrp="1"/>
          </p:cNvGraphicFramePr>
          <p:nvPr/>
        </p:nvGraphicFramePr>
        <p:xfrm>
          <a:off x="482600" y="1755775"/>
          <a:ext cx="6253164" cy="2187580"/>
        </p:xfrm>
        <a:graphic>
          <a:graphicData uri="http://schemas.openxmlformats.org/drawingml/2006/table">
            <a:tbl>
              <a:tblPr firstRow="1" firstCol="1" bandRow="1">
                <a:tableStyleId>{5C22544A-7EE6-4342-B048-85BDC9FD1C3A}</a:tableStyleId>
              </a:tblPr>
              <a:tblGrid>
                <a:gridCol w="1562715"/>
                <a:gridCol w="1563483"/>
                <a:gridCol w="1563483"/>
                <a:gridCol w="1563483"/>
              </a:tblGrid>
              <a:tr h="218758">
                <a:tc>
                  <a:txBody>
                    <a:bodyPr/>
                    <a:lstStyle/>
                    <a:p>
                      <a:pPr indent="266700" algn="just">
                        <a:lnSpc>
                          <a:spcPct val="115000"/>
                        </a:lnSpc>
                        <a:spcAft>
                          <a:spcPts val="0"/>
                        </a:spcAft>
                      </a:pPr>
                      <a:r>
                        <a:rPr lang="zh-CN" sz="1200" kern="100" dirty="0">
                          <a:solidFill>
                            <a:schemeClr val="tx1"/>
                          </a:solidFill>
                          <a:effectLst/>
                        </a:rPr>
                        <a:t>活动</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zh-CN" sz="1200" kern="100">
                          <a:solidFill>
                            <a:schemeClr val="tx1"/>
                          </a:solidFill>
                          <a:effectLst/>
                        </a:rPr>
                        <a:t>历时（天）</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zh-CN" sz="1200" kern="100">
                          <a:solidFill>
                            <a:schemeClr val="tx1"/>
                          </a:solidFill>
                          <a:effectLst/>
                        </a:rPr>
                        <a:t>资源（人）</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zh-CN" sz="1200" kern="100">
                          <a:solidFill>
                            <a:schemeClr val="tx1"/>
                          </a:solidFill>
                          <a:effectLst/>
                        </a:rPr>
                        <a:t>紧前活动</a:t>
                      </a:r>
                      <a:endParaRPr lang="zh-CN" sz="1200" kern="100">
                        <a:solidFill>
                          <a:schemeClr val="tx1"/>
                        </a:solidFill>
                        <a:effectLst/>
                        <a:latin typeface="Times New Roman"/>
                        <a:ea typeface="宋体"/>
                        <a:cs typeface="Times New Roman"/>
                      </a:endParaRPr>
                    </a:p>
                  </a:txBody>
                  <a:tcPr marL="63309" marR="63309" marT="0" marB="0"/>
                </a:tc>
              </a:tr>
              <a:tr h="218758">
                <a:tc>
                  <a:txBody>
                    <a:bodyPr/>
                    <a:lstStyle/>
                    <a:p>
                      <a:pPr indent="266700" algn="just">
                        <a:lnSpc>
                          <a:spcPct val="115000"/>
                        </a:lnSpc>
                        <a:spcAft>
                          <a:spcPts val="0"/>
                        </a:spcAft>
                      </a:pPr>
                      <a:r>
                        <a:rPr lang="en-US" sz="1200" kern="100" dirty="0">
                          <a:solidFill>
                            <a:schemeClr val="tx1"/>
                          </a:solidFill>
                          <a:effectLst/>
                        </a:rPr>
                        <a:t>A</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10</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2</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a:solidFill>
                            <a:schemeClr val="tx1"/>
                          </a:solidFill>
                          <a:effectLst/>
                        </a:rPr>
                        <a:t>-</a:t>
                      </a:r>
                      <a:endParaRPr lang="zh-CN" sz="1200" kern="100">
                        <a:solidFill>
                          <a:schemeClr val="tx1"/>
                        </a:solidFill>
                        <a:effectLst/>
                        <a:latin typeface="Times New Roman"/>
                        <a:ea typeface="宋体"/>
                        <a:cs typeface="Times New Roman"/>
                      </a:endParaRPr>
                    </a:p>
                  </a:txBody>
                  <a:tcPr marL="63309" marR="63309" marT="0" marB="0"/>
                </a:tc>
              </a:tr>
              <a:tr h="218758">
                <a:tc>
                  <a:txBody>
                    <a:bodyPr/>
                    <a:lstStyle/>
                    <a:p>
                      <a:pPr indent="266700" algn="just">
                        <a:lnSpc>
                          <a:spcPct val="115000"/>
                        </a:lnSpc>
                        <a:spcAft>
                          <a:spcPts val="0"/>
                        </a:spcAft>
                      </a:pPr>
                      <a:r>
                        <a:rPr lang="en-US" sz="1200" kern="100" dirty="0">
                          <a:solidFill>
                            <a:schemeClr val="tx1"/>
                          </a:solidFill>
                          <a:effectLst/>
                        </a:rPr>
                        <a:t>B</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20</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8</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a:solidFill>
                            <a:schemeClr val="tx1"/>
                          </a:solidFill>
                          <a:effectLst/>
                        </a:rPr>
                        <a:t>A</a:t>
                      </a:r>
                      <a:endParaRPr lang="zh-CN" sz="1200" kern="100">
                        <a:solidFill>
                          <a:schemeClr val="tx1"/>
                        </a:solidFill>
                        <a:effectLst/>
                        <a:latin typeface="Times New Roman"/>
                        <a:ea typeface="宋体"/>
                        <a:cs typeface="Times New Roman"/>
                      </a:endParaRPr>
                    </a:p>
                  </a:txBody>
                  <a:tcPr marL="63309" marR="63309" marT="0" marB="0"/>
                </a:tc>
              </a:tr>
              <a:tr h="218758">
                <a:tc>
                  <a:txBody>
                    <a:bodyPr/>
                    <a:lstStyle/>
                    <a:p>
                      <a:pPr indent="266700" algn="just">
                        <a:lnSpc>
                          <a:spcPct val="115000"/>
                        </a:lnSpc>
                        <a:spcAft>
                          <a:spcPts val="0"/>
                        </a:spcAft>
                      </a:pPr>
                      <a:r>
                        <a:rPr lang="en-US" sz="1200" kern="100">
                          <a:solidFill>
                            <a:schemeClr val="tx1"/>
                          </a:solidFill>
                          <a:effectLst/>
                        </a:rPr>
                        <a:t>C</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10</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4</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a:solidFill>
                            <a:schemeClr val="tx1"/>
                          </a:solidFill>
                          <a:effectLst/>
                        </a:rPr>
                        <a:t>A</a:t>
                      </a:r>
                      <a:endParaRPr lang="zh-CN" sz="1200" kern="100">
                        <a:solidFill>
                          <a:schemeClr val="tx1"/>
                        </a:solidFill>
                        <a:effectLst/>
                        <a:latin typeface="Times New Roman"/>
                        <a:ea typeface="宋体"/>
                        <a:cs typeface="Times New Roman"/>
                      </a:endParaRPr>
                    </a:p>
                  </a:txBody>
                  <a:tcPr marL="63309" marR="63309" marT="0" marB="0"/>
                </a:tc>
              </a:tr>
              <a:tr h="218758">
                <a:tc>
                  <a:txBody>
                    <a:bodyPr/>
                    <a:lstStyle/>
                    <a:p>
                      <a:pPr indent="266700" algn="just">
                        <a:lnSpc>
                          <a:spcPct val="115000"/>
                        </a:lnSpc>
                        <a:spcAft>
                          <a:spcPts val="0"/>
                        </a:spcAft>
                      </a:pPr>
                      <a:r>
                        <a:rPr lang="en-US" sz="1200" kern="100">
                          <a:solidFill>
                            <a:schemeClr val="tx1"/>
                          </a:solidFill>
                          <a:effectLst/>
                        </a:rPr>
                        <a:t>D</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a:solidFill>
                            <a:schemeClr val="tx1"/>
                          </a:solidFill>
                          <a:effectLst/>
                        </a:rPr>
                        <a:t>10</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5</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B</a:t>
                      </a:r>
                      <a:endParaRPr lang="zh-CN" sz="1200" kern="100" dirty="0">
                        <a:solidFill>
                          <a:schemeClr val="tx1"/>
                        </a:solidFill>
                        <a:effectLst/>
                        <a:latin typeface="Times New Roman"/>
                        <a:ea typeface="宋体"/>
                        <a:cs typeface="Times New Roman"/>
                      </a:endParaRPr>
                    </a:p>
                  </a:txBody>
                  <a:tcPr marL="63309" marR="63309" marT="0" marB="0"/>
                </a:tc>
              </a:tr>
              <a:tr h="218758">
                <a:tc>
                  <a:txBody>
                    <a:bodyPr/>
                    <a:lstStyle/>
                    <a:p>
                      <a:pPr indent="266700" algn="just">
                        <a:lnSpc>
                          <a:spcPct val="115000"/>
                        </a:lnSpc>
                        <a:spcAft>
                          <a:spcPts val="0"/>
                        </a:spcAft>
                      </a:pPr>
                      <a:r>
                        <a:rPr lang="en-US" sz="1200" kern="100">
                          <a:solidFill>
                            <a:schemeClr val="tx1"/>
                          </a:solidFill>
                          <a:effectLst/>
                        </a:rPr>
                        <a:t>E</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a:solidFill>
                            <a:schemeClr val="tx1"/>
                          </a:solidFill>
                          <a:effectLst/>
                        </a:rPr>
                        <a:t>10</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smtClean="0">
                          <a:solidFill>
                            <a:schemeClr val="tx1"/>
                          </a:solidFill>
                          <a:effectLst/>
                        </a:rPr>
                        <a:t>4</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C</a:t>
                      </a:r>
                      <a:endParaRPr lang="zh-CN" sz="1200" kern="100" dirty="0">
                        <a:solidFill>
                          <a:schemeClr val="tx1"/>
                        </a:solidFill>
                        <a:effectLst/>
                        <a:latin typeface="Times New Roman"/>
                        <a:ea typeface="宋体"/>
                        <a:cs typeface="Times New Roman"/>
                      </a:endParaRPr>
                    </a:p>
                  </a:txBody>
                  <a:tcPr marL="63309" marR="63309" marT="0" marB="0"/>
                </a:tc>
              </a:tr>
              <a:tr h="218758">
                <a:tc>
                  <a:txBody>
                    <a:bodyPr/>
                    <a:lstStyle/>
                    <a:p>
                      <a:pPr indent="266700" algn="just">
                        <a:lnSpc>
                          <a:spcPct val="115000"/>
                        </a:lnSpc>
                        <a:spcAft>
                          <a:spcPts val="0"/>
                        </a:spcAft>
                      </a:pPr>
                      <a:r>
                        <a:rPr lang="en-US" sz="1200" kern="100">
                          <a:solidFill>
                            <a:schemeClr val="tx1"/>
                          </a:solidFill>
                          <a:effectLst/>
                        </a:rPr>
                        <a:t>F</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a:solidFill>
                            <a:schemeClr val="tx1"/>
                          </a:solidFill>
                          <a:effectLst/>
                        </a:rPr>
                        <a:t>20</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a:solidFill>
                            <a:schemeClr val="tx1"/>
                          </a:solidFill>
                          <a:effectLst/>
                        </a:rPr>
                        <a:t>5</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D</a:t>
                      </a:r>
                      <a:endParaRPr lang="zh-CN" sz="1200" kern="100" dirty="0">
                        <a:solidFill>
                          <a:schemeClr val="tx1"/>
                        </a:solidFill>
                        <a:effectLst/>
                        <a:latin typeface="Times New Roman"/>
                        <a:ea typeface="宋体"/>
                        <a:cs typeface="Times New Roman"/>
                      </a:endParaRPr>
                    </a:p>
                  </a:txBody>
                  <a:tcPr marL="63309" marR="63309" marT="0" marB="0"/>
                </a:tc>
              </a:tr>
              <a:tr h="218758">
                <a:tc>
                  <a:txBody>
                    <a:bodyPr/>
                    <a:lstStyle/>
                    <a:p>
                      <a:pPr indent="266700" algn="just">
                        <a:lnSpc>
                          <a:spcPct val="115000"/>
                        </a:lnSpc>
                        <a:spcAft>
                          <a:spcPts val="0"/>
                        </a:spcAft>
                      </a:pPr>
                      <a:r>
                        <a:rPr lang="en-US" sz="1200" kern="100">
                          <a:solidFill>
                            <a:schemeClr val="tx1"/>
                          </a:solidFill>
                          <a:effectLst/>
                        </a:rPr>
                        <a:t>G</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a:solidFill>
                            <a:schemeClr val="tx1"/>
                          </a:solidFill>
                          <a:effectLst/>
                        </a:rPr>
                        <a:t>10</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a:solidFill>
                            <a:schemeClr val="tx1"/>
                          </a:solidFill>
                          <a:effectLst/>
                        </a:rPr>
                        <a:t>4</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D</a:t>
                      </a:r>
                      <a:endParaRPr lang="zh-CN" sz="1200" kern="100" dirty="0">
                        <a:solidFill>
                          <a:schemeClr val="tx1"/>
                        </a:solidFill>
                        <a:effectLst/>
                        <a:latin typeface="Times New Roman"/>
                        <a:ea typeface="宋体"/>
                        <a:cs typeface="Times New Roman"/>
                      </a:endParaRPr>
                    </a:p>
                  </a:txBody>
                  <a:tcPr marL="63309" marR="63309" marT="0" marB="0"/>
                </a:tc>
              </a:tr>
              <a:tr h="218758">
                <a:tc>
                  <a:txBody>
                    <a:bodyPr/>
                    <a:lstStyle/>
                    <a:p>
                      <a:pPr indent="266700" algn="just">
                        <a:lnSpc>
                          <a:spcPct val="115000"/>
                        </a:lnSpc>
                        <a:spcAft>
                          <a:spcPts val="0"/>
                        </a:spcAft>
                      </a:pPr>
                      <a:r>
                        <a:rPr lang="en-US" sz="1200" kern="100" dirty="0">
                          <a:solidFill>
                            <a:schemeClr val="tx1"/>
                          </a:solidFill>
                          <a:effectLst/>
                        </a:rPr>
                        <a:t>H</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a:solidFill>
                            <a:schemeClr val="tx1"/>
                          </a:solidFill>
                          <a:effectLst/>
                        </a:rPr>
                        <a:t>20</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7</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E</a:t>
                      </a:r>
                      <a:r>
                        <a:rPr lang="zh-CN" sz="1200" kern="100" dirty="0">
                          <a:solidFill>
                            <a:schemeClr val="tx1"/>
                          </a:solidFill>
                          <a:effectLst/>
                        </a:rPr>
                        <a:t>、</a:t>
                      </a:r>
                      <a:r>
                        <a:rPr lang="en-US" sz="1200" kern="100" dirty="0">
                          <a:solidFill>
                            <a:schemeClr val="tx1"/>
                          </a:solidFill>
                          <a:effectLst/>
                        </a:rPr>
                        <a:t>F</a:t>
                      </a:r>
                      <a:endParaRPr lang="zh-CN" sz="1200" kern="100" dirty="0">
                        <a:solidFill>
                          <a:schemeClr val="tx1"/>
                        </a:solidFill>
                        <a:effectLst/>
                        <a:latin typeface="Times New Roman"/>
                        <a:ea typeface="宋体"/>
                        <a:cs typeface="Times New Roman"/>
                      </a:endParaRPr>
                    </a:p>
                  </a:txBody>
                  <a:tcPr marL="63309" marR="63309" marT="0" marB="0"/>
                </a:tc>
              </a:tr>
              <a:tr h="218758">
                <a:tc>
                  <a:txBody>
                    <a:bodyPr/>
                    <a:lstStyle/>
                    <a:p>
                      <a:pPr indent="266700" algn="just">
                        <a:lnSpc>
                          <a:spcPct val="115000"/>
                        </a:lnSpc>
                        <a:spcAft>
                          <a:spcPts val="0"/>
                        </a:spcAft>
                      </a:pPr>
                      <a:r>
                        <a:rPr lang="en-US" sz="1200" kern="100" dirty="0">
                          <a:solidFill>
                            <a:schemeClr val="tx1"/>
                          </a:solidFill>
                          <a:effectLst/>
                        </a:rPr>
                        <a:t>I</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a:solidFill>
                            <a:schemeClr val="tx1"/>
                          </a:solidFill>
                          <a:effectLst/>
                        </a:rPr>
                        <a:t>15</a:t>
                      </a:r>
                      <a:endParaRPr lang="zh-CN" sz="1200" kern="10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8</a:t>
                      </a:r>
                      <a:endParaRPr lang="zh-CN" sz="1200" kern="100" dirty="0">
                        <a:solidFill>
                          <a:schemeClr val="tx1"/>
                        </a:solidFill>
                        <a:effectLst/>
                        <a:latin typeface="Times New Roman"/>
                        <a:ea typeface="宋体"/>
                        <a:cs typeface="Times New Roman"/>
                      </a:endParaRPr>
                    </a:p>
                  </a:txBody>
                  <a:tcPr marL="63309" marR="63309" marT="0" marB="0"/>
                </a:tc>
                <a:tc>
                  <a:txBody>
                    <a:bodyPr/>
                    <a:lstStyle/>
                    <a:p>
                      <a:pPr indent="266700" algn="just">
                        <a:lnSpc>
                          <a:spcPct val="115000"/>
                        </a:lnSpc>
                        <a:spcAft>
                          <a:spcPts val="0"/>
                        </a:spcAft>
                      </a:pPr>
                      <a:r>
                        <a:rPr lang="en-US" sz="1200" kern="100" dirty="0">
                          <a:solidFill>
                            <a:schemeClr val="tx1"/>
                          </a:solidFill>
                          <a:effectLst/>
                        </a:rPr>
                        <a:t>G</a:t>
                      </a:r>
                      <a:r>
                        <a:rPr lang="zh-CN" sz="1200" kern="100" dirty="0">
                          <a:solidFill>
                            <a:schemeClr val="tx1"/>
                          </a:solidFill>
                          <a:effectLst/>
                        </a:rPr>
                        <a:t>、</a:t>
                      </a:r>
                      <a:r>
                        <a:rPr lang="en-US" sz="1200" kern="100" dirty="0">
                          <a:solidFill>
                            <a:schemeClr val="tx1"/>
                          </a:solidFill>
                          <a:effectLst/>
                        </a:rPr>
                        <a:t>H</a:t>
                      </a:r>
                      <a:endParaRPr lang="zh-CN" sz="1200" kern="100" dirty="0">
                        <a:solidFill>
                          <a:schemeClr val="tx1"/>
                        </a:solidFill>
                        <a:effectLst/>
                        <a:latin typeface="Times New Roman"/>
                        <a:ea typeface="宋体"/>
                        <a:cs typeface="Times New Roman"/>
                      </a:endParaRPr>
                    </a:p>
                  </a:txBody>
                  <a:tcPr marL="63309" marR="63309" marT="0" marB="0"/>
                </a:tc>
              </a:tr>
            </a:tbl>
          </a:graphicData>
        </a:graphic>
      </p:graphicFrame>
    </p:spTree>
    <p:extLst>
      <p:ext uri="{BB962C8B-B14F-4D97-AF65-F5344CB8AC3E}">
        <p14:creationId xmlns:p14="http://schemas.microsoft.com/office/powerpoint/2010/main" val="2989407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
          <p:cNvSpPr txBox="1">
            <a:spLocks noChangeArrowheads="1"/>
          </p:cNvSpPr>
          <p:nvPr/>
        </p:nvSpPr>
        <p:spPr bwMode="auto">
          <a:xfrm>
            <a:off x="395288" y="339725"/>
            <a:ext cx="6399212"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1600">
                <a:solidFill>
                  <a:schemeClr val="bg1"/>
                </a:solidFill>
              </a:rPr>
              <a:t>【问题</a:t>
            </a:r>
            <a:r>
              <a:rPr lang="en-US" altLang="zh-CN" sz="1600">
                <a:solidFill>
                  <a:schemeClr val="bg1"/>
                </a:solidFill>
              </a:rPr>
              <a:t>1</a:t>
            </a:r>
            <a:r>
              <a:rPr lang="zh-CN" altLang="zh-CN" sz="1600">
                <a:solidFill>
                  <a:schemeClr val="bg1"/>
                </a:solidFill>
              </a:rPr>
              <a:t>】（</a:t>
            </a:r>
            <a:r>
              <a:rPr lang="en-US" altLang="zh-CN" sz="1600">
                <a:solidFill>
                  <a:schemeClr val="bg1"/>
                </a:solidFill>
              </a:rPr>
              <a:t>2</a:t>
            </a:r>
            <a:r>
              <a:rPr lang="zh-CN" altLang="zh-CN" sz="1600">
                <a:solidFill>
                  <a:schemeClr val="bg1"/>
                </a:solidFill>
              </a:rPr>
              <a:t>分）</a:t>
            </a:r>
            <a:r>
              <a:rPr lang="en-US" altLang="zh-CN" sz="1600">
                <a:solidFill>
                  <a:schemeClr val="bg1"/>
                </a:solidFill>
              </a:rPr>
              <a:t> </a:t>
            </a:r>
            <a:endParaRPr lang="zh-CN" altLang="zh-CN" sz="1600">
              <a:solidFill>
                <a:schemeClr val="bg1"/>
              </a:solidFill>
            </a:endParaRPr>
          </a:p>
          <a:p>
            <a:pPr eaLnBrk="1" hangingPunct="1"/>
            <a:r>
              <a:rPr lang="zh-CN" altLang="zh-CN" sz="1600">
                <a:solidFill>
                  <a:schemeClr val="bg1"/>
                </a:solidFill>
              </a:rPr>
              <a:t>请指出该项目的关键路径和工期</a:t>
            </a:r>
            <a:r>
              <a:rPr lang="zh-CN" altLang="en-US" sz="1600">
                <a:solidFill>
                  <a:schemeClr val="bg1"/>
                </a:solidFill>
              </a:rPr>
              <a:t>。</a:t>
            </a:r>
            <a:r>
              <a:rPr lang="en-US" altLang="zh-CN" sz="1600">
                <a:solidFill>
                  <a:schemeClr val="bg1"/>
                </a:solidFill>
              </a:rPr>
              <a:t> </a:t>
            </a:r>
            <a:endParaRPr lang="zh-CN" altLang="zh-CN" sz="1600">
              <a:solidFill>
                <a:schemeClr val="bg1"/>
              </a:solidFill>
            </a:endParaRPr>
          </a:p>
          <a:p>
            <a:pPr eaLnBrk="1" hangingPunct="1"/>
            <a:r>
              <a:rPr lang="en-US" altLang="zh-CN" sz="1600">
                <a:solidFill>
                  <a:schemeClr val="bg1"/>
                </a:solidFill>
              </a:rPr>
              <a:t> </a:t>
            </a:r>
            <a:endParaRPr lang="zh-CN" altLang="zh-CN" sz="1600">
              <a:solidFill>
                <a:schemeClr val="bg1"/>
              </a:solidFill>
            </a:endParaRPr>
          </a:p>
          <a:p>
            <a:pPr eaLnBrk="1" hangingPunct="1"/>
            <a:r>
              <a:rPr lang="zh-CN" altLang="zh-CN" sz="1600">
                <a:solidFill>
                  <a:schemeClr val="bg1"/>
                </a:solidFill>
              </a:rPr>
              <a:t>【问题</a:t>
            </a:r>
            <a:r>
              <a:rPr lang="en-US" altLang="zh-CN" sz="1600">
                <a:solidFill>
                  <a:schemeClr val="bg1"/>
                </a:solidFill>
              </a:rPr>
              <a:t>2</a:t>
            </a:r>
            <a:r>
              <a:rPr lang="zh-CN" altLang="zh-CN" sz="1600">
                <a:solidFill>
                  <a:schemeClr val="bg1"/>
                </a:solidFill>
              </a:rPr>
              <a:t>】（</a:t>
            </a:r>
            <a:r>
              <a:rPr lang="en-US" altLang="zh-CN" sz="1600">
                <a:solidFill>
                  <a:schemeClr val="bg1"/>
                </a:solidFill>
              </a:rPr>
              <a:t>6</a:t>
            </a:r>
            <a:r>
              <a:rPr lang="zh-CN" altLang="zh-CN" sz="1600">
                <a:solidFill>
                  <a:schemeClr val="bg1"/>
                </a:solidFill>
              </a:rPr>
              <a:t>分）</a:t>
            </a:r>
            <a:r>
              <a:rPr lang="en-US" altLang="zh-CN" sz="1600">
                <a:solidFill>
                  <a:schemeClr val="bg1"/>
                </a:solidFill>
              </a:rPr>
              <a:t> </a:t>
            </a:r>
            <a:endParaRPr lang="zh-CN" altLang="zh-CN" sz="1600">
              <a:solidFill>
                <a:schemeClr val="bg1"/>
              </a:solidFill>
            </a:endParaRPr>
          </a:p>
          <a:p>
            <a:pPr eaLnBrk="1" hangingPunct="1"/>
            <a:r>
              <a:rPr lang="zh-CN" altLang="zh-CN" sz="1600">
                <a:solidFill>
                  <a:schemeClr val="bg1"/>
                </a:solidFill>
              </a:rPr>
              <a:t>请给出活动</a:t>
            </a:r>
            <a:r>
              <a:rPr lang="en-US" altLang="zh-CN" sz="1600">
                <a:solidFill>
                  <a:schemeClr val="bg1"/>
                </a:solidFill>
              </a:rPr>
              <a:t>C</a:t>
            </a:r>
            <a:r>
              <a:rPr lang="zh-CN" altLang="zh-CN" sz="1600">
                <a:solidFill>
                  <a:schemeClr val="bg1"/>
                </a:solidFill>
              </a:rPr>
              <a:t>、</a:t>
            </a:r>
            <a:r>
              <a:rPr lang="en-US" altLang="zh-CN" sz="1600">
                <a:solidFill>
                  <a:schemeClr val="bg1"/>
                </a:solidFill>
              </a:rPr>
              <a:t>E</a:t>
            </a:r>
            <a:r>
              <a:rPr lang="zh-CN" altLang="zh-CN" sz="1600">
                <a:solidFill>
                  <a:schemeClr val="bg1"/>
                </a:solidFill>
              </a:rPr>
              <a:t>、</a:t>
            </a:r>
            <a:r>
              <a:rPr lang="en-US" altLang="zh-CN" sz="1600">
                <a:solidFill>
                  <a:schemeClr val="bg1"/>
                </a:solidFill>
              </a:rPr>
              <a:t>G</a:t>
            </a:r>
            <a:r>
              <a:rPr lang="zh-CN" altLang="zh-CN" sz="1600">
                <a:solidFill>
                  <a:schemeClr val="bg1"/>
                </a:solidFill>
              </a:rPr>
              <a:t>的总时差和自由时差</a:t>
            </a:r>
            <a:r>
              <a:rPr lang="zh-CN" altLang="en-US" sz="1600">
                <a:solidFill>
                  <a:schemeClr val="bg1"/>
                </a:solidFill>
              </a:rPr>
              <a:t>。</a:t>
            </a:r>
            <a:endParaRPr lang="zh-CN" altLang="zh-CN" sz="1600">
              <a:solidFill>
                <a:schemeClr val="bg1"/>
              </a:solidFill>
            </a:endParaRPr>
          </a:p>
          <a:p>
            <a:pPr eaLnBrk="1" hangingPunct="1"/>
            <a:r>
              <a:rPr lang="en-US" altLang="zh-CN" sz="1600">
                <a:solidFill>
                  <a:schemeClr val="bg1"/>
                </a:solidFill>
              </a:rPr>
              <a:t> </a:t>
            </a:r>
            <a:endParaRPr lang="zh-CN" altLang="zh-CN" sz="1600">
              <a:solidFill>
                <a:schemeClr val="bg1"/>
              </a:solidFill>
            </a:endParaRPr>
          </a:p>
          <a:p>
            <a:pPr eaLnBrk="1" hangingPunct="1"/>
            <a:r>
              <a:rPr lang="zh-CN" altLang="zh-CN" sz="1600">
                <a:solidFill>
                  <a:schemeClr val="bg1"/>
                </a:solidFill>
              </a:rPr>
              <a:t>【问题</a:t>
            </a:r>
            <a:r>
              <a:rPr lang="en-US" altLang="zh-CN" sz="1600">
                <a:solidFill>
                  <a:schemeClr val="bg1"/>
                </a:solidFill>
              </a:rPr>
              <a:t>3</a:t>
            </a:r>
            <a:r>
              <a:rPr lang="zh-CN" altLang="zh-CN" sz="1600">
                <a:solidFill>
                  <a:schemeClr val="bg1"/>
                </a:solidFill>
              </a:rPr>
              <a:t>】（</a:t>
            </a:r>
            <a:r>
              <a:rPr lang="en-US" altLang="zh-CN" sz="1600">
                <a:solidFill>
                  <a:schemeClr val="bg1"/>
                </a:solidFill>
              </a:rPr>
              <a:t>6</a:t>
            </a:r>
            <a:r>
              <a:rPr lang="zh-CN" altLang="zh-CN" sz="1600">
                <a:solidFill>
                  <a:schemeClr val="bg1"/>
                </a:solidFill>
              </a:rPr>
              <a:t>分）</a:t>
            </a:r>
            <a:r>
              <a:rPr lang="en-US" altLang="zh-CN" sz="1600">
                <a:solidFill>
                  <a:schemeClr val="bg1"/>
                </a:solidFill>
              </a:rPr>
              <a:t> </a:t>
            </a:r>
            <a:endParaRPr lang="zh-CN" altLang="zh-CN" sz="1600">
              <a:solidFill>
                <a:schemeClr val="bg1"/>
              </a:solidFill>
            </a:endParaRPr>
          </a:p>
          <a:p>
            <a:pPr eaLnBrk="1" hangingPunct="1"/>
            <a:r>
              <a:rPr lang="zh-CN" altLang="zh-CN" sz="1600">
                <a:solidFill>
                  <a:schemeClr val="bg1"/>
                </a:solidFill>
              </a:rPr>
              <a:t>项目经理以工期紧、项目难度高为由，向高层领导汇报申请组建</a:t>
            </a:r>
            <a:r>
              <a:rPr lang="en-US" altLang="zh-CN" sz="1600">
                <a:solidFill>
                  <a:schemeClr val="bg1"/>
                </a:solidFill>
              </a:rPr>
              <a:t>12</a:t>
            </a:r>
            <a:r>
              <a:rPr lang="zh-CN" altLang="zh-CN" sz="1600">
                <a:solidFill>
                  <a:schemeClr val="bg1"/>
                </a:solidFill>
              </a:rPr>
              <a:t>人的项目团队，但领导没有批准。</a:t>
            </a:r>
            <a:r>
              <a:rPr lang="en-US" altLang="zh-CN" sz="1600">
                <a:solidFill>
                  <a:schemeClr val="bg1"/>
                </a:solidFill>
              </a:rPr>
              <a:t> </a:t>
            </a:r>
            <a:br>
              <a:rPr lang="en-US" altLang="zh-CN" sz="1600">
                <a:solidFill>
                  <a:schemeClr val="bg1"/>
                </a:solidFill>
              </a:rPr>
            </a:br>
            <a:r>
              <a:rPr lang="zh-CN" altLang="zh-CN" sz="1600">
                <a:solidFill>
                  <a:schemeClr val="bg1"/>
                </a:solidFill>
              </a:rPr>
              <a:t>（</a:t>
            </a:r>
            <a:r>
              <a:rPr lang="en-US" altLang="zh-CN" sz="1600">
                <a:solidFill>
                  <a:schemeClr val="bg1"/>
                </a:solidFill>
              </a:rPr>
              <a:t>1</a:t>
            </a:r>
            <a:r>
              <a:rPr lang="zh-CN" altLang="zh-CN" sz="1600">
                <a:solidFill>
                  <a:schemeClr val="bg1"/>
                </a:solidFill>
              </a:rPr>
              <a:t>）领导为什么没有同意该项目经理的要求？若不考虑人员能力差异，该项目所需人数最少是多少个人？</a:t>
            </a:r>
            <a:r>
              <a:rPr lang="en-US" altLang="zh-CN" sz="1600">
                <a:solidFill>
                  <a:schemeClr val="bg1"/>
                </a:solidFill>
              </a:rPr>
              <a:t> </a:t>
            </a:r>
            <a:br>
              <a:rPr lang="en-US" altLang="zh-CN" sz="1600">
                <a:solidFill>
                  <a:schemeClr val="bg1"/>
                </a:solidFill>
              </a:rPr>
            </a:br>
            <a:r>
              <a:rPr lang="zh-CN" altLang="zh-CN" sz="1600">
                <a:solidFill>
                  <a:schemeClr val="bg1"/>
                </a:solidFill>
              </a:rPr>
              <a:t>（</a:t>
            </a:r>
            <a:r>
              <a:rPr lang="en-US" altLang="zh-CN" sz="1600">
                <a:solidFill>
                  <a:schemeClr val="bg1"/>
                </a:solidFill>
              </a:rPr>
              <a:t>2</a:t>
            </a:r>
            <a:r>
              <a:rPr lang="zh-CN" altLang="zh-CN" sz="1600">
                <a:solidFill>
                  <a:schemeClr val="bg1"/>
                </a:solidFill>
              </a:rPr>
              <a:t>）由于资源有限，利用总时差、自由时差，调整项目人员安排而不改变项目关键路径和工期的技术是什么？</a:t>
            </a:r>
            <a:r>
              <a:rPr lang="en-US" altLang="zh-CN" sz="1600">
                <a:solidFill>
                  <a:schemeClr val="bg1"/>
                </a:solidFill>
              </a:rPr>
              <a:t> </a:t>
            </a:r>
            <a:br>
              <a:rPr lang="en-US" altLang="zh-CN" sz="1600">
                <a:solidFill>
                  <a:schemeClr val="bg1"/>
                </a:solidFill>
              </a:rPr>
            </a:br>
            <a:r>
              <a:rPr lang="zh-CN" altLang="zh-CN" sz="1600">
                <a:solidFill>
                  <a:schemeClr val="bg1"/>
                </a:solidFill>
              </a:rPr>
              <a:t>（</a:t>
            </a:r>
            <a:r>
              <a:rPr lang="en-US" altLang="zh-CN" sz="1600">
                <a:solidFill>
                  <a:schemeClr val="bg1"/>
                </a:solidFill>
              </a:rPr>
              <a:t>3</a:t>
            </a:r>
            <a:r>
              <a:rPr lang="zh-CN" altLang="zh-CN" sz="1600">
                <a:solidFill>
                  <a:schemeClr val="bg1"/>
                </a:solidFill>
              </a:rPr>
              <a:t>）活动</a:t>
            </a:r>
            <a:r>
              <a:rPr lang="en-US" altLang="zh-CN" sz="1600">
                <a:solidFill>
                  <a:schemeClr val="bg1"/>
                </a:solidFill>
              </a:rPr>
              <a:t>C</a:t>
            </a:r>
            <a:r>
              <a:rPr lang="zh-CN" altLang="zh-CN" sz="1600">
                <a:solidFill>
                  <a:schemeClr val="bg1"/>
                </a:solidFill>
              </a:rPr>
              <a:t>、</a:t>
            </a:r>
            <a:r>
              <a:rPr lang="en-US" altLang="zh-CN" sz="1600">
                <a:solidFill>
                  <a:schemeClr val="bg1"/>
                </a:solidFill>
              </a:rPr>
              <a:t>E</a:t>
            </a:r>
            <a:r>
              <a:rPr lang="zh-CN" altLang="zh-CN" sz="1600">
                <a:solidFill>
                  <a:schemeClr val="bg1"/>
                </a:solidFill>
              </a:rPr>
              <a:t>、</a:t>
            </a:r>
            <a:r>
              <a:rPr lang="en-US" altLang="zh-CN" sz="1600">
                <a:solidFill>
                  <a:schemeClr val="bg1"/>
                </a:solidFill>
              </a:rPr>
              <a:t>G</a:t>
            </a:r>
            <a:r>
              <a:rPr lang="zh-CN" altLang="zh-CN" sz="1600">
                <a:solidFill>
                  <a:schemeClr val="bg1"/>
                </a:solidFill>
              </a:rPr>
              <a:t>各自最迟从第几天开始执行才能满足（</a:t>
            </a:r>
            <a:r>
              <a:rPr lang="en-US" altLang="zh-CN" sz="1600">
                <a:solidFill>
                  <a:schemeClr val="bg1"/>
                </a:solidFill>
              </a:rPr>
              <a:t>1</a:t>
            </a:r>
            <a:r>
              <a:rPr lang="zh-CN" altLang="zh-CN" sz="1600">
                <a:solidFill>
                  <a:schemeClr val="bg1"/>
                </a:solidFill>
              </a:rPr>
              <a:t>）中项目所需人数最少值？</a:t>
            </a:r>
            <a:r>
              <a:rPr lang="en-US" altLang="zh-CN" sz="1600">
                <a:solidFill>
                  <a:schemeClr val="bg1"/>
                </a:solidFill>
              </a:rPr>
              <a:t> </a:t>
            </a:r>
            <a:endParaRPr lang="zh-CN" altLang="zh-CN" sz="1600">
              <a:solidFill>
                <a:schemeClr val="bg1"/>
              </a:solidFill>
            </a:endParaRPr>
          </a:p>
        </p:txBody>
      </p:sp>
    </p:spTree>
    <p:extLst>
      <p:ext uri="{BB962C8B-B14F-4D97-AF65-F5344CB8AC3E}">
        <p14:creationId xmlns:p14="http://schemas.microsoft.com/office/powerpoint/2010/main" val="1699707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8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800" y="528638"/>
            <a:ext cx="6192838" cy="1323975"/>
          </a:xfrm>
          <a:prstGeom prst="rect">
            <a:avLst/>
          </a:prstGeom>
        </p:spPr>
        <p:txBody>
          <a:bodyPr>
            <a:spAutoFit/>
          </a:bodyPr>
          <a:lstStyle/>
          <a:p>
            <a:pPr>
              <a:buFont typeface="Arial" pitchFamily="34" charset="0"/>
              <a:buNone/>
              <a:defRPr/>
            </a:pPr>
            <a:r>
              <a:rPr lang="en-US" altLang="zh-CN" sz="1600" dirty="0">
                <a:solidFill>
                  <a:schemeClr val="bg1"/>
                </a:solidFill>
                <a:latin typeface="+mn-ea"/>
                <a:ea typeface="+mn-ea"/>
              </a:rPr>
              <a:t>2016</a:t>
            </a:r>
            <a:r>
              <a:rPr lang="zh-CN" altLang="en-US" sz="1600" dirty="0">
                <a:solidFill>
                  <a:schemeClr val="bg1"/>
                </a:solidFill>
                <a:latin typeface="+mn-ea"/>
                <a:ea typeface="+mn-ea"/>
              </a:rPr>
              <a:t>下半年</a:t>
            </a:r>
            <a:r>
              <a:rPr lang="zh-CN" altLang="zh-CN" sz="1600" dirty="0">
                <a:solidFill>
                  <a:schemeClr val="bg1"/>
                </a:solidFill>
                <a:latin typeface="+mn-ea"/>
                <a:ea typeface="+mn-ea"/>
              </a:rPr>
              <a:t>试题一</a:t>
            </a:r>
            <a:r>
              <a:rPr lang="en-US" altLang="zh-CN" sz="1600" dirty="0">
                <a:solidFill>
                  <a:schemeClr val="bg1"/>
                </a:solidFill>
                <a:latin typeface="+mn-ea"/>
                <a:ea typeface="+mn-ea"/>
              </a:rPr>
              <a:t> </a:t>
            </a:r>
            <a:br>
              <a:rPr lang="en-US" altLang="zh-CN" sz="1600" dirty="0">
                <a:solidFill>
                  <a:schemeClr val="bg1"/>
                </a:solidFill>
                <a:latin typeface="+mn-ea"/>
                <a:ea typeface="+mn-ea"/>
              </a:rPr>
            </a:br>
            <a:r>
              <a:rPr lang="zh-CN" altLang="zh-CN" sz="1600" dirty="0">
                <a:solidFill>
                  <a:schemeClr val="bg1"/>
                </a:solidFill>
                <a:latin typeface="+mn-ea"/>
                <a:ea typeface="+mn-ea"/>
              </a:rPr>
              <a:t>阅读下列说明。回答问题</a:t>
            </a:r>
            <a:r>
              <a:rPr lang="en-US" altLang="zh-CN" sz="1600" dirty="0">
                <a:solidFill>
                  <a:schemeClr val="bg1"/>
                </a:solidFill>
                <a:latin typeface="+mn-ea"/>
                <a:ea typeface="+mn-ea"/>
              </a:rPr>
              <a:t>1</a:t>
            </a:r>
            <a:r>
              <a:rPr lang="zh-CN" altLang="zh-CN" sz="1600" dirty="0">
                <a:solidFill>
                  <a:schemeClr val="bg1"/>
                </a:solidFill>
                <a:latin typeface="+mn-ea"/>
                <a:ea typeface="+mn-ea"/>
              </a:rPr>
              <a:t>至问题</a:t>
            </a:r>
            <a:r>
              <a:rPr lang="en-US" altLang="zh-CN" sz="1600" dirty="0">
                <a:solidFill>
                  <a:schemeClr val="bg1"/>
                </a:solidFill>
                <a:latin typeface="+mn-ea"/>
                <a:ea typeface="+mn-ea"/>
              </a:rPr>
              <a:t>4</a:t>
            </a:r>
            <a:r>
              <a:rPr lang="zh-CN" altLang="zh-CN" sz="1600" dirty="0">
                <a:solidFill>
                  <a:schemeClr val="bg1"/>
                </a:solidFill>
                <a:latin typeface="+mn-ea"/>
                <a:ea typeface="+mn-ea"/>
              </a:rPr>
              <a:t>，将解答填入答题纸的对应栏内</a:t>
            </a:r>
            <a:r>
              <a:rPr lang="en-US" altLang="zh-CN" sz="1600" dirty="0">
                <a:solidFill>
                  <a:schemeClr val="bg1"/>
                </a:solidFill>
                <a:latin typeface="+mn-ea"/>
                <a:ea typeface="+mn-ea"/>
              </a:rPr>
              <a:t> </a:t>
            </a:r>
            <a:br>
              <a:rPr lang="en-US" altLang="zh-CN" sz="1600" dirty="0">
                <a:solidFill>
                  <a:schemeClr val="bg1"/>
                </a:solidFill>
                <a:latin typeface="+mn-ea"/>
                <a:ea typeface="+mn-ea"/>
              </a:rPr>
            </a:br>
            <a:r>
              <a:rPr lang="zh-CN" altLang="zh-CN" sz="1600" dirty="0">
                <a:solidFill>
                  <a:schemeClr val="bg1"/>
                </a:solidFill>
                <a:latin typeface="+mn-ea"/>
                <a:ea typeface="+mn-ea"/>
              </a:rPr>
              <a:t>【说明】</a:t>
            </a:r>
            <a:r>
              <a:rPr lang="en-US" altLang="zh-CN" sz="1600" dirty="0">
                <a:solidFill>
                  <a:schemeClr val="bg1"/>
                </a:solidFill>
                <a:latin typeface="+mn-ea"/>
                <a:ea typeface="+mn-ea"/>
              </a:rPr>
              <a:t> </a:t>
            </a:r>
            <a:br>
              <a:rPr lang="en-US" altLang="zh-CN" sz="1600" dirty="0">
                <a:solidFill>
                  <a:schemeClr val="bg1"/>
                </a:solidFill>
                <a:latin typeface="+mn-ea"/>
                <a:ea typeface="+mn-ea"/>
              </a:rPr>
            </a:br>
            <a:r>
              <a:rPr lang="zh-CN" altLang="zh-CN" sz="1600" dirty="0">
                <a:solidFill>
                  <a:schemeClr val="bg1"/>
                </a:solidFill>
                <a:latin typeface="+mn-ea"/>
                <a:ea typeface="+mn-ea"/>
              </a:rPr>
              <a:t>已知某信息工程由</a:t>
            </a:r>
            <a:r>
              <a:rPr lang="en-US" altLang="zh-CN" sz="1600" dirty="0">
                <a:solidFill>
                  <a:schemeClr val="bg1"/>
                </a:solidFill>
                <a:latin typeface="+mn-ea"/>
                <a:ea typeface="+mn-ea"/>
              </a:rPr>
              <a:t>A</a:t>
            </a:r>
            <a:r>
              <a:rPr lang="zh-CN" altLang="zh-CN" sz="1600" dirty="0">
                <a:solidFill>
                  <a:schemeClr val="bg1"/>
                </a:solidFill>
                <a:latin typeface="+mn-ea"/>
                <a:ea typeface="+mn-ea"/>
              </a:rPr>
              <a:t>、</a:t>
            </a:r>
            <a:r>
              <a:rPr lang="en-US" altLang="zh-CN" sz="1600" dirty="0">
                <a:solidFill>
                  <a:schemeClr val="bg1"/>
                </a:solidFill>
                <a:latin typeface="+mn-ea"/>
                <a:ea typeface="+mn-ea"/>
              </a:rPr>
              <a:t>B</a:t>
            </a:r>
            <a:r>
              <a:rPr lang="zh-CN" altLang="zh-CN" sz="1600" dirty="0">
                <a:solidFill>
                  <a:schemeClr val="bg1"/>
                </a:solidFill>
                <a:latin typeface="+mn-ea"/>
                <a:ea typeface="+mn-ea"/>
              </a:rPr>
              <a:t>、</a:t>
            </a:r>
            <a:r>
              <a:rPr lang="en-US" altLang="zh-CN" sz="1600" dirty="0">
                <a:solidFill>
                  <a:schemeClr val="bg1"/>
                </a:solidFill>
                <a:latin typeface="+mn-ea"/>
                <a:ea typeface="+mn-ea"/>
              </a:rPr>
              <a:t>C</a:t>
            </a:r>
            <a:r>
              <a:rPr lang="zh-CN" altLang="zh-CN" sz="1600" dirty="0">
                <a:solidFill>
                  <a:schemeClr val="bg1"/>
                </a:solidFill>
                <a:latin typeface="+mn-ea"/>
                <a:ea typeface="+mn-ea"/>
              </a:rPr>
              <a:t>、</a:t>
            </a:r>
            <a:r>
              <a:rPr lang="en-US" altLang="zh-CN" sz="1600" dirty="0">
                <a:solidFill>
                  <a:schemeClr val="bg1"/>
                </a:solidFill>
                <a:latin typeface="+mn-ea"/>
                <a:ea typeface="+mn-ea"/>
              </a:rPr>
              <a:t>D</a:t>
            </a:r>
            <a:r>
              <a:rPr lang="zh-CN" altLang="zh-CN" sz="1600" dirty="0">
                <a:solidFill>
                  <a:schemeClr val="bg1"/>
                </a:solidFill>
                <a:latin typeface="+mn-ea"/>
                <a:ea typeface="+mn-ea"/>
              </a:rPr>
              <a:t>、</a:t>
            </a:r>
            <a:r>
              <a:rPr lang="en-US" altLang="zh-CN" sz="1600" dirty="0">
                <a:solidFill>
                  <a:schemeClr val="bg1"/>
                </a:solidFill>
                <a:latin typeface="+mn-ea"/>
                <a:ea typeface="+mn-ea"/>
              </a:rPr>
              <a:t>E</a:t>
            </a:r>
            <a:r>
              <a:rPr lang="zh-CN" altLang="zh-CN" sz="1600" dirty="0">
                <a:solidFill>
                  <a:schemeClr val="bg1"/>
                </a:solidFill>
                <a:latin typeface="+mn-ea"/>
                <a:ea typeface="+mn-ea"/>
              </a:rPr>
              <a:t>、</a:t>
            </a:r>
            <a:r>
              <a:rPr lang="en-US" altLang="zh-CN" sz="1600" dirty="0">
                <a:solidFill>
                  <a:schemeClr val="bg1"/>
                </a:solidFill>
                <a:latin typeface="+mn-ea"/>
                <a:ea typeface="+mn-ea"/>
              </a:rPr>
              <a:t>F</a:t>
            </a:r>
            <a:r>
              <a:rPr lang="zh-CN" altLang="zh-CN" sz="1600" dirty="0">
                <a:solidFill>
                  <a:schemeClr val="bg1"/>
                </a:solidFill>
                <a:latin typeface="+mn-ea"/>
                <a:ea typeface="+mn-ea"/>
              </a:rPr>
              <a:t>、</a:t>
            </a:r>
            <a:r>
              <a:rPr lang="en-US" altLang="zh-CN" sz="1600" dirty="0">
                <a:solidFill>
                  <a:schemeClr val="bg1"/>
                </a:solidFill>
                <a:latin typeface="+mn-ea"/>
                <a:ea typeface="+mn-ea"/>
              </a:rPr>
              <a:t>G</a:t>
            </a:r>
            <a:r>
              <a:rPr lang="zh-CN" altLang="zh-CN" sz="1600" dirty="0">
                <a:solidFill>
                  <a:schemeClr val="bg1"/>
                </a:solidFill>
                <a:latin typeface="+mn-ea"/>
                <a:ea typeface="+mn-ea"/>
              </a:rPr>
              <a:t>、</a:t>
            </a:r>
            <a:r>
              <a:rPr lang="en-US" altLang="zh-CN" sz="1600" dirty="0">
                <a:solidFill>
                  <a:schemeClr val="bg1"/>
                </a:solidFill>
                <a:latin typeface="+mn-ea"/>
                <a:ea typeface="+mn-ea"/>
              </a:rPr>
              <a:t>H</a:t>
            </a:r>
            <a:r>
              <a:rPr lang="zh-CN" altLang="zh-CN" sz="1600" dirty="0">
                <a:solidFill>
                  <a:schemeClr val="bg1"/>
                </a:solidFill>
                <a:latin typeface="+mn-ea"/>
                <a:ea typeface="+mn-ea"/>
              </a:rPr>
              <a:t>八个活动构成，项目的活动历时，活动所需人数、费用及活动逻辑关系如下表所示</a:t>
            </a:r>
            <a:r>
              <a:rPr lang="zh-CN" altLang="en-US" sz="1600" dirty="0">
                <a:solidFill>
                  <a:schemeClr val="bg1"/>
                </a:solidFill>
                <a:latin typeface="+mn-ea"/>
                <a:ea typeface="+mn-ea"/>
              </a:rPr>
              <a:t>：</a:t>
            </a:r>
            <a:endParaRPr lang="en-US" altLang="zh-CN" sz="1600" dirty="0">
              <a:solidFill>
                <a:schemeClr val="bg1"/>
              </a:solidFill>
              <a:latin typeface="+mn-ea"/>
              <a:ea typeface="+mn-ea"/>
            </a:endParaRPr>
          </a:p>
        </p:txBody>
      </p:sp>
      <p:graphicFrame>
        <p:nvGraphicFramePr>
          <p:cNvPr id="5" name="表格 4"/>
          <p:cNvGraphicFramePr>
            <a:graphicFrameLocks noGrp="1"/>
          </p:cNvGraphicFramePr>
          <p:nvPr/>
        </p:nvGraphicFramePr>
        <p:xfrm>
          <a:off x="719138" y="1958975"/>
          <a:ext cx="5976937" cy="2111373"/>
        </p:xfrm>
        <a:graphic>
          <a:graphicData uri="http://schemas.openxmlformats.org/drawingml/2006/table">
            <a:tbl>
              <a:tblPr firstRow="1" firstCol="1" bandRow="1">
                <a:tableStyleId>{5C22544A-7EE6-4342-B048-85BDC9FD1C3A}</a:tableStyleId>
              </a:tblPr>
              <a:tblGrid>
                <a:gridCol w="648102"/>
                <a:gridCol w="1584248"/>
                <a:gridCol w="936147"/>
                <a:gridCol w="1800282"/>
                <a:gridCol w="1008158"/>
              </a:tblGrid>
              <a:tr h="403485">
                <a:tc>
                  <a:txBody>
                    <a:bodyPr/>
                    <a:lstStyle/>
                    <a:p>
                      <a:pPr indent="133350" algn="just">
                        <a:lnSpc>
                          <a:spcPct val="100000"/>
                        </a:lnSpc>
                        <a:spcAft>
                          <a:spcPts val="0"/>
                        </a:spcAft>
                      </a:pPr>
                      <a:r>
                        <a:rPr lang="zh-CN" sz="1400" b="0" kern="100" dirty="0">
                          <a:solidFill>
                            <a:schemeClr val="bg1"/>
                          </a:solidFill>
                          <a:effectLst/>
                        </a:rPr>
                        <a:t>活动</a:t>
                      </a:r>
                      <a:endParaRPr lang="zh-CN" sz="1400" b="0" kern="100" dirty="0">
                        <a:solidFill>
                          <a:schemeClr val="bg1"/>
                        </a:solidFill>
                        <a:effectLst/>
                        <a:latin typeface="Calibri"/>
                        <a:ea typeface="宋体"/>
                        <a:cs typeface="Times New Roman"/>
                      </a:endParaRPr>
                    </a:p>
                  </a:txBody>
                  <a:tcPr marL="68583" marR="68583" marT="0" marB="0">
                    <a:noFill/>
                  </a:tcPr>
                </a:tc>
                <a:tc>
                  <a:txBody>
                    <a:bodyPr/>
                    <a:lstStyle/>
                    <a:p>
                      <a:pPr indent="133350" algn="just">
                        <a:lnSpc>
                          <a:spcPct val="100000"/>
                        </a:lnSpc>
                        <a:spcAft>
                          <a:spcPts val="0"/>
                        </a:spcAft>
                      </a:pPr>
                      <a:r>
                        <a:rPr lang="zh-CN" sz="1400" b="0" kern="100" dirty="0">
                          <a:solidFill>
                            <a:schemeClr val="bg1"/>
                          </a:solidFill>
                          <a:effectLst/>
                        </a:rPr>
                        <a:t>历时（单位：天）</a:t>
                      </a:r>
                      <a:endParaRPr lang="zh-CN" sz="1400" b="0" kern="100" dirty="0">
                        <a:solidFill>
                          <a:schemeClr val="bg1"/>
                        </a:solidFill>
                        <a:effectLst/>
                        <a:latin typeface="Calibri"/>
                        <a:ea typeface="宋体"/>
                        <a:cs typeface="Times New Roman"/>
                      </a:endParaRPr>
                    </a:p>
                  </a:txBody>
                  <a:tcPr marL="68583" marR="68583" marT="0" marB="0">
                    <a:noFill/>
                  </a:tcPr>
                </a:tc>
                <a:tc>
                  <a:txBody>
                    <a:bodyPr/>
                    <a:lstStyle/>
                    <a:p>
                      <a:pPr algn="just">
                        <a:lnSpc>
                          <a:spcPct val="100000"/>
                        </a:lnSpc>
                        <a:spcAft>
                          <a:spcPts val="0"/>
                        </a:spcAft>
                      </a:pPr>
                      <a:r>
                        <a:rPr lang="en-US" sz="1400" b="0" kern="100">
                          <a:solidFill>
                            <a:schemeClr val="bg1"/>
                          </a:solidFill>
                          <a:effectLst/>
                        </a:rPr>
                        <a:t>  </a:t>
                      </a:r>
                      <a:r>
                        <a:rPr lang="zh-CN" sz="1400" b="0" kern="100">
                          <a:solidFill>
                            <a:schemeClr val="bg1"/>
                          </a:solidFill>
                          <a:effectLst/>
                        </a:rPr>
                        <a:t>所需人数</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just">
                        <a:lnSpc>
                          <a:spcPct val="100000"/>
                        </a:lnSpc>
                        <a:spcAft>
                          <a:spcPts val="0"/>
                        </a:spcAft>
                      </a:pPr>
                      <a:r>
                        <a:rPr lang="zh-CN" sz="1400" b="0" kern="100" dirty="0" smtClean="0">
                          <a:solidFill>
                            <a:schemeClr val="bg1"/>
                          </a:solidFill>
                          <a:effectLst/>
                        </a:rPr>
                        <a:t>费用</a:t>
                      </a:r>
                      <a:r>
                        <a:rPr lang="en-US" altLang="zh-CN" sz="1400" b="0" kern="100" dirty="0" smtClean="0">
                          <a:solidFill>
                            <a:schemeClr val="bg1"/>
                          </a:solidFill>
                          <a:effectLst/>
                        </a:rPr>
                        <a:t>(</a:t>
                      </a:r>
                      <a:r>
                        <a:rPr lang="zh-CN" sz="1400" b="0" kern="100" dirty="0" smtClean="0">
                          <a:solidFill>
                            <a:schemeClr val="bg1"/>
                          </a:solidFill>
                          <a:effectLst/>
                        </a:rPr>
                        <a:t>单位</a:t>
                      </a:r>
                      <a:r>
                        <a:rPr lang="zh-CN" sz="1400" b="0" kern="100" dirty="0">
                          <a:solidFill>
                            <a:schemeClr val="bg1"/>
                          </a:solidFill>
                          <a:effectLst/>
                        </a:rPr>
                        <a:t>：元</a:t>
                      </a:r>
                      <a:r>
                        <a:rPr lang="en-US" sz="1400" b="0" kern="100" dirty="0">
                          <a:solidFill>
                            <a:schemeClr val="bg1"/>
                          </a:solidFill>
                          <a:effectLst/>
                        </a:rPr>
                        <a:t>/</a:t>
                      </a:r>
                      <a:r>
                        <a:rPr lang="zh-CN" sz="1400" b="0" kern="100" dirty="0" smtClean="0">
                          <a:solidFill>
                            <a:schemeClr val="bg1"/>
                          </a:solidFill>
                          <a:effectLst/>
                        </a:rPr>
                        <a:t>人天</a:t>
                      </a:r>
                      <a:r>
                        <a:rPr lang="en-US" altLang="zh-CN" sz="1400" b="0" kern="100" dirty="0" smtClean="0">
                          <a:solidFill>
                            <a:schemeClr val="bg1"/>
                          </a:solidFill>
                          <a:effectLst/>
                        </a:rPr>
                        <a:t>)</a:t>
                      </a:r>
                      <a:endParaRPr lang="zh-CN" sz="1400" b="0" kern="100" dirty="0">
                        <a:solidFill>
                          <a:schemeClr val="bg1"/>
                        </a:solidFill>
                        <a:effectLst/>
                        <a:latin typeface="Calibri"/>
                        <a:ea typeface="宋体"/>
                        <a:cs typeface="Times New Roman"/>
                      </a:endParaRPr>
                    </a:p>
                  </a:txBody>
                  <a:tcPr marL="68583" marR="68583" marT="0" marB="0">
                    <a:noFill/>
                  </a:tcPr>
                </a:tc>
                <a:tc>
                  <a:txBody>
                    <a:bodyPr/>
                    <a:lstStyle/>
                    <a:p>
                      <a:pPr algn="just">
                        <a:lnSpc>
                          <a:spcPct val="100000"/>
                        </a:lnSpc>
                        <a:spcAft>
                          <a:spcPts val="0"/>
                        </a:spcAft>
                      </a:pPr>
                      <a:r>
                        <a:rPr lang="en-US" sz="1400" b="0" kern="100" dirty="0">
                          <a:solidFill>
                            <a:schemeClr val="bg1"/>
                          </a:solidFill>
                          <a:effectLst/>
                        </a:rPr>
                        <a:t>  </a:t>
                      </a:r>
                      <a:r>
                        <a:rPr lang="zh-CN" sz="1400" b="0" kern="100" dirty="0">
                          <a:solidFill>
                            <a:schemeClr val="bg1"/>
                          </a:solidFill>
                          <a:effectLst/>
                        </a:rPr>
                        <a:t>紧前活动</a:t>
                      </a:r>
                      <a:endParaRPr lang="zh-CN" sz="1400" b="0" kern="100" dirty="0">
                        <a:solidFill>
                          <a:schemeClr val="bg1"/>
                        </a:solidFill>
                        <a:effectLst/>
                        <a:latin typeface="Calibri"/>
                        <a:ea typeface="宋体"/>
                        <a:cs typeface="Times New Roman"/>
                      </a:endParaRPr>
                    </a:p>
                  </a:txBody>
                  <a:tcPr marL="68583" marR="68583" marT="0" marB="0">
                    <a:noFill/>
                  </a:tcPr>
                </a:tc>
              </a:tr>
              <a:tr h="213486">
                <a:tc>
                  <a:txBody>
                    <a:bodyPr/>
                    <a:lstStyle/>
                    <a:p>
                      <a:pPr algn="just">
                        <a:lnSpc>
                          <a:spcPct val="100000"/>
                        </a:lnSpc>
                        <a:spcAft>
                          <a:spcPts val="0"/>
                        </a:spcAft>
                      </a:pPr>
                      <a:r>
                        <a:rPr lang="en-US" sz="1400" b="0" kern="100">
                          <a:solidFill>
                            <a:schemeClr val="bg1"/>
                          </a:solidFill>
                          <a:effectLst/>
                        </a:rPr>
                        <a:t>   A</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3</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3</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100</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a:t>
                      </a:r>
                      <a:endParaRPr lang="zh-CN" sz="1400" b="0" kern="100">
                        <a:solidFill>
                          <a:schemeClr val="bg1"/>
                        </a:solidFill>
                        <a:effectLst/>
                        <a:latin typeface="Calibri"/>
                        <a:ea typeface="宋体"/>
                        <a:cs typeface="Times New Roman"/>
                      </a:endParaRPr>
                    </a:p>
                  </a:txBody>
                  <a:tcPr marL="68583" marR="68583" marT="0" marB="0">
                    <a:noFill/>
                  </a:tcPr>
                </a:tc>
              </a:tr>
              <a:tr h="213486">
                <a:tc>
                  <a:txBody>
                    <a:bodyPr/>
                    <a:lstStyle/>
                    <a:p>
                      <a:pPr algn="just">
                        <a:lnSpc>
                          <a:spcPct val="100000"/>
                        </a:lnSpc>
                        <a:spcAft>
                          <a:spcPts val="0"/>
                        </a:spcAft>
                      </a:pPr>
                      <a:r>
                        <a:rPr lang="en-US" sz="1400" b="0" kern="100">
                          <a:solidFill>
                            <a:schemeClr val="bg1"/>
                          </a:solidFill>
                          <a:effectLst/>
                        </a:rPr>
                        <a:t>   B</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2</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1</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200</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A</a:t>
                      </a:r>
                      <a:endParaRPr lang="zh-CN" sz="1400" b="0" kern="100">
                        <a:solidFill>
                          <a:schemeClr val="bg1"/>
                        </a:solidFill>
                        <a:effectLst/>
                        <a:latin typeface="Calibri"/>
                        <a:ea typeface="宋体"/>
                        <a:cs typeface="Times New Roman"/>
                      </a:endParaRPr>
                    </a:p>
                  </a:txBody>
                  <a:tcPr marL="68583" marR="68583" marT="0" marB="0">
                    <a:noFill/>
                  </a:tcPr>
                </a:tc>
              </a:tr>
              <a:tr h="213486">
                <a:tc>
                  <a:txBody>
                    <a:bodyPr/>
                    <a:lstStyle/>
                    <a:p>
                      <a:pPr algn="just">
                        <a:lnSpc>
                          <a:spcPct val="100000"/>
                        </a:lnSpc>
                        <a:spcAft>
                          <a:spcPts val="0"/>
                        </a:spcAft>
                      </a:pPr>
                      <a:r>
                        <a:rPr lang="en-US" sz="1400" b="0" kern="100">
                          <a:solidFill>
                            <a:schemeClr val="bg1"/>
                          </a:solidFill>
                          <a:effectLst/>
                        </a:rPr>
                        <a:t>   C</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8</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4</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400</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A</a:t>
                      </a:r>
                      <a:endParaRPr lang="zh-CN" sz="1400" b="0" kern="100">
                        <a:solidFill>
                          <a:schemeClr val="bg1"/>
                        </a:solidFill>
                        <a:effectLst/>
                        <a:latin typeface="Calibri"/>
                        <a:ea typeface="宋体"/>
                        <a:cs typeface="Times New Roman"/>
                      </a:endParaRPr>
                    </a:p>
                  </a:txBody>
                  <a:tcPr marL="68583" marR="68583" marT="0" marB="0">
                    <a:noFill/>
                  </a:tcPr>
                </a:tc>
              </a:tr>
              <a:tr h="213486">
                <a:tc>
                  <a:txBody>
                    <a:bodyPr/>
                    <a:lstStyle/>
                    <a:p>
                      <a:pPr algn="just">
                        <a:lnSpc>
                          <a:spcPct val="100000"/>
                        </a:lnSpc>
                        <a:spcAft>
                          <a:spcPts val="0"/>
                        </a:spcAft>
                      </a:pPr>
                      <a:r>
                        <a:rPr lang="en-US" sz="1400" b="0" kern="100">
                          <a:solidFill>
                            <a:schemeClr val="bg1"/>
                          </a:solidFill>
                          <a:effectLst/>
                        </a:rPr>
                        <a:t>   D</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4</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3</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100</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B</a:t>
                      </a:r>
                      <a:endParaRPr lang="zh-CN" sz="1400" b="0" kern="100">
                        <a:solidFill>
                          <a:schemeClr val="bg1"/>
                        </a:solidFill>
                        <a:effectLst/>
                        <a:latin typeface="Calibri"/>
                        <a:ea typeface="宋体"/>
                        <a:cs typeface="Times New Roman"/>
                      </a:endParaRPr>
                    </a:p>
                  </a:txBody>
                  <a:tcPr marL="68583" marR="68583" marT="0" marB="0">
                    <a:noFill/>
                  </a:tcPr>
                </a:tc>
              </a:tr>
              <a:tr h="213486">
                <a:tc>
                  <a:txBody>
                    <a:bodyPr/>
                    <a:lstStyle/>
                    <a:p>
                      <a:pPr algn="just">
                        <a:lnSpc>
                          <a:spcPct val="100000"/>
                        </a:lnSpc>
                        <a:spcAft>
                          <a:spcPts val="0"/>
                        </a:spcAft>
                      </a:pPr>
                      <a:r>
                        <a:rPr lang="en-US" sz="1400" b="0" kern="100">
                          <a:solidFill>
                            <a:schemeClr val="bg1"/>
                          </a:solidFill>
                          <a:effectLst/>
                        </a:rPr>
                        <a:t>   E</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10</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2</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200</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C</a:t>
                      </a:r>
                      <a:endParaRPr lang="zh-CN" sz="1400" b="0" kern="100">
                        <a:solidFill>
                          <a:schemeClr val="bg1"/>
                        </a:solidFill>
                        <a:effectLst/>
                        <a:latin typeface="Calibri"/>
                        <a:ea typeface="宋体"/>
                        <a:cs typeface="Times New Roman"/>
                      </a:endParaRPr>
                    </a:p>
                  </a:txBody>
                  <a:tcPr marL="68583" marR="68583" marT="0" marB="0">
                    <a:noFill/>
                  </a:tcPr>
                </a:tc>
              </a:tr>
              <a:tr h="213486">
                <a:tc>
                  <a:txBody>
                    <a:bodyPr/>
                    <a:lstStyle/>
                    <a:p>
                      <a:pPr algn="just">
                        <a:lnSpc>
                          <a:spcPct val="100000"/>
                        </a:lnSpc>
                        <a:spcAft>
                          <a:spcPts val="0"/>
                        </a:spcAft>
                      </a:pPr>
                      <a:r>
                        <a:rPr lang="en-US" sz="1400" b="0" kern="100">
                          <a:solidFill>
                            <a:schemeClr val="bg1"/>
                          </a:solidFill>
                          <a:effectLst/>
                        </a:rPr>
                        <a:t>   F</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7</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1</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200</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C</a:t>
                      </a:r>
                      <a:endParaRPr lang="zh-CN" sz="1400" b="0" kern="100">
                        <a:solidFill>
                          <a:schemeClr val="bg1"/>
                        </a:solidFill>
                        <a:effectLst/>
                        <a:latin typeface="Calibri"/>
                        <a:ea typeface="宋体"/>
                        <a:cs typeface="Times New Roman"/>
                      </a:endParaRPr>
                    </a:p>
                  </a:txBody>
                  <a:tcPr marL="68583" marR="68583" marT="0" marB="0">
                    <a:noFill/>
                  </a:tcPr>
                </a:tc>
              </a:tr>
              <a:tr h="213486">
                <a:tc>
                  <a:txBody>
                    <a:bodyPr/>
                    <a:lstStyle/>
                    <a:p>
                      <a:pPr algn="just">
                        <a:lnSpc>
                          <a:spcPct val="100000"/>
                        </a:lnSpc>
                        <a:spcAft>
                          <a:spcPts val="0"/>
                        </a:spcAft>
                      </a:pPr>
                      <a:r>
                        <a:rPr lang="en-US" sz="1400" b="0" kern="100">
                          <a:solidFill>
                            <a:schemeClr val="bg1"/>
                          </a:solidFill>
                          <a:effectLst/>
                        </a:rPr>
                        <a:t>   G</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8</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3</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300</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D</a:t>
                      </a:r>
                      <a:endParaRPr lang="zh-CN" sz="1400" b="0" kern="100">
                        <a:solidFill>
                          <a:schemeClr val="bg1"/>
                        </a:solidFill>
                        <a:effectLst/>
                        <a:latin typeface="Calibri"/>
                        <a:ea typeface="宋体"/>
                        <a:cs typeface="Times New Roman"/>
                      </a:endParaRPr>
                    </a:p>
                  </a:txBody>
                  <a:tcPr marL="68583" marR="68583" marT="0" marB="0">
                    <a:noFill/>
                  </a:tcPr>
                </a:tc>
              </a:tr>
              <a:tr h="213486">
                <a:tc>
                  <a:txBody>
                    <a:bodyPr/>
                    <a:lstStyle/>
                    <a:p>
                      <a:pPr algn="just">
                        <a:lnSpc>
                          <a:spcPct val="100000"/>
                        </a:lnSpc>
                        <a:spcAft>
                          <a:spcPts val="0"/>
                        </a:spcAft>
                      </a:pPr>
                      <a:r>
                        <a:rPr lang="en-US" sz="1400" b="0" kern="100">
                          <a:solidFill>
                            <a:schemeClr val="bg1"/>
                          </a:solidFill>
                          <a:effectLst/>
                        </a:rPr>
                        <a:t>   H</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5</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4</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a:solidFill>
                            <a:schemeClr val="bg1"/>
                          </a:solidFill>
                          <a:effectLst/>
                        </a:rPr>
                        <a:t>200</a:t>
                      </a:r>
                      <a:endParaRPr lang="zh-CN" sz="1400" b="0" kern="100">
                        <a:solidFill>
                          <a:schemeClr val="bg1"/>
                        </a:solidFill>
                        <a:effectLst/>
                        <a:latin typeface="Calibri"/>
                        <a:ea typeface="宋体"/>
                        <a:cs typeface="Times New Roman"/>
                      </a:endParaRPr>
                    </a:p>
                  </a:txBody>
                  <a:tcPr marL="68583" marR="68583" marT="0" marB="0">
                    <a:noFill/>
                  </a:tcPr>
                </a:tc>
                <a:tc>
                  <a:txBody>
                    <a:bodyPr/>
                    <a:lstStyle/>
                    <a:p>
                      <a:pPr algn="ctr">
                        <a:lnSpc>
                          <a:spcPct val="100000"/>
                        </a:lnSpc>
                        <a:spcAft>
                          <a:spcPts val="0"/>
                        </a:spcAft>
                      </a:pPr>
                      <a:r>
                        <a:rPr lang="en-US" sz="1400" b="0" kern="100" dirty="0">
                          <a:solidFill>
                            <a:schemeClr val="bg1"/>
                          </a:solidFill>
                          <a:effectLst/>
                        </a:rPr>
                        <a:t>E</a:t>
                      </a:r>
                      <a:r>
                        <a:rPr lang="zh-CN" sz="1400" b="0" kern="100" dirty="0">
                          <a:solidFill>
                            <a:schemeClr val="bg1"/>
                          </a:solidFill>
                          <a:effectLst/>
                        </a:rPr>
                        <a:t>、</a:t>
                      </a:r>
                      <a:r>
                        <a:rPr lang="en-US" sz="1400" b="0" kern="100" dirty="0">
                          <a:solidFill>
                            <a:schemeClr val="bg1"/>
                          </a:solidFill>
                          <a:effectLst/>
                        </a:rPr>
                        <a:t>F</a:t>
                      </a:r>
                      <a:r>
                        <a:rPr lang="zh-CN" sz="1400" b="0" kern="100" dirty="0">
                          <a:solidFill>
                            <a:schemeClr val="bg1"/>
                          </a:solidFill>
                          <a:effectLst/>
                        </a:rPr>
                        <a:t>、</a:t>
                      </a:r>
                      <a:r>
                        <a:rPr lang="en-US" sz="1400" b="0" kern="100" dirty="0">
                          <a:solidFill>
                            <a:schemeClr val="bg1"/>
                          </a:solidFill>
                          <a:effectLst/>
                        </a:rPr>
                        <a:t>G</a:t>
                      </a:r>
                      <a:endParaRPr lang="zh-CN" sz="1400" b="0" kern="100" dirty="0">
                        <a:solidFill>
                          <a:schemeClr val="bg1"/>
                        </a:solidFill>
                        <a:effectLst/>
                        <a:latin typeface="Calibri"/>
                        <a:ea typeface="宋体"/>
                        <a:cs typeface="Times New Roman"/>
                      </a:endParaRPr>
                    </a:p>
                  </a:txBody>
                  <a:tcPr marL="68583" marR="68583" marT="0" marB="0">
                    <a:noFill/>
                  </a:tcPr>
                </a:tc>
              </a:tr>
            </a:tbl>
          </a:graphicData>
        </a:graphic>
      </p:graphicFrame>
    </p:spTree>
    <p:extLst>
      <p:ext uri="{BB962C8B-B14F-4D97-AF65-F5344CB8AC3E}">
        <p14:creationId xmlns:p14="http://schemas.microsoft.com/office/powerpoint/2010/main" val="2461478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358775" y="484188"/>
            <a:ext cx="6300788"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1600">
                <a:solidFill>
                  <a:schemeClr val="bg1"/>
                </a:solidFill>
              </a:rPr>
              <a:t> </a:t>
            </a:r>
            <a:r>
              <a:rPr lang="zh-CN" altLang="zh-CN" sz="1600">
                <a:solidFill>
                  <a:schemeClr val="bg1"/>
                </a:solidFill>
              </a:rPr>
              <a:t>【问题</a:t>
            </a:r>
            <a:r>
              <a:rPr lang="en-US" altLang="zh-CN" sz="1600">
                <a:solidFill>
                  <a:schemeClr val="bg1"/>
                </a:solidFill>
              </a:rPr>
              <a:t>4</a:t>
            </a:r>
            <a:r>
              <a:rPr lang="zh-CN" altLang="zh-CN" sz="1600">
                <a:solidFill>
                  <a:schemeClr val="bg1"/>
                </a:solidFill>
              </a:rPr>
              <a:t>】（</a:t>
            </a:r>
            <a:r>
              <a:rPr lang="en-US" altLang="zh-CN" sz="1600">
                <a:solidFill>
                  <a:schemeClr val="bg1"/>
                </a:solidFill>
              </a:rPr>
              <a:t>6</a:t>
            </a:r>
            <a:r>
              <a:rPr lang="zh-CN" altLang="zh-CN" sz="1600">
                <a:solidFill>
                  <a:schemeClr val="bg1"/>
                </a:solidFill>
              </a:rPr>
              <a:t>分）</a:t>
            </a:r>
            <a:r>
              <a:rPr lang="en-US" altLang="zh-CN" sz="1600">
                <a:solidFill>
                  <a:schemeClr val="bg1"/>
                </a:solidFill>
              </a:rPr>
              <a:t> </a:t>
            </a:r>
            <a:endParaRPr lang="zh-CN" altLang="zh-CN" sz="1600">
              <a:solidFill>
                <a:schemeClr val="bg1"/>
              </a:solidFill>
            </a:endParaRPr>
          </a:p>
          <a:p>
            <a:pPr eaLnBrk="1" hangingPunct="1"/>
            <a:r>
              <a:rPr lang="zh-CN" altLang="zh-CN" sz="1600">
                <a:solidFill>
                  <a:schemeClr val="bg1"/>
                </a:solidFill>
              </a:rPr>
              <a:t>在（</a:t>
            </a:r>
            <a:r>
              <a:rPr lang="en-US" altLang="zh-CN" sz="1600">
                <a:solidFill>
                  <a:schemeClr val="bg1"/>
                </a:solidFill>
              </a:rPr>
              <a:t>1</a:t>
            </a:r>
            <a:r>
              <a:rPr lang="zh-CN" altLang="zh-CN" sz="1600">
                <a:solidFill>
                  <a:schemeClr val="bg1"/>
                </a:solidFill>
              </a:rPr>
              <a:t>）</a:t>
            </a:r>
            <a:r>
              <a:rPr lang="en-US" altLang="zh-CN" sz="1600">
                <a:solidFill>
                  <a:schemeClr val="bg1"/>
                </a:solidFill>
              </a:rPr>
              <a:t>~</a:t>
            </a:r>
            <a:r>
              <a:rPr lang="zh-CN" altLang="zh-CN" sz="1600">
                <a:solidFill>
                  <a:schemeClr val="bg1"/>
                </a:solidFill>
              </a:rPr>
              <a:t>（</a:t>
            </a:r>
            <a:r>
              <a:rPr lang="en-US" altLang="zh-CN" sz="1600">
                <a:solidFill>
                  <a:schemeClr val="bg1"/>
                </a:solidFill>
              </a:rPr>
              <a:t>6</a:t>
            </a:r>
            <a:r>
              <a:rPr lang="zh-CN" altLang="zh-CN" sz="1600">
                <a:solidFill>
                  <a:schemeClr val="bg1"/>
                </a:solidFill>
              </a:rPr>
              <a:t>）中填写内容</a:t>
            </a:r>
            <a:r>
              <a:rPr lang="zh-CN" altLang="en-US" sz="1600">
                <a:solidFill>
                  <a:schemeClr val="bg1"/>
                </a:solidFill>
              </a:rPr>
              <a:t>。</a:t>
            </a:r>
            <a:r>
              <a:rPr lang="en-US" altLang="zh-CN" sz="1600">
                <a:solidFill>
                  <a:schemeClr val="bg1"/>
                </a:solidFill>
              </a:rPr>
              <a:t/>
            </a:r>
            <a:br>
              <a:rPr lang="en-US" altLang="zh-CN" sz="1600">
                <a:solidFill>
                  <a:schemeClr val="bg1"/>
                </a:solidFill>
              </a:rPr>
            </a:br>
            <a:r>
              <a:rPr lang="zh-CN" altLang="zh-CN" sz="1600">
                <a:solidFill>
                  <a:schemeClr val="bg1"/>
                </a:solidFill>
              </a:rPr>
              <a:t>为了配合甲方公司成立庆典，甲方要求该项目提前</a:t>
            </a:r>
            <a:r>
              <a:rPr lang="en-US" altLang="zh-CN" sz="1600">
                <a:solidFill>
                  <a:schemeClr val="bg1"/>
                </a:solidFill>
              </a:rPr>
              <a:t>10</a:t>
            </a:r>
            <a:r>
              <a:rPr lang="zh-CN" altLang="zh-CN" sz="1600">
                <a:solidFill>
                  <a:schemeClr val="bg1"/>
                </a:solidFill>
              </a:rPr>
              <a:t>天完工，并同意支付额外费用。承建单位经过论证，同意了甲方要求并按规范执行了审批流程。为了保质保量按期完工，在进度控制及人力资源管理方面可以采取的措施包括：</a:t>
            </a:r>
            <a:r>
              <a:rPr lang="en-US" altLang="zh-CN" sz="1600">
                <a:solidFill>
                  <a:schemeClr val="bg1"/>
                </a:solidFill>
              </a:rPr>
              <a:t> </a:t>
            </a:r>
            <a:br>
              <a:rPr lang="en-US" altLang="zh-CN" sz="1600">
                <a:solidFill>
                  <a:schemeClr val="bg1"/>
                </a:solidFill>
              </a:rPr>
            </a:br>
            <a:r>
              <a:rPr lang="zh-CN" altLang="zh-CN" sz="1600">
                <a:solidFill>
                  <a:schemeClr val="bg1"/>
                </a:solidFill>
              </a:rPr>
              <a:t>① 向（</a:t>
            </a:r>
            <a:r>
              <a:rPr lang="en-US" altLang="zh-CN" sz="1600">
                <a:solidFill>
                  <a:schemeClr val="bg1"/>
                </a:solidFill>
              </a:rPr>
              <a:t>1</a:t>
            </a:r>
            <a:r>
              <a:rPr lang="zh-CN" altLang="zh-CN" sz="1600">
                <a:solidFill>
                  <a:schemeClr val="bg1"/>
                </a:solidFill>
              </a:rPr>
              <a:t>）要时间，向（</a:t>
            </a:r>
            <a:r>
              <a:rPr lang="en-US" altLang="zh-CN" sz="1600">
                <a:solidFill>
                  <a:schemeClr val="bg1"/>
                </a:solidFill>
              </a:rPr>
              <a:t>2</a:t>
            </a:r>
            <a:r>
              <a:rPr lang="zh-CN" altLang="zh-CN" sz="1600">
                <a:solidFill>
                  <a:schemeClr val="bg1"/>
                </a:solidFill>
              </a:rPr>
              <a:t>）要资源</a:t>
            </a:r>
            <a:r>
              <a:rPr lang="zh-CN" altLang="en-US" sz="1600">
                <a:solidFill>
                  <a:schemeClr val="bg1"/>
                </a:solidFill>
              </a:rPr>
              <a:t>。</a:t>
            </a:r>
            <a:r>
              <a:rPr lang="en-US" altLang="zh-CN" sz="1600">
                <a:solidFill>
                  <a:schemeClr val="bg1"/>
                </a:solidFill>
              </a:rPr>
              <a:t> </a:t>
            </a:r>
            <a:br>
              <a:rPr lang="en-US" altLang="zh-CN" sz="1600">
                <a:solidFill>
                  <a:schemeClr val="bg1"/>
                </a:solidFill>
              </a:rPr>
            </a:br>
            <a:r>
              <a:rPr lang="zh-CN" altLang="zh-CN" sz="1600">
                <a:solidFill>
                  <a:schemeClr val="bg1"/>
                </a:solidFill>
              </a:rPr>
              <a:t>② 压缩（</a:t>
            </a:r>
            <a:r>
              <a:rPr lang="en-US" altLang="zh-CN" sz="1600">
                <a:solidFill>
                  <a:schemeClr val="bg1"/>
                </a:solidFill>
              </a:rPr>
              <a:t>3</a:t>
            </a:r>
            <a:r>
              <a:rPr lang="zh-CN" altLang="zh-CN" sz="1600">
                <a:solidFill>
                  <a:schemeClr val="bg1"/>
                </a:solidFill>
              </a:rPr>
              <a:t>）上的工期</a:t>
            </a:r>
            <a:r>
              <a:rPr lang="zh-CN" altLang="en-US" sz="1600">
                <a:solidFill>
                  <a:schemeClr val="bg1"/>
                </a:solidFill>
              </a:rPr>
              <a:t>。</a:t>
            </a:r>
            <a:r>
              <a:rPr lang="en-US" altLang="zh-CN" sz="1600">
                <a:solidFill>
                  <a:schemeClr val="bg1"/>
                </a:solidFill>
              </a:rPr>
              <a:t/>
            </a:r>
            <a:br>
              <a:rPr lang="en-US" altLang="zh-CN" sz="1600">
                <a:solidFill>
                  <a:schemeClr val="bg1"/>
                </a:solidFill>
              </a:rPr>
            </a:br>
            <a:r>
              <a:rPr lang="zh-CN" altLang="zh-CN" sz="1600">
                <a:solidFill>
                  <a:schemeClr val="bg1"/>
                </a:solidFill>
              </a:rPr>
              <a:t>③ 加强项目人员的质量意识，及时（</a:t>
            </a:r>
            <a:r>
              <a:rPr lang="en-US" altLang="zh-CN" sz="1600">
                <a:solidFill>
                  <a:schemeClr val="bg1"/>
                </a:solidFill>
              </a:rPr>
              <a:t>4</a:t>
            </a:r>
            <a:r>
              <a:rPr lang="zh-CN" altLang="zh-CN" sz="1600">
                <a:solidFill>
                  <a:schemeClr val="bg1"/>
                </a:solidFill>
              </a:rPr>
              <a:t>），避免后期返工</a:t>
            </a:r>
            <a:r>
              <a:rPr lang="zh-CN" altLang="en-US" sz="1600">
                <a:solidFill>
                  <a:schemeClr val="bg1"/>
                </a:solidFill>
              </a:rPr>
              <a:t>。</a:t>
            </a:r>
            <a:r>
              <a:rPr lang="en-US" altLang="zh-CN" sz="1600">
                <a:solidFill>
                  <a:schemeClr val="bg1"/>
                </a:solidFill>
              </a:rPr>
              <a:t/>
            </a:r>
            <a:br>
              <a:rPr lang="en-US" altLang="zh-CN" sz="1600">
                <a:solidFill>
                  <a:schemeClr val="bg1"/>
                </a:solidFill>
              </a:rPr>
            </a:br>
            <a:r>
              <a:rPr lang="zh-CN" altLang="zh-CN" sz="1600">
                <a:solidFill>
                  <a:schemeClr val="bg1"/>
                </a:solidFill>
              </a:rPr>
              <a:t>④ 采取压缩工期的方法：尽量（</a:t>
            </a:r>
            <a:r>
              <a:rPr lang="en-US" altLang="zh-CN" sz="1600">
                <a:solidFill>
                  <a:schemeClr val="bg1"/>
                </a:solidFill>
              </a:rPr>
              <a:t>5</a:t>
            </a:r>
            <a:r>
              <a:rPr lang="zh-CN" altLang="zh-CN" sz="1600">
                <a:solidFill>
                  <a:schemeClr val="bg1"/>
                </a:solidFill>
              </a:rPr>
              <a:t>）安排项目活动，组织大家加班加点进行（</a:t>
            </a:r>
            <a:r>
              <a:rPr lang="en-US" altLang="zh-CN" sz="1600">
                <a:solidFill>
                  <a:schemeClr val="bg1"/>
                </a:solidFill>
              </a:rPr>
              <a:t>6</a:t>
            </a:r>
            <a:r>
              <a:rPr lang="zh-CN" altLang="zh-CN" sz="1600">
                <a:solidFill>
                  <a:schemeClr val="bg1"/>
                </a:solidFill>
              </a:rPr>
              <a:t>）</a:t>
            </a:r>
            <a:r>
              <a:rPr lang="en-US" altLang="zh-CN" sz="1600">
                <a:solidFill>
                  <a:schemeClr val="bg1"/>
                </a:solidFill>
              </a:rPr>
              <a:t> 。</a:t>
            </a:r>
            <a:br>
              <a:rPr lang="en-US" altLang="zh-CN" sz="1600">
                <a:solidFill>
                  <a:schemeClr val="bg1"/>
                </a:solidFill>
              </a:rPr>
            </a:br>
            <a:r>
              <a:rPr lang="zh-CN" altLang="zh-CN" sz="1600">
                <a:solidFill>
                  <a:schemeClr val="bg1"/>
                </a:solidFill>
              </a:rPr>
              <a:t>（</a:t>
            </a:r>
            <a:r>
              <a:rPr lang="en-US" altLang="zh-CN" sz="1600">
                <a:solidFill>
                  <a:schemeClr val="bg1"/>
                </a:solidFill>
              </a:rPr>
              <a:t>1</a:t>
            </a:r>
            <a:r>
              <a:rPr lang="zh-CN" altLang="zh-CN" sz="1600">
                <a:solidFill>
                  <a:schemeClr val="bg1"/>
                </a:solidFill>
              </a:rPr>
              <a:t>）</a:t>
            </a:r>
            <a:r>
              <a:rPr lang="en-US" altLang="zh-CN" sz="1600">
                <a:solidFill>
                  <a:schemeClr val="bg1"/>
                </a:solidFill>
              </a:rPr>
              <a:t>~</a:t>
            </a:r>
            <a:r>
              <a:rPr lang="zh-CN" altLang="zh-CN" sz="1600">
                <a:solidFill>
                  <a:schemeClr val="bg1"/>
                </a:solidFill>
              </a:rPr>
              <a:t>（</a:t>
            </a:r>
            <a:r>
              <a:rPr lang="en-US" altLang="zh-CN" sz="1600">
                <a:solidFill>
                  <a:schemeClr val="bg1"/>
                </a:solidFill>
              </a:rPr>
              <a:t>6</a:t>
            </a:r>
            <a:r>
              <a:rPr lang="zh-CN" altLang="zh-CN" sz="1600">
                <a:solidFill>
                  <a:schemeClr val="bg1"/>
                </a:solidFill>
              </a:rPr>
              <a:t>）供选择的答案</a:t>
            </a:r>
            <a:r>
              <a:rPr lang="en-US" altLang="zh-CN" sz="1600">
                <a:solidFill>
                  <a:schemeClr val="bg1"/>
                </a:solidFill>
              </a:rPr>
              <a:t> </a:t>
            </a:r>
            <a:br>
              <a:rPr lang="en-US" altLang="zh-CN" sz="1600">
                <a:solidFill>
                  <a:schemeClr val="bg1"/>
                </a:solidFill>
              </a:rPr>
            </a:br>
            <a:r>
              <a:rPr lang="en-US" altLang="zh-CN" sz="1600">
                <a:solidFill>
                  <a:schemeClr val="bg1"/>
                </a:solidFill>
              </a:rPr>
              <a:t>A</a:t>
            </a:r>
            <a:r>
              <a:rPr lang="zh-CN" altLang="zh-CN" sz="1600">
                <a:solidFill>
                  <a:schemeClr val="bg1"/>
                </a:solidFill>
              </a:rPr>
              <a:t>、评审</a:t>
            </a:r>
            <a:r>
              <a:rPr lang="en-US" altLang="zh-CN" sz="1600">
                <a:solidFill>
                  <a:schemeClr val="bg1"/>
                </a:solidFill>
              </a:rPr>
              <a:t> B</a:t>
            </a:r>
            <a:r>
              <a:rPr lang="zh-CN" altLang="zh-CN" sz="1600">
                <a:solidFill>
                  <a:schemeClr val="bg1"/>
                </a:solidFill>
              </a:rPr>
              <a:t>、激励</a:t>
            </a:r>
            <a:r>
              <a:rPr lang="en-US" altLang="zh-CN" sz="1600">
                <a:solidFill>
                  <a:schemeClr val="bg1"/>
                </a:solidFill>
              </a:rPr>
              <a:t> C</a:t>
            </a:r>
            <a:r>
              <a:rPr lang="zh-CN" altLang="zh-CN" sz="1600">
                <a:solidFill>
                  <a:schemeClr val="bg1"/>
                </a:solidFill>
              </a:rPr>
              <a:t>、关键路径</a:t>
            </a:r>
            <a:r>
              <a:rPr lang="en-US" altLang="zh-CN" sz="1600">
                <a:solidFill>
                  <a:schemeClr val="bg1"/>
                </a:solidFill>
              </a:rPr>
              <a:t> D</a:t>
            </a:r>
            <a:r>
              <a:rPr lang="zh-CN" altLang="zh-CN" sz="1600">
                <a:solidFill>
                  <a:schemeClr val="bg1"/>
                </a:solidFill>
              </a:rPr>
              <a:t>、非关键路径</a:t>
            </a:r>
            <a:r>
              <a:rPr lang="en-US" altLang="zh-CN" sz="1600">
                <a:solidFill>
                  <a:schemeClr val="bg1"/>
                </a:solidFill>
              </a:rPr>
              <a:t> </a:t>
            </a:r>
            <a:br>
              <a:rPr lang="en-US" altLang="zh-CN" sz="1600">
                <a:solidFill>
                  <a:schemeClr val="bg1"/>
                </a:solidFill>
              </a:rPr>
            </a:br>
            <a:r>
              <a:rPr lang="en-US" altLang="zh-CN" sz="1600">
                <a:solidFill>
                  <a:schemeClr val="bg1"/>
                </a:solidFill>
              </a:rPr>
              <a:t>E</a:t>
            </a:r>
            <a:r>
              <a:rPr lang="zh-CN" altLang="zh-CN" sz="1600">
                <a:solidFill>
                  <a:schemeClr val="bg1"/>
                </a:solidFill>
              </a:rPr>
              <a:t>、赶工</a:t>
            </a:r>
            <a:r>
              <a:rPr lang="en-US" altLang="zh-CN" sz="1600">
                <a:solidFill>
                  <a:schemeClr val="bg1"/>
                </a:solidFill>
              </a:rPr>
              <a:t> F</a:t>
            </a:r>
            <a:r>
              <a:rPr lang="zh-CN" altLang="zh-CN" sz="1600">
                <a:solidFill>
                  <a:schemeClr val="bg1"/>
                </a:solidFill>
              </a:rPr>
              <a:t>、并行</a:t>
            </a:r>
            <a:r>
              <a:rPr lang="en-US" altLang="zh-CN" sz="1600">
                <a:solidFill>
                  <a:schemeClr val="bg1"/>
                </a:solidFill>
              </a:rPr>
              <a:t> G</a:t>
            </a:r>
            <a:r>
              <a:rPr lang="zh-CN" altLang="zh-CN" sz="1600">
                <a:solidFill>
                  <a:schemeClr val="bg1"/>
                </a:solidFill>
              </a:rPr>
              <a:t>、关键任务</a:t>
            </a:r>
            <a:r>
              <a:rPr lang="en-US" altLang="zh-CN" sz="1600">
                <a:solidFill>
                  <a:schemeClr val="bg1"/>
                </a:solidFill>
              </a:rPr>
              <a:t> H</a:t>
            </a:r>
            <a:r>
              <a:rPr lang="zh-CN" altLang="zh-CN" sz="1600">
                <a:solidFill>
                  <a:schemeClr val="bg1"/>
                </a:solidFill>
              </a:rPr>
              <a:t>、串行</a:t>
            </a:r>
          </a:p>
        </p:txBody>
      </p:sp>
    </p:spTree>
    <p:extLst>
      <p:ext uri="{BB962C8B-B14F-4D97-AF65-F5344CB8AC3E}">
        <p14:creationId xmlns:p14="http://schemas.microsoft.com/office/powerpoint/2010/main" val="3958973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6"/>
          <p:cNvSpPr txBox="1"/>
          <p:nvPr/>
        </p:nvSpPr>
        <p:spPr>
          <a:xfrm>
            <a:off x="2517434" y="1545896"/>
            <a:ext cx="3707129" cy="1126490"/>
          </a:xfrm>
          <a:prstGeom prst="rect">
            <a:avLst/>
          </a:prstGeom>
        </p:spPr>
        <p:txBody>
          <a:bodyPr/>
          <a:lstStyle/>
          <a:p>
            <a:pPr marL="342900" marR="0" lvl="0" indent="-342900" algn="dist" defTabSz="914400" rtl="0" eaLnBrk="0" fontAlgn="base" latinLnBrk="0" hangingPunct="0">
              <a:lnSpc>
                <a:spcPct val="100000"/>
              </a:lnSpc>
              <a:spcBef>
                <a:spcPct val="20000"/>
              </a:spcBef>
              <a:spcAft>
                <a:spcPct val="0"/>
              </a:spcAft>
              <a:buClrTx/>
              <a:buSzTx/>
              <a:defRPr/>
            </a:pPr>
            <a:r>
              <a:rPr kumimoji="0" lang="zh-CN" altLang="en-US" sz="6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Calibri" panose="020F0502020204030204" pitchFamily="34" charset="0"/>
              </a:rPr>
              <a:t>谢谢大家</a:t>
            </a:r>
            <a:r>
              <a:rPr kumimoji="0" lang="zh-CN" altLang="en-US" sz="6000" b="0" i="0" u="none" strike="noStrike" kern="0" cap="none" spc="0" normalizeH="0" baseline="0" noProof="0" dirty="0" smtClean="0">
                <a:ln>
                  <a:noFill/>
                </a:ln>
                <a:solidFill>
                  <a:schemeClr val="tx1"/>
                </a:solidFill>
                <a:effectLst/>
                <a:uLnTx/>
                <a:uFillTx/>
                <a:latin typeface="+mn-lt"/>
                <a:ea typeface="+mn-ea"/>
                <a:cs typeface="+mn-cs"/>
                <a:sym typeface="Calibri" panose="020F0502020204030204" pitchFamily="34" charset="0"/>
              </a:rPr>
              <a:t>　</a:t>
            </a:r>
          </a:p>
        </p:txBody>
      </p:sp>
      <p:pic>
        <p:nvPicPr>
          <p:cNvPr id="4" name="文本框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590" y="1642110"/>
            <a:ext cx="1677035" cy="1858645"/>
          </a:xfrm>
          <a:prstGeom prst="rect">
            <a:avLst/>
          </a:prstGeom>
          <a:no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5390384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800" y="528638"/>
            <a:ext cx="6408738" cy="3786187"/>
          </a:xfrm>
          <a:prstGeom prst="rect">
            <a:avLst/>
          </a:prstGeom>
        </p:spPr>
        <p:txBody>
          <a:bodyPr>
            <a:spAutoFit/>
          </a:bodyPr>
          <a:lstStyle/>
          <a:p>
            <a:pPr>
              <a:buFont typeface="Arial" pitchFamily="34" charset="0"/>
              <a:buNone/>
              <a:defRPr/>
            </a:pPr>
            <a:r>
              <a:rPr lang="zh-CN" altLang="zh-CN" sz="1600" dirty="0">
                <a:solidFill>
                  <a:schemeClr val="bg1"/>
                </a:solidFill>
                <a:latin typeface="+mn-ea"/>
                <a:ea typeface="+mn-ea"/>
              </a:rPr>
              <a:t>【问题</a:t>
            </a:r>
            <a:r>
              <a:rPr lang="en-US" altLang="zh-CN" sz="1600" dirty="0">
                <a:solidFill>
                  <a:schemeClr val="bg1"/>
                </a:solidFill>
                <a:latin typeface="+mn-ea"/>
                <a:ea typeface="+mn-ea"/>
              </a:rPr>
              <a:t>1</a:t>
            </a:r>
            <a:r>
              <a:rPr lang="zh-CN" altLang="zh-CN" sz="1600" dirty="0">
                <a:solidFill>
                  <a:schemeClr val="bg1"/>
                </a:solidFill>
                <a:latin typeface="+mn-ea"/>
                <a:ea typeface="+mn-ea"/>
              </a:rPr>
              <a:t>】（</a:t>
            </a:r>
            <a:r>
              <a:rPr lang="en-US" altLang="zh-CN" sz="1600" dirty="0">
                <a:solidFill>
                  <a:schemeClr val="bg1"/>
                </a:solidFill>
                <a:latin typeface="+mn-ea"/>
                <a:ea typeface="+mn-ea"/>
              </a:rPr>
              <a:t>4</a:t>
            </a:r>
            <a:r>
              <a:rPr lang="zh-CN" altLang="zh-CN" sz="1600" dirty="0">
                <a:solidFill>
                  <a:schemeClr val="bg1"/>
                </a:solidFill>
                <a:latin typeface="+mn-ea"/>
                <a:ea typeface="+mn-ea"/>
              </a:rPr>
              <a:t>分）</a:t>
            </a:r>
            <a:r>
              <a:rPr lang="en-US" altLang="zh-CN" sz="1600" dirty="0">
                <a:solidFill>
                  <a:schemeClr val="bg1"/>
                </a:solidFill>
                <a:latin typeface="+mn-ea"/>
                <a:ea typeface="+mn-ea"/>
              </a:rPr>
              <a:t> </a:t>
            </a:r>
            <a:br>
              <a:rPr lang="en-US" altLang="zh-CN" sz="1600" dirty="0">
                <a:solidFill>
                  <a:schemeClr val="bg1"/>
                </a:solidFill>
                <a:latin typeface="+mn-ea"/>
                <a:ea typeface="+mn-ea"/>
              </a:rPr>
            </a:br>
            <a:r>
              <a:rPr lang="zh-CN" altLang="zh-CN" sz="1600" dirty="0">
                <a:solidFill>
                  <a:schemeClr val="bg1"/>
                </a:solidFill>
                <a:latin typeface="+mn-ea"/>
                <a:ea typeface="+mn-ea"/>
              </a:rPr>
              <a:t>请给出该项目的关键路径和工期</a:t>
            </a:r>
            <a:r>
              <a:rPr lang="zh-CN" altLang="en-US" sz="1600" dirty="0">
                <a:solidFill>
                  <a:schemeClr val="bg1"/>
                </a:solidFill>
                <a:latin typeface="+mn-ea"/>
                <a:ea typeface="+mn-ea"/>
              </a:rPr>
              <a:t>。</a:t>
            </a:r>
            <a:r>
              <a:rPr lang="en-US" altLang="zh-CN" sz="1600" dirty="0">
                <a:solidFill>
                  <a:schemeClr val="bg1"/>
                </a:solidFill>
                <a:latin typeface="+mn-ea"/>
                <a:ea typeface="+mn-ea"/>
              </a:rPr>
              <a:t/>
            </a:r>
            <a:br>
              <a:rPr lang="en-US" altLang="zh-CN" sz="1600" dirty="0">
                <a:solidFill>
                  <a:schemeClr val="bg1"/>
                </a:solidFill>
                <a:latin typeface="+mn-ea"/>
                <a:ea typeface="+mn-ea"/>
              </a:rPr>
            </a:br>
            <a:r>
              <a:rPr lang="zh-CN" altLang="zh-CN" sz="1600" dirty="0">
                <a:solidFill>
                  <a:schemeClr val="bg1"/>
                </a:solidFill>
                <a:latin typeface="+mn-ea"/>
                <a:ea typeface="+mn-ea"/>
              </a:rPr>
              <a:t>【问题</a:t>
            </a:r>
            <a:r>
              <a:rPr lang="en-US" altLang="zh-CN" sz="1600" dirty="0">
                <a:solidFill>
                  <a:schemeClr val="bg1"/>
                </a:solidFill>
                <a:latin typeface="+mn-ea"/>
                <a:ea typeface="+mn-ea"/>
              </a:rPr>
              <a:t>2</a:t>
            </a:r>
            <a:r>
              <a:rPr lang="zh-CN" altLang="zh-CN" sz="1600" dirty="0">
                <a:solidFill>
                  <a:schemeClr val="bg1"/>
                </a:solidFill>
                <a:latin typeface="+mn-ea"/>
                <a:ea typeface="+mn-ea"/>
              </a:rPr>
              <a:t>】（</a:t>
            </a:r>
            <a:r>
              <a:rPr lang="en-US" altLang="zh-CN" sz="1600" dirty="0">
                <a:solidFill>
                  <a:schemeClr val="bg1"/>
                </a:solidFill>
                <a:latin typeface="+mn-ea"/>
                <a:ea typeface="+mn-ea"/>
              </a:rPr>
              <a:t>12</a:t>
            </a:r>
            <a:r>
              <a:rPr lang="zh-CN" altLang="zh-CN" sz="1600" dirty="0">
                <a:solidFill>
                  <a:schemeClr val="bg1"/>
                </a:solidFill>
                <a:latin typeface="+mn-ea"/>
                <a:ea typeface="+mn-ea"/>
              </a:rPr>
              <a:t>分）</a:t>
            </a:r>
            <a:r>
              <a:rPr lang="en-US" altLang="zh-CN" sz="1600" dirty="0">
                <a:solidFill>
                  <a:schemeClr val="bg1"/>
                </a:solidFill>
                <a:latin typeface="+mn-ea"/>
                <a:ea typeface="+mn-ea"/>
              </a:rPr>
              <a:t> </a:t>
            </a:r>
            <a:br>
              <a:rPr lang="en-US" altLang="zh-CN" sz="1600" dirty="0">
                <a:solidFill>
                  <a:schemeClr val="bg1"/>
                </a:solidFill>
                <a:latin typeface="+mn-ea"/>
                <a:ea typeface="+mn-ea"/>
              </a:rPr>
            </a:br>
            <a:r>
              <a:rPr lang="zh-CN" altLang="zh-CN" sz="1600" dirty="0">
                <a:solidFill>
                  <a:schemeClr val="bg1"/>
                </a:solidFill>
                <a:latin typeface="+mn-ea"/>
                <a:ea typeface="+mn-ea"/>
              </a:rPr>
              <a:t>第</a:t>
            </a:r>
            <a:r>
              <a:rPr lang="en-US" altLang="zh-CN" sz="1600" dirty="0">
                <a:solidFill>
                  <a:schemeClr val="bg1"/>
                </a:solidFill>
                <a:latin typeface="+mn-ea"/>
                <a:ea typeface="+mn-ea"/>
              </a:rPr>
              <a:t>14</a:t>
            </a:r>
            <a:r>
              <a:rPr lang="zh-CN" altLang="zh-CN" sz="1600" dirty="0">
                <a:solidFill>
                  <a:schemeClr val="bg1"/>
                </a:solidFill>
                <a:latin typeface="+mn-ea"/>
                <a:ea typeface="+mn-ea"/>
              </a:rPr>
              <a:t>天晚的监控数据显示活动</a:t>
            </a:r>
            <a:r>
              <a:rPr lang="en-US" altLang="zh-CN" sz="1600" dirty="0">
                <a:solidFill>
                  <a:schemeClr val="bg1"/>
                </a:solidFill>
                <a:latin typeface="+mn-ea"/>
                <a:ea typeface="+mn-ea"/>
              </a:rPr>
              <a:t>E</a:t>
            </a:r>
            <a:r>
              <a:rPr lang="zh-CN" altLang="zh-CN" sz="1600" dirty="0">
                <a:solidFill>
                  <a:schemeClr val="bg1"/>
                </a:solidFill>
                <a:latin typeface="+mn-ea"/>
                <a:ea typeface="+mn-ea"/>
              </a:rPr>
              <a:t>、</a:t>
            </a:r>
            <a:r>
              <a:rPr lang="en-US" altLang="zh-CN" sz="1600" dirty="0">
                <a:solidFill>
                  <a:schemeClr val="bg1"/>
                </a:solidFill>
                <a:latin typeface="+mn-ea"/>
                <a:ea typeface="+mn-ea"/>
              </a:rPr>
              <a:t>G</a:t>
            </a:r>
            <a:r>
              <a:rPr lang="zh-CN" altLang="zh-CN" sz="1600" dirty="0">
                <a:solidFill>
                  <a:schemeClr val="bg1"/>
                </a:solidFill>
                <a:latin typeface="+mn-ea"/>
                <a:ea typeface="+mn-ea"/>
              </a:rPr>
              <a:t>均完成一半，</a:t>
            </a:r>
            <a:r>
              <a:rPr lang="en-US" altLang="zh-CN" sz="1600" dirty="0">
                <a:solidFill>
                  <a:schemeClr val="bg1"/>
                </a:solidFill>
                <a:latin typeface="+mn-ea"/>
                <a:ea typeface="+mn-ea"/>
              </a:rPr>
              <a:t>F</a:t>
            </a:r>
            <a:r>
              <a:rPr lang="zh-CN" altLang="zh-CN" sz="1600" dirty="0">
                <a:solidFill>
                  <a:schemeClr val="bg1"/>
                </a:solidFill>
                <a:latin typeface="+mn-ea"/>
                <a:ea typeface="+mn-ea"/>
              </a:rPr>
              <a:t>尚未开始，项目实际成本支出为</a:t>
            </a:r>
            <a:r>
              <a:rPr lang="en-US" altLang="zh-CN" sz="1600" dirty="0">
                <a:solidFill>
                  <a:schemeClr val="bg1"/>
                </a:solidFill>
                <a:latin typeface="+mn-ea"/>
                <a:ea typeface="+mn-ea"/>
              </a:rPr>
              <a:t>12000</a:t>
            </a:r>
            <a:r>
              <a:rPr lang="zh-CN" altLang="zh-CN" sz="1600" dirty="0">
                <a:solidFill>
                  <a:schemeClr val="bg1"/>
                </a:solidFill>
                <a:latin typeface="+mn-ea"/>
                <a:ea typeface="+mn-ea"/>
              </a:rPr>
              <a:t>元。</a:t>
            </a:r>
            <a:r>
              <a:rPr lang="en-US" altLang="zh-CN" sz="1600" dirty="0">
                <a:solidFill>
                  <a:schemeClr val="bg1"/>
                </a:solidFill>
                <a:latin typeface="+mn-ea"/>
                <a:ea typeface="+mn-ea"/>
              </a:rPr>
              <a:t> </a:t>
            </a:r>
            <a:br>
              <a:rPr lang="en-US" altLang="zh-CN" sz="1600" dirty="0">
                <a:solidFill>
                  <a:schemeClr val="bg1"/>
                </a:solidFill>
                <a:latin typeface="+mn-ea"/>
                <a:ea typeface="+mn-ea"/>
              </a:rPr>
            </a:br>
            <a:r>
              <a:rPr lang="zh-CN" altLang="zh-CN" sz="1600" dirty="0">
                <a:solidFill>
                  <a:schemeClr val="bg1"/>
                </a:solidFill>
                <a:latin typeface="+mn-ea"/>
                <a:ea typeface="+mn-ea"/>
              </a:rPr>
              <a:t>（</a:t>
            </a:r>
            <a:r>
              <a:rPr lang="en-US" altLang="zh-CN" sz="1600" dirty="0">
                <a:solidFill>
                  <a:schemeClr val="bg1"/>
                </a:solidFill>
                <a:latin typeface="+mn-ea"/>
                <a:ea typeface="+mn-ea"/>
              </a:rPr>
              <a:t>1</a:t>
            </a:r>
            <a:r>
              <a:rPr lang="zh-CN" altLang="zh-CN" sz="1600" dirty="0">
                <a:solidFill>
                  <a:schemeClr val="bg1"/>
                </a:solidFill>
                <a:latin typeface="+mn-ea"/>
                <a:ea typeface="+mn-ea"/>
              </a:rPr>
              <a:t>）请计算此时项目的计划值（</a:t>
            </a:r>
            <a:r>
              <a:rPr lang="en-US" altLang="zh-CN" sz="1600" dirty="0">
                <a:solidFill>
                  <a:schemeClr val="bg1"/>
                </a:solidFill>
                <a:latin typeface="+mn-ea"/>
                <a:ea typeface="+mn-ea"/>
              </a:rPr>
              <a:t>PV</a:t>
            </a:r>
            <a:r>
              <a:rPr lang="zh-CN" altLang="zh-CN" sz="1600" dirty="0">
                <a:solidFill>
                  <a:schemeClr val="bg1"/>
                </a:solidFill>
                <a:latin typeface="+mn-ea"/>
                <a:ea typeface="+mn-ea"/>
              </a:rPr>
              <a:t>）和挣值（</a:t>
            </a:r>
            <a:r>
              <a:rPr lang="en-US" altLang="zh-CN" sz="1600" dirty="0">
                <a:solidFill>
                  <a:schemeClr val="bg1"/>
                </a:solidFill>
                <a:latin typeface="+mn-ea"/>
                <a:ea typeface="+mn-ea"/>
              </a:rPr>
              <a:t>EV</a:t>
            </a:r>
            <a:r>
              <a:rPr lang="zh-CN" altLang="zh-CN" sz="1600" dirty="0">
                <a:solidFill>
                  <a:schemeClr val="bg1"/>
                </a:solidFill>
                <a:latin typeface="+mn-ea"/>
                <a:ea typeface="+mn-ea"/>
              </a:rPr>
              <a:t>）</a:t>
            </a:r>
            <a:r>
              <a:rPr lang="zh-CN" altLang="en-US" sz="1600" dirty="0">
                <a:solidFill>
                  <a:schemeClr val="bg1"/>
                </a:solidFill>
                <a:latin typeface="+mn-ea"/>
                <a:ea typeface="+mn-ea"/>
              </a:rPr>
              <a:t>。</a:t>
            </a:r>
            <a:r>
              <a:rPr lang="en-US" altLang="zh-CN" sz="1600" dirty="0">
                <a:solidFill>
                  <a:schemeClr val="bg1"/>
                </a:solidFill>
                <a:latin typeface="+mn-ea"/>
                <a:ea typeface="+mn-ea"/>
              </a:rPr>
              <a:t> </a:t>
            </a:r>
            <a:br>
              <a:rPr lang="en-US" altLang="zh-CN" sz="1600" dirty="0">
                <a:solidFill>
                  <a:schemeClr val="bg1"/>
                </a:solidFill>
                <a:latin typeface="+mn-ea"/>
                <a:ea typeface="+mn-ea"/>
              </a:rPr>
            </a:br>
            <a:r>
              <a:rPr lang="zh-CN" altLang="zh-CN" sz="1600" dirty="0">
                <a:solidFill>
                  <a:schemeClr val="bg1"/>
                </a:solidFill>
                <a:latin typeface="+mn-ea"/>
                <a:ea typeface="+mn-ea"/>
              </a:rPr>
              <a:t>（</a:t>
            </a:r>
            <a:r>
              <a:rPr lang="en-US" altLang="zh-CN" sz="1600" dirty="0">
                <a:solidFill>
                  <a:schemeClr val="bg1"/>
                </a:solidFill>
                <a:latin typeface="+mn-ea"/>
                <a:ea typeface="+mn-ea"/>
              </a:rPr>
              <a:t>2</a:t>
            </a:r>
            <a:r>
              <a:rPr lang="zh-CN" altLang="zh-CN" sz="1600" dirty="0">
                <a:solidFill>
                  <a:schemeClr val="bg1"/>
                </a:solidFill>
                <a:latin typeface="+mn-ea"/>
                <a:ea typeface="+mn-ea"/>
              </a:rPr>
              <a:t>）请判断次时项目的成本偏差（</a:t>
            </a:r>
            <a:r>
              <a:rPr lang="en-US" altLang="zh-CN" sz="1600" dirty="0">
                <a:solidFill>
                  <a:schemeClr val="bg1"/>
                </a:solidFill>
                <a:latin typeface="+mn-ea"/>
                <a:ea typeface="+mn-ea"/>
              </a:rPr>
              <a:t>CV</a:t>
            </a:r>
            <a:r>
              <a:rPr lang="zh-CN" altLang="zh-CN" sz="1600" dirty="0">
                <a:solidFill>
                  <a:schemeClr val="bg1"/>
                </a:solidFill>
                <a:latin typeface="+mn-ea"/>
                <a:ea typeface="+mn-ea"/>
              </a:rPr>
              <a:t>）和进度偏差（</a:t>
            </a:r>
            <a:r>
              <a:rPr lang="en-US" altLang="zh-CN" sz="1600" dirty="0">
                <a:solidFill>
                  <a:schemeClr val="bg1"/>
                </a:solidFill>
                <a:latin typeface="+mn-ea"/>
                <a:ea typeface="+mn-ea"/>
              </a:rPr>
              <a:t>SV</a:t>
            </a:r>
            <a:r>
              <a:rPr lang="zh-CN" altLang="zh-CN" sz="1600" dirty="0">
                <a:solidFill>
                  <a:schemeClr val="bg1"/>
                </a:solidFill>
                <a:latin typeface="+mn-ea"/>
                <a:ea typeface="+mn-ea"/>
              </a:rPr>
              <a:t>），以及成本和进度执行情况</a:t>
            </a:r>
            <a:r>
              <a:rPr lang="zh-CN" altLang="en-US" sz="1600" dirty="0">
                <a:solidFill>
                  <a:schemeClr val="bg1"/>
                </a:solidFill>
                <a:latin typeface="+mn-ea"/>
                <a:ea typeface="+mn-ea"/>
              </a:rPr>
              <a:t>。</a:t>
            </a:r>
            <a:r>
              <a:rPr lang="en-US" altLang="zh-CN" sz="1600" dirty="0">
                <a:solidFill>
                  <a:schemeClr val="bg1"/>
                </a:solidFill>
                <a:latin typeface="+mn-ea"/>
                <a:ea typeface="+mn-ea"/>
              </a:rPr>
              <a:t/>
            </a:r>
            <a:br>
              <a:rPr lang="en-US" altLang="zh-CN" sz="1600" dirty="0">
                <a:solidFill>
                  <a:schemeClr val="bg1"/>
                </a:solidFill>
                <a:latin typeface="+mn-ea"/>
                <a:ea typeface="+mn-ea"/>
              </a:rPr>
            </a:br>
            <a:r>
              <a:rPr lang="zh-CN" altLang="zh-CN" sz="1600" dirty="0">
                <a:solidFill>
                  <a:schemeClr val="bg1"/>
                </a:solidFill>
                <a:latin typeface="+mn-ea"/>
                <a:ea typeface="+mn-ea"/>
              </a:rPr>
              <a:t>【问题</a:t>
            </a:r>
            <a:r>
              <a:rPr lang="en-US" altLang="zh-CN" sz="1600" dirty="0">
                <a:solidFill>
                  <a:schemeClr val="bg1"/>
                </a:solidFill>
                <a:latin typeface="+mn-ea"/>
                <a:ea typeface="+mn-ea"/>
              </a:rPr>
              <a:t>3</a:t>
            </a:r>
            <a:r>
              <a:rPr lang="zh-CN" altLang="zh-CN" sz="1600" dirty="0">
                <a:solidFill>
                  <a:schemeClr val="bg1"/>
                </a:solidFill>
                <a:latin typeface="+mn-ea"/>
                <a:ea typeface="+mn-ea"/>
              </a:rPr>
              <a:t>】（</a:t>
            </a:r>
            <a:r>
              <a:rPr lang="en-US" altLang="zh-CN" sz="1600" dirty="0">
                <a:solidFill>
                  <a:schemeClr val="bg1"/>
                </a:solidFill>
                <a:latin typeface="+mn-ea"/>
                <a:ea typeface="+mn-ea"/>
              </a:rPr>
              <a:t>3</a:t>
            </a:r>
            <a:r>
              <a:rPr lang="zh-CN" altLang="zh-CN" sz="1600" dirty="0">
                <a:solidFill>
                  <a:schemeClr val="bg1"/>
                </a:solidFill>
                <a:latin typeface="+mn-ea"/>
                <a:ea typeface="+mn-ea"/>
              </a:rPr>
              <a:t>分）</a:t>
            </a:r>
            <a:r>
              <a:rPr lang="en-US" altLang="zh-CN" sz="1600" dirty="0">
                <a:solidFill>
                  <a:schemeClr val="bg1"/>
                </a:solidFill>
                <a:latin typeface="+mn-ea"/>
                <a:ea typeface="+mn-ea"/>
              </a:rPr>
              <a:t> </a:t>
            </a:r>
            <a:br>
              <a:rPr lang="en-US" altLang="zh-CN" sz="1600" dirty="0">
                <a:solidFill>
                  <a:schemeClr val="bg1"/>
                </a:solidFill>
                <a:latin typeface="+mn-ea"/>
                <a:ea typeface="+mn-ea"/>
              </a:rPr>
            </a:br>
            <a:r>
              <a:rPr lang="zh-CN" altLang="zh-CN" sz="1600" dirty="0">
                <a:solidFill>
                  <a:schemeClr val="bg1"/>
                </a:solidFill>
                <a:latin typeface="+mn-ea"/>
                <a:ea typeface="+mn-ea"/>
              </a:rPr>
              <a:t>若后续不作调整，项目工期是否有影响？为什么？</a:t>
            </a:r>
            <a:r>
              <a:rPr lang="en-US" altLang="zh-CN" sz="1600" dirty="0">
                <a:solidFill>
                  <a:schemeClr val="bg1"/>
                </a:solidFill>
                <a:latin typeface="+mn-ea"/>
                <a:ea typeface="+mn-ea"/>
              </a:rPr>
              <a:t> </a:t>
            </a:r>
            <a:br>
              <a:rPr lang="en-US" altLang="zh-CN" sz="1600" dirty="0">
                <a:solidFill>
                  <a:schemeClr val="bg1"/>
                </a:solidFill>
                <a:latin typeface="+mn-ea"/>
                <a:ea typeface="+mn-ea"/>
              </a:rPr>
            </a:br>
            <a:r>
              <a:rPr lang="zh-CN" altLang="zh-CN" sz="1600" dirty="0">
                <a:solidFill>
                  <a:schemeClr val="bg1"/>
                </a:solidFill>
                <a:latin typeface="+mn-ea"/>
                <a:ea typeface="+mn-ea"/>
              </a:rPr>
              <a:t>【问题</a:t>
            </a:r>
            <a:r>
              <a:rPr lang="en-US" altLang="zh-CN" sz="1600" dirty="0">
                <a:solidFill>
                  <a:schemeClr val="bg1"/>
                </a:solidFill>
                <a:latin typeface="+mn-ea"/>
                <a:ea typeface="+mn-ea"/>
              </a:rPr>
              <a:t>4</a:t>
            </a:r>
            <a:r>
              <a:rPr lang="zh-CN" altLang="zh-CN" sz="1600" dirty="0">
                <a:solidFill>
                  <a:schemeClr val="bg1"/>
                </a:solidFill>
                <a:latin typeface="+mn-ea"/>
                <a:ea typeface="+mn-ea"/>
              </a:rPr>
              <a:t>】（</a:t>
            </a:r>
            <a:r>
              <a:rPr lang="en-US" altLang="zh-CN" sz="1600" dirty="0">
                <a:solidFill>
                  <a:schemeClr val="bg1"/>
                </a:solidFill>
                <a:latin typeface="+mn-ea"/>
                <a:ea typeface="+mn-ea"/>
              </a:rPr>
              <a:t>6</a:t>
            </a:r>
            <a:r>
              <a:rPr lang="zh-CN" altLang="zh-CN" sz="1600" dirty="0">
                <a:solidFill>
                  <a:schemeClr val="bg1"/>
                </a:solidFill>
                <a:latin typeface="+mn-ea"/>
                <a:ea typeface="+mn-ea"/>
              </a:rPr>
              <a:t>分）</a:t>
            </a:r>
            <a:r>
              <a:rPr lang="en-US" altLang="zh-CN" sz="1600" dirty="0">
                <a:solidFill>
                  <a:schemeClr val="bg1"/>
                </a:solidFill>
                <a:latin typeface="+mn-ea"/>
                <a:ea typeface="+mn-ea"/>
              </a:rPr>
              <a:t> </a:t>
            </a:r>
            <a:br>
              <a:rPr lang="en-US" altLang="zh-CN" sz="1600" dirty="0">
                <a:solidFill>
                  <a:schemeClr val="bg1"/>
                </a:solidFill>
                <a:latin typeface="+mn-ea"/>
                <a:ea typeface="+mn-ea"/>
              </a:rPr>
            </a:br>
            <a:r>
              <a:rPr lang="zh-CN" altLang="zh-CN" sz="1600" dirty="0">
                <a:solidFill>
                  <a:schemeClr val="bg1"/>
                </a:solidFill>
                <a:latin typeface="+mn-ea"/>
                <a:ea typeface="+mn-ea"/>
              </a:rPr>
              <a:t>（</a:t>
            </a:r>
            <a:r>
              <a:rPr lang="en-US" altLang="zh-CN" sz="1600" dirty="0">
                <a:solidFill>
                  <a:schemeClr val="bg1"/>
                </a:solidFill>
                <a:latin typeface="+mn-ea"/>
                <a:ea typeface="+mn-ea"/>
              </a:rPr>
              <a:t>1</a:t>
            </a:r>
            <a:r>
              <a:rPr lang="zh-CN" altLang="zh-CN" sz="1600" dirty="0">
                <a:solidFill>
                  <a:schemeClr val="bg1"/>
                </a:solidFill>
                <a:latin typeface="+mn-ea"/>
                <a:ea typeface="+mn-ea"/>
              </a:rPr>
              <a:t>）请给出总预算（</a:t>
            </a:r>
            <a:r>
              <a:rPr lang="en-US" altLang="zh-CN" sz="1600" dirty="0">
                <a:solidFill>
                  <a:schemeClr val="bg1"/>
                </a:solidFill>
                <a:latin typeface="+mn-ea"/>
                <a:ea typeface="+mn-ea"/>
              </a:rPr>
              <a:t>BAC</a:t>
            </a:r>
            <a:r>
              <a:rPr lang="zh-CN" altLang="zh-CN" sz="1600" dirty="0">
                <a:solidFill>
                  <a:schemeClr val="bg1"/>
                </a:solidFill>
                <a:latin typeface="+mn-ea"/>
                <a:ea typeface="+mn-ea"/>
              </a:rPr>
              <a:t>）、完工尚需估算（</a:t>
            </a:r>
            <a:r>
              <a:rPr lang="en-US" altLang="zh-CN" sz="1600" dirty="0">
                <a:solidFill>
                  <a:schemeClr val="bg1"/>
                </a:solidFill>
                <a:latin typeface="+mn-ea"/>
                <a:ea typeface="+mn-ea"/>
              </a:rPr>
              <a:t>ETC</a:t>
            </a:r>
            <a:r>
              <a:rPr lang="zh-CN" altLang="zh-CN" sz="1600" dirty="0">
                <a:solidFill>
                  <a:schemeClr val="bg1"/>
                </a:solidFill>
                <a:latin typeface="+mn-ea"/>
                <a:ea typeface="+mn-ea"/>
              </a:rPr>
              <a:t>）和完工估算（</a:t>
            </a:r>
            <a:r>
              <a:rPr lang="en-US" altLang="zh-CN" sz="1600" dirty="0">
                <a:solidFill>
                  <a:schemeClr val="bg1"/>
                </a:solidFill>
                <a:latin typeface="+mn-ea"/>
                <a:ea typeface="+mn-ea"/>
              </a:rPr>
              <a:t>EAC</a:t>
            </a:r>
            <a:r>
              <a:rPr lang="zh-CN" altLang="zh-CN" sz="1600" dirty="0">
                <a:solidFill>
                  <a:schemeClr val="bg1"/>
                </a:solidFill>
                <a:latin typeface="+mn-ea"/>
                <a:ea typeface="+mn-ea"/>
              </a:rPr>
              <a:t>）的值。</a:t>
            </a:r>
            <a:r>
              <a:rPr lang="en-US" altLang="zh-CN" sz="1600" dirty="0">
                <a:solidFill>
                  <a:schemeClr val="bg1"/>
                </a:solidFill>
                <a:latin typeface="+mn-ea"/>
                <a:ea typeface="+mn-ea"/>
              </a:rPr>
              <a:t> </a:t>
            </a:r>
            <a:br>
              <a:rPr lang="en-US" altLang="zh-CN" sz="1600" dirty="0">
                <a:solidFill>
                  <a:schemeClr val="bg1"/>
                </a:solidFill>
                <a:latin typeface="+mn-ea"/>
                <a:ea typeface="+mn-ea"/>
              </a:rPr>
            </a:br>
            <a:r>
              <a:rPr lang="zh-CN" altLang="zh-CN" sz="1600" dirty="0">
                <a:solidFill>
                  <a:schemeClr val="bg1"/>
                </a:solidFill>
                <a:latin typeface="+mn-ea"/>
                <a:ea typeface="+mn-ea"/>
              </a:rPr>
              <a:t>（</a:t>
            </a:r>
            <a:r>
              <a:rPr lang="en-US" altLang="zh-CN" sz="1600" dirty="0">
                <a:solidFill>
                  <a:schemeClr val="bg1"/>
                </a:solidFill>
                <a:latin typeface="+mn-ea"/>
                <a:ea typeface="+mn-ea"/>
              </a:rPr>
              <a:t>2</a:t>
            </a:r>
            <a:r>
              <a:rPr lang="zh-CN" altLang="zh-CN" sz="1600" dirty="0">
                <a:solidFill>
                  <a:schemeClr val="bg1"/>
                </a:solidFill>
                <a:latin typeface="+mn-ea"/>
                <a:ea typeface="+mn-ea"/>
              </a:rPr>
              <a:t>）请预测是否会超出总预算</a:t>
            </a:r>
            <a:r>
              <a:rPr lang="en-US" altLang="zh-CN" sz="1600" dirty="0">
                <a:solidFill>
                  <a:schemeClr val="bg1"/>
                </a:solidFill>
                <a:latin typeface="+mn-ea"/>
                <a:ea typeface="+mn-ea"/>
              </a:rPr>
              <a:t>(BAC)</a:t>
            </a:r>
            <a:r>
              <a:rPr lang="zh-CN" altLang="zh-CN" sz="1600" dirty="0">
                <a:solidFill>
                  <a:schemeClr val="bg1"/>
                </a:solidFill>
                <a:latin typeface="+mn-ea"/>
                <a:ea typeface="+mn-ea"/>
              </a:rPr>
              <a:t>？完工偏差（</a:t>
            </a:r>
            <a:r>
              <a:rPr lang="en-US" altLang="zh-CN" sz="1600" dirty="0">
                <a:solidFill>
                  <a:schemeClr val="bg1"/>
                </a:solidFill>
                <a:latin typeface="+mn-ea"/>
                <a:ea typeface="+mn-ea"/>
              </a:rPr>
              <a:t>VAC</a:t>
            </a:r>
            <a:r>
              <a:rPr lang="zh-CN" altLang="zh-CN" sz="1600" dirty="0">
                <a:solidFill>
                  <a:schemeClr val="bg1"/>
                </a:solidFill>
                <a:latin typeface="+mn-ea"/>
                <a:ea typeface="+mn-ea"/>
              </a:rPr>
              <a:t>）是多少？</a:t>
            </a:r>
          </a:p>
          <a:p>
            <a:pPr>
              <a:buFont typeface="Arial" pitchFamily="34" charset="0"/>
              <a:buNone/>
              <a:defRPr/>
            </a:pPr>
            <a:endParaRPr lang="zh-CN" altLang="en-US" sz="1600" dirty="0">
              <a:solidFill>
                <a:schemeClr val="bg1"/>
              </a:solidFill>
              <a:latin typeface="+mn-ea"/>
              <a:ea typeface="+mn-ea"/>
            </a:endParaRPr>
          </a:p>
        </p:txBody>
      </p:sp>
    </p:spTree>
    <p:extLst>
      <p:ext uri="{BB962C8B-B14F-4D97-AF65-F5344CB8AC3E}">
        <p14:creationId xmlns:p14="http://schemas.microsoft.com/office/powerpoint/2010/main" val="2235431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20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850" y="268288"/>
            <a:ext cx="6335713" cy="3968750"/>
          </a:xfrm>
          <a:prstGeom prst="rect">
            <a:avLst/>
          </a:prstGeom>
        </p:spPr>
        <p:txBody>
          <a:bodyPr>
            <a:spAutoFit/>
          </a:bodyPr>
          <a:lstStyle/>
          <a:p>
            <a:pPr>
              <a:buFont typeface="Arial" pitchFamily="34" charset="0"/>
              <a:buNone/>
              <a:defRPr/>
            </a:pPr>
            <a:r>
              <a:rPr lang="zh-CN" altLang="en-US" sz="1400" dirty="0">
                <a:solidFill>
                  <a:schemeClr val="bg1"/>
                </a:solidFill>
                <a:latin typeface="+mn-ea"/>
                <a:ea typeface="+mn-ea"/>
              </a:rPr>
              <a:t>答案：</a:t>
            </a:r>
            <a:endParaRPr lang="en-US" altLang="zh-CN" sz="1400" dirty="0">
              <a:solidFill>
                <a:schemeClr val="bg1"/>
              </a:solidFill>
              <a:latin typeface="+mn-ea"/>
              <a:ea typeface="+mn-ea"/>
            </a:endParaRPr>
          </a:p>
          <a:p>
            <a:pPr>
              <a:buFont typeface="Arial" pitchFamily="34" charset="0"/>
              <a:buNone/>
              <a:defRPr/>
            </a:pPr>
            <a:r>
              <a:rPr lang="zh-CN" altLang="zh-CN" sz="1400" dirty="0">
                <a:solidFill>
                  <a:schemeClr val="bg1"/>
                </a:solidFill>
                <a:latin typeface="+mn-ea"/>
                <a:ea typeface="+mn-ea"/>
              </a:rPr>
              <a:t>【问题</a:t>
            </a:r>
            <a:r>
              <a:rPr lang="en-US" altLang="zh-CN" sz="1400" dirty="0">
                <a:solidFill>
                  <a:schemeClr val="bg1"/>
                </a:solidFill>
                <a:latin typeface="+mn-ea"/>
                <a:ea typeface="+mn-ea"/>
              </a:rPr>
              <a:t>1</a:t>
            </a:r>
            <a:r>
              <a:rPr lang="zh-CN" altLang="zh-CN" sz="1400" dirty="0">
                <a:solidFill>
                  <a:schemeClr val="bg1"/>
                </a:solidFill>
                <a:latin typeface="+mn-ea"/>
                <a:ea typeface="+mn-ea"/>
              </a:rPr>
              <a:t>】关键路径</a:t>
            </a:r>
            <a:r>
              <a:rPr lang="en-US" altLang="zh-CN" sz="1400" dirty="0">
                <a:solidFill>
                  <a:schemeClr val="bg1"/>
                </a:solidFill>
                <a:latin typeface="+mn-ea"/>
                <a:ea typeface="+mn-ea"/>
              </a:rPr>
              <a:t>ACEH</a:t>
            </a:r>
            <a:r>
              <a:rPr lang="zh-CN" altLang="zh-CN" sz="1400" dirty="0">
                <a:solidFill>
                  <a:schemeClr val="bg1"/>
                </a:solidFill>
                <a:latin typeface="+mn-ea"/>
                <a:ea typeface="+mn-ea"/>
              </a:rPr>
              <a:t>，工期</a:t>
            </a:r>
            <a:r>
              <a:rPr lang="en-US" altLang="zh-CN" sz="1400" dirty="0">
                <a:solidFill>
                  <a:schemeClr val="bg1"/>
                </a:solidFill>
                <a:latin typeface="+mn-ea"/>
                <a:ea typeface="+mn-ea"/>
              </a:rPr>
              <a:t>26</a:t>
            </a:r>
            <a:r>
              <a:rPr lang="zh-CN" altLang="zh-CN" sz="1400" dirty="0">
                <a:solidFill>
                  <a:schemeClr val="bg1"/>
                </a:solidFill>
                <a:latin typeface="+mn-ea"/>
                <a:ea typeface="+mn-ea"/>
              </a:rPr>
              <a:t>天。</a:t>
            </a:r>
            <a:r>
              <a:rPr lang="en-US" altLang="zh-CN" sz="1400" dirty="0">
                <a:solidFill>
                  <a:schemeClr val="bg1"/>
                </a:solidFill>
                <a:latin typeface="+mn-ea"/>
                <a:ea typeface="+mn-ea"/>
              </a:rPr>
              <a:t/>
            </a:r>
            <a:br>
              <a:rPr lang="en-US" altLang="zh-CN" sz="1400" dirty="0">
                <a:solidFill>
                  <a:schemeClr val="bg1"/>
                </a:solidFill>
                <a:latin typeface="+mn-ea"/>
                <a:ea typeface="+mn-ea"/>
              </a:rPr>
            </a:br>
            <a:r>
              <a:rPr lang="zh-CN" altLang="zh-CN" sz="1400" dirty="0">
                <a:solidFill>
                  <a:schemeClr val="bg1"/>
                </a:solidFill>
                <a:latin typeface="+mn-ea"/>
                <a:ea typeface="+mn-ea"/>
              </a:rPr>
              <a:t>【问题</a:t>
            </a:r>
            <a:r>
              <a:rPr lang="en-US" altLang="zh-CN" sz="1400" dirty="0">
                <a:solidFill>
                  <a:schemeClr val="bg1"/>
                </a:solidFill>
                <a:latin typeface="+mn-ea"/>
                <a:ea typeface="+mn-ea"/>
              </a:rPr>
              <a:t>2</a:t>
            </a:r>
            <a:r>
              <a:rPr lang="zh-CN" altLang="zh-CN" sz="1400" dirty="0">
                <a:solidFill>
                  <a:schemeClr val="bg1"/>
                </a:solidFill>
                <a:latin typeface="+mn-ea"/>
                <a:ea typeface="+mn-ea"/>
              </a:rPr>
              <a:t>】</a:t>
            </a:r>
            <a:endParaRPr lang="en-US" altLang="zh-CN" sz="1400" dirty="0">
              <a:solidFill>
                <a:schemeClr val="bg1"/>
              </a:solidFill>
              <a:latin typeface="+mn-ea"/>
              <a:ea typeface="+mn-ea"/>
            </a:endParaRPr>
          </a:p>
          <a:p>
            <a:pPr>
              <a:buFont typeface="Arial" pitchFamily="34" charset="0"/>
              <a:buNone/>
              <a:defRPr/>
            </a:pPr>
            <a:r>
              <a:rPr lang="zh-CN" altLang="zh-CN" sz="1400" dirty="0">
                <a:solidFill>
                  <a:schemeClr val="bg1"/>
                </a:solidFill>
                <a:latin typeface="+mn-ea"/>
                <a:ea typeface="+mn-ea"/>
              </a:rPr>
              <a:t>（</a:t>
            </a:r>
            <a:r>
              <a:rPr lang="en-US" altLang="zh-CN" sz="1400" dirty="0">
                <a:solidFill>
                  <a:schemeClr val="bg1"/>
                </a:solidFill>
                <a:latin typeface="+mn-ea"/>
                <a:ea typeface="+mn-ea"/>
              </a:rPr>
              <a:t>1）PV=A+B+C+D+3/10E+3/7F+5/8G=900+400+12800+1200+3*2*200+3*1*200+5*3*300=21600  </a:t>
            </a:r>
            <a:br>
              <a:rPr lang="en-US" altLang="zh-CN" sz="1400" dirty="0">
                <a:solidFill>
                  <a:schemeClr val="bg1"/>
                </a:solidFill>
                <a:latin typeface="+mn-ea"/>
                <a:ea typeface="+mn-ea"/>
              </a:rPr>
            </a:br>
            <a:r>
              <a:rPr lang="en-US" altLang="zh-CN" sz="1400" dirty="0">
                <a:solidFill>
                  <a:schemeClr val="bg1"/>
                </a:solidFill>
                <a:latin typeface="+mn-ea"/>
                <a:ea typeface="+mn-ea"/>
              </a:rPr>
              <a:t>EV=A+B+C+D+1/2E+1/2G=900+400+12800+1200+2000+3600=20900 </a:t>
            </a:r>
            <a:br>
              <a:rPr lang="en-US" altLang="zh-CN" sz="1400" dirty="0">
                <a:solidFill>
                  <a:schemeClr val="bg1"/>
                </a:solidFill>
                <a:latin typeface="+mn-ea"/>
                <a:ea typeface="+mn-ea"/>
              </a:rPr>
            </a:br>
            <a:r>
              <a:rPr lang="zh-CN" altLang="zh-CN" sz="1400" dirty="0">
                <a:solidFill>
                  <a:schemeClr val="bg1"/>
                </a:solidFill>
                <a:latin typeface="+mn-ea"/>
                <a:ea typeface="+mn-ea"/>
              </a:rPr>
              <a:t>（</a:t>
            </a:r>
            <a:r>
              <a:rPr lang="en-US" altLang="zh-CN" sz="1400" dirty="0">
                <a:solidFill>
                  <a:schemeClr val="bg1"/>
                </a:solidFill>
                <a:latin typeface="+mn-ea"/>
                <a:ea typeface="+mn-ea"/>
              </a:rPr>
              <a:t>2</a:t>
            </a:r>
            <a:r>
              <a:rPr lang="zh-CN" altLang="zh-CN" sz="1400" dirty="0">
                <a:solidFill>
                  <a:schemeClr val="bg1"/>
                </a:solidFill>
                <a:latin typeface="+mn-ea"/>
                <a:ea typeface="+mn-ea"/>
              </a:rPr>
              <a:t>）</a:t>
            </a:r>
            <a:r>
              <a:rPr lang="en-US" altLang="zh-CN" sz="1400" dirty="0">
                <a:solidFill>
                  <a:schemeClr val="bg1"/>
                </a:solidFill>
                <a:latin typeface="+mn-ea"/>
                <a:ea typeface="+mn-ea"/>
              </a:rPr>
              <a:t>SV=EV-PV=20900-21600=-700&lt;0 </a:t>
            </a:r>
            <a:r>
              <a:rPr lang="zh-CN" altLang="zh-CN" sz="1400" dirty="0">
                <a:solidFill>
                  <a:schemeClr val="bg1"/>
                </a:solidFill>
                <a:latin typeface="+mn-ea"/>
                <a:ea typeface="+mn-ea"/>
              </a:rPr>
              <a:t>所以进度落后。</a:t>
            </a:r>
            <a:r>
              <a:rPr lang="en-US" altLang="zh-CN" sz="1400" dirty="0">
                <a:solidFill>
                  <a:schemeClr val="bg1"/>
                </a:solidFill>
                <a:latin typeface="+mn-ea"/>
                <a:ea typeface="+mn-ea"/>
              </a:rPr>
              <a:t/>
            </a:r>
            <a:br>
              <a:rPr lang="en-US" altLang="zh-CN" sz="1400" dirty="0">
                <a:solidFill>
                  <a:schemeClr val="bg1"/>
                </a:solidFill>
                <a:latin typeface="+mn-ea"/>
                <a:ea typeface="+mn-ea"/>
              </a:rPr>
            </a:br>
            <a:r>
              <a:rPr lang="en-US" altLang="zh-CN" sz="1400" dirty="0">
                <a:solidFill>
                  <a:schemeClr val="bg1"/>
                </a:solidFill>
                <a:latin typeface="+mn-ea"/>
                <a:ea typeface="+mn-ea"/>
              </a:rPr>
              <a:t>     CV=EV-AC=20900-12000=8900&gt;0 </a:t>
            </a:r>
            <a:r>
              <a:rPr lang="zh-CN" altLang="zh-CN" sz="1400" dirty="0">
                <a:solidFill>
                  <a:schemeClr val="bg1"/>
                </a:solidFill>
                <a:latin typeface="+mn-ea"/>
                <a:ea typeface="+mn-ea"/>
              </a:rPr>
              <a:t>所以成本节约。</a:t>
            </a:r>
          </a:p>
          <a:p>
            <a:pPr>
              <a:buFont typeface="Arial" pitchFamily="34" charset="0"/>
              <a:buNone/>
              <a:defRPr/>
            </a:pPr>
            <a:r>
              <a:rPr lang="zh-CN" altLang="zh-CN" sz="1400" dirty="0">
                <a:solidFill>
                  <a:schemeClr val="bg1"/>
                </a:solidFill>
                <a:latin typeface="+mn-ea"/>
                <a:ea typeface="+mn-ea"/>
              </a:rPr>
              <a:t>【问题</a:t>
            </a:r>
            <a:r>
              <a:rPr lang="en-US" altLang="zh-CN" sz="1400" dirty="0">
                <a:solidFill>
                  <a:schemeClr val="bg1"/>
                </a:solidFill>
                <a:latin typeface="+mn-ea"/>
                <a:ea typeface="+mn-ea"/>
              </a:rPr>
              <a:t>3</a:t>
            </a:r>
            <a:r>
              <a:rPr lang="zh-CN" altLang="zh-CN" sz="1400" dirty="0">
                <a:solidFill>
                  <a:schemeClr val="bg1"/>
                </a:solidFill>
                <a:latin typeface="+mn-ea"/>
                <a:ea typeface="+mn-ea"/>
              </a:rPr>
              <a:t>】</a:t>
            </a:r>
          </a:p>
          <a:p>
            <a:pPr>
              <a:buFont typeface="Arial" pitchFamily="34" charset="0"/>
              <a:buNone/>
              <a:defRPr/>
            </a:pPr>
            <a:r>
              <a:rPr lang="zh-CN" altLang="zh-CN" sz="1400" dirty="0">
                <a:solidFill>
                  <a:schemeClr val="bg1"/>
                </a:solidFill>
                <a:latin typeface="+mn-ea"/>
                <a:ea typeface="+mn-ea"/>
              </a:rPr>
              <a:t>会对工期产生影响，造成工期延误。因为，</a:t>
            </a:r>
            <a:r>
              <a:rPr lang="en-US" altLang="zh-CN" sz="1400" dirty="0">
                <a:solidFill>
                  <a:schemeClr val="bg1"/>
                </a:solidFill>
                <a:latin typeface="+mn-ea"/>
                <a:ea typeface="+mn-ea"/>
              </a:rPr>
              <a:t>SPI=EV/PV=20900/21600=0.97&lt;0</a:t>
            </a:r>
            <a:r>
              <a:rPr lang="zh-CN" altLang="zh-CN" sz="1400" dirty="0">
                <a:solidFill>
                  <a:schemeClr val="bg1"/>
                </a:solidFill>
                <a:latin typeface="+mn-ea"/>
                <a:ea typeface="+mn-ea"/>
              </a:rPr>
              <a:t>。 </a:t>
            </a:r>
          </a:p>
          <a:p>
            <a:pPr>
              <a:buFont typeface="Arial" pitchFamily="34" charset="0"/>
              <a:buNone/>
              <a:defRPr/>
            </a:pPr>
            <a:r>
              <a:rPr lang="zh-CN" altLang="zh-CN" sz="1400" dirty="0">
                <a:solidFill>
                  <a:schemeClr val="bg1"/>
                </a:solidFill>
                <a:latin typeface="+mn-ea"/>
                <a:ea typeface="+mn-ea"/>
              </a:rPr>
              <a:t>【问题</a:t>
            </a:r>
            <a:r>
              <a:rPr lang="en-US" altLang="zh-CN" sz="1400" dirty="0">
                <a:solidFill>
                  <a:schemeClr val="bg1"/>
                </a:solidFill>
                <a:latin typeface="+mn-ea"/>
                <a:ea typeface="+mn-ea"/>
              </a:rPr>
              <a:t>4</a:t>
            </a:r>
            <a:r>
              <a:rPr lang="zh-CN" altLang="zh-CN" sz="1400" dirty="0">
                <a:solidFill>
                  <a:schemeClr val="bg1"/>
                </a:solidFill>
                <a:latin typeface="+mn-ea"/>
                <a:ea typeface="+mn-ea"/>
              </a:rPr>
              <a:t>】</a:t>
            </a:r>
          </a:p>
          <a:p>
            <a:pPr>
              <a:buFont typeface="Arial" pitchFamily="34" charset="0"/>
              <a:buNone/>
              <a:defRPr/>
            </a:pPr>
            <a:r>
              <a:rPr lang="zh-CN" altLang="zh-CN" sz="1400" dirty="0">
                <a:solidFill>
                  <a:schemeClr val="bg1"/>
                </a:solidFill>
                <a:latin typeface="+mn-ea"/>
                <a:ea typeface="+mn-ea"/>
              </a:rPr>
              <a:t>（</a:t>
            </a:r>
            <a:r>
              <a:rPr lang="en-US" altLang="zh-CN" sz="1400" dirty="0">
                <a:solidFill>
                  <a:schemeClr val="bg1"/>
                </a:solidFill>
                <a:latin typeface="+mn-ea"/>
                <a:ea typeface="+mn-ea"/>
              </a:rPr>
              <a:t>1</a:t>
            </a:r>
            <a:r>
              <a:rPr lang="zh-CN" altLang="zh-CN" sz="1400" dirty="0">
                <a:solidFill>
                  <a:schemeClr val="bg1"/>
                </a:solidFill>
                <a:latin typeface="+mn-ea"/>
                <a:ea typeface="+mn-ea"/>
              </a:rPr>
              <a:t>）</a:t>
            </a:r>
            <a:r>
              <a:rPr lang="en-US" altLang="zh-CN" sz="1400" dirty="0">
                <a:solidFill>
                  <a:schemeClr val="bg1"/>
                </a:solidFill>
                <a:latin typeface="+mn-ea"/>
                <a:ea typeface="+mn-ea"/>
              </a:rPr>
              <a:t>BAC=A+B+C+D+E+F+G+H=3*3*100+2*1*200+8*4*400+4*3*100+10*2*200+7*1*200+8*3*300+5*4*200=31900 </a:t>
            </a:r>
            <a:br>
              <a:rPr lang="en-US" altLang="zh-CN" sz="1400" dirty="0">
                <a:solidFill>
                  <a:schemeClr val="bg1"/>
                </a:solidFill>
                <a:latin typeface="+mn-ea"/>
                <a:ea typeface="+mn-ea"/>
              </a:rPr>
            </a:br>
            <a:r>
              <a:rPr lang="zh-CN" altLang="zh-CN" sz="1400" dirty="0">
                <a:solidFill>
                  <a:schemeClr val="bg1"/>
                </a:solidFill>
                <a:latin typeface="+mn-ea"/>
                <a:ea typeface="+mn-ea"/>
              </a:rPr>
              <a:t>因为不对后续工作进行调整，所以是典型偏差，</a:t>
            </a:r>
          </a:p>
          <a:p>
            <a:pPr>
              <a:buFont typeface="Arial" pitchFamily="34" charset="0"/>
              <a:buNone/>
              <a:defRPr/>
            </a:pPr>
            <a:r>
              <a:rPr lang="en-US" altLang="zh-CN" sz="1400" dirty="0">
                <a:solidFill>
                  <a:schemeClr val="bg1"/>
                </a:solidFill>
                <a:latin typeface="+mn-ea"/>
                <a:ea typeface="+mn-ea"/>
              </a:rPr>
              <a:t>ETC=</a:t>
            </a:r>
            <a:r>
              <a:rPr lang="zh-CN" altLang="zh-CN" sz="1400" dirty="0">
                <a:solidFill>
                  <a:schemeClr val="bg1"/>
                </a:solidFill>
                <a:latin typeface="+mn-ea"/>
                <a:ea typeface="+mn-ea"/>
              </a:rPr>
              <a:t>（</a:t>
            </a:r>
            <a:r>
              <a:rPr lang="en-US" altLang="zh-CN" sz="1400" dirty="0">
                <a:solidFill>
                  <a:schemeClr val="bg1"/>
                </a:solidFill>
                <a:latin typeface="+mn-ea"/>
                <a:ea typeface="+mn-ea"/>
              </a:rPr>
              <a:t>BAC-EV</a:t>
            </a:r>
            <a:r>
              <a:rPr lang="zh-CN" altLang="zh-CN" sz="1400" dirty="0">
                <a:solidFill>
                  <a:schemeClr val="bg1"/>
                </a:solidFill>
                <a:latin typeface="+mn-ea"/>
                <a:ea typeface="+mn-ea"/>
              </a:rPr>
              <a:t>）</a:t>
            </a:r>
            <a:r>
              <a:rPr lang="en-US" altLang="zh-CN" sz="1400" dirty="0">
                <a:solidFill>
                  <a:schemeClr val="bg1"/>
                </a:solidFill>
                <a:latin typeface="+mn-ea"/>
                <a:ea typeface="+mn-ea"/>
              </a:rPr>
              <a:t>/CPI=6321.84 EAC=ETC+AC=18321.84               </a:t>
            </a:r>
            <a:endParaRPr lang="zh-CN" altLang="zh-CN" sz="1400" dirty="0">
              <a:solidFill>
                <a:schemeClr val="bg1"/>
              </a:solidFill>
              <a:latin typeface="+mn-ea"/>
              <a:ea typeface="+mn-ea"/>
            </a:endParaRPr>
          </a:p>
          <a:p>
            <a:pPr>
              <a:buFont typeface="Arial" pitchFamily="34" charset="0"/>
              <a:buNone/>
              <a:defRPr/>
            </a:pPr>
            <a:r>
              <a:rPr lang="zh-CN" altLang="zh-CN" sz="1400" dirty="0">
                <a:solidFill>
                  <a:schemeClr val="bg1"/>
                </a:solidFill>
                <a:latin typeface="+mn-ea"/>
                <a:ea typeface="+mn-ea"/>
              </a:rPr>
              <a:t>（</a:t>
            </a:r>
            <a:r>
              <a:rPr lang="en-US" altLang="zh-CN" sz="1400" dirty="0">
                <a:solidFill>
                  <a:schemeClr val="bg1"/>
                </a:solidFill>
                <a:latin typeface="+mn-ea"/>
                <a:ea typeface="+mn-ea"/>
              </a:rPr>
              <a:t>2</a:t>
            </a:r>
            <a:r>
              <a:rPr lang="zh-CN" altLang="zh-CN" sz="1400" dirty="0">
                <a:solidFill>
                  <a:schemeClr val="bg1"/>
                </a:solidFill>
                <a:latin typeface="+mn-ea"/>
                <a:ea typeface="+mn-ea"/>
              </a:rPr>
              <a:t>）不会超出总预算</a:t>
            </a:r>
            <a:r>
              <a:rPr lang="en-US" altLang="zh-CN" sz="1400" dirty="0">
                <a:solidFill>
                  <a:schemeClr val="bg1"/>
                </a:solidFill>
                <a:latin typeface="+mn-ea"/>
                <a:ea typeface="+mn-ea"/>
              </a:rPr>
              <a:t> VAC= VAC=BAC-EAC=13578.16</a:t>
            </a:r>
            <a:endParaRPr lang="zh-CN" altLang="en-US" sz="1400" dirty="0">
              <a:solidFill>
                <a:schemeClr val="bg1"/>
              </a:solidFill>
              <a:latin typeface="+mn-ea"/>
              <a:ea typeface="+mn-ea"/>
            </a:endParaRPr>
          </a:p>
        </p:txBody>
      </p:sp>
    </p:spTree>
    <p:extLst>
      <p:ext uri="{BB962C8B-B14F-4D97-AF65-F5344CB8AC3E}">
        <p14:creationId xmlns:p14="http://schemas.microsoft.com/office/powerpoint/2010/main" val="102918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431800" y="484188"/>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a:solidFill>
                  <a:schemeClr val="bg1"/>
                </a:solidFill>
              </a:rPr>
              <a:t>2016</a:t>
            </a:r>
            <a:r>
              <a:rPr lang="zh-CN" altLang="en-US">
                <a:solidFill>
                  <a:schemeClr val="bg1"/>
                </a:solidFill>
              </a:rPr>
              <a:t>上半年试题一：</a:t>
            </a:r>
            <a:endParaRPr lang="en-US" altLang="zh-CN">
              <a:solidFill>
                <a:schemeClr val="bg1"/>
              </a:solidFill>
            </a:endParaRPr>
          </a:p>
          <a:p>
            <a:pPr eaLnBrk="1" hangingPunct="1"/>
            <a:r>
              <a:rPr lang="zh-CN" altLang="zh-CN">
                <a:solidFill>
                  <a:schemeClr val="bg1"/>
                </a:solidFill>
              </a:rPr>
              <a:t>下图给出了一个信息系统项目的进度网络图</a:t>
            </a:r>
            <a:r>
              <a:rPr lang="zh-CN" altLang="en-US">
                <a:solidFill>
                  <a:schemeClr val="bg1"/>
                </a:solidFill>
              </a:rPr>
              <a:t>。</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8" y="1276350"/>
            <a:ext cx="5964237" cy="244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4483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431800" y="339725"/>
            <a:ext cx="6264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1600">
                <a:solidFill>
                  <a:schemeClr val="bg1"/>
                </a:solidFill>
              </a:rPr>
              <a:t>下表给出了该项目各项作业正常工作与赶工工作的时间和费用</a:t>
            </a:r>
            <a:r>
              <a:rPr lang="zh-CN" altLang="en-US" sz="1600">
                <a:solidFill>
                  <a:schemeClr val="bg1"/>
                </a:solidFill>
              </a:rPr>
              <a:t>。</a:t>
            </a:r>
          </a:p>
        </p:txBody>
      </p:sp>
      <p:graphicFrame>
        <p:nvGraphicFramePr>
          <p:cNvPr id="3" name="表格 2"/>
          <p:cNvGraphicFramePr>
            <a:graphicFrameLocks noGrp="1"/>
          </p:cNvGraphicFramePr>
          <p:nvPr/>
        </p:nvGraphicFramePr>
        <p:xfrm>
          <a:off x="431800" y="661988"/>
          <a:ext cx="6264275" cy="3448044"/>
        </p:xfrm>
        <a:graphic>
          <a:graphicData uri="http://schemas.openxmlformats.org/drawingml/2006/table">
            <a:tbl>
              <a:tblPr firstRow="1" firstCol="1" bandRow="1">
                <a:tableStyleId>{5C22544A-7EE6-4342-B048-85BDC9FD1C3A}</a:tableStyleId>
              </a:tblPr>
              <a:tblGrid>
                <a:gridCol w="1479235"/>
                <a:gridCol w="1261437"/>
                <a:gridCol w="1261437"/>
                <a:gridCol w="1131083"/>
                <a:gridCol w="1131083"/>
              </a:tblGrid>
              <a:tr h="213441">
                <a:tc rowSpan="2">
                  <a:txBody>
                    <a:bodyPr/>
                    <a:lstStyle/>
                    <a:p>
                      <a:pPr indent="266700" algn="ctr">
                        <a:lnSpc>
                          <a:spcPct val="100000"/>
                        </a:lnSpc>
                      </a:pPr>
                      <a:r>
                        <a:rPr lang="zh-CN" sz="1400" kern="100" dirty="0">
                          <a:solidFill>
                            <a:schemeClr val="bg1"/>
                          </a:solidFill>
                          <a:effectLst/>
                        </a:rPr>
                        <a:t>活动</a:t>
                      </a:r>
                      <a:endParaRPr lang="zh-CN" sz="1400" kern="100" dirty="0">
                        <a:solidFill>
                          <a:schemeClr val="bg1"/>
                        </a:solidFill>
                        <a:effectLst/>
                        <a:latin typeface="Calibri"/>
                        <a:cs typeface="Times New Roman"/>
                      </a:endParaRPr>
                    </a:p>
                  </a:txBody>
                  <a:tcPr marL="68575" marR="68575" marT="0" marB="0" anchor="ctr">
                    <a:noFill/>
                  </a:tcPr>
                </a:tc>
                <a:tc gridSpan="2">
                  <a:txBody>
                    <a:bodyPr/>
                    <a:lstStyle/>
                    <a:p>
                      <a:pPr indent="266700" algn="ctr">
                        <a:lnSpc>
                          <a:spcPct val="100000"/>
                        </a:lnSpc>
                      </a:pPr>
                      <a:r>
                        <a:rPr lang="zh-CN" sz="1400" kern="100" dirty="0">
                          <a:solidFill>
                            <a:schemeClr val="bg1"/>
                          </a:solidFill>
                          <a:effectLst/>
                        </a:rPr>
                        <a:t>正常工作</a:t>
                      </a:r>
                      <a:endParaRPr lang="zh-CN" sz="1400" kern="100" dirty="0">
                        <a:solidFill>
                          <a:schemeClr val="bg1"/>
                        </a:solidFill>
                        <a:effectLst/>
                        <a:latin typeface="Calibri"/>
                        <a:cs typeface="Times New Roman"/>
                      </a:endParaRPr>
                    </a:p>
                  </a:txBody>
                  <a:tcPr marL="68575" marR="68575" marT="0" marB="0">
                    <a:noFill/>
                  </a:tcPr>
                </a:tc>
                <a:tc hMerge="1">
                  <a:txBody>
                    <a:bodyPr/>
                    <a:lstStyle/>
                    <a:p>
                      <a:endParaRPr lang="zh-CN" altLang="en-US"/>
                    </a:p>
                  </a:txBody>
                  <a:tcPr/>
                </a:tc>
                <a:tc gridSpan="2">
                  <a:txBody>
                    <a:bodyPr/>
                    <a:lstStyle/>
                    <a:p>
                      <a:pPr indent="266700" algn="ctr">
                        <a:lnSpc>
                          <a:spcPct val="100000"/>
                        </a:lnSpc>
                      </a:pPr>
                      <a:r>
                        <a:rPr lang="zh-CN" sz="1400" kern="100">
                          <a:solidFill>
                            <a:schemeClr val="bg1"/>
                          </a:solidFill>
                          <a:effectLst/>
                        </a:rPr>
                        <a:t>赶工工作</a:t>
                      </a:r>
                      <a:endParaRPr lang="zh-CN" sz="1400" kern="100">
                        <a:solidFill>
                          <a:schemeClr val="bg1"/>
                        </a:solidFill>
                        <a:effectLst/>
                        <a:latin typeface="Calibri"/>
                        <a:cs typeface="Times New Roman"/>
                      </a:endParaRPr>
                    </a:p>
                  </a:txBody>
                  <a:tcPr marL="68575" marR="68575" marT="0" marB="0">
                    <a:noFill/>
                  </a:tcPr>
                </a:tc>
                <a:tc hMerge="1">
                  <a:txBody>
                    <a:bodyPr/>
                    <a:lstStyle/>
                    <a:p>
                      <a:endParaRPr lang="zh-CN" altLang="en-US"/>
                    </a:p>
                  </a:txBody>
                  <a:tcPr/>
                </a:tc>
              </a:tr>
              <a:tr h="246429">
                <a:tc vMerge="1">
                  <a:txBody>
                    <a:bodyPr/>
                    <a:lstStyle/>
                    <a:p>
                      <a:endParaRPr lang="zh-CN" altLang="en-US"/>
                    </a:p>
                  </a:txBody>
                  <a:tcPr/>
                </a:tc>
                <a:tc>
                  <a:txBody>
                    <a:bodyPr/>
                    <a:lstStyle/>
                    <a:p>
                      <a:pPr indent="266700" algn="ctr">
                        <a:lnSpc>
                          <a:spcPct val="100000"/>
                        </a:lnSpc>
                      </a:pPr>
                      <a:r>
                        <a:rPr lang="zh-CN" sz="1400" kern="100" dirty="0">
                          <a:solidFill>
                            <a:schemeClr val="bg1"/>
                          </a:solidFill>
                          <a:effectLst/>
                        </a:rPr>
                        <a:t>时间</a:t>
                      </a:r>
                      <a:r>
                        <a:rPr lang="en-US" sz="1400" kern="100" dirty="0">
                          <a:solidFill>
                            <a:schemeClr val="bg1"/>
                          </a:solidFill>
                          <a:effectLst/>
                        </a:rPr>
                        <a:t>/</a:t>
                      </a:r>
                      <a:r>
                        <a:rPr lang="zh-CN" sz="1400" kern="100" dirty="0">
                          <a:solidFill>
                            <a:schemeClr val="bg1"/>
                          </a:solidFill>
                          <a:effectLst/>
                        </a:rPr>
                        <a:t>天</a:t>
                      </a:r>
                      <a:endParaRPr lang="zh-CN" sz="1400" kern="100" dirty="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zh-CN" sz="1400" kern="100" dirty="0">
                          <a:solidFill>
                            <a:schemeClr val="bg1"/>
                          </a:solidFill>
                          <a:effectLst/>
                        </a:rPr>
                        <a:t>费用</a:t>
                      </a:r>
                      <a:r>
                        <a:rPr lang="en-US" sz="1400" kern="100" dirty="0">
                          <a:solidFill>
                            <a:schemeClr val="bg1"/>
                          </a:solidFill>
                          <a:effectLst/>
                        </a:rPr>
                        <a:t>/</a:t>
                      </a:r>
                      <a:r>
                        <a:rPr lang="zh-CN" sz="1400" kern="100" dirty="0">
                          <a:solidFill>
                            <a:schemeClr val="bg1"/>
                          </a:solidFill>
                          <a:effectLst/>
                        </a:rPr>
                        <a:t>元</a:t>
                      </a:r>
                      <a:endParaRPr lang="zh-CN" sz="1400" kern="100" dirty="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zh-CN" sz="1400" kern="100" dirty="0">
                          <a:solidFill>
                            <a:schemeClr val="bg1"/>
                          </a:solidFill>
                          <a:effectLst/>
                        </a:rPr>
                        <a:t>时间</a:t>
                      </a:r>
                      <a:r>
                        <a:rPr lang="en-US" sz="1400" kern="100" dirty="0">
                          <a:solidFill>
                            <a:schemeClr val="bg1"/>
                          </a:solidFill>
                          <a:effectLst/>
                        </a:rPr>
                        <a:t>/</a:t>
                      </a:r>
                      <a:r>
                        <a:rPr lang="zh-CN" sz="1400" kern="100" dirty="0">
                          <a:solidFill>
                            <a:schemeClr val="bg1"/>
                          </a:solidFill>
                          <a:effectLst/>
                        </a:rPr>
                        <a:t>天</a:t>
                      </a:r>
                      <a:endParaRPr lang="zh-CN" sz="1400" kern="100" dirty="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zh-CN" sz="1400" kern="100" dirty="0">
                          <a:solidFill>
                            <a:schemeClr val="bg1"/>
                          </a:solidFill>
                          <a:effectLst/>
                        </a:rPr>
                        <a:t>费用</a:t>
                      </a:r>
                      <a:r>
                        <a:rPr lang="en-US" sz="1400" kern="100" dirty="0">
                          <a:solidFill>
                            <a:schemeClr val="bg1"/>
                          </a:solidFill>
                          <a:effectLst/>
                        </a:rPr>
                        <a:t>/</a:t>
                      </a:r>
                      <a:r>
                        <a:rPr lang="zh-CN" sz="1400" kern="100" dirty="0">
                          <a:solidFill>
                            <a:schemeClr val="bg1"/>
                          </a:solidFill>
                          <a:effectLst/>
                        </a:rPr>
                        <a:t>元</a:t>
                      </a:r>
                      <a:endParaRPr lang="zh-CN" sz="1400" kern="100" dirty="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a:solidFill>
                            <a:schemeClr val="bg1"/>
                          </a:solidFill>
                          <a:effectLst/>
                        </a:rPr>
                        <a:t>A</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2</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1200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1500</a:t>
                      </a:r>
                      <a:endParaRPr lang="zh-CN" sz="1400" kern="10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dirty="0">
                          <a:solidFill>
                            <a:schemeClr val="bg1"/>
                          </a:solidFill>
                          <a:effectLst/>
                        </a:rPr>
                        <a:t>B</a:t>
                      </a:r>
                      <a:endParaRPr lang="zh-CN" sz="1400" kern="100" dirty="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4</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2500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3</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2700</a:t>
                      </a:r>
                      <a:endParaRPr lang="zh-CN" sz="1400" kern="10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a:solidFill>
                            <a:schemeClr val="bg1"/>
                          </a:solidFill>
                          <a:effectLst/>
                        </a:rPr>
                        <a:t>C</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5500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7</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6400</a:t>
                      </a:r>
                      <a:endParaRPr lang="zh-CN" sz="1400" kern="10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a:solidFill>
                            <a:schemeClr val="bg1"/>
                          </a:solidFill>
                          <a:effectLst/>
                        </a:rPr>
                        <a:t>D</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4</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3400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2</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4100</a:t>
                      </a:r>
                      <a:endParaRPr lang="zh-CN" sz="1400" kern="10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a:solidFill>
                            <a:schemeClr val="bg1"/>
                          </a:solidFill>
                          <a:effectLst/>
                        </a:rPr>
                        <a:t>E</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7</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1400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5</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1600</a:t>
                      </a:r>
                      <a:endParaRPr lang="zh-CN" sz="1400" kern="10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a:solidFill>
                            <a:schemeClr val="bg1"/>
                          </a:solidFill>
                          <a:effectLst/>
                        </a:rPr>
                        <a:t>F</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6</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1900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4</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2200</a:t>
                      </a:r>
                      <a:endParaRPr lang="zh-CN" sz="1400" kern="10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a:solidFill>
                            <a:schemeClr val="bg1"/>
                          </a:solidFill>
                          <a:effectLst/>
                        </a:rPr>
                        <a:t>G</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5</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1100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3</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1400</a:t>
                      </a:r>
                      <a:endParaRPr lang="zh-CN" sz="1400" kern="10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a:solidFill>
                            <a:schemeClr val="bg1"/>
                          </a:solidFill>
                          <a:effectLst/>
                        </a:rPr>
                        <a:t>H</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6</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9300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4</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9900</a:t>
                      </a:r>
                      <a:endParaRPr lang="zh-CN" sz="1400" kern="10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a:solidFill>
                            <a:schemeClr val="bg1"/>
                          </a:solidFill>
                          <a:effectLst/>
                        </a:rPr>
                        <a:t>I</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7</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1300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5</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1700</a:t>
                      </a:r>
                      <a:endParaRPr lang="zh-CN" sz="1400" kern="10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a:solidFill>
                            <a:schemeClr val="bg1"/>
                          </a:solidFill>
                          <a:effectLst/>
                        </a:rPr>
                        <a:t>J</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8</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4600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6</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4800</a:t>
                      </a:r>
                      <a:endParaRPr lang="zh-CN" sz="1400" kern="10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a:solidFill>
                            <a:schemeClr val="bg1"/>
                          </a:solidFill>
                          <a:effectLst/>
                        </a:rPr>
                        <a:t>K</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2</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300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400</a:t>
                      </a:r>
                      <a:endParaRPr lang="zh-CN" sz="1400" kern="10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a:solidFill>
                            <a:schemeClr val="bg1"/>
                          </a:solidFill>
                          <a:effectLst/>
                        </a:rPr>
                        <a:t>L</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4</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900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3</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1000</a:t>
                      </a:r>
                      <a:endParaRPr lang="zh-CN" sz="1400" kern="10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a:solidFill>
                            <a:schemeClr val="bg1"/>
                          </a:solidFill>
                          <a:effectLst/>
                        </a:rPr>
                        <a:t>M</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5</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1800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3</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2100</a:t>
                      </a:r>
                      <a:endParaRPr lang="zh-CN" sz="1400" kern="100">
                        <a:solidFill>
                          <a:schemeClr val="bg1"/>
                        </a:solidFill>
                        <a:effectLst/>
                        <a:latin typeface="Calibri"/>
                        <a:cs typeface="Times New Roman"/>
                      </a:endParaRPr>
                    </a:p>
                  </a:txBody>
                  <a:tcPr marL="68575" marR="68575" marT="0" marB="0">
                    <a:noFill/>
                  </a:tcPr>
                </a:tc>
              </a:tr>
              <a:tr h="213441">
                <a:tc>
                  <a:txBody>
                    <a:bodyPr/>
                    <a:lstStyle/>
                    <a:p>
                      <a:pPr indent="266700" algn="ctr">
                        <a:lnSpc>
                          <a:spcPct val="100000"/>
                        </a:lnSpc>
                      </a:pPr>
                      <a:r>
                        <a:rPr lang="en-US" sz="1400" kern="100">
                          <a:solidFill>
                            <a:schemeClr val="bg1"/>
                          </a:solidFill>
                          <a:effectLst/>
                        </a:rPr>
                        <a:t>N</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dirty="0">
                          <a:solidFill>
                            <a:schemeClr val="bg1"/>
                          </a:solidFill>
                          <a:effectLst/>
                        </a:rPr>
                        <a:t>6</a:t>
                      </a:r>
                      <a:endParaRPr lang="zh-CN" sz="1400" kern="100" dirty="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2600</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a:solidFill>
                            <a:schemeClr val="bg1"/>
                          </a:solidFill>
                          <a:effectLst/>
                        </a:rPr>
                        <a:t>3</a:t>
                      </a:r>
                      <a:endParaRPr lang="zh-CN" sz="1400" kern="100">
                        <a:solidFill>
                          <a:schemeClr val="bg1"/>
                        </a:solidFill>
                        <a:effectLst/>
                        <a:latin typeface="Calibri"/>
                        <a:cs typeface="Times New Roman"/>
                      </a:endParaRPr>
                    </a:p>
                  </a:txBody>
                  <a:tcPr marL="68575" marR="68575" marT="0" marB="0">
                    <a:noFill/>
                  </a:tcPr>
                </a:tc>
                <a:tc>
                  <a:txBody>
                    <a:bodyPr/>
                    <a:lstStyle/>
                    <a:p>
                      <a:pPr indent="266700" algn="ctr">
                        <a:lnSpc>
                          <a:spcPct val="100000"/>
                        </a:lnSpc>
                      </a:pPr>
                      <a:r>
                        <a:rPr lang="en-US" sz="1400" kern="100" dirty="0">
                          <a:solidFill>
                            <a:schemeClr val="bg1"/>
                          </a:solidFill>
                          <a:effectLst/>
                        </a:rPr>
                        <a:t>2960</a:t>
                      </a:r>
                      <a:endParaRPr lang="zh-CN" sz="1400" kern="100" dirty="0">
                        <a:solidFill>
                          <a:schemeClr val="bg1"/>
                        </a:solidFill>
                        <a:effectLst/>
                        <a:latin typeface="Calibri"/>
                        <a:cs typeface="Times New Roman"/>
                      </a:endParaRPr>
                    </a:p>
                  </a:txBody>
                  <a:tcPr marL="68575" marR="68575" marT="0" marB="0">
                    <a:noFill/>
                  </a:tcPr>
                </a:tc>
              </a:tr>
            </a:tbl>
          </a:graphicData>
        </a:graphic>
      </p:graphicFrame>
    </p:spTree>
    <p:extLst>
      <p:ext uri="{BB962C8B-B14F-4D97-AF65-F5344CB8AC3E}">
        <p14:creationId xmlns:p14="http://schemas.microsoft.com/office/powerpoint/2010/main" val="4157813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
          <p:cNvSpPr txBox="1">
            <a:spLocks noChangeArrowheads="1"/>
          </p:cNvSpPr>
          <p:nvPr/>
        </p:nvSpPr>
        <p:spPr bwMode="auto">
          <a:xfrm>
            <a:off x="468313" y="484188"/>
            <a:ext cx="625475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2000">
                <a:solidFill>
                  <a:schemeClr val="bg1"/>
                </a:solidFill>
              </a:rPr>
              <a:t>【问题</a:t>
            </a:r>
            <a:r>
              <a:rPr lang="en-US" altLang="zh-CN" sz="2000">
                <a:solidFill>
                  <a:schemeClr val="bg1"/>
                </a:solidFill>
              </a:rPr>
              <a:t>1</a:t>
            </a:r>
            <a:r>
              <a:rPr lang="zh-CN" altLang="zh-CN" sz="2000">
                <a:solidFill>
                  <a:schemeClr val="bg1"/>
                </a:solidFill>
              </a:rPr>
              <a:t>】（</a:t>
            </a:r>
            <a:r>
              <a:rPr lang="en-US" altLang="zh-CN" sz="2000">
                <a:solidFill>
                  <a:schemeClr val="bg1"/>
                </a:solidFill>
              </a:rPr>
              <a:t>3</a:t>
            </a:r>
            <a:r>
              <a:rPr lang="zh-CN" altLang="zh-CN" sz="2000">
                <a:solidFill>
                  <a:schemeClr val="bg1"/>
                </a:solidFill>
              </a:rPr>
              <a:t>分）</a:t>
            </a:r>
            <a:r>
              <a:rPr lang="en-US" altLang="zh-CN" sz="2000">
                <a:solidFill>
                  <a:schemeClr val="bg1"/>
                </a:solidFill>
              </a:rPr>
              <a:t> </a:t>
            </a:r>
            <a:br>
              <a:rPr lang="en-US" altLang="zh-CN" sz="2000">
                <a:solidFill>
                  <a:schemeClr val="bg1"/>
                </a:solidFill>
              </a:rPr>
            </a:br>
            <a:r>
              <a:rPr lang="zh-CN" altLang="zh-CN" sz="2000">
                <a:solidFill>
                  <a:schemeClr val="bg1"/>
                </a:solidFill>
              </a:rPr>
              <a:t>请给出项目关键路径</a:t>
            </a:r>
            <a:r>
              <a:rPr lang="zh-CN" altLang="en-US" sz="2000">
                <a:solidFill>
                  <a:schemeClr val="bg1"/>
                </a:solidFill>
              </a:rPr>
              <a:t>。</a:t>
            </a:r>
            <a:r>
              <a:rPr lang="en-US" altLang="zh-CN" sz="2000">
                <a:solidFill>
                  <a:schemeClr val="bg1"/>
                </a:solidFill>
              </a:rPr>
              <a:t> </a:t>
            </a:r>
            <a:br>
              <a:rPr lang="en-US" altLang="zh-CN" sz="2000">
                <a:solidFill>
                  <a:schemeClr val="bg1"/>
                </a:solidFill>
              </a:rPr>
            </a:br>
            <a:r>
              <a:rPr lang="zh-CN" altLang="zh-CN" sz="2000">
                <a:solidFill>
                  <a:schemeClr val="bg1"/>
                </a:solidFill>
              </a:rPr>
              <a:t>【问题</a:t>
            </a:r>
            <a:r>
              <a:rPr lang="en-US" altLang="zh-CN" sz="2000">
                <a:solidFill>
                  <a:schemeClr val="bg1"/>
                </a:solidFill>
              </a:rPr>
              <a:t>2</a:t>
            </a:r>
            <a:r>
              <a:rPr lang="zh-CN" altLang="zh-CN" sz="2000">
                <a:solidFill>
                  <a:schemeClr val="bg1"/>
                </a:solidFill>
              </a:rPr>
              <a:t>】（</a:t>
            </a:r>
            <a:r>
              <a:rPr lang="en-US" altLang="zh-CN" sz="2000">
                <a:solidFill>
                  <a:schemeClr val="bg1"/>
                </a:solidFill>
              </a:rPr>
              <a:t>3</a:t>
            </a:r>
            <a:r>
              <a:rPr lang="zh-CN" altLang="zh-CN" sz="2000">
                <a:solidFill>
                  <a:schemeClr val="bg1"/>
                </a:solidFill>
              </a:rPr>
              <a:t>分）</a:t>
            </a:r>
            <a:r>
              <a:rPr lang="en-US" altLang="zh-CN" sz="2000">
                <a:solidFill>
                  <a:schemeClr val="bg1"/>
                </a:solidFill>
              </a:rPr>
              <a:t> </a:t>
            </a:r>
            <a:br>
              <a:rPr lang="en-US" altLang="zh-CN" sz="2000">
                <a:solidFill>
                  <a:schemeClr val="bg1"/>
                </a:solidFill>
              </a:rPr>
            </a:br>
            <a:r>
              <a:rPr lang="zh-CN" altLang="zh-CN" sz="2000">
                <a:solidFill>
                  <a:schemeClr val="bg1"/>
                </a:solidFill>
              </a:rPr>
              <a:t>请计算项目总工期</a:t>
            </a:r>
            <a:r>
              <a:rPr lang="zh-CN" altLang="en-US" sz="2000">
                <a:solidFill>
                  <a:schemeClr val="bg1"/>
                </a:solidFill>
              </a:rPr>
              <a:t>。</a:t>
            </a:r>
            <a:r>
              <a:rPr lang="en-US" altLang="zh-CN" sz="2000">
                <a:solidFill>
                  <a:schemeClr val="bg1"/>
                </a:solidFill>
              </a:rPr>
              <a:t/>
            </a:r>
            <a:br>
              <a:rPr lang="en-US" altLang="zh-CN" sz="2000">
                <a:solidFill>
                  <a:schemeClr val="bg1"/>
                </a:solidFill>
              </a:rPr>
            </a:br>
            <a:r>
              <a:rPr lang="zh-CN" altLang="zh-CN" sz="2000">
                <a:solidFill>
                  <a:schemeClr val="bg1"/>
                </a:solidFill>
              </a:rPr>
              <a:t>【问题</a:t>
            </a:r>
            <a:r>
              <a:rPr lang="en-US" altLang="zh-CN" sz="2000">
                <a:solidFill>
                  <a:schemeClr val="bg1"/>
                </a:solidFill>
              </a:rPr>
              <a:t>3</a:t>
            </a:r>
            <a:r>
              <a:rPr lang="zh-CN" altLang="zh-CN" sz="2000">
                <a:solidFill>
                  <a:schemeClr val="bg1"/>
                </a:solidFill>
              </a:rPr>
              <a:t>】（</a:t>
            </a:r>
            <a:r>
              <a:rPr lang="en-US" altLang="zh-CN" sz="2000">
                <a:solidFill>
                  <a:schemeClr val="bg1"/>
                </a:solidFill>
              </a:rPr>
              <a:t>19</a:t>
            </a:r>
            <a:r>
              <a:rPr lang="zh-CN" altLang="zh-CN" sz="2000">
                <a:solidFill>
                  <a:schemeClr val="bg1"/>
                </a:solidFill>
              </a:rPr>
              <a:t>分）</a:t>
            </a:r>
            <a:r>
              <a:rPr lang="en-US" altLang="zh-CN" sz="2000">
                <a:solidFill>
                  <a:schemeClr val="bg1"/>
                </a:solidFill>
              </a:rPr>
              <a:t> </a:t>
            </a:r>
            <a:br>
              <a:rPr lang="en-US" altLang="zh-CN" sz="2000">
                <a:solidFill>
                  <a:schemeClr val="bg1"/>
                </a:solidFill>
              </a:rPr>
            </a:br>
            <a:r>
              <a:rPr lang="zh-CN" altLang="zh-CN" sz="2000">
                <a:solidFill>
                  <a:schemeClr val="bg1"/>
                </a:solidFill>
              </a:rPr>
              <a:t>（</a:t>
            </a:r>
            <a:r>
              <a:rPr lang="en-US" altLang="zh-CN" sz="2000">
                <a:solidFill>
                  <a:schemeClr val="bg1"/>
                </a:solidFill>
              </a:rPr>
              <a:t>1</a:t>
            </a:r>
            <a:r>
              <a:rPr lang="zh-CN" altLang="zh-CN" sz="2000">
                <a:solidFill>
                  <a:schemeClr val="bg1"/>
                </a:solidFill>
              </a:rPr>
              <a:t>）请计算关键路径上各活动的可缩短时间，每缩短一天增加的费用和增加的总费用。将关键路径上各活动的名称以及对应的计算结果填入答题纸相对应的表格中</a:t>
            </a:r>
            <a:r>
              <a:rPr lang="en-US" altLang="zh-CN" sz="2000">
                <a:solidFill>
                  <a:schemeClr val="bg1"/>
                </a:solidFill>
              </a:rPr>
              <a:t>。</a:t>
            </a:r>
            <a:br>
              <a:rPr lang="en-US" altLang="zh-CN" sz="2000">
                <a:solidFill>
                  <a:schemeClr val="bg1"/>
                </a:solidFill>
              </a:rPr>
            </a:br>
            <a:r>
              <a:rPr lang="zh-CN" altLang="zh-CN" sz="2000">
                <a:solidFill>
                  <a:schemeClr val="bg1"/>
                </a:solidFill>
              </a:rPr>
              <a:t>（</a:t>
            </a:r>
            <a:r>
              <a:rPr lang="en-US" altLang="zh-CN" sz="2000">
                <a:solidFill>
                  <a:schemeClr val="bg1"/>
                </a:solidFill>
              </a:rPr>
              <a:t>2</a:t>
            </a:r>
            <a:r>
              <a:rPr lang="zh-CN" altLang="zh-CN" sz="2000">
                <a:solidFill>
                  <a:schemeClr val="bg1"/>
                </a:solidFill>
              </a:rPr>
              <a:t>）如果项目工期要求缩短到</a:t>
            </a:r>
            <a:r>
              <a:rPr lang="en-US" altLang="zh-CN" sz="2000">
                <a:solidFill>
                  <a:schemeClr val="bg1"/>
                </a:solidFill>
              </a:rPr>
              <a:t>38</a:t>
            </a:r>
            <a:r>
              <a:rPr lang="zh-CN" altLang="zh-CN" sz="2000">
                <a:solidFill>
                  <a:schemeClr val="bg1"/>
                </a:solidFill>
              </a:rPr>
              <a:t>天，请给出具体的工期压缩方案并计算需要增加的最少费用。</a:t>
            </a:r>
            <a:endParaRPr lang="zh-CN" altLang="en-US" sz="2000">
              <a:solidFill>
                <a:schemeClr val="bg1"/>
              </a:solidFill>
            </a:endParaRPr>
          </a:p>
        </p:txBody>
      </p:sp>
    </p:spTree>
    <p:extLst>
      <p:ext uri="{BB962C8B-B14F-4D97-AF65-F5344CB8AC3E}">
        <p14:creationId xmlns:p14="http://schemas.microsoft.com/office/powerpoint/2010/main" val="2808713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TotalTime>
  <Pages>0</Pages>
  <Words>2603</Words>
  <Characters>0</Characters>
  <Application>Microsoft Office PowerPoint</Application>
  <DocSecurity>0</DocSecurity>
  <PresentationFormat>全屏显示(16:9)</PresentationFormat>
  <Lines>0</Lines>
  <Paragraphs>691</Paragraphs>
  <Slides>31</Slides>
  <Notes>2</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张健</dc:creator>
  <cp:lastModifiedBy>薛大龙</cp:lastModifiedBy>
  <cp:revision>135</cp:revision>
  <dcterms:created xsi:type="dcterms:W3CDTF">2012-12-25T22:33:00Z</dcterms:created>
  <dcterms:modified xsi:type="dcterms:W3CDTF">2016-12-17T05:33:20Z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2052-9.1.0.4047</vt:lpwstr>
  </property>
</Properties>
</file>