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460" r:id="rId2"/>
    <p:sldId id="3461" r:id="rId3"/>
    <p:sldId id="3462" r:id="rId4"/>
    <p:sldId id="1304" r:id="rId5"/>
    <p:sldId id="1305" r:id="rId6"/>
    <p:sldId id="1311" r:id="rId7"/>
    <p:sldId id="1326" r:id="rId8"/>
    <p:sldId id="1327" r:id="rId9"/>
    <p:sldId id="1328" r:id="rId10"/>
    <p:sldId id="1329" r:id="rId11"/>
    <p:sldId id="3465" r:id="rId12"/>
    <p:sldId id="1333" r:id="rId13"/>
    <p:sldId id="2791" r:id="rId14"/>
    <p:sldId id="1338" r:id="rId15"/>
    <p:sldId id="1346" r:id="rId16"/>
    <p:sldId id="2792" r:id="rId17"/>
    <p:sldId id="3463" r:id="rId18"/>
    <p:sldId id="3464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w Cen MT" pitchFamily="34" charset="0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w Cen MT" pitchFamily="34" charset="0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w Cen MT" pitchFamily="34" charset="0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w Cen MT" pitchFamily="34" charset="0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Tw Cen MT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微软雅黑" pitchFamily="34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hor" initials="" lastIdx="1" clrIdx="0"/>
  <p:cmAuthor id="1" name="yh" initials="" lastIdx="280" clrIdx="0"/>
  <p:cmAuthor id="2" name="Dina Kamal" initials="" lastIdx="3" clrIdx="0"/>
  <p:cmAuthor id="3" name="作者" initials="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50"/>
    <a:srgbClr val="3A5E8B"/>
    <a:srgbClr val="71863F"/>
    <a:srgbClr val="0000FF"/>
    <a:srgbClr val="0066FF"/>
    <a:srgbClr val="032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64" autoAdjust="0"/>
    <p:restoredTop sz="80409" autoAdjust="0"/>
  </p:normalViewPr>
  <p:slideViewPr>
    <p:cSldViewPr snapToGrid="0">
      <p:cViewPr varScale="1">
        <p:scale>
          <a:sx n="68" d="100"/>
          <a:sy n="68" d="100"/>
        </p:scale>
        <p:origin x="-564" y="-102"/>
      </p:cViewPr>
      <p:guideLst>
        <p:guide orient="horz" pos="1988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fld id="{192D5AB7-9A79-4D16-A0DA-80BDBB935F9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291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文本占位符 2"/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Gill Sans" charset="0"/>
              </a:rPr>
              <a:t>例如，组织的人力资源政策既可以是组织过程资产，也可以是事业环境因素；组织的项目生命周期标准，既可以是组织过程资产，也可以是事业环境因素。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9pPr>
          </a:lstStyle>
          <a:p>
            <a:fld id="{BA8FF7BF-BD77-4295-99A9-651A6BE309E3}" type="slidenum">
              <a:rPr lang="en-US" altLang="zh-CN">
                <a:ea typeface="宋体" pitchFamily="2" charset="-122"/>
              </a:rPr>
              <a:pPr/>
              <a:t>15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Rectangle 3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面扩大了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备注占位符 2"/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？？迎和改成迎合。</a:t>
            </a:r>
          </a:p>
        </p:txBody>
      </p:sp>
      <p:sp>
        <p:nvSpPr>
          <p:cNvPr id="9421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9pPr>
          </a:lstStyle>
          <a:p>
            <a:pPr algn="l"/>
            <a:fld id="{26CAADCD-C21B-441F-BA44-F9112C546465}" type="slidenum">
              <a:rPr lang="zh-CN" altLang="en-US" sz="1800"/>
              <a:pPr algn="l"/>
              <a:t>16</a:t>
            </a:fld>
            <a:endParaRPr lang="zh-CN" altLang="en-US" sz="18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+mj-ea"/>
                <a:cs typeface="+mj-cs"/>
                <a:sym typeface="+mn-ea"/>
              </a:rPr>
              <a:t>如何</a:t>
            </a:r>
            <a:r>
              <a:rPr lang="zh-CN" altLang="en-US" b="1" kern="0" dirty="0">
                <a:solidFill>
                  <a:srgbClr val="00B050"/>
                </a:solidFill>
                <a:latin typeface="微软雅黑" panose="020B0503020204020204" pitchFamily="34" charset="-122"/>
                <a:ea typeface="+mj-ea"/>
                <a:cs typeface="+mj-cs"/>
                <a:sym typeface="+mn-ea"/>
              </a:rPr>
              <a:t>多</a:t>
            </a:r>
            <a:r>
              <a:rPr lang="zh-CN" altLang="en-US" b="1" kern="0" dirty="0">
                <a:solidFill>
                  <a:srgbClr val="FFC000"/>
                </a:solidFill>
                <a:latin typeface="微软雅黑" panose="020B0503020204020204" pitchFamily="34" charset="-122"/>
                <a:ea typeface="+mj-ea"/>
                <a:cs typeface="+mj-cs"/>
                <a:sym typeface="+mn-ea"/>
              </a:rPr>
              <a:t>快</a:t>
            </a:r>
            <a:r>
              <a:rPr lang="zh-CN" altLang="en-US" b="1" kern="0" dirty="0">
                <a:solidFill>
                  <a:srgbClr val="00B050"/>
                </a:solidFill>
                <a:latin typeface="微软雅黑" panose="020B0503020204020204" pitchFamily="34" charset="-122"/>
                <a:ea typeface="+mj-ea"/>
                <a:cs typeface="+mj-cs"/>
                <a:sym typeface="+mn-ea"/>
              </a:rPr>
              <a:t>好</a:t>
            </a:r>
            <a:r>
              <a:rPr lang="zh-CN" altLang="en-US" b="1" kern="0" dirty="0">
                <a:solidFill>
                  <a:srgbClr val="FFC000"/>
                </a:solidFill>
                <a:latin typeface="微软雅黑" panose="020B0503020204020204" pitchFamily="34" charset="-122"/>
                <a:ea typeface="+mj-ea"/>
                <a:cs typeface="+mj-cs"/>
                <a:sym typeface="+mn-ea"/>
              </a:rPr>
              <a:t>省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+mj-ea"/>
                <a:cs typeface="+mj-cs"/>
                <a:sym typeface="+mn-ea"/>
              </a:rPr>
              <a:t>一次性快速通过考试？</a:t>
            </a:r>
            <a:endParaRPr lang="zh-CN" altLang="en-US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 bwMode="auto">
          <a:extLst/>
        </p:spPr>
        <p:txBody>
          <a:bodyPr>
            <a:prstTxWarp prst="textNoShape">
              <a:avLst/>
            </a:prstTxWarp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9pPr>
          </a:lstStyle>
          <a:p>
            <a:pPr algn="l">
              <a:defRPr/>
            </a:pPr>
            <a:fld id="{D727F4FF-75DB-4B3B-ABDB-F4ECCBA3105E}" type="slidenum">
              <a:rPr lang="zh-CN" altLang="en-US" sz="1800" dirty="0" smtClean="0"/>
              <a:pPr algn="l">
                <a:defRPr/>
              </a:pPr>
              <a:t>17</a:t>
            </a:fld>
            <a:endParaRPr lang="zh-CN" altLang="en-US" sz="18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spc="35" noProof="1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spc="35" noProof="1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spc="35" noProof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虚拟</a:t>
            </a:r>
            <a:r>
              <a:rPr lang="en-US" altLang="zh-CN" spc="35" noProof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——</a:t>
            </a:r>
            <a:r>
              <a:rPr spc="35" noProof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绝大多数成员平时通过互联网远程办公，而不是面对面集中  办公。</a:t>
            </a:r>
            <a:r>
              <a:rPr spc="30" noProof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定期或不定期面对面集中办公，如开会。</a:t>
            </a:r>
            <a:endParaRPr noProof="1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noProof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spc="35" noProof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虚拟</a:t>
            </a:r>
            <a:r>
              <a:rPr lang="en-US" altLang="zh-CN" spc="35" noProof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——</a:t>
            </a:r>
            <a:r>
              <a:rPr spc="35" noProof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绝大多数成员平时通过互联网远程办公，而不是面对面集中  办公。</a:t>
            </a:r>
            <a:r>
              <a:rPr spc="30" noProof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定期或不定期面对面集中办公，如开会。</a:t>
            </a:r>
            <a:endParaRPr noProof="1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noProof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文本占位符 2"/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文本占位符 2"/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项目管理办公室可能会承担整个组织范围的职责，在支持战略调整和创造组织价值方面发挥重要</a:t>
            </a:r>
          </a:p>
          <a:p>
            <a:r>
              <a:rPr lang="zh-CN" altLang="en-US" smtClean="0"/>
              <a:t>的作用。PMO 从组织战略项目中获取数据和信息，进行综合分析，评估如何实现更高级别的战略目</a:t>
            </a:r>
          </a:p>
          <a:p>
            <a:r>
              <a:rPr lang="zh-CN" altLang="en-US" smtClean="0"/>
              <a:t>标的。PMO 在组织的项目组合、项目集、项目与组织考评体系（如平衡计分卡）之间建立联系。</a:t>
            </a:r>
          </a:p>
          <a:p>
            <a:r>
              <a:rPr lang="zh-CN" altLang="en-US" smtClean="0"/>
              <a:t>除了被集中管理以外，PMO 所支持和管理的项目不一定彼此关联。PMO 的具体形式、职能和结构</a:t>
            </a:r>
          </a:p>
          <a:p>
            <a:r>
              <a:rPr lang="zh-CN" altLang="en-US" smtClean="0"/>
              <a:t>取决于所在组织的需要。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+mj-ea"/>
                <a:cs typeface="+mj-cs"/>
                <a:sym typeface="+mn-ea"/>
              </a:rPr>
              <a:t>如何</a:t>
            </a:r>
            <a:r>
              <a:rPr lang="zh-CN" altLang="en-US" b="1" kern="0" dirty="0">
                <a:solidFill>
                  <a:srgbClr val="00B050"/>
                </a:solidFill>
                <a:latin typeface="微软雅黑" panose="020B0503020204020204" pitchFamily="34" charset="-122"/>
                <a:ea typeface="+mj-ea"/>
                <a:cs typeface="+mj-cs"/>
                <a:sym typeface="+mn-ea"/>
              </a:rPr>
              <a:t>多</a:t>
            </a:r>
            <a:r>
              <a:rPr lang="zh-CN" altLang="en-US" b="1" kern="0" dirty="0">
                <a:solidFill>
                  <a:srgbClr val="FFC000"/>
                </a:solidFill>
                <a:latin typeface="微软雅黑" panose="020B0503020204020204" pitchFamily="34" charset="-122"/>
                <a:ea typeface="+mj-ea"/>
                <a:cs typeface="+mj-cs"/>
                <a:sym typeface="+mn-ea"/>
              </a:rPr>
              <a:t>快</a:t>
            </a:r>
            <a:r>
              <a:rPr lang="zh-CN" altLang="en-US" b="1" kern="0" dirty="0">
                <a:solidFill>
                  <a:srgbClr val="00B050"/>
                </a:solidFill>
                <a:latin typeface="微软雅黑" panose="020B0503020204020204" pitchFamily="34" charset="-122"/>
                <a:ea typeface="+mj-ea"/>
                <a:cs typeface="+mj-cs"/>
                <a:sym typeface="+mn-ea"/>
              </a:rPr>
              <a:t>好</a:t>
            </a:r>
            <a:r>
              <a:rPr lang="zh-CN" altLang="en-US" b="1" kern="0" dirty="0">
                <a:solidFill>
                  <a:srgbClr val="FFC000"/>
                </a:solidFill>
                <a:latin typeface="微软雅黑" panose="020B0503020204020204" pitchFamily="34" charset="-122"/>
                <a:ea typeface="+mj-ea"/>
                <a:cs typeface="+mj-cs"/>
                <a:sym typeface="+mn-ea"/>
              </a:rPr>
              <a:t>省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+mj-ea"/>
                <a:cs typeface="+mj-cs"/>
                <a:sym typeface="+mn-ea"/>
              </a:rPr>
              <a:t>一次性快速通过考试？</a:t>
            </a:r>
            <a:endParaRPr lang="zh-CN" altLang="en-US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 bwMode="auto">
          <a:extLst/>
        </p:spPr>
        <p:txBody>
          <a:bodyPr>
            <a:prstTxWarp prst="textNoShape">
              <a:avLst/>
            </a:prstTxWarp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9pPr>
          </a:lstStyle>
          <a:p>
            <a:pPr algn="l">
              <a:defRPr/>
            </a:pPr>
            <a:fld id="{D727F4FF-75DB-4B3B-ABDB-F4ECCBA3105E}" type="slidenum">
              <a:rPr lang="zh-CN" altLang="en-US" sz="1800" dirty="0" smtClean="0"/>
              <a:pPr algn="l">
                <a:defRPr/>
              </a:pPr>
              <a:t>11</a:t>
            </a:fld>
            <a:endParaRPr lang="zh-CN" altLang="en-US" sz="18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文本占位符 2"/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一万个读者有一万个哈姆雷特 哈姆雷特在不同的读者心目中会产生不同的认知形象。也用于表示每个人都有自己的偏好，有一万个人就有一万种偏好。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文本占位符 2"/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ea typeface="微软雅黑" pitchFamily="34" charset="-122"/>
              </a:rPr>
              <a:t>两个角度：外部和内部</a:t>
            </a:r>
          </a:p>
          <a:p>
            <a:r>
              <a:rPr lang="zh-CN" altLang="en-US" smtClean="0">
                <a:ea typeface="微软雅黑" pitchFamily="34" charset="-122"/>
              </a:rPr>
              <a:t>一是过程层面。必须把项目管理的各个过程整 合起来开展。不仅要协调开展同一过程组内或同一知识领域中的过程，而且要协调开展 不同过程组或不同知识领域的过程。例如，在监控过程中提出并审批变更请求之后，就 需要重新开展规划过程，根据批准的变更请求去修改项目管理计划或项目文件。</a:t>
            </a:r>
          </a:p>
          <a:p>
            <a:r>
              <a:rPr lang="zh-CN" altLang="en-US" smtClean="0">
                <a:ea typeface="微软雅黑" pitchFamily="34" charset="-122"/>
              </a:rPr>
              <a:t>二是认知层面。必须提高自己在每个知识领域的知识水平，必须深人了解项目的各 种特点；然后，综合利用这些知识，综合考虑这些特点，选择最适合项目的管理方法。</a:t>
            </a:r>
          </a:p>
          <a:p>
            <a:r>
              <a:rPr lang="zh-CN" altLang="en-US" smtClean="0">
                <a:ea typeface="微软雅黑" pitchFamily="34" charset="-122"/>
              </a:rPr>
              <a:t>三是背景层面。必须动态了解与项目有关的大背景，如新技术的出现、社交网络的 发展、虚拟团队的普及和新型价值观的涌现，并加以综合利用。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文本占位符 2"/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ea typeface="微软雅黑" pitchFamily="34" charset="-122"/>
              </a:rPr>
              <a:t>两个角度：外部和内部</a:t>
            </a:r>
          </a:p>
          <a:p>
            <a:r>
              <a:rPr lang="zh-CN" altLang="en-US" smtClean="0">
                <a:ea typeface="微软雅黑" pitchFamily="34" charset="-122"/>
              </a:rPr>
              <a:t>一是过程层面。必须把项目管理的各个过程整 合起来开展。不仅要协调开展同一过程组内或同一知识领域中的过程，而且要协调开展 不同过程组或不同知识领域的过程。例如，在监控过程中提出并审批变更请求之后，就 需要重新开展规划过程，根据批准的变更请求去修改项目管理计划或项目文件。</a:t>
            </a:r>
          </a:p>
          <a:p>
            <a:r>
              <a:rPr lang="zh-CN" altLang="en-US" smtClean="0">
                <a:ea typeface="微软雅黑" pitchFamily="34" charset="-122"/>
              </a:rPr>
              <a:t>二是认知层面。必须提高自己在每个知识领域的知识水平，必须深人了解项目的各 种特点；然后，综合利用这些知识，综合考虑这些特点，选择最适合项目的管理方法。</a:t>
            </a:r>
          </a:p>
          <a:p>
            <a:r>
              <a:rPr lang="zh-CN" altLang="en-US" smtClean="0">
                <a:ea typeface="微软雅黑" pitchFamily="34" charset="-122"/>
              </a:rPr>
              <a:t>三是背景层面。必须动态了解与项目有关的大背景，如新技术的出现、社交网络的 发展、虚拟团队的普及和新型价值观的涌现，并加以综合利用。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666F1-FF06-4A7F-A662-70218D6BE960}" type="datetimeFigureOut">
              <a:rPr lang="zh-CN" altLang="en-US"/>
              <a:pPr>
                <a:defRPr/>
              </a:pPr>
              <a:t>2018-12-06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2F2BA-5BC0-4AB4-9F1E-2A39F3F753B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9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0"/>
            <a:ext cx="5588000" cy="563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09600" y="762000"/>
            <a:ext cx="10972800" cy="5410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10-</a:t>
            </a:r>
            <a:fld id="{3B4C8EFF-7D8D-4EF1-BD88-42DC862A681E}" type="slidenum">
              <a:rPr lang="en-US" altLang="zh-CN">
                <a:latin typeface="楷体" pitchFamily="49" charset="-122"/>
                <a:ea typeface="楷体" pitchFamily="49" charset="-122"/>
              </a:rPr>
              <a:pPr/>
              <a:t>‹#›</a:t>
            </a:fld>
            <a:endParaRPr lang="en-US" altLang="zh-CN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PMP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30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105156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76700"/>
            <a:ext cx="105156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666F1-FF06-4A7F-A662-70218D6BE960}" type="datetimeFigureOut">
              <a:rPr lang="zh-CN" altLang="en-US"/>
              <a:pPr>
                <a:defRPr/>
              </a:pPr>
              <a:t>2018-12-06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42715-08F1-42FE-9B48-31EBEC07E9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30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2700" b="1" kern="1200" noProof="1">
                <a:solidFill>
                  <a:srgbClr val="0070C0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25246-D887-4B98-9FCF-EDB2D7F333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72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3A43F-389A-4702-8598-BF196C4FFE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8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34122-77C8-4116-8391-DA8FCE7C61E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2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B66DF-C5EF-41AE-9D48-6B66B082BE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49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pasted-image.pd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17888"/>
            <a:ext cx="2895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3925888" y="2374900"/>
            <a:ext cx="43402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Tw Cen MT" panose="020B0602020104020603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Tw Cen MT" panose="020B0602020104020603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Tw Cen MT" panose="020B0602020104020603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Tw Cen MT" panose="020B0602020104020603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w Cen MT" panose="020B0602020104020603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w Cen MT" panose="020B0602020104020603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w Cen MT" panose="020B0602020104020603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w Cen MT" panose="020B0602020104020603" pitchFamily="34" charset="0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zh-CN" altLang="en-US" sz="5400"/>
              <a:t>技术成就梦想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5AEF5-7665-44DC-AE86-AF11029D1C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9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04737-FB1C-40BB-94D5-37AE3B43DA7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34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209550" y="590550"/>
            <a:ext cx="11982450" cy="6032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998" tIns="71998" rIns="71998" bIns="71998" anchor="ctr"/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9pPr>
          </a:lstStyle>
          <a:p>
            <a:endParaRPr lang="en-GB" altLang="zh-CN" sz="2700">
              <a:solidFill>
                <a:schemeClr val="bg1"/>
              </a:solidFill>
              <a:latin typeface="微软雅黑" pitchFamily="34" charset="-122"/>
              <a:cs typeface="Arial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43904" y="215111"/>
            <a:ext cx="9760609" cy="4593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D811E6A5-B543-4A1B-8D46-8D417D3E84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14061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0"/>
            <a:ext cx="5588000" cy="563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609600" y="762000"/>
            <a:ext cx="10972800" cy="5410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7-</a:t>
            </a:r>
            <a:fld id="{50EDF58B-3681-47D1-A95E-95EB1A432C69}" type="slidenum">
              <a:rPr lang="en-US" altLang="zh-CN">
                <a:latin typeface="楷体" pitchFamily="49" charset="-122"/>
                <a:ea typeface="楷体" pitchFamily="49" charset="-122"/>
              </a:rPr>
              <a:pPr/>
              <a:t>‹#›</a:t>
            </a:fld>
            <a:endParaRPr lang="en-US" altLang="zh-CN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PMP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73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FFFF"/>
            </a:gs>
            <a:gs pos="50000">
              <a:srgbClr val="FBFBFB"/>
            </a:gs>
            <a:gs pos="100000">
              <a:srgbClr val="D0D0D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A666F1-FF06-4A7F-A662-70218D6BE960}" type="datetimeFigureOut">
              <a:rPr lang="zh-CN" altLang="en-US"/>
              <a:pPr>
                <a:defRPr/>
              </a:pPr>
              <a:t>2018-12-06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E4DB53DC-6943-47B9-A66D-B676E30B4F87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1" name="图片 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6373813"/>
            <a:ext cx="17891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6" r:id="rId8"/>
    <p:sldLayoutId id="2147483678" r:id="rId9"/>
    <p:sldLayoutId id="2147483679" r:id="rId10"/>
    <p:sldLayoutId id="214748366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zh-CN" altLang="en-US" sz="2700" b="1" kern="1200" noProof="1" dirty="0">
          <a:solidFill>
            <a:srgbClr val="0070C0"/>
          </a:solidFill>
          <a:latin typeface="Georgia" panose="02040502050405020303" pitchFamily="18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0070C0"/>
          </a:solidFill>
          <a:latin typeface="Georgia" pitchFamily="18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0070C0"/>
          </a:solidFill>
          <a:latin typeface="Georgia" pitchFamily="18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0070C0"/>
          </a:solidFill>
          <a:latin typeface="Georgia" pitchFamily="18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rgbClr val="0070C0"/>
          </a:solidFill>
          <a:latin typeface="Georgia" pitchFamily="18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panose="020B0602020104020603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panose="020B0602020104020603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panose="020B0602020104020603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panose="020B0602020104020603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6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5138" y="484188"/>
            <a:ext cx="8940800" cy="565150"/>
          </a:xfrm>
        </p:spPr>
        <p:txBody>
          <a:bodyPr/>
          <a:lstStyle/>
          <a:p>
            <a:pPr marL="342900" indent="-342900" eaLnBrk="1" hangingPunct="1"/>
            <a:r>
              <a:rPr smtClean="0"/>
              <a:t>项目管理办公室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5138" y="903288"/>
            <a:ext cx="8477250" cy="2085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noProof="1">
                <a:solidFill>
                  <a:srgbClr val="C00000"/>
                </a:solidFill>
              </a:rPr>
              <a:t>为了保证项目符合组织的业务目标，PMO 可能有权在每个项目的生命周期中充当</a:t>
            </a:r>
            <a:r>
              <a:rPr lang="zh-CN" altLang="en-US" b="1" noProof="1" smtClean="0">
                <a:solidFill>
                  <a:srgbClr val="C00000"/>
                </a:solidFill>
              </a:rPr>
              <a:t>重要干系人和</a:t>
            </a:r>
            <a:r>
              <a:rPr lang="zh-CN" altLang="en-US" b="1" noProof="1">
                <a:solidFill>
                  <a:srgbClr val="C00000"/>
                </a:solidFill>
              </a:rPr>
              <a:t>关键决策者。</a:t>
            </a:r>
            <a:r>
              <a:rPr lang="zh-CN" altLang="en-US" noProof="1"/>
              <a:t>PMO 可以：</a:t>
            </a: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noProof="1"/>
              <a:t>提出建议；</a:t>
            </a: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noProof="1"/>
              <a:t>领导知识传递；</a:t>
            </a: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noProof="1"/>
              <a:t>终止项目；</a:t>
            </a: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noProof="1"/>
              <a:t>根据需要采取其他行动。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5138" y="3259138"/>
            <a:ext cx="7918450" cy="2751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noProof="1">
                <a:solidFill>
                  <a:srgbClr val="C00000"/>
                </a:solidFill>
                <a:sym typeface="+mn-ea"/>
              </a:rPr>
              <a:t>PMO 的一个主要职能是通过各种方式向项目经理提供支持</a:t>
            </a:r>
            <a:r>
              <a:rPr lang="zh-CN" altLang="en-US" noProof="1">
                <a:sym typeface="+mn-ea"/>
              </a:rPr>
              <a:t>，这些方式包括（但不限于）：</a:t>
            </a:r>
            <a:endParaRPr lang="zh-CN" altLang="en-US" noProof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noProof="1">
                <a:sym typeface="+mn-ea"/>
              </a:rPr>
              <a:t>对 PMO 所辖的全部项目的共享资源进行管理；</a:t>
            </a:r>
            <a:endParaRPr lang="zh-CN" altLang="en-US" noProof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noProof="1">
                <a:sym typeface="+mn-ea"/>
              </a:rPr>
              <a:t>识别和制定项目管理方法、最佳实践和标准；</a:t>
            </a:r>
            <a:endParaRPr lang="zh-CN" altLang="en-US" noProof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noProof="1">
                <a:sym typeface="+mn-ea"/>
              </a:rPr>
              <a:t>指导、辅导、培训和监督；</a:t>
            </a:r>
            <a:endParaRPr lang="zh-CN" altLang="en-US" noProof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noProof="1">
                <a:sym typeface="+mn-ea"/>
              </a:rPr>
              <a:t>通过项目审计，监督对项目管理标准、政策、程序和模板的遵守程度；</a:t>
            </a:r>
            <a:endParaRPr lang="zh-CN" altLang="en-US" noProof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noProof="1">
                <a:sym typeface="+mn-ea"/>
              </a:rPr>
              <a:t>制定和管理项目政策、程序、模板和其他共享的文件（组织过程资产）；</a:t>
            </a:r>
            <a:endParaRPr lang="zh-CN" altLang="en-US" noProof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noProof="1">
                <a:sym typeface="+mn-ea"/>
              </a:rPr>
              <a:t>对跨项目的沟通进行协调。</a:t>
            </a:r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4"/>
          <p:cNvSpPr txBox="1">
            <a:spLocks noChangeArrowheads="1"/>
          </p:cNvSpPr>
          <p:nvPr/>
        </p:nvSpPr>
        <p:spPr bwMode="auto">
          <a:xfrm>
            <a:off x="731508" y="1441285"/>
            <a:ext cx="7519987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901" tIns="50950" rIns="101901" bIns="50950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Tw Cen MT"/>
                <a:ea typeface="微软雅黑" pitchFamily="34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w Cen MT"/>
                <a:ea typeface="微软雅黑" pitchFamily="34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w Cen MT"/>
                <a:ea typeface="微软雅黑" pitchFamily="34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Q&amp;A</a:t>
            </a:r>
            <a:endParaRPr lang="zh-CN" altLang="en-US" sz="2200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7587" name="TextBox 5"/>
          <p:cNvSpPr txBox="1">
            <a:spLocks noChangeArrowheads="1"/>
          </p:cNvSpPr>
          <p:nvPr/>
        </p:nvSpPr>
        <p:spPr bwMode="auto">
          <a:xfrm>
            <a:off x="196850" y="46038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Tw Cen MT"/>
                <a:ea typeface="微软雅黑" pitchFamily="34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w Cen MT"/>
                <a:ea typeface="微软雅黑" pitchFamily="34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w Cen MT"/>
                <a:ea typeface="微软雅黑" pitchFamily="34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chemeClr val="tx2"/>
                </a:solidFill>
                <a:latin typeface="微软雅黑" pitchFamily="34" charset="-122"/>
              </a:rPr>
              <a:t>谢谢</a:t>
            </a:r>
          </a:p>
        </p:txBody>
      </p:sp>
      <p:sp>
        <p:nvSpPr>
          <p:cNvPr id="67588" name="文本框 1"/>
          <p:cNvSpPr txBox="1">
            <a:spLocks noChangeArrowheads="1"/>
          </p:cNvSpPr>
          <p:nvPr/>
        </p:nvSpPr>
        <p:spPr bwMode="auto">
          <a:xfrm>
            <a:off x="581025" y="4618038"/>
            <a:ext cx="9429874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112713"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Tw Cen MT"/>
                <a:ea typeface="微软雅黑" pitchFamily="34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w Cen MT"/>
                <a:ea typeface="微软雅黑" pitchFamily="34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w Cen MT"/>
                <a:ea typeface="微软雅黑" pitchFamily="34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1D59"/>
                </a:solidFill>
                <a:latin typeface="Georgia" pitchFamily="18" charset="0"/>
                <a:sym typeface="微软雅黑" pitchFamily="34" charset="-122"/>
              </a:rPr>
              <a:t>薛博士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1D59"/>
                </a:solidFill>
                <a:latin typeface="Georgia" pitchFamily="18" charset="0"/>
                <a:sym typeface="微软雅黑" pitchFamily="34" charset="-122"/>
              </a:rPr>
              <a:t>主讲领域</a:t>
            </a:r>
            <a:r>
              <a:rPr lang="zh-CN" altLang="en-US" sz="1800" b="1" smtClean="0">
                <a:solidFill>
                  <a:srgbClr val="001D59"/>
                </a:solidFill>
                <a:latin typeface="Georgia" pitchFamily="18" charset="0"/>
                <a:sym typeface="微软雅黑" pitchFamily="34" charset="-122"/>
              </a:rPr>
              <a:t>：信息系统</a:t>
            </a:r>
            <a:r>
              <a:rPr lang="zh-CN" altLang="en-US" sz="1800" b="1">
                <a:solidFill>
                  <a:srgbClr val="001D59"/>
                </a:solidFill>
                <a:latin typeface="Georgia" pitchFamily="18" charset="0"/>
                <a:sym typeface="微软雅黑" pitchFamily="34" charset="-122"/>
              </a:rPr>
              <a:t>项目管理师</a:t>
            </a:r>
            <a:r>
              <a:rPr lang="zh-CN" altLang="en-US" sz="1800" b="1" smtClean="0">
                <a:solidFill>
                  <a:srgbClr val="001D59"/>
                </a:solidFill>
                <a:latin typeface="Georgia" pitchFamily="18" charset="0"/>
                <a:sym typeface="微软雅黑" pitchFamily="34" charset="-122"/>
              </a:rPr>
              <a:t>、</a:t>
            </a:r>
            <a:r>
              <a:rPr lang="zh-CN" altLang="en-US" sz="1800" b="1">
                <a:solidFill>
                  <a:srgbClr val="001D59"/>
                </a:solidFill>
                <a:latin typeface="Georgia" pitchFamily="18" charset="0"/>
                <a:sym typeface="微软雅黑" pitchFamily="34" charset="-122"/>
              </a:rPr>
              <a:t>系统分析师、</a:t>
            </a:r>
            <a:r>
              <a:rPr lang="zh-CN" altLang="en-US" sz="1800" b="1" smtClean="0">
                <a:solidFill>
                  <a:srgbClr val="001D59"/>
                </a:solidFill>
                <a:latin typeface="Georgia" pitchFamily="18" charset="0"/>
                <a:sym typeface="微软雅黑" pitchFamily="34" charset="-122"/>
              </a:rPr>
              <a:t>系统架构设计师、系统规划与管理师</a:t>
            </a:r>
            <a:endParaRPr lang="en-US" altLang="zh-CN" sz="1800" b="1">
              <a:solidFill>
                <a:srgbClr val="001D59"/>
              </a:solidFill>
              <a:latin typeface="Georgia" pitchFamily="18" charset="0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C00000"/>
                </a:solidFill>
                <a:latin typeface="Georgia" pitchFamily="18" charset="0"/>
                <a:sym typeface="微软雅黑" pitchFamily="34" charset="-122"/>
              </a:rPr>
              <a:t>薛博士版权所有，已申请知识产权保护，侵权必究！</a:t>
            </a:r>
          </a:p>
        </p:txBody>
      </p:sp>
      <p:pic>
        <p:nvPicPr>
          <p:cNvPr id="67589" name="图片 4" descr="T13xZTBXJv1RCvBVdK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0" y="1023938"/>
            <a:ext cx="5283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0" y="975628"/>
            <a:ext cx="5283200" cy="3310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455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1588" y="2516188"/>
            <a:ext cx="12195176" cy="1730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miter lim="800000"/>
          </a:ln>
        </p:spPr>
        <p:txBody>
          <a:bodyPr lIns="121912" tIns="60956" rIns="121912" bIns="60956"/>
          <a:lstStyle/>
          <a:p>
            <a:pPr>
              <a:defRPr/>
            </a:pPr>
            <a:endParaRPr lang="zh-CN" altLang="en-US" sz="100">
              <a:ea typeface="微软雅黑" panose="020B0503020204020204" pitchFamily="34" charset="-122"/>
            </a:endParaRPr>
          </a:p>
        </p:txBody>
      </p:sp>
      <p:sp>
        <p:nvSpPr>
          <p:cNvPr id="9" name="Freeform 7"/>
          <p:cNvSpPr/>
          <p:nvPr/>
        </p:nvSpPr>
        <p:spPr bwMode="auto">
          <a:xfrm>
            <a:off x="349250" y="1587500"/>
            <a:ext cx="2554288" cy="2805113"/>
          </a:xfrm>
          <a:custGeom>
            <a:avLst/>
            <a:gdLst>
              <a:gd name="T0" fmla="*/ 579 w 1583"/>
              <a:gd name="T1" fmla="*/ 0 h 1325"/>
              <a:gd name="T2" fmla="*/ 1583 w 1583"/>
              <a:gd name="T3" fmla="*/ 0 h 1325"/>
              <a:gd name="T4" fmla="*/ 1004 w 1583"/>
              <a:gd name="T5" fmla="*/ 1325 h 1325"/>
              <a:gd name="T6" fmla="*/ 0 w 1583"/>
              <a:gd name="T7" fmla="*/ 1325 h 1325"/>
              <a:gd name="T8" fmla="*/ 579 w 1583"/>
              <a:gd name="T9" fmla="*/ 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3" h="1325">
                <a:moveTo>
                  <a:pt x="579" y="0"/>
                </a:moveTo>
                <a:lnTo>
                  <a:pt x="1583" y="0"/>
                </a:lnTo>
                <a:lnTo>
                  <a:pt x="1004" y="1325"/>
                </a:lnTo>
                <a:lnTo>
                  <a:pt x="0" y="1325"/>
                </a:lnTo>
                <a:lnTo>
                  <a:pt x="579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0">
            <a:noFill/>
            <a:prstDash val="solid"/>
            <a:round/>
          </a:ln>
        </p:spPr>
        <p:txBody>
          <a:bodyPr lIns="121912" tIns="60956" rIns="121912" bIns="60956" anchor="ctr" anchorCtr="1"/>
          <a:lstStyle/>
          <a:p>
            <a:pPr>
              <a:defRPr/>
            </a:pPr>
            <a:endParaRPr lang="zh-CN" altLang="en-US" sz="6825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TextBox 48"/>
          <p:cNvSpPr txBox="1"/>
          <p:nvPr/>
        </p:nvSpPr>
        <p:spPr>
          <a:xfrm>
            <a:off x="2305050" y="3014663"/>
            <a:ext cx="7305675" cy="828675"/>
          </a:xfrm>
          <a:prstGeom prst="rect">
            <a:avLst/>
          </a:prstGeom>
          <a:noFill/>
        </p:spPr>
        <p:txBody>
          <a:bodyPr tIns="45718" bIns="45718">
            <a:spAutoFit/>
          </a:bodyPr>
          <a:lstStyle/>
          <a:p>
            <a:pPr>
              <a:defRPr/>
            </a:pPr>
            <a:r>
              <a:rPr lang="zh-CN" altLang="en-US" sz="4800" b="1" smtClean="0">
                <a:solidFill>
                  <a:srgbClr val="7030A0"/>
                </a:solidFill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项目</a:t>
            </a:r>
            <a:r>
              <a:rPr lang="zh-CN" altLang="en-US" sz="4800" b="1" smtClean="0">
                <a:solidFill>
                  <a:srgbClr val="C00000"/>
                </a:solidFill>
                <a:latin typeface="Georgia" panose="02040502050405020303" pitchFamily="18" charset="0"/>
                <a:cs typeface="+mn-ea"/>
                <a:sym typeface="+mn-lt"/>
              </a:rPr>
              <a:t>经理的角色</a:t>
            </a:r>
            <a:endParaRPr lang="zh-CN" altLang="en-US" sz="4800" b="1" dirty="0">
              <a:solidFill>
                <a:srgbClr val="00B050"/>
              </a:solidFill>
              <a:latin typeface="Georgia" panose="02040502050405020303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文本框 1"/>
          <p:cNvSpPr txBox="1"/>
          <p:nvPr/>
        </p:nvSpPr>
        <p:spPr>
          <a:xfrm>
            <a:off x="5699125" y="4803775"/>
            <a:ext cx="3911600" cy="2746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040"/>
              </a:lnSpc>
              <a:defRPr/>
            </a:pPr>
            <a:r>
              <a:rPr lang="zh-CN" altLang="en-US" sz="2800" b="1">
                <a:solidFill>
                  <a:srgbClr val="2663FA"/>
                </a:solidFill>
                <a:latin typeface="微软雅黑" panose="020B0503020204020204" pitchFamily="34" charset="-122"/>
                <a:ea typeface="+mn-ea"/>
                <a:sym typeface="+mn-ea"/>
              </a:rPr>
              <a:t>薛大龙博士</a:t>
            </a:r>
            <a:endParaRPr lang="zh-CN" altLang="en-US" sz="2800" b="1" dirty="0">
              <a:solidFill>
                <a:srgbClr val="2663FA"/>
              </a:solidFill>
              <a:latin typeface="微软雅黑" panose="020B0503020204020204" pitchFamily="34" charset="-122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文本框 99"/>
          <p:cNvSpPr txBox="1"/>
          <p:nvPr/>
        </p:nvSpPr>
        <p:spPr>
          <a:xfrm>
            <a:off x="2128838" y="1273175"/>
            <a:ext cx="4849812" cy="420688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135" noProof="1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135" noProof="1">
                <a:solidFill>
                  <a:schemeClr val="bg1"/>
                </a:solidFill>
                <a:latin typeface="微软雅黑" panose="020B0503020204020204" pitchFamily="34" charset="-122"/>
              </a:rPr>
              <a:t>）使项目目标与组织的战略目标一致</a:t>
            </a:r>
          </a:p>
        </p:txBody>
      </p:sp>
      <p:sp>
        <p:nvSpPr>
          <p:cNvPr id="12292" name="文本框 3"/>
          <p:cNvSpPr txBox="1"/>
          <p:nvPr/>
        </p:nvSpPr>
        <p:spPr>
          <a:xfrm>
            <a:off x="2128838" y="1882775"/>
            <a:ext cx="4849812" cy="420688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135" noProof="1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2135" noProof="1">
                <a:solidFill>
                  <a:schemeClr val="bg1"/>
                </a:solidFill>
                <a:latin typeface="微软雅黑" panose="020B0503020204020204" pitchFamily="34" charset="-122"/>
              </a:rPr>
              <a:t>）使团队中的每个人朝同一方向努力</a:t>
            </a:r>
          </a:p>
        </p:txBody>
      </p:sp>
      <p:sp>
        <p:nvSpPr>
          <p:cNvPr id="87043" name="文本框 4"/>
          <p:cNvSpPr txBox="1">
            <a:spLocks noChangeArrowheads="1"/>
          </p:cNvSpPr>
          <p:nvPr/>
        </p:nvSpPr>
        <p:spPr bwMode="auto">
          <a:xfrm>
            <a:off x="484188" y="1296988"/>
            <a:ext cx="14525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9pPr>
          </a:lstStyle>
          <a:p>
            <a:r>
              <a:rPr lang="zh-CN" altLang="en-US" sz="2000" b="1">
                <a:solidFill>
                  <a:srgbClr val="C00000"/>
                </a:solidFill>
                <a:latin typeface="微软雅黑" pitchFamily="34" charset="-122"/>
                <a:sym typeface="微软雅黑" pitchFamily="34" charset="-122"/>
              </a:rPr>
              <a:t>两个角度：</a:t>
            </a:r>
          </a:p>
        </p:txBody>
      </p:sp>
      <p:sp>
        <p:nvSpPr>
          <p:cNvPr id="87044" name="文本框 5"/>
          <p:cNvSpPr txBox="1">
            <a:spLocks noChangeArrowheads="1"/>
          </p:cNvSpPr>
          <p:nvPr/>
        </p:nvSpPr>
        <p:spPr bwMode="auto">
          <a:xfrm>
            <a:off x="446088" y="2495550"/>
            <a:ext cx="17700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9pPr>
          </a:lstStyle>
          <a:p>
            <a:r>
              <a:rPr lang="zh-CN" altLang="en-US" sz="2000" b="1">
                <a:solidFill>
                  <a:srgbClr val="C00000"/>
                </a:solidFill>
                <a:latin typeface="微软雅黑" pitchFamily="34" charset="-122"/>
              </a:rPr>
              <a:t>三个层面：</a:t>
            </a:r>
          </a:p>
        </p:txBody>
      </p:sp>
      <p:grpSp>
        <p:nvGrpSpPr>
          <p:cNvPr id="87045" name="Group 4"/>
          <p:cNvGrpSpPr>
            <a:grpSpLocks/>
          </p:cNvGrpSpPr>
          <p:nvPr/>
        </p:nvGrpSpPr>
        <p:grpSpPr bwMode="auto">
          <a:xfrm>
            <a:off x="3432175" y="2997200"/>
            <a:ext cx="2225675" cy="1946275"/>
            <a:chOff x="4200186" y="2320894"/>
            <a:chExt cx="3791627" cy="3651116"/>
          </a:xfrm>
        </p:grpSpPr>
        <p:sp>
          <p:nvSpPr>
            <p:cNvPr id="8" name="Rounded Rectangle 6"/>
            <p:cNvSpPr/>
            <p:nvPr/>
          </p:nvSpPr>
          <p:spPr>
            <a:xfrm flipH="1">
              <a:off x="4213709" y="4849278"/>
              <a:ext cx="3778104" cy="914267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</a:pPr>
              <a:endParaRPr lang="en-GB" sz="1265" b="1" noProof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" name="Rounded Rectangle 5"/>
            <p:cNvSpPr/>
            <p:nvPr/>
          </p:nvSpPr>
          <p:spPr>
            <a:xfrm rot="3492391" flipH="1">
              <a:off x="4991176" y="3688049"/>
              <a:ext cx="3651116" cy="91680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</a:pPr>
              <a:endParaRPr lang="en-GB" sz="1265" b="1" noProof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" name="Rounded Rectangle 3"/>
            <p:cNvSpPr/>
            <p:nvPr/>
          </p:nvSpPr>
          <p:spPr>
            <a:xfrm rot="18107609">
              <a:off x="3556469" y="3689401"/>
              <a:ext cx="3651116" cy="91410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</a:pPr>
              <a:endParaRPr lang="en-GB" sz="1265" b="1" noProof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" name="Rounded Rectangle 9"/>
            <p:cNvSpPr/>
            <p:nvPr/>
          </p:nvSpPr>
          <p:spPr>
            <a:xfrm flipH="1">
              <a:off x="4200186" y="4849278"/>
              <a:ext cx="1949903" cy="914267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</a:pPr>
              <a:endParaRPr lang="en-GB" sz="1265" b="1" noProof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725491" y="2612745"/>
              <a:ext cx="754540" cy="7564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</a:pPr>
              <a:endParaRPr lang="en-GB" sz="1265" b="1" noProof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297546" y="4929685"/>
              <a:ext cx="754540" cy="7564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</a:pPr>
              <a:endParaRPr lang="en-GB" sz="1265" b="1" noProof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164254" y="4929685"/>
              <a:ext cx="754540" cy="7564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</a:pPr>
              <a:endParaRPr lang="en-GB" sz="1265" b="1" noProof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5949961" y="2791429"/>
              <a:ext cx="305601" cy="399062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128573" tIns="64288" rIns="128573" bIns="64288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1265" b="1" noProof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4538242" y="5087524"/>
              <a:ext cx="275853" cy="437776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8573" tIns="64288" rIns="128573" bIns="64288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1265" b="1" noProof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7348156" y="5147085"/>
              <a:ext cx="386736" cy="333544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128573" tIns="64288" rIns="128573" bIns="64288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1265" b="1" noProof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2306" name="文本框 11"/>
          <p:cNvSpPr txBox="1"/>
          <p:nvPr/>
        </p:nvSpPr>
        <p:spPr>
          <a:xfrm>
            <a:off x="4014788" y="2606675"/>
            <a:ext cx="1339850" cy="420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135" b="1" noProof="1">
                <a:latin typeface="Arial" panose="020B0604020202020204" pitchFamily="34" charset="0"/>
              </a:rPr>
              <a:t>过程层面</a:t>
            </a:r>
          </a:p>
        </p:txBody>
      </p:sp>
      <p:sp>
        <p:nvSpPr>
          <p:cNvPr id="12307" name="文本框 12"/>
          <p:cNvSpPr txBox="1"/>
          <p:nvPr/>
        </p:nvSpPr>
        <p:spPr>
          <a:xfrm>
            <a:off x="2070100" y="4529138"/>
            <a:ext cx="1339850" cy="4206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140" b="1" noProof="1">
                <a:latin typeface="Arial" panose="020B0604020202020204" pitchFamily="34" charset="0"/>
              </a:rPr>
              <a:t>认知层面</a:t>
            </a:r>
          </a:p>
        </p:txBody>
      </p:sp>
      <p:sp>
        <p:nvSpPr>
          <p:cNvPr id="12308" name="文本框 16"/>
          <p:cNvSpPr txBox="1"/>
          <p:nvPr/>
        </p:nvSpPr>
        <p:spPr>
          <a:xfrm>
            <a:off x="5919788" y="4495800"/>
            <a:ext cx="1339850" cy="420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135" b="1" noProof="1">
                <a:latin typeface="Arial" panose="020B0604020202020204" pitchFamily="34" charset="0"/>
              </a:rPr>
              <a:t>背景层面</a:t>
            </a:r>
          </a:p>
        </p:txBody>
      </p:sp>
      <p:sp>
        <p:nvSpPr>
          <p:cNvPr id="87059" name="文本框 16"/>
          <p:cNvSpPr txBox="1">
            <a:spLocks noChangeArrowheads="1"/>
          </p:cNvSpPr>
          <p:nvPr/>
        </p:nvSpPr>
        <p:spPr bwMode="auto">
          <a:xfrm>
            <a:off x="392113" y="5122863"/>
            <a:ext cx="75961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9pPr>
          </a:lstStyle>
          <a:p>
            <a:r>
              <a:rPr lang="zh-CN" altLang="en-US" sz="2400" b="1">
                <a:solidFill>
                  <a:srgbClr val="C00000"/>
                </a:solidFill>
                <a:latin typeface="微软雅黑" pitchFamily="34" charset="-122"/>
              </a:rPr>
              <a:t>从两个角度着眼、三个层面入手，做好整合管理，运用四大技能处理好五大关系</a:t>
            </a:r>
          </a:p>
        </p:txBody>
      </p:sp>
      <p:sp>
        <p:nvSpPr>
          <p:cNvPr id="87060" name="Rectangle 2"/>
          <p:cNvSpPr>
            <a:spLocks noGrp="1" noChangeArrowheads="1"/>
          </p:cNvSpPr>
          <p:nvPr/>
        </p:nvSpPr>
        <p:spPr bwMode="auto">
          <a:xfrm>
            <a:off x="390525" y="484188"/>
            <a:ext cx="89408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700" b="1">
                <a:solidFill>
                  <a:srgbClr val="0070C0"/>
                </a:solidFill>
                <a:latin typeface="Georgia" pitchFamily="18" charset="0"/>
              </a:rPr>
              <a:t>项目经理的定义</a:t>
            </a:r>
          </a:p>
        </p:txBody>
      </p:sp>
      <p:sp>
        <p:nvSpPr>
          <p:cNvPr id="2" name="五角星 1"/>
          <p:cNvSpPr/>
          <p:nvPr/>
        </p:nvSpPr>
        <p:spPr>
          <a:xfrm>
            <a:off x="3692525" y="549275"/>
            <a:ext cx="212725" cy="22066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 noProof="1"/>
          </a:p>
        </p:txBody>
      </p:sp>
      <p:sp>
        <p:nvSpPr>
          <p:cNvPr id="3" name="五角星 2"/>
          <p:cNvSpPr/>
          <p:nvPr/>
        </p:nvSpPr>
        <p:spPr>
          <a:xfrm>
            <a:off x="3941763" y="549275"/>
            <a:ext cx="212725" cy="22066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 noProof="1"/>
          </a:p>
        </p:txBody>
      </p:sp>
      <p:sp>
        <p:nvSpPr>
          <p:cNvPr id="5" name="五角星 4"/>
          <p:cNvSpPr/>
          <p:nvPr/>
        </p:nvSpPr>
        <p:spPr>
          <a:xfrm>
            <a:off x="4198938" y="546100"/>
            <a:ext cx="212725" cy="22066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 noProof="1"/>
          </a:p>
        </p:txBody>
      </p:sp>
      <p:sp>
        <p:nvSpPr>
          <p:cNvPr id="6" name="五角星 5"/>
          <p:cNvSpPr/>
          <p:nvPr/>
        </p:nvSpPr>
        <p:spPr>
          <a:xfrm>
            <a:off x="4438650" y="549275"/>
            <a:ext cx="212725" cy="22066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 noProof="1"/>
          </a:p>
        </p:txBody>
      </p:sp>
      <p:sp>
        <p:nvSpPr>
          <p:cNvPr id="12" name="五角星 11"/>
          <p:cNvSpPr/>
          <p:nvPr/>
        </p:nvSpPr>
        <p:spPr>
          <a:xfrm>
            <a:off x="4684713" y="549275"/>
            <a:ext cx="212725" cy="22066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 noProof="1"/>
          </a:p>
        </p:txBody>
      </p:sp>
      <p:sp>
        <p:nvSpPr>
          <p:cNvPr id="13" name="五角星 12"/>
          <p:cNvSpPr/>
          <p:nvPr/>
        </p:nvSpPr>
        <p:spPr>
          <a:xfrm>
            <a:off x="3186113" y="554038"/>
            <a:ext cx="212725" cy="22066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 noProof="1"/>
          </a:p>
        </p:txBody>
      </p:sp>
      <p:sp>
        <p:nvSpPr>
          <p:cNvPr id="7" name="五角星 6"/>
          <p:cNvSpPr/>
          <p:nvPr/>
        </p:nvSpPr>
        <p:spPr>
          <a:xfrm>
            <a:off x="3432175" y="554038"/>
            <a:ext cx="212725" cy="22066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89" name="组合 2"/>
          <p:cNvGrpSpPr>
            <a:grpSpLocks/>
          </p:cNvGrpSpPr>
          <p:nvPr/>
        </p:nvGrpSpPr>
        <p:grpSpPr bwMode="auto">
          <a:xfrm>
            <a:off x="1404938" y="1233488"/>
            <a:ext cx="3252787" cy="2124075"/>
            <a:chOff x="3633" y="1888"/>
            <a:chExt cx="7225" cy="5707"/>
          </a:xfrm>
        </p:grpSpPr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4381" y="1888"/>
              <a:ext cx="5712" cy="5707"/>
            </a:xfrm>
            <a:custGeom>
              <a:avLst/>
              <a:gdLst>
                <a:gd name="T0" fmla="*/ 870 w 935"/>
                <a:gd name="T1" fmla="*/ 608 h 935"/>
                <a:gd name="T2" fmla="*/ 870 w 935"/>
                <a:gd name="T3" fmla="*/ 608 h 935"/>
                <a:gd name="T4" fmla="*/ 806 w 935"/>
                <a:gd name="T5" fmla="*/ 468 h 935"/>
                <a:gd name="T6" fmla="*/ 870 w 935"/>
                <a:gd name="T7" fmla="*/ 327 h 935"/>
                <a:gd name="T8" fmla="*/ 870 w 935"/>
                <a:gd name="T9" fmla="*/ 327 h 935"/>
                <a:gd name="T10" fmla="*/ 935 w 935"/>
                <a:gd name="T11" fmla="*/ 186 h 935"/>
                <a:gd name="T12" fmla="*/ 750 w 935"/>
                <a:gd name="T13" fmla="*/ 0 h 935"/>
                <a:gd name="T14" fmla="*/ 608 w 935"/>
                <a:gd name="T15" fmla="*/ 65 h 935"/>
                <a:gd name="T16" fmla="*/ 608 w 935"/>
                <a:gd name="T17" fmla="*/ 65 h 935"/>
                <a:gd name="T18" fmla="*/ 468 w 935"/>
                <a:gd name="T19" fmla="*/ 129 h 935"/>
                <a:gd name="T20" fmla="*/ 328 w 935"/>
                <a:gd name="T21" fmla="*/ 65 h 935"/>
                <a:gd name="T22" fmla="*/ 328 w 935"/>
                <a:gd name="T23" fmla="*/ 65 h 935"/>
                <a:gd name="T24" fmla="*/ 186 w 935"/>
                <a:gd name="T25" fmla="*/ 0 h 935"/>
                <a:gd name="T26" fmla="*/ 0 w 935"/>
                <a:gd name="T27" fmla="*/ 186 h 935"/>
                <a:gd name="T28" fmla="*/ 66 w 935"/>
                <a:gd name="T29" fmla="*/ 327 h 935"/>
                <a:gd name="T30" fmla="*/ 66 w 935"/>
                <a:gd name="T31" fmla="*/ 327 h 935"/>
                <a:gd name="T32" fmla="*/ 130 w 935"/>
                <a:gd name="T33" fmla="*/ 468 h 935"/>
                <a:gd name="T34" fmla="*/ 66 w 935"/>
                <a:gd name="T35" fmla="*/ 608 h 935"/>
                <a:gd name="T36" fmla="*/ 66 w 935"/>
                <a:gd name="T37" fmla="*/ 608 h 935"/>
                <a:gd name="T38" fmla="*/ 0 w 935"/>
                <a:gd name="T39" fmla="*/ 749 h 935"/>
                <a:gd name="T40" fmla="*/ 186 w 935"/>
                <a:gd name="T41" fmla="*/ 935 h 935"/>
                <a:gd name="T42" fmla="*/ 328 w 935"/>
                <a:gd name="T43" fmla="*/ 870 h 935"/>
                <a:gd name="T44" fmla="*/ 328 w 935"/>
                <a:gd name="T45" fmla="*/ 870 h 935"/>
                <a:gd name="T46" fmla="*/ 468 w 935"/>
                <a:gd name="T47" fmla="*/ 806 h 935"/>
                <a:gd name="T48" fmla="*/ 608 w 935"/>
                <a:gd name="T49" fmla="*/ 870 h 935"/>
                <a:gd name="T50" fmla="*/ 608 w 935"/>
                <a:gd name="T51" fmla="*/ 870 h 935"/>
                <a:gd name="T52" fmla="*/ 750 w 935"/>
                <a:gd name="T53" fmla="*/ 935 h 935"/>
                <a:gd name="T54" fmla="*/ 935 w 935"/>
                <a:gd name="T55" fmla="*/ 749 h 935"/>
                <a:gd name="T56" fmla="*/ 870 w 935"/>
                <a:gd name="T57" fmla="*/ 608 h 935"/>
                <a:gd name="T58" fmla="*/ 468 w 935"/>
                <a:gd name="T59" fmla="*/ 681 h 935"/>
                <a:gd name="T60" fmla="*/ 255 w 935"/>
                <a:gd name="T61" fmla="*/ 468 h 935"/>
                <a:gd name="T62" fmla="*/ 468 w 935"/>
                <a:gd name="T63" fmla="*/ 255 h 935"/>
                <a:gd name="T64" fmla="*/ 681 w 935"/>
                <a:gd name="T65" fmla="*/ 468 h 935"/>
                <a:gd name="T66" fmla="*/ 468 w 935"/>
                <a:gd name="T67" fmla="*/ 681 h 93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935"/>
                <a:gd name="T103" fmla="*/ 0 h 935"/>
                <a:gd name="T104" fmla="*/ 935 w 935"/>
                <a:gd name="T105" fmla="*/ 935 h 93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935" h="935">
                  <a:moveTo>
                    <a:pt x="870" y="608"/>
                  </a:moveTo>
                  <a:cubicBezTo>
                    <a:pt x="870" y="608"/>
                    <a:pt x="870" y="608"/>
                    <a:pt x="870" y="608"/>
                  </a:cubicBezTo>
                  <a:cubicBezTo>
                    <a:pt x="831" y="574"/>
                    <a:pt x="806" y="524"/>
                    <a:pt x="806" y="468"/>
                  </a:cubicBezTo>
                  <a:cubicBezTo>
                    <a:pt x="806" y="412"/>
                    <a:pt x="831" y="362"/>
                    <a:pt x="870" y="327"/>
                  </a:cubicBezTo>
                  <a:cubicBezTo>
                    <a:pt x="870" y="327"/>
                    <a:pt x="870" y="327"/>
                    <a:pt x="870" y="327"/>
                  </a:cubicBezTo>
                  <a:cubicBezTo>
                    <a:pt x="910" y="293"/>
                    <a:pt x="935" y="243"/>
                    <a:pt x="935" y="186"/>
                  </a:cubicBezTo>
                  <a:cubicBezTo>
                    <a:pt x="935" y="83"/>
                    <a:pt x="852" y="0"/>
                    <a:pt x="750" y="0"/>
                  </a:cubicBezTo>
                  <a:cubicBezTo>
                    <a:pt x="693" y="0"/>
                    <a:pt x="642" y="25"/>
                    <a:pt x="608" y="65"/>
                  </a:cubicBezTo>
                  <a:cubicBezTo>
                    <a:pt x="608" y="65"/>
                    <a:pt x="608" y="65"/>
                    <a:pt x="608" y="65"/>
                  </a:cubicBezTo>
                  <a:cubicBezTo>
                    <a:pt x="574" y="105"/>
                    <a:pt x="524" y="129"/>
                    <a:pt x="468" y="129"/>
                  </a:cubicBezTo>
                  <a:cubicBezTo>
                    <a:pt x="412" y="129"/>
                    <a:pt x="362" y="105"/>
                    <a:pt x="328" y="65"/>
                  </a:cubicBezTo>
                  <a:cubicBezTo>
                    <a:pt x="328" y="65"/>
                    <a:pt x="328" y="65"/>
                    <a:pt x="328" y="65"/>
                  </a:cubicBezTo>
                  <a:cubicBezTo>
                    <a:pt x="294" y="25"/>
                    <a:pt x="243" y="0"/>
                    <a:pt x="186" y="0"/>
                  </a:cubicBezTo>
                  <a:cubicBezTo>
                    <a:pt x="83" y="0"/>
                    <a:pt x="0" y="83"/>
                    <a:pt x="0" y="186"/>
                  </a:cubicBezTo>
                  <a:cubicBezTo>
                    <a:pt x="0" y="243"/>
                    <a:pt x="26" y="293"/>
                    <a:pt x="66" y="327"/>
                  </a:cubicBezTo>
                  <a:cubicBezTo>
                    <a:pt x="66" y="327"/>
                    <a:pt x="66" y="327"/>
                    <a:pt x="66" y="327"/>
                  </a:cubicBezTo>
                  <a:cubicBezTo>
                    <a:pt x="105" y="362"/>
                    <a:pt x="130" y="412"/>
                    <a:pt x="130" y="468"/>
                  </a:cubicBezTo>
                  <a:cubicBezTo>
                    <a:pt x="130" y="524"/>
                    <a:pt x="105" y="574"/>
                    <a:pt x="66" y="608"/>
                  </a:cubicBezTo>
                  <a:cubicBezTo>
                    <a:pt x="66" y="608"/>
                    <a:pt x="66" y="608"/>
                    <a:pt x="66" y="608"/>
                  </a:cubicBezTo>
                  <a:cubicBezTo>
                    <a:pt x="26" y="642"/>
                    <a:pt x="0" y="693"/>
                    <a:pt x="0" y="749"/>
                  </a:cubicBezTo>
                  <a:cubicBezTo>
                    <a:pt x="0" y="852"/>
                    <a:pt x="83" y="935"/>
                    <a:pt x="186" y="935"/>
                  </a:cubicBezTo>
                  <a:cubicBezTo>
                    <a:pt x="243" y="935"/>
                    <a:pt x="294" y="910"/>
                    <a:pt x="328" y="870"/>
                  </a:cubicBezTo>
                  <a:cubicBezTo>
                    <a:pt x="328" y="870"/>
                    <a:pt x="328" y="870"/>
                    <a:pt x="328" y="870"/>
                  </a:cubicBezTo>
                  <a:cubicBezTo>
                    <a:pt x="362" y="831"/>
                    <a:pt x="412" y="806"/>
                    <a:pt x="468" y="806"/>
                  </a:cubicBezTo>
                  <a:cubicBezTo>
                    <a:pt x="524" y="806"/>
                    <a:pt x="574" y="831"/>
                    <a:pt x="608" y="870"/>
                  </a:cubicBezTo>
                  <a:cubicBezTo>
                    <a:pt x="608" y="870"/>
                    <a:pt x="608" y="870"/>
                    <a:pt x="608" y="870"/>
                  </a:cubicBezTo>
                  <a:cubicBezTo>
                    <a:pt x="642" y="910"/>
                    <a:pt x="693" y="935"/>
                    <a:pt x="750" y="935"/>
                  </a:cubicBezTo>
                  <a:cubicBezTo>
                    <a:pt x="852" y="935"/>
                    <a:pt x="935" y="852"/>
                    <a:pt x="935" y="749"/>
                  </a:cubicBezTo>
                  <a:cubicBezTo>
                    <a:pt x="935" y="693"/>
                    <a:pt x="910" y="642"/>
                    <a:pt x="870" y="608"/>
                  </a:cubicBezTo>
                  <a:close/>
                  <a:moveTo>
                    <a:pt x="468" y="681"/>
                  </a:moveTo>
                  <a:cubicBezTo>
                    <a:pt x="350" y="681"/>
                    <a:pt x="255" y="585"/>
                    <a:pt x="255" y="468"/>
                  </a:cubicBezTo>
                  <a:cubicBezTo>
                    <a:pt x="255" y="350"/>
                    <a:pt x="350" y="255"/>
                    <a:pt x="468" y="255"/>
                  </a:cubicBezTo>
                  <a:cubicBezTo>
                    <a:pt x="585" y="255"/>
                    <a:pt x="681" y="350"/>
                    <a:pt x="681" y="468"/>
                  </a:cubicBezTo>
                  <a:cubicBezTo>
                    <a:pt x="681" y="585"/>
                    <a:pt x="585" y="681"/>
                    <a:pt x="468" y="681"/>
                  </a:cubicBezTo>
                  <a:close/>
                </a:path>
              </a:pathLst>
            </a:custGeom>
            <a:solidFill>
              <a:sysClr val="window" lastClr="FFFFFF">
                <a:lumMod val="65000"/>
                <a:alpha val="30196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865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8132" y="5650"/>
              <a:ext cx="1657" cy="165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1865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cs typeface="+mn-ea"/>
                </a:rPr>
                <a:t>04</a:t>
              </a:r>
              <a:endParaRPr lang="en-US" altLang="zh-CN" sz="1865" kern="0" dirty="0">
                <a:solidFill>
                  <a:sysClr val="window" lastClr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1" name="Oval 8"/>
            <p:cNvSpPr>
              <a:spLocks noChangeArrowheads="1"/>
            </p:cNvSpPr>
            <p:nvPr/>
          </p:nvSpPr>
          <p:spPr bwMode="auto">
            <a:xfrm>
              <a:off x="4691" y="2212"/>
              <a:ext cx="1650" cy="1651"/>
            </a:xfrm>
            <a:prstGeom prst="ellipse">
              <a:avLst/>
            </a:prstGeom>
            <a:solidFill>
              <a:srgbClr val="169274"/>
            </a:solidFill>
            <a:ln w="9525">
              <a:noFill/>
              <a:rou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1865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cs typeface="+mn-ea"/>
                </a:rPr>
                <a:t>01</a:t>
              </a:r>
              <a:endParaRPr lang="en-US" altLang="zh-CN" sz="1865" kern="0" dirty="0">
                <a:solidFill>
                  <a:sysClr val="window" lastClr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8132" y="2212"/>
              <a:ext cx="1657" cy="165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1865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cs typeface="+mn-ea"/>
                </a:rPr>
                <a:t>03</a:t>
              </a:r>
              <a:endParaRPr lang="en-US" altLang="zh-CN" sz="1865" kern="0" dirty="0">
                <a:solidFill>
                  <a:sysClr val="window" lastClr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3" name="Oval 10"/>
            <p:cNvSpPr>
              <a:spLocks noChangeArrowheads="1"/>
            </p:cNvSpPr>
            <p:nvPr/>
          </p:nvSpPr>
          <p:spPr bwMode="auto">
            <a:xfrm>
              <a:off x="4691" y="5650"/>
              <a:ext cx="1650" cy="165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1865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cs typeface="+mn-ea"/>
                </a:rPr>
                <a:t>02</a:t>
              </a:r>
              <a:endParaRPr lang="en-US" altLang="zh-CN" sz="1865" kern="0" dirty="0">
                <a:solidFill>
                  <a:sysClr val="window" lastClr="FFFFFF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34" name="Group 15"/>
            <p:cNvGrpSpPr/>
            <p:nvPr/>
          </p:nvGrpSpPr>
          <p:grpSpPr bwMode="auto">
            <a:xfrm>
              <a:off x="10450" y="5923"/>
              <a:ext cx="409" cy="409"/>
              <a:chOff x="0" y="0"/>
              <a:chExt cx="205" cy="206"/>
            </a:xfrm>
            <a:solidFill>
              <a:srgbClr val="169274"/>
            </a:solidFill>
          </p:grpSpPr>
          <p:sp>
            <p:nvSpPr>
              <p:cNvPr id="35" name="Freeform 16"/>
              <p:cNvSpPr>
                <a:spLocks noEditPoints="1"/>
              </p:cNvSpPr>
              <p:nvPr/>
            </p:nvSpPr>
            <p:spPr bwMode="auto">
              <a:xfrm>
                <a:off x="0" y="0"/>
                <a:ext cx="205" cy="206"/>
              </a:xfrm>
              <a:custGeom>
                <a:avLst/>
                <a:gdLst>
                  <a:gd name="T0" fmla="*/ 70 w 140"/>
                  <a:gd name="T1" fmla="*/ 0 h 140"/>
                  <a:gd name="T2" fmla="*/ 0 w 140"/>
                  <a:gd name="T3" fmla="*/ 70 h 140"/>
                  <a:gd name="T4" fmla="*/ 70 w 140"/>
                  <a:gd name="T5" fmla="*/ 140 h 140"/>
                  <a:gd name="T6" fmla="*/ 140 w 140"/>
                  <a:gd name="T7" fmla="*/ 70 h 140"/>
                  <a:gd name="T8" fmla="*/ 70 w 140"/>
                  <a:gd name="T9" fmla="*/ 0 h 140"/>
                  <a:gd name="T10" fmla="*/ 70 w 140"/>
                  <a:gd name="T11" fmla="*/ 128 h 140"/>
                  <a:gd name="T12" fmla="*/ 12 w 140"/>
                  <a:gd name="T13" fmla="*/ 70 h 140"/>
                  <a:gd name="T14" fmla="*/ 70 w 140"/>
                  <a:gd name="T15" fmla="*/ 12 h 140"/>
                  <a:gd name="T16" fmla="*/ 128 w 140"/>
                  <a:gd name="T17" fmla="*/ 70 h 140"/>
                  <a:gd name="T18" fmla="*/ 70 w 140"/>
                  <a:gd name="T19" fmla="*/ 128 h 1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0"/>
                  <a:gd name="T31" fmla="*/ 0 h 140"/>
                  <a:gd name="T32" fmla="*/ 140 w 140"/>
                  <a:gd name="T33" fmla="*/ 140 h 1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0" h="140">
                    <a:moveTo>
                      <a:pt x="70" y="0"/>
                    </a:move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0"/>
                      <a:pt x="70" y="140"/>
                    </a:cubicBezTo>
                    <a:cubicBezTo>
                      <a:pt x="109" y="140"/>
                      <a:pt x="140" y="109"/>
                      <a:pt x="140" y="70"/>
                    </a:cubicBezTo>
                    <a:cubicBezTo>
                      <a:pt x="140" y="32"/>
                      <a:pt x="109" y="0"/>
                      <a:pt x="70" y="0"/>
                    </a:cubicBezTo>
                    <a:close/>
                    <a:moveTo>
                      <a:pt x="70" y="128"/>
                    </a:moveTo>
                    <a:cubicBezTo>
                      <a:pt x="38" y="128"/>
                      <a:pt x="12" y="102"/>
                      <a:pt x="12" y="70"/>
                    </a:cubicBezTo>
                    <a:cubicBezTo>
                      <a:pt x="12" y="38"/>
                      <a:pt x="38" y="12"/>
                      <a:pt x="70" y="12"/>
                    </a:cubicBezTo>
                    <a:cubicBezTo>
                      <a:pt x="102" y="12"/>
                      <a:pt x="128" y="38"/>
                      <a:pt x="128" y="70"/>
                    </a:cubicBezTo>
                    <a:cubicBezTo>
                      <a:pt x="128" y="102"/>
                      <a:pt x="102" y="128"/>
                      <a:pt x="70" y="1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865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6" name="Freeform 17"/>
              <p:cNvSpPr/>
              <p:nvPr/>
            </p:nvSpPr>
            <p:spPr bwMode="auto">
              <a:xfrm>
                <a:off x="60" y="60"/>
                <a:ext cx="87" cy="86"/>
              </a:xfrm>
              <a:custGeom>
                <a:avLst/>
                <a:gdLst>
                  <a:gd name="T0" fmla="*/ 56 w 59"/>
                  <a:gd name="T1" fmla="*/ 2 h 58"/>
                  <a:gd name="T2" fmla="*/ 48 w 59"/>
                  <a:gd name="T3" fmla="*/ 2 h 58"/>
                  <a:gd name="T4" fmla="*/ 29 w 59"/>
                  <a:gd name="T5" fmla="*/ 21 h 58"/>
                  <a:gd name="T6" fmla="*/ 11 w 59"/>
                  <a:gd name="T7" fmla="*/ 2 h 58"/>
                  <a:gd name="T8" fmla="*/ 2 w 59"/>
                  <a:gd name="T9" fmla="*/ 2 h 58"/>
                  <a:gd name="T10" fmla="*/ 2 w 59"/>
                  <a:gd name="T11" fmla="*/ 11 h 58"/>
                  <a:gd name="T12" fmla="*/ 21 w 59"/>
                  <a:gd name="T13" fmla="*/ 29 h 58"/>
                  <a:gd name="T14" fmla="*/ 2 w 59"/>
                  <a:gd name="T15" fmla="*/ 48 h 58"/>
                  <a:gd name="T16" fmla="*/ 2 w 59"/>
                  <a:gd name="T17" fmla="*/ 56 h 58"/>
                  <a:gd name="T18" fmla="*/ 7 w 59"/>
                  <a:gd name="T19" fmla="*/ 58 h 58"/>
                  <a:gd name="T20" fmla="*/ 11 w 59"/>
                  <a:gd name="T21" fmla="*/ 56 h 58"/>
                  <a:gd name="T22" fmla="*/ 29 w 59"/>
                  <a:gd name="T23" fmla="*/ 38 h 58"/>
                  <a:gd name="T24" fmla="*/ 48 w 59"/>
                  <a:gd name="T25" fmla="*/ 56 h 58"/>
                  <a:gd name="T26" fmla="*/ 52 w 59"/>
                  <a:gd name="T27" fmla="*/ 58 h 58"/>
                  <a:gd name="T28" fmla="*/ 56 w 59"/>
                  <a:gd name="T29" fmla="*/ 56 h 58"/>
                  <a:gd name="T30" fmla="*/ 56 w 59"/>
                  <a:gd name="T31" fmla="*/ 48 h 58"/>
                  <a:gd name="T32" fmla="*/ 38 w 59"/>
                  <a:gd name="T33" fmla="*/ 29 h 58"/>
                  <a:gd name="T34" fmla="*/ 56 w 59"/>
                  <a:gd name="T35" fmla="*/ 11 h 58"/>
                  <a:gd name="T36" fmla="*/ 56 w 59"/>
                  <a:gd name="T37" fmla="*/ 2 h 5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9"/>
                  <a:gd name="T58" fmla="*/ 0 h 58"/>
                  <a:gd name="T59" fmla="*/ 59 w 59"/>
                  <a:gd name="T60" fmla="*/ 58 h 5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9" h="58">
                    <a:moveTo>
                      <a:pt x="56" y="2"/>
                    </a:moveTo>
                    <a:cubicBezTo>
                      <a:pt x="54" y="0"/>
                      <a:pt x="50" y="0"/>
                      <a:pt x="48" y="2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8" y="0"/>
                      <a:pt x="5" y="0"/>
                      <a:pt x="2" y="2"/>
                    </a:cubicBezTo>
                    <a:cubicBezTo>
                      <a:pt x="0" y="5"/>
                      <a:pt x="0" y="8"/>
                      <a:pt x="2" y="11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50"/>
                      <a:pt x="0" y="54"/>
                      <a:pt x="2" y="56"/>
                    </a:cubicBezTo>
                    <a:cubicBezTo>
                      <a:pt x="3" y="58"/>
                      <a:pt x="5" y="58"/>
                      <a:pt x="7" y="58"/>
                    </a:cubicBezTo>
                    <a:cubicBezTo>
                      <a:pt x="8" y="58"/>
                      <a:pt x="10" y="58"/>
                      <a:pt x="11" y="56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49" y="58"/>
                      <a:pt x="51" y="58"/>
                      <a:pt x="52" y="58"/>
                    </a:cubicBezTo>
                    <a:cubicBezTo>
                      <a:pt x="54" y="58"/>
                      <a:pt x="55" y="58"/>
                      <a:pt x="56" y="56"/>
                    </a:cubicBezTo>
                    <a:cubicBezTo>
                      <a:pt x="59" y="54"/>
                      <a:pt x="59" y="50"/>
                      <a:pt x="56" y="4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9" y="8"/>
                      <a:pt x="59" y="5"/>
                      <a:pt x="56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865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7" name="Freeform 18"/>
              <p:cNvSpPr>
                <a:spLocks noEditPoints="1"/>
              </p:cNvSpPr>
              <p:nvPr/>
            </p:nvSpPr>
            <p:spPr bwMode="auto">
              <a:xfrm>
                <a:off x="0" y="0"/>
                <a:ext cx="205" cy="206"/>
              </a:xfrm>
              <a:custGeom>
                <a:avLst/>
                <a:gdLst>
                  <a:gd name="T0" fmla="*/ 70 w 140"/>
                  <a:gd name="T1" fmla="*/ 0 h 140"/>
                  <a:gd name="T2" fmla="*/ 0 w 140"/>
                  <a:gd name="T3" fmla="*/ 70 h 140"/>
                  <a:gd name="T4" fmla="*/ 70 w 140"/>
                  <a:gd name="T5" fmla="*/ 140 h 140"/>
                  <a:gd name="T6" fmla="*/ 140 w 140"/>
                  <a:gd name="T7" fmla="*/ 70 h 140"/>
                  <a:gd name="T8" fmla="*/ 70 w 140"/>
                  <a:gd name="T9" fmla="*/ 0 h 140"/>
                  <a:gd name="T10" fmla="*/ 70 w 140"/>
                  <a:gd name="T11" fmla="*/ 128 h 140"/>
                  <a:gd name="T12" fmla="*/ 12 w 140"/>
                  <a:gd name="T13" fmla="*/ 70 h 140"/>
                  <a:gd name="T14" fmla="*/ 70 w 140"/>
                  <a:gd name="T15" fmla="*/ 12 h 140"/>
                  <a:gd name="T16" fmla="*/ 128 w 140"/>
                  <a:gd name="T17" fmla="*/ 70 h 140"/>
                  <a:gd name="T18" fmla="*/ 70 w 140"/>
                  <a:gd name="T19" fmla="*/ 128 h 1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0"/>
                  <a:gd name="T31" fmla="*/ 0 h 140"/>
                  <a:gd name="T32" fmla="*/ 140 w 140"/>
                  <a:gd name="T33" fmla="*/ 140 h 1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0" h="140">
                    <a:moveTo>
                      <a:pt x="70" y="0"/>
                    </a:moveTo>
                    <a:cubicBezTo>
                      <a:pt x="32" y="0"/>
                      <a:pt x="0" y="32"/>
                      <a:pt x="0" y="70"/>
                    </a:cubicBezTo>
                    <a:cubicBezTo>
                      <a:pt x="0" y="109"/>
                      <a:pt x="32" y="140"/>
                      <a:pt x="70" y="140"/>
                    </a:cubicBezTo>
                    <a:cubicBezTo>
                      <a:pt x="109" y="140"/>
                      <a:pt x="140" y="109"/>
                      <a:pt x="140" y="70"/>
                    </a:cubicBezTo>
                    <a:cubicBezTo>
                      <a:pt x="140" y="32"/>
                      <a:pt x="109" y="0"/>
                      <a:pt x="70" y="0"/>
                    </a:cubicBezTo>
                    <a:close/>
                    <a:moveTo>
                      <a:pt x="70" y="128"/>
                    </a:moveTo>
                    <a:cubicBezTo>
                      <a:pt x="38" y="128"/>
                      <a:pt x="12" y="102"/>
                      <a:pt x="12" y="70"/>
                    </a:cubicBezTo>
                    <a:cubicBezTo>
                      <a:pt x="12" y="38"/>
                      <a:pt x="38" y="12"/>
                      <a:pt x="70" y="12"/>
                    </a:cubicBezTo>
                    <a:cubicBezTo>
                      <a:pt x="102" y="12"/>
                      <a:pt x="128" y="38"/>
                      <a:pt x="128" y="70"/>
                    </a:cubicBezTo>
                    <a:cubicBezTo>
                      <a:pt x="128" y="102"/>
                      <a:pt x="102" y="128"/>
                      <a:pt x="70" y="1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865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8" name="Freeform 19"/>
              <p:cNvSpPr/>
              <p:nvPr/>
            </p:nvSpPr>
            <p:spPr bwMode="auto">
              <a:xfrm>
                <a:off x="60" y="60"/>
                <a:ext cx="87" cy="86"/>
              </a:xfrm>
              <a:custGeom>
                <a:avLst/>
                <a:gdLst>
                  <a:gd name="T0" fmla="*/ 56 w 59"/>
                  <a:gd name="T1" fmla="*/ 2 h 58"/>
                  <a:gd name="T2" fmla="*/ 48 w 59"/>
                  <a:gd name="T3" fmla="*/ 2 h 58"/>
                  <a:gd name="T4" fmla="*/ 29 w 59"/>
                  <a:gd name="T5" fmla="*/ 21 h 58"/>
                  <a:gd name="T6" fmla="*/ 11 w 59"/>
                  <a:gd name="T7" fmla="*/ 2 h 58"/>
                  <a:gd name="T8" fmla="*/ 2 w 59"/>
                  <a:gd name="T9" fmla="*/ 2 h 58"/>
                  <a:gd name="T10" fmla="*/ 2 w 59"/>
                  <a:gd name="T11" fmla="*/ 11 h 58"/>
                  <a:gd name="T12" fmla="*/ 21 w 59"/>
                  <a:gd name="T13" fmla="*/ 29 h 58"/>
                  <a:gd name="T14" fmla="*/ 2 w 59"/>
                  <a:gd name="T15" fmla="*/ 48 h 58"/>
                  <a:gd name="T16" fmla="*/ 2 w 59"/>
                  <a:gd name="T17" fmla="*/ 56 h 58"/>
                  <a:gd name="T18" fmla="*/ 7 w 59"/>
                  <a:gd name="T19" fmla="*/ 58 h 58"/>
                  <a:gd name="T20" fmla="*/ 11 w 59"/>
                  <a:gd name="T21" fmla="*/ 56 h 58"/>
                  <a:gd name="T22" fmla="*/ 29 w 59"/>
                  <a:gd name="T23" fmla="*/ 38 h 58"/>
                  <a:gd name="T24" fmla="*/ 48 w 59"/>
                  <a:gd name="T25" fmla="*/ 56 h 58"/>
                  <a:gd name="T26" fmla="*/ 52 w 59"/>
                  <a:gd name="T27" fmla="*/ 58 h 58"/>
                  <a:gd name="T28" fmla="*/ 56 w 59"/>
                  <a:gd name="T29" fmla="*/ 56 h 58"/>
                  <a:gd name="T30" fmla="*/ 56 w 59"/>
                  <a:gd name="T31" fmla="*/ 48 h 58"/>
                  <a:gd name="T32" fmla="*/ 38 w 59"/>
                  <a:gd name="T33" fmla="*/ 29 h 58"/>
                  <a:gd name="T34" fmla="*/ 56 w 59"/>
                  <a:gd name="T35" fmla="*/ 11 h 58"/>
                  <a:gd name="T36" fmla="*/ 56 w 59"/>
                  <a:gd name="T37" fmla="*/ 2 h 5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9"/>
                  <a:gd name="T58" fmla="*/ 0 h 58"/>
                  <a:gd name="T59" fmla="*/ 59 w 59"/>
                  <a:gd name="T60" fmla="*/ 58 h 5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9" h="58">
                    <a:moveTo>
                      <a:pt x="56" y="2"/>
                    </a:moveTo>
                    <a:cubicBezTo>
                      <a:pt x="54" y="0"/>
                      <a:pt x="50" y="0"/>
                      <a:pt x="48" y="2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8" y="0"/>
                      <a:pt x="5" y="0"/>
                      <a:pt x="2" y="2"/>
                    </a:cubicBezTo>
                    <a:cubicBezTo>
                      <a:pt x="0" y="5"/>
                      <a:pt x="0" y="8"/>
                      <a:pt x="2" y="11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50"/>
                      <a:pt x="0" y="54"/>
                      <a:pt x="2" y="56"/>
                    </a:cubicBezTo>
                    <a:cubicBezTo>
                      <a:pt x="3" y="58"/>
                      <a:pt x="5" y="58"/>
                      <a:pt x="7" y="58"/>
                    </a:cubicBezTo>
                    <a:cubicBezTo>
                      <a:pt x="8" y="58"/>
                      <a:pt x="10" y="58"/>
                      <a:pt x="11" y="56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49" y="58"/>
                      <a:pt x="51" y="58"/>
                      <a:pt x="52" y="58"/>
                    </a:cubicBezTo>
                    <a:cubicBezTo>
                      <a:pt x="54" y="58"/>
                      <a:pt x="55" y="58"/>
                      <a:pt x="56" y="56"/>
                    </a:cubicBezTo>
                    <a:cubicBezTo>
                      <a:pt x="59" y="54"/>
                      <a:pt x="59" y="50"/>
                      <a:pt x="56" y="4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9" y="8"/>
                      <a:pt x="59" y="5"/>
                      <a:pt x="56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865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39" name="Group 20"/>
            <p:cNvGrpSpPr/>
            <p:nvPr/>
          </p:nvGrpSpPr>
          <p:grpSpPr bwMode="auto">
            <a:xfrm>
              <a:off x="3634" y="2417"/>
              <a:ext cx="409" cy="409"/>
              <a:chOff x="0" y="0"/>
              <a:chExt cx="205" cy="206"/>
            </a:xfrm>
            <a:solidFill>
              <a:srgbClr val="169274"/>
            </a:solidFill>
          </p:grpSpPr>
          <p:sp>
            <p:nvSpPr>
              <p:cNvPr id="40" name="Freeform 21"/>
              <p:cNvSpPr>
                <a:spLocks noEditPoints="1"/>
              </p:cNvSpPr>
              <p:nvPr/>
            </p:nvSpPr>
            <p:spPr bwMode="auto">
              <a:xfrm>
                <a:off x="0" y="0"/>
                <a:ext cx="205" cy="206"/>
              </a:xfrm>
              <a:custGeom>
                <a:avLst/>
                <a:gdLst>
                  <a:gd name="T0" fmla="*/ 0 w 205"/>
                  <a:gd name="T1" fmla="*/ 0 h 206"/>
                  <a:gd name="T2" fmla="*/ 0 w 205"/>
                  <a:gd name="T3" fmla="*/ 206 h 206"/>
                  <a:gd name="T4" fmla="*/ 205 w 205"/>
                  <a:gd name="T5" fmla="*/ 206 h 206"/>
                  <a:gd name="T6" fmla="*/ 205 w 205"/>
                  <a:gd name="T7" fmla="*/ 0 h 206"/>
                  <a:gd name="T8" fmla="*/ 0 w 205"/>
                  <a:gd name="T9" fmla="*/ 0 h 206"/>
                  <a:gd name="T10" fmla="*/ 188 w 205"/>
                  <a:gd name="T11" fmla="*/ 188 h 206"/>
                  <a:gd name="T12" fmla="*/ 17 w 205"/>
                  <a:gd name="T13" fmla="*/ 188 h 206"/>
                  <a:gd name="T14" fmla="*/ 17 w 205"/>
                  <a:gd name="T15" fmla="*/ 17 h 206"/>
                  <a:gd name="T16" fmla="*/ 188 w 205"/>
                  <a:gd name="T17" fmla="*/ 17 h 206"/>
                  <a:gd name="T18" fmla="*/ 188 w 205"/>
                  <a:gd name="T19" fmla="*/ 188 h 20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05"/>
                  <a:gd name="T31" fmla="*/ 0 h 206"/>
                  <a:gd name="T32" fmla="*/ 205 w 205"/>
                  <a:gd name="T33" fmla="*/ 206 h 20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05" h="206">
                    <a:moveTo>
                      <a:pt x="0" y="0"/>
                    </a:moveTo>
                    <a:lnTo>
                      <a:pt x="0" y="206"/>
                    </a:lnTo>
                    <a:lnTo>
                      <a:pt x="205" y="206"/>
                    </a:lnTo>
                    <a:lnTo>
                      <a:pt x="205" y="0"/>
                    </a:lnTo>
                    <a:lnTo>
                      <a:pt x="0" y="0"/>
                    </a:lnTo>
                    <a:close/>
                    <a:moveTo>
                      <a:pt x="188" y="188"/>
                    </a:moveTo>
                    <a:lnTo>
                      <a:pt x="17" y="188"/>
                    </a:lnTo>
                    <a:lnTo>
                      <a:pt x="17" y="17"/>
                    </a:lnTo>
                    <a:lnTo>
                      <a:pt x="188" y="17"/>
                    </a:lnTo>
                    <a:lnTo>
                      <a:pt x="188" y="18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865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1" name="Freeform 22"/>
              <p:cNvSpPr/>
              <p:nvPr/>
            </p:nvSpPr>
            <p:spPr bwMode="auto">
              <a:xfrm>
                <a:off x="48" y="60"/>
                <a:ext cx="112" cy="90"/>
              </a:xfrm>
              <a:custGeom>
                <a:avLst/>
                <a:gdLst>
                  <a:gd name="T0" fmla="*/ 112 w 112"/>
                  <a:gd name="T1" fmla="*/ 12 h 90"/>
                  <a:gd name="T2" fmla="*/ 99 w 112"/>
                  <a:gd name="T3" fmla="*/ 0 h 90"/>
                  <a:gd name="T4" fmla="*/ 44 w 112"/>
                  <a:gd name="T5" fmla="*/ 66 h 90"/>
                  <a:gd name="T6" fmla="*/ 10 w 112"/>
                  <a:gd name="T7" fmla="*/ 38 h 90"/>
                  <a:gd name="T8" fmla="*/ 0 w 112"/>
                  <a:gd name="T9" fmla="*/ 53 h 90"/>
                  <a:gd name="T10" fmla="*/ 47 w 112"/>
                  <a:gd name="T11" fmla="*/ 90 h 90"/>
                  <a:gd name="T12" fmla="*/ 112 w 112"/>
                  <a:gd name="T13" fmla="*/ 12 h 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2"/>
                  <a:gd name="T22" fmla="*/ 0 h 90"/>
                  <a:gd name="T23" fmla="*/ 112 w 112"/>
                  <a:gd name="T24" fmla="*/ 90 h 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2" h="90">
                    <a:moveTo>
                      <a:pt x="112" y="12"/>
                    </a:moveTo>
                    <a:lnTo>
                      <a:pt x="99" y="0"/>
                    </a:lnTo>
                    <a:lnTo>
                      <a:pt x="44" y="66"/>
                    </a:lnTo>
                    <a:lnTo>
                      <a:pt x="10" y="38"/>
                    </a:lnTo>
                    <a:lnTo>
                      <a:pt x="0" y="53"/>
                    </a:lnTo>
                    <a:lnTo>
                      <a:pt x="47" y="90"/>
                    </a:lnTo>
                    <a:lnTo>
                      <a:pt x="112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865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42" name="Group 23"/>
            <p:cNvGrpSpPr/>
            <p:nvPr/>
          </p:nvGrpSpPr>
          <p:grpSpPr bwMode="auto">
            <a:xfrm>
              <a:off x="3634" y="5894"/>
              <a:ext cx="409" cy="415"/>
              <a:chOff x="0" y="0"/>
              <a:chExt cx="205" cy="208"/>
            </a:xfrm>
            <a:solidFill>
              <a:srgbClr val="169274"/>
            </a:solidFill>
          </p:grpSpPr>
          <p:sp>
            <p:nvSpPr>
              <p:cNvPr id="43" name="Freeform 24"/>
              <p:cNvSpPr>
                <a:spLocks noEditPoints="1"/>
              </p:cNvSpPr>
              <p:nvPr/>
            </p:nvSpPr>
            <p:spPr bwMode="auto">
              <a:xfrm>
                <a:off x="0" y="0"/>
                <a:ext cx="205" cy="208"/>
              </a:xfrm>
              <a:custGeom>
                <a:avLst/>
                <a:gdLst>
                  <a:gd name="T0" fmla="*/ 136 w 140"/>
                  <a:gd name="T1" fmla="*/ 55 h 141"/>
                  <a:gd name="T2" fmla="*/ 122 w 140"/>
                  <a:gd name="T3" fmla="*/ 46 h 141"/>
                  <a:gd name="T4" fmla="*/ 127 w 140"/>
                  <a:gd name="T5" fmla="*/ 29 h 141"/>
                  <a:gd name="T6" fmla="*/ 106 w 140"/>
                  <a:gd name="T7" fmla="*/ 14 h 141"/>
                  <a:gd name="T8" fmla="*/ 90 w 140"/>
                  <a:gd name="T9" fmla="*/ 17 h 141"/>
                  <a:gd name="T10" fmla="*/ 81 w 140"/>
                  <a:gd name="T11" fmla="*/ 2 h 141"/>
                  <a:gd name="T12" fmla="*/ 55 w 140"/>
                  <a:gd name="T13" fmla="*/ 6 h 141"/>
                  <a:gd name="T14" fmla="*/ 46 w 140"/>
                  <a:gd name="T15" fmla="*/ 19 h 141"/>
                  <a:gd name="T16" fmla="*/ 29 w 140"/>
                  <a:gd name="T17" fmla="*/ 14 h 141"/>
                  <a:gd name="T18" fmla="*/ 13 w 140"/>
                  <a:gd name="T19" fmla="*/ 36 h 141"/>
                  <a:gd name="T20" fmla="*/ 16 w 140"/>
                  <a:gd name="T21" fmla="*/ 51 h 141"/>
                  <a:gd name="T22" fmla="*/ 1 w 140"/>
                  <a:gd name="T23" fmla="*/ 60 h 141"/>
                  <a:gd name="T24" fmla="*/ 1 w 140"/>
                  <a:gd name="T25" fmla="*/ 81 h 141"/>
                  <a:gd name="T26" fmla="*/ 16 w 140"/>
                  <a:gd name="T27" fmla="*/ 90 h 141"/>
                  <a:gd name="T28" fmla="*/ 13 w 140"/>
                  <a:gd name="T29" fmla="*/ 106 h 141"/>
                  <a:gd name="T30" fmla="*/ 29 w 140"/>
                  <a:gd name="T31" fmla="*/ 127 h 141"/>
                  <a:gd name="T32" fmla="*/ 46 w 140"/>
                  <a:gd name="T33" fmla="*/ 123 h 141"/>
                  <a:gd name="T34" fmla="*/ 55 w 140"/>
                  <a:gd name="T35" fmla="*/ 136 h 141"/>
                  <a:gd name="T36" fmla="*/ 70 w 140"/>
                  <a:gd name="T37" fmla="*/ 141 h 141"/>
                  <a:gd name="T38" fmla="*/ 86 w 140"/>
                  <a:gd name="T39" fmla="*/ 136 h 141"/>
                  <a:gd name="T40" fmla="*/ 95 w 140"/>
                  <a:gd name="T41" fmla="*/ 123 h 141"/>
                  <a:gd name="T42" fmla="*/ 112 w 140"/>
                  <a:gd name="T43" fmla="*/ 127 h 141"/>
                  <a:gd name="T44" fmla="*/ 127 w 140"/>
                  <a:gd name="T45" fmla="*/ 106 h 141"/>
                  <a:gd name="T46" fmla="*/ 125 w 140"/>
                  <a:gd name="T47" fmla="*/ 90 h 141"/>
                  <a:gd name="T48" fmla="*/ 139 w 140"/>
                  <a:gd name="T49" fmla="*/ 81 h 141"/>
                  <a:gd name="T50" fmla="*/ 139 w 140"/>
                  <a:gd name="T51" fmla="*/ 60 h 141"/>
                  <a:gd name="T52" fmla="*/ 118 w 140"/>
                  <a:gd name="T53" fmla="*/ 80 h 141"/>
                  <a:gd name="T54" fmla="*/ 110 w 140"/>
                  <a:gd name="T55" fmla="*/ 92 h 141"/>
                  <a:gd name="T56" fmla="*/ 115 w 140"/>
                  <a:gd name="T57" fmla="*/ 108 h 141"/>
                  <a:gd name="T58" fmla="*/ 98 w 140"/>
                  <a:gd name="T59" fmla="*/ 111 h 141"/>
                  <a:gd name="T60" fmla="*/ 83 w 140"/>
                  <a:gd name="T61" fmla="*/ 114 h 141"/>
                  <a:gd name="T62" fmla="*/ 76 w 140"/>
                  <a:gd name="T63" fmla="*/ 128 h 141"/>
                  <a:gd name="T64" fmla="*/ 61 w 140"/>
                  <a:gd name="T65" fmla="*/ 118 h 141"/>
                  <a:gd name="T66" fmla="*/ 49 w 140"/>
                  <a:gd name="T67" fmla="*/ 111 h 141"/>
                  <a:gd name="T68" fmla="*/ 33 w 140"/>
                  <a:gd name="T69" fmla="*/ 115 h 141"/>
                  <a:gd name="T70" fmla="*/ 31 w 140"/>
                  <a:gd name="T71" fmla="*/ 98 h 141"/>
                  <a:gd name="T72" fmla="*/ 27 w 140"/>
                  <a:gd name="T73" fmla="*/ 84 h 141"/>
                  <a:gd name="T74" fmla="*/ 13 w 140"/>
                  <a:gd name="T75" fmla="*/ 76 h 141"/>
                  <a:gd name="T76" fmla="*/ 13 w 140"/>
                  <a:gd name="T77" fmla="*/ 65 h 141"/>
                  <a:gd name="T78" fmla="*/ 27 w 140"/>
                  <a:gd name="T79" fmla="*/ 58 h 141"/>
                  <a:gd name="T80" fmla="*/ 31 w 140"/>
                  <a:gd name="T81" fmla="*/ 44 h 141"/>
                  <a:gd name="T82" fmla="*/ 33 w 140"/>
                  <a:gd name="T83" fmla="*/ 26 h 141"/>
                  <a:gd name="T84" fmla="*/ 49 w 140"/>
                  <a:gd name="T85" fmla="*/ 31 h 141"/>
                  <a:gd name="T86" fmla="*/ 61 w 140"/>
                  <a:gd name="T87" fmla="*/ 23 h 141"/>
                  <a:gd name="T88" fmla="*/ 76 w 140"/>
                  <a:gd name="T89" fmla="*/ 13 h 141"/>
                  <a:gd name="T90" fmla="*/ 83 w 140"/>
                  <a:gd name="T91" fmla="*/ 27 h 141"/>
                  <a:gd name="T92" fmla="*/ 98 w 140"/>
                  <a:gd name="T93" fmla="*/ 31 h 141"/>
                  <a:gd name="T94" fmla="*/ 115 w 140"/>
                  <a:gd name="T95" fmla="*/ 34 h 141"/>
                  <a:gd name="T96" fmla="*/ 110 w 140"/>
                  <a:gd name="T97" fmla="*/ 49 h 141"/>
                  <a:gd name="T98" fmla="*/ 118 w 140"/>
                  <a:gd name="T99" fmla="*/ 62 h 141"/>
                  <a:gd name="T100" fmla="*/ 128 w 140"/>
                  <a:gd name="T101" fmla="*/ 71 h 14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40"/>
                  <a:gd name="T154" fmla="*/ 0 h 141"/>
                  <a:gd name="T155" fmla="*/ 140 w 140"/>
                  <a:gd name="T156" fmla="*/ 141 h 141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40" h="141">
                    <a:moveTo>
                      <a:pt x="139" y="60"/>
                    </a:moveTo>
                    <a:cubicBezTo>
                      <a:pt x="139" y="58"/>
                      <a:pt x="138" y="56"/>
                      <a:pt x="136" y="55"/>
                    </a:cubicBezTo>
                    <a:cubicBezTo>
                      <a:pt x="125" y="51"/>
                      <a:pt x="125" y="51"/>
                      <a:pt x="125" y="51"/>
                    </a:cubicBezTo>
                    <a:cubicBezTo>
                      <a:pt x="124" y="50"/>
                      <a:pt x="123" y="48"/>
                      <a:pt x="122" y="46"/>
                    </a:cubicBezTo>
                    <a:cubicBezTo>
                      <a:pt x="127" y="36"/>
                      <a:pt x="127" y="36"/>
                      <a:pt x="127" y="36"/>
                    </a:cubicBezTo>
                    <a:cubicBezTo>
                      <a:pt x="128" y="34"/>
                      <a:pt x="128" y="31"/>
                      <a:pt x="127" y="29"/>
                    </a:cubicBezTo>
                    <a:cubicBezTo>
                      <a:pt x="123" y="24"/>
                      <a:pt x="117" y="19"/>
                      <a:pt x="112" y="14"/>
                    </a:cubicBezTo>
                    <a:cubicBezTo>
                      <a:pt x="110" y="13"/>
                      <a:pt x="108" y="13"/>
                      <a:pt x="106" y="14"/>
                    </a:cubicBezTo>
                    <a:cubicBezTo>
                      <a:pt x="95" y="19"/>
                      <a:pt x="95" y="19"/>
                      <a:pt x="95" y="19"/>
                    </a:cubicBezTo>
                    <a:cubicBezTo>
                      <a:pt x="93" y="18"/>
                      <a:pt x="91" y="17"/>
                      <a:pt x="90" y="1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73" y="0"/>
                      <a:pt x="67" y="0"/>
                      <a:pt x="60" y="2"/>
                    </a:cubicBezTo>
                    <a:cubicBezTo>
                      <a:pt x="58" y="2"/>
                      <a:pt x="56" y="4"/>
                      <a:pt x="55" y="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49" y="17"/>
                      <a:pt x="47" y="18"/>
                      <a:pt x="46" y="19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3" y="13"/>
                      <a:pt x="31" y="13"/>
                      <a:pt x="29" y="14"/>
                    </a:cubicBezTo>
                    <a:cubicBezTo>
                      <a:pt x="23" y="19"/>
                      <a:pt x="18" y="24"/>
                      <a:pt x="14" y="29"/>
                    </a:cubicBezTo>
                    <a:cubicBezTo>
                      <a:pt x="13" y="31"/>
                      <a:pt x="12" y="34"/>
                      <a:pt x="13" y="3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8"/>
                      <a:pt x="17" y="50"/>
                      <a:pt x="16" y="51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3" y="56"/>
                      <a:pt x="2" y="58"/>
                      <a:pt x="1" y="60"/>
                    </a:cubicBezTo>
                    <a:cubicBezTo>
                      <a:pt x="1" y="64"/>
                      <a:pt x="0" y="67"/>
                      <a:pt x="0" y="71"/>
                    </a:cubicBezTo>
                    <a:cubicBezTo>
                      <a:pt x="0" y="74"/>
                      <a:pt x="1" y="77"/>
                      <a:pt x="1" y="81"/>
                    </a:cubicBezTo>
                    <a:cubicBezTo>
                      <a:pt x="2" y="84"/>
                      <a:pt x="3" y="85"/>
                      <a:pt x="5" y="86"/>
                    </a:cubicBezTo>
                    <a:cubicBezTo>
                      <a:pt x="16" y="90"/>
                      <a:pt x="16" y="90"/>
                      <a:pt x="16" y="90"/>
                    </a:cubicBezTo>
                    <a:cubicBezTo>
                      <a:pt x="17" y="92"/>
                      <a:pt x="18" y="94"/>
                      <a:pt x="18" y="95"/>
                    </a:cubicBezTo>
                    <a:cubicBezTo>
                      <a:pt x="13" y="106"/>
                      <a:pt x="13" y="106"/>
                      <a:pt x="13" y="106"/>
                    </a:cubicBezTo>
                    <a:cubicBezTo>
                      <a:pt x="12" y="108"/>
                      <a:pt x="13" y="110"/>
                      <a:pt x="14" y="112"/>
                    </a:cubicBezTo>
                    <a:cubicBezTo>
                      <a:pt x="18" y="118"/>
                      <a:pt x="23" y="123"/>
                      <a:pt x="29" y="127"/>
                    </a:cubicBezTo>
                    <a:cubicBezTo>
                      <a:pt x="31" y="128"/>
                      <a:pt x="33" y="129"/>
                      <a:pt x="35" y="128"/>
                    </a:cubicBezTo>
                    <a:cubicBezTo>
                      <a:pt x="46" y="123"/>
                      <a:pt x="46" y="123"/>
                      <a:pt x="46" y="123"/>
                    </a:cubicBezTo>
                    <a:cubicBezTo>
                      <a:pt x="47" y="124"/>
                      <a:pt x="49" y="124"/>
                      <a:pt x="51" y="125"/>
                    </a:cubicBezTo>
                    <a:cubicBezTo>
                      <a:pt x="55" y="136"/>
                      <a:pt x="55" y="136"/>
                      <a:pt x="55" y="136"/>
                    </a:cubicBezTo>
                    <a:cubicBezTo>
                      <a:pt x="56" y="138"/>
                      <a:pt x="58" y="140"/>
                      <a:pt x="60" y="140"/>
                    </a:cubicBezTo>
                    <a:cubicBezTo>
                      <a:pt x="64" y="140"/>
                      <a:pt x="67" y="141"/>
                      <a:pt x="70" y="141"/>
                    </a:cubicBezTo>
                    <a:cubicBezTo>
                      <a:pt x="74" y="141"/>
                      <a:pt x="77" y="140"/>
                      <a:pt x="81" y="140"/>
                    </a:cubicBezTo>
                    <a:cubicBezTo>
                      <a:pt x="83" y="140"/>
                      <a:pt x="85" y="138"/>
                      <a:pt x="86" y="136"/>
                    </a:cubicBezTo>
                    <a:cubicBezTo>
                      <a:pt x="90" y="125"/>
                      <a:pt x="90" y="125"/>
                      <a:pt x="90" y="125"/>
                    </a:cubicBezTo>
                    <a:cubicBezTo>
                      <a:pt x="91" y="124"/>
                      <a:pt x="93" y="124"/>
                      <a:pt x="95" y="123"/>
                    </a:cubicBezTo>
                    <a:cubicBezTo>
                      <a:pt x="106" y="128"/>
                      <a:pt x="106" y="128"/>
                      <a:pt x="106" y="128"/>
                    </a:cubicBezTo>
                    <a:cubicBezTo>
                      <a:pt x="108" y="129"/>
                      <a:pt x="110" y="128"/>
                      <a:pt x="112" y="127"/>
                    </a:cubicBezTo>
                    <a:cubicBezTo>
                      <a:pt x="117" y="123"/>
                      <a:pt x="123" y="118"/>
                      <a:pt x="127" y="112"/>
                    </a:cubicBezTo>
                    <a:cubicBezTo>
                      <a:pt x="128" y="110"/>
                      <a:pt x="128" y="108"/>
                      <a:pt x="127" y="106"/>
                    </a:cubicBezTo>
                    <a:cubicBezTo>
                      <a:pt x="122" y="95"/>
                      <a:pt x="122" y="95"/>
                      <a:pt x="122" y="95"/>
                    </a:cubicBezTo>
                    <a:cubicBezTo>
                      <a:pt x="123" y="94"/>
                      <a:pt x="124" y="92"/>
                      <a:pt x="125" y="90"/>
                    </a:cubicBezTo>
                    <a:cubicBezTo>
                      <a:pt x="136" y="86"/>
                      <a:pt x="136" y="86"/>
                      <a:pt x="136" y="86"/>
                    </a:cubicBezTo>
                    <a:cubicBezTo>
                      <a:pt x="138" y="85"/>
                      <a:pt x="139" y="84"/>
                      <a:pt x="139" y="81"/>
                    </a:cubicBezTo>
                    <a:cubicBezTo>
                      <a:pt x="140" y="77"/>
                      <a:pt x="140" y="74"/>
                      <a:pt x="140" y="71"/>
                    </a:cubicBezTo>
                    <a:cubicBezTo>
                      <a:pt x="140" y="67"/>
                      <a:pt x="140" y="64"/>
                      <a:pt x="139" y="60"/>
                    </a:cubicBezTo>
                    <a:close/>
                    <a:moveTo>
                      <a:pt x="128" y="76"/>
                    </a:moveTo>
                    <a:cubicBezTo>
                      <a:pt x="118" y="80"/>
                      <a:pt x="118" y="80"/>
                      <a:pt x="118" y="80"/>
                    </a:cubicBezTo>
                    <a:cubicBezTo>
                      <a:pt x="116" y="80"/>
                      <a:pt x="115" y="82"/>
                      <a:pt x="114" y="84"/>
                    </a:cubicBezTo>
                    <a:cubicBezTo>
                      <a:pt x="113" y="87"/>
                      <a:pt x="112" y="90"/>
                      <a:pt x="110" y="92"/>
                    </a:cubicBezTo>
                    <a:cubicBezTo>
                      <a:pt x="109" y="94"/>
                      <a:pt x="109" y="96"/>
                      <a:pt x="110" y="98"/>
                    </a:cubicBezTo>
                    <a:cubicBezTo>
                      <a:pt x="115" y="108"/>
                      <a:pt x="115" y="108"/>
                      <a:pt x="115" y="108"/>
                    </a:cubicBezTo>
                    <a:cubicBezTo>
                      <a:pt x="113" y="111"/>
                      <a:pt x="110" y="113"/>
                      <a:pt x="107" y="115"/>
                    </a:cubicBezTo>
                    <a:cubicBezTo>
                      <a:pt x="98" y="111"/>
                      <a:pt x="98" y="111"/>
                      <a:pt x="98" y="111"/>
                    </a:cubicBezTo>
                    <a:cubicBezTo>
                      <a:pt x="96" y="110"/>
                      <a:pt x="94" y="110"/>
                      <a:pt x="92" y="111"/>
                    </a:cubicBezTo>
                    <a:cubicBezTo>
                      <a:pt x="89" y="112"/>
                      <a:pt x="86" y="113"/>
                      <a:pt x="83" y="114"/>
                    </a:cubicBezTo>
                    <a:cubicBezTo>
                      <a:pt x="81" y="115"/>
                      <a:pt x="80" y="116"/>
                      <a:pt x="79" y="118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72" y="129"/>
                      <a:pt x="69" y="129"/>
                      <a:pt x="65" y="128"/>
                    </a:cubicBezTo>
                    <a:cubicBezTo>
                      <a:pt x="61" y="118"/>
                      <a:pt x="61" y="118"/>
                      <a:pt x="61" y="118"/>
                    </a:cubicBezTo>
                    <a:cubicBezTo>
                      <a:pt x="61" y="116"/>
                      <a:pt x="59" y="115"/>
                      <a:pt x="57" y="114"/>
                    </a:cubicBezTo>
                    <a:cubicBezTo>
                      <a:pt x="54" y="113"/>
                      <a:pt x="51" y="112"/>
                      <a:pt x="49" y="111"/>
                    </a:cubicBezTo>
                    <a:cubicBezTo>
                      <a:pt x="47" y="110"/>
                      <a:pt x="45" y="110"/>
                      <a:pt x="43" y="111"/>
                    </a:cubicBezTo>
                    <a:cubicBezTo>
                      <a:pt x="33" y="115"/>
                      <a:pt x="33" y="115"/>
                      <a:pt x="33" y="115"/>
                    </a:cubicBezTo>
                    <a:cubicBezTo>
                      <a:pt x="31" y="113"/>
                      <a:pt x="28" y="111"/>
                      <a:pt x="26" y="10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6"/>
                      <a:pt x="31" y="94"/>
                      <a:pt x="30" y="92"/>
                    </a:cubicBezTo>
                    <a:cubicBezTo>
                      <a:pt x="29" y="90"/>
                      <a:pt x="28" y="87"/>
                      <a:pt x="27" y="84"/>
                    </a:cubicBezTo>
                    <a:cubicBezTo>
                      <a:pt x="26" y="82"/>
                      <a:pt x="25" y="80"/>
                      <a:pt x="23" y="80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2" y="74"/>
                      <a:pt x="12" y="72"/>
                      <a:pt x="12" y="71"/>
                    </a:cubicBezTo>
                    <a:cubicBezTo>
                      <a:pt x="12" y="69"/>
                      <a:pt x="12" y="67"/>
                      <a:pt x="13" y="65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5" y="61"/>
                      <a:pt x="26" y="60"/>
                      <a:pt x="27" y="58"/>
                    </a:cubicBezTo>
                    <a:cubicBezTo>
                      <a:pt x="28" y="55"/>
                      <a:pt x="29" y="52"/>
                      <a:pt x="30" y="49"/>
                    </a:cubicBezTo>
                    <a:cubicBezTo>
                      <a:pt x="31" y="47"/>
                      <a:pt x="31" y="45"/>
                      <a:pt x="31" y="4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8" y="31"/>
                      <a:pt x="31" y="28"/>
                      <a:pt x="33" y="26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45" y="32"/>
                      <a:pt x="47" y="32"/>
                      <a:pt x="49" y="31"/>
                    </a:cubicBezTo>
                    <a:cubicBezTo>
                      <a:pt x="51" y="29"/>
                      <a:pt x="54" y="28"/>
                      <a:pt x="57" y="27"/>
                    </a:cubicBezTo>
                    <a:cubicBezTo>
                      <a:pt x="59" y="27"/>
                      <a:pt x="61" y="25"/>
                      <a:pt x="61" y="23"/>
                    </a:cubicBezTo>
                    <a:cubicBezTo>
                      <a:pt x="65" y="13"/>
                      <a:pt x="65" y="13"/>
                      <a:pt x="65" y="13"/>
                    </a:cubicBezTo>
                    <a:cubicBezTo>
                      <a:pt x="69" y="13"/>
                      <a:pt x="72" y="13"/>
                      <a:pt x="76" y="13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80" y="25"/>
                      <a:pt x="81" y="27"/>
                      <a:pt x="83" y="27"/>
                    </a:cubicBezTo>
                    <a:cubicBezTo>
                      <a:pt x="86" y="28"/>
                      <a:pt x="89" y="29"/>
                      <a:pt x="92" y="31"/>
                    </a:cubicBezTo>
                    <a:cubicBezTo>
                      <a:pt x="94" y="32"/>
                      <a:pt x="96" y="32"/>
                      <a:pt x="98" y="31"/>
                    </a:cubicBezTo>
                    <a:cubicBezTo>
                      <a:pt x="107" y="26"/>
                      <a:pt x="107" y="26"/>
                      <a:pt x="107" y="26"/>
                    </a:cubicBezTo>
                    <a:cubicBezTo>
                      <a:pt x="110" y="28"/>
                      <a:pt x="113" y="31"/>
                      <a:pt x="115" y="3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09" y="45"/>
                      <a:pt x="109" y="47"/>
                      <a:pt x="110" y="49"/>
                    </a:cubicBezTo>
                    <a:cubicBezTo>
                      <a:pt x="112" y="52"/>
                      <a:pt x="113" y="55"/>
                      <a:pt x="114" y="58"/>
                    </a:cubicBezTo>
                    <a:cubicBezTo>
                      <a:pt x="115" y="60"/>
                      <a:pt x="116" y="61"/>
                      <a:pt x="118" y="62"/>
                    </a:cubicBezTo>
                    <a:cubicBezTo>
                      <a:pt x="128" y="65"/>
                      <a:pt x="128" y="65"/>
                      <a:pt x="128" y="65"/>
                    </a:cubicBezTo>
                    <a:cubicBezTo>
                      <a:pt x="128" y="67"/>
                      <a:pt x="128" y="69"/>
                      <a:pt x="128" y="71"/>
                    </a:cubicBezTo>
                    <a:cubicBezTo>
                      <a:pt x="128" y="72"/>
                      <a:pt x="128" y="74"/>
                      <a:pt x="128" y="7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865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4" name="Freeform 25"/>
              <p:cNvSpPr>
                <a:spLocks noEditPoints="1"/>
              </p:cNvSpPr>
              <p:nvPr/>
            </p:nvSpPr>
            <p:spPr bwMode="auto">
              <a:xfrm>
                <a:off x="63" y="62"/>
                <a:ext cx="81" cy="81"/>
              </a:xfrm>
              <a:custGeom>
                <a:avLst/>
                <a:gdLst>
                  <a:gd name="T0" fmla="*/ 27 w 55"/>
                  <a:gd name="T1" fmla="*/ 0 h 55"/>
                  <a:gd name="T2" fmla="*/ 0 w 55"/>
                  <a:gd name="T3" fmla="*/ 27 h 55"/>
                  <a:gd name="T4" fmla="*/ 27 w 55"/>
                  <a:gd name="T5" fmla="*/ 55 h 55"/>
                  <a:gd name="T6" fmla="*/ 55 w 55"/>
                  <a:gd name="T7" fmla="*/ 27 h 55"/>
                  <a:gd name="T8" fmla="*/ 27 w 55"/>
                  <a:gd name="T9" fmla="*/ 0 h 55"/>
                  <a:gd name="T10" fmla="*/ 27 w 55"/>
                  <a:gd name="T11" fmla="*/ 43 h 55"/>
                  <a:gd name="T12" fmla="*/ 12 w 55"/>
                  <a:gd name="T13" fmla="*/ 27 h 55"/>
                  <a:gd name="T14" fmla="*/ 27 w 55"/>
                  <a:gd name="T15" fmla="*/ 12 h 55"/>
                  <a:gd name="T16" fmla="*/ 43 w 55"/>
                  <a:gd name="T17" fmla="*/ 27 h 55"/>
                  <a:gd name="T18" fmla="*/ 27 w 55"/>
                  <a:gd name="T19" fmla="*/ 43 h 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"/>
                  <a:gd name="T31" fmla="*/ 0 h 55"/>
                  <a:gd name="T32" fmla="*/ 55 w 55"/>
                  <a:gd name="T33" fmla="*/ 55 h 5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" h="55">
                    <a:moveTo>
                      <a:pt x="27" y="0"/>
                    </a:moveTo>
                    <a:cubicBezTo>
                      <a:pt x="12" y="0"/>
                      <a:pt x="0" y="12"/>
                      <a:pt x="0" y="27"/>
                    </a:cubicBezTo>
                    <a:cubicBezTo>
                      <a:pt x="0" y="43"/>
                      <a:pt x="12" y="55"/>
                      <a:pt x="27" y="55"/>
                    </a:cubicBezTo>
                    <a:cubicBezTo>
                      <a:pt x="43" y="55"/>
                      <a:pt x="55" y="43"/>
                      <a:pt x="55" y="27"/>
                    </a:cubicBezTo>
                    <a:cubicBezTo>
                      <a:pt x="55" y="12"/>
                      <a:pt x="43" y="0"/>
                      <a:pt x="27" y="0"/>
                    </a:cubicBezTo>
                    <a:close/>
                    <a:moveTo>
                      <a:pt x="27" y="43"/>
                    </a:moveTo>
                    <a:cubicBezTo>
                      <a:pt x="19" y="43"/>
                      <a:pt x="12" y="36"/>
                      <a:pt x="12" y="27"/>
                    </a:cubicBezTo>
                    <a:cubicBezTo>
                      <a:pt x="12" y="19"/>
                      <a:pt x="19" y="12"/>
                      <a:pt x="27" y="12"/>
                    </a:cubicBezTo>
                    <a:cubicBezTo>
                      <a:pt x="36" y="12"/>
                      <a:pt x="43" y="19"/>
                      <a:pt x="43" y="27"/>
                    </a:cubicBezTo>
                    <a:cubicBezTo>
                      <a:pt x="43" y="36"/>
                      <a:pt x="36" y="43"/>
                      <a:pt x="27" y="4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865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45" name="Group 26"/>
            <p:cNvGrpSpPr/>
            <p:nvPr/>
          </p:nvGrpSpPr>
          <p:grpSpPr bwMode="auto">
            <a:xfrm>
              <a:off x="10450" y="2417"/>
              <a:ext cx="409" cy="409"/>
              <a:chOff x="0" y="0"/>
              <a:chExt cx="205" cy="207"/>
            </a:xfrm>
            <a:solidFill>
              <a:srgbClr val="169274"/>
            </a:solidFill>
          </p:grpSpPr>
          <p:sp>
            <p:nvSpPr>
              <p:cNvPr id="46" name="Freeform 27"/>
              <p:cNvSpPr>
                <a:spLocks noEditPoints="1"/>
              </p:cNvSpPr>
              <p:nvPr/>
            </p:nvSpPr>
            <p:spPr bwMode="auto">
              <a:xfrm>
                <a:off x="0" y="0"/>
                <a:ext cx="205" cy="207"/>
              </a:xfrm>
              <a:custGeom>
                <a:avLst/>
                <a:gdLst>
                  <a:gd name="T0" fmla="*/ 70 w 140"/>
                  <a:gd name="T1" fmla="*/ 140 h 140"/>
                  <a:gd name="T2" fmla="*/ 0 w 140"/>
                  <a:gd name="T3" fmla="*/ 70 h 140"/>
                  <a:gd name="T4" fmla="*/ 70 w 140"/>
                  <a:gd name="T5" fmla="*/ 0 h 140"/>
                  <a:gd name="T6" fmla="*/ 140 w 140"/>
                  <a:gd name="T7" fmla="*/ 70 h 140"/>
                  <a:gd name="T8" fmla="*/ 70 w 140"/>
                  <a:gd name="T9" fmla="*/ 140 h 140"/>
                  <a:gd name="T10" fmla="*/ 70 w 140"/>
                  <a:gd name="T11" fmla="*/ 12 h 140"/>
                  <a:gd name="T12" fmla="*/ 12 w 140"/>
                  <a:gd name="T13" fmla="*/ 70 h 140"/>
                  <a:gd name="T14" fmla="*/ 70 w 140"/>
                  <a:gd name="T15" fmla="*/ 128 h 140"/>
                  <a:gd name="T16" fmla="*/ 128 w 140"/>
                  <a:gd name="T17" fmla="*/ 70 h 140"/>
                  <a:gd name="T18" fmla="*/ 70 w 140"/>
                  <a:gd name="T19" fmla="*/ 12 h 1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0"/>
                  <a:gd name="T31" fmla="*/ 0 h 140"/>
                  <a:gd name="T32" fmla="*/ 140 w 140"/>
                  <a:gd name="T33" fmla="*/ 140 h 1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0" h="140">
                    <a:moveTo>
                      <a:pt x="70" y="140"/>
                    </a:moveTo>
                    <a:cubicBezTo>
                      <a:pt x="32" y="140"/>
                      <a:pt x="0" y="109"/>
                      <a:pt x="0" y="70"/>
                    </a:cubicBezTo>
                    <a:cubicBezTo>
                      <a:pt x="0" y="32"/>
                      <a:pt x="32" y="0"/>
                      <a:pt x="70" y="0"/>
                    </a:cubicBezTo>
                    <a:cubicBezTo>
                      <a:pt x="109" y="0"/>
                      <a:pt x="140" y="32"/>
                      <a:pt x="140" y="70"/>
                    </a:cubicBezTo>
                    <a:cubicBezTo>
                      <a:pt x="140" y="109"/>
                      <a:pt x="109" y="140"/>
                      <a:pt x="70" y="140"/>
                    </a:cubicBezTo>
                    <a:close/>
                    <a:moveTo>
                      <a:pt x="70" y="12"/>
                    </a:moveTo>
                    <a:cubicBezTo>
                      <a:pt x="38" y="12"/>
                      <a:pt x="12" y="38"/>
                      <a:pt x="12" y="70"/>
                    </a:cubicBezTo>
                    <a:cubicBezTo>
                      <a:pt x="12" y="102"/>
                      <a:pt x="38" y="128"/>
                      <a:pt x="70" y="128"/>
                    </a:cubicBezTo>
                    <a:cubicBezTo>
                      <a:pt x="102" y="128"/>
                      <a:pt x="128" y="102"/>
                      <a:pt x="128" y="70"/>
                    </a:cubicBezTo>
                    <a:cubicBezTo>
                      <a:pt x="128" y="38"/>
                      <a:pt x="102" y="12"/>
                      <a:pt x="70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865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7" name="Freeform 28"/>
              <p:cNvSpPr/>
              <p:nvPr/>
            </p:nvSpPr>
            <p:spPr bwMode="auto">
              <a:xfrm>
                <a:off x="94" y="40"/>
                <a:ext cx="63" cy="72"/>
              </a:xfrm>
              <a:custGeom>
                <a:avLst/>
                <a:gdLst>
                  <a:gd name="T0" fmla="*/ 37 w 43"/>
                  <a:gd name="T1" fmla="*/ 49 h 49"/>
                  <a:gd name="T2" fmla="*/ 6 w 43"/>
                  <a:gd name="T3" fmla="*/ 49 h 49"/>
                  <a:gd name="T4" fmla="*/ 0 w 43"/>
                  <a:gd name="T5" fmla="*/ 43 h 49"/>
                  <a:gd name="T6" fmla="*/ 0 w 43"/>
                  <a:gd name="T7" fmla="*/ 6 h 49"/>
                  <a:gd name="T8" fmla="*/ 6 w 43"/>
                  <a:gd name="T9" fmla="*/ 0 h 49"/>
                  <a:gd name="T10" fmla="*/ 12 w 43"/>
                  <a:gd name="T11" fmla="*/ 6 h 49"/>
                  <a:gd name="T12" fmla="*/ 12 w 43"/>
                  <a:gd name="T13" fmla="*/ 37 h 49"/>
                  <a:gd name="T14" fmla="*/ 37 w 43"/>
                  <a:gd name="T15" fmla="*/ 37 h 49"/>
                  <a:gd name="T16" fmla="*/ 43 w 43"/>
                  <a:gd name="T17" fmla="*/ 43 h 49"/>
                  <a:gd name="T18" fmla="*/ 37 w 43"/>
                  <a:gd name="T19" fmla="*/ 49 h 4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3"/>
                  <a:gd name="T31" fmla="*/ 0 h 49"/>
                  <a:gd name="T32" fmla="*/ 43 w 43"/>
                  <a:gd name="T33" fmla="*/ 49 h 4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3" h="49">
                    <a:moveTo>
                      <a:pt x="37" y="49"/>
                    </a:moveTo>
                    <a:cubicBezTo>
                      <a:pt x="6" y="49"/>
                      <a:pt x="6" y="49"/>
                      <a:pt x="6" y="49"/>
                    </a:cubicBezTo>
                    <a:cubicBezTo>
                      <a:pt x="3" y="49"/>
                      <a:pt x="0" y="46"/>
                      <a:pt x="0" y="4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0" y="37"/>
                      <a:pt x="43" y="40"/>
                      <a:pt x="43" y="43"/>
                    </a:cubicBezTo>
                    <a:cubicBezTo>
                      <a:pt x="43" y="46"/>
                      <a:pt x="40" y="49"/>
                      <a:pt x="37" y="4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865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89099" name="TextBox 170"/>
          <p:cNvSpPr txBox="1">
            <a:spLocks noChangeArrowheads="1"/>
          </p:cNvSpPr>
          <p:nvPr/>
        </p:nvSpPr>
        <p:spPr bwMode="auto">
          <a:xfrm>
            <a:off x="1058863" y="1847850"/>
            <a:ext cx="18827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6" rIns="128574" bIns="64286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9pPr>
          </a:lstStyle>
          <a:p>
            <a:pPr algn="r"/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</a:rPr>
              <a:t>1）项目管理技术</a:t>
            </a:r>
          </a:p>
        </p:txBody>
      </p:sp>
      <p:sp>
        <p:nvSpPr>
          <p:cNvPr id="89100" name="TextBox 170"/>
          <p:cNvSpPr txBox="1">
            <a:spLocks noChangeArrowheads="1"/>
          </p:cNvSpPr>
          <p:nvPr/>
        </p:nvSpPr>
        <p:spPr bwMode="auto">
          <a:xfrm>
            <a:off x="3189288" y="1847850"/>
            <a:ext cx="27305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6" rIns="128574" bIns="64286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9pPr>
          </a:lstStyle>
          <a:p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</a:rPr>
              <a:t>3）商业管理技能</a:t>
            </a:r>
          </a:p>
        </p:txBody>
      </p:sp>
      <p:sp>
        <p:nvSpPr>
          <p:cNvPr id="89101" name="TextBox 170"/>
          <p:cNvSpPr txBox="1">
            <a:spLocks noChangeArrowheads="1"/>
          </p:cNvSpPr>
          <p:nvPr/>
        </p:nvSpPr>
        <p:spPr bwMode="auto">
          <a:xfrm>
            <a:off x="1487488" y="3335338"/>
            <a:ext cx="1314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6" rIns="128574" bIns="64286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9pPr>
          </a:lstStyle>
          <a:p>
            <a:pPr algn="r"/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</a:rPr>
              <a:t>2）领导力</a:t>
            </a:r>
          </a:p>
        </p:txBody>
      </p:sp>
      <p:sp>
        <p:nvSpPr>
          <p:cNvPr id="89102" name="TextBox 170"/>
          <p:cNvSpPr txBox="1">
            <a:spLocks noChangeArrowheads="1"/>
          </p:cNvSpPr>
          <p:nvPr/>
        </p:nvSpPr>
        <p:spPr bwMode="auto">
          <a:xfrm>
            <a:off x="3179763" y="3335338"/>
            <a:ext cx="1855787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6" rIns="128574" bIns="64286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9pPr>
          </a:lstStyle>
          <a:p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</a:rPr>
              <a:t>4）战略管理技能</a:t>
            </a:r>
          </a:p>
        </p:txBody>
      </p:sp>
      <p:sp>
        <p:nvSpPr>
          <p:cNvPr id="89103" name="文本框 16"/>
          <p:cNvSpPr txBox="1">
            <a:spLocks noChangeArrowheads="1"/>
          </p:cNvSpPr>
          <p:nvPr/>
        </p:nvSpPr>
        <p:spPr bwMode="auto">
          <a:xfrm>
            <a:off x="403225" y="5395913"/>
            <a:ext cx="8509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C00000"/>
                </a:solidFill>
                <a:latin typeface="微软雅黑" pitchFamily="34" charset="-122"/>
              </a:rPr>
              <a:t>从两个角度着眼、三个层面入手，做好整合管理，</a:t>
            </a:r>
          </a:p>
          <a:p>
            <a:pPr algn="ctr"/>
            <a:r>
              <a:rPr lang="zh-CN" altLang="en-US" sz="2400" b="1">
                <a:solidFill>
                  <a:srgbClr val="C00000"/>
                </a:solidFill>
                <a:latin typeface="微软雅黑" pitchFamily="34" charset="-122"/>
              </a:rPr>
              <a:t>运用四大技能处理好五大关系</a:t>
            </a:r>
          </a:p>
        </p:txBody>
      </p:sp>
      <p:grpSp>
        <p:nvGrpSpPr>
          <p:cNvPr id="89104" name="组合 15"/>
          <p:cNvGrpSpPr>
            <a:grpSpLocks/>
          </p:cNvGrpSpPr>
          <p:nvPr/>
        </p:nvGrpSpPr>
        <p:grpSpPr bwMode="auto">
          <a:xfrm>
            <a:off x="857250" y="4068763"/>
            <a:ext cx="4438650" cy="976312"/>
            <a:chOff x="1746" y="5595"/>
            <a:chExt cx="11386" cy="2888"/>
          </a:xfrm>
        </p:grpSpPr>
        <p:grpSp>
          <p:nvGrpSpPr>
            <p:cNvPr id="89105" name="Group 3"/>
            <p:cNvGrpSpPr>
              <a:grpSpLocks/>
            </p:cNvGrpSpPr>
            <p:nvPr/>
          </p:nvGrpSpPr>
          <p:grpSpPr bwMode="auto">
            <a:xfrm>
              <a:off x="1746" y="5802"/>
              <a:ext cx="11387" cy="2492"/>
              <a:chOff x="1050566" y="2772576"/>
              <a:chExt cx="10090868" cy="2170176"/>
            </a:xfrm>
          </p:grpSpPr>
          <p:sp>
            <p:nvSpPr>
              <p:cNvPr id="50" name="Block Arc 49"/>
              <p:cNvSpPr/>
              <p:nvPr/>
            </p:nvSpPr>
            <p:spPr>
              <a:xfrm>
                <a:off x="1050566" y="2784513"/>
                <a:ext cx="2154407" cy="2159251"/>
              </a:xfrm>
              <a:prstGeom prst="blockArc">
                <a:avLst>
                  <a:gd name="adj1" fmla="val 10800000"/>
                  <a:gd name="adj2" fmla="val 0"/>
                  <a:gd name="adj3" fmla="val 807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</a:pPr>
                <a:endParaRPr lang="en-GB" sz="1000" b="1" i="1" noProof="1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51" name="Block Arc 50"/>
              <p:cNvSpPr/>
              <p:nvPr/>
            </p:nvSpPr>
            <p:spPr>
              <a:xfrm flipV="1">
                <a:off x="3035362" y="2772246"/>
                <a:ext cx="2154407" cy="2159251"/>
              </a:xfrm>
              <a:prstGeom prst="blockArc">
                <a:avLst>
                  <a:gd name="adj1" fmla="val 10800000"/>
                  <a:gd name="adj2" fmla="val 0"/>
                  <a:gd name="adj3" fmla="val 807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</a:pPr>
                <a:endParaRPr lang="en-GB" sz="1000" b="1" i="1" noProof="1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52" name="Block Arc 51"/>
              <p:cNvSpPr/>
              <p:nvPr/>
            </p:nvSpPr>
            <p:spPr>
              <a:xfrm>
                <a:off x="5016551" y="2784513"/>
                <a:ext cx="2158015" cy="2159251"/>
              </a:xfrm>
              <a:prstGeom prst="blockArc">
                <a:avLst>
                  <a:gd name="adj1" fmla="val 10800000"/>
                  <a:gd name="adj2" fmla="val 0"/>
                  <a:gd name="adj3" fmla="val 807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</a:pPr>
                <a:endParaRPr lang="en-GB" sz="1000" b="1" i="1" noProof="1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53" name="Block Arc 52"/>
              <p:cNvSpPr/>
              <p:nvPr/>
            </p:nvSpPr>
            <p:spPr>
              <a:xfrm flipV="1">
                <a:off x="7001347" y="2772246"/>
                <a:ext cx="2154405" cy="2159251"/>
              </a:xfrm>
              <a:prstGeom prst="blockArc">
                <a:avLst>
                  <a:gd name="adj1" fmla="val 10800000"/>
                  <a:gd name="adj2" fmla="val 0"/>
                  <a:gd name="adj3" fmla="val 807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</a:pPr>
                <a:endParaRPr lang="en-GB" sz="1000" b="1" i="1" noProof="1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54" name="Block Arc 53"/>
              <p:cNvSpPr/>
              <p:nvPr/>
            </p:nvSpPr>
            <p:spPr>
              <a:xfrm>
                <a:off x="8986143" y="2784513"/>
                <a:ext cx="2154405" cy="2159251"/>
              </a:xfrm>
              <a:prstGeom prst="blockArc">
                <a:avLst>
                  <a:gd name="adj1" fmla="val 10800000"/>
                  <a:gd name="adj2" fmla="val 0"/>
                  <a:gd name="adj3" fmla="val 807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</a:pPr>
                <a:endParaRPr lang="en-GB" sz="1000" b="1" i="1" noProof="1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9111" name="Group 7"/>
            <p:cNvGrpSpPr>
              <a:grpSpLocks/>
            </p:cNvGrpSpPr>
            <p:nvPr/>
          </p:nvGrpSpPr>
          <p:grpSpPr bwMode="auto">
            <a:xfrm>
              <a:off x="8991" y="6341"/>
              <a:ext cx="1373" cy="1397"/>
              <a:chOff x="7471157" y="3242097"/>
              <a:chExt cx="1217066" cy="1217066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7470739" y="3242667"/>
                <a:ext cx="1216486" cy="121505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</a:pPr>
                <a:endParaRPr lang="en-GB" sz="1000" b="1" i="1" noProof="1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89113" name="Freeform 60"/>
              <p:cNvSpPr>
                <a:spLocks noEditPoints="1" noChangeArrowheads="1"/>
              </p:cNvSpPr>
              <p:nvPr/>
            </p:nvSpPr>
            <p:spPr bwMode="auto">
              <a:xfrm>
                <a:off x="7885731" y="3639946"/>
                <a:ext cx="387918" cy="438717"/>
              </a:xfrm>
              <a:custGeom>
                <a:avLst/>
                <a:gdLst>
                  <a:gd name="T0" fmla="*/ 20 w 78"/>
                  <a:gd name="T1" fmla="*/ 7 h 88"/>
                  <a:gd name="T2" fmla="*/ 20 w 78"/>
                  <a:gd name="T3" fmla="*/ 11 h 88"/>
                  <a:gd name="T4" fmla="*/ 5 w 78"/>
                  <a:gd name="T5" fmla="*/ 6 h 88"/>
                  <a:gd name="T6" fmla="*/ 1 w 78"/>
                  <a:gd name="T7" fmla="*/ 8 h 88"/>
                  <a:gd name="T8" fmla="*/ 0 w 78"/>
                  <a:gd name="T9" fmla="*/ 20 h 88"/>
                  <a:gd name="T10" fmla="*/ 3 w 78"/>
                  <a:gd name="T11" fmla="*/ 38 h 88"/>
                  <a:gd name="T12" fmla="*/ 17 w 78"/>
                  <a:gd name="T13" fmla="*/ 49 h 88"/>
                  <a:gd name="T14" fmla="*/ 20 w 78"/>
                  <a:gd name="T15" fmla="*/ 50 h 88"/>
                  <a:gd name="T16" fmla="*/ 20 w 78"/>
                  <a:gd name="T17" fmla="*/ 49 h 88"/>
                  <a:gd name="T18" fmla="*/ 31 w 78"/>
                  <a:gd name="T19" fmla="*/ 52 h 88"/>
                  <a:gd name="T20" fmla="*/ 31 w 78"/>
                  <a:gd name="T21" fmla="*/ 64 h 88"/>
                  <a:gd name="T22" fmla="*/ 27 w 78"/>
                  <a:gd name="T23" fmla="*/ 64 h 88"/>
                  <a:gd name="T24" fmla="*/ 27 w 78"/>
                  <a:gd name="T25" fmla="*/ 68 h 88"/>
                  <a:gd name="T26" fmla="*/ 15 w 78"/>
                  <a:gd name="T27" fmla="*/ 68 h 88"/>
                  <a:gd name="T28" fmla="*/ 15 w 78"/>
                  <a:gd name="T29" fmla="*/ 88 h 88"/>
                  <a:gd name="T30" fmla="*/ 64 w 78"/>
                  <a:gd name="T31" fmla="*/ 88 h 88"/>
                  <a:gd name="T32" fmla="*/ 64 w 78"/>
                  <a:gd name="T33" fmla="*/ 68 h 88"/>
                  <a:gd name="T34" fmla="*/ 52 w 78"/>
                  <a:gd name="T35" fmla="*/ 68 h 88"/>
                  <a:gd name="T36" fmla="*/ 52 w 78"/>
                  <a:gd name="T37" fmla="*/ 64 h 88"/>
                  <a:gd name="T38" fmla="*/ 47 w 78"/>
                  <a:gd name="T39" fmla="*/ 64 h 88"/>
                  <a:gd name="T40" fmla="*/ 47 w 78"/>
                  <a:gd name="T41" fmla="*/ 52 h 88"/>
                  <a:gd name="T42" fmla="*/ 58 w 78"/>
                  <a:gd name="T43" fmla="*/ 49 h 88"/>
                  <a:gd name="T44" fmla="*/ 58 w 78"/>
                  <a:gd name="T45" fmla="*/ 50 h 88"/>
                  <a:gd name="T46" fmla="*/ 61 w 78"/>
                  <a:gd name="T47" fmla="*/ 49 h 88"/>
                  <a:gd name="T48" fmla="*/ 75 w 78"/>
                  <a:gd name="T49" fmla="*/ 38 h 88"/>
                  <a:gd name="T50" fmla="*/ 78 w 78"/>
                  <a:gd name="T51" fmla="*/ 20 h 88"/>
                  <a:gd name="T52" fmla="*/ 77 w 78"/>
                  <a:gd name="T53" fmla="*/ 8 h 88"/>
                  <a:gd name="T54" fmla="*/ 73 w 78"/>
                  <a:gd name="T55" fmla="*/ 6 h 88"/>
                  <a:gd name="T56" fmla="*/ 58 w 78"/>
                  <a:gd name="T57" fmla="*/ 11 h 88"/>
                  <a:gd name="T58" fmla="*/ 58 w 78"/>
                  <a:gd name="T59" fmla="*/ 7 h 88"/>
                  <a:gd name="T60" fmla="*/ 60 w 78"/>
                  <a:gd name="T61" fmla="*/ 7 h 88"/>
                  <a:gd name="T62" fmla="*/ 60 w 78"/>
                  <a:gd name="T63" fmla="*/ 0 h 88"/>
                  <a:gd name="T64" fmla="*/ 17 w 78"/>
                  <a:gd name="T65" fmla="*/ 0 h 88"/>
                  <a:gd name="T66" fmla="*/ 17 w 78"/>
                  <a:gd name="T67" fmla="*/ 7 h 88"/>
                  <a:gd name="T68" fmla="*/ 20 w 78"/>
                  <a:gd name="T69" fmla="*/ 7 h 88"/>
                  <a:gd name="T70" fmla="*/ 63 w 78"/>
                  <a:gd name="T71" fmla="*/ 42 h 88"/>
                  <a:gd name="T72" fmla="*/ 59 w 78"/>
                  <a:gd name="T73" fmla="*/ 20 h 88"/>
                  <a:gd name="T74" fmla="*/ 61 w 78"/>
                  <a:gd name="T75" fmla="*/ 22 h 88"/>
                  <a:gd name="T76" fmla="*/ 66 w 78"/>
                  <a:gd name="T77" fmla="*/ 18 h 88"/>
                  <a:gd name="T78" fmla="*/ 64 w 78"/>
                  <a:gd name="T79" fmla="*/ 16 h 88"/>
                  <a:gd name="T80" fmla="*/ 71 w 78"/>
                  <a:gd name="T81" fmla="*/ 13 h 88"/>
                  <a:gd name="T82" fmla="*/ 72 w 78"/>
                  <a:gd name="T83" fmla="*/ 20 h 88"/>
                  <a:gd name="T84" fmla="*/ 69 w 78"/>
                  <a:gd name="T85" fmla="*/ 36 h 88"/>
                  <a:gd name="T86" fmla="*/ 63 w 78"/>
                  <a:gd name="T87" fmla="*/ 42 h 88"/>
                  <a:gd name="T88" fmla="*/ 19 w 78"/>
                  <a:gd name="T89" fmla="*/ 20 h 88"/>
                  <a:gd name="T90" fmla="*/ 15 w 78"/>
                  <a:gd name="T91" fmla="*/ 42 h 88"/>
                  <a:gd name="T92" fmla="*/ 9 w 78"/>
                  <a:gd name="T93" fmla="*/ 36 h 88"/>
                  <a:gd name="T94" fmla="*/ 6 w 78"/>
                  <a:gd name="T95" fmla="*/ 20 h 88"/>
                  <a:gd name="T96" fmla="*/ 7 w 78"/>
                  <a:gd name="T97" fmla="*/ 13 h 88"/>
                  <a:gd name="T98" fmla="*/ 14 w 78"/>
                  <a:gd name="T99" fmla="*/ 16 h 88"/>
                  <a:gd name="T100" fmla="*/ 12 w 78"/>
                  <a:gd name="T101" fmla="*/ 18 h 88"/>
                  <a:gd name="T102" fmla="*/ 17 w 78"/>
                  <a:gd name="T103" fmla="*/ 22 h 88"/>
                  <a:gd name="T104" fmla="*/ 19 w 78"/>
                  <a:gd name="T105" fmla="*/ 20 h 88"/>
                  <a:gd name="T106" fmla="*/ 32 w 78"/>
                  <a:gd name="T107" fmla="*/ 10 h 88"/>
                  <a:gd name="T108" fmla="*/ 32 w 78"/>
                  <a:gd name="T109" fmla="*/ 45 h 88"/>
                  <a:gd name="T110" fmla="*/ 25 w 78"/>
                  <a:gd name="T111" fmla="*/ 41 h 88"/>
                  <a:gd name="T112" fmla="*/ 28 w 78"/>
                  <a:gd name="T113" fmla="*/ 14 h 88"/>
                  <a:gd name="T114" fmla="*/ 28 w 78"/>
                  <a:gd name="T115" fmla="*/ 10 h 88"/>
                  <a:gd name="T116" fmla="*/ 32 w 78"/>
                  <a:gd name="T117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8" h="88">
                    <a:moveTo>
                      <a:pt x="20" y="7"/>
                    </a:moveTo>
                    <a:cubicBezTo>
                      <a:pt x="20" y="8"/>
                      <a:pt x="21" y="10"/>
                      <a:pt x="20" y="11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11"/>
                      <a:pt x="0" y="16"/>
                      <a:pt x="0" y="20"/>
                    </a:cubicBezTo>
                    <a:cubicBezTo>
                      <a:pt x="0" y="26"/>
                      <a:pt x="1" y="33"/>
                      <a:pt x="3" y="38"/>
                    </a:cubicBezTo>
                    <a:cubicBezTo>
                      <a:pt x="6" y="44"/>
                      <a:pt x="10" y="48"/>
                      <a:pt x="17" y="49"/>
                    </a:cubicBezTo>
                    <a:cubicBezTo>
                      <a:pt x="18" y="50"/>
                      <a:pt x="19" y="50"/>
                      <a:pt x="20" y="50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2" y="51"/>
                      <a:pt x="26" y="52"/>
                      <a:pt x="31" y="52"/>
                    </a:cubicBezTo>
                    <a:cubicBezTo>
                      <a:pt x="31" y="64"/>
                      <a:pt x="31" y="64"/>
                      <a:pt x="31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68"/>
                      <a:pt x="64" y="68"/>
                      <a:pt x="64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47" y="64"/>
                      <a:pt x="47" y="64"/>
                      <a:pt x="47" y="64"/>
                    </a:cubicBezTo>
                    <a:cubicBezTo>
                      <a:pt x="47" y="52"/>
                      <a:pt x="47" y="52"/>
                      <a:pt x="47" y="52"/>
                    </a:cubicBezTo>
                    <a:cubicBezTo>
                      <a:pt x="52" y="52"/>
                      <a:pt x="56" y="51"/>
                      <a:pt x="58" y="49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9" y="50"/>
                      <a:pt x="60" y="50"/>
                      <a:pt x="61" y="49"/>
                    </a:cubicBezTo>
                    <a:cubicBezTo>
                      <a:pt x="68" y="48"/>
                      <a:pt x="72" y="44"/>
                      <a:pt x="75" y="38"/>
                    </a:cubicBezTo>
                    <a:cubicBezTo>
                      <a:pt x="77" y="33"/>
                      <a:pt x="78" y="26"/>
                      <a:pt x="78" y="20"/>
                    </a:cubicBezTo>
                    <a:cubicBezTo>
                      <a:pt x="78" y="16"/>
                      <a:pt x="78" y="11"/>
                      <a:pt x="77" y="8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7" y="10"/>
                      <a:pt x="58" y="8"/>
                      <a:pt x="58" y="7"/>
                    </a:cubicBezTo>
                    <a:cubicBezTo>
                      <a:pt x="60" y="7"/>
                      <a:pt x="60" y="7"/>
                      <a:pt x="60" y="7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20" y="7"/>
                      <a:pt x="20" y="7"/>
                      <a:pt x="20" y="7"/>
                    </a:cubicBezTo>
                    <a:close/>
                    <a:moveTo>
                      <a:pt x="63" y="42"/>
                    </a:moveTo>
                    <a:cubicBezTo>
                      <a:pt x="64" y="36"/>
                      <a:pt x="60" y="28"/>
                      <a:pt x="59" y="20"/>
                    </a:cubicBezTo>
                    <a:cubicBezTo>
                      <a:pt x="61" y="22"/>
                      <a:pt x="61" y="22"/>
                      <a:pt x="61" y="22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2" y="15"/>
                      <a:pt x="72" y="18"/>
                      <a:pt x="72" y="20"/>
                    </a:cubicBezTo>
                    <a:cubicBezTo>
                      <a:pt x="71" y="26"/>
                      <a:pt x="71" y="31"/>
                      <a:pt x="69" y="36"/>
                    </a:cubicBezTo>
                    <a:cubicBezTo>
                      <a:pt x="67" y="39"/>
                      <a:pt x="65" y="41"/>
                      <a:pt x="63" y="42"/>
                    </a:cubicBezTo>
                    <a:close/>
                    <a:moveTo>
                      <a:pt x="19" y="20"/>
                    </a:moveTo>
                    <a:cubicBezTo>
                      <a:pt x="17" y="28"/>
                      <a:pt x="14" y="36"/>
                      <a:pt x="15" y="42"/>
                    </a:cubicBezTo>
                    <a:cubicBezTo>
                      <a:pt x="13" y="41"/>
                      <a:pt x="11" y="39"/>
                      <a:pt x="9" y="36"/>
                    </a:cubicBezTo>
                    <a:cubicBezTo>
                      <a:pt x="7" y="31"/>
                      <a:pt x="6" y="26"/>
                      <a:pt x="6" y="20"/>
                    </a:cubicBezTo>
                    <a:cubicBezTo>
                      <a:pt x="6" y="18"/>
                      <a:pt x="6" y="15"/>
                      <a:pt x="7" y="13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9" y="20"/>
                      <a:pt x="19" y="20"/>
                      <a:pt x="19" y="20"/>
                    </a:cubicBezTo>
                    <a:close/>
                    <a:moveTo>
                      <a:pt x="32" y="10"/>
                    </a:move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5"/>
                      <a:pt x="27" y="45"/>
                      <a:pt x="25" y="41"/>
                    </a:cubicBezTo>
                    <a:cubicBezTo>
                      <a:pt x="24" y="37"/>
                      <a:pt x="28" y="16"/>
                      <a:pt x="28" y="14"/>
                    </a:cubicBezTo>
                    <a:cubicBezTo>
                      <a:pt x="28" y="13"/>
                      <a:pt x="28" y="10"/>
                      <a:pt x="28" y="10"/>
                    </a:cubicBezTo>
                    <a:lnTo>
                      <a:pt x="32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9114" name="Group 8"/>
            <p:cNvGrpSpPr>
              <a:grpSpLocks/>
            </p:cNvGrpSpPr>
            <p:nvPr/>
          </p:nvGrpSpPr>
          <p:grpSpPr bwMode="auto">
            <a:xfrm>
              <a:off x="11230" y="6341"/>
              <a:ext cx="1373" cy="1397"/>
              <a:chOff x="9454847" y="3242097"/>
              <a:chExt cx="1217066" cy="1217066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9455079" y="3242667"/>
                <a:ext cx="1216486" cy="121505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</a:pPr>
                <a:endParaRPr lang="en-GB" sz="1000" b="1" i="1" noProof="1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89116" name="Freeform 61"/>
              <p:cNvSpPr>
                <a:spLocks noEditPoints="1" noChangeArrowheads="1"/>
              </p:cNvSpPr>
              <p:nvPr/>
            </p:nvSpPr>
            <p:spPr bwMode="auto">
              <a:xfrm>
                <a:off x="9854412" y="3611644"/>
                <a:ext cx="417935" cy="477972"/>
              </a:xfrm>
              <a:custGeom>
                <a:avLst/>
                <a:gdLst>
                  <a:gd name="T0" fmla="*/ 50 w 84"/>
                  <a:gd name="T1" fmla="*/ 92 h 96"/>
                  <a:gd name="T2" fmla="*/ 57 w 84"/>
                  <a:gd name="T3" fmla="*/ 81 h 96"/>
                  <a:gd name="T4" fmla="*/ 56 w 84"/>
                  <a:gd name="T5" fmla="*/ 75 h 96"/>
                  <a:gd name="T6" fmla="*/ 43 w 84"/>
                  <a:gd name="T7" fmla="*/ 63 h 96"/>
                  <a:gd name="T8" fmla="*/ 38 w 84"/>
                  <a:gd name="T9" fmla="*/ 62 h 96"/>
                  <a:gd name="T10" fmla="*/ 30 w 84"/>
                  <a:gd name="T11" fmla="*/ 67 h 96"/>
                  <a:gd name="T12" fmla="*/ 17 w 84"/>
                  <a:gd name="T13" fmla="*/ 35 h 96"/>
                  <a:gd name="T14" fmla="*/ 26 w 84"/>
                  <a:gd name="T15" fmla="*/ 31 h 96"/>
                  <a:gd name="T16" fmla="*/ 27 w 84"/>
                  <a:gd name="T17" fmla="*/ 25 h 96"/>
                  <a:gd name="T18" fmla="*/ 22 w 84"/>
                  <a:gd name="T19" fmla="*/ 8 h 96"/>
                  <a:gd name="T20" fmla="*/ 18 w 84"/>
                  <a:gd name="T21" fmla="*/ 4 h 96"/>
                  <a:gd name="T22" fmla="*/ 4 w 84"/>
                  <a:gd name="T23" fmla="*/ 6 h 96"/>
                  <a:gd name="T24" fmla="*/ 0 w 84"/>
                  <a:gd name="T25" fmla="*/ 10 h 96"/>
                  <a:gd name="T26" fmla="*/ 43 w 84"/>
                  <a:gd name="T27" fmla="*/ 94 h 96"/>
                  <a:gd name="T28" fmla="*/ 50 w 84"/>
                  <a:gd name="T29" fmla="*/ 92 h 96"/>
                  <a:gd name="T30" fmla="*/ 45 w 84"/>
                  <a:gd name="T31" fmla="*/ 53 h 96"/>
                  <a:gd name="T32" fmla="*/ 32 w 84"/>
                  <a:gd name="T33" fmla="*/ 53 h 96"/>
                  <a:gd name="T34" fmla="*/ 32 w 84"/>
                  <a:gd name="T35" fmla="*/ 50 h 96"/>
                  <a:gd name="T36" fmla="*/ 40 w 84"/>
                  <a:gd name="T37" fmla="*/ 38 h 96"/>
                  <a:gd name="T38" fmla="*/ 42 w 84"/>
                  <a:gd name="T39" fmla="*/ 32 h 96"/>
                  <a:gd name="T40" fmla="*/ 41 w 84"/>
                  <a:gd name="T41" fmla="*/ 30 h 96"/>
                  <a:gd name="T42" fmla="*/ 40 w 84"/>
                  <a:gd name="T43" fmla="*/ 31 h 96"/>
                  <a:gd name="T44" fmla="*/ 39 w 84"/>
                  <a:gd name="T45" fmla="*/ 36 h 96"/>
                  <a:gd name="T46" fmla="*/ 34 w 84"/>
                  <a:gd name="T47" fmla="*/ 36 h 96"/>
                  <a:gd name="T48" fmla="*/ 34 w 84"/>
                  <a:gd name="T49" fmla="*/ 31 h 96"/>
                  <a:gd name="T50" fmla="*/ 42 w 84"/>
                  <a:gd name="T51" fmla="*/ 26 h 96"/>
                  <a:gd name="T52" fmla="*/ 47 w 84"/>
                  <a:gd name="T53" fmla="*/ 28 h 96"/>
                  <a:gd name="T54" fmla="*/ 47 w 84"/>
                  <a:gd name="T55" fmla="*/ 34 h 96"/>
                  <a:gd name="T56" fmla="*/ 47 w 84"/>
                  <a:gd name="T57" fmla="*/ 37 h 96"/>
                  <a:gd name="T58" fmla="*/ 38 w 84"/>
                  <a:gd name="T59" fmla="*/ 50 h 96"/>
                  <a:gd name="T60" fmla="*/ 46 w 84"/>
                  <a:gd name="T61" fmla="*/ 50 h 96"/>
                  <a:gd name="T62" fmla="*/ 45 w 84"/>
                  <a:gd name="T63" fmla="*/ 53 h 96"/>
                  <a:gd name="T64" fmla="*/ 63 w 84"/>
                  <a:gd name="T65" fmla="*/ 50 h 96"/>
                  <a:gd name="T66" fmla="*/ 60 w 84"/>
                  <a:gd name="T67" fmla="*/ 50 h 96"/>
                  <a:gd name="T68" fmla="*/ 60 w 84"/>
                  <a:gd name="T69" fmla="*/ 53 h 96"/>
                  <a:gd name="T70" fmla="*/ 54 w 84"/>
                  <a:gd name="T71" fmla="*/ 53 h 96"/>
                  <a:gd name="T72" fmla="*/ 54 w 84"/>
                  <a:gd name="T73" fmla="*/ 50 h 96"/>
                  <a:gd name="T74" fmla="*/ 46 w 84"/>
                  <a:gd name="T75" fmla="*/ 50 h 96"/>
                  <a:gd name="T76" fmla="*/ 47 w 84"/>
                  <a:gd name="T77" fmla="*/ 46 h 96"/>
                  <a:gd name="T78" fmla="*/ 55 w 84"/>
                  <a:gd name="T79" fmla="*/ 26 h 96"/>
                  <a:gd name="T80" fmla="*/ 63 w 84"/>
                  <a:gd name="T81" fmla="*/ 26 h 96"/>
                  <a:gd name="T82" fmla="*/ 61 w 84"/>
                  <a:gd name="T83" fmla="*/ 46 h 96"/>
                  <a:gd name="T84" fmla="*/ 63 w 84"/>
                  <a:gd name="T85" fmla="*/ 46 h 96"/>
                  <a:gd name="T86" fmla="*/ 63 w 84"/>
                  <a:gd name="T87" fmla="*/ 50 h 96"/>
                  <a:gd name="T88" fmla="*/ 55 w 84"/>
                  <a:gd name="T89" fmla="*/ 46 h 96"/>
                  <a:gd name="T90" fmla="*/ 52 w 84"/>
                  <a:gd name="T91" fmla="*/ 46 h 96"/>
                  <a:gd name="T92" fmla="*/ 56 w 84"/>
                  <a:gd name="T93" fmla="*/ 35 h 96"/>
                  <a:gd name="T94" fmla="*/ 55 w 84"/>
                  <a:gd name="T95" fmla="*/ 46 h 96"/>
                  <a:gd name="T96" fmla="*/ 43 w 84"/>
                  <a:gd name="T97" fmla="*/ 0 h 96"/>
                  <a:gd name="T98" fmla="*/ 72 w 84"/>
                  <a:gd name="T99" fmla="*/ 12 h 96"/>
                  <a:gd name="T100" fmla="*/ 84 w 84"/>
                  <a:gd name="T101" fmla="*/ 41 h 96"/>
                  <a:gd name="T102" fmla="*/ 72 w 84"/>
                  <a:gd name="T103" fmla="*/ 71 h 96"/>
                  <a:gd name="T104" fmla="*/ 65 w 84"/>
                  <a:gd name="T105" fmla="*/ 76 h 96"/>
                  <a:gd name="T106" fmla="*/ 63 w 84"/>
                  <a:gd name="T107" fmla="*/ 73 h 96"/>
                  <a:gd name="T108" fmla="*/ 59 w 84"/>
                  <a:gd name="T109" fmla="*/ 69 h 96"/>
                  <a:gd name="T110" fmla="*/ 66 w 84"/>
                  <a:gd name="T111" fmla="*/ 64 h 96"/>
                  <a:gd name="T112" fmla="*/ 75 w 84"/>
                  <a:gd name="T113" fmla="*/ 41 h 96"/>
                  <a:gd name="T114" fmla="*/ 66 w 84"/>
                  <a:gd name="T115" fmla="*/ 19 h 96"/>
                  <a:gd name="T116" fmla="*/ 43 w 84"/>
                  <a:gd name="T117" fmla="*/ 10 h 96"/>
                  <a:gd name="T118" fmla="*/ 31 w 84"/>
                  <a:gd name="T119" fmla="*/ 12 h 96"/>
                  <a:gd name="T120" fmla="*/ 29 w 84"/>
                  <a:gd name="T121" fmla="*/ 6 h 96"/>
                  <a:gd name="T122" fmla="*/ 28 w 84"/>
                  <a:gd name="T123" fmla="*/ 3 h 96"/>
                  <a:gd name="T124" fmla="*/ 43 w 84"/>
                  <a:gd name="T12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4" h="96">
                    <a:moveTo>
                      <a:pt x="50" y="92"/>
                    </a:moveTo>
                    <a:cubicBezTo>
                      <a:pt x="52" y="88"/>
                      <a:pt x="55" y="84"/>
                      <a:pt x="57" y="81"/>
                    </a:cubicBezTo>
                    <a:cubicBezTo>
                      <a:pt x="58" y="79"/>
                      <a:pt x="58" y="77"/>
                      <a:pt x="56" y="75"/>
                    </a:cubicBezTo>
                    <a:cubicBezTo>
                      <a:pt x="52" y="71"/>
                      <a:pt x="48" y="67"/>
                      <a:pt x="43" y="63"/>
                    </a:cubicBezTo>
                    <a:cubicBezTo>
                      <a:pt x="41" y="61"/>
                      <a:pt x="40" y="61"/>
                      <a:pt x="38" y="62"/>
                    </a:cubicBezTo>
                    <a:cubicBezTo>
                      <a:pt x="35" y="63"/>
                      <a:pt x="33" y="65"/>
                      <a:pt x="30" y="67"/>
                    </a:cubicBezTo>
                    <a:cubicBezTo>
                      <a:pt x="21" y="53"/>
                      <a:pt x="19" y="45"/>
                      <a:pt x="17" y="35"/>
                    </a:cubicBezTo>
                    <a:cubicBezTo>
                      <a:pt x="20" y="34"/>
                      <a:pt x="23" y="32"/>
                      <a:pt x="26" y="31"/>
                    </a:cubicBezTo>
                    <a:cubicBezTo>
                      <a:pt x="27" y="30"/>
                      <a:pt x="28" y="28"/>
                      <a:pt x="27" y="25"/>
                    </a:cubicBezTo>
                    <a:cubicBezTo>
                      <a:pt x="26" y="20"/>
                      <a:pt x="24" y="14"/>
                      <a:pt x="22" y="8"/>
                    </a:cubicBezTo>
                    <a:cubicBezTo>
                      <a:pt x="22" y="6"/>
                      <a:pt x="20" y="4"/>
                      <a:pt x="18" y="4"/>
                    </a:cubicBezTo>
                    <a:cubicBezTo>
                      <a:pt x="14" y="5"/>
                      <a:pt x="9" y="5"/>
                      <a:pt x="4" y="6"/>
                    </a:cubicBezTo>
                    <a:cubicBezTo>
                      <a:pt x="0" y="6"/>
                      <a:pt x="0" y="7"/>
                      <a:pt x="0" y="10"/>
                    </a:cubicBezTo>
                    <a:cubicBezTo>
                      <a:pt x="1" y="46"/>
                      <a:pt x="15" y="78"/>
                      <a:pt x="43" y="94"/>
                    </a:cubicBezTo>
                    <a:cubicBezTo>
                      <a:pt x="46" y="96"/>
                      <a:pt x="47" y="96"/>
                      <a:pt x="50" y="92"/>
                    </a:cubicBezTo>
                    <a:close/>
                    <a:moveTo>
                      <a:pt x="45" y="53"/>
                    </a:move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41" y="36"/>
                      <a:pt x="42" y="34"/>
                      <a:pt x="42" y="32"/>
                    </a:cubicBezTo>
                    <a:cubicBezTo>
                      <a:pt x="42" y="31"/>
                      <a:pt x="42" y="30"/>
                      <a:pt x="41" y="30"/>
                    </a:cubicBezTo>
                    <a:cubicBezTo>
                      <a:pt x="40" y="30"/>
                      <a:pt x="40" y="31"/>
                      <a:pt x="40" y="31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5" y="28"/>
                      <a:pt x="37" y="26"/>
                      <a:pt x="42" y="26"/>
                    </a:cubicBezTo>
                    <a:cubicBezTo>
                      <a:pt x="44" y="26"/>
                      <a:pt x="46" y="27"/>
                      <a:pt x="47" y="28"/>
                    </a:cubicBezTo>
                    <a:cubicBezTo>
                      <a:pt x="48" y="29"/>
                      <a:pt x="48" y="31"/>
                      <a:pt x="47" y="34"/>
                    </a:cubicBezTo>
                    <a:cubicBezTo>
                      <a:pt x="47" y="35"/>
                      <a:pt x="47" y="36"/>
                      <a:pt x="47" y="37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5" y="53"/>
                      <a:pt x="45" y="53"/>
                      <a:pt x="45" y="53"/>
                    </a:cubicBezTo>
                    <a:close/>
                    <a:moveTo>
                      <a:pt x="63" y="50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63" y="26"/>
                      <a:pt x="63" y="26"/>
                      <a:pt x="63" y="2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50"/>
                      <a:pt x="63" y="50"/>
                      <a:pt x="63" y="50"/>
                    </a:cubicBezTo>
                    <a:close/>
                    <a:moveTo>
                      <a:pt x="55" y="46"/>
                    </a:moveTo>
                    <a:cubicBezTo>
                      <a:pt x="52" y="46"/>
                      <a:pt x="52" y="46"/>
                      <a:pt x="52" y="46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5" y="46"/>
                      <a:pt x="55" y="46"/>
                      <a:pt x="55" y="46"/>
                    </a:cubicBezTo>
                    <a:close/>
                    <a:moveTo>
                      <a:pt x="43" y="0"/>
                    </a:moveTo>
                    <a:cubicBezTo>
                      <a:pt x="54" y="0"/>
                      <a:pt x="65" y="5"/>
                      <a:pt x="72" y="12"/>
                    </a:cubicBezTo>
                    <a:cubicBezTo>
                      <a:pt x="80" y="20"/>
                      <a:pt x="84" y="30"/>
                      <a:pt x="84" y="41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70" y="73"/>
                      <a:pt x="68" y="75"/>
                      <a:pt x="65" y="76"/>
                    </a:cubicBezTo>
                    <a:cubicBezTo>
                      <a:pt x="65" y="75"/>
                      <a:pt x="64" y="74"/>
                      <a:pt x="63" y="73"/>
                    </a:cubicBezTo>
                    <a:cubicBezTo>
                      <a:pt x="59" y="69"/>
                      <a:pt x="59" y="69"/>
                      <a:pt x="59" y="69"/>
                    </a:cubicBezTo>
                    <a:cubicBezTo>
                      <a:pt x="61" y="68"/>
                      <a:pt x="64" y="66"/>
                      <a:pt x="66" y="64"/>
                    </a:cubicBezTo>
                    <a:cubicBezTo>
                      <a:pt x="71" y="58"/>
                      <a:pt x="75" y="50"/>
                      <a:pt x="75" y="41"/>
                    </a:cubicBezTo>
                    <a:cubicBezTo>
                      <a:pt x="75" y="33"/>
                      <a:pt x="71" y="25"/>
                      <a:pt x="66" y="19"/>
                    </a:cubicBezTo>
                    <a:cubicBezTo>
                      <a:pt x="60" y="13"/>
                      <a:pt x="52" y="10"/>
                      <a:pt x="43" y="10"/>
                    </a:cubicBezTo>
                    <a:cubicBezTo>
                      <a:pt x="39" y="10"/>
                      <a:pt x="35" y="11"/>
                      <a:pt x="31" y="12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4"/>
                      <a:pt x="28" y="3"/>
                    </a:cubicBezTo>
                    <a:cubicBezTo>
                      <a:pt x="33" y="1"/>
                      <a:pt x="38" y="0"/>
                      <a:pt x="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9117" name="Group 5"/>
            <p:cNvGrpSpPr>
              <a:grpSpLocks/>
            </p:cNvGrpSpPr>
            <p:nvPr/>
          </p:nvGrpSpPr>
          <p:grpSpPr bwMode="auto">
            <a:xfrm>
              <a:off x="4514" y="6341"/>
              <a:ext cx="1373" cy="1397"/>
              <a:chOff x="3503777" y="3242097"/>
              <a:chExt cx="1217066" cy="1217066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3504775" y="3242667"/>
                <a:ext cx="1216488" cy="121505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</a:pPr>
                <a:endParaRPr lang="en-GB" sz="1000" b="1" i="1" noProof="1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89119" name="Freeform 62"/>
              <p:cNvSpPr>
                <a:spLocks noEditPoints="1" noChangeArrowheads="1"/>
              </p:cNvSpPr>
              <p:nvPr/>
            </p:nvSpPr>
            <p:spPr bwMode="auto">
              <a:xfrm>
                <a:off x="3944905" y="3598612"/>
                <a:ext cx="334809" cy="528770"/>
              </a:xfrm>
              <a:custGeom>
                <a:avLst/>
                <a:gdLst>
                  <a:gd name="T0" fmla="*/ 57 w 67"/>
                  <a:gd name="T1" fmla="*/ 10 h 106"/>
                  <a:gd name="T2" fmla="*/ 62 w 67"/>
                  <a:gd name="T3" fmla="*/ 51 h 106"/>
                  <a:gd name="T4" fmla="*/ 51 w 67"/>
                  <a:gd name="T5" fmla="*/ 66 h 106"/>
                  <a:gd name="T6" fmla="*/ 55 w 67"/>
                  <a:gd name="T7" fmla="*/ 65 h 106"/>
                  <a:gd name="T8" fmla="*/ 57 w 67"/>
                  <a:gd name="T9" fmla="*/ 73 h 106"/>
                  <a:gd name="T10" fmla="*/ 56 w 67"/>
                  <a:gd name="T11" fmla="*/ 80 h 106"/>
                  <a:gd name="T12" fmla="*/ 57 w 67"/>
                  <a:gd name="T13" fmla="*/ 86 h 106"/>
                  <a:gd name="T14" fmla="*/ 55 w 67"/>
                  <a:gd name="T15" fmla="*/ 93 h 106"/>
                  <a:gd name="T16" fmla="*/ 15 w 67"/>
                  <a:gd name="T17" fmla="*/ 97 h 106"/>
                  <a:gd name="T18" fmla="*/ 12 w 67"/>
                  <a:gd name="T19" fmla="*/ 95 h 106"/>
                  <a:gd name="T20" fmla="*/ 12 w 67"/>
                  <a:gd name="T21" fmla="*/ 83 h 106"/>
                  <a:gd name="T22" fmla="*/ 12 w 67"/>
                  <a:gd name="T23" fmla="*/ 82 h 106"/>
                  <a:gd name="T24" fmla="*/ 12 w 67"/>
                  <a:gd name="T25" fmla="*/ 71 h 106"/>
                  <a:gd name="T26" fmla="*/ 15 w 67"/>
                  <a:gd name="T27" fmla="*/ 69 h 106"/>
                  <a:gd name="T28" fmla="*/ 16 w 67"/>
                  <a:gd name="T29" fmla="*/ 63 h 106"/>
                  <a:gd name="T30" fmla="*/ 0 w 67"/>
                  <a:gd name="T31" fmla="*/ 34 h 106"/>
                  <a:gd name="T32" fmla="*/ 33 w 67"/>
                  <a:gd name="T33" fmla="*/ 0 h 106"/>
                  <a:gd name="T34" fmla="*/ 28 w 67"/>
                  <a:gd name="T35" fmla="*/ 41 h 106"/>
                  <a:gd name="T36" fmla="*/ 30 w 67"/>
                  <a:gd name="T37" fmla="*/ 39 h 106"/>
                  <a:gd name="T38" fmla="*/ 33 w 67"/>
                  <a:gd name="T39" fmla="*/ 41 h 106"/>
                  <a:gd name="T40" fmla="*/ 36 w 67"/>
                  <a:gd name="T41" fmla="*/ 39 h 106"/>
                  <a:gd name="T42" fmla="*/ 39 w 67"/>
                  <a:gd name="T43" fmla="*/ 41 h 106"/>
                  <a:gd name="T44" fmla="*/ 43 w 67"/>
                  <a:gd name="T45" fmla="*/ 38 h 106"/>
                  <a:gd name="T46" fmla="*/ 39 w 67"/>
                  <a:gd name="T47" fmla="*/ 52 h 106"/>
                  <a:gd name="T48" fmla="*/ 44 w 67"/>
                  <a:gd name="T49" fmla="*/ 66 h 106"/>
                  <a:gd name="T50" fmla="*/ 44 w 67"/>
                  <a:gd name="T51" fmla="*/ 58 h 106"/>
                  <a:gd name="T52" fmla="*/ 56 w 67"/>
                  <a:gd name="T53" fmla="*/ 47 h 106"/>
                  <a:gd name="T54" fmla="*/ 52 w 67"/>
                  <a:gd name="T55" fmla="*/ 15 h 106"/>
                  <a:gd name="T56" fmla="*/ 15 w 67"/>
                  <a:gd name="T57" fmla="*/ 15 h 106"/>
                  <a:gd name="T58" fmla="*/ 11 w 67"/>
                  <a:gd name="T59" fmla="*/ 48 h 106"/>
                  <a:gd name="T60" fmla="*/ 23 w 67"/>
                  <a:gd name="T61" fmla="*/ 59 h 106"/>
                  <a:gd name="T62" fmla="*/ 23 w 67"/>
                  <a:gd name="T63" fmla="*/ 67 h 106"/>
                  <a:gd name="T64" fmla="*/ 29 w 67"/>
                  <a:gd name="T65" fmla="*/ 52 h 106"/>
                  <a:gd name="T66" fmla="*/ 25 w 67"/>
                  <a:gd name="T67" fmla="*/ 38 h 106"/>
                  <a:gd name="T68" fmla="*/ 40 w 67"/>
                  <a:gd name="T69" fmla="*/ 43 h 106"/>
                  <a:gd name="T70" fmla="*/ 36 w 67"/>
                  <a:gd name="T71" fmla="*/ 42 h 106"/>
                  <a:gd name="T72" fmla="*/ 30 w 67"/>
                  <a:gd name="T73" fmla="*/ 42 h 106"/>
                  <a:gd name="T74" fmla="*/ 27 w 67"/>
                  <a:gd name="T75" fmla="*/ 42 h 106"/>
                  <a:gd name="T76" fmla="*/ 32 w 67"/>
                  <a:gd name="T77" fmla="*/ 51 h 106"/>
                  <a:gd name="T78" fmla="*/ 32 w 67"/>
                  <a:gd name="T79" fmla="*/ 67 h 106"/>
                  <a:gd name="T80" fmla="*/ 35 w 67"/>
                  <a:gd name="T81" fmla="*/ 51 h 106"/>
                  <a:gd name="T82" fmla="*/ 35 w 67"/>
                  <a:gd name="T83" fmla="*/ 50 h 106"/>
                  <a:gd name="T84" fmla="*/ 43 w 67"/>
                  <a:gd name="T85" fmla="*/ 96 h 106"/>
                  <a:gd name="T86" fmla="*/ 34 w 67"/>
                  <a:gd name="T87" fmla="*/ 106 h 106"/>
                  <a:gd name="T88" fmla="*/ 43 w 67"/>
                  <a:gd name="T89" fmla="*/ 96 h 106"/>
                  <a:gd name="T90" fmla="*/ 17 w 67"/>
                  <a:gd name="T91" fmla="*/ 88 h 106"/>
                  <a:gd name="T92" fmla="*/ 17 w 67"/>
                  <a:gd name="T93" fmla="*/ 90 h 106"/>
                  <a:gd name="T94" fmla="*/ 50 w 67"/>
                  <a:gd name="T95" fmla="*/ 86 h 106"/>
                  <a:gd name="T96" fmla="*/ 50 w 67"/>
                  <a:gd name="T97" fmla="*/ 73 h 106"/>
                  <a:gd name="T98" fmla="*/ 17 w 67"/>
                  <a:gd name="T99" fmla="*/ 77 h 106"/>
                  <a:gd name="T100" fmla="*/ 50 w 67"/>
                  <a:gd name="T101" fmla="*/ 74 h 106"/>
                  <a:gd name="T102" fmla="*/ 50 w 67"/>
                  <a:gd name="T103" fmla="*/ 7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7" h="106">
                    <a:moveTo>
                      <a:pt x="33" y="0"/>
                    </a:moveTo>
                    <a:cubicBezTo>
                      <a:pt x="43" y="0"/>
                      <a:pt x="51" y="4"/>
                      <a:pt x="57" y="10"/>
                    </a:cubicBezTo>
                    <a:cubicBezTo>
                      <a:pt x="63" y="16"/>
                      <a:pt x="67" y="25"/>
                      <a:pt x="67" y="34"/>
                    </a:cubicBezTo>
                    <a:cubicBezTo>
                      <a:pt x="67" y="40"/>
                      <a:pt x="65" y="46"/>
                      <a:pt x="62" y="51"/>
                    </a:cubicBezTo>
                    <a:cubicBezTo>
                      <a:pt x="59" y="56"/>
                      <a:pt x="56" y="59"/>
                      <a:pt x="51" y="62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7" y="70"/>
                      <a:pt x="57" y="72"/>
                      <a:pt x="57" y="73"/>
                    </a:cubicBezTo>
                    <a:cubicBezTo>
                      <a:pt x="57" y="75"/>
                      <a:pt x="57" y="77"/>
                      <a:pt x="56" y="79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57" y="82"/>
                      <a:pt x="57" y="84"/>
                      <a:pt x="57" y="86"/>
                    </a:cubicBezTo>
                    <a:cubicBezTo>
                      <a:pt x="57" y="88"/>
                      <a:pt x="57" y="90"/>
                      <a:pt x="56" y="92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15" y="97"/>
                      <a:pt x="15" y="97"/>
                      <a:pt x="15" y="97"/>
                    </a:cubicBezTo>
                    <a:cubicBezTo>
                      <a:pt x="13" y="97"/>
                      <a:pt x="13" y="97"/>
                      <a:pt x="13" y="97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1" y="93"/>
                      <a:pt x="11" y="91"/>
                      <a:pt x="10" y="90"/>
                    </a:cubicBezTo>
                    <a:cubicBezTo>
                      <a:pt x="10" y="88"/>
                      <a:pt x="11" y="86"/>
                      <a:pt x="12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11" y="81"/>
                      <a:pt x="11" y="79"/>
                      <a:pt x="10" y="77"/>
                    </a:cubicBezTo>
                    <a:cubicBezTo>
                      <a:pt x="10" y="75"/>
                      <a:pt x="11" y="73"/>
                      <a:pt x="12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1" y="60"/>
                      <a:pt x="7" y="56"/>
                      <a:pt x="5" y="51"/>
                    </a:cubicBezTo>
                    <a:cubicBezTo>
                      <a:pt x="2" y="46"/>
                      <a:pt x="0" y="40"/>
                      <a:pt x="0" y="34"/>
                    </a:cubicBezTo>
                    <a:cubicBezTo>
                      <a:pt x="0" y="25"/>
                      <a:pt x="4" y="16"/>
                      <a:pt x="10" y="10"/>
                    </a:cubicBezTo>
                    <a:cubicBezTo>
                      <a:pt x="16" y="4"/>
                      <a:pt x="24" y="0"/>
                      <a:pt x="33" y="0"/>
                    </a:cubicBezTo>
                    <a:close/>
                    <a:moveTo>
                      <a:pt x="26" y="40"/>
                    </a:moveTo>
                    <a:cubicBezTo>
                      <a:pt x="27" y="41"/>
                      <a:pt x="27" y="41"/>
                      <a:pt x="28" y="41"/>
                    </a:cubicBezTo>
                    <a:cubicBezTo>
                      <a:pt x="28" y="41"/>
                      <a:pt x="29" y="41"/>
                      <a:pt x="30" y="40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2" y="41"/>
                      <a:pt x="32" y="41"/>
                      <a:pt x="33" y="41"/>
                    </a:cubicBezTo>
                    <a:cubicBezTo>
                      <a:pt x="34" y="41"/>
                      <a:pt x="35" y="41"/>
                      <a:pt x="35" y="40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7" y="41"/>
                      <a:pt x="38" y="41"/>
                      <a:pt x="39" y="41"/>
                    </a:cubicBezTo>
                    <a:cubicBezTo>
                      <a:pt x="40" y="41"/>
                      <a:pt x="41" y="41"/>
                      <a:pt x="42" y="40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50" y="55"/>
                      <a:pt x="54" y="52"/>
                      <a:pt x="56" y="47"/>
                    </a:cubicBezTo>
                    <a:cubicBezTo>
                      <a:pt x="59" y="44"/>
                      <a:pt x="60" y="39"/>
                      <a:pt x="60" y="34"/>
                    </a:cubicBezTo>
                    <a:cubicBezTo>
                      <a:pt x="60" y="27"/>
                      <a:pt x="57" y="20"/>
                      <a:pt x="52" y="15"/>
                    </a:cubicBezTo>
                    <a:cubicBezTo>
                      <a:pt x="47" y="10"/>
                      <a:pt x="41" y="7"/>
                      <a:pt x="33" y="7"/>
                    </a:cubicBezTo>
                    <a:cubicBezTo>
                      <a:pt x="26" y="7"/>
                      <a:pt x="19" y="10"/>
                      <a:pt x="15" y="15"/>
                    </a:cubicBezTo>
                    <a:cubicBezTo>
                      <a:pt x="10" y="20"/>
                      <a:pt x="7" y="27"/>
                      <a:pt x="7" y="34"/>
                    </a:cubicBezTo>
                    <a:cubicBezTo>
                      <a:pt x="7" y="39"/>
                      <a:pt x="8" y="44"/>
                      <a:pt x="11" y="48"/>
                    </a:cubicBezTo>
                    <a:cubicBezTo>
                      <a:pt x="13" y="52"/>
                      <a:pt x="17" y="55"/>
                      <a:pt x="21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29" y="67"/>
                      <a:pt x="29" y="67"/>
                      <a:pt x="29" y="67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6" y="40"/>
                      <a:pt x="26" y="40"/>
                      <a:pt x="26" y="40"/>
                    </a:cubicBezTo>
                    <a:close/>
                    <a:moveTo>
                      <a:pt x="40" y="43"/>
                    </a:moveTo>
                    <a:cubicBezTo>
                      <a:pt x="40" y="43"/>
                      <a:pt x="40" y="43"/>
                      <a:pt x="39" y="43"/>
                    </a:cubicBezTo>
                    <a:cubicBezTo>
                      <a:pt x="38" y="43"/>
                      <a:pt x="37" y="43"/>
                      <a:pt x="36" y="42"/>
                    </a:cubicBezTo>
                    <a:cubicBezTo>
                      <a:pt x="35" y="42"/>
                      <a:pt x="34" y="43"/>
                      <a:pt x="33" y="43"/>
                    </a:cubicBezTo>
                    <a:cubicBezTo>
                      <a:pt x="32" y="43"/>
                      <a:pt x="31" y="42"/>
                      <a:pt x="30" y="42"/>
                    </a:cubicBezTo>
                    <a:cubicBezTo>
                      <a:pt x="29" y="42"/>
                      <a:pt x="28" y="43"/>
                      <a:pt x="28" y="43"/>
                    </a:cubicBezTo>
                    <a:cubicBezTo>
                      <a:pt x="27" y="43"/>
                      <a:pt x="27" y="43"/>
                      <a:pt x="27" y="42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67"/>
                      <a:pt x="32" y="67"/>
                      <a:pt x="32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40" y="43"/>
                      <a:pt x="40" y="43"/>
                      <a:pt x="40" y="43"/>
                    </a:cubicBezTo>
                    <a:close/>
                    <a:moveTo>
                      <a:pt x="43" y="96"/>
                    </a:moveTo>
                    <a:cubicBezTo>
                      <a:pt x="24" y="98"/>
                      <a:pt x="24" y="98"/>
                      <a:pt x="24" y="98"/>
                    </a:cubicBezTo>
                    <a:cubicBezTo>
                      <a:pt x="25" y="103"/>
                      <a:pt x="29" y="106"/>
                      <a:pt x="34" y="106"/>
                    </a:cubicBezTo>
                    <a:cubicBezTo>
                      <a:pt x="39" y="106"/>
                      <a:pt x="43" y="102"/>
                      <a:pt x="43" y="97"/>
                    </a:cubicBezTo>
                    <a:cubicBezTo>
                      <a:pt x="43" y="97"/>
                      <a:pt x="43" y="97"/>
                      <a:pt x="43" y="96"/>
                    </a:cubicBezTo>
                    <a:close/>
                    <a:moveTo>
                      <a:pt x="50" y="85"/>
                    </a:move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89"/>
                      <a:pt x="17" y="89"/>
                      <a:pt x="17" y="89"/>
                    </a:cubicBezTo>
                    <a:cubicBezTo>
                      <a:pt x="17" y="89"/>
                      <a:pt x="17" y="90"/>
                      <a:pt x="17" y="90"/>
                    </a:cubicBezTo>
                    <a:cubicBezTo>
                      <a:pt x="50" y="87"/>
                      <a:pt x="50" y="87"/>
                      <a:pt x="50" y="87"/>
                    </a:cubicBezTo>
                    <a:cubicBezTo>
                      <a:pt x="50" y="87"/>
                      <a:pt x="50" y="86"/>
                      <a:pt x="50" y="86"/>
                    </a:cubicBezTo>
                    <a:cubicBezTo>
                      <a:pt x="50" y="86"/>
                      <a:pt x="50" y="86"/>
                      <a:pt x="50" y="85"/>
                    </a:cubicBezTo>
                    <a:close/>
                    <a:moveTo>
                      <a:pt x="50" y="73"/>
                    </a:moveTo>
                    <a:cubicBezTo>
                      <a:pt x="17" y="76"/>
                      <a:pt x="17" y="76"/>
                      <a:pt x="17" y="76"/>
                    </a:cubicBezTo>
                    <a:cubicBezTo>
                      <a:pt x="17" y="76"/>
                      <a:pt x="17" y="76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0" y="74"/>
                      <a:pt x="50" y="74"/>
                      <a:pt x="50" y="73"/>
                    </a:cubicBezTo>
                    <a:cubicBezTo>
                      <a:pt x="50" y="73"/>
                      <a:pt x="50" y="73"/>
                      <a:pt x="50" y="7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9120" name="Group 6"/>
            <p:cNvGrpSpPr>
              <a:grpSpLocks/>
            </p:cNvGrpSpPr>
            <p:nvPr/>
          </p:nvGrpSpPr>
          <p:grpSpPr bwMode="auto">
            <a:xfrm>
              <a:off x="6753" y="6341"/>
              <a:ext cx="1373" cy="1397"/>
              <a:chOff x="5487467" y="3242097"/>
              <a:chExt cx="1217066" cy="1217066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489118" y="3242667"/>
                <a:ext cx="1216488" cy="121505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</a:pPr>
                <a:endParaRPr lang="en-GB" sz="1000" b="1" i="1" noProof="1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89122" name="Freeform 63"/>
              <p:cNvSpPr>
                <a:spLocks noEditPoints="1" noChangeArrowheads="1"/>
              </p:cNvSpPr>
              <p:nvPr/>
            </p:nvSpPr>
            <p:spPr bwMode="auto">
              <a:xfrm>
                <a:off x="5862422" y="3626092"/>
                <a:ext cx="468733" cy="466426"/>
              </a:xfrm>
              <a:custGeom>
                <a:avLst/>
                <a:gdLst>
                  <a:gd name="T0" fmla="*/ 6 w 94"/>
                  <a:gd name="T1" fmla="*/ 28 h 94"/>
                  <a:gd name="T2" fmla="*/ 32 w 94"/>
                  <a:gd name="T3" fmla="*/ 4 h 94"/>
                  <a:gd name="T4" fmla="*/ 67 w 94"/>
                  <a:gd name="T5" fmla="*/ 6 h 94"/>
                  <a:gd name="T6" fmla="*/ 90 w 94"/>
                  <a:gd name="T7" fmla="*/ 32 h 94"/>
                  <a:gd name="T8" fmla="*/ 88 w 94"/>
                  <a:gd name="T9" fmla="*/ 67 h 94"/>
                  <a:gd name="T10" fmla="*/ 88 w 94"/>
                  <a:gd name="T11" fmla="*/ 67 h 94"/>
                  <a:gd name="T12" fmla="*/ 62 w 94"/>
                  <a:gd name="T13" fmla="*/ 90 h 94"/>
                  <a:gd name="T14" fmla="*/ 27 w 94"/>
                  <a:gd name="T15" fmla="*/ 89 h 94"/>
                  <a:gd name="T16" fmla="*/ 27 w 94"/>
                  <a:gd name="T17" fmla="*/ 89 h 94"/>
                  <a:gd name="T18" fmla="*/ 4 w 94"/>
                  <a:gd name="T19" fmla="*/ 62 h 94"/>
                  <a:gd name="T20" fmla="*/ 6 w 94"/>
                  <a:gd name="T21" fmla="*/ 28 h 94"/>
                  <a:gd name="T22" fmla="*/ 6 w 94"/>
                  <a:gd name="T23" fmla="*/ 28 h 94"/>
                  <a:gd name="T24" fmla="*/ 20 w 94"/>
                  <a:gd name="T25" fmla="*/ 27 h 94"/>
                  <a:gd name="T26" fmla="*/ 16 w 94"/>
                  <a:gd name="T27" fmla="*/ 32 h 94"/>
                  <a:gd name="T28" fmla="*/ 16 w 94"/>
                  <a:gd name="T29" fmla="*/ 32 h 94"/>
                  <a:gd name="T30" fmla="*/ 15 w 94"/>
                  <a:gd name="T31" fmla="*/ 35 h 94"/>
                  <a:gd name="T32" fmla="*/ 36 w 94"/>
                  <a:gd name="T33" fmla="*/ 37 h 94"/>
                  <a:gd name="T34" fmla="*/ 34 w 94"/>
                  <a:gd name="T35" fmla="*/ 40 h 94"/>
                  <a:gd name="T36" fmla="*/ 32 w 94"/>
                  <a:gd name="T37" fmla="*/ 45 h 94"/>
                  <a:gd name="T38" fmla="*/ 13 w 94"/>
                  <a:gd name="T39" fmla="*/ 53 h 94"/>
                  <a:gd name="T40" fmla="*/ 15 w 94"/>
                  <a:gd name="T41" fmla="*/ 59 h 94"/>
                  <a:gd name="T42" fmla="*/ 15 w 94"/>
                  <a:gd name="T43" fmla="*/ 59 h 94"/>
                  <a:gd name="T44" fmla="*/ 16 w 94"/>
                  <a:gd name="T45" fmla="*/ 60 h 94"/>
                  <a:gd name="T46" fmla="*/ 29 w 94"/>
                  <a:gd name="T47" fmla="*/ 54 h 94"/>
                  <a:gd name="T48" fmla="*/ 26 w 94"/>
                  <a:gd name="T49" fmla="*/ 74 h 94"/>
                  <a:gd name="T50" fmla="*/ 32 w 94"/>
                  <a:gd name="T51" fmla="*/ 78 h 94"/>
                  <a:gd name="T52" fmla="*/ 32 w 94"/>
                  <a:gd name="T53" fmla="*/ 78 h 94"/>
                  <a:gd name="T54" fmla="*/ 33 w 94"/>
                  <a:gd name="T55" fmla="*/ 79 h 94"/>
                  <a:gd name="T56" fmla="*/ 34 w 94"/>
                  <a:gd name="T57" fmla="*/ 78 h 94"/>
                  <a:gd name="T58" fmla="*/ 36 w 94"/>
                  <a:gd name="T59" fmla="*/ 55 h 94"/>
                  <a:gd name="T60" fmla="*/ 48 w 94"/>
                  <a:gd name="T61" fmla="*/ 67 h 94"/>
                  <a:gd name="T62" fmla="*/ 60 w 94"/>
                  <a:gd name="T63" fmla="*/ 79 h 94"/>
                  <a:gd name="T64" fmla="*/ 65 w 94"/>
                  <a:gd name="T65" fmla="*/ 77 h 94"/>
                  <a:gd name="T66" fmla="*/ 66 w 94"/>
                  <a:gd name="T67" fmla="*/ 74 h 94"/>
                  <a:gd name="T68" fmla="*/ 54 w 94"/>
                  <a:gd name="T69" fmla="*/ 62 h 94"/>
                  <a:gd name="T70" fmla="*/ 39 w 94"/>
                  <a:gd name="T71" fmla="*/ 48 h 94"/>
                  <a:gd name="T72" fmla="*/ 41 w 94"/>
                  <a:gd name="T73" fmla="*/ 43 h 94"/>
                  <a:gd name="T74" fmla="*/ 43 w 94"/>
                  <a:gd name="T75" fmla="*/ 39 h 94"/>
                  <a:gd name="T76" fmla="*/ 49 w 94"/>
                  <a:gd name="T77" fmla="*/ 42 h 94"/>
                  <a:gd name="T78" fmla="*/ 77 w 94"/>
                  <a:gd name="T79" fmla="*/ 64 h 94"/>
                  <a:gd name="T80" fmla="*/ 78 w 94"/>
                  <a:gd name="T81" fmla="*/ 62 h 94"/>
                  <a:gd name="T82" fmla="*/ 78 w 94"/>
                  <a:gd name="T83" fmla="*/ 62 h 94"/>
                  <a:gd name="T84" fmla="*/ 80 w 94"/>
                  <a:gd name="T85" fmla="*/ 56 h 94"/>
                  <a:gd name="T86" fmla="*/ 53 w 94"/>
                  <a:gd name="T87" fmla="*/ 35 h 94"/>
                  <a:gd name="T88" fmla="*/ 47 w 94"/>
                  <a:gd name="T89" fmla="*/ 32 h 94"/>
                  <a:gd name="T90" fmla="*/ 50 w 94"/>
                  <a:gd name="T91" fmla="*/ 28 h 94"/>
                  <a:gd name="T92" fmla="*/ 56 w 94"/>
                  <a:gd name="T93" fmla="*/ 30 h 94"/>
                  <a:gd name="T94" fmla="*/ 74 w 94"/>
                  <a:gd name="T95" fmla="*/ 28 h 94"/>
                  <a:gd name="T96" fmla="*/ 71 w 94"/>
                  <a:gd name="T97" fmla="*/ 23 h 94"/>
                  <a:gd name="T98" fmla="*/ 70 w 94"/>
                  <a:gd name="T99" fmla="*/ 22 h 94"/>
                  <a:gd name="T100" fmla="*/ 58 w 94"/>
                  <a:gd name="T101" fmla="*/ 23 h 94"/>
                  <a:gd name="T102" fmla="*/ 55 w 94"/>
                  <a:gd name="T103" fmla="*/ 22 h 94"/>
                  <a:gd name="T104" fmla="*/ 62 w 94"/>
                  <a:gd name="T105" fmla="*/ 16 h 94"/>
                  <a:gd name="T106" fmla="*/ 53 w 94"/>
                  <a:gd name="T107" fmla="*/ 14 h 94"/>
                  <a:gd name="T108" fmla="*/ 49 w 94"/>
                  <a:gd name="T109" fmla="*/ 18 h 94"/>
                  <a:gd name="T110" fmla="*/ 43 w 94"/>
                  <a:gd name="T111" fmla="*/ 13 h 94"/>
                  <a:gd name="T112" fmla="*/ 37 w 94"/>
                  <a:gd name="T113" fmla="*/ 15 h 94"/>
                  <a:gd name="T114" fmla="*/ 35 w 94"/>
                  <a:gd name="T115" fmla="*/ 16 h 94"/>
                  <a:gd name="T116" fmla="*/ 44 w 94"/>
                  <a:gd name="T117" fmla="*/ 24 h 94"/>
                  <a:gd name="T118" fmla="*/ 40 w 94"/>
                  <a:gd name="T119" fmla="*/ 30 h 94"/>
                  <a:gd name="T120" fmla="*/ 20 w 94"/>
                  <a:gd name="T121" fmla="*/ 2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4" h="94">
                    <a:moveTo>
                      <a:pt x="6" y="28"/>
                    </a:moveTo>
                    <a:cubicBezTo>
                      <a:pt x="11" y="16"/>
                      <a:pt x="21" y="8"/>
                      <a:pt x="32" y="4"/>
                    </a:cubicBezTo>
                    <a:cubicBezTo>
                      <a:pt x="43" y="0"/>
                      <a:pt x="56" y="1"/>
                      <a:pt x="67" y="6"/>
                    </a:cubicBezTo>
                    <a:cubicBezTo>
                      <a:pt x="78" y="12"/>
                      <a:pt x="86" y="21"/>
                      <a:pt x="90" y="32"/>
                    </a:cubicBezTo>
                    <a:cubicBezTo>
                      <a:pt x="94" y="43"/>
                      <a:pt x="94" y="56"/>
                      <a:pt x="88" y="67"/>
                    </a:cubicBezTo>
                    <a:cubicBezTo>
                      <a:pt x="88" y="67"/>
                      <a:pt x="88" y="67"/>
                      <a:pt x="88" y="67"/>
                    </a:cubicBezTo>
                    <a:cubicBezTo>
                      <a:pt x="83" y="78"/>
                      <a:pt x="73" y="87"/>
                      <a:pt x="62" y="90"/>
                    </a:cubicBezTo>
                    <a:cubicBezTo>
                      <a:pt x="51" y="94"/>
                      <a:pt x="39" y="94"/>
                      <a:pt x="27" y="89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16" y="83"/>
                      <a:pt x="8" y="73"/>
                      <a:pt x="4" y="62"/>
                    </a:cubicBezTo>
                    <a:cubicBezTo>
                      <a:pt x="0" y="51"/>
                      <a:pt x="1" y="39"/>
                      <a:pt x="6" y="28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20" y="27"/>
                    </a:moveTo>
                    <a:cubicBezTo>
                      <a:pt x="18" y="29"/>
                      <a:pt x="17" y="30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5" y="34"/>
                      <a:pt x="15" y="35"/>
                    </a:cubicBezTo>
                    <a:cubicBezTo>
                      <a:pt x="21" y="34"/>
                      <a:pt x="28" y="34"/>
                      <a:pt x="36" y="37"/>
                    </a:cubicBezTo>
                    <a:cubicBezTo>
                      <a:pt x="35" y="38"/>
                      <a:pt x="35" y="39"/>
                      <a:pt x="34" y="40"/>
                    </a:cubicBezTo>
                    <a:cubicBezTo>
                      <a:pt x="33" y="42"/>
                      <a:pt x="32" y="43"/>
                      <a:pt x="32" y="45"/>
                    </a:cubicBezTo>
                    <a:cubicBezTo>
                      <a:pt x="26" y="45"/>
                      <a:pt x="20" y="47"/>
                      <a:pt x="13" y="53"/>
                    </a:cubicBezTo>
                    <a:cubicBezTo>
                      <a:pt x="14" y="55"/>
                      <a:pt x="14" y="57"/>
                      <a:pt x="15" y="59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21" y="56"/>
                      <a:pt x="25" y="54"/>
                      <a:pt x="29" y="54"/>
                    </a:cubicBezTo>
                    <a:cubicBezTo>
                      <a:pt x="27" y="61"/>
                      <a:pt x="26" y="68"/>
                      <a:pt x="26" y="74"/>
                    </a:cubicBezTo>
                    <a:cubicBezTo>
                      <a:pt x="28" y="76"/>
                      <a:pt x="30" y="77"/>
                      <a:pt x="32" y="78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3" y="78"/>
                      <a:pt x="33" y="79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3" y="72"/>
                      <a:pt x="34" y="64"/>
                      <a:pt x="36" y="55"/>
                    </a:cubicBezTo>
                    <a:cubicBezTo>
                      <a:pt x="41" y="58"/>
                      <a:pt x="44" y="62"/>
                      <a:pt x="48" y="67"/>
                    </a:cubicBezTo>
                    <a:cubicBezTo>
                      <a:pt x="52" y="71"/>
                      <a:pt x="56" y="76"/>
                      <a:pt x="60" y="79"/>
                    </a:cubicBezTo>
                    <a:cubicBezTo>
                      <a:pt x="62" y="78"/>
                      <a:pt x="63" y="78"/>
                      <a:pt x="65" y="77"/>
                    </a:cubicBezTo>
                    <a:cubicBezTo>
                      <a:pt x="66" y="74"/>
                      <a:pt x="66" y="74"/>
                      <a:pt x="66" y="74"/>
                    </a:cubicBezTo>
                    <a:cubicBezTo>
                      <a:pt x="62" y="71"/>
                      <a:pt x="58" y="67"/>
                      <a:pt x="54" y="62"/>
                    </a:cubicBezTo>
                    <a:cubicBezTo>
                      <a:pt x="49" y="56"/>
                      <a:pt x="44" y="51"/>
                      <a:pt x="39" y="48"/>
                    </a:cubicBezTo>
                    <a:cubicBezTo>
                      <a:pt x="40" y="46"/>
                      <a:pt x="40" y="45"/>
                      <a:pt x="41" y="43"/>
                    </a:cubicBezTo>
                    <a:cubicBezTo>
                      <a:pt x="42" y="42"/>
                      <a:pt x="42" y="40"/>
                      <a:pt x="43" y="39"/>
                    </a:cubicBezTo>
                    <a:cubicBezTo>
                      <a:pt x="45" y="40"/>
                      <a:pt x="47" y="41"/>
                      <a:pt x="49" y="42"/>
                    </a:cubicBezTo>
                    <a:cubicBezTo>
                      <a:pt x="61" y="47"/>
                      <a:pt x="71" y="55"/>
                      <a:pt x="77" y="64"/>
                    </a:cubicBezTo>
                    <a:cubicBezTo>
                      <a:pt x="77" y="63"/>
                      <a:pt x="78" y="63"/>
                      <a:pt x="78" y="62"/>
                    </a:cubicBezTo>
                    <a:cubicBezTo>
                      <a:pt x="78" y="62"/>
                      <a:pt x="78" y="62"/>
                      <a:pt x="78" y="62"/>
                    </a:cubicBezTo>
                    <a:cubicBezTo>
                      <a:pt x="79" y="60"/>
                      <a:pt x="80" y="58"/>
                      <a:pt x="80" y="56"/>
                    </a:cubicBezTo>
                    <a:cubicBezTo>
                      <a:pt x="74" y="47"/>
                      <a:pt x="63" y="40"/>
                      <a:pt x="53" y="35"/>
                    </a:cubicBezTo>
                    <a:cubicBezTo>
                      <a:pt x="51" y="34"/>
                      <a:pt x="49" y="33"/>
                      <a:pt x="47" y="32"/>
                    </a:cubicBezTo>
                    <a:cubicBezTo>
                      <a:pt x="48" y="31"/>
                      <a:pt x="49" y="29"/>
                      <a:pt x="50" y="28"/>
                    </a:cubicBezTo>
                    <a:cubicBezTo>
                      <a:pt x="52" y="29"/>
                      <a:pt x="54" y="30"/>
                      <a:pt x="56" y="30"/>
                    </a:cubicBezTo>
                    <a:cubicBezTo>
                      <a:pt x="66" y="32"/>
                      <a:pt x="73" y="28"/>
                      <a:pt x="74" y="28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2"/>
                      <a:pt x="70" y="22"/>
                      <a:pt x="70" y="22"/>
                    </a:cubicBezTo>
                    <a:cubicBezTo>
                      <a:pt x="68" y="22"/>
                      <a:pt x="63" y="24"/>
                      <a:pt x="58" y="23"/>
                    </a:cubicBezTo>
                    <a:cubicBezTo>
                      <a:pt x="57" y="23"/>
                      <a:pt x="56" y="22"/>
                      <a:pt x="55" y="22"/>
                    </a:cubicBezTo>
                    <a:cubicBezTo>
                      <a:pt x="57" y="20"/>
                      <a:pt x="60" y="18"/>
                      <a:pt x="62" y="16"/>
                    </a:cubicBezTo>
                    <a:cubicBezTo>
                      <a:pt x="59" y="15"/>
                      <a:pt x="56" y="14"/>
                      <a:pt x="53" y="14"/>
                    </a:cubicBezTo>
                    <a:cubicBezTo>
                      <a:pt x="52" y="15"/>
                      <a:pt x="50" y="16"/>
                      <a:pt x="49" y="18"/>
                    </a:cubicBezTo>
                    <a:cubicBezTo>
                      <a:pt x="47" y="16"/>
                      <a:pt x="45" y="15"/>
                      <a:pt x="43" y="13"/>
                    </a:cubicBezTo>
                    <a:cubicBezTo>
                      <a:pt x="41" y="14"/>
                      <a:pt x="39" y="14"/>
                      <a:pt x="37" y="15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9" y="20"/>
                      <a:pt x="44" y="24"/>
                    </a:cubicBezTo>
                    <a:cubicBezTo>
                      <a:pt x="42" y="26"/>
                      <a:pt x="41" y="28"/>
                      <a:pt x="40" y="30"/>
                    </a:cubicBezTo>
                    <a:cubicBezTo>
                      <a:pt x="33" y="28"/>
                      <a:pt x="26" y="27"/>
                      <a:pt x="20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9123" name="Group 4"/>
            <p:cNvGrpSpPr>
              <a:grpSpLocks/>
            </p:cNvGrpSpPr>
            <p:nvPr/>
          </p:nvGrpSpPr>
          <p:grpSpPr bwMode="auto">
            <a:xfrm>
              <a:off x="2276" y="6341"/>
              <a:ext cx="1373" cy="1397"/>
              <a:chOff x="1520087" y="3242097"/>
              <a:chExt cx="1217066" cy="1217066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519548" y="3242667"/>
                <a:ext cx="1216488" cy="121505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</a:pPr>
                <a:endParaRPr lang="en-GB" sz="1000" b="1" i="1" noProof="1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89125" name="Freeform 64"/>
              <p:cNvSpPr>
                <a:spLocks noEditPoints="1" noChangeArrowheads="1"/>
              </p:cNvSpPr>
              <p:nvPr/>
            </p:nvSpPr>
            <p:spPr bwMode="auto">
              <a:xfrm>
                <a:off x="1892065" y="3591229"/>
                <a:ext cx="460437" cy="536153"/>
              </a:xfrm>
              <a:custGeom>
                <a:avLst/>
                <a:gdLst>
                  <a:gd name="T0" fmla="*/ 233 w 233"/>
                  <a:gd name="T1" fmla="*/ 118 h 271"/>
                  <a:gd name="T2" fmla="*/ 205 w 233"/>
                  <a:gd name="T3" fmla="*/ 262 h 271"/>
                  <a:gd name="T4" fmla="*/ 200 w 233"/>
                  <a:gd name="T5" fmla="*/ 271 h 271"/>
                  <a:gd name="T6" fmla="*/ 175 w 233"/>
                  <a:gd name="T7" fmla="*/ 262 h 271"/>
                  <a:gd name="T8" fmla="*/ 57 w 233"/>
                  <a:gd name="T9" fmla="*/ 271 h 271"/>
                  <a:gd name="T10" fmla="*/ 32 w 233"/>
                  <a:gd name="T11" fmla="*/ 262 h 271"/>
                  <a:gd name="T12" fmla="*/ 0 w 233"/>
                  <a:gd name="T13" fmla="*/ 234 h 271"/>
                  <a:gd name="T14" fmla="*/ 28 w 233"/>
                  <a:gd name="T15" fmla="*/ 90 h 271"/>
                  <a:gd name="T16" fmla="*/ 56 w 233"/>
                  <a:gd name="T17" fmla="*/ 20 h 271"/>
                  <a:gd name="T18" fmla="*/ 122 w 233"/>
                  <a:gd name="T19" fmla="*/ 0 h 271"/>
                  <a:gd name="T20" fmla="*/ 103 w 233"/>
                  <a:gd name="T21" fmla="*/ 65 h 271"/>
                  <a:gd name="T22" fmla="*/ 61 w 233"/>
                  <a:gd name="T23" fmla="*/ 84 h 271"/>
                  <a:gd name="T24" fmla="*/ 43 w 233"/>
                  <a:gd name="T25" fmla="*/ 31 h 271"/>
                  <a:gd name="T26" fmla="*/ 80 w 233"/>
                  <a:gd name="T27" fmla="*/ 137 h 271"/>
                  <a:gd name="T28" fmla="*/ 55 w 233"/>
                  <a:gd name="T29" fmla="*/ 181 h 271"/>
                  <a:gd name="T30" fmla="*/ 80 w 233"/>
                  <a:gd name="T31" fmla="*/ 137 h 271"/>
                  <a:gd name="T32" fmla="*/ 180 w 233"/>
                  <a:gd name="T33" fmla="*/ 126 h 271"/>
                  <a:gd name="T34" fmla="*/ 214 w 233"/>
                  <a:gd name="T35" fmla="*/ 119 h 271"/>
                  <a:gd name="T36" fmla="*/ 196 w 233"/>
                  <a:gd name="T37" fmla="*/ 205 h 271"/>
                  <a:gd name="T38" fmla="*/ 196 w 233"/>
                  <a:gd name="T39" fmla="*/ 225 h 271"/>
                  <a:gd name="T40" fmla="*/ 196 w 233"/>
                  <a:gd name="T41" fmla="*/ 205 h 271"/>
                  <a:gd name="T42" fmla="*/ 187 w 233"/>
                  <a:gd name="T43" fmla="*/ 185 h 271"/>
                  <a:gd name="T44" fmla="*/ 206 w 233"/>
                  <a:gd name="T45" fmla="*/ 185 h 271"/>
                  <a:gd name="T46" fmla="*/ 180 w 233"/>
                  <a:gd name="T47" fmla="*/ 151 h 271"/>
                  <a:gd name="T48" fmla="*/ 214 w 233"/>
                  <a:gd name="T49" fmla="*/ 158 h 271"/>
                  <a:gd name="T50" fmla="*/ 180 w 233"/>
                  <a:gd name="T51" fmla="*/ 151 h 271"/>
                  <a:gd name="T52" fmla="*/ 180 w 233"/>
                  <a:gd name="T53" fmla="*/ 147 h 271"/>
                  <a:gd name="T54" fmla="*/ 214 w 233"/>
                  <a:gd name="T55" fmla="*/ 141 h 271"/>
                  <a:gd name="T56" fmla="*/ 180 w 233"/>
                  <a:gd name="T57" fmla="*/ 130 h 271"/>
                  <a:gd name="T58" fmla="*/ 214 w 233"/>
                  <a:gd name="T59" fmla="*/ 136 h 271"/>
                  <a:gd name="T60" fmla="*/ 180 w 233"/>
                  <a:gd name="T61" fmla="*/ 130 h 271"/>
                  <a:gd name="T62" fmla="*/ 34 w 233"/>
                  <a:gd name="T63" fmla="*/ 159 h 271"/>
                  <a:gd name="T64" fmla="*/ 71 w 233"/>
                  <a:gd name="T65" fmla="*/ 226 h 271"/>
                  <a:gd name="T66" fmla="*/ 170 w 233"/>
                  <a:gd name="T67" fmla="*/ 189 h 271"/>
                  <a:gd name="T68" fmla="*/ 133 w 233"/>
                  <a:gd name="T69" fmla="*/ 12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3" h="271">
                    <a:moveTo>
                      <a:pt x="205" y="90"/>
                    </a:moveTo>
                    <a:cubicBezTo>
                      <a:pt x="221" y="90"/>
                      <a:pt x="233" y="103"/>
                      <a:pt x="233" y="118"/>
                    </a:cubicBezTo>
                    <a:cubicBezTo>
                      <a:pt x="233" y="234"/>
                      <a:pt x="233" y="234"/>
                      <a:pt x="233" y="234"/>
                    </a:cubicBezTo>
                    <a:cubicBezTo>
                      <a:pt x="233" y="250"/>
                      <a:pt x="221" y="262"/>
                      <a:pt x="205" y="262"/>
                    </a:cubicBezTo>
                    <a:cubicBezTo>
                      <a:pt x="200" y="262"/>
                      <a:pt x="200" y="262"/>
                      <a:pt x="200" y="262"/>
                    </a:cubicBezTo>
                    <a:cubicBezTo>
                      <a:pt x="200" y="271"/>
                      <a:pt x="200" y="271"/>
                      <a:pt x="200" y="271"/>
                    </a:cubicBezTo>
                    <a:cubicBezTo>
                      <a:pt x="175" y="271"/>
                      <a:pt x="175" y="271"/>
                      <a:pt x="175" y="271"/>
                    </a:cubicBezTo>
                    <a:cubicBezTo>
                      <a:pt x="175" y="262"/>
                      <a:pt x="175" y="262"/>
                      <a:pt x="175" y="262"/>
                    </a:cubicBezTo>
                    <a:cubicBezTo>
                      <a:pt x="57" y="262"/>
                      <a:pt x="57" y="262"/>
                      <a:pt x="57" y="262"/>
                    </a:cubicBezTo>
                    <a:cubicBezTo>
                      <a:pt x="57" y="271"/>
                      <a:pt x="57" y="271"/>
                      <a:pt x="57" y="271"/>
                    </a:cubicBezTo>
                    <a:cubicBezTo>
                      <a:pt x="32" y="271"/>
                      <a:pt x="32" y="271"/>
                      <a:pt x="32" y="271"/>
                    </a:cubicBezTo>
                    <a:cubicBezTo>
                      <a:pt x="32" y="262"/>
                      <a:pt x="32" y="262"/>
                      <a:pt x="32" y="262"/>
                    </a:cubicBezTo>
                    <a:cubicBezTo>
                      <a:pt x="28" y="262"/>
                      <a:pt x="28" y="262"/>
                      <a:pt x="28" y="262"/>
                    </a:cubicBezTo>
                    <a:cubicBezTo>
                      <a:pt x="13" y="262"/>
                      <a:pt x="0" y="250"/>
                      <a:pt x="0" y="234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103"/>
                      <a:pt x="13" y="90"/>
                      <a:pt x="28" y="90"/>
                    </a:cubicBezTo>
                    <a:cubicBezTo>
                      <a:pt x="91" y="90"/>
                      <a:pt x="155" y="90"/>
                      <a:pt x="205" y="90"/>
                    </a:cubicBezTo>
                    <a:close/>
                    <a:moveTo>
                      <a:pt x="56" y="20"/>
                    </a:moveTo>
                    <a:cubicBezTo>
                      <a:pt x="87" y="57"/>
                      <a:pt x="87" y="57"/>
                      <a:pt x="87" y="57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37" y="9"/>
                      <a:pt x="137" y="9"/>
                      <a:pt x="137" y="9"/>
                    </a:cubicBezTo>
                    <a:cubicBezTo>
                      <a:pt x="103" y="65"/>
                      <a:pt x="103" y="65"/>
                      <a:pt x="103" y="65"/>
                    </a:cubicBezTo>
                    <a:cubicBezTo>
                      <a:pt x="110" y="69"/>
                      <a:pt x="114" y="76"/>
                      <a:pt x="116" y="84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2" y="77"/>
                      <a:pt x="66" y="70"/>
                      <a:pt x="72" y="66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56" y="20"/>
                      <a:pt x="56" y="20"/>
                      <a:pt x="56" y="20"/>
                    </a:cubicBezTo>
                    <a:close/>
                    <a:moveTo>
                      <a:pt x="80" y="137"/>
                    </a:moveTo>
                    <a:cubicBezTo>
                      <a:pt x="71" y="132"/>
                      <a:pt x="58" y="137"/>
                      <a:pt x="51" y="149"/>
                    </a:cubicBezTo>
                    <a:cubicBezTo>
                      <a:pt x="44" y="161"/>
                      <a:pt x="46" y="175"/>
                      <a:pt x="55" y="181"/>
                    </a:cubicBezTo>
                    <a:cubicBezTo>
                      <a:pt x="64" y="186"/>
                      <a:pt x="69" y="175"/>
                      <a:pt x="76" y="163"/>
                    </a:cubicBezTo>
                    <a:cubicBezTo>
                      <a:pt x="83" y="151"/>
                      <a:pt x="89" y="142"/>
                      <a:pt x="80" y="137"/>
                    </a:cubicBezTo>
                    <a:close/>
                    <a:moveTo>
                      <a:pt x="180" y="119"/>
                    </a:moveTo>
                    <a:cubicBezTo>
                      <a:pt x="180" y="126"/>
                      <a:pt x="180" y="126"/>
                      <a:pt x="180" y="126"/>
                    </a:cubicBezTo>
                    <a:cubicBezTo>
                      <a:pt x="214" y="126"/>
                      <a:pt x="214" y="126"/>
                      <a:pt x="214" y="126"/>
                    </a:cubicBezTo>
                    <a:cubicBezTo>
                      <a:pt x="214" y="119"/>
                      <a:pt x="214" y="119"/>
                      <a:pt x="214" y="119"/>
                    </a:cubicBezTo>
                    <a:cubicBezTo>
                      <a:pt x="180" y="119"/>
                      <a:pt x="180" y="119"/>
                      <a:pt x="180" y="119"/>
                    </a:cubicBezTo>
                    <a:close/>
                    <a:moveTo>
                      <a:pt x="196" y="205"/>
                    </a:moveTo>
                    <a:cubicBezTo>
                      <a:pt x="191" y="205"/>
                      <a:pt x="187" y="210"/>
                      <a:pt x="187" y="215"/>
                    </a:cubicBezTo>
                    <a:cubicBezTo>
                      <a:pt x="187" y="220"/>
                      <a:pt x="191" y="225"/>
                      <a:pt x="196" y="225"/>
                    </a:cubicBezTo>
                    <a:cubicBezTo>
                      <a:pt x="202" y="225"/>
                      <a:pt x="206" y="220"/>
                      <a:pt x="206" y="215"/>
                    </a:cubicBezTo>
                    <a:cubicBezTo>
                      <a:pt x="206" y="210"/>
                      <a:pt x="202" y="205"/>
                      <a:pt x="196" y="205"/>
                    </a:cubicBezTo>
                    <a:close/>
                    <a:moveTo>
                      <a:pt x="196" y="176"/>
                    </a:moveTo>
                    <a:cubicBezTo>
                      <a:pt x="191" y="176"/>
                      <a:pt x="187" y="180"/>
                      <a:pt x="187" y="185"/>
                    </a:cubicBezTo>
                    <a:cubicBezTo>
                      <a:pt x="187" y="191"/>
                      <a:pt x="191" y="195"/>
                      <a:pt x="196" y="195"/>
                    </a:cubicBezTo>
                    <a:cubicBezTo>
                      <a:pt x="202" y="195"/>
                      <a:pt x="206" y="191"/>
                      <a:pt x="206" y="185"/>
                    </a:cubicBezTo>
                    <a:cubicBezTo>
                      <a:pt x="206" y="180"/>
                      <a:pt x="202" y="176"/>
                      <a:pt x="196" y="176"/>
                    </a:cubicBezTo>
                    <a:close/>
                    <a:moveTo>
                      <a:pt x="180" y="151"/>
                    </a:moveTo>
                    <a:cubicBezTo>
                      <a:pt x="180" y="158"/>
                      <a:pt x="180" y="158"/>
                      <a:pt x="180" y="158"/>
                    </a:cubicBezTo>
                    <a:cubicBezTo>
                      <a:pt x="214" y="158"/>
                      <a:pt x="214" y="158"/>
                      <a:pt x="214" y="158"/>
                    </a:cubicBezTo>
                    <a:cubicBezTo>
                      <a:pt x="214" y="151"/>
                      <a:pt x="214" y="151"/>
                      <a:pt x="214" y="151"/>
                    </a:cubicBezTo>
                    <a:cubicBezTo>
                      <a:pt x="180" y="151"/>
                      <a:pt x="180" y="151"/>
                      <a:pt x="180" y="151"/>
                    </a:cubicBezTo>
                    <a:close/>
                    <a:moveTo>
                      <a:pt x="180" y="141"/>
                    </a:moveTo>
                    <a:cubicBezTo>
                      <a:pt x="180" y="147"/>
                      <a:pt x="180" y="147"/>
                      <a:pt x="180" y="147"/>
                    </a:cubicBezTo>
                    <a:cubicBezTo>
                      <a:pt x="214" y="147"/>
                      <a:pt x="214" y="147"/>
                      <a:pt x="214" y="147"/>
                    </a:cubicBezTo>
                    <a:cubicBezTo>
                      <a:pt x="214" y="141"/>
                      <a:pt x="214" y="141"/>
                      <a:pt x="214" y="141"/>
                    </a:cubicBezTo>
                    <a:cubicBezTo>
                      <a:pt x="180" y="141"/>
                      <a:pt x="180" y="141"/>
                      <a:pt x="180" y="141"/>
                    </a:cubicBezTo>
                    <a:close/>
                    <a:moveTo>
                      <a:pt x="180" y="130"/>
                    </a:moveTo>
                    <a:cubicBezTo>
                      <a:pt x="180" y="136"/>
                      <a:pt x="180" y="136"/>
                      <a:pt x="180" y="136"/>
                    </a:cubicBezTo>
                    <a:cubicBezTo>
                      <a:pt x="214" y="136"/>
                      <a:pt x="214" y="136"/>
                      <a:pt x="214" y="136"/>
                    </a:cubicBezTo>
                    <a:cubicBezTo>
                      <a:pt x="214" y="130"/>
                      <a:pt x="214" y="130"/>
                      <a:pt x="214" y="130"/>
                    </a:cubicBezTo>
                    <a:cubicBezTo>
                      <a:pt x="180" y="130"/>
                      <a:pt x="180" y="130"/>
                      <a:pt x="180" y="130"/>
                    </a:cubicBezTo>
                    <a:close/>
                    <a:moveTo>
                      <a:pt x="71" y="122"/>
                    </a:moveTo>
                    <a:cubicBezTo>
                      <a:pt x="51" y="122"/>
                      <a:pt x="34" y="139"/>
                      <a:pt x="34" y="159"/>
                    </a:cubicBezTo>
                    <a:cubicBezTo>
                      <a:pt x="34" y="189"/>
                      <a:pt x="34" y="189"/>
                      <a:pt x="34" y="189"/>
                    </a:cubicBezTo>
                    <a:cubicBezTo>
                      <a:pt x="34" y="210"/>
                      <a:pt x="51" y="226"/>
                      <a:pt x="71" y="226"/>
                    </a:cubicBezTo>
                    <a:cubicBezTo>
                      <a:pt x="133" y="226"/>
                      <a:pt x="133" y="226"/>
                      <a:pt x="133" y="226"/>
                    </a:cubicBezTo>
                    <a:cubicBezTo>
                      <a:pt x="153" y="226"/>
                      <a:pt x="170" y="210"/>
                      <a:pt x="170" y="189"/>
                    </a:cubicBezTo>
                    <a:cubicBezTo>
                      <a:pt x="170" y="159"/>
                      <a:pt x="170" y="159"/>
                      <a:pt x="170" y="159"/>
                    </a:cubicBezTo>
                    <a:cubicBezTo>
                      <a:pt x="170" y="139"/>
                      <a:pt x="153" y="122"/>
                      <a:pt x="133" y="122"/>
                    </a:cubicBezTo>
                    <a:lnTo>
                      <a:pt x="71" y="12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Tw Cen MT" pitchFamily="34" charset="0"/>
                    <a:ea typeface="微软雅黑" pitchFamily="34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2871" y="7881"/>
              <a:ext cx="169" cy="603"/>
              <a:chOff x="8243431" y="1672074"/>
              <a:chExt cx="199000" cy="699358"/>
            </a:xfrm>
            <a:solidFill>
              <a:schemeClr val="bg1">
                <a:lumMod val="7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8243431" y="2172432"/>
                <a:ext cx="199000" cy="199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</a:pPr>
                <a:endParaRPr lang="en-GB" sz="1000" b="1" i="1" noProof="1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8243431" y="1921597"/>
                <a:ext cx="199000" cy="199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</a:pPr>
                <a:endParaRPr lang="en-GB" sz="1000" b="1" i="1" noProof="1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8243431" y="1672074"/>
                <a:ext cx="199000" cy="199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</a:pPr>
                <a:endParaRPr lang="en-GB" sz="1000" b="1" i="1" noProof="1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7355" y="7881"/>
              <a:ext cx="169" cy="603"/>
              <a:chOff x="8243431" y="1672074"/>
              <a:chExt cx="199000" cy="699358"/>
            </a:xfrm>
            <a:solidFill>
              <a:schemeClr val="bg1">
                <a:lumMod val="7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8243431" y="2172432"/>
                <a:ext cx="199000" cy="199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</a:pPr>
                <a:endParaRPr lang="en-GB" sz="1000" b="1" i="1" noProof="1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8243431" y="1921597"/>
                <a:ext cx="199000" cy="199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</a:pPr>
                <a:endParaRPr lang="en-GB" sz="1000" b="1" i="1" noProof="1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8243431" y="1672074"/>
                <a:ext cx="199000" cy="199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</a:pPr>
                <a:endParaRPr lang="en-GB" sz="1000" b="1" i="1" noProof="1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1832" y="7881"/>
              <a:ext cx="169" cy="603"/>
              <a:chOff x="8243431" y="1672074"/>
              <a:chExt cx="199000" cy="699358"/>
            </a:xfrm>
            <a:solidFill>
              <a:schemeClr val="bg1">
                <a:lumMod val="75000"/>
              </a:schemeClr>
            </a:solidFill>
          </p:grpSpPr>
          <p:sp>
            <p:nvSpPr>
              <p:cNvPr id="75" name="Oval 74"/>
              <p:cNvSpPr/>
              <p:nvPr/>
            </p:nvSpPr>
            <p:spPr>
              <a:xfrm>
                <a:off x="8243431" y="2172432"/>
                <a:ext cx="199000" cy="199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</a:pPr>
                <a:endParaRPr lang="en-GB" sz="1000" b="1" i="1" noProof="1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8243431" y="1921597"/>
                <a:ext cx="199000" cy="199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</a:pPr>
                <a:endParaRPr lang="en-GB" sz="1000" b="1" i="1" noProof="1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8243431" y="1672074"/>
                <a:ext cx="199000" cy="199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</a:pPr>
                <a:endParaRPr lang="en-GB" sz="1000" b="1" i="1" noProof="1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5117" y="5595"/>
              <a:ext cx="169" cy="603"/>
              <a:chOff x="8243431" y="1672074"/>
              <a:chExt cx="199000" cy="699358"/>
            </a:xfrm>
            <a:solidFill>
              <a:schemeClr val="bg1">
                <a:lumMod val="75000"/>
              </a:schemeClr>
            </a:solidFill>
          </p:grpSpPr>
          <p:sp>
            <p:nvSpPr>
              <p:cNvPr id="79" name="Oval 78"/>
              <p:cNvSpPr/>
              <p:nvPr/>
            </p:nvSpPr>
            <p:spPr>
              <a:xfrm>
                <a:off x="8243431" y="2172432"/>
                <a:ext cx="199000" cy="199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</a:pPr>
                <a:endParaRPr lang="en-GB" sz="1000" b="1" i="1" noProof="1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8243431" y="1921597"/>
                <a:ext cx="199000" cy="199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</a:pPr>
                <a:endParaRPr lang="en-GB" sz="1000" b="1" i="1" noProof="1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8243431" y="1672074"/>
                <a:ext cx="199000" cy="199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</a:pPr>
                <a:endParaRPr lang="en-GB" sz="1000" b="1" i="1" noProof="1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9594" y="5595"/>
              <a:ext cx="169" cy="603"/>
              <a:chOff x="8243431" y="1672074"/>
              <a:chExt cx="199000" cy="699358"/>
            </a:xfrm>
            <a:solidFill>
              <a:schemeClr val="bg1">
                <a:lumMod val="75000"/>
              </a:schemeClr>
            </a:solidFill>
          </p:grpSpPr>
          <p:sp>
            <p:nvSpPr>
              <p:cNvPr id="83" name="Oval 82"/>
              <p:cNvSpPr/>
              <p:nvPr/>
            </p:nvSpPr>
            <p:spPr>
              <a:xfrm>
                <a:off x="8243431" y="2172432"/>
                <a:ext cx="199000" cy="199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</a:pPr>
                <a:endParaRPr lang="en-GB" sz="1000" b="1" i="1" noProof="1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8243431" y="1921597"/>
                <a:ext cx="199000" cy="199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</a:pPr>
                <a:endParaRPr lang="en-GB" sz="1000" b="1" i="1" noProof="1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8243431" y="1672074"/>
                <a:ext cx="199000" cy="199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</a:pPr>
                <a:endParaRPr lang="en-GB" sz="1000" b="1" i="1" noProof="1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89131" name="Rectangle 85"/>
          <p:cNvSpPr>
            <a:spLocks noChangeArrowheads="1"/>
          </p:cNvSpPr>
          <p:nvPr/>
        </p:nvSpPr>
        <p:spPr bwMode="auto">
          <a:xfrm>
            <a:off x="525463" y="4960938"/>
            <a:ext cx="1323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GB" altLang="zh-CN" sz="1200" b="1" i="1">
                <a:solidFill>
                  <a:srgbClr val="C00000"/>
                </a:solidFill>
                <a:latin typeface="Arial" pitchFamily="34" charset="0"/>
                <a:sym typeface="Arial" pitchFamily="34" charset="0"/>
              </a:rPr>
              <a:t>项目内部的关系</a:t>
            </a:r>
          </a:p>
        </p:txBody>
      </p:sp>
      <p:sp>
        <p:nvSpPr>
          <p:cNvPr id="89132" name="Rectangle 86"/>
          <p:cNvSpPr>
            <a:spLocks noChangeArrowheads="1"/>
          </p:cNvSpPr>
          <p:nvPr/>
        </p:nvSpPr>
        <p:spPr bwMode="auto">
          <a:xfrm>
            <a:off x="4122738" y="4983163"/>
            <a:ext cx="1778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GB" altLang="zh-CN" sz="1200" b="1" i="1">
                <a:solidFill>
                  <a:srgbClr val="C00000"/>
                </a:solidFill>
                <a:latin typeface="Arial" pitchFamily="34" charset="0"/>
                <a:sym typeface="Arial" pitchFamily="34" charset="0"/>
              </a:rPr>
              <a:t>项目与其他职业的关系</a:t>
            </a:r>
          </a:p>
        </p:txBody>
      </p:sp>
      <p:sp>
        <p:nvSpPr>
          <p:cNvPr id="89133" name="Rectangle 87"/>
          <p:cNvSpPr>
            <a:spLocks noChangeArrowheads="1"/>
          </p:cNvSpPr>
          <p:nvPr/>
        </p:nvSpPr>
        <p:spPr bwMode="auto">
          <a:xfrm>
            <a:off x="2205038" y="4960938"/>
            <a:ext cx="1781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GB" altLang="zh-CN" sz="1200" b="1" i="1">
                <a:solidFill>
                  <a:srgbClr val="C00000"/>
                </a:solidFill>
                <a:latin typeface="Arial" pitchFamily="34" charset="0"/>
                <a:sym typeface="Arial" pitchFamily="34" charset="0"/>
              </a:rPr>
              <a:t>项目与所在行业的关系</a:t>
            </a:r>
          </a:p>
        </p:txBody>
      </p:sp>
      <p:sp>
        <p:nvSpPr>
          <p:cNvPr id="89134" name="Rectangle 88"/>
          <p:cNvSpPr>
            <a:spLocks noChangeArrowheads="1"/>
          </p:cNvSpPr>
          <p:nvPr/>
        </p:nvSpPr>
        <p:spPr bwMode="auto">
          <a:xfrm>
            <a:off x="3270250" y="3663950"/>
            <a:ext cx="20526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GB" altLang="zh-CN" sz="1200" b="1" i="1">
                <a:solidFill>
                  <a:srgbClr val="C00000"/>
                </a:solidFill>
                <a:latin typeface="微软雅黑" pitchFamily="34" charset="-122"/>
                <a:sym typeface="Arial" pitchFamily="34" charset="0"/>
              </a:rPr>
              <a:t>项目与项目管理职业的关系</a:t>
            </a:r>
          </a:p>
        </p:txBody>
      </p:sp>
      <p:sp>
        <p:nvSpPr>
          <p:cNvPr id="89135" name="Rectangle 89"/>
          <p:cNvSpPr>
            <a:spLocks noChangeArrowheads="1"/>
          </p:cNvSpPr>
          <p:nvPr/>
        </p:nvSpPr>
        <p:spPr bwMode="auto">
          <a:xfrm>
            <a:off x="1433513" y="3663950"/>
            <a:ext cx="1838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GB" altLang="zh-CN" sz="1200" b="1" i="1">
                <a:solidFill>
                  <a:srgbClr val="C00000"/>
                </a:solidFill>
                <a:latin typeface="微软雅黑" pitchFamily="34" charset="-122"/>
                <a:sym typeface="Arial" pitchFamily="34" charset="0"/>
              </a:rPr>
              <a:t>项目与所在组织的关系</a:t>
            </a:r>
          </a:p>
        </p:txBody>
      </p:sp>
      <p:sp>
        <p:nvSpPr>
          <p:cNvPr id="89136" name="Rectangle 2"/>
          <p:cNvSpPr>
            <a:spLocks noGrp="1" noChangeArrowheads="1"/>
          </p:cNvSpPr>
          <p:nvPr/>
        </p:nvSpPr>
        <p:spPr bwMode="auto">
          <a:xfrm>
            <a:off x="565150" y="530225"/>
            <a:ext cx="89408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700" b="1">
                <a:solidFill>
                  <a:srgbClr val="0070C0"/>
                </a:solidFill>
                <a:latin typeface="Georgia" pitchFamily="18" charset="0"/>
              </a:rPr>
              <a:t>项目经理的定义</a:t>
            </a:r>
          </a:p>
        </p:txBody>
      </p:sp>
      <p:sp>
        <p:nvSpPr>
          <p:cNvPr id="2" name="五角星 1"/>
          <p:cNvSpPr/>
          <p:nvPr/>
        </p:nvSpPr>
        <p:spPr>
          <a:xfrm>
            <a:off x="4187825" y="646113"/>
            <a:ext cx="212725" cy="22066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 noProof="1"/>
          </a:p>
        </p:txBody>
      </p:sp>
      <p:sp>
        <p:nvSpPr>
          <p:cNvPr id="3" name="五角星 2"/>
          <p:cNvSpPr/>
          <p:nvPr/>
        </p:nvSpPr>
        <p:spPr>
          <a:xfrm>
            <a:off x="4437063" y="646113"/>
            <a:ext cx="212725" cy="22066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 noProof="1"/>
          </a:p>
        </p:txBody>
      </p:sp>
      <p:sp>
        <p:nvSpPr>
          <p:cNvPr id="5" name="五角星 4"/>
          <p:cNvSpPr/>
          <p:nvPr/>
        </p:nvSpPr>
        <p:spPr>
          <a:xfrm>
            <a:off x="4694238" y="642938"/>
            <a:ext cx="212725" cy="22066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 noProof="1"/>
          </a:p>
        </p:txBody>
      </p:sp>
      <p:sp>
        <p:nvSpPr>
          <p:cNvPr id="6" name="五角星 5"/>
          <p:cNvSpPr/>
          <p:nvPr/>
        </p:nvSpPr>
        <p:spPr>
          <a:xfrm>
            <a:off x="4933950" y="646113"/>
            <a:ext cx="212725" cy="22066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 noProof="1"/>
          </a:p>
        </p:txBody>
      </p:sp>
      <p:sp>
        <p:nvSpPr>
          <p:cNvPr id="12" name="五角星 11"/>
          <p:cNvSpPr/>
          <p:nvPr/>
        </p:nvSpPr>
        <p:spPr>
          <a:xfrm>
            <a:off x="5180013" y="646113"/>
            <a:ext cx="212725" cy="22066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 noProof="1"/>
          </a:p>
        </p:txBody>
      </p:sp>
      <p:sp>
        <p:nvSpPr>
          <p:cNvPr id="13" name="五角星 12"/>
          <p:cNvSpPr/>
          <p:nvPr/>
        </p:nvSpPr>
        <p:spPr>
          <a:xfrm>
            <a:off x="3681413" y="650875"/>
            <a:ext cx="212725" cy="22066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 noProof="1"/>
          </a:p>
        </p:txBody>
      </p:sp>
      <p:sp>
        <p:nvSpPr>
          <p:cNvPr id="7" name="五角星 6"/>
          <p:cNvSpPr/>
          <p:nvPr/>
        </p:nvSpPr>
        <p:spPr>
          <a:xfrm>
            <a:off x="3927475" y="650875"/>
            <a:ext cx="212725" cy="22066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文本框 83"/>
          <p:cNvSpPr txBox="1">
            <a:spLocks noChangeArrowheads="1"/>
          </p:cNvSpPr>
          <p:nvPr/>
        </p:nvSpPr>
        <p:spPr bwMode="auto">
          <a:xfrm>
            <a:off x="746125" y="958850"/>
            <a:ext cx="824865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  <a:latin typeface="微软雅黑" pitchFamily="34" charset="-122"/>
                <a:sym typeface="Wingdings" pitchFamily="2" charset="2"/>
              </a:rPr>
              <a:t></a:t>
            </a:r>
            <a:r>
              <a:rPr lang="zh-CN" altLang="en-US" sz="2000" b="1">
                <a:sym typeface="微软雅黑" pitchFamily="34" charset="-122"/>
              </a:rPr>
              <a:t>人才三角重点关注三个关键技能组合： </a:t>
            </a:r>
            <a:endParaRPr lang="en-US" altLang="zh-CN" sz="2000" b="1"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C00000"/>
                </a:solidFill>
                <a:latin typeface="微软雅黑" pitchFamily="34" charset="-122"/>
                <a:sym typeface="微软雅黑" pitchFamily="34" charset="-122"/>
              </a:rPr>
              <a:t>                     </a:t>
            </a:r>
            <a:r>
              <a:rPr lang="zh-CN" altLang="en-US" sz="2000" b="1">
                <a:solidFill>
                  <a:srgbClr val="C00000"/>
                </a:solidFill>
                <a:latin typeface="微软雅黑" pitchFamily="34" charset="-122"/>
                <a:sym typeface="微软雅黑" pitchFamily="34" charset="-122"/>
              </a:rPr>
              <a:t>技术项目管理、领导力、战略和商务管理</a:t>
            </a:r>
            <a:endParaRPr lang="zh-CN" altLang="en-US" sz="2000" b="1">
              <a:sym typeface="微软雅黑" pitchFamily="34" charset="-122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/>
        </p:nvSpPr>
        <p:spPr bwMode="auto">
          <a:xfrm>
            <a:off x="577850" y="590550"/>
            <a:ext cx="84169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700" b="1">
                <a:solidFill>
                  <a:srgbClr val="0070C0"/>
                </a:solidFill>
                <a:latin typeface="Georgia" pitchFamily="18" charset="0"/>
              </a:rPr>
              <a:t>项目经理的能力</a:t>
            </a:r>
          </a:p>
        </p:txBody>
      </p:sp>
      <p:sp>
        <p:nvSpPr>
          <p:cNvPr id="91140" name="文本框 1"/>
          <p:cNvSpPr txBox="1">
            <a:spLocks noChangeArrowheads="1"/>
          </p:cNvSpPr>
          <p:nvPr/>
        </p:nvSpPr>
        <p:spPr bwMode="auto">
          <a:xfrm>
            <a:off x="4768850" y="2189163"/>
            <a:ext cx="4225925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60000"/>
              </a:lnSpc>
              <a:buFont typeface="Wingdings" pitchFamily="2" charset="2"/>
              <a:buChar char="p"/>
            </a:pPr>
            <a:r>
              <a:rPr lang="zh-CN" altLang="en-US" b="1">
                <a:solidFill>
                  <a:srgbClr val="C00000"/>
                </a:solidFill>
              </a:rPr>
              <a:t>技术项目管理</a:t>
            </a:r>
            <a:r>
              <a:rPr lang="zh-CN" altLang="en-US"/>
              <a:t>。与项目、项目集和项目组合管理特定领域相关的知识、技能和行为，即角色履行的技术方面。</a:t>
            </a:r>
          </a:p>
          <a:p>
            <a:pPr>
              <a:lnSpc>
                <a:spcPct val="160000"/>
              </a:lnSpc>
              <a:buFont typeface="Wingdings" pitchFamily="2" charset="2"/>
              <a:buChar char="p"/>
            </a:pPr>
            <a:r>
              <a:rPr lang="zh-CN" altLang="en-US" b="1">
                <a:solidFill>
                  <a:srgbClr val="C00000"/>
                </a:solidFill>
              </a:rPr>
              <a:t>领导力</a:t>
            </a:r>
            <a:r>
              <a:rPr lang="zh-CN" altLang="en-US"/>
              <a:t>。指导、激励和带领团队所需的知识、技能和行为，可帮助组织达成业务目标。</a:t>
            </a:r>
          </a:p>
          <a:p>
            <a:pPr>
              <a:lnSpc>
                <a:spcPct val="160000"/>
              </a:lnSpc>
              <a:buFont typeface="Wingdings" pitchFamily="2" charset="2"/>
              <a:buChar char="p"/>
            </a:pPr>
            <a:r>
              <a:rPr lang="zh-CN" altLang="en-US" b="1">
                <a:solidFill>
                  <a:srgbClr val="C00000"/>
                </a:solidFill>
              </a:rPr>
              <a:t>战略和商务管理</a:t>
            </a:r>
            <a:r>
              <a:rPr lang="zh-CN" altLang="en-US"/>
              <a:t>。关于行业和组织的知识和专业技能，有助于提高绩效并取得更好的业务成果。</a:t>
            </a:r>
          </a:p>
        </p:txBody>
      </p:sp>
      <p:sp>
        <p:nvSpPr>
          <p:cNvPr id="5" name="五角星 4"/>
          <p:cNvSpPr/>
          <p:nvPr/>
        </p:nvSpPr>
        <p:spPr>
          <a:xfrm>
            <a:off x="4457700" y="561975"/>
            <a:ext cx="212725" cy="22066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 noProof="1"/>
          </a:p>
        </p:txBody>
      </p:sp>
      <p:sp>
        <p:nvSpPr>
          <p:cNvPr id="6" name="五角星 5"/>
          <p:cNvSpPr/>
          <p:nvPr/>
        </p:nvSpPr>
        <p:spPr>
          <a:xfrm>
            <a:off x="4706938" y="561975"/>
            <a:ext cx="212725" cy="22066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 noProof="1"/>
          </a:p>
        </p:txBody>
      </p:sp>
      <p:sp>
        <p:nvSpPr>
          <p:cNvPr id="10" name="五角星 9"/>
          <p:cNvSpPr/>
          <p:nvPr/>
        </p:nvSpPr>
        <p:spPr>
          <a:xfrm>
            <a:off x="4964113" y="558800"/>
            <a:ext cx="212725" cy="22066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 noProof="1"/>
          </a:p>
        </p:txBody>
      </p:sp>
      <p:sp>
        <p:nvSpPr>
          <p:cNvPr id="11" name="五角星 10"/>
          <p:cNvSpPr/>
          <p:nvPr/>
        </p:nvSpPr>
        <p:spPr>
          <a:xfrm>
            <a:off x="5203825" y="561975"/>
            <a:ext cx="212725" cy="22066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 noProof="1"/>
          </a:p>
        </p:txBody>
      </p:sp>
      <p:sp>
        <p:nvSpPr>
          <p:cNvPr id="12" name="五角星 11"/>
          <p:cNvSpPr/>
          <p:nvPr/>
        </p:nvSpPr>
        <p:spPr>
          <a:xfrm>
            <a:off x="5449888" y="561975"/>
            <a:ext cx="212725" cy="22066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 noProof="1"/>
          </a:p>
        </p:txBody>
      </p:sp>
      <p:sp>
        <p:nvSpPr>
          <p:cNvPr id="13" name="五角星 12"/>
          <p:cNvSpPr/>
          <p:nvPr/>
        </p:nvSpPr>
        <p:spPr>
          <a:xfrm>
            <a:off x="3951288" y="566738"/>
            <a:ext cx="212725" cy="22066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 noProof="1"/>
          </a:p>
        </p:txBody>
      </p:sp>
      <p:sp>
        <p:nvSpPr>
          <p:cNvPr id="14" name="五角星 13"/>
          <p:cNvSpPr/>
          <p:nvPr/>
        </p:nvSpPr>
        <p:spPr>
          <a:xfrm>
            <a:off x="4197350" y="566738"/>
            <a:ext cx="212725" cy="22066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 noProof="1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56" y="2189163"/>
            <a:ext cx="3628348" cy="357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标题 1"/>
          <p:cNvSpPr>
            <a:spLocks noGrp="1" noChangeArrowheads="1"/>
          </p:cNvSpPr>
          <p:nvPr>
            <p:ph type="title"/>
          </p:nvPr>
        </p:nvSpPr>
        <p:spPr>
          <a:xfrm>
            <a:off x="788988" y="547688"/>
            <a:ext cx="9964737" cy="706437"/>
          </a:xfrm>
        </p:spPr>
        <p:txBody>
          <a:bodyPr/>
          <a:lstStyle/>
          <a:p>
            <a:r>
              <a:rPr smtClean="0"/>
              <a:t>领导力 </a:t>
            </a:r>
            <a:r>
              <a:rPr lang="en-US" altLang="zh-CN" smtClean="0"/>
              <a:t>– </a:t>
            </a:r>
            <a:r>
              <a:rPr smtClean="0"/>
              <a:t>权力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88988" y="1260475"/>
          <a:ext cx="8056562" cy="4686296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518323"/>
                <a:gridCol w="1190074"/>
                <a:gridCol w="5348165"/>
              </a:tblGrid>
              <a:tr h="4233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 dirty="0">
                          <a:effectLst/>
                        </a:rPr>
                        <a:t>来源</a:t>
                      </a:r>
                      <a:endParaRPr lang="zh-CN" altLang="en-US" sz="2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权力</a:t>
                      </a:r>
                      <a:endParaRPr lang="zh-CN" altLang="en-US" sz="22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 dirty="0">
                          <a:effectLst/>
                        </a:rPr>
                        <a:t>举例</a:t>
                      </a:r>
                      <a:endParaRPr lang="zh-CN" altLang="en-US" sz="2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1" marB="0" anchor="ctr"/>
                </a:tc>
              </a:tr>
              <a:tr h="2819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人身权力</a:t>
                      </a:r>
                      <a:endParaRPr lang="zh-CN" altLang="en-US" sz="2000" b="1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 dirty="0">
                          <a:effectLst/>
                        </a:rPr>
                        <a:t>参照权力</a:t>
                      </a:r>
                      <a:endParaRPr lang="zh-CN" alt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明星对追星族的权力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620" marR="7620" marT="7621" marB="0" anchor="ctr"/>
                </a:tc>
              </a:tr>
              <a:tr h="2819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 dirty="0">
                          <a:effectLst/>
                        </a:rPr>
                        <a:t>专家权力</a:t>
                      </a:r>
                      <a:endParaRPr lang="zh-CN" alt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医生对病人的权力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620" marR="7620" marT="7621" marB="0" anchor="ctr"/>
                </a:tc>
              </a:tr>
              <a:tr h="30613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 dirty="0">
                          <a:effectLst/>
                        </a:rPr>
                        <a:t>魅力权力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漂亮的外貌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620" marR="7620" marT="7621" marB="0" anchor="ctr"/>
                </a:tc>
              </a:tr>
              <a:tr h="28196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职位权力</a:t>
                      </a:r>
                      <a:endParaRPr lang="zh-CN" altLang="en-US" sz="2000" b="1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 dirty="0">
                          <a:effectLst/>
                        </a:rPr>
                        <a:t>正式权力</a:t>
                      </a:r>
                      <a:endParaRPr lang="zh-CN" alt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财务部主任审批费用报销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620" marR="7620" marT="7621" marB="0" anchor="ctr"/>
                </a:tc>
              </a:tr>
              <a:tr h="2819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 dirty="0">
                          <a:effectLst/>
                        </a:rPr>
                        <a:t>奖励权力</a:t>
                      </a:r>
                      <a:endParaRPr lang="zh-CN" alt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财务部主任给下属发奖金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620" marR="7620" marT="7621" marB="0" anchor="ctr"/>
                </a:tc>
              </a:tr>
              <a:tr h="2819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 dirty="0">
                          <a:effectLst/>
                        </a:rPr>
                        <a:t>处罚权力</a:t>
                      </a:r>
                      <a:endParaRPr lang="zh-CN" alt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财务部主任扣发下属工资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620" marR="7620" marT="7621" marB="0" anchor="ctr"/>
                </a:tc>
              </a:tr>
              <a:tr h="2819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>
                          <a:effectLst/>
                        </a:rPr>
                        <a:t>加压权力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财务部主任要求下属周末加班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620" marR="7620" marT="7621" marB="0" anchor="ctr"/>
                </a:tc>
              </a:tr>
              <a:tr h="28196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人际权利</a:t>
                      </a:r>
                      <a:endParaRPr lang="zh-CN" altLang="en-US" sz="2000" b="1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>
                          <a:effectLst/>
                        </a:rPr>
                        <a:t>关系权力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我爸是李刚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620" marR="7620" marT="7621" marB="0" anchor="ctr"/>
                </a:tc>
              </a:tr>
              <a:tr h="2819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 dirty="0">
                          <a:effectLst/>
                        </a:rPr>
                        <a:t>迎合权力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老乡见老乡，两眼泪汪汪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620" marR="7620" marT="7621" marB="0" anchor="ctr"/>
                </a:tc>
              </a:tr>
              <a:tr h="2819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>
                          <a:effectLst/>
                        </a:rPr>
                        <a:t>愧疚权力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带头捐款，促使别人跟着捐款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620" marR="7620" marT="7621" marB="0" anchor="ctr"/>
                </a:tc>
              </a:tr>
              <a:tr h="2819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>
                          <a:effectLst/>
                        </a:rPr>
                        <a:t>说服权力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告诉别人捐款是行善积德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620" marR="7620" marT="7621" marB="0" anchor="ctr"/>
                </a:tc>
              </a:tr>
              <a:tr h="2819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>
                          <a:effectLst/>
                        </a:rPr>
                        <a:t>回避权力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如果某人参会，我就不参会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620" marR="7620" marT="7621" marB="0" anchor="ctr"/>
                </a:tc>
              </a:tr>
              <a:tr h="2819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复合权利</a:t>
                      </a:r>
                      <a:endParaRPr lang="zh-CN" altLang="en-US" sz="2000" b="1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>
                          <a:effectLst/>
                        </a:rPr>
                        <a:t>信息权力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如果你这么走，我就告诉你相关情况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620" marR="7620" marT="7621" marB="0" anchor="ctr"/>
                </a:tc>
              </a:tr>
              <a:tr h="5731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u="none" strike="noStrike">
                          <a:effectLst/>
                        </a:rPr>
                        <a:t>情景权力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在事故发生时，某人站出来号召大家不要乱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7620" marR="7620" marT="7621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4"/>
          <p:cNvSpPr txBox="1">
            <a:spLocks noChangeArrowheads="1"/>
          </p:cNvSpPr>
          <p:nvPr/>
        </p:nvSpPr>
        <p:spPr bwMode="auto">
          <a:xfrm>
            <a:off x="731508" y="1441285"/>
            <a:ext cx="7519987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901" tIns="50950" rIns="101901" bIns="50950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Tw Cen MT"/>
                <a:ea typeface="微软雅黑" pitchFamily="34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w Cen MT"/>
                <a:ea typeface="微软雅黑" pitchFamily="34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w Cen MT"/>
                <a:ea typeface="微软雅黑" pitchFamily="34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Q&amp;A</a:t>
            </a:r>
            <a:endParaRPr lang="zh-CN" altLang="en-US" sz="2200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7587" name="TextBox 5"/>
          <p:cNvSpPr txBox="1">
            <a:spLocks noChangeArrowheads="1"/>
          </p:cNvSpPr>
          <p:nvPr/>
        </p:nvSpPr>
        <p:spPr bwMode="auto">
          <a:xfrm>
            <a:off x="196850" y="46038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Tw Cen MT"/>
                <a:ea typeface="微软雅黑" pitchFamily="34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w Cen MT"/>
                <a:ea typeface="微软雅黑" pitchFamily="34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w Cen MT"/>
                <a:ea typeface="微软雅黑" pitchFamily="34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chemeClr val="tx2"/>
                </a:solidFill>
                <a:latin typeface="微软雅黑" pitchFamily="34" charset="-122"/>
              </a:rPr>
              <a:t>谢谢</a:t>
            </a:r>
          </a:p>
        </p:txBody>
      </p:sp>
      <p:sp>
        <p:nvSpPr>
          <p:cNvPr id="67588" name="文本框 1"/>
          <p:cNvSpPr txBox="1">
            <a:spLocks noChangeArrowheads="1"/>
          </p:cNvSpPr>
          <p:nvPr/>
        </p:nvSpPr>
        <p:spPr bwMode="auto">
          <a:xfrm>
            <a:off x="581025" y="4618038"/>
            <a:ext cx="9429874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112713"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Tw Cen MT"/>
                <a:ea typeface="微软雅黑" pitchFamily="34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w Cen MT"/>
                <a:ea typeface="微软雅黑" pitchFamily="34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w Cen MT"/>
                <a:ea typeface="微软雅黑" pitchFamily="34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Tw Cen MT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1D59"/>
                </a:solidFill>
                <a:latin typeface="Georgia" pitchFamily="18" charset="0"/>
                <a:sym typeface="微软雅黑" pitchFamily="34" charset="-122"/>
              </a:rPr>
              <a:t>薛博士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1D59"/>
                </a:solidFill>
                <a:latin typeface="Georgia" pitchFamily="18" charset="0"/>
                <a:sym typeface="微软雅黑" pitchFamily="34" charset="-122"/>
              </a:rPr>
              <a:t>主讲领域</a:t>
            </a:r>
            <a:r>
              <a:rPr lang="zh-CN" altLang="en-US" sz="1800" b="1" smtClean="0">
                <a:solidFill>
                  <a:srgbClr val="001D59"/>
                </a:solidFill>
                <a:latin typeface="Georgia" pitchFamily="18" charset="0"/>
                <a:sym typeface="微软雅黑" pitchFamily="34" charset="-122"/>
              </a:rPr>
              <a:t>：信息系统</a:t>
            </a:r>
            <a:r>
              <a:rPr lang="zh-CN" altLang="en-US" sz="1800" b="1">
                <a:solidFill>
                  <a:srgbClr val="001D59"/>
                </a:solidFill>
                <a:latin typeface="Georgia" pitchFamily="18" charset="0"/>
                <a:sym typeface="微软雅黑" pitchFamily="34" charset="-122"/>
              </a:rPr>
              <a:t>项目管理师</a:t>
            </a:r>
            <a:r>
              <a:rPr lang="zh-CN" altLang="en-US" sz="1800" b="1" smtClean="0">
                <a:solidFill>
                  <a:srgbClr val="001D59"/>
                </a:solidFill>
                <a:latin typeface="Georgia" pitchFamily="18" charset="0"/>
                <a:sym typeface="微软雅黑" pitchFamily="34" charset="-122"/>
              </a:rPr>
              <a:t>、</a:t>
            </a:r>
            <a:r>
              <a:rPr lang="zh-CN" altLang="en-US" sz="1800" b="1">
                <a:solidFill>
                  <a:srgbClr val="001D59"/>
                </a:solidFill>
                <a:latin typeface="Georgia" pitchFamily="18" charset="0"/>
                <a:sym typeface="微软雅黑" pitchFamily="34" charset="-122"/>
              </a:rPr>
              <a:t>系统分析师、</a:t>
            </a:r>
            <a:r>
              <a:rPr lang="zh-CN" altLang="en-US" sz="1800" b="1" smtClean="0">
                <a:solidFill>
                  <a:srgbClr val="001D59"/>
                </a:solidFill>
                <a:latin typeface="Georgia" pitchFamily="18" charset="0"/>
                <a:sym typeface="微软雅黑" pitchFamily="34" charset="-122"/>
              </a:rPr>
              <a:t>系统架构设计师、系统规划与管理师</a:t>
            </a:r>
            <a:endParaRPr lang="en-US" altLang="zh-CN" sz="1800" b="1">
              <a:solidFill>
                <a:srgbClr val="001D59"/>
              </a:solidFill>
              <a:latin typeface="Georgia" pitchFamily="18" charset="0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C00000"/>
                </a:solidFill>
                <a:latin typeface="Georgia" pitchFamily="18" charset="0"/>
                <a:sym typeface="微软雅黑" pitchFamily="34" charset="-122"/>
              </a:rPr>
              <a:t>薛博士版权所有，已申请知识产权保护，侵权必究！</a:t>
            </a:r>
          </a:p>
        </p:txBody>
      </p:sp>
      <p:pic>
        <p:nvPicPr>
          <p:cNvPr id="67589" name="图片 4" descr="T13xZTBXJv1RCvBVdK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0" y="1023938"/>
            <a:ext cx="5283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0" y="1023937"/>
            <a:ext cx="5340350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082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3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标题 1">
            <a:extLst>
              <a:ext uri="{FF2B5EF4-FFF2-40B4-BE49-F238E27FC236}">
                <a16:creationId xmlns="" xmlns:a16="http://schemas.microsoft.com/office/drawing/2014/main" id="{A3D9A432-3FF1-423E-8F35-66DEDBE0CC3B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46811" y="2242845"/>
            <a:ext cx="9532761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-150" normalizeH="0" baseline="0" noProof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项目运行环境</a:t>
            </a:r>
            <a:r>
              <a:rPr lang="en-US" altLang="zh-CN" sz="6600" spc="-150" smtClean="0">
                <a:latin typeface="+mn-ea"/>
                <a:ea typeface="+mn-ea"/>
              </a:rPr>
              <a:t>&amp;</a:t>
            </a:r>
            <a:r>
              <a:rPr lang="zh-CN" altLang="en-US" sz="6600" spc="-150" smtClean="0">
                <a:latin typeface="+mn-ea"/>
                <a:ea typeface="+mn-ea"/>
              </a:rPr>
              <a:t>项目</a:t>
            </a:r>
            <a:r>
              <a:rPr lang="zh-CN" altLang="en-US" sz="6600" spc="-150">
                <a:latin typeface="+mn-ea"/>
                <a:ea typeface="+mn-ea"/>
              </a:rPr>
              <a:t>经</a:t>
            </a:r>
            <a:r>
              <a:rPr kumimoji="0" lang="zh-CN" altLang="en-US" sz="6600" b="1" i="0" u="none" strike="noStrike" kern="1200" cap="none" spc="-150" normalizeH="0" baseline="0" noProof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理</a:t>
            </a:r>
            <a:endParaRPr kumimoji="0" lang="zh-CN" altLang="en-US" sz="6600" b="1" i="0" u="none" strike="noStrike" kern="1200" cap="none" spc="-15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="" xmlns:a16="http://schemas.microsoft.com/office/drawing/2014/main" id="{91149416-FA23-4423-A71E-41E29210B0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46813" y="857314"/>
            <a:ext cx="2160000" cy="612000"/>
          </a:xfrm>
          <a:prstGeom prst="round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>
            <a:outerShdw blurRad="342900" dist="2286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九阳神功专题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0444A4C1-E019-481D-B85F-52CD79D9ED1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606812" y="386629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smtClean="0">
                <a:latin typeface="+mn-ea"/>
              </a:rPr>
              <a:t>授课：薛大龙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0444A4C1-E019-481D-B85F-52CD79D9ED1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20433" y="4745969"/>
            <a:ext cx="80444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latin typeface="+mn-ea"/>
              </a:rPr>
              <a:t>简介：中共党员、北京理工大学博士研究生、多所大学客座教授、北京市评标专家，多次参与软考的</a:t>
            </a:r>
            <a:r>
              <a:rPr lang="zh-CN" altLang="en-US" sz="2000" b="1" smtClean="0">
                <a:solidFill>
                  <a:srgbClr val="FF0000"/>
                </a:solidFill>
                <a:latin typeface="+mn-ea"/>
              </a:rPr>
              <a:t>命题与阅卷</a:t>
            </a:r>
            <a:r>
              <a:rPr lang="zh-CN" altLang="en-US" sz="2000" smtClean="0">
                <a:latin typeface="+mn-ea"/>
              </a:rPr>
              <a:t>，主编出版专著超过</a:t>
            </a:r>
            <a:r>
              <a:rPr lang="en-US" altLang="zh-CN" sz="2000" smtClean="0">
                <a:latin typeface="+mn-ea"/>
              </a:rPr>
              <a:t>60</a:t>
            </a:r>
            <a:r>
              <a:rPr lang="zh-CN" altLang="en-US" sz="2000" smtClean="0">
                <a:latin typeface="+mn-ea"/>
              </a:rPr>
              <a:t>部！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726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p1.ssl.qhmsg.com/t0115de3a1087d85c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135" y="1541482"/>
            <a:ext cx="25527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p1.ssl.qhmsg.com/dr/270_500_/t0105beebb30fd2751b.png?size=500x6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488" y="1560531"/>
            <a:ext cx="257175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6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1588" y="2516188"/>
            <a:ext cx="12195176" cy="1730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miter lim="800000"/>
          </a:ln>
        </p:spPr>
        <p:txBody>
          <a:bodyPr lIns="121912" tIns="60956" rIns="121912" bIns="60956"/>
          <a:lstStyle/>
          <a:p>
            <a:pPr>
              <a:defRPr/>
            </a:pPr>
            <a:endParaRPr lang="zh-CN" altLang="en-US" sz="100">
              <a:ea typeface="微软雅黑" panose="020B0503020204020204" pitchFamily="34" charset="-122"/>
            </a:endParaRPr>
          </a:p>
        </p:txBody>
      </p:sp>
      <p:sp>
        <p:nvSpPr>
          <p:cNvPr id="13" name="Freeform 7"/>
          <p:cNvSpPr/>
          <p:nvPr/>
        </p:nvSpPr>
        <p:spPr bwMode="auto">
          <a:xfrm>
            <a:off x="349250" y="1587500"/>
            <a:ext cx="2554288" cy="2805113"/>
          </a:xfrm>
          <a:custGeom>
            <a:avLst/>
            <a:gdLst>
              <a:gd name="T0" fmla="*/ 579 w 1583"/>
              <a:gd name="T1" fmla="*/ 0 h 1325"/>
              <a:gd name="T2" fmla="*/ 1583 w 1583"/>
              <a:gd name="T3" fmla="*/ 0 h 1325"/>
              <a:gd name="T4" fmla="*/ 1004 w 1583"/>
              <a:gd name="T5" fmla="*/ 1325 h 1325"/>
              <a:gd name="T6" fmla="*/ 0 w 1583"/>
              <a:gd name="T7" fmla="*/ 1325 h 1325"/>
              <a:gd name="T8" fmla="*/ 579 w 1583"/>
              <a:gd name="T9" fmla="*/ 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3" h="1325">
                <a:moveTo>
                  <a:pt x="579" y="0"/>
                </a:moveTo>
                <a:lnTo>
                  <a:pt x="1583" y="0"/>
                </a:lnTo>
                <a:lnTo>
                  <a:pt x="1004" y="1325"/>
                </a:lnTo>
                <a:lnTo>
                  <a:pt x="0" y="1325"/>
                </a:lnTo>
                <a:lnTo>
                  <a:pt x="579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0">
            <a:noFill/>
            <a:prstDash val="solid"/>
            <a:round/>
          </a:ln>
        </p:spPr>
        <p:txBody>
          <a:bodyPr lIns="121912" tIns="60956" rIns="121912" bIns="60956" anchor="ctr" anchorCtr="1"/>
          <a:lstStyle/>
          <a:p>
            <a:pPr>
              <a:defRPr/>
            </a:pPr>
            <a:endParaRPr lang="zh-CN" altLang="en-US" sz="6825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TextBox 48"/>
          <p:cNvSpPr txBox="1"/>
          <p:nvPr/>
        </p:nvSpPr>
        <p:spPr>
          <a:xfrm>
            <a:off x="2305050" y="3014663"/>
            <a:ext cx="7305675" cy="828675"/>
          </a:xfrm>
          <a:prstGeom prst="rect">
            <a:avLst/>
          </a:prstGeom>
          <a:noFill/>
        </p:spPr>
        <p:txBody>
          <a:bodyPr tIns="45718" bIns="45718">
            <a:spAutoFit/>
          </a:bodyPr>
          <a:lstStyle/>
          <a:p>
            <a:pPr>
              <a:defRPr/>
            </a:pPr>
            <a:r>
              <a:rPr lang="zh-CN" altLang="en-US" sz="4800" b="1" smtClean="0">
                <a:solidFill>
                  <a:srgbClr val="7030A0"/>
                </a:solidFill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项目</a:t>
            </a:r>
            <a:r>
              <a:rPr lang="zh-CN" altLang="en-US" sz="4800" b="1" smtClean="0">
                <a:solidFill>
                  <a:srgbClr val="C00000"/>
                </a:solidFill>
                <a:latin typeface="Georgia" panose="02040502050405020303" pitchFamily="18" charset="0"/>
                <a:cs typeface="+mn-ea"/>
                <a:sym typeface="+mn-lt"/>
              </a:rPr>
              <a:t>运行环境</a:t>
            </a:r>
            <a:endParaRPr lang="zh-CN" altLang="en-US" sz="4800" b="1" dirty="0">
              <a:solidFill>
                <a:srgbClr val="00B050"/>
              </a:solidFill>
              <a:latin typeface="Georgia" panose="02040502050405020303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699125" y="4803775"/>
            <a:ext cx="3911600" cy="2746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lnSpc>
                <a:spcPts val="1040"/>
              </a:lnSpc>
              <a:defRPr/>
            </a:pPr>
            <a:r>
              <a:rPr lang="zh-CN" altLang="en-US" sz="2800" b="1">
                <a:solidFill>
                  <a:srgbClr val="2663FA"/>
                </a:solidFill>
                <a:latin typeface="微软雅黑" panose="020B0503020204020204" pitchFamily="34" charset="-122"/>
                <a:ea typeface="+mn-ea"/>
                <a:sym typeface="+mn-ea"/>
              </a:rPr>
              <a:t>薛大龙博士</a:t>
            </a:r>
            <a:endParaRPr lang="zh-CN" altLang="en-US" sz="2800" b="1" dirty="0">
              <a:solidFill>
                <a:srgbClr val="2663FA"/>
              </a:solidFill>
              <a:latin typeface="微软雅黑" panose="020B0503020204020204" pitchFamily="34" charset="-122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3"/>
          <p:cNvSpPr>
            <a:spLocks noGrp="1" noChangeArrowheads="1"/>
          </p:cNvSpPr>
          <p:nvPr>
            <p:ph idx="1"/>
          </p:nvPr>
        </p:nvSpPr>
        <p:spPr>
          <a:xfrm>
            <a:off x="793750" y="1266825"/>
            <a:ext cx="7821613" cy="17240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v"/>
            </a:pPr>
            <a:r>
              <a:rPr lang="zh-CN" altLang="en-US" sz="1600" b="1" smtClean="0"/>
              <a:t>项目所处的环境可能对项目的开展产生有利或不利的影响。这些影响的两大主要来源为</a:t>
            </a:r>
            <a:r>
              <a:rPr lang="zh-CN" altLang="en-US" sz="1600" b="1" u="sng" smtClean="0">
                <a:solidFill>
                  <a:srgbClr val="C00000"/>
                </a:solidFill>
              </a:rPr>
              <a:t>事业环境因素 (EEF)</a:t>
            </a:r>
            <a:r>
              <a:rPr lang="zh-CN" altLang="en-US" sz="1600" b="1" smtClean="0"/>
              <a:t> 和</a:t>
            </a:r>
            <a:r>
              <a:rPr lang="zh-CN" altLang="en-US" sz="1600" b="1" u="sng" smtClean="0">
                <a:solidFill>
                  <a:srgbClr val="C00000"/>
                </a:solidFill>
              </a:rPr>
              <a:t>组织过程资产 (OPA)</a:t>
            </a:r>
            <a:r>
              <a:rPr lang="zh-CN" altLang="en-US" sz="1600" b="1" smtClean="0"/>
              <a:t>。</a:t>
            </a:r>
          </a:p>
          <a:p>
            <a:pPr eaLnBrk="1" hangingPunct="1"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v"/>
            </a:pPr>
            <a:r>
              <a:rPr lang="zh-CN" altLang="en-US" sz="1600" b="1" u="sng" smtClean="0">
                <a:solidFill>
                  <a:srgbClr val="C00000"/>
                </a:solidFill>
              </a:rPr>
              <a:t>事业环境因素源于项目外部</a:t>
            </a:r>
            <a:r>
              <a:rPr lang="zh-CN" altLang="en-US" sz="1600" b="1" smtClean="0"/>
              <a:t>（往往是企业外部）的环境，事业环境因素可能对整个企业、项目组合、项目集或项目产生影响。</a:t>
            </a:r>
          </a:p>
          <a:p>
            <a:pPr eaLnBrk="1" hangingPunct="1">
              <a:lnSpc>
                <a:spcPct val="100000"/>
              </a:lnSpc>
              <a:buClr>
                <a:srgbClr val="C00000"/>
              </a:buClr>
              <a:buFont typeface="Wingdings" pitchFamily="2" charset="2"/>
              <a:buChar char="v"/>
            </a:pPr>
            <a:r>
              <a:rPr lang="zh-CN" altLang="en-US" sz="1600" b="1" u="sng" smtClean="0">
                <a:solidFill>
                  <a:srgbClr val="C00000"/>
                </a:solidFill>
              </a:rPr>
              <a:t>组织过程资产源于企业内部</a:t>
            </a:r>
            <a:r>
              <a:rPr lang="zh-CN" altLang="en-US" sz="1600" b="1" smtClean="0"/>
              <a:t>，可能来自企业自身、项目组合、项目集、其他项目或这些的组合。</a:t>
            </a:r>
            <a:endParaRPr lang="zh-CN" altLang="en-US" sz="2000" b="1" smtClean="0">
              <a:latin typeface="微软雅黑" pitchFamily="34" charset="-122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08025" y="603250"/>
            <a:ext cx="8940800" cy="563563"/>
          </a:xfrm>
        </p:spPr>
        <p:txBody>
          <a:bodyPr/>
          <a:lstStyle/>
          <a:p>
            <a:pPr marL="342900" indent="-342900" eaLnBrk="1" hangingPunct="1"/>
            <a:r>
              <a:rPr smtClean="0"/>
              <a:t>项目运行环境概述</a:t>
            </a:r>
          </a:p>
        </p:txBody>
      </p:sp>
      <p:pic>
        <p:nvPicPr>
          <p:cNvPr id="7373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3070225"/>
            <a:ext cx="4100512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文本框 2"/>
          <p:cNvSpPr txBox="1">
            <a:spLocks noChangeArrowheads="1"/>
          </p:cNvSpPr>
          <p:nvPr/>
        </p:nvSpPr>
        <p:spPr bwMode="auto">
          <a:xfrm>
            <a:off x="708025" y="5476875"/>
            <a:ext cx="5297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9pPr>
          </a:lstStyle>
          <a:p>
            <a:pPr>
              <a:buClr>
                <a:srgbClr val="C00000"/>
              </a:buClr>
              <a:buFont typeface="Wingdings" pitchFamily="2" charset="2"/>
              <a:buNone/>
            </a:pPr>
            <a:r>
              <a:rPr lang="zh-CN" altLang="en-US" b="1">
                <a:solidFill>
                  <a:srgbClr val="C00000"/>
                </a:solidFill>
                <a:sym typeface="微软雅黑" pitchFamily="34" charset="-122"/>
              </a:rPr>
              <a:t>事业环境因素和组织过程资产所涵盖的项目影响</a:t>
            </a:r>
          </a:p>
        </p:txBody>
      </p:sp>
      <p:sp>
        <p:nvSpPr>
          <p:cNvPr id="73733" name="文本框 3"/>
          <p:cNvSpPr txBox="1">
            <a:spLocks noChangeArrowheads="1"/>
          </p:cNvSpPr>
          <p:nvPr/>
        </p:nvSpPr>
        <p:spPr bwMode="auto">
          <a:xfrm>
            <a:off x="4892675" y="2970213"/>
            <a:ext cx="4049713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40000"/>
              </a:lnSpc>
              <a:buFont typeface="Wingdings" pitchFamily="2" charset="2"/>
              <a:buChar char="p"/>
            </a:pPr>
            <a:r>
              <a:rPr lang="zh-CN" altLang="en-US" b="1"/>
              <a:t>除了事业环境因素和组织过程资产，</a:t>
            </a:r>
            <a:r>
              <a:rPr lang="zh-CN" altLang="en-US" b="1">
                <a:solidFill>
                  <a:srgbClr val="C00000"/>
                </a:solidFill>
              </a:rPr>
              <a:t>组织系统</a:t>
            </a:r>
            <a:r>
              <a:rPr lang="zh-CN" altLang="en-US" b="1"/>
              <a:t>对项目生命周期也起着重要的作用。</a:t>
            </a:r>
          </a:p>
          <a:p>
            <a:pPr>
              <a:lnSpc>
                <a:spcPct val="140000"/>
              </a:lnSpc>
              <a:buFont typeface="Wingdings" pitchFamily="2" charset="2"/>
              <a:buChar char="p"/>
            </a:pPr>
            <a:r>
              <a:rPr lang="zh-CN" altLang="en-US" b="1">
                <a:solidFill>
                  <a:srgbClr val="C00000"/>
                </a:solidFill>
              </a:rPr>
              <a:t>组织系统</a:t>
            </a:r>
            <a:r>
              <a:rPr lang="zh-CN" altLang="en-US" b="1"/>
              <a:t>进一步讨论了影响了组织系统内部人员的</a:t>
            </a:r>
            <a:r>
              <a:rPr lang="zh-CN" altLang="en-US" b="1">
                <a:solidFill>
                  <a:srgbClr val="C00000"/>
                </a:solidFill>
              </a:rPr>
              <a:t>权力、影响力、利益、技能和政治能力</a:t>
            </a:r>
            <a:r>
              <a:rPr lang="zh-CN" altLang="en-US" b="1"/>
              <a:t>的系统因素。</a:t>
            </a:r>
          </a:p>
        </p:txBody>
      </p:sp>
      <p:sp>
        <p:nvSpPr>
          <p:cNvPr id="5" name="五角星 4"/>
          <p:cNvSpPr/>
          <p:nvPr/>
        </p:nvSpPr>
        <p:spPr>
          <a:xfrm>
            <a:off x="4660900" y="785813"/>
            <a:ext cx="212725" cy="22066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 b="1" noProof="1"/>
          </a:p>
        </p:txBody>
      </p:sp>
      <p:sp>
        <p:nvSpPr>
          <p:cNvPr id="6" name="五角星 5"/>
          <p:cNvSpPr/>
          <p:nvPr/>
        </p:nvSpPr>
        <p:spPr>
          <a:xfrm>
            <a:off x="4910138" y="785813"/>
            <a:ext cx="212725" cy="22066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 b="1" noProof="1"/>
          </a:p>
        </p:txBody>
      </p:sp>
      <p:sp>
        <p:nvSpPr>
          <p:cNvPr id="10" name="五角星 9"/>
          <p:cNvSpPr/>
          <p:nvPr/>
        </p:nvSpPr>
        <p:spPr>
          <a:xfrm>
            <a:off x="5167313" y="782638"/>
            <a:ext cx="212725" cy="22066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 b="1" noProof="1"/>
          </a:p>
        </p:txBody>
      </p:sp>
      <p:sp>
        <p:nvSpPr>
          <p:cNvPr id="11" name="五角星 10"/>
          <p:cNvSpPr/>
          <p:nvPr/>
        </p:nvSpPr>
        <p:spPr>
          <a:xfrm>
            <a:off x="5407025" y="785813"/>
            <a:ext cx="212725" cy="22066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 b="1" noProof="1"/>
          </a:p>
        </p:txBody>
      </p:sp>
      <p:sp>
        <p:nvSpPr>
          <p:cNvPr id="12" name="五角星 11"/>
          <p:cNvSpPr/>
          <p:nvPr/>
        </p:nvSpPr>
        <p:spPr>
          <a:xfrm>
            <a:off x="5653088" y="785813"/>
            <a:ext cx="212725" cy="22066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 b="1" noProof="1"/>
          </a:p>
        </p:txBody>
      </p:sp>
      <p:sp>
        <p:nvSpPr>
          <p:cNvPr id="13" name="五角星 12"/>
          <p:cNvSpPr/>
          <p:nvPr/>
        </p:nvSpPr>
        <p:spPr>
          <a:xfrm>
            <a:off x="4154488" y="790575"/>
            <a:ext cx="212725" cy="22066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 b="1" noProof="1"/>
          </a:p>
        </p:txBody>
      </p:sp>
      <p:sp>
        <p:nvSpPr>
          <p:cNvPr id="14" name="五角星 13"/>
          <p:cNvSpPr/>
          <p:nvPr/>
        </p:nvSpPr>
        <p:spPr>
          <a:xfrm>
            <a:off x="4400550" y="790575"/>
            <a:ext cx="212725" cy="22066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 b="1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466725"/>
            <a:ext cx="8940800" cy="563563"/>
          </a:xfrm>
        </p:spPr>
        <p:txBody>
          <a:bodyPr/>
          <a:lstStyle/>
          <a:p>
            <a:pPr eaLnBrk="1" hangingPunct="1"/>
            <a:r>
              <a:rPr smtClean="0"/>
              <a:t>事业环境因素</a:t>
            </a:r>
            <a:r>
              <a:rPr lang="en-US" altLang="zh-CN" smtClean="0"/>
              <a:t>vs.</a:t>
            </a:r>
            <a:r>
              <a:rPr smtClean="0"/>
              <a:t>组织过程资产</a:t>
            </a:r>
          </a:p>
        </p:txBody>
      </p:sp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>
            <a:off x="3964638" y="1837677"/>
            <a:ext cx="3273870" cy="1309802"/>
          </a:xfrm>
          <a:custGeom>
            <a:avLst/>
            <a:gdLst>
              <a:gd name="connsiteX0" fmla="*/ 1647823 w 1871661"/>
              <a:gd name="connsiteY0" fmla="*/ 0 h 736603"/>
              <a:gd name="connsiteX1" fmla="*/ 1871661 w 1871661"/>
              <a:gd name="connsiteY1" fmla="*/ 223839 h 736603"/>
              <a:gd name="connsiteX2" fmla="*/ 1647823 w 1871661"/>
              <a:gd name="connsiteY2" fmla="*/ 447677 h 736603"/>
              <a:gd name="connsiteX3" fmla="*/ 1647823 w 1871661"/>
              <a:gd name="connsiteY3" fmla="*/ 335758 h 736603"/>
              <a:gd name="connsiteX4" fmla="*/ 631046 w 1871661"/>
              <a:gd name="connsiteY4" fmla="*/ 335758 h 736603"/>
              <a:gd name="connsiteX5" fmla="*/ 631031 w 1871661"/>
              <a:gd name="connsiteY5" fmla="*/ 336555 h 736603"/>
              <a:gd name="connsiteX6" fmla="*/ 343503 w 1871661"/>
              <a:gd name="connsiteY6" fmla="*/ 451167 h 736603"/>
              <a:gd name="connsiteX7" fmla="*/ 223776 w 1871661"/>
              <a:gd name="connsiteY7" fmla="*/ 736603 h 736603"/>
              <a:gd name="connsiteX8" fmla="*/ 0 w 1871661"/>
              <a:gd name="connsiteY8" fmla="*/ 736603 h 736603"/>
              <a:gd name="connsiteX9" fmla="*/ 186688 w 1871661"/>
              <a:gd name="connsiteY9" fmla="*/ 291527 h 736603"/>
              <a:gd name="connsiteX10" fmla="*/ 511158 w 1871661"/>
              <a:gd name="connsiteY10" fmla="*/ 122982 h 736603"/>
              <a:gd name="connsiteX11" fmla="*/ 623886 w 1871661"/>
              <a:gd name="connsiteY11" fmla="*/ 113729 h 736603"/>
              <a:gd name="connsiteX12" fmla="*/ 623886 w 1871661"/>
              <a:gd name="connsiteY12" fmla="*/ 111919 h 736603"/>
              <a:gd name="connsiteX13" fmla="*/ 1647823 w 1871661"/>
              <a:gd name="connsiteY13" fmla="*/ 111919 h 73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1661" h="736603">
                <a:moveTo>
                  <a:pt x="1647823" y="0"/>
                </a:moveTo>
                <a:lnTo>
                  <a:pt x="1871661" y="223839"/>
                </a:lnTo>
                <a:lnTo>
                  <a:pt x="1647823" y="447677"/>
                </a:lnTo>
                <a:lnTo>
                  <a:pt x="1647823" y="335758"/>
                </a:lnTo>
                <a:lnTo>
                  <a:pt x="631046" y="335758"/>
                </a:lnTo>
                <a:lnTo>
                  <a:pt x="631031" y="336555"/>
                </a:lnTo>
                <a:cubicBezTo>
                  <a:pt x="523694" y="334638"/>
                  <a:pt x="420088" y="375936"/>
                  <a:pt x="343503" y="451167"/>
                </a:cubicBezTo>
                <a:cubicBezTo>
                  <a:pt x="266917" y="526397"/>
                  <a:pt x="223776" y="629249"/>
                  <a:pt x="223776" y="736603"/>
                </a:cubicBezTo>
                <a:lnTo>
                  <a:pt x="0" y="736603"/>
                </a:lnTo>
                <a:cubicBezTo>
                  <a:pt x="0" y="569207"/>
                  <a:pt x="67269" y="408832"/>
                  <a:pt x="186688" y="291527"/>
                </a:cubicBezTo>
                <a:cubicBezTo>
                  <a:pt x="276253" y="203548"/>
                  <a:pt x="389515" y="145331"/>
                  <a:pt x="511158" y="122982"/>
                </a:cubicBezTo>
                <a:lnTo>
                  <a:pt x="623886" y="113729"/>
                </a:lnTo>
                <a:lnTo>
                  <a:pt x="623886" y="111919"/>
                </a:lnTo>
                <a:lnTo>
                  <a:pt x="1647823" y="11191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 cmpd="sng"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0" rIns="96435" bIns="0" anchor="ctr"/>
          <a:lstStyle/>
          <a:p>
            <a:pPr algn="ctr"/>
            <a:endParaRPr lang="zh-CN" altLang="en-US" sz="3795" noProof="1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MH_Other_2"/>
          <p:cNvSpPr/>
          <p:nvPr>
            <p:custDataLst>
              <p:tags r:id="rId2"/>
            </p:custDataLst>
          </p:nvPr>
        </p:nvSpPr>
        <p:spPr>
          <a:xfrm flipH="1">
            <a:off x="1714743" y="1720571"/>
            <a:ext cx="3273870" cy="1309802"/>
          </a:xfrm>
          <a:custGeom>
            <a:avLst/>
            <a:gdLst>
              <a:gd name="connsiteX0" fmla="*/ 1647823 w 1871661"/>
              <a:gd name="connsiteY0" fmla="*/ 0 h 736603"/>
              <a:gd name="connsiteX1" fmla="*/ 1871661 w 1871661"/>
              <a:gd name="connsiteY1" fmla="*/ 223839 h 736603"/>
              <a:gd name="connsiteX2" fmla="*/ 1647823 w 1871661"/>
              <a:gd name="connsiteY2" fmla="*/ 447677 h 736603"/>
              <a:gd name="connsiteX3" fmla="*/ 1647823 w 1871661"/>
              <a:gd name="connsiteY3" fmla="*/ 335758 h 736603"/>
              <a:gd name="connsiteX4" fmla="*/ 631046 w 1871661"/>
              <a:gd name="connsiteY4" fmla="*/ 335758 h 736603"/>
              <a:gd name="connsiteX5" fmla="*/ 631031 w 1871661"/>
              <a:gd name="connsiteY5" fmla="*/ 336555 h 736603"/>
              <a:gd name="connsiteX6" fmla="*/ 343503 w 1871661"/>
              <a:gd name="connsiteY6" fmla="*/ 451167 h 736603"/>
              <a:gd name="connsiteX7" fmla="*/ 223776 w 1871661"/>
              <a:gd name="connsiteY7" fmla="*/ 736603 h 736603"/>
              <a:gd name="connsiteX8" fmla="*/ 0 w 1871661"/>
              <a:gd name="connsiteY8" fmla="*/ 736603 h 736603"/>
              <a:gd name="connsiteX9" fmla="*/ 186688 w 1871661"/>
              <a:gd name="connsiteY9" fmla="*/ 291527 h 736603"/>
              <a:gd name="connsiteX10" fmla="*/ 511158 w 1871661"/>
              <a:gd name="connsiteY10" fmla="*/ 122982 h 736603"/>
              <a:gd name="connsiteX11" fmla="*/ 623886 w 1871661"/>
              <a:gd name="connsiteY11" fmla="*/ 113729 h 736603"/>
              <a:gd name="connsiteX12" fmla="*/ 623886 w 1871661"/>
              <a:gd name="connsiteY12" fmla="*/ 111919 h 736603"/>
              <a:gd name="connsiteX13" fmla="*/ 1647823 w 1871661"/>
              <a:gd name="connsiteY13" fmla="*/ 111919 h 73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1661" h="736603">
                <a:moveTo>
                  <a:pt x="1647823" y="0"/>
                </a:moveTo>
                <a:lnTo>
                  <a:pt x="1871661" y="223839"/>
                </a:lnTo>
                <a:lnTo>
                  <a:pt x="1647823" y="447677"/>
                </a:lnTo>
                <a:lnTo>
                  <a:pt x="1647823" y="335758"/>
                </a:lnTo>
                <a:lnTo>
                  <a:pt x="631046" y="335758"/>
                </a:lnTo>
                <a:lnTo>
                  <a:pt x="631031" y="336555"/>
                </a:lnTo>
                <a:cubicBezTo>
                  <a:pt x="523694" y="334638"/>
                  <a:pt x="420088" y="375936"/>
                  <a:pt x="343503" y="451167"/>
                </a:cubicBezTo>
                <a:cubicBezTo>
                  <a:pt x="266917" y="526397"/>
                  <a:pt x="223776" y="629249"/>
                  <a:pt x="223776" y="736603"/>
                </a:cubicBezTo>
                <a:lnTo>
                  <a:pt x="0" y="736603"/>
                </a:lnTo>
                <a:cubicBezTo>
                  <a:pt x="0" y="569207"/>
                  <a:pt x="67269" y="408832"/>
                  <a:pt x="186688" y="291527"/>
                </a:cubicBezTo>
                <a:cubicBezTo>
                  <a:pt x="276253" y="203548"/>
                  <a:pt x="389515" y="145331"/>
                  <a:pt x="511158" y="122982"/>
                </a:cubicBezTo>
                <a:lnTo>
                  <a:pt x="623886" y="113729"/>
                </a:lnTo>
                <a:lnTo>
                  <a:pt x="623886" y="111919"/>
                </a:lnTo>
                <a:lnTo>
                  <a:pt x="1647823" y="111919"/>
                </a:lnTo>
                <a:close/>
              </a:path>
            </a:pathLst>
          </a:custGeom>
          <a:solidFill>
            <a:schemeClr val="accent1"/>
          </a:solidFill>
          <a:ln w="12700" cmpd="sng"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0" rIns="96435" bIns="0" anchor="ctr"/>
          <a:lstStyle/>
          <a:p>
            <a:pPr algn="ctr"/>
            <a:endParaRPr lang="zh-CN" altLang="en-US" sz="3795" noProof="1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MH_Other_3"/>
          <p:cNvSpPr/>
          <p:nvPr>
            <p:custDataLst>
              <p:tags r:id="rId3"/>
            </p:custDataLst>
          </p:nvPr>
        </p:nvSpPr>
        <p:spPr>
          <a:xfrm flipH="1" flipV="1">
            <a:off x="3846725" y="3056636"/>
            <a:ext cx="1141888" cy="1109376"/>
          </a:xfrm>
          <a:custGeom>
            <a:avLst/>
            <a:gdLst>
              <a:gd name="connsiteX0" fmla="*/ 0 w 1247775"/>
              <a:gd name="connsiteY0" fmla="*/ 623888 h 1247775"/>
              <a:gd name="connsiteX1" fmla="*/ 186688 w 1247775"/>
              <a:gd name="connsiteY1" fmla="*/ 178812 h 1247775"/>
              <a:gd name="connsiteX2" fmla="*/ 635026 w 1247775"/>
              <a:gd name="connsiteY2" fmla="*/ 100 h 1247775"/>
              <a:gd name="connsiteX3" fmla="*/ 631031 w 1247775"/>
              <a:gd name="connsiteY3" fmla="*/ 223840 h 1247775"/>
              <a:gd name="connsiteX4" fmla="*/ 343503 w 1247775"/>
              <a:gd name="connsiteY4" fmla="*/ 338452 h 1247775"/>
              <a:gd name="connsiteX5" fmla="*/ 223776 w 1247775"/>
              <a:gd name="connsiteY5" fmla="*/ 623888 h 1247775"/>
              <a:gd name="connsiteX6" fmla="*/ 0 w 1247775"/>
              <a:gd name="connsiteY6" fmla="*/ 623888 h 1247775"/>
              <a:gd name="connsiteX0-1" fmla="*/ 0 w 643003"/>
              <a:gd name="connsiteY0-2" fmla="*/ 623888 h 623888"/>
              <a:gd name="connsiteX1-3" fmla="*/ 186688 w 643003"/>
              <a:gd name="connsiteY1-4" fmla="*/ 178812 h 623888"/>
              <a:gd name="connsiteX2-5" fmla="*/ 635026 w 643003"/>
              <a:gd name="connsiteY2-6" fmla="*/ 100 h 623888"/>
              <a:gd name="connsiteX3-7" fmla="*/ 631031 w 643003"/>
              <a:gd name="connsiteY3-8" fmla="*/ 223840 h 623888"/>
              <a:gd name="connsiteX4-9" fmla="*/ 343503 w 643003"/>
              <a:gd name="connsiteY4-10" fmla="*/ 338452 h 623888"/>
              <a:gd name="connsiteX5-11" fmla="*/ 223776 w 643003"/>
              <a:gd name="connsiteY5-12" fmla="*/ 623888 h 623888"/>
              <a:gd name="connsiteX6-13" fmla="*/ 0 w 643003"/>
              <a:gd name="connsiteY6-14" fmla="*/ 623888 h 623888"/>
              <a:gd name="connsiteX0-15" fmla="*/ 0 w 649102"/>
              <a:gd name="connsiteY0-16" fmla="*/ 623888 h 623888"/>
              <a:gd name="connsiteX1-17" fmla="*/ 186688 w 649102"/>
              <a:gd name="connsiteY1-18" fmla="*/ 178812 h 623888"/>
              <a:gd name="connsiteX2-19" fmla="*/ 635026 w 649102"/>
              <a:gd name="connsiteY2-20" fmla="*/ 100 h 623888"/>
              <a:gd name="connsiteX3-21" fmla="*/ 631031 w 649102"/>
              <a:gd name="connsiteY3-22" fmla="*/ 223840 h 623888"/>
              <a:gd name="connsiteX4-23" fmla="*/ 343503 w 649102"/>
              <a:gd name="connsiteY4-24" fmla="*/ 338452 h 623888"/>
              <a:gd name="connsiteX5-25" fmla="*/ 223776 w 649102"/>
              <a:gd name="connsiteY5-26" fmla="*/ 623888 h 623888"/>
              <a:gd name="connsiteX6-27" fmla="*/ 0 w 649102"/>
              <a:gd name="connsiteY6-28" fmla="*/ 623888 h 623888"/>
              <a:gd name="connsiteX0-29" fmla="*/ 0 w 652814"/>
              <a:gd name="connsiteY0-30" fmla="*/ 623888 h 623888"/>
              <a:gd name="connsiteX1-31" fmla="*/ 186688 w 652814"/>
              <a:gd name="connsiteY1-32" fmla="*/ 178812 h 623888"/>
              <a:gd name="connsiteX2-33" fmla="*/ 635026 w 652814"/>
              <a:gd name="connsiteY2-34" fmla="*/ 100 h 623888"/>
              <a:gd name="connsiteX3-35" fmla="*/ 631031 w 652814"/>
              <a:gd name="connsiteY3-36" fmla="*/ 223840 h 623888"/>
              <a:gd name="connsiteX4-37" fmla="*/ 343503 w 652814"/>
              <a:gd name="connsiteY4-38" fmla="*/ 338452 h 623888"/>
              <a:gd name="connsiteX5-39" fmla="*/ 223776 w 652814"/>
              <a:gd name="connsiteY5-40" fmla="*/ 623888 h 623888"/>
              <a:gd name="connsiteX6-41" fmla="*/ 0 w 652814"/>
              <a:gd name="connsiteY6-42" fmla="*/ 623888 h 623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52814" h="623888">
                <a:moveTo>
                  <a:pt x="0" y="623888"/>
                </a:moveTo>
                <a:cubicBezTo>
                  <a:pt x="0" y="456492"/>
                  <a:pt x="67269" y="296117"/>
                  <a:pt x="186688" y="178812"/>
                </a:cubicBezTo>
                <a:cubicBezTo>
                  <a:pt x="306107" y="61506"/>
                  <a:pt x="467657" y="-2889"/>
                  <a:pt x="635026" y="100"/>
                </a:cubicBezTo>
                <a:cubicBezTo>
                  <a:pt x="652744" y="69917"/>
                  <a:pt x="665701" y="156404"/>
                  <a:pt x="631031" y="223840"/>
                </a:cubicBezTo>
                <a:cubicBezTo>
                  <a:pt x="523694" y="221923"/>
                  <a:pt x="420088" y="263221"/>
                  <a:pt x="343503" y="338452"/>
                </a:cubicBezTo>
                <a:cubicBezTo>
                  <a:pt x="266917" y="413682"/>
                  <a:pt x="223776" y="516534"/>
                  <a:pt x="223776" y="623888"/>
                </a:cubicBezTo>
                <a:lnTo>
                  <a:pt x="0" y="623888"/>
                </a:lnTo>
                <a:close/>
              </a:path>
            </a:pathLst>
          </a:custGeom>
          <a:solidFill>
            <a:schemeClr val="accent1"/>
          </a:solidFill>
          <a:ln w="12700" cmpd="sng"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0" rIns="96435" bIns="0" anchor="ctr"/>
          <a:lstStyle/>
          <a:p>
            <a:pPr algn="ctr">
              <a:lnSpc>
                <a:spcPct val="120000"/>
              </a:lnSpc>
            </a:pPr>
            <a:endParaRPr lang="zh-CN" altLang="en-US" sz="3795" noProof="1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MH_Other_4"/>
          <p:cNvSpPr/>
          <p:nvPr>
            <p:custDataLst>
              <p:tags r:id="rId4"/>
            </p:custDataLst>
          </p:nvPr>
        </p:nvSpPr>
        <p:spPr>
          <a:xfrm flipV="1">
            <a:off x="3964638" y="3096806"/>
            <a:ext cx="1141888" cy="1109376"/>
          </a:xfrm>
          <a:custGeom>
            <a:avLst/>
            <a:gdLst>
              <a:gd name="connsiteX0" fmla="*/ 0 w 1247775"/>
              <a:gd name="connsiteY0" fmla="*/ 623888 h 1247775"/>
              <a:gd name="connsiteX1" fmla="*/ 186688 w 1247775"/>
              <a:gd name="connsiteY1" fmla="*/ 178812 h 1247775"/>
              <a:gd name="connsiteX2" fmla="*/ 635026 w 1247775"/>
              <a:gd name="connsiteY2" fmla="*/ 100 h 1247775"/>
              <a:gd name="connsiteX3" fmla="*/ 631031 w 1247775"/>
              <a:gd name="connsiteY3" fmla="*/ 223840 h 1247775"/>
              <a:gd name="connsiteX4" fmla="*/ 343503 w 1247775"/>
              <a:gd name="connsiteY4" fmla="*/ 338452 h 1247775"/>
              <a:gd name="connsiteX5" fmla="*/ 223776 w 1247775"/>
              <a:gd name="connsiteY5" fmla="*/ 623888 h 1247775"/>
              <a:gd name="connsiteX6" fmla="*/ 0 w 1247775"/>
              <a:gd name="connsiteY6" fmla="*/ 623888 h 1247775"/>
              <a:gd name="connsiteX0-1" fmla="*/ 0 w 643003"/>
              <a:gd name="connsiteY0-2" fmla="*/ 623888 h 623888"/>
              <a:gd name="connsiteX1-3" fmla="*/ 186688 w 643003"/>
              <a:gd name="connsiteY1-4" fmla="*/ 178812 h 623888"/>
              <a:gd name="connsiteX2-5" fmla="*/ 635026 w 643003"/>
              <a:gd name="connsiteY2-6" fmla="*/ 100 h 623888"/>
              <a:gd name="connsiteX3-7" fmla="*/ 631031 w 643003"/>
              <a:gd name="connsiteY3-8" fmla="*/ 223840 h 623888"/>
              <a:gd name="connsiteX4-9" fmla="*/ 343503 w 643003"/>
              <a:gd name="connsiteY4-10" fmla="*/ 338452 h 623888"/>
              <a:gd name="connsiteX5-11" fmla="*/ 223776 w 643003"/>
              <a:gd name="connsiteY5-12" fmla="*/ 623888 h 623888"/>
              <a:gd name="connsiteX6-13" fmla="*/ 0 w 643003"/>
              <a:gd name="connsiteY6-14" fmla="*/ 623888 h 623888"/>
              <a:gd name="connsiteX0-15" fmla="*/ 0 w 649102"/>
              <a:gd name="connsiteY0-16" fmla="*/ 623888 h 623888"/>
              <a:gd name="connsiteX1-17" fmla="*/ 186688 w 649102"/>
              <a:gd name="connsiteY1-18" fmla="*/ 178812 h 623888"/>
              <a:gd name="connsiteX2-19" fmla="*/ 635026 w 649102"/>
              <a:gd name="connsiteY2-20" fmla="*/ 100 h 623888"/>
              <a:gd name="connsiteX3-21" fmla="*/ 631031 w 649102"/>
              <a:gd name="connsiteY3-22" fmla="*/ 223840 h 623888"/>
              <a:gd name="connsiteX4-23" fmla="*/ 343503 w 649102"/>
              <a:gd name="connsiteY4-24" fmla="*/ 338452 h 623888"/>
              <a:gd name="connsiteX5-25" fmla="*/ 223776 w 649102"/>
              <a:gd name="connsiteY5-26" fmla="*/ 623888 h 623888"/>
              <a:gd name="connsiteX6-27" fmla="*/ 0 w 649102"/>
              <a:gd name="connsiteY6-28" fmla="*/ 623888 h 623888"/>
              <a:gd name="connsiteX0-29" fmla="*/ 0 w 652814"/>
              <a:gd name="connsiteY0-30" fmla="*/ 623888 h 623888"/>
              <a:gd name="connsiteX1-31" fmla="*/ 186688 w 652814"/>
              <a:gd name="connsiteY1-32" fmla="*/ 178812 h 623888"/>
              <a:gd name="connsiteX2-33" fmla="*/ 635026 w 652814"/>
              <a:gd name="connsiteY2-34" fmla="*/ 100 h 623888"/>
              <a:gd name="connsiteX3-35" fmla="*/ 631031 w 652814"/>
              <a:gd name="connsiteY3-36" fmla="*/ 223840 h 623888"/>
              <a:gd name="connsiteX4-37" fmla="*/ 343503 w 652814"/>
              <a:gd name="connsiteY4-38" fmla="*/ 338452 h 623888"/>
              <a:gd name="connsiteX5-39" fmla="*/ 223776 w 652814"/>
              <a:gd name="connsiteY5-40" fmla="*/ 623888 h 623888"/>
              <a:gd name="connsiteX6-41" fmla="*/ 0 w 652814"/>
              <a:gd name="connsiteY6-42" fmla="*/ 623888 h 623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52814" h="623888">
                <a:moveTo>
                  <a:pt x="0" y="623888"/>
                </a:moveTo>
                <a:cubicBezTo>
                  <a:pt x="0" y="456492"/>
                  <a:pt x="67269" y="296117"/>
                  <a:pt x="186688" y="178812"/>
                </a:cubicBezTo>
                <a:cubicBezTo>
                  <a:pt x="306107" y="61506"/>
                  <a:pt x="467657" y="-2889"/>
                  <a:pt x="635026" y="100"/>
                </a:cubicBezTo>
                <a:cubicBezTo>
                  <a:pt x="652744" y="69917"/>
                  <a:pt x="665701" y="156404"/>
                  <a:pt x="631031" y="223840"/>
                </a:cubicBezTo>
                <a:cubicBezTo>
                  <a:pt x="523694" y="221923"/>
                  <a:pt x="420088" y="263221"/>
                  <a:pt x="343503" y="338452"/>
                </a:cubicBezTo>
                <a:cubicBezTo>
                  <a:pt x="266917" y="413682"/>
                  <a:pt x="223776" y="516534"/>
                  <a:pt x="223776" y="623888"/>
                </a:cubicBezTo>
                <a:lnTo>
                  <a:pt x="0" y="62388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 cmpd="sng"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0" rIns="96435" bIns="0" anchor="ctr"/>
          <a:lstStyle/>
          <a:p>
            <a:pPr algn="ctr">
              <a:lnSpc>
                <a:spcPct val="120000"/>
              </a:lnSpc>
            </a:pPr>
            <a:endParaRPr lang="zh-CN" altLang="en-US" sz="3795" noProof="1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4758" name="MH_SubTitle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4213" y="2155825"/>
            <a:ext cx="2414587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85750" indent="-285750"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9pPr>
          </a:lstStyle>
          <a:p>
            <a:pPr algn="r"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sz="2400" b="1">
                <a:solidFill>
                  <a:srgbClr val="2E75B6"/>
                </a:solidFill>
                <a:latin typeface="微软雅黑" pitchFamily="34" charset="-122"/>
              </a:rPr>
              <a:t>事业环境因素</a:t>
            </a:r>
          </a:p>
        </p:txBody>
      </p:sp>
      <p:sp>
        <p:nvSpPr>
          <p:cNvPr id="74759" name="MH_Text_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90575" y="3127375"/>
            <a:ext cx="3025775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9pPr>
          </a:lstStyle>
          <a:p>
            <a:pPr algn="r">
              <a:lnSpc>
                <a:spcPct val="160000"/>
              </a:lnSpc>
            </a:pPr>
            <a:r>
              <a:rPr lang="zh-CN" altLang="en-US" b="1">
                <a:solidFill>
                  <a:srgbClr val="002060"/>
                </a:solidFill>
                <a:latin typeface="微软雅黑" pitchFamily="34" charset="-122"/>
              </a:rPr>
              <a:t>如果你不想利用它，但又不得不遵守它，无法客观改变，它就是事业环境因素。</a:t>
            </a:r>
          </a:p>
        </p:txBody>
      </p:sp>
      <p:sp>
        <p:nvSpPr>
          <p:cNvPr id="74760" name="MH_SubTitle_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02350" y="2190750"/>
            <a:ext cx="26447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85750" indent="-285750"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sz="2000" b="1">
                <a:solidFill>
                  <a:srgbClr val="00B050"/>
                </a:solidFill>
                <a:latin typeface="微软雅黑" pitchFamily="34" charset="-122"/>
              </a:rPr>
              <a:t>组织过程资产</a:t>
            </a:r>
          </a:p>
        </p:txBody>
      </p:sp>
      <p:sp>
        <p:nvSpPr>
          <p:cNvPr id="74761" name="Rectangle 5"/>
          <p:cNvSpPr>
            <a:spLocks noChangeArrowheads="1"/>
          </p:cNvSpPr>
          <p:nvPr/>
        </p:nvSpPr>
        <p:spPr bwMode="auto">
          <a:xfrm>
            <a:off x="1133475" y="4618038"/>
            <a:ext cx="10233025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</a:pPr>
            <a:endParaRPr lang="zh-CN" altLang="zh-CN">
              <a:solidFill>
                <a:srgbClr val="FFC000"/>
              </a:solidFill>
              <a:latin typeface="微软雅黑" pitchFamily="34" charset="-122"/>
              <a:sym typeface="Gill Sans" charset="0"/>
            </a:endParaRPr>
          </a:p>
        </p:txBody>
      </p:sp>
      <p:sp>
        <p:nvSpPr>
          <p:cNvPr id="74762" name="MH_Text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324475" y="3316288"/>
            <a:ext cx="3443288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b="1">
                <a:solidFill>
                  <a:srgbClr val="00B050"/>
                </a:solidFill>
                <a:latin typeface="微软雅黑" pitchFamily="34" charset="-122"/>
              </a:rPr>
              <a:t>如果你想主动利用它，给项目带来积极影响，它就是资产。</a:t>
            </a:r>
          </a:p>
        </p:txBody>
      </p:sp>
      <p:sp>
        <p:nvSpPr>
          <p:cNvPr id="74763" name="文本框 1"/>
          <p:cNvSpPr txBox="1">
            <a:spLocks noChangeArrowheads="1"/>
          </p:cNvSpPr>
          <p:nvPr/>
        </p:nvSpPr>
        <p:spPr bwMode="auto">
          <a:xfrm>
            <a:off x="838200" y="4810125"/>
            <a:ext cx="81232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i="1" smtClean="0">
                <a:solidFill>
                  <a:srgbClr val="00B050"/>
                </a:solidFill>
                <a:latin typeface="Georgia" pitchFamily="18" charset="0"/>
                <a:sym typeface="微软雅黑" pitchFamily="34" charset="-122"/>
              </a:rPr>
              <a:t>薛大龙博士解读</a:t>
            </a:r>
            <a:r>
              <a:rPr lang="zh-CN" altLang="en-US" sz="2000" b="1" i="1">
                <a:solidFill>
                  <a:srgbClr val="00B050"/>
                </a:solidFill>
                <a:latin typeface="Georgia" pitchFamily="18" charset="0"/>
                <a:sym typeface="微软雅黑" pitchFamily="34" charset="-122"/>
              </a:rPr>
              <a:t>：</a:t>
            </a:r>
            <a:r>
              <a:rPr lang="zh-CN" altLang="en-US" sz="2000" b="1" i="1">
                <a:solidFill>
                  <a:srgbClr val="C00000"/>
                </a:solidFill>
                <a:latin typeface="Georgia" pitchFamily="18" charset="0"/>
                <a:sym typeface="微软雅黑" pitchFamily="34" charset="-122"/>
              </a:rPr>
              <a:t>事业环境因素和组织过程资产可以有一定程度的交叉和重合。</a:t>
            </a:r>
          </a:p>
        </p:txBody>
      </p:sp>
      <p:sp>
        <p:nvSpPr>
          <p:cNvPr id="20" name="五角星 19"/>
          <p:cNvSpPr/>
          <p:nvPr/>
        </p:nvSpPr>
        <p:spPr>
          <a:xfrm>
            <a:off x="6143625" y="560388"/>
            <a:ext cx="212725" cy="22066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 noProof="1"/>
          </a:p>
        </p:txBody>
      </p:sp>
      <p:sp>
        <p:nvSpPr>
          <p:cNvPr id="21" name="五角星 20"/>
          <p:cNvSpPr/>
          <p:nvPr/>
        </p:nvSpPr>
        <p:spPr>
          <a:xfrm>
            <a:off x="6392863" y="560388"/>
            <a:ext cx="212725" cy="22066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 noProof="1"/>
          </a:p>
        </p:txBody>
      </p:sp>
      <p:sp>
        <p:nvSpPr>
          <p:cNvPr id="22" name="五角星 21"/>
          <p:cNvSpPr/>
          <p:nvPr/>
        </p:nvSpPr>
        <p:spPr>
          <a:xfrm>
            <a:off x="6650038" y="557213"/>
            <a:ext cx="212725" cy="22066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 noProof="1"/>
          </a:p>
        </p:txBody>
      </p:sp>
      <p:sp>
        <p:nvSpPr>
          <p:cNvPr id="23" name="五角星 22"/>
          <p:cNvSpPr/>
          <p:nvPr/>
        </p:nvSpPr>
        <p:spPr>
          <a:xfrm>
            <a:off x="6889750" y="560388"/>
            <a:ext cx="212725" cy="22066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 noProof="1"/>
          </a:p>
        </p:txBody>
      </p:sp>
      <p:sp>
        <p:nvSpPr>
          <p:cNvPr id="24" name="五角星 23"/>
          <p:cNvSpPr/>
          <p:nvPr/>
        </p:nvSpPr>
        <p:spPr>
          <a:xfrm>
            <a:off x="7135813" y="560388"/>
            <a:ext cx="212725" cy="22066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 noProof="1"/>
          </a:p>
        </p:txBody>
      </p:sp>
      <p:sp>
        <p:nvSpPr>
          <p:cNvPr id="25" name="五角星 24"/>
          <p:cNvSpPr/>
          <p:nvPr/>
        </p:nvSpPr>
        <p:spPr>
          <a:xfrm>
            <a:off x="5637213" y="565150"/>
            <a:ext cx="212725" cy="22066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 noProof="1"/>
          </a:p>
        </p:txBody>
      </p:sp>
      <p:sp>
        <p:nvSpPr>
          <p:cNvPr id="26" name="五角星 25"/>
          <p:cNvSpPr/>
          <p:nvPr/>
        </p:nvSpPr>
        <p:spPr>
          <a:xfrm>
            <a:off x="5883275" y="565150"/>
            <a:ext cx="212725" cy="22066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458788"/>
            <a:ext cx="8940800" cy="563562"/>
          </a:xfrm>
        </p:spPr>
        <p:txBody>
          <a:bodyPr/>
          <a:lstStyle/>
          <a:p>
            <a:pPr marL="342900" indent="-342900" eaLnBrk="1" hangingPunct="1"/>
            <a:r>
              <a:rPr smtClean="0"/>
              <a:t>组织结构对项目的影响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579438" y="1185863"/>
          <a:ext cx="8370888" cy="4872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476"/>
                <a:gridCol w="1409860"/>
                <a:gridCol w="1117727"/>
                <a:gridCol w="1738193"/>
                <a:gridCol w="805272"/>
                <a:gridCol w="1112647"/>
                <a:gridCol w="990713"/>
              </a:tblGrid>
              <a:tr h="74299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组织结构类型</a:t>
                      </a:r>
                    </a:p>
                  </a:txBody>
                  <a:tcPr marL="91450" marR="91450" marT="45712" marB="4571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工作组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1400" dirty="0"/>
                        <a:t>安排方式</a:t>
                      </a:r>
                    </a:p>
                  </a:txBody>
                  <a:tcPr marL="91450" marR="91450" marT="45712" marB="4571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项目经理的职权</a:t>
                      </a:r>
                    </a:p>
                  </a:txBody>
                  <a:tcPr marL="91450" marR="91450" marT="45712" marB="4571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项目经理的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1400"/>
                        <a:t>角色</a:t>
                      </a:r>
                    </a:p>
                  </a:txBody>
                  <a:tcPr marL="91450" marR="91450" marT="45712" marB="4571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资源可用性</a:t>
                      </a:r>
                    </a:p>
                  </a:txBody>
                  <a:tcPr marL="91450" marR="91450" marT="45712" marB="4571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项目预算管理者是谁？</a:t>
                      </a:r>
                    </a:p>
                  </a:txBody>
                  <a:tcPr marL="91450" marR="91450" marT="45712" marB="4571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项目管理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1400"/>
                        <a:t>人员</a:t>
                      </a:r>
                    </a:p>
                  </a:txBody>
                  <a:tcPr marL="91450" marR="91450" marT="45712" marB="45712" anchor="ctr"/>
                </a:tc>
              </a:tr>
              <a:tr h="49823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rgbClr val="002060"/>
                          </a:solidFill>
                        </a:rPr>
                        <a:t>有机型或简约型  </a:t>
                      </a:r>
                    </a:p>
                  </a:txBody>
                  <a:tcPr marL="91450" marR="91450" marT="45712" marB="457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 dirty="0"/>
                        <a:t>灵活；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1" dirty="0"/>
                        <a:t>人员并肩工作</a:t>
                      </a: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 dirty="0">
                          <a:sym typeface="+mn-ea"/>
                        </a:rPr>
                        <a:t>极少或无</a:t>
                      </a: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兼职；工作角色（如协调员）制定与否不限</a:t>
                      </a: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极少或无</a:t>
                      </a: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/>
                        <a:t>负责人或操作员</a:t>
                      </a: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/>
                        <a:t>极少或无</a:t>
                      </a:r>
                    </a:p>
                  </a:txBody>
                  <a:tcPr marL="91450" marR="91450" marT="45712" marB="45712"/>
                </a:tc>
              </a:tr>
              <a:tr h="49823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rgbClr val="002060"/>
                          </a:solidFill>
                        </a:rPr>
                        <a:t>职能（集中式）</a:t>
                      </a:r>
                    </a:p>
                  </a:txBody>
                  <a:tcPr marL="91450" marR="91450" marT="45712" marB="457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所需开展的工作（如工程、制造</a:t>
                      </a: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 dirty="0">
                          <a:sym typeface="+mn-ea"/>
                        </a:rPr>
                        <a:t>极少或无</a:t>
                      </a: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兼职；工作角色（如协调员）制定与否不限</a:t>
                      </a: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极少或无</a:t>
                      </a: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/>
                        <a:t>职能经理</a:t>
                      </a: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/>
                        <a:t>兼职</a:t>
                      </a:r>
                    </a:p>
                  </a:txBody>
                  <a:tcPr marL="91450" marR="91450" marT="45712" marB="45712"/>
                </a:tc>
              </a:tr>
              <a:tr h="83586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rgbClr val="002060"/>
                          </a:solidFill>
                        </a:rPr>
                        <a:t>多部门</a:t>
                      </a:r>
                    </a:p>
                  </a:txBody>
                  <a:tcPr marL="91450" marR="91450" marT="45712" marB="457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/>
                        <a:t>中之一：产品；生产过程；项目组合；项目集；地理区域；客户类型</a:t>
                      </a: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 dirty="0">
                          <a:sym typeface="+mn-ea"/>
                        </a:rPr>
                        <a:t>极少或无</a:t>
                      </a: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 dirty="0">
                          <a:sym typeface="+mn-ea"/>
                        </a:rPr>
                        <a:t>兼职；工作角色（如协调员）制定与否不限</a:t>
                      </a: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极少或无</a:t>
                      </a: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/>
                        <a:t>职能经理</a:t>
                      </a: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/>
                        <a:t>兼职</a:t>
                      </a:r>
                    </a:p>
                  </a:txBody>
                  <a:tcPr marL="91450" marR="91450" marT="45712" marB="45712"/>
                </a:tc>
              </a:tr>
              <a:tr h="49823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rgbClr val="002060"/>
                          </a:solidFill>
                        </a:rPr>
                        <a:t>矩阵</a:t>
                      </a:r>
                      <a:r>
                        <a:rPr lang="en-US" altLang="zh-CN" sz="1200" b="1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zh-CN" altLang="en-US" sz="1200" b="1">
                          <a:solidFill>
                            <a:srgbClr val="002060"/>
                          </a:solidFill>
                        </a:rPr>
                        <a:t>强</a:t>
                      </a:r>
                    </a:p>
                  </a:txBody>
                  <a:tcPr marL="91450" marR="91450" marT="45712" marB="457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/>
                        <a:t>按工作职能，项目经理作为一个职能</a:t>
                      </a: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/>
                        <a:t>中到高</a:t>
                      </a: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 dirty="0"/>
                        <a:t>全职；指定工作角色</a:t>
                      </a: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 dirty="0">
                          <a:sym typeface="+mn-ea"/>
                        </a:rPr>
                        <a:t>中到高</a:t>
                      </a:r>
                    </a:p>
                    <a:p>
                      <a:pPr>
                        <a:buNone/>
                      </a:pPr>
                      <a:endParaRPr lang="zh-CN" altLang="en-US" sz="1200" b="1" dirty="0">
                        <a:sym typeface="+mn-ea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 dirty="0"/>
                        <a:t>项目经理</a:t>
                      </a: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 u="sng">
                          <a:solidFill>
                            <a:srgbClr val="C00000"/>
                          </a:solidFill>
                        </a:rPr>
                        <a:t>全职</a:t>
                      </a:r>
                    </a:p>
                  </a:txBody>
                  <a:tcPr marL="91450" marR="91450" marT="45712" marB="45712"/>
                </a:tc>
              </a:tr>
              <a:tr h="650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rgbClr val="002060"/>
                          </a:solidFill>
                          <a:sym typeface="+mn-ea"/>
                        </a:rPr>
                        <a:t>矩阵</a:t>
                      </a:r>
                      <a:r>
                        <a:rPr lang="en-US" altLang="zh-CN" sz="1200" b="1">
                          <a:solidFill>
                            <a:srgbClr val="002060"/>
                          </a:solidFill>
                          <a:sym typeface="+mn-ea"/>
                        </a:rPr>
                        <a:t>-</a:t>
                      </a:r>
                      <a:r>
                        <a:rPr lang="zh-CN" altLang="en-US" sz="1200" b="1">
                          <a:solidFill>
                            <a:srgbClr val="002060"/>
                          </a:solidFill>
                          <a:sym typeface="+mn-ea"/>
                        </a:rPr>
                        <a:t>弱</a:t>
                      </a:r>
                    </a:p>
                  </a:txBody>
                  <a:tcPr marL="91450" marR="91450" marT="45712" marB="457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/>
                        <a:t>工作职能</a:t>
                      </a: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/>
                        <a:t>低</a:t>
                      </a: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 dirty="0"/>
                        <a:t>兼职；作为另一项工作的组成部分，并非指定工作角色，如协调员</a:t>
                      </a: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/>
                        <a:t>低</a:t>
                      </a: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 dirty="0">
                          <a:sym typeface="+mn-ea"/>
                        </a:rPr>
                        <a:t>职能经理</a:t>
                      </a:r>
                    </a:p>
                    <a:p>
                      <a:pPr>
                        <a:buNone/>
                      </a:pPr>
                      <a:endParaRPr lang="zh-CN" altLang="en-US" sz="1200" b="1" dirty="0">
                        <a:sym typeface="+mn-ea"/>
                      </a:endParaRP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 dirty="0">
                          <a:sym typeface="+mn-ea"/>
                        </a:rPr>
                        <a:t>兼职</a:t>
                      </a:r>
                    </a:p>
                  </a:txBody>
                  <a:tcPr marL="91450" marR="91450" marT="45712" marB="45712"/>
                </a:tc>
              </a:tr>
              <a:tr h="650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rgbClr val="002060"/>
                          </a:solidFill>
                          <a:sym typeface="+mn-ea"/>
                        </a:rPr>
                        <a:t>矩阵</a:t>
                      </a:r>
                      <a:r>
                        <a:rPr lang="en-US" altLang="zh-CN" sz="1200" b="1">
                          <a:solidFill>
                            <a:srgbClr val="002060"/>
                          </a:solidFill>
                          <a:sym typeface="+mn-ea"/>
                        </a:rPr>
                        <a:t>-</a:t>
                      </a:r>
                      <a:r>
                        <a:rPr lang="zh-CN" altLang="en-US" sz="1200" b="1">
                          <a:solidFill>
                            <a:srgbClr val="002060"/>
                          </a:solidFill>
                          <a:sym typeface="+mn-ea"/>
                        </a:rPr>
                        <a:t>均衡</a:t>
                      </a:r>
                    </a:p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 marL="91450" marR="91450" marT="45712" marB="457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工作职能</a:t>
                      </a: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/>
                        <a:t>低到中</a:t>
                      </a: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/>
                        <a:t>作为一种</a:t>
                      </a:r>
                      <a:r>
                        <a:rPr lang="zh-CN" altLang="en-US" sz="1200" b="1" u="sng">
                          <a:solidFill>
                            <a:srgbClr val="C00000"/>
                          </a:solidFill>
                        </a:rPr>
                        <a:t>技能嵌入相关职能</a:t>
                      </a:r>
                      <a:r>
                        <a:rPr lang="zh-CN" altLang="en-US" sz="1200" b="1"/>
                        <a:t>，也许不是指定工作角色，如协调员</a:t>
                      </a: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低到中</a:t>
                      </a: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 dirty="0"/>
                        <a:t>混合</a:t>
                      </a: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 dirty="0">
                          <a:sym typeface="+mn-ea"/>
                        </a:rPr>
                        <a:t>兼职</a:t>
                      </a:r>
                    </a:p>
                    <a:p>
                      <a:pPr>
                        <a:buNone/>
                      </a:pPr>
                      <a:endParaRPr lang="zh-CN" altLang="en-US" sz="1200" b="1" dirty="0">
                        <a:sym typeface="+mn-ea"/>
                      </a:endParaRPr>
                    </a:p>
                  </a:txBody>
                  <a:tcPr marL="91450" marR="91450" marT="45712" marB="45712"/>
                </a:tc>
              </a:tr>
              <a:tr h="49823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rgbClr val="002060"/>
                          </a:solidFill>
                        </a:rPr>
                        <a:t>项目导向（复合、混合）</a:t>
                      </a:r>
                    </a:p>
                  </a:txBody>
                  <a:tcPr marL="91450" marR="91450" marT="45712" marB="457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/>
                        <a:t>项目</a:t>
                      </a: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/>
                        <a:t>高到几乎全权</a:t>
                      </a: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全职；指定工作角色</a:t>
                      </a: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高到几乎全部</a:t>
                      </a: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/>
                        <a:t>项目经理</a:t>
                      </a:r>
                    </a:p>
                  </a:txBody>
                  <a:tcPr marL="91450" marR="91450" marT="45712" marB="4571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 u="sng" dirty="0">
                          <a:solidFill>
                            <a:srgbClr val="C00000"/>
                          </a:solidFill>
                          <a:sym typeface="+mn-ea"/>
                        </a:rPr>
                        <a:t>全职</a:t>
                      </a:r>
                    </a:p>
                    <a:p>
                      <a:pPr>
                        <a:buNone/>
                      </a:pPr>
                      <a:endParaRPr lang="zh-CN" altLang="en-US" sz="1200" b="1" u="sng" dirty="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 marL="91450" marR="91450" marT="45712" marB="45712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458788"/>
            <a:ext cx="8940800" cy="563562"/>
          </a:xfrm>
        </p:spPr>
        <p:txBody>
          <a:bodyPr/>
          <a:lstStyle/>
          <a:p>
            <a:pPr marL="342900" indent="-342900" eaLnBrk="1" hangingPunct="1"/>
            <a:r>
              <a:rPr smtClean="0"/>
              <a:t>组织结构对项目的影响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485775" y="1174750"/>
          <a:ext cx="7769227" cy="2751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890"/>
                <a:gridCol w="1495861"/>
                <a:gridCol w="920429"/>
                <a:gridCol w="1592354"/>
                <a:gridCol w="756523"/>
                <a:gridCol w="1062744"/>
                <a:gridCol w="831426"/>
              </a:tblGrid>
              <a:tr h="82305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/>
                        <a:t>组织结构类型</a:t>
                      </a:r>
                    </a:p>
                  </a:txBody>
                  <a:tcPr marL="91423" marR="91423" marT="45725" marB="457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/>
                        <a:t>工作组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1600" dirty="0"/>
                        <a:t>安排方式</a:t>
                      </a:r>
                    </a:p>
                  </a:txBody>
                  <a:tcPr marL="91423" marR="91423" marT="45725" marB="457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/>
                        <a:t>项目经理的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1600" dirty="0"/>
                        <a:t>职权</a:t>
                      </a:r>
                    </a:p>
                  </a:txBody>
                  <a:tcPr marL="91423" marR="91423" marT="45725" marB="457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/>
                        <a:t>项目经理的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1600" dirty="0"/>
                        <a:t>角色</a:t>
                      </a:r>
                    </a:p>
                  </a:txBody>
                  <a:tcPr marL="91423" marR="91423" marT="45725" marB="457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资源可用性</a:t>
                      </a:r>
                    </a:p>
                  </a:txBody>
                  <a:tcPr marL="91423" marR="91423" marT="45725" marB="457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项目预算管理者是谁？</a:t>
                      </a:r>
                    </a:p>
                  </a:txBody>
                  <a:tcPr marL="91423" marR="91423" marT="45725" marB="457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项目管理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1600"/>
                        <a:t>人员</a:t>
                      </a:r>
                    </a:p>
                  </a:txBody>
                  <a:tcPr marL="91423" marR="91423" marT="45725" marB="45725" anchor="ctr"/>
                </a:tc>
              </a:tr>
              <a:tr h="7316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002060"/>
                          </a:solidFill>
                        </a:rPr>
                        <a:t>虚拟</a:t>
                      </a:r>
                    </a:p>
                  </a:txBody>
                  <a:tcPr marL="91423" marR="91423" marT="45725" marB="457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网络架构，带有与他人联系的节点</a:t>
                      </a:r>
                    </a:p>
                  </a:txBody>
                  <a:tcPr marL="91423" marR="91423" marT="45725" marB="457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sym typeface="+mn-ea"/>
                        </a:rPr>
                        <a:t>低到中</a:t>
                      </a:r>
                      <a:endParaRPr lang="zh-CN" altLang="en-US" sz="1400" dirty="0"/>
                    </a:p>
                  </a:txBody>
                  <a:tcPr marL="91423" marR="91423" marT="45725" marB="457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全职或兼职</a:t>
                      </a:r>
                    </a:p>
                  </a:txBody>
                  <a:tcPr marL="91423" marR="91423" marT="45725" marB="457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低到中</a:t>
                      </a:r>
                    </a:p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 marL="91423" marR="91423" marT="45725" marB="457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混合</a:t>
                      </a:r>
                    </a:p>
                  </a:txBody>
                  <a:tcPr marL="91423" marR="91423" marT="45725" marB="457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可为全职或兼职</a:t>
                      </a:r>
                      <a:endParaRPr lang="zh-CN" altLang="en-US" sz="1400" b="1" u="sng">
                        <a:solidFill>
                          <a:srgbClr val="C00000"/>
                        </a:solidFill>
                      </a:endParaRPr>
                    </a:p>
                  </a:txBody>
                  <a:tcPr marL="91423" marR="91423" marT="45725" marB="45725"/>
                </a:tc>
              </a:tr>
              <a:tr h="5182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002060"/>
                          </a:solidFill>
                          <a:sym typeface="+mn-ea"/>
                        </a:rPr>
                        <a:t>混合型</a:t>
                      </a:r>
                    </a:p>
                  </a:txBody>
                  <a:tcPr marL="91423" marR="91423" marT="45725" marB="457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其他类型的混合 </a:t>
                      </a:r>
                      <a:endParaRPr lang="zh-CN" altLang="en-US" sz="1400"/>
                    </a:p>
                  </a:txBody>
                  <a:tcPr marL="91423" marR="91423" marT="45725" marB="457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/>
                        <a:t>混合</a:t>
                      </a:r>
                    </a:p>
                  </a:txBody>
                  <a:tcPr marL="91423" marR="91423" marT="45725" marB="457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/>
                        <a:t>混合</a:t>
                      </a:r>
                    </a:p>
                  </a:txBody>
                  <a:tcPr marL="91423" marR="91423" marT="45725" marB="457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sym typeface="+mn-ea"/>
                        </a:rPr>
                        <a:t>混合</a:t>
                      </a:r>
                    </a:p>
                  </a:txBody>
                  <a:tcPr marL="91423" marR="91423" marT="45725" marB="457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混合</a:t>
                      </a:r>
                    </a:p>
                  </a:txBody>
                  <a:tcPr marL="91423" marR="91423" marT="45725" marB="457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混合</a:t>
                      </a:r>
                    </a:p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 marL="91423" marR="91423" marT="45725" marB="45725"/>
                </a:tc>
              </a:tr>
              <a:tr h="67825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002060"/>
                          </a:solidFill>
                        </a:rPr>
                        <a:t>PMO</a:t>
                      </a:r>
                    </a:p>
                  </a:txBody>
                  <a:tcPr marL="91423" marR="91423" marT="45725" marB="457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其他类型的混合 </a:t>
                      </a:r>
                    </a:p>
                  </a:txBody>
                  <a:tcPr marL="91423" marR="91423" marT="45725" marB="457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高到几乎全权</a:t>
                      </a:r>
                    </a:p>
                  </a:txBody>
                  <a:tcPr marL="91423" marR="91423" marT="45725" marB="457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全职；指定工作角色</a:t>
                      </a:r>
                      <a:endParaRPr lang="zh-CN" altLang="en-US" sz="1400"/>
                    </a:p>
                  </a:txBody>
                  <a:tcPr marL="91423" marR="91423" marT="45725" marB="457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sym typeface="+mn-ea"/>
                        </a:rPr>
                        <a:t>高到几乎全部</a:t>
                      </a:r>
                    </a:p>
                  </a:txBody>
                  <a:tcPr marL="91423" marR="91423" marT="45725" marB="457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/>
                        <a:t>项目经理</a:t>
                      </a:r>
                    </a:p>
                  </a:txBody>
                  <a:tcPr marL="91423" marR="91423" marT="45725" marB="457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b="1" u="sng" dirty="0">
                          <a:solidFill>
                            <a:srgbClr val="C00000"/>
                          </a:solidFill>
                          <a:sym typeface="+mn-ea"/>
                        </a:rPr>
                        <a:t>全职</a:t>
                      </a:r>
                    </a:p>
                    <a:p>
                      <a:pPr>
                        <a:buNone/>
                      </a:pPr>
                      <a:endParaRPr lang="zh-CN" altLang="en-US" sz="1400" dirty="0"/>
                    </a:p>
                  </a:txBody>
                  <a:tcPr marL="91423" marR="91423" marT="45725" marB="45725"/>
                </a:tc>
              </a:tr>
            </a:tbl>
          </a:graphicData>
        </a:graphic>
      </p:graphicFrame>
      <p:pic>
        <p:nvPicPr>
          <p:cNvPr id="78892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725" y="4184650"/>
            <a:ext cx="36830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93" name="图片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4197350"/>
            <a:ext cx="2111375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450850"/>
            <a:ext cx="8940800" cy="563563"/>
          </a:xfrm>
        </p:spPr>
        <p:txBody>
          <a:bodyPr/>
          <a:lstStyle/>
          <a:p>
            <a:pPr marL="342900" indent="-342900" eaLnBrk="1" hangingPunct="1"/>
            <a:r>
              <a:rPr smtClean="0"/>
              <a:t>项目管理办公室</a:t>
            </a:r>
          </a:p>
        </p:txBody>
      </p:sp>
      <p:sp>
        <p:nvSpPr>
          <p:cNvPr id="80898" name="文本框 1"/>
          <p:cNvSpPr txBox="1">
            <a:spLocks noChangeArrowheads="1"/>
          </p:cNvSpPr>
          <p:nvPr/>
        </p:nvSpPr>
        <p:spPr bwMode="auto">
          <a:xfrm>
            <a:off x="406400" y="930275"/>
            <a:ext cx="86725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9pPr>
          </a:lstStyle>
          <a:p>
            <a:r>
              <a:rPr lang="zh-CN" altLang="en-US"/>
              <a:t>项目管理办公室 (PMO) 是对与项目相关的治理过程进行标准化，并促进资源、方法论、工具和技术共享的</a:t>
            </a:r>
            <a:r>
              <a:rPr lang="zh-CN" altLang="en-US" u="sng">
                <a:solidFill>
                  <a:srgbClr val="C00000"/>
                </a:solidFill>
              </a:rPr>
              <a:t>一个组织结构</a:t>
            </a:r>
            <a:r>
              <a:rPr lang="zh-CN" altLang="en-US"/>
              <a:t>。PMO 的职责范围可大可小，从提供项目管理支持服务，到直接管理一个或多个项目。</a:t>
            </a:r>
          </a:p>
          <a:p>
            <a:r>
              <a:rPr lang="zh-CN" altLang="en-US"/>
              <a:t>PMO 有几种不同类型，它们对项目的控制和影响程度各不相同，例如：</a:t>
            </a:r>
          </a:p>
        </p:txBody>
      </p:sp>
      <p:sp>
        <p:nvSpPr>
          <p:cNvPr id="80899" name="矩形 33"/>
          <p:cNvSpPr>
            <a:spLocks noChangeArrowheads="1"/>
          </p:cNvSpPr>
          <p:nvPr/>
        </p:nvSpPr>
        <p:spPr bwMode="auto">
          <a:xfrm>
            <a:off x="1301750" y="2290763"/>
            <a:ext cx="10191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C00000"/>
                </a:solidFill>
                <a:sym typeface="微软雅黑" pitchFamily="34" charset="-122"/>
              </a:rPr>
              <a:t>支持型</a:t>
            </a:r>
            <a:endParaRPr lang="zh-CN" altLang="en-US" b="1">
              <a:solidFill>
                <a:srgbClr val="C00000"/>
              </a:solidFill>
              <a:latin typeface="微软雅黑" pitchFamily="34" charset="-122"/>
              <a:sym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1539875" y="2782888"/>
            <a:ext cx="331788" cy="0"/>
          </a:xfrm>
          <a:prstGeom prst="line">
            <a:avLst/>
          </a:prstGeom>
          <a:ln w="28575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_矩形 75"/>
          <p:cNvSpPr/>
          <p:nvPr>
            <p:custDataLst>
              <p:tags r:id="rId1"/>
            </p:custDataLst>
          </p:nvPr>
        </p:nvSpPr>
        <p:spPr>
          <a:xfrm>
            <a:off x="2451100" y="2290763"/>
            <a:ext cx="6491288" cy="110331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85" b="1" i="1" u="sng" noProof="1">
                <a:solidFill>
                  <a:srgbClr val="C00000"/>
                </a:solidFill>
                <a:sym typeface="+mn-ea"/>
              </a:rPr>
              <a:t>支持型 PMO </a:t>
            </a:r>
            <a:r>
              <a:rPr lang="zh-CN" altLang="en-US" sz="1685" noProof="1">
                <a:sym typeface="+mn-ea"/>
              </a:rPr>
              <a:t>担当顾问的角色，向项目提供模板、最佳实践、培训，以及来自其他项目的信息和经验教训。这种类型的 PMO 其实就是一个项目资源库，对项目的控制程度很低。</a:t>
            </a:r>
            <a:endParaRPr lang="zh-CN" altLang="en-US" sz="1685" noProof="1">
              <a:solidFill>
                <a:srgbClr val="222B33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80902" name="矩形 36"/>
          <p:cNvSpPr>
            <a:spLocks noChangeArrowheads="1"/>
          </p:cNvSpPr>
          <p:nvPr/>
        </p:nvSpPr>
        <p:spPr bwMode="auto">
          <a:xfrm>
            <a:off x="1304925" y="3359150"/>
            <a:ext cx="1825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C00000"/>
                </a:solidFill>
                <a:sym typeface="微软雅黑" pitchFamily="34" charset="-122"/>
              </a:rPr>
              <a:t>控制型</a:t>
            </a:r>
            <a:endParaRPr lang="zh-CN" altLang="en-US" b="1">
              <a:solidFill>
                <a:srgbClr val="C00000"/>
              </a:solidFill>
              <a:latin typeface="微软雅黑" pitchFamily="34" charset="-122"/>
              <a:sym typeface="微软雅黑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539875" y="3803650"/>
            <a:ext cx="331788" cy="0"/>
          </a:xfrm>
          <a:prstGeom prst="line">
            <a:avLst/>
          </a:prstGeom>
          <a:ln w="28575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A_矩形 75"/>
          <p:cNvSpPr/>
          <p:nvPr>
            <p:custDataLst>
              <p:tags r:id="rId2"/>
            </p:custDataLst>
          </p:nvPr>
        </p:nvSpPr>
        <p:spPr>
          <a:xfrm>
            <a:off x="2451100" y="3292475"/>
            <a:ext cx="6491288" cy="1744663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85" b="1" i="1" u="sng" noProof="1">
                <a:solidFill>
                  <a:srgbClr val="C00000"/>
                </a:solidFill>
                <a:sym typeface="+mn-ea"/>
              </a:rPr>
              <a:t>控制型 PMO </a:t>
            </a:r>
            <a:r>
              <a:rPr lang="zh-CN" altLang="en-US" sz="1685" noProof="1">
                <a:sym typeface="+mn-ea"/>
              </a:rPr>
              <a:t>不仅给项目提供支持，而且通过各种手段要求项目服从，这种类型的 PMO对项目的控制程度属于中等。服从可能包括：</a:t>
            </a:r>
            <a:endParaRPr lang="zh-CN" altLang="en-US" sz="1685" noProof="1"/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p"/>
            </a:pPr>
            <a:r>
              <a:rPr lang="zh-CN" altLang="en-US" sz="1685" noProof="1">
                <a:sym typeface="+mn-ea"/>
              </a:rPr>
              <a:t>采用项目管理框架或方法论；</a:t>
            </a:r>
            <a:endParaRPr lang="zh-CN" altLang="en-US" sz="1685" noProof="1"/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p"/>
            </a:pPr>
            <a:r>
              <a:rPr lang="zh-CN" altLang="en-US" sz="1685" noProof="1">
                <a:sym typeface="+mn-ea"/>
              </a:rPr>
              <a:t>使用特定的模板、格式和工具；</a:t>
            </a:r>
            <a:endParaRPr lang="zh-CN" altLang="en-US" sz="1685" noProof="1"/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p"/>
            </a:pPr>
            <a:r>
              <a:rPr lang="zh-CN" altLang="en-US" sz="1685" noProof="1">
                <a:sym typeface="+mn-ea"/>
              </a:rPr>
              <a:t>服从治理。</a:t>
            </a:r>
            <a:endParaRPr lang="zh-CN" altLang="en-US" sz="1685" noProof="1">
              <a:solidFill>
                <a:srgbClr val="222B33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80905" name="矩形 39"/>
          <p:cNvSpPr>
            <a:spLocks noChangeArrowheads="1"/>
          </p:cNvSpPr>
          <p:nvPr/>
        </p:nvSpPr>
        <p:spPr bwMode="auto">
          <a:xfrm>
            <a:off x="1304925" y="5068888"/>
            <a:ext cx="182562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w Cen MT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C00000"/>
                </a:solidFill>
              </a:rPr>
              <a:t>指令型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1511300" y="5562600"/>
            <a:ext cx="331788" cy="0"/>
          </a:xfrm>
          <a:prstGeom prst="line">
            <a:avLst/>
          </a:prstGeom>
          <a:ln w="28575">
            <a:solidFill>
              <a:srgbClr val="027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A_矩形 75"/>
          <p:cNvSpPr/>
          <p:nvPr>
            <p:custDataLst>
              <p:tags r:id="rId3"/>
            </p:custDataLst>
          </p:nvPr>
        </p:nvSpPr>
        <p:spPr>
          <a:xfrm>
            <a:off x="2451100" y="5088557"/>
            <a:ext cx="6732588" cy="76676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85" b="1" i="1" u="sng" noProof="1">
                <a:solidFill>
                  <a:srgbClr val="C00000"/>
                </a:solidFill>
                <a:sym typeface="+mn-ea"/>
              </a:rPr>
              <a:t>指令型 PMO </a:t>
            </a:r>
            <a:r>
              <a:rPr lang="zh-CN" altLang="en-US" sz="1685" noProof="1">
                <a:sym typeface="+mn-ea"/>
              </a:rPr>
              <a:t>直接管理和控制项目。项目经理由 PMO 指定并向其报告。这种类型的 PMO对项目的控制程度很高。</a:t>
            </a:r>
            <a:endParaRPr lang="zh-CN" altLang="en-US" sz="1685" noProof="1">
              <a:solidFill>
                <a:srgbClr val="222B33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grpSp>
        <p:nvGrpSpPr>
          <p:cNvPr id="80908" name="组合 7"/>
          <p:cNvGrpSpPr>
            <a:grpSpLocks/>
          </p:cNvGrpSpPr>
          <p:nvPr/>
        </p:nvGrpSpPr>
        <p:grpSpPr bwMode="auto">
          <a:xfrm>
            <a:off x="782638" y="2290763"/>
            <a:ext cx="388937" cy="400050"/>
            <a:chOff x="-540078" y="2094810"/>
            <a:chExt cx="540078" cy="551963"/>
          </a:xfrm>
        </p:grpSpPr>
        <p:sp>
          <p:nvSpPr>
            <p:cNvPr id="7" name="椭圆 6"/>
            <p:cNvSpPr/>
            <p:nvPr/>
          </p:nvSpPr>
          <p:spPr>
            <a:xfrm>
              <a:off x="-540078" y="2094810"/>
              <a:ext cx="540078" cy="551963"/>
            </a:xfrm>
            <a:prstGeom prst="ellipse">
              <a:avLst/>
            </a:prstGeom>
            <a:solidFill>
              <a:srgbClr val="0270D1"/>
            </a:solidFill>
          </p:spPr>
          <p:txBody>
            <a:bodyPr anchor="ctr">
              <a:spAutoFit/>
            </a:bodyPr>
            <a:lstStyle/>
            <a:p>
              <a:pPr algn="ctr"/>
              <a:endParaRPr lang="zh-CN" altLang="en-US" sz="2110" noProof="1">
                <a:solidFill>
                  <a:srgbClr val="222B33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0910" name="Freeform 19"/>
            <p:cNvSpPr>
              <a:spLocks noEditPoints="1" noChangeArrowheads="1"/>
            </p:cNvSpPr>
            <p:nvPr/>
          </p:nvSpPr>
          <p:spPr bwMode="auto">
            <a:xfrm>
              <a:off x="-428543" y="2242139"/>
              <a:ext cx="319856" cy="257304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6435" tIns="48217" rIns="96435" bIns="48217"/>
            <a:lstStyle>
              <a:lvl1pPr>
                <a:defRPr>
                  <a:solidFill>
                    <a:schemeClr val="tx1"/>
                  </a:solidFill>
                  <a:latin typeface="Tw Cen MT" pitchFamily="34" charset="0"/>
                  <a:ea typeface="微软雅黑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Tw Cen MT" pitchFamily="34" charset="0"/>
                  <a:ea typeface="微软雅黑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Tw Cen MT" pitchFamily="34" charset="0"/>
                  <a:ea typeface="微软雅黑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Tw Cen MT" pitchFamily="34" charset="0"/>
                  <a:ea typeface="微软雅黑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Tw Cen MT" pitchFamily="34" charset="0"/>
                  <a:ea typeface="微软雅黑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微软雅黑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微软雅黑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微软雅黑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w Cen MT" pitchFamily="34" charset="0"/>
                  <a:ea typeface="微软雅黑" pitchFamily="34" charset="-122"/>
                </a:defRPr>
              </a:lvl9pPr>
            </a:lstStyle>
            <a:p>
              <a:endParaRPr lang="en-US" altLang="zh-CN" sz="100"/>
            </a:p>
          </p:txBody>
        </p:sp>
      </p:grpSp>
      <p:grpSp>
        <p:nvGrpSpPr>
          <p:cNvPr id="80911" name="组合 8"/>
          <p:cNvGrpSpPr>
            <a:grpSpLocks/>
          </p:cNvGrpSpPr>
          <p:nvPr/>
        </p:nvGrpSpPr>
        <p:grpSpPr bwMode="auto">
          <a:xfrm>
            <a:off x="779463" y="3292475"/>
            <a:ext cx="396875" cy="427038"/>
            <a:chOff x="-540078" y="3448516"/>
            <a:chExt cx="540078" cy="551963"/>
          </a:xfrm>
        </p:grpSpPr>
        <p:sp>
          <p:nvSpPr>
            <p:cNvPr id="43" name="椭圆 42"/>
            <p:cNvSpPr/>
            <p:nvPr/>
          </p:nvSpPr>
          <p:spPr>
            <a:xfrm>
              <a:off x="-540078" y="3448516"/>
              <a:ext cx="540078" cy="5519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anchor="ctr">
              <a:spAutoFit/>
            </a:bodyPr>
            <a:lstStyle/>
            <a:p>
              <a:pPr algn="ctr"/>
              <a:endParaRPr lang="zh-CN" altLang="en-US" sz="2110" noProof="1">
                <a:solidFill>
                  <a:srgbClr val="222B33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7" name="AutoShape 4"/>
            <p:cNvSpPr/>
            <p:nvPr/>
          </p:nvSpPr>
          <p:spPr bwMode="auto">
            <a:xfrm>
              <a:off x="-416941" y="3569579"/>
              <a:ext cx="308925" cy="3098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20090" tIns="20090" rIns="20090" bIns="20090" anchor="ctr"/>
            <a:lstStyle/>
            <a:p>
              <a:pPr algn="ctr" defTabSz="228600" hangingPunct="0"/>
              <a:endParaRPr lang="en-US" sz="1580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80914" name="组合 9"/>
          <p:cNvGrpSpPr>
            <a:grpSpLocks/>
          </p:cNvGrpSpPr>
          <p:nvPr/>
        </p:nvGrpSpPr>
        <p:grpSpPr bwMode="auto">
          <a:xfrm>
            <a:off x="673100" y="5068888"/>
            <a:ext cx="498475" cy="493712"/>
            <a:chOff x="-540078" y="4811830"/>
            <a:chExt cx="540078" cy="551963"/>
          </a:xfrm>
        </p:grpSpPr>
        <p:sp>
          <p:nvSpPr>
            <p:cNvPr id="44" name="椭圆 43"/>
            <p:cNvSpPr/>
            <p:nvPr/>
          </p:nvSpPr>
          <p:spPr>
            <a:xfrm>
              <a:off x="-540078" y="4811830"/>
              <a:ext cx="540078" cy="551963"/>
            </a:xfrm>
            <a:prstGeom prst="ellipse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</p:spPr>
          <p:txBody>
            <a:bodyPr anchor="ctr">
              <a:spAutoFit/>
            </a:bodyPr>
            <a:lstStyle/>
            <a:p>
              <a:pPr algn="ctr"/>
              <a:endParaRPr lang="zh-CN" altLang="en-US" sz="2110" noProof="1">
                <a:solidFill>
                  <a:srgbClr val="222B33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-422873" y="4913187"/>
              <a:ext cx="305668" cy="349248"/>
              <a:chOff x="1504950" y="5164138"/>
              <a:chExt cx="812800" cy="928687"/>
            </a:xfrm>
            <a:solidFill>
              <a:srgbClr val="FFFFFF"/>
            </a:solidFill>
          </p:grpSpPr>
          <p:sp>
            <p:nvSpPr>
              <p:cNvPr id="29" name="AutoShape 131"/>
              <p:cNvSpPr/>
              <p:nvPr/>
            </p:nvSpPr>
            <p:spPr bwMode="auto">
              <a:xfrm>
                <a:off x="1504950" y="5164138"/>
                <a:ext cx="812800" cy="9286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057" y="5400"/>
                    </a:moveTo>
                    <a:lnTo>
                      <a:pt x="20057" y="6075"/>
                    </a:lnTo>
                    <a:lnTo>
                      <a:pt x="1542" y="6075"/>
                    </a:lnTo>
                    <a:lnTo>
                      <a:pt x="1542" y="5400"/>
                    </a:lnTo>
                    <a:lnTo>
                      <a:pt x="1542" y="4725"/>
                    </a:lnTo>
                    <a:cubicBezTo>
                      <a:pt x="1542" y="4352"/>
                      <a:pt x="1887" y="4050"/>
                      <a:pt x="2314" y="4050"/>
                    </a:cubicBezTo>
                    <a:lnTo>
                      <a:pt x="19285" y="4050"/>
                    </a:lnTo>
                    <a:cubicBezTo>
                      <a:pt x="19712" y="4050"/>
                      <a:pt x="20057" y="4352"/>
                      <a:pt x="20057" y="4725"/>
                    </a:cubicBezTo>
                    <a:cubicBezTo>
                      <a:pt x="20057" y="4725"/>
                      <a:pt x="20057" y="5400"/>
                      <a:pt x="20057" y="5400"/>
                    </a:cubicBezTo>
                    <a:close/>
                    <a:moveTo>
                      <a:pt x="18514" y="18900"/>
                    </a:moveTo>
                    <a:cubicBezTo>
                      <a:pt x="18514" y="19644"/>
                      <a:pt x="17822" y="20249"/>
                      <a:pt x="16971" y="20249"/>
                    </a:cubicBezTo>
                    <a:lnTo>
                      <a:pt x="4628" y="20249"/>
                    </a:lnTo>
                    <a:cubicBezTo>
                      <a:pt x="3777" y="20249"/>
                      <a:pt x="3085" y="19644"/>
                      <a:pt x="3085" y="18900"/>
                    </a:cubicBezTo>
                    <a:lnTo>
                      <a:pt x="3085" y="7425"/>
                    </a:lnTo>
                    <a:lnTo>
                      <a:pt x="18514" y="7425"/>
                    </a:lnTo>
                    <a:cubicBezTo>
                      <a:pt x="18514" y="7425"/>
                      <a:pt x="18514" y="18900"/>
                      <a:pt x="18514" y="18900"/>
                    </a:cubicBezTo>
                    <a:close/>
                    <a:moveTo>
                      <a:pt x="6171" y="2025"/>
                    </a:moveTo>
                    <a:cubicBezTo>
                      <a:pt x="6171" y="1652"/>
                      <a:pt x="6516" y="1350"/>
                      <a:pt x="6942" y="1350"/>
                    </a:cubicBezTo>
                    <a:lnTo>
                      <a:pt x="14657" y="1350"/>
                    </a:lnTo>
                    <a:cubicBezTo>
                      <a:pt x="15083" y="1350"/>
                      <a:pt x="15428" y="1652"/>
                      <a:pt x="15428" y="2025"/>
                    </a:cubicBezTo>
                    <a:lnTo>
                      <a:pt x="15428" y="2700"/>
                    </a:lnTo>
                    <a:lnTo>
                      <a:pt x="6171" y="2700"/>
                    </a:lnTo>
                    <a:cubicBezTo>
                      <a:pt x="6171" y="2700"/>
                      <a:pt x="6171" y="2025"/>
                      <a:pt x="6171" y="2025"/>
                    </a:cubicBezTo>
                    <a:close/>
                    <a:moveTo>
                      <a:pt x="21585" y="4601"/>
                    </a:moveTo>
                    <a:cubicBezTo>
                      <a:pt x="21511" y="3541"/>
                      <a:pt x="20516" y="2700"/>
                      <a:pt x="19285" y="2700"/>
                    </a:cubicBezTo>
                    <a:lnTo>
                      <a:pt x="16971" y="2700"/>
                    </a:lnTo>
                    <a:lnTo>
                      <a:pt x="16971" y="2025"/>
                    </a:lnTo>
                    <a:cubicBezTo>
                      <a:pt x="16971" y="906"/>
                      <a:pt x="15935" y="0"/>
                      <a:pt x="14657" y="0"/>
                    </a:cubicBezTo>
                    <a:lnTo>
                      <a:pt x="6942" y="0"/>
                    </a:lnTo>
                    <a:cubicBezTo>
                      <a:pt x="5664" y="0"/>
                      <a:pt x="4628" y="906"/>
                      <a:pt x="4628" y="2025"/>
                    </a:cubicBezTo>
                    <a:lnTo>
                      <a:pt x="4628" y="2700"/>
                    </a:lnTo>
                    <a:lnTo>
                      <a:pt x="2314" y="2700"/>
                    </a:lnTo>
                    <a:cubicBezTo>
                      <a:pt x="1083" y="2700"/>
                      <a:pt x="88" y="3541"/>
                      <a:pt x="14" y="4601"/>
                    </a:cubicBezTo>
                    <a:lnTo>
                      <a:pt x="0" y="4601"/>
                    </a:lnTo>
                    <a:lnTo>
                      <a:pt x="0" y="5400"/>
                    </a:lnTo>
                    <a:lnTo>
                      <a:pt x="0" y="6075"/>
                    </a:lnTo>
                    <a:cubicBezTo>
                      <a:pt x="0" y="6820"/>
                      <a:pt x="691" y="7425"/>
                      <a:pt x="1542" y="7425"/>
                    </a:cubicBezTo>
                    <a:lnTo>
                      <a:pt x="1542" y="18900"/>
                    </a:lnTo>
                    <a:cubicBezTo>
                      <a:pt x="1542" y="20391"/>
                      <a:pt x="2924" y="21599"/>
                      <a:pt x="4628" y="21599"/>
                    </a:cubicBezTo>
                    <a:lnTo>
                      <a:pt x="16971" y="21599"/>
                    </a:lnTo>
                    <a:cubicBezTo>
                      <a:pt x="18675" y="21599"/>
                      <a:pt x="20057" y="20391"/>
                      <a:pt x="20057" y="18900"/>
                    </a:cubicBezTo>
                    <a:lnTo>
                      <a:pt x="20057" y="7425"/>
                    </a:lnTo>
                    <a:cubicBezTo>
                      <a:pt x="20908" y="7425"/>
                      <a:pt x="21599" y="6820"/>
                      <a:pt x="21599" y="6075"/>
                    </a:cubicBezTo>
                    <a:lnTo>
                      <a:pt x="21599" y="5400"/>
                    </a:lnTo>
                    <a:lnTo>
                      <a:pt x="21599" y="4601"/>
                    </a:lnTo>
                    <a:cubicBezTo>
                      <a:pt x="21599" y="4601"/>
                      <a:pt x="21585" y="4601"/>
                      <a:pt x="21585" y="46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0181" tIns="40181" rIns="40181" bIns="40181" anchor="ctr"/>
              <a:lstStyle/>
              <a:p>
                <a:pPr defTabSz="457200"/>
                <a:endParaRPr lang="en-US" sz="3165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1" name="AutoShape 132"/>
              <p:cNvSpPr/>
              <p:nvPr/>
            </p:nvSpPr>
            <p:spPr bwMode="auto">
              <a:xfrm>
                <a:off x="1679575" y="5540375"/>
                <a:ext cx="115888" cy="4365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0181" tIns="40181" rIns="40181" bIns="40181" anchor="ctr"/>
              <a:lstStyle/>
              <a:p>
                <a:pPr defTabSz="457200"/>
                <a:endParaRPr lang="en-US" sz="3165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2" name="AutoShape 133"/>
              <p:cNvSpPr/>
              <p:nvPr/>
            </p:nvSpPr>
            <p:spPr bwMode="auto">
              <a:xfrm>
                <a:off x="1854200" y="5540375"/>
                <a:ext cx="115888" cy="4365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0181" tIns="40181" rIns="40181" bIns="40181" anchor="ctr"/>
              <a:lstStyle/>
              <a:p>
                <a:pPr defTabSz="457200"/>
                <a:endParaRPr lang="en-US" sz="3165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3" name="AutoShape 134"/>
              <p:cNvSpPr/>
              <p:nvPr/>
            </p:nvSpPr>
            <p:spPr bwMode="auto">
              <a:xfrm>
                <a:off x="2027238" y="5540375"/>
                <a:ext cx="115887" cy="4365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5399" y="1440"/>
                    </a:moveTo>
                    <a:lnTo>
                      <a:pt x="16199" y="1440"/>
                    </a:lnTo>
                    <a:lnTo>
                      <a:pt x="16199" y="20160"/>
                    </a:lnTo>
                    <a:lnTo>
                      <a:pt x="5399" y="20160"/>
                    </a:lnTo>
                    <a:cubicBezTo>
                      <a:pt x="5399" y="20160"/>
                      <a:pt x="5399" y="1440"/>
                      <a:pt x="5399" y="1440"/>
                    </a:cubicBezTo>
                    <a:close/>
                    <a:moveTo>
                      <a:pt x="5399" y="21600"/>
                    </a:moveTo>
                    <a:lnTo>
                      <a:pt x="16199" y="21600"/>
                    </a:lnTo>
                    <a:cubicBezTo>
                      <a:pt x="19187" y="21600"/>
                      <a:pt x="21600" y="20956"/>
                      <a:pt x="21600" y="20160"/>
                    </a:cubicBezTo>
                    <a:lnTo>
                      <a:pt x="21600" y="1440"/>
                    </a:lnTo>
                    <a:cubicBezTo>
                      <a:pt x="21600" y="644"/>
                      <a:pt x="19187" y="0"/>
                      <a:pt x="16199" y="0"/>
                    </a:cubicBezTo>
                    <a:lnTo>
                      <a:pt x="5399" y="0"/>
                    </a:lnTo>
                    <a:cubicBezTo>
                      <a:pt x="2412" y="0"/>
                      <a:pt x="0" y="644"/>
                      <a:pt x="0" y="1440"/>
                    </a:cubicBezTo>
                    <a:lnTo>
                      <a:pt x="0" y="20160"/>
                    </a:lnTo>
                    <a:cubicBezTo>
                      <a:pt x="0" y="20956"/>
                      <a:pt x="2412" y="21600"/>
                      <a:pt x="5399" y="216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0181" tIns="40181" rIns="40181" bIns="40181" anchor="ctr"/>
              <a:lstStyle/>
              <a:p>
                <a:pPr defTabSz="457200"/>
                <a:endParaRPr lang="en-US" sz="3165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138"/>
  <p:tag name="MH_LIBRARY" val="GRAPHIC"/>
  <p:tag name="MH_TYPE" val="Text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138"/>
  <p:tag name="MH_LIBRARY" val="GRAPHIC"/>
  <p:tag name="MH_TYPE" val="SubTitle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138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138"/>
  <p:tag name="MH_LIBRARY" val="GRAPHIC"/>
  <p:tag name="MH_TYPE" val="Other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138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138"/>
  <p:tag name="MH_LIBRARY" val="GRAPHIC"/>
  <p:tag name="MH_TYPE" val="Other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138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138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1985</Words>
  <Application>Microsoft Office PowerPoint</Application>
  <PresentationFormat>自定义</PresentationFormat>
  <Paragraphs>244</Paragraphs>
  <Slides>18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项目运行环境概述</vt:lpstr>
      <vt:lpstr>事业环境因素vs.组织过程资产</vt:lpstr>
      <vt:lpstr>组织结构对项目的影响</vt:lpstr>
      <vt:lpstr>组织结构对项目的影响</vt:lpstr>
      <vt:lpstr>项目管理办公室</vt:lpstr>
      <vt:lpstr>项目管理办公室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领导力 – 权力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薛大龙</cp:lastModifiedBy>
  <cp:revision>273</cp:revision>
  <dcterms:created xsi:type="dcterms:W3CDTF">2016-09-12T07:04:00Z</dcterms:created>
  <dcterms:modified xsi:type="dcterms:W3CDTF">2018-12-06T06:54:21Z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2052-11.1.0.8002</vt:lpwstr>
  </property>
</Properties>
</file>