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012EE4-9D60-47FD-B4B4-4D68F36D6029}">
  <a:tblStyle styleId="{77012EE4-9D60-47FD-B4B4-4D68F36D6029}" styleName="Table_0"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747676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8e88225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8e88225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8e882254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8e882254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11600"/>
              <a:buFont typeface="Arial"/>
              <a:buNone/>
              <a:defRPr sz="11600">
                <a:solidFill>
                  <a:srgbClr val="00E8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500"/>
              <a:buFont typeface="Arial"/>
              <a:buNone/>
              <a:defRPr sz="35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22400"/>
              <a:buFont typeface="Arial"/>
              <a:buNone/>
              <a:defRPr sz="22400">
                <a:solidFill>
                  <a:srgbClr val="00E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22400"/>
              <a:buFont typeface="Arial"/>
              <a:buNone/>
              <a:defRPr sz="22400">
                <a:solidFill>
                  <a:srgbClr val="00E8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22400"/>
              <a:buFont typeface="Arial"/>
              <a:buNone/>
              <a:defRPr sz="22400">
                <a:solidFill>
                  <a:srgbClr val="00E8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22400"/>
              <a:buFont typeface="Arial"/>
              <a:buNone/>
              <a:defRPr sz="22400">
                <a:solidFill>
                  <a:srgbClr val="00E8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22400"/>
              <a:buFont typeface="Arial"/>
              <a:buNone/>
              <a:defRPr sz="22400">
                <a:solidFill>
                  <a:srgbClr val="00E8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4400"/>
              <a:buFont typeface="Arial"/>
              <a:buNone/>
              <a:defRPr sz="4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4400"/>
              <a:buFont typeface="Arial"/>
              <a:buNone/>
              <a:defRPr sz="4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>
            <p:ph idx="2" type="pic"/>
          </p:nvPr>
        </p:nvSpPr>
        <p:spPr>
          <a:xfrm>
            <a:off x="0" y="-762000"/>
            <a:ext cx="24384000" cy="152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500"/>
              <a:buFont typeface="Arial"/>
              <a:buNone/>
              <a:defRPr sz="35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Arial"/>
              <a:buNone/>
              <a:defRPr sz="11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body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  <a:defRPr sz="6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>
            <p:ph idx="2" type="pic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600"/>
              <a:buFont typeface="Arial"/>
              <a:buNone/>
              <a:defRPr sz="11600">
                <a:solidFill>
                  <a:srgbClr val="00FF00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5400"/>
              <a:buFont typeface="Arial"/>
              <a:buNone/>
              <a:defRPr sz="5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  <a:defRPr sz="5500"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sz="2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334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34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334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334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artik2112/fraud-detection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4294967295" type="ctr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E8FF"/>
              </a:buClr>
              <a:buSzPts val="11600"/>
              <a:buFont typeface="Arial"/>
              <a:buNone/>
            </a:pPr>
            <a:r>
              <a:rPr b="0" i="0" lang="en-US" sz="11600" u="none" cap="none" strike="noStrike">
                <a:solidFill>
                  <a:srgbClr val="00E8FF"/>
                </a:solidFill>
                <a:latin typeface="Arial"/>
                <a:ea typeface="Arial"/>
                <a:cs typeface="Arial"/>
                <a:sym typeface="Arial"/>
              </a:rPr>
              <a:t>Credit Card Fraud Detection using Machine Learning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270000" y="12170765"/>
            <a:ext cx="21844000" cy="6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3465"/>
              <a:buFont typeface="Arial"/>
              <a:buNone/>
            </a:pPr>
            <a:r>
              <a:rPr lang="en-US" sz="3465"/>
              <a:t>Group 9</a:t>
            </a:r>
            <a:endParaRPr/>
          </a:p>
        </p:txBody>
      </p:sp>
      <p:sp>
        <p:nvSpPr>
          <p:cNvPr id="78" name="Google Shape;78;p17"/>
          <p:cNvSpPr txBox="1"/>
          <p:nvPr>
            <p:ph idx="4294967295" type="subTitle"/>
          </p:nvPr>
        </p:nvSpPr>
        <p:spPr>
          <a:xfrm>
            <a:off x="1270000" y="7443375"/>
            <a:ext cx="218439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rPr>
              <a:t>Rohit Awa</a:t>
            </a:r>
            <a:r>
              <a:rPr lang="en-US" sz="6400">
                <a:solidFill>
                  <a:srgbClr val="D5D5D5"/>
                </a:solidFill>
              </a:rPr>
              <a:t>t</a:t>
            </a:r>
            <a:r>
              <a:rPr b="0" i="0" lang="en-US" sz="6400" u="none" cap="none" strike="noStrike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rPr>
              <a:t>e, Shreyas Nikam</a:t>
            </a:r>
            <a:endParaRPr/>
          </a:p>
        </p:txBody>
      </p:sp>
      <p:pic>
        <p:nvPicPr>
          <p:cNvPr descr="Atbi9ISDzsr3VMSB9JFx4TkzVm2I0t7MEJ8bci7xBSsXc_UlfxNO9m7bUFzt1Er_u_v_ofaZa19jjyn8jsukw_r_klaUIeogtrG3LA7x30H08x_Yn7eRI-J_cwnaxSVXboLqgCFtdgL6-B9gRKcrpA.png"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6115" y="8503501"/>
            <a:ext cx="7620001" cy="48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365999" y="759926"/>
            <a:ext cx="9652001" cy="15193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3DFFF"/>
              </a:buClr>
              <a:buSzPts val="8400"/>
              <a:buFont typeface="Arial"/>
              <a:buNone/>
            </a:pPr>
            <a:r>
              <a:rPr lang="en-US">
                <a:solidFill>
                  <a:srgbClr val="63DFFF"/>
                </a:solidFill>
              </a:rPr>
              <a:t>Introduction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269900" y="2300644"/>
            <a:ext cx="21844200" cy="733658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82083" lvl="0" marL="58208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Arial"/>
              <a:buChar char="•"/>
            </a:pPr>
            <a:r>
              <a:rPr lang="en-US" sz="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task of identifying fraudulent transactions from non-fraudulent ones is driven by identifying abnormal activities and patterns from past data. The relevance and practical applicability of this problem makes it interesting to us.</a:t>
            </a:r>
            <a:endParaRPr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582083" lvl="0" marL="58208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Arial"/>
              <a:buChar char="•"/>
            </a:pPr>
            <a:r>
              <a:rPr lang="en-US" sz="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this project we plan to study and compare various machine learning techniques and models to analyze and identify fraud.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366000" y="8304172"/>
            <a:ext cx="9652000" cy="151939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3DFFF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63D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269900" y="10226634"/>
            <a:ext cx="21844200" cy="328498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are addressing a binary classification task of identifying fraudulent and non-fraudulent transactions.</a:t>
            </a:r>
            <a:endParaRPr b="0" i="0" sz="5000" u="none" cap="none" strike="noStrik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24384000" cy="1371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ACFF"/>
              </a:buClr>
              <a:buSzPts val="8400"/>
              <a:buFont typeface="Arial"/>
              <a:buNone/>
            </a:pPr>
            <a:r>
              <a:rPr lang="en-US">
                <a:solidFill>
                  <a:srgbClr val="00E8FF"/>
                </a:solidFill>
              </a:rPr>
              <a:t>Dataset</a:t>
            </a:r>
            <a:endParaRPr>
              <a:solidFill>
                <a:srgbClr val="00E8FF"/>
              </a:solidFill>
            </a:endParaRPr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2055150" y="3018400"/>
            <a:ext cx="20273700" cy="9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7500" lvl="0" marL="4069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 sz="5000">
                <a:solidFill>
                  <a:schemeClr val="lt2"/>
                </a:solidFill>
              </a:rPr>
              <a:t>Synthesized dataset</a:t>
            </a:r>
            <a:endParaRPr sz="5000">
              <a:solidFill>
                <a:schemeClr val="lt2"/>
              </a:solidFill>
            </a:endParaRPr>
          </a:p>
          <a:p>
            <a:pPr indent="-320675" lvl="0" marL="4069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CFF"/>
              </a:buClr>
              <a:buSzPts val="5000"/>
              <a:buChar char="•"/>
            </a:pPr>
            <a:r>
              <a:rPr lang="en-US" sz="5000" u="sng">
                <a:solidFill>
                  <a:srgbClr val="41AC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https://www.kaggle.com/kartik2112/fraud-detection</a:t>
            </a:r>
            <a:endParaRPr sz="5000" u="none">
              <a:solidFill>
                <a:srgbClr val="41ACFF"/>
              </a:solidFill>
            </a:endParaRPr>
          </a:p>
          <a:p>
            <a:pPr indent="-317500" lvl="0" marL="4069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 sz="5000">
                <a:solidFill>
                  <a:schemeClr val="lt2"/>
                </a:solidFill>
              </a:rPr>
              <a:t>1.2M training + 550K testing samples</a:t>
            </a:r>
            <a:endParaRPr sz="5000">
              <a:solidFill>
                <a:schemeClr val="lt2"/>
              </a:solidFill>
            </a:endParaRPr>
          </a:p>
          <a:p>
            <a:pPr indent="-317500" lvl="0" marL="4069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 sz="5000">
                <a:solidFill>
                  <a:schemeClr val="lt2"/>
                </a:solidFill>
              </a:rPr>
              <a:t>22 feature columns</a:t>
            </a:r>
            <a:endParaRPr sz="5000">
              <a:solidFill>
                <a:schemeClr val="lt2"/>
              </a:solidFill>
            </a:endParaRPr>
          </a:p>
          <a:p>
            <a:pPr indent="-317500" lvl="1" marL="8138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◦"/>
            </a:pPr>
            <a:r>
              <a:rPr lang="en-US" sz="5000">
                <a:solidFill>
                  <a:schemeClr val="lt2"/>
                </a:solidFill>
              </a:rPr>
              <a:t>Transaction related (time, amount, category)</a:t>
            </a:r>
            <a:endParaRPr sz="5000">
              <a:solidFill>
                <a:schemeClr val="lt2"/>
              </a:solidFill>
            </a:endParaRPr>
          </a:p>
          <a:p>
            <a:pPr indent="-317500" lvl="1" marL="8138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◦"/>
            </a:pPr>
            <a:r>
              <a:rPr lang="en-US" sz="5000">
                <a:solidFill>
                  <a:schemeClr val="lt2"/>
                </a:solidFill>
              </a:rPr>
              <a:t>Personal details of card owner</a:t>
            </a:r>
            <a:endParaRPr sz="5000">
              <a:solidFill>
                <a:schemeClr val="lt2"/>
              </a:solidFill>
            </a:endParaRPr>
          </a:p>
          <a:p>
            <a:pPr indent="-317500" lvl="1" marL="8138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◦"/>
            </a:pPr>
            <a:r>
              <a:rPr lang="en-US" sz="5000">
                <a:solidFill>
                  <a:schemeClr val="lt2"/>
                </a:solidFill>
              </a:rPr>
              <a:t>Owner residence address and locality details</a:t>
            </a:r>
            <a:endParaRPr sz="5000">
              <a:solidFill>
                <a:schemeClr val="lt2"/>
              </a:solidFill>
            </a:endParaRPr>
          </a:p>
          <a:p>
            <a:pPr indent="-317500" lvl="1" marL="8138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◦"/>
            </a:pPr>
            <a:r>
              <a:rPr lang="en-US" sz="5000">
                <a:solidFill>
                  <a:schemeClr val="lt2"/>
                </a:solidFill>
              </a:rPr>
              <a:t>Professional details of owner</a:t>
            </a:r>
            <a:endParaRPr sz="5000">
              <a:solidFill>
                <a:schemeClr val="lt2"/>
              </a:solidFill>
            </a:endParaRPr>
          </a:p>
          <a:p>
            <a:pPr indent="-317500" lvl="1" marL="813816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5000"/>
              <a:buChar char="◦"/>
            </a:pPr>
            <a:r>
              <a:rPr lang="en-US" sz="5000">
                <a:solidFill>
                  <a:schemeClr val="lt2"/>
                </a:solidFill>
              </a:rPr>
              <a:t>Merchant details</a:t>
            </a:r>
            <a:endParaRPr sz="5000">
              <a:solidFill>
                <a:schemeClr val="lt2"/>
              </a:solidFill>
            </a:endParaRPr>
          </a:p>
          <a:p>
            <a:pPr indent="-317500" lvl="0" marL="406908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 sz="5000">
                <a:solidFill>
                  <a:schemeClr val="lt2"/>
                </a:solidFill>
              </a:rPr>
              <a:t>Imbalanced Dataset</a:t>
            </a:r>
            <a:endParaRPr sz="5000">
              <a:solidFill>
                <a:schemeClr val="lt2"/>
              </a:solidFill>
            </a:endParaRPr>
          </a:p>
          <a:p>
            <a:pPr indent="-317500" lvl="1" marL="813816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5000"/>
              <a:buChar char="◦"/>
            </a:pPr>
            <a:r>
              <a:rPr lang="en-US" sz="5000">
                <a:solidFill>
                  <a:schemeClr val="lt2"/>
                </a:solidFill>
              </a:rPr>
              <a:t>Only </a:t>
            </a:r>
            <a:r>
              <a:rPr lang="en-US" sz="5000">
                <a:solidFill>
                  <a:srgbClr val="EA1A00"/>
                </a:solidFill>
              </a:rPr>
              <a:t>0.0625%</a:t>
            </a:r>
            <a:r>
              <a:rPr lang="en-US" sz="5000">
                <a:solidFill>
                  <a:schemeClr val="lt2"/>
                </a:solidFill>
              </a:rPr>
              <a:t> of the samples represent fraudulent transactions.</a:t>
            </a:r>
            <a:endParaRPr sz="5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Times"/>
              <a:buNone/>
            </a:pPr>
            <a:r>
              <a:t/>
            </a:r>
            <a:endParaRPr sz="5000">
              <a:solidFill>
                <a:schemeClr val="lt2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2000" y="0"/>
            <a:ext cx="24696000" cy="13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DA0FF"/>
              </a:buClr>
              <a:buSzPts val="8400"/>
              <a:buFont typeface="Arial"/>
              <a:buNone/>
            </a:pPr>
            <a:r>
              <a:rPr lang="en-US">
                <a:solidFill>
                  <a:srgbClr val="00E8FF"/>
                </a:solidFill>
              </a:rPr>
              <a:t>Dealing with class imbalance</a:t>
            </a:r>
            <a:endParaRPr>
              <a:solidFill>
                <a:srgbClr val="00E8FF"/>
              </a:solidFill>
            </a:endParaRPr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1269999" y="2857499"/>
            <a:ext cx="21844001" cy="98425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0859" lvl="0" marL="5308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b="1" lang="en-US" sz="4560">
                <a:solidFill>
                  <a:schemeClr val="lt2"/>
                </a:solidFill>
              </a:rPr>
              <a:t>Assigning class weights: </a:t>
            </a:r>
            <a:endParaRPr>
              <a:solidFill>
                <a:schemeClr val="lt2"/>
              </a:solidFill>
            </a:endParaRPr>
          </a:p>
          <a:p>
            <a:pPr indent="-530859" lvl="2" marL="159258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lang="en-US" sz="4560">
                <a:solidFill>
                  <a:schemeClr val="lt2"/>
                </a:solidFill>
              </a:rPr>
              <a:t>Hyper-parameter tuning for the class weights</a:t>
            </a:r>
            <a:endParaRPr>
              <a:solidFill>
                <a:schemeClr val="lt2"/>
              </a:solidFill>
            </a:endParaRPr>
          </a:p>
          <a:p>
            <a:pPr indent="-530859" lvl="0" marL="530859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b="1" lang="en-US" sz="4560">
                <a:solidFill>
                  <a:schemeClr val="lt2"/>
                </a:solidFill>
              </a:rPr>
              <a:t>Under-sampling: </a:t>
            </a:r>
            <a:endParaRPr>
              <a:solidFill>
                <a:schemeClr val="lt2"/>
              </a:solidFill>
            </a:endParaRPr>
          </a:p>
          <a:p>
            <a:pPr indent="-530859" lvl="2" marL="159258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lang="en-US" sz="4560">
                <a:solidFill>
                  <a:schemeClr val="lt2"/>
                </a:solidFill>
              </a:rPr>
              <a:t>Balancing uneven datasets by keeping all of the data in the minority class and decreasing the number of samples of the majority class.</a:t>
            </a:r>
            <a:endParaRPr>
              <a:solidFill>
                <a:schemeClr val="lt2"/>
              </a:solidFill>
            </a:endParaRPr>
          </a:p>
          <a:p>
            <a:pPr indent="-530859" lvl="0" marL="530859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b="1" lang="en-US" sz="4560">
                <a:solidFill>
                  <a:schemeClr val="lt2"/>
                </a:solidFill>
              </a:rPr>
              <a:t>Oversampling: </a:t>
            </a:r>
            <a:endParaRPr>
              <a:solidFill>
                <a:schemeClr val="lt2"/>
              </a:solidFill>
            </a:endParaRPr>
          </a:p>
          <a:p>
            <a:pPr indent="-530859" lvl="2" marL="159258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lang="en-US" sz="4560">
                <a:solidFill>
                  <a:schemeClr val="lt2"/>
                </a:solidFill>
              </a:rPr>
              <a:t>Balancing uneven datasets by keeping all of the data in the majority class and decreasing the size of the minority class.</a:t>
            </a:r>
            <a:endParaRPr>
              <a:solidFill>
                <a:schemeClr val="lt2"/>
              </a:solidFill>
            </a:endParaRPr>
          </a:p>
          <a:p>
            <a:pPr indent="-530859" lvl="2" marL="159258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lang="en-US" sz="4560">
                <a:solidFill>
                  <a:schemeClr val="lt2"/>
                </a:solidFill>
              </a:rPr>
              <a:t>SMOTE (Synthetic Minority Over-sampling Technique)</a:t>
            </a:r>
            <a:endParaRPr>
              <a:solidFill>
                <a:schemeClr val="lt2"/>
              </a:solidFill>
            </a:endParaRPr>
          </a:p>
          <a:p>
            <a:pPr indent="-530859" lvl="2" marL="159258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4560"/>
              <a:buFont typeface="Arial"/>
              <a:buChar char="•"/>
            </a:pPr>
            <a:r>
              <a:rPr lang="en-US" sz="4560">
                <a:solidFill>
                  <a:schemeClr val="lt2"/>
                </a:solidFill>
              </a:rPr>
              <a:t>Scikit-learn’s</a:t>
            </a:r>
            <a:r>
              <a:rPr lang="en-US" sz="4560">
                <a:solidFill>
                  <a:schemeClr val="lt2"/>
                </a:solidFill>
              </a:rPr>
              <a:t> resample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BBFF"/>
              </a:buClr>
              <a:buSzPts val="8400"/>
              <a:buFont typeface="Arial"/>
              <a:buNone/>
            </a:pPr>
            <a:r>
              <a:rPr lang="en-US">
                <a:solidFill>
                  <a:srgbClr val="00E8FF"/>
                </a:solidFill>
              </a:rPr>
              <a:t>Feature Engineering</a:t>
            </a:r>
            <a:endParaRPr>
              <a:solidFill>
                <a:srgbClr val="00E8FF"/>
              </a:solidFill>
            </a:endParaRPr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1269999" y="2703810"/>
            <a:ext cx="21844001" cy="99961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Generate the following features from the datetime of the transaction</a:t>
            </a:r>
            <a:endParaRPr sz="4200">
              <a:solidFill>
                <a:schemeClr val="lt2"/>
              </a:solidFill>
            </a:endParaRPr>
          </a:p>
          <a:p>
            <a:pPr indent="-457200" lvl="2" marL="1257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is_weekend, is_night, trans_month, trans_year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Encode transaction categories using One Hot Encoding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Drop first name and last name since that is irrelevant to the fraudulent nature of transactions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Drop street address since we are considering latitude and longitude data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Convert transaction coordinates and card owner coordinates to distance of transaction from owner’s location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Convert date of birth of users to age at the time of transaction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Perform RFM (Recency, Frequency and </a:t>
            </a:r>
            <a:r>
              <a:rPr lang="en-US" sz="4200">
                <a:solidFill>
                  <a:schemeClr val="lt2"/>
                </a:solidFill>
              </a:rPr>
              <a:t>Monetary</a:t>
            </a:r>
            <a:r>
              <a:rPr lang="en-US" sz="4200">
                <a:solidFill>
                  <a:schemeClr val="lt2"/>
                </a:solidFill>
              </a:rPr>
              <a:t>) Transformation on data for a period of 7, 15, and 30 days</a:t>
            </a:r>
            <a:endParaRPr sz="4200">
              <a:solidFill>
                <a:schemeClr val="lt2"/>
              </a:solidFill>
            </a:endParaRPr>
          </a:p>
          <a:p>
            <a:pPr indent="-457200" lvl="0" marL="419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chemeClr val="lt2"/>
                </a:solidFill>
              </a:rPr>
              <a:t>Generate a metric called fraud_by_merchant which gives the total number of fraudulent transactions at a certain merchant</a:t>
            </a:r>
            <a:endParaRPr sz="4200">
              <a:solidFill>
                <a:schemeClr val="lt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270000" y="812800"/>
            <a:ext cx="21843900" cy="15573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3DFFF"/>
                </a:solidFill>
              </a:rPr>
              <a:t>Methodology</a:t>
            </a:r>
            <a:endParaRPr>
              <a:solidFill>
                <a:srgbClr val="63DFFF"/>
              </a:solidFill>
            </a:endParaRPr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2941300" y="3068350"/>
            <a:ext cx="18501300" cy="1001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546100" lvl="0" marL="457200" rtl="0" algn="l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5000"/>
              <a:buAutoNum type="arabicPeriod"/>
            </a:pPr>
            <a:r>
              <a:rPr lang="en-US" sz="5000">
                <a:solidFill>
                  <a:schemeClr val="lt2"/>
                </a:solidFill>
              </a:rPr>
              <a:t>Exploratory Data Analysis</a:t>
            </a:r>
            <a:endParaRPr sz="5000"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arabicPeriod"/>
            </a:pPr>
            <a:r>
              <a:rPr lang="en-US" sz="5000">
                <a:solidFill>
                  <a:schemeClr val="lt2"/>
                </a:solidFill>
              </a:rPr>
              <a:t>Data Preprocessing Pipeline</a:t>
            </a:r>
            <a:endParaRPr sz="5000">
              <a:solidFill>
                <a:schemeClr val="lt2"/>
              </a:solidFill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romanLcPeriod"/>
            </a:pPr>
            <a:r>
              <a:rPr lang="en-US" sz="5000">
                <a:solidFill>
                  <a:schemeClr val="lt2"/>
                </a:solidFill>
              </a:rPr>
              <a:t>Feature Engineering</a:t>
            </a:r>
            <a:endParaRPr sz="5000">
              <a:solidFill>
                <a:schemeClr val="lt2"/>
              </a:solidFill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romanLcPeriod"/>
            </a:pPr>
            <a:r>
              <a:rPr lang="en-US" sz="5000">
                <a:solidFill>
                  <a:schemeClr val="lt2"/>
                </a:solidFill>
              </a:rPr>
              <a:t>Feature Selection</a:t>
            </a:r>
            <a:endParaRPr sz="5000">
              <a:solidFill>
                <a:schemeClr val="lt2"/>
              </a:solidFill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romanLcPeriod"/>
            </a:pPr>
            <a:r>
              <a:rPr lang="en-US" sz="5000">
                <a:solidFill>
                  <a:schemeClr val="lt2"/>
                </a:solidFill>
              </a:rPr>
              <a:t>Transformation</a:t>
            </a:r>
            <a:endParaRPr sz="5000">
              <a:solidFill>
                <a:schemeClr val="lt2"/>
              </a:solidFill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romanLcPeriod"/>
            </a:pPr>
            <a:r>
              <a:rPr lang="en-US" sz="5000">
                <a:solidFill>
                  <a:schemeClr val="lt2"/>
                </a:solidFill>
              </a:rPr>
              <a:t>Scaling</a:t>
            </a:r>
            <a:endParaRPr sz="5000"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arabicPeriod"/>
            </a:pPr>
            <a:r>
              <a:rPr lang="en-US" sz="5000">
                <a:solidFill>
                  <a:schemeClr val="lt2"/>
                </a:solidFill>
              </a:rPr>
              <a:t>Model Training</a:t>
            </a:r>
            <a:endParaRPr sz="5000">
              <a:solidFill>
                <a:schemeClr val="lt2"/>
              </a:solidFill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romanLcPeriod"/>
            </a:pPr>
            <a:r>
              <a:rPr lang="en-US" sz="5000">
                <a:solidFill>
                  <a:schemeClr val="lt2"/>
                </a:solidFill>
              </a:rPr>
              <a:t>Hyper-parameter Tuning</a:t>
            </a:r>
            <a:endParaRPr sz="5000">
              <a:solidFill>
                <a:schemeClr val="lt2"/>
              </a:solidFill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romanLcPeriod"/>
            </a:pPr>
            <a:r>
              <a:rPr lang="en-US" sz="5000">
                <a:solidFill>
                  <a:schemeClr val="lt2"/>
                </a:solidFill>
              </a:rPr>
              <a:t>Cross Validation</a:t>
            </a:r>
            <a:endParaRPr sz="5000"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arabicPeriod"/>
            </a:pPr>
            <a:r>
              <a:rPr lang="en-US" sz="5000">
                <a:solidFill>
                  <a:schemeClr val="lt2"/>
                </a:solidFill>
              </a:rPr>
              <a:t>Testing</a:t>
            </a:r>
            <a:endParaRPr sz="5000"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AutoNum type="arabicPeriod"/>
            </a:pPr>
            <a:r>
              <a:rPr lang="en-US" sz="5000">
                <a:solidFill>
                  <a:schemeClr val="lt2"/>
                </a:solidFill>
              </a:rPr>
              <a:t>Inference and Result Analysis</a:t>
            </a:r>
            <a:endParaRPr sz="5000">
              <a:solidFill>
                <a:schemeClr val="lt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DA0FF"/>
              </a:buClr>
              <a:buSzPts val="8400"/>
              <a:buFont typeface="Arial"/>
              <a:buNone/>
            </a:pPr>
            <a:r>
              <a:rPr lang="en-US">
                <a:solidFill>
                  <a:srgbClr val="00E8FF"/>
                </a:solidFill>
              </a:rPr>
              <a:t>Algorithms and Results</a:t>
            </a:r>
            <a:endParaRPr>
              <a:solidFill>
                <a:srgbClr val="00E8FF"/>
              </a:solidFill>
            </a:endParaRPr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927579" y="330977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{77012EE4-9D60-47FD-B4B4-4D68F36D6029}</a:tableStyleId>
              </a:tblPr>
              <a:tblGrid>
                <a:gridCol w="3754800"/>
                <a:gridCol w="3754800"/>
                <a:gridCol w="3754800"/>
                <a:gridCol w="3754800"/>
                <a:gridCol w="3754800"/>
                <a:gridCol w="3754800"/>
              </a:tblGrid>
              <a:tr h="191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Confusion Matrix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Precision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Recall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F1-score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Accuracy</a:t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191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</a:t>
                      </a: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: 0.92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</a:t>
                      </a: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: 0.96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0.96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0.93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0.94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0.94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Training: 94%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Testing: 93%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191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Decision Trees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1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1</a:t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1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1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1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1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Training: 100%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Testing: 89%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91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Deep Neural Network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0.98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0.98</a:t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0.98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0.98</a:t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Fraud: 0.98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Not Fraud: 0.98</a:t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Training: 98%</a:t>
                      </a:r>
                      <a:endParaRPr sz="3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2"/>
                          </a:solidFill>
                        </a:rPr>
                        <a:t>Testing: 98%</a:t>
                      </a:r>
                      <a:endParaRPr sz="32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91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Support Vector Machines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SVM training proved to be infeasible since training takes time proportional to cube of the number of samples O(n</a:t>
                      </a:r>
                      <a:r>
                        <a:rPr baseline="30000" lang="en-US" sz="3200" u="none" cap="none" strike="noStrike">
                          <a:solidFill>
                            <a:schemeClr val="lt2"/>
                          </a:solidFill>
                        </a:rPr>
                        <a:t>3</a:t>
                      </a:r>
                      <a:r>
                        <a:rPr lang="en-US" sz="3200" u="none" cap="none" strike="noStrike">
                          <a:solidFill>
                            <a:schemeClr val="lt2"/>
                          </a:solidFill>
                        </a:rPr>
                        <a:t>), where n=1.2M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329175" marB="329175" marR="329175" marL="329175" anchor="ctr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5" name="Google Shape;125;p23"/>
          <p:cNvGraphicFramePr/>
          <p:nvPr/>
        </p:nvGraphicFramePr>
        <p:xfrm>
          <a:off x="4933023" y="55463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{77012EE4-9D60-47FD-B4B4-4D68F36D6029}</a:tableStyleId>
              </a:tblPr>
              <a:tblGrid>
                <a:gridCol w="1624775"/>
                <a:gridCol w="1624775"/>
              </a:tblGrid>
              <a:tr h="66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529402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24172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66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49559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504015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26" name="Google Shape;126;p23"/>
          <p:cNvGraphicFramePr/>
          <p:nvPr/>
        </p:nvGraphicFramePr>
        <p:xfrm>
          <a:off x="4933023" y="745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{77012EE4-9D60-47FD-B4B4-4D68F36D6029}</a:tableStyleId>
              </a:tblPr>
              <a:tblGrid>
                <a:gridCol w="1624775"/>
                <a:gridCol w="1624775"/>
              </a:tblGrid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553110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464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119555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434019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27" name="Google Shape;127;p23"/>
          <p:cNvGraphicFramePr/>
          <p:nvPr/>
        </p:nvGraphicFramePr>
        <p:xfrm>
          <a:off x="4933023" y="93476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{77012EE4-9D60-47FD-B4B4-4D68F36D6029}</a:tableStyleId>
              </a:tblPr>
              <a:tblGrid>
                <a:gridCol w="1624775"/>
                <a:gridCol w="1624775"/>
              </a:tblGrid>
              <a:tr h="65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544800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12433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65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8774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2"/>
                          </a:solidFill>
                        </a:rPr>
                        <a:t>541141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270000" y="812800"/>
            <a:ext cx="21843900" cy="15573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3DFFF"/>
                </a:solidFill>
              </a:rPr>
              <a:t>What we Learned</a:t>
            </a:r>
            <a:endParaRPr>
              <a:solidFill>
                <a:srgbClr val="63DFFF"/>
              </a:solidFill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1270000" y="2997075"/>
            <a:ext cx="21843900" cy="9702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457200" rtl="0" algn="l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>
                <a:solidFill>
                  <a:schemeClr val="lt2"/>
                </a:solidFill>
              </a:rPr>
              <a:t>The best way to deal with highly </a:t>
            </a:r>
            <a:r>
              <a:rPr lang="en-US">
                <a:solidFill>
                  <a:schemeClr val="lt2"/>
                </a:solidFill>
              </a:rPr>
              <a:t>imbalanced</a:t>
            </a:r>
            <a:r>
              <a:rPr lang="en-US">
                <a:solidFill>
                  <a:schemeClr val="lt2"/>
                </a:solidFill>
              </a:rPr>
              <a:t> data is oversampling as compared to assigning class weights and undersampling.</a:t>
            </a:r>
            <a:endParaRPr>
              <a:solidFill>
                <a:schemeClr val="lt2"/>
              </a:solidFill>
            </a:endParaRPr>
          </a:p>
          <a:p>
            <a:pPr indent="-546100" lvl="3" marL="18288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>
                <a:solidFill>
                  <a:schemeClr val="lt2"/>
                </a:solidFill>
              </a:rPr>
              <a:t>Precision, recall and F1-score are more important than accuracy and/or loss for skewed datasets.</a:t>
            </a:r>
            <a:endParaRPr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>
                <a:solidFill>
                  <a:schemeClr val="lt2"/>
                </a:solidFill>
              </a:rPr>
              <a:t>Feature Engineering is required to properly select and derive the features that play</a:t>
            </a:r>
            <a:r>
              <a:rPr lang="en-US">
                <a:solidFill>
                  <a:schemeClr val="lt2"/>
                </a:solidFill>
              </a:rPr>
              <a:t> an influence in the outcome of a model.</a:t>
            </a:r>
            <a:endParaRPr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>
                <a:solidFill>
                  <a:schemeClr val="lt2"/>
                </a:solidFill>
              </a:rPr>
              <a:t>Hyper-parameter tuning and cross-validation is </a:t>
            </a:r>
            <a:r>
              <a:rPr lang="en-US">
                <a:solidFill>
                  <a:schemeClr val="lt2"/>
                </a:solidFill>
              </a:rPr>
              <a:t>indispensable</a:t>
            </a:r>
            <a:r>
              <a:rPr lang="en-US">
                <a:solidFill>
                  <a:schemeClr val="lt2"/>
                </a:solidFill>
              </a:rPr>
              <a:t> to any Machine Learning Project.</a:t>
            </a:r>
            <a:endParaRPr>
              <a:solidFill>
                <a:schemeClr val="lt2"/>
              </a:solidFill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Char char="•"/>
            </a:pPr>
            <a:r>
              <a:rPr lang="en-US">
                <a:solidFill>
                  <a:schemeClr val="lt2"/>
                </a:solidFill>
              </a:rPr>
              <a:t>Support Vector Machines proved to be impractical for our problem since training the SVM was infeasible in time.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