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75998d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75998d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975998d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975998d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5998d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75998d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0e42d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90e42d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af715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af715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artik2112/fraud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Fraud Detection in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Credit Card Transactions</a:t>
            </a:r>
            <a:endParaRPr sz="3866">
              <a:solidFill>
                <a:srgbClr val="8E7CC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4675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Rohit Awate &amp; Shreyas Nikam</a:t>
            </a:r>
            <a:endParaRPr sz="2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Group 9</a:t>
            </a:r>
            <a:endParaRPr i="1" sz="2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50" y="3186549"/>
            <a:ext cx="2926225" cy="1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357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8E7CC3"/>
                </a:solidFill>
              </a:rPr>
              <a:t>Motivation</a:t>
            </a:r>
            <a:endParaRPr b="1" sz="3420">
              <a:solidFill>
                <a:srgbClr val="8E7CC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545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task of identifying fraudulent transactions from non-fraudulent ones is driven by identifying abnormal activities and patterns from past data. </a:t>
            </a:r>
            <a:r>
              <a:rPr lang="en" sz="2100"/>
              <a:t>The relevance and practical applicability of this problem makes it interesting to us.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In this project we plan to study and compare various machine learning techniques and models to analyze and identify fraud.</a:t>
            </a:r>
            <a:endParaRPr sz="21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434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8E7CC3"/>
                </a:solidFill>
              </a:rPr>
              <a:t>Classification</a:t>
            </a:r>
            <a:endParaRPr b="1" sz="3420">
              <a:solidFill>
                <a:srgbClr val="8E7CC3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150613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We are addressing a binary classification task of </a:t>
            </a:r>
            <a:r>
              <a:rPr lang="en" sz="2100"/>
              <a:t>identifying</a:t>
            </a:r>
            <a:r>
              <a:rPr lang="en" sz="2100"/>
              <a:t> fraudulent and non-fraudulent transactions.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0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E7CC3"/>
                </a:solidFill>
              </a:rPr>
              <a:t>Dataset</a:t>
            </a:r>
            <a:endParaRPr b="1" sz="3400">
              <a:solidFill>
                <a:srgbClr val="8E7CC3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Synthesized dataset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https://www.kaggle.com/kartik2112/fraud-detection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1.2M training + 550K testing samples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22 feature columns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Transaction related (time, amount, category)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Personal details of card owner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Owner residence address and locality details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Professional details of owner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Merchant details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E7CC3"/>
                </a:solidFill>
              </a:rPr>
              <a:t>Challenges</a:t>
            </a:r>
            <a:endParaRPr b="1" sz="3400">
              <a:solidFill>
                <a:srgbClr val="8E7CC3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Imbalanced</a:t>
            </a:r>
            <a:r>
              <a:rPr lang="en" sz="2100"/>
              <a:t> Dataset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Only </a:t>
            </a:r>
            <a:r>
              <a:rPr b="1" lang="en" sz="2100">
                <a:solidFill>
                  <a:srgbClr val="FF5722"/>
                </a:solidFill>
              </a:rPr>
              <a:t>0.579%</a:t>
            </a:r>
            <a:r>
              <a:rPr lang="en" sz="2100"/>
              <a:t> of the samples represent fraudulent transactions.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Concept drift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Variation in fraud patterns and spending habits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Mixture of categorical and numerical columns	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Feature Selection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Normalization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Privacy and confidentiality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65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B4A7D6"/>
                </a:solidFill>
              </a:rPr>
              <a:t>Approach</a:t>
            </a:r>
            <a:endParaRPr b="1" sz="3400">
              <a:solidFill>
                <a:srgbClr val="B4A7D6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227000"/>
            <a:ext cx="85206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Planning</a:t>
            </a:r>
            <a:r>
              <a:rPr lang="en" sz="2100"/>
              <a:t> and setup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Data preparation - </a:t>
            </a:r>
            <a:r>
              <a:rPr lang="en" sz="2100"/>
              <a:t>Cleaning</a:t>
            </a:r>
            <a:r>
              <a:rPr lang="en" sz="2100"/>
              <a:t> and </a:t>
            </a:r>
            <a:r>
              <a:rPr lang="en" sz="2100"/>
              <a:t>understanding the </a:t>
            </a:r>
            <a:r>
              <a:rPr lang="en" sz="2100"/>
              <a:t>data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Model </a:t>
            </a:r>
            <a:r>
              <a:rPr lang="en" sz="2100"/>
              <a:t>training, validation</a:t>
            </a:r>
            <a:r>
              <a:rPr lang="en" sz="2100"/>
              <a:t> and </a:t>
            </a:r>
            <a:r>
              <a:rPr lang="en" sz="2100"/>
              <a:t>hyperparameter</a:t>
            </a:r>
            <a:r>
              <a:rPr lang="en" sz="2100"/>
              <a:t> </a:t>
            </a:r>
            <a:r>
              <a:rPr lang="en" sz="2100"/>
              <a:t>tuning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Testing and</a:t>
            </a:r>
            <a:r>
              <a:rPr lang="en" sz="2100"/>
              <a:t> </a:t>
            </a:r>
            <a:r>
              <a:rPr lang="en" sz="2100"/>
              <a:t>evaluating</a:t>
            </a:r>
            <a:r>
              <a:rPr lang="en" sz="2100"/>
              <a:t> models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Comparative analysis and conclusion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B4A7D6"/>
                </a:solidFill>
              </a:rPr>
              <a:t>Proposed Models</a:t>
            </a:r>
            <a:endParaRPr b="1" sz="3400">
              <a:solidFill>
                <a:srgbClr val="B4A7D6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81425"/>
            <a:ext cx="85206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Logistic Regression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Decision Trees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Naive Bayes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SVMs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Neural Networks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8E7CC3"/>
                </a:solidFill>
              </a:rPr>
              <a:t>Thank you!</a:t>
            </a:r>
            <a:endParaRPr sz="5000"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