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745178E-7E87-483E-BFB2-CB3FC463BEF3}">
  <a:tblStyle styleId="{B745178E-7E87-483E-BFB2-CB3FC463BE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1f15d060c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1f15d060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1f15d060c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1f15d060c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1f15d060c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1f15d060c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1f15d060c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1f15d060c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1f15d060c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1f15d060c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1f15d060c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1f15d060c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1f15d060c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1f15d060c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1f15d060c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1f15d060c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1f15d060c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1f15d060c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181a73b4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181a73b4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254d5356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254d5356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254d5356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254d5356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254d5356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254d5356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1f15d060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1f15d060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1f15d060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1f15d060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1f15d060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1f15d060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1f15d060c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1f15d060c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en.wikipedia.org/wiki/Artificial_neuron" TargetMode="External"/><Relationship Id="rId4" Type="http://schemas.openxmlformats.org/officeDocument/2006/relationships/hyperlink" Target="https://en.wikipedia.org/wiki/Neuron" TargetMode="External"/><Relationship Id="rId9" Type="http://schemas.openxmlformats.org/officeDocument/2006/relationships/image" Target="../media/image11.png"/><Relationship Id="rId5" Type="http://schemas.openxmlformats.org/officeDocument/2006/relationships/hyperlink" Target="https://en.wikipedia.org/wiki/Synapse" TargetMode="External"/><Relationship Id="rId6" Type="http://schemas.openxmlformats.org/officeDocument/2006/relationships/hyperlink" Target="https://en.wikipedia.org/wiki/Probability" TargetMode="External"/><Relationship Id="rId7" Type="http://schemas.openxmlformats.org/officeDocument/2006/relationships/hyperlink" Target="https://en.wikipedia.org/wiki/Event_(probability_theory)" TargetMode="External"/><Relationship Id="rId8"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3.jpg"/><Relationship Id="rId4" Type="http://schemas.openxmlformats.org/officeDocument/2006/relationships/image" Target="../media/image14.jpg"/><Relationship Id="rId5" Type="http://schemas.openxmlformats.org/officeDocument/2006/relationships/image" Target="../media/image15.jpg"/><Relationship Id="rId6" Type="http://schemas.openxmlformats.org/officeDocument/2006/relationships/image" Target="../media/image16.jpg"/><Relationship Id="rId7" Type="http://schemas.openxmlformats.org/officeDocument/2006/relationships/image" Target="../media/image17.jpg"/><Relationship Id="rId8"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en.wikipedia.org/wiki/Cyber-arms_industry#Online" TargetMode="External"/><Relationship Id="rId4" Type="http://schemas.openxmlformats.org/officeDocument/2006/relationships/hyperlink" Target="https://en.wikipedia.org/wiki/Cybercrime" TargetMode="External"/><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 Botnet Detection using Machine Learning</a:t>
            </a:r>
            <a:endParaRPr/>
          </a:p>
        </p:txBody>
      </p:sp>
      <p:sp>
        <p:nvSpPr>
          <p:cNvPr id="65" name="Google Shape;65;p13"/>
          <p:cNvSpPr txBox="1"/>
          <p:nvPr>
            <p:ph idx="1" type="subTitle"/>
          </p:nvPr>
        </p:nvSpPr>
        <p:spPr>
          <a:xfrm>
            <a:off x="311700" y="1878547"/>
            <a:ext cx="4242600" cy="9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Shreyas N	ikam</a:t>
            </a:r>
            <a:endParaRPr/>
          </a:p>
          <a:p>
            <a:pPr indent="0" lvl="0" marL="0" rtl="0" algn="l">
              <a:spcBef>
                <a:spcPts val="0"/>
              </a:spcBef>
              <a:spcAft>
                <a:spcPts val="0"/>
              </a:spcAft>
              <a:buNone/>
            </a:pPr>
            <a:r>
              <a:rPr lang="en"/>
              <a:t>Roll no:			31241</a:t>
            </a:r>
            <a:endParaRPr/>
          </a:p>
          <a:p>
            <a:pPr indent="0" lvl="0" marL="0" rtl="0" algn="l">
              <a:spcBef>
                <a:spcPts val="0"/>
              </a:spcBef>
              <a:spcAft>
                <a:spcPts val="0"/>
              </a:spcAft>
              <a:buNone/>
            </a:pPr>
            <a:r>
              <a:rPr lang="en"/>
              <a:t>Seminar Guide: 	Prof. R. A. Kulkarni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Innovation:</a:t>
            </a:r>
            <a:endParaRPr/>
          </a:p>
        </p:txBody>
      </p:sp>
      <p:sp>
        <p:nvSpPr>
          <p:cNvPr id="122" name="Google Shape;122;p2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‘screen_names’ and ‘name’ of the account to predict the probability of the account being a bot and adding this probability as a column to predict the overall outcome.</a:t>
            </a:r>
            <a:endParaRPr/>
          </a:p>
          <a:p>
            <a:pPr indent="0" lvl="0" marL="0" rtl="0" algn="l">
              <a:spcBef>
                <a:spcPts val="1600"/>
              </a:spcBef>
              <a:spcAft>
                <a:spcPts val="0"/>
              </a:spcAft>
              <a:buNone/>
            </a:pPr>
            <a:r>
              <a:rPr b="1" lang="en"/>
              <a:t>Algorithm used:</a:t>
            </a:r>
            <a:r>
              <a:rPr lang="en"/>
              <a:t> Logistic Regression</a:t>
            </a:r>
            <a:endParaRPr/>
          </a:p>
          <a:p>
            <a:pPr indent="0" lvl="0" marL="0" rtl="0" algn="l">
              <a:spcBef>
                <a:spcPts val="1600"/>
              </a:spcBef>
              <a:spcAft>
                <a:spcPts val="0"/>
              </a:spcAft>
              <a:buNone/>
            </a:pPr>
            <a:r>
              <a:rPr lang="en"/>
              <a:t>Accuracy ~65%</a:t>
            </a:r>
            <a:endParaRPr/>
          </a:p>
          <a:p>
            <a:pPr indent="0" lvl="0" marL="0" rtl="0" algn="l">
              <a:spcBef>
                <a:spcPts val="1600"/>
              </a:spcBef>
              <a:spcAft>
                <a:spcPts val="0"/>
              </a:spcAft>
              <a:buNone/>
            </a:pPr>
            <a:r>
              <a:rPr lang="en"/>
              <a:t>Acceptable, since these are only used to predict probability and further used to evaluate the model.</a:t>
            </a:r>
            <a:endParaRPr/>
          </a:p>
          <a:p>
            <a:pPr indent="0" lvl="0" marL="0" rtl="0" algn="l">
              <a:spcBef>
                <a:spcPts val="1600"/>
              </a:spcBef>
              <a:spcAft>
                <a:spcPts val="1600"/>
              </a:spcAft>
              <a:buNone/>
            </a:pPr>
            <a:r>
              <a:rPr lang="en"/>
              <a:t>(SVM implementation accuracy ~63%)</a:t>
            </a:r>
            <a:endParaRPr/>
          </a:p>
        </p:txBody>
      </p:sp>
      <p:sp>
        <p:nvSpPr>
          <p:cNvPr id="123" name="Google Shape;123;p22"/>
          <p:cNvSpPr txBox="1"/>
          <p:nvPr/>
        </p:nvSpPr>
        <p:spPr>
          <a:xfrm>
            <a:off x="4832300" y="1505700"/>
            <a:ext cx="3999900" cy="30762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Algorithm:</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chemeClr val="accent2"/>
                </a:solidFill>
                <a:latin typeface="Roboto"/>
                <a:ea typeface="Roboto"/>
                <a:cs typeface="Roboto"/>
                <a:sym typeface="Roboto"/>
              </a:rPr>
              <a:t>    </a:t>
            </a:r>
            <a:r>
              <a:rPr lang="en">
                <a:solidFill>
                  <a:srgbClr val="6AA84F"/>
                </a:solidFill>
                <a:latin typeface="Roboto"/>
                <a:ea typeface="Roboto"/>
                <a:cs typeface="Roboto"/>
                <a:sym typeface="Roboto"/>
              </a:rPr>
              <a:t>for each</a:t>
            </a:r>
            <a:r>
              <a:rPr lang="en">
                <a:solidFill>
                  <a:schemeClr val="accent2"/>
                </a:solidFill>
                <a:latin typeface="Roboto"/>
                <a:ea typeface="Roboto"/>
                <a:cs typeface="Roboto"/>
                <a:sym typeface="Roboto"/>
              </a:rPr>
              <a:t> str </a:t>
            </a:r>
            <a:r>
              <a:rPr lang="en">
                <a:solidFill>
                  <a:srgbClr val="6AA84F"/>
                </a:solidFill>
                <a:latin typeface="Roboto"/>
                <a:ea typeface="Roboto"/>
                <a:cs typeface="Roboto"/>
                <a:sym typeface="Roboto"/>
              </a:rPr>
              <a:t>in</a:t>
            </a:r>
            <a:r>
              <a:rPr lang="en">
                <a:solidFill>
                  <a:schemeClr val="accent2"/>
                </a:solidFill>
                <a:latin typeface="Roboto"/>
                <a:ea typeface="Roboto"/>
                <a:cs typeface="Roboto"/>
                <a:sym typeface="Roboto"/>
              </a:rPr>
              <a:t> list of names:</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chemeClr val="accent2"/>
                </a:solidFill>
                <a:latin typeface="Roboto"/>
                <a:ea typeface="Roboto"/>
                <a:cs typeface="Roboto"/>
                <a:sym typeface="Roboto"/>
              </a:rPr>
              <a:t>	</a:t>
            </a:r>
            <a:r>
              <a:rPr lang="en">
                <a:solidFill>
                  <a:srgbClr val="C27BA0"/>
                </a:solidFill>
                <a:latin typeface="Roboto"/>
                <a:ea typeface="Roboto"/>
                <a:cs typeface="Roboto"/>
                <a:sym typeface="Roboto"/>
              </a:rPr>
              <a:t>calculate </a:t>
            </a:r>
            <a:r>
              <a:rPr lang="en">
                <a:solidFill>
                  <a:schemeClr val="accent2"/>
                </a:solidFill>
                <a:latin typeface="Roboto"/>
                <a:ea typeface="Roboto"/>
                <a:cs typeface="Roboto"/>
                <a:sym typeface="Roboto"/>
              </a:rPr>
              <a:t>alphabets</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chemeClr val="accent2"/>
                </a:solidFill>
                <a:latin typeface="Roboto"/>
                <a:ea typeface="Roboto"/>
                <a:cs typeface="Roboto"/>
                <a:sym typeface="Roboto"/>
              </a:rPr>
              <a:t>	</a:t>
            </a:r>
            <a:r>
              <a:rPr lang="en">
                <a:solidFill>
                  <a:srgbClr val="C27BA0"/>
                </a:solidFill>
                <a:latin typeface="Roboto"/>
                <a:ea typeface="Roboto"/>
                <a:cs typeface="Roboto"/>
                <a:sym typeface="Roboto"/>
              </a:rPr>
              <a:t>calculate </a:t>
            </a:r>
            <a:r>
              <a:rPr lang="en">
                <a:solidFill>
                  <a:schemeClr val="accent2"/>
                </a:solidFill>
                <a:latin typeface="Roboto"/>
                <a:ea typeface="Roboto"/>
                <a:cs typeface="Roboto"/>
                <a:sym typeface="Roboto"/>
              </a:rPr>
              <a:t>digits</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chemeClr val="accent2"/>
                </a:solidFill>
                <a:latin typeface="Roboto"/>
                <a:ea typeface="Roboto"/>
                <a:cs typeface="Roboto"/>
                <a:sym typeface="Roboto"/>
              </a:rPr>
              <a:t>	</a:t>
            </a:r>
            <a:r>
              <a:rPr lang="en">
                <a:solidFill>
                  <a:srgbClr val="C27BA0"/>
                </a:solidFill>
                <a:latin typeface="Roboto"/>
                <a:ea typeface="Roboto"/>
                <a:cs typeface="Roboto"/>
                <a:sym typeface="Roboto"/>
              </a:rPr>
              <a:t>calculate </a:t>
            </a:r>
            <a:r>
              <a:rPr lang="en">
                <a:solidFill>
                  <a:schemeClr val="accent2"/>
                </a:solidFill>
                <a:latin typeface="Roboto"/>
                <a:ea typeface="Roboto"/>
                <a:cs typeface="Roboto"/>
                <a:sym typeface="Roboto"/>
              </a:rPr>
              <a:t>special characters</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chemeClr val="accent2"/>
                </a:solidFill>
                <a:latin typeface="Roboto"/>
                <a:ea typeface="Roboto"/>
                <a:cs typeface="Roboto"/>
                <a:sym typeface="Roboto"/>
              </a:rPr>
              <a:t>	</a:t>
            </a:r>
            <a:r>
              <a:rPr lang="en">
                <a:solidFill>
                  <a:srgbClr val="C27BA0"/>
                </a:solidFill>
                <a:latin typeface="Roboto"/>
                <a:ea typeface="Roboto"/>
                <a:cs typeface="Roboto"/>
                <a:sym typeface="Roboto"/>
              </a:rPr>
              <a:t>calculate </a:t>
            </a:r>
            <a:r>
              <a:rPr lang="en">
                <a:solidFill>
                  <a:schemeClr val="accent2"/>
                </a:solidFill>
                <a:latin typeface="Roboto"/>
                <a:ea typeface="Roboto"/>
                <a:cs typeface="Roboto"/>
                <a:sym typeface="Roboto"/>
              </a:rPr>
              <a:t>has_bot_substring</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chemeClr val="accent2"/>
                </a:solidFill>
                <a:latin typeface="Roboto"/>
                <a:ea typeface="Roboto"/>
                <a:cs typeface="Roboto"/>
                <a:sym typeface="Roboto"/>
              </a:rPr>
              <a:t>    </a:t>
            </a:r>
            <a:r>
              <a:rPr lang="en">
                <a:solidFill>
                  <a:srgbClr val="6AA84F"/>
                </a:solidFill>
                <a:latin typeface="Roboto"/>
                <a:ea typeface="Roboto"/>
                <a:cs typeface="Roboto"/>
                <a:sym typeface="Roboto"/>
              </a:rPr>
              <a:t>return </a:t>
            </a:r>
            <a:r>
              <a:rPr lang="en">
                <a:solidFill>
                  <a:schemeClr val="accent2"/>
                </a:solidFill>
                <a:latin typeface="Roboto"/>
                <a:ea typeface="Roboto"/>
                <a:cs typeface="Roboto"/>
                <a:sym typeface="Roboto"/>
              </a:rPr>
              <a:t>new columns[alpha_count, digit_count, </a:t>
            </a:r>
            <a:r>
              <a:rPr lang="en">
                <a:solidFill>
                  <a:schemeClr val="dk1"/>
                </a:solidFill>
                <a:latin typeface="Roboto"/>
                <a:ea typeface="Roboto"/>
                <a:cs typeface="Roboto"/>
                <a:sym typeface="Roboto"/>
              </a:rPr>
              <a:t>asdlkmsalkdadadsad||</a:t>
            </a:r>
            <a:r>
              <a:rPr lang="en">
                <a:solidFill>
                  <a:schemeClr val="accent2"/>
                </a:solidFill>
                <a:latin typeface="Roboto"/>
                <a:ea typeface="Roboto"/>
                <a:cs typeface="Roboto"/>
                <a:sym typeface="Roboto"/>
              </a:rPr>
              <a:t>sp_chars, has_bot_substr]</a:t>
            </a:r>
            <a:endParaRPr>
              <a:solidFill>
                <a:schemeClr val="accent2"/>
              </a:solidFill>
              <a:latin typeface="Roboto"/>
              <a:ea typeface="Roboto"/>
              <a:cs typeface="Roboto"/>
              <a:sym typeface="Roboto"/>
            </a:endParaRPr>
          </a:p>
          <a:p>
            <a:pPr indent="0" lvl="0" marL="0" rtl="0" algn="l">
              <a:spcBef>
                <a:spcPts val="0"/>
              </a:spcBef>
              <a:spcAft>
                <a:spcPts val="0"/>
              </a:spcAft>
              <a:buNone/>
            </a:pPr>
            <a:r>
              <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rgbClr val="6AA84F"/>
                </a:solidFill>
                <a:latin typeface="Roboto"/>
                <a:ea typeface="Roboto"/>
                <a:cs typeface="Roboto"/>
                <a:sym typeface="Roboto"/>
              </a:rPr>
              <a:t>s</a:t>
            </a:r>
            <a:r>
              <a:rPr lang="en">
                <a:solidFill>
                  <a:srgbClr val="6AA84F"/>
                </a:solidFill>
                <a:latin typeface="Roboto"/>
                <a:ea typeface="Roboto"/>
                <a:cs typeface="Roboto"/>
                <a:sym typeface="Roboto"/>
              </a:rPr>
              <a:t>cale </a:t>
            </a:r>
            <a:r>
              <a:rPr lang="en">
                <a:solidFill>
                  <a:schemeClr val="accent2"/>
                </a:solidFill>
                <a:latin typeface="Roboto"/>
                <a:ea typeface="Roboto"/>
                <a:cs typeface="Roboto"/>
                <a:sym typeface="Roboto"/>
              </a:rPr>
              <a:t>the new columns between (0,1)</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rgbClr val="6AA84F"/>
                </a:solidFill>
                <a:latin typeface="Roboto"/>
                <a:ea typeface="Roboto"/>
                <a:cs typeface="Roboto"/>
                <a:sym typeface="Roboto"/>
              </a:rPr>
              <a:t>c</a:t>
            </a:r>
            <a:r>
              <a:rPr lang="en">
                <a:solidFill>
                  <a:srgbClr val="6AA84F"/>
                </a:solidFill>
                <a:latin typeface="Roboto"/>
                <a:ea typeface="Roboto"/>
                <a:cs typeface="Roboto"/>
                <a:sym typeface="Roboto"/>
              </a:rPr>
              <a:t>reate </a:t>
            </a:r>
            <a:r>
              <a:rPr lang="en">
                <a:solidFill>
                  <a:schemeClr val="accent2"/>
                </a:solidFill>
                <a:latin typeface="Roboto"/>
                <a:ea typeface="Roboto"/>
                <a:cs typeface="Roboto"/>
                <a:sym typeface="Roboto"/>
              </a:rPr>
              <a:t>instance of </a:t>
            </a:r>
            <a:r>
              <a:rPr lang="en">
                <a:solidFill>
                  <a:srgbClr val="C27BA0"/>
                </a:solidFill>
                <a:latin typeface="Roboto"/>
                <a:ea typeface="Roboto"/>
                <a:cs typeface="Roboto"/>
                <a:sym typeface="Roboto"/>
              </a:rPr>
              <a:t>LogisticRegressionClassifier</a:t>
            </a:r>
            <a:endParaRPr>
              <a:solidFill>
                <a:srgbClr val="C27BA0"/>
              </a:solidFill>
              <a:latin typeface="Roboto"/>
              <a:ea typeface="Roboto"/>
              <a:cs typeface="Roboto"/>
              <a:sym typeface="Roboto"/>
            </a:endParaRPr>
          </a:p>
          <a:p>
            <a:pPr indent="0" lvl="0" marL="0" rtl="0" algn="l">
              <a:spcBef>
                <a:spcPts val="0"/>
              </a:spcBef>
              <a:spcAft>
                <a:spcPts val="0"/>
              </a:spcAft>
              <a:buNone/>
            </a:pPr>
            <a:r>
              <a:rPr lang="en">
                <a:solidFill>
                  <a:schemeClr val="accent2"/>
                </a:solidFill>
                <a:latin typeface="Roboto"/>
                <a:ea typeface="Roboto"/>
                <a:cs typeface="Roboto"/>
                <a:sym typeface="Roboto"/>
              </a:rPr>
              <a:t>classifier.fit()</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chemeClr val="accent2"/>
                </a:solidFill>
                <a:latin typeface="Roboto"/>
                <a:ea typeface="Roboto"/>
                <a:cs typeface="Roboto"/>
                <a:sym typeface="Roboto"/>
              </a:rPr>
              <a:t>classifier.predict_probability()</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rgbClr val="6AA84F"/>
                </a:solidFill>
                <a:latin typeface="Roboto"/>
                <a:ea typeface="Roboto"/>
                <a:cs typeface="Roboto"/>
                <a:sym typeface="Roboto"/>
              </a:rPr>
              <a:t>a</a:t>
            </a:r>
            <a:r>
              <a:rPr lang="en">
                <a:solidFill>
                  <a:srgbClr val="6AA84F"/>
                </a:solidFill>
                <a:latin typeface="Roboto"/>
                <a:ea typeface="Roboto"/>
                <a:cs typeface="Roboto"/>
                <a:sym typeface="Roboto"/>
              </a:rPr>
              <a:t>dd </a:t>
            </a:r>
            <a:r>
              <a:rPr lang="en">
                <a:solidFill>
                  <a:schemeClr val="accent2"/>
                </a:solidFill>
                <a:latin typeface="Roboto"/>
                <a:ea typeface="Roboto"/>
                <a:cs typeface="Roboto"/>
                <a:sym typeface="Roboto"/>
              </a:rPr>
              <a:t>probability </a:t>
            </a:r>
            <a:r>
              <a:rPr lang="en">
                <a:solidFill>
                  <a:srgbClr val="6AA84F"/>
                </a:solidFill>
                <a:latin typeface="Roboto"/>
                <a:ea typeface="Roboto"/>
                <a:cs typeface="Roboto"/>
                <a:sym typeface="Roboto"/>
              </a:rPr>
              <a:t>as </a:t>
            </a:r>
            <a:r>
              <a:rPr lang="en">
                <a:solidFill>
                  <a:schemeClr val="accent2"/>
                </a:solidFill>
                <a:latin typeface="Roboto"/>
                <a:ea typeface="Roboto"/>
                <a:cs typeface="Roboto"/>
                <a:sym typeface="Roboto"/>
              </a:rPr>
              <a:t>new column to </a:t>
            </a:r>
            <a:r>
              <a:rPr lang="en">
                <a:solidFill>
                  <a:srgbClr val="C27BA0"/>
                </a:solidFill>
                <a:latin typeface="Roboto"/>
                <a:ea typeface="Roboto"/>
                <a:cs typeface="Roboto"/>
                <a:sym typeface="Roboto"/>
              </a:rPr>
              <a:t>dataset</a:t>
            </a:r>
            <a:endParaRPr>
              <a:solidFill>
                <a:srgbClr val="C27BA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 used and comparison:</a:t>
            </a:r>
            <a:endParaRPr/>
          </a:p>
        </p:txBody>
      </p:sp>
      <p:sp>
        <p:nvSpPr>
          <p:cNvPr id="129" name="Google Shape;129;p23"/>
          <p:cNvSpPr txBox="1"/>
          <p:nvPr>
            <p:ph idx="1" type="subTitle"/>
          </p:nvPr>
        </p:nvSpPr>
        <p:spPr>
          <a:xfrm>
            <a:off x="304800" y="1655125"/>
            <a:ext cx="3954000" cy="2847900"/>
          </a:xfrm>
          <a:prstGeom prst="rect">
            <a:avLst/>
          </a:prstGeom>
        </p:spPr>
        <p:txBody>
          <a:bodyPr anchorCtr="0" anchor="t" bIns="0" lIns="91425" spcFirstLastPara="1" rIns="91425" wrap="square" tIns="0">
            <a:noAutofit/>
          </a:bodyPr>
          <a:lstStyle/>
          <a:p>
            <a:pPr indent="-355600" lvl="0" marL="457200" rtl="0" algn="l">
              <a:lnSpc>
                <a:spcPct val="115000"/>
              </a:lnSpc>
              <a:spcBef>
                <a:spcPts val="0"/>
              </a:spcBef>
              <a:spcAft>
                <a:spcPts val="0"/>
              </a:spcAft>
              <a:buClr>
                <a:schemeClr val="accent2"/>
              </a:buClr>
              <a:buSzPts val="2000"/>
              <a:buChar char="●"/>
            </a:pPr>
            <a:r>
              <a:rPr lang="en" sz="2000"/>
              <a:t>Logistic Regression</a:t>
            </a:r>
            <a:endParaRPr sz="2000"/>
          </a:p>
          <a:p>
            <a:pPr indent="-355600" lvl="0" marL="457200" rtl="0" algn="l">
              <a:lnSpc>
                <a:spcPct val="115000"/>
              </a:lnSpc>
              <a:spcBef>
                <a:spcPts val="0"/>
              </a:spcBef>
              <a:spcAft>
                <a:spcPts val="0"/>
              </a:spcAft>
              <a:buClr>
                <a:schemeClr val="accent2"/>
              </a:buClr>
              <a:buSzPts val="2000"/>
              <a:buChar char="●"/>
            </a:pPr>
            <a:r>
              <a:rPr lang="en" sz="2000"/>
              <a:t>SVC</a:t>
            </a:r>
            <a:endParaRPr sz="2000"/>
          </a:p>
          <a:p>
            <a:pPr indent="-355600" lvl="0" marL="457200" rtl="0" algn="l">
              <a:lnSpc>
                <a:spcPct val="115000"/>
              </a:lnSpc>
              <a:spcBef>
                <a:spcPts val="0"/>
              </a:spcBef>
              <a:spcAft>
                <a:spcPts val="0"/>
              </a:spcAft>
              <a:buClr>
                <a:schemeClr val="accent2"/>
              </a:buClr>
              <a:buSzPts val="2000"/>
              <a:buChar char="●"/>
            </a:pPr>
            <a:r>
              <a:rPr lang="en" sz="2000"/>
              <a:t>Decision Tree Classifier</a:t>
            </a:r>
            <a:endParaRPr sz="2000"/>
          </a:p>
          <a:p>
            <a:pPr indent="-355600" lvl="0" marL="457200" rtl="0" algn="l">
              <a:lnSpc>
                <a:spcPct val="115000"/>
              </a:lnSpc>
              <a:spcBef>
                <a:spcPts val="0"/>
              </a:spcBef>
              <a:spcAft>
                <a:spcPts val="0"/>
              </a:spcAft>
              <a:buClr>
                <a:schemeClr val="accent2"/>
              </a:buClr>
              <a:buSzPts val="2000"/>
              <a:buChar char="●"/>
            </a:pPr>
            <a:r>
              <a:rPr lang="en" sz="2000"/>
              <a:t>Random Forest Classifier</a:t>
            </a:r>
            <a:endParaRPr sz="2000"/>
          </a:p>
          <a:p>
            <a:pPr indent="-355600" lvl="0" marL="457200" rtl="0" algn="l">
              <a:lnSpc>
                <a:spcPct val="115000"/>
              </a:lnSpc>
              <a:spcBef>
                <a:spcPts val="0"/>
              </a:spcBef>
              <a:spcAft>
                <a:spcPts val="0"/>
              </a:spcAft>
              <a:buClr>
                <a:schemeClr val="accent2"/>
              </a:buClr>
              <a:buSzPts val="2000"/>
              <a:buChar char="●"/>
            </a:pPr>
            <a:r>
              <a:rPr lang="en" sz="2000"/>
              <a:t>Gaussian Naive Bayes Classifier</a:t>
            </a:r>
            <a:endParaRPr sz="2000"/>
          </a:p>
          <a:p>
            <a:pPr indent="-355600" lvl="0" marL="457200" rtl="0" algn="l">
              <a:lnSpc>
                <a:spcPct val="115000"/>
              </a:lnSpc>
              <a:spcBef>
                <a:spcPts val="0"/>
              </a:spcBef>
              <a:spcAft>
                <a:spcPts val="0"/>
              </a:spcAft>
              <a:buClr>
                <a:schemeClr val="accent2"/>
              </a:buClr>
              <a:buSzPts val="2000"/>
              <a:buChar char="●"/>
            </a:pPr>
            <a:r>
              <a:rPr lang="en" sz="2000"/>
              <a:t>Artificial Neural Network</a:t>
            </a:r>
            <a:endParaRPr sz="2000"/>
          </a:p>
        </p:txBody>
      </p:sp>
      <p:graphicFrame>
        <p:nvGraphicFramePr>
          <p:cNvPr id="130" name="Google Shape;130;p23"/>
          <p:cNvGraphicFramePr/>
          <p:nvPr/>
        </p:nvGraphicFramePr>
        <p:xfrm>
          <a:off x="4653300" y="500925"/>
          <a:ext cx="3000000" cy="3000000"/>
        </p:xfrm>
        <a:graphic>
          <a:graphicData uri="http://schemas.openxmlformats.org/drawingml/2006/table">
            <a:tbl>
              <a:tblPr>
                <a:noFill/>
                <a:tableStyleId>{B745178E-7E87-483E-BFB2-CB3FC463BEF3}</a:tableStyleId>
              </a:tblPr>
              <a:tblGrid>
                <a:gridCol w="1668700"/>
                <a:gridCol w="2722550"/>
              </a:tblGrid>
              <a:tr h="431550">
                <a:tc>
                  <a:txBody>
                    <a:bodyPr/>
                    <a:lstStyle/>
                    <a:p>
                      <a:pPr indent="0" lvl="0" marL="0" rtl="0" algn="l">
                        <a:spcBef>
                          <a:spcPts val="0"/>
                        </a:spcBef>
                        <a:spcAft>
                          <a:spcPts val="0"/>
                        </a:spcAft>
                        <a:buNone/>
                      </a:pPr>
                      <a:r>
                        <a:rPr b="1" lang="en"/>
                        <a:t>Algorithm:</a:t>
                      </a:r>
                      <a:endParaRPr b="1"/>
                    </a:p>
                  </a:txBody>
                  <a:tcPr marT="91425" marB="91425" marR="91425" marL="91425"/>
                </a:tc>
                <a:tc>
                  <a:txBody>
                    <a:bodyPr/>
                    <a:lstStyle/>
                    <a:p>
                      <a:pPr indent="0" lvl="0" marL="0" rtl="0" algn="l">
                        <a:spcBef>
                          <a:spcPts val="0"/>
                        </a:spcBef>
                        <a:spcAft>
                          <a:spcPts val="0"/>
                        </a:spcAft>
                        <a:buNone/>
                      </a:pPr>
                      <a:r>
                        <a:rPr b="1" lang="en"/>
                        <a:t>Accuracy-precision-recall-F1</a:t>
                      </a:r>
                      <a:endParaRPr b="1"/>
                    </a:p>
                  </a:txBody>
                  <a:tcPr marT="91425" marB="91425" marR="91425" marL="91425"/>
                </a:tc>
              </a:tr>
              <a:tr h="632275">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ctr">
                        <a:spcBef>
                          <a:spcPts val="0"/>
                        </a:spcBef>
                        <a:spcAft>
                          <a:spcPts val="0"/>
                        </a:spcAft>
                        <a:buNone/>
                      </a:pPr>
                      <a:r>
                        <a:rPr lang="en"/>
                        <a:t>0.738 - 0.81 - 0.74 - 0.72</a:t>
                      </a:r>
                      <a:endParaRPr/>
                    </a:p>
                  </a:txBody>
                  <a:tcPr marT="91425" marB="91425" marR="91425" marL="91425"/>
                </a:tc>
              </a:tr>
              <a:tr h="632275">
                <a:tc>
                  <a:txBody>
                    <a:bodyPr/>
                    <a:lstStyle/>
                    <a:p>
                      <a:pPr indent="0" lvl="0" marL="0" rtl="0" algn="l">
                        <a:spcBef>
                          <a:spcPts val="0"/>
                        </a:spcBef>
                        <a:spcAft>
                          <a:spcPts val="0"/>
                        </a:spcAft>
                        <a:buNone/>
                      </a:pPr>
                      <a:r>
                        <a:rPr lang="en"/>
                        <a:t>SVC</a:t>
                      </a:r>
                      <a:endParaRPr/>
                    </a:p>
                  </a:txBody>
                  <a:tcPr marT="91425" marB="91425" marR="91425" marL="91425"/>
                </a:tc>
                <a:tc>
                  <a:txBody>
                    <a:bodyPr/>
                    <a:lstStyle/>
                    <a:p>
                      <a:pPr indent="0" lvl="0" marL="0" rtl="0" algn="ctr">
                        <a:spcBef>
                          <a:spcPts val="0"/>
                        </a:spcBef>
                        <a:spcAft>
                          <a:spcPts val="0"/>
                        </a:spcAft>
                        <a:buNone/>
                      </a:pPr>
                      <a:r>
                        <a:rPr lang="en"/>
                        <a:t>0.644 - 0.79 - 0.64 - 0.59</a:t>
                      </a:r>
                      <a:endParaRPr/>
                    </a:p>
                  </a:txBody>
                  <a:tcPr marT="91425" marB="91425" marR="91425" marL="91425"/>
                </a:tc>
              </a:tr>
              <a:tr h="632275">
                <a:tc>
                  <a:txBody>
                    <a:bodyPr/>
                    <a:lstStyle/>
                    <a:p>
                      <a:pPr indent="0" lvl="0" marL="0" rtl="0" algn="l">
                        <a:spcBef>
                          <a:spcPts val="0"/>
                        </a:spcBef>
                        <a:spcAft>
                          <a:spcPts val="0"/>
                        </a:spcAft>
                        <a:buNone/>
                      </a:pPr>
                      <a:r>
                        <a:rPr lang="en"/>
                        <a:t>Decision Tree Classifier</a:t>
                      </a:r>
                      <a:endParaRPr/>
                    </a:p>
                  </a:txBody>
                  <a:tcPr marT="91425" marB="91425" marR="91425" marL="91425"/>
                </a:tc>
                <a:tc>
                  <a:txBody>
                    <a:bodyPr/>
                    <a:lstStyle/>
                    <a:p>
                      <a:pPr indent="0" lvl="0" marL="0" rtl="0" algn="ctr">
                        <a:spcBef>
                          <a:spcPts val="0"/>
                        </a:spcBef>
                        <a:spcAft>
                          <a:spcPts val="0"/>
                        </a:spcAft>
                        <a:buNone/>
                      </a:pPr>
                      <a:r>
                        <a:rPr lang="en"/>
                        <a:t>0.862 - 0.86 - 0.86 - 0.86 </a:t>
                      </a:r>
                      <a:endParaRPr/>
                    </a:p>
                  </a:txBody>
                  <a:tcPr marT="91425" marB="91425" marR="91425" marL="91425"/>
                </a:tc>
              </a:tr>
              <a:tr h="632275">
                <a:tc>
                  <a:txBody>
                    <a:bodyPr/>
                    <a:lstStyle/>
                    <a:p>
                      <a:pPr indent="0" lvl="0" marL="0" rtl="0" algn="l">
                        <a:spcBef>
                          <a:spcPts val="0"/>
                        </a:spcBef>
                        <a:spcAft>
                          <a:spcPts val="0"/>
                        </a:spcAft>
                        <a:buNone/>
                      </a:pPr>
                      <a:r>
                        <a:rPr lang="en"/>
                        <a:t>Random Forest Classifier</a:t>
                      </a:r>
                      <a:endParaRPr/>
                    </a:p>
                  </a:txBody>
                  <a:tcPr marT="91425" marB="91425" marR="91425" marL="91425"/>
                </a:tc>
                <a:tc>
                  <a:txBody>
                    <a:bodyPr/>
                    <a:lstStyle/>
                    <a:p>
                      <a:pPr indent="0" lvl="0" marL="0" rtl="0" algn="ctr">
                        <a:spcBef>
                          <a:spcPts val="0"/>
                        </a:spcBef>
                        <a:spcAft>
                          <a:spcPts val="0"/>
                        </a:spcAft>
                        <a:buNone/>
                      </a:pPr>
                      <a:r>
                        <a:rPr lang="en"/>
                        <a:t>0.886 - 0.89 - 0.89 - 0.89</a:t>
                      </a:r>
                      <a:endParaRPr/>
                    </a:p>
                  </a:txBody>
                  <a:tcPr marT="91425" marB="91425" marR="91425" marL="91425"/>
                </a:tc>
              </a:tr>
              <a:tr h="632275">
                <a:tc>
                  <a:txBody>
                    <a:bodyPr/>
                    <a:lstStyle/>
                    <a:p>
                      <a:pPr indent="0" lvl="0" marL="0" rtl="0" algn="l">
                        <a:spcBef>
                          <a:spcPts val="0"/>
                        </a:spcBef>
                        <a:spcAft>
                          <a:spcPts val="0"/>
                        </a:spcAft>
                        <a:buNone/>
                      </a:pPr>
                      <a:r>
                        <a:rPr lang="en"/>
                        <a:t>Gaussian NB Classifier</a:t>
                      </a:r>
                      <a:endParaRPr/>
                    </a:p>
                  </a:txBody>
                  <a:tcPr marT="91425" marB="91425" marR="91425" marL="91425"/>
                </a:tc>
                <a:tc>
                  <a:txBody>
                    <a:bodyPr/>
                    <a:lstStyle/>
                    <a:p>
                      <a:pPr indent="0" lvl="0" marL="0" rtl="0" algn="ctr">
                        <a:spcBef>
                          <a:spcPts val="0"/>
                        </a:spcBef>
                        <a:spcAft>
                          <a:spcPts val="0"/>
                        </a:spcAft>
                        <a:buNone/>
                      </a:pPr>
                      <a:r>
                        <a:rPr lang="en"/>
                        <a:t>0.655 - 0.78 - 0.65 - 0.61</a:t>
                      </a:r>
                      <a:endParaRPr/>
                    </a:p>
                  </a:txBody>
                  <a:tcPr marT="91425" marB="91425" marR="91425" marL="91425"/>
                </a:tc>
              </a:tr>
              <a:tr h="632275">
                <a:tc>
                  <a:txBody>
                    <a:bodyPr/>
                    <a:lstStyle/>
                    <a:p>
                      <a:pPr indent="0" lvl="0" marL="0" rtl="0" algn="l">
                        <a:spcBef>
                          <a:spcPts val="0"/>
                        </a:spcBef>
                        <a:spcAft>
                          <a:spcPts val="0"/>
                        </a:spcAft>
                        <a:buNone/>
                      </a:pPr>
                      <a:r>
                        <a:rPr lang="en"/>
                        <a:t>ANN</a:t>
                      </a:r>
                      <a:endParaRPr/>
                    </a:p>
                  </a:txBody>
                  <a:tcPr marT="91425" marB="91425" marR="91425" marL="91425"/>
                </a:tc>
                <a:tc>
                  <a:txBody>
                    <a:bodyPr/>
                    <a:lstStyle/>
                    <a:p>
                      <a:pPr indent="0" lvl="0" marL="0" rtl="0" algn="ctr">
                        <a:spcBef>
                          <a:spcPts val="0"/>
                        </a:spcBef>
                        <a:spcAft>
                          <a:spcPts val="0"/>
                        </a:spcAft>
                        <a:buNone/>
                      </a:pPr>
                      <a:r>
                        <a:rPr lang="en"/>
                        <a:t>0.867 - 0.87 - 0.87 - 0.87</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106500" y="184750"/>
            <a:ext cx="43449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Logistic Regression:</a:t>
            </a:r>
            <a:endParaRPr sz="2400"/>
          </a:p>
        </p:txBody>
      </p:sp>
      <p:sp>
        <p:nvSpPr>
          <p:cNvPr id="136" name="Google Shape;136;p24"/>
          <p:cNvSpPr txBox="1"/>
          <p:nvPr>
            <p:ph type="title"/>
          </p:nvPr>
        </p:nvSpPr>
        <p:spPr>
          <a:xfrm>
            <a:off x="4696250" y="184750"/>
            <a:ext cx="43449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SVM:</a:t>
            </a:r>
            <a:endParaRPr sz="2400">
              <a:solidFill>
                <a:schemeClr val="dk1"/>
              </a:solidFill>
            </a:endParaRPr>
          </a:p>
        </p:txBody>
      </p:sp>
      <p:sp>
        <p:nvSpPr>
          <p:cNvPr id="137" name="Google Shape;137;p24"/>
          <p:cNvSpPr txBox="1"/>
          <p:nvPr>
            <p:ph idx="1" type="subTitle"/>
          </p:nvPr>
        </p:nvSpPr>
        <p:spPr>
          <a:xfrm>
            <a:off x="4572000" y="737950"/>
            <a:ext cx="4572000" cy="1551600"/>
          </a:xfrm>
          <a:prstGeom prst="rect">
            <a:avLst/>
          </a:prstGeom>
        </p:spPr>
        <p:txBody>
          <a:bodyPr anchorCtr="0" anchor="t" bIns="91425" lIns="91425" spcFirstLastPara="1" rIns="91425" wrap="square" tIns="91425">
            <a:noAutofit/>
          </a:bodyPr>
          <a:lstStyle/>
          <a:p>
            <a:pPr indent="-180340" lvl="0" marL="182880" rtl="0" algn="l">
              <a:spcBef>
                <a:spcPts val="0"/>
              </a:spcBef>
              <a:spcAft>
                <a:spcPts val="0"/>
              </a:spcAft>
              <a:buClr>
                <a:srgbClr val="45818E"/>
              </a:buClr>
              <a:buSzPts val="1400"/>
              <a:buChar char="●"/>
            </a:pPr>
            <a:r>
              <a:rPr lang="en" sz="1400">
                <a:solidFill>
                  <a:srgbClr val="45818E"/>
                </a:solidFill>
              </a:rPr>
              <a:t>Each data item is plotted as a point in n-dimensional space with the value of each feature being the value of a particular coordinate.</a:t>
            </a:r>
            <a:endParaRPr sz="1400">
              <a:solidFill>
                <a:srgbClr val="45818E"/>
              </a:solidFill>
            </a:endParaRPr>
          </a:p>
          <a:p>
            <a:pPr indent="-180340" lvl="0" marL="182880" rtl="0" algn="l">
              <a:spcBef>
                <a:spcPts val="0"/>
              </a:spcBef>
              <a:spcAft>
                <a:spcPts val="0"/>
              </a:spcAft>
              <a:buClr>
                <a:srgbClr val="45818E"/>
              </a:buClr>
              <a:buSzPts val="1400"/>
              <a:buChar char="●"/>
            </a:pPr>
            <a:r>
              <a:rPr lang="en" sz="1400">
                <a:solidFill>
                  <a:srgbClr val="45818E"/>
                </a:solidFill>
              </a:rPr>
              <a:t>Classification is performed by finding the optimal </a:t>
            </a:r>
            <a:r>
              <a:rPr lang="en" sz="1400">
                <a:solidFill>
                  <a:srgbClr val="45818E"/>
                </a:solidFill>
              </a:rPr>
              <a:t>hyperplane</a:t>
            </a:r>
            <a:r>
              <a:rPr lang="en" sz="1400">
                <a:solidFill>
                  <a:srgbClr val="45818E"/>
                </a:solidFill>
              </a:rPr>
              <a:t> that differentiates the two classes very well.</a:t>
            </a:r>
            <a:endParaRPr sz="1400">
              <a:solidFill>
                <a:srgbClr val="45818E"/>
              </a:solidFill>
            </a:endParaRPr>
          </a:p>
        </p:txBody>
      </p:sp>
      <p:pic>
        <p:nvPicPr>
          <p:cNvPr id="138" name="Google Shape;138;p24"/>
          <p:cNvPicPr preferRelativeResize="0"/>
          <p:nvPr/>
        </p:nvPicPr>
        <p:blipFill>
          <a:blip r:embed="rId3">
            <a:alphaModFix/>
          </a:blip>
          <a:stretch>
            <a:fillRect/>
          </a:stretch>
        </p:blipFill>
        <p:spPr>
          <a:xfrm>
            <a:off x="468825" y="2225650"/>
            <a:ext cx="3513742" cy="2855429"/>
          </a:xfrm>
          <a:prstGeom prst="rect">
            <a:avLst/>
          </a:prstGeom>
          <a:noFill/>
          <a:ln>
            <a:noFill/>
          </a:ln>
        </p:spPr>
      </p:pic>
      <p:pic>
        <p:nvPicPr>
          <p:cNvPr id="139" name="Google Shape;139;p24"/>
          <p:cNvPicPr preferRelativeResize="0"/>
          <p:nvPr/>
        </p:nvPicPr>
        <p:blipFill rotWithShape="1">
          <a:blip r:embed="rId4">
            <a:alphaModFix/>
          </a:blip>
          <a:srcRect b="0" l="7553" r="12433" t="0"/>
          <a:stretch/>
        </p:blipFill>
        <p:spPr>
          <a:xfrm>
            <a:off x="4661875" y="2672912"/>
            <a:ext cx="2201251" cy="1960900"/>
          </a:xfrm>
          <a:prstGeom prst="rect">
            <a:avLst/>
          </a:prstGeom>
          <a:noFill/>
          <a:ln>
            <a:noFill/>
          </a:ln>
        </p:spPr>
      </p:pic>
      <p:pic>
        <p:nvPicPr>
          <p:cNvPr id="140" name="Google Shape;140;p24"/>
          <p:cNvPicPr preferRelativeResize="0"/>
          <p:nvPr/>
        </p:nvPicPr>
        <p:blipFill rotWithShape="1">
          <a:blip r:embed="rId5">
            <a:alphaModFix/>
          </a:blip>
          <a:srcRect b="0" l="8058" r="5383" t="0"/>
          <a:stretch/>
        </p:blipFill>
        <p:spPr>
          <a:xfrm>
            <a:off x="6741525" y="2580475"/>
            <a:ext cx="2312599" cy="2145775"/>
          </a:xfrm>
          <a:prstGeom prst="rect">
            <a:avLst/>
          </a:prstGeom>
          <a:noFill/>
          <a:ln>
            <a:noFill/>
          </a:ln>
        </p:spPr>
      </p:pic>
      <p:sp>
        <p:nvSpPr>
          <p:cNvPr id="141" name="Google Shape;141;p24"/>
          <p:cNvSpPr txBox="1"/>
          <p:nvPr>
            <p:ph idx="1" type="subTitle"/>
          </p:nvPr>
        </p:nvSpPr>
        <p:spPr>
          <a:xfrm>
            <a:off x="-7050" y="737950"/>
            <a:ext cx="4572000" cy="1551600"/>
          </a:xfrm>
          <a:prstGeom prst="rect">
            <a:avLst/>
          </a:prstGeom>
        </p:spPr>
        <p:txBody>
          <a:bodyPr anchorCtr="0" anchor="t" bIns="91425" lIns="91425" spcFirstLastPara="1" rIns="91425" wrap="square" tIns="91425">
            <a:noAutofit/>
          </a:bodyPr>
          <a:lstStyle/>
          <a:p>
            <a:pPr indent="-180340" lvl="0" marL="182880" rtl="0" algn="l">
              <a:spcBef>
                <a:spcPts val="0"/>
              </a:spcBef>
              <a:spcAft>
                <a:spcPts val="0"/>
              </a:spcAft>
              <a:buSzPts val="1400"/>
              <a:buChar char="●"/>
            </a:pPr>
            <a:r>
              <a:rPr lang="en" sz="1400">
                <a:latin typeface="Arial"/>
                <a:ea typeface="Arial"/>
                <a:cs typeface="Arial"/>
                <a:sym typeface="Arial"/>
              </a:rPr>
              <a:t>Used to predict the probability of a categorical dependent variable.</a:t>
            </a:r>
            <a:endParaRPr sz="1400">
              <a:latin typeface="Arial"/>
              <a:ea typeface="Arial"/>
              <a:cs typeface="Arial"/>
              <a:sym typeface="Arial"/>
            </a:endParaRPr>
          </a:p>
          <a:p>
            <a:pPr indent="-180340" lvl="0" marL="182880" rtl="0" algn="l">
              <a:spcBef>
                <a:spcPts val="0"/>
              </a:spcBef>
              <a:spcAft>
                <a:spcPts val="0"/>
              </a:spcAft>
              <a:buSzPts val="1400"/>
              <a:buChar char="●"/>
            </a:pPr>
            <a:r>
              <a:rPr lang="en" sz="1400">
                <a:latin typeface="Arial"/>
                <a:ea typeface="Arial"/>
                <a:cs typeface="Arial"/>
                <a:sym typeface="Arial"/>
              </a:rPr>
              <a:t>The dependent variable is a binary variable that contains data coded as 1 (yes, success, etc.) or 0 (no, failure, etc.).</a:t>
            </a:r>
            <a:endParaRPr sz="1400">
              <a:latin typeface="Arial"/>
              <a:ea typeface="Arial"/>
              <a:cs typeface="Arial"/>
              <a:sym typeface="Arial"/>
            </a:endParaRPr>
          </a:p>
          <a:p>
            <a:pPr indent="-180340" lvl="0" marL="182880" rtl="0" algn="l">
              <a:spcBef>
                <a:spcPts val="0"/>
              </a:spcBef>
              <a:spcAft>
                <a:spcPts val="0"/>
              </a:spcAft>
              <a:buSzPts val="1400"/>
              <a:buChar char="●"/>
            </a:pPr>
            <a:r>
              <a:rPr lang="en" sz="1400">
                <a:latin typeface="Arial"/>
                <a:ea typeface="Arial"/>
                <a:cs typeface="Arial"/>
                <a:sym typeface="Arial"/>
              </a:rPr>
              <a:t>Predicts P(Y=1) as a function of X.</a:t>
            </a:r>
            <a:endParaRPr sz="14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106500" y="184750"/>
            <a:ext cx="43449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Decision Tree Classifier:</a:t>
            </a:r>
            <a:endParaRPr sz="2400"/>
          </a:p>
        </p:txBody>
      </p:sp>
      <p:sp>
        <p:nvSpPr>
          <p:cNvPr id="147" name="Google Shape;147;p25"/>
          <p:cNvSpPr txBox="1"/>
          <p:nvPr>
            <p:ph type="title"/>
          </p:nvPr>
        </p:nvSpPr>
        <p:spPr>
          <a:xfrm>
            <a:off x="4696250" y="184750"/>
            <a:ext cx="43449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Random Forest Classifier</a:t>
            </a:r>
            <a:r>
              <a:rPr lang="en" sz="2400">
                <a:solidFill>
                  <a:schemeClr val="dk1"/>
                </a:solidFill>
              </a:rPr>
              <a:t>:</a:t>
            </a:r>
            <a:endParaRPr sz="2400">
              <a:solidFill>
                <a:schemeClr val="dk1"/>
              </a:solidFill>
            </a:endParaRPr>
          </a:p>
        </p:txBody>
      </p:sp>
      <p:sp>
        <p:nvSpPr>
          <p:cNvPr id="148" name="Google Shape;148;p25"/>
          <p:cNvSpPr txBox="1"/>
          <p:nvPr>
            <p:ph idx="1" type="subTitle"/>
          </p:nvPr>
        </p:nvSpPr>
        <p:spPr>
          <a:xfrm>
            <a:off x="4572000" y="737950"/>
            <a:ext cx="4572000" cy="1551600"/>
          </a:xfrm>
          <a:prstGeom prst="rect">
            <a:avLst/>
          </a:prstGeom>
        </p:spPr>
        <p:txBody>
          <a:bodyPr anchorCtr="0" anchor="t" bIns="91425" lIns="91425" spcFirstLastPara="1" rIns="91425" wrap="square" tIns="91425">
            <a:noAutofit/>
          </a:bodyPr>
          <a:lstStyle/>
          <a:p>
            <a:pPr indent="-180340" lvl="0" marL="182880" rtl="0" algn="l">
              <a:spcBef>
                <a:spcPts val="0"/>
              </a:spcBef>
              <a:spcAft>
                <a:spcPts val="0"/>
              </a:spcAft>
              <a:buClr>
                <a:srgbClr val="45818E"/>
              </a:buClr>
              <a:buSzPts val="1400"/>
              <a:buChar char="●"/>
            </a:pPr>
            <a:r>
              <a:rPr lang="en" sz="1400">
                <a:solidFill>
                  <a:srgbClr val="45818E"/>
                </a:solidFill>
              </a:rPr>
              <a:t>Creates a set of decision trees from randomly selected subset of training set. </a:t>
            </a:r>
            <a:endParaRPr sz="1400">
              <a:solidFill>
                <a:srgbClr val="45818E"/>
              </a:solidFill>
            </a:endParaRPr>
          </a:p>
          <a:p>
            <a:pPr indent="-180340" lvl="0" marL="182880" rtl="0" algn="l">
              <a:spcBef>
                <a:spcPts val="0"/>
              </a:spcBef>
              <a:spcAft>
                <a:spcPts val="0"/>
              </a:spcAft>
              <a:buClr>
                <a:srgbClr val="45818E"/>
              </a:buClr>
              <a:buSzPts val="1400"/>
              <a:buChar char="●"/>
            </a:pPr>
            <a:r>
              <a:rPr lang="en" sz="1400">
                <a:solidFill>
                  <a:srgbClr val="45818E"/>
                </a:solidFill>
              </a:rPr>
              <a:t>Then, it aggregates the votes from different decision trees to decide the final class of the test object.</a:t>
            </a:r>
            <a:endParaRPr sz="1400">
              <a:solidFill>
                <a:srgbClr val="45818E"/>
              </a:solidFill>
            </a:endParaRPr>
          </a:p>
        </p:txBody>
      </p:sp>
      <p:pic>
        <p:nvPicPr>
          <p:cNvPr id="149" name="Google Shape;149;p25"/>
          <p:cNvPicPr preferRelativeResize="0"/>
          <p:nvPr/>
        </p:nvPicPr>
        <p:blipFill>
          <a:blip r:embed="rId3">
            <a:alphaModFix/>
          </a:blip>
          <a:stretch>
            <a:fillRect/>
          </a:stretch>
        </p:blipFill>
        <p:spPr>
          <a:xfrm>
            <a:off x="4718792" y="2289550"/>
            <a:ext cx="4278398" cy="2549150"/>
          </a:xfrm>
          <a:prstGeom prst="rect">
            <a:avLst/>
          </a:prstGeom>
          <a:noFill/>
          <a:ln>
            <a:noFill/>
          </a:ln>
        </p:spPr>
      </p:pic>
      <p:sp>
        <p:nvSpPr>
          <p:cNvPr id="150" name="Google Shape;150;p25"/>
          <p:cNvSpPr txBox="1"/>
          <p:nvPr>
            <p:ph idx="1" type="subTitle"/>
          </p:nvPr>
        </p:nvSpPr>
        <p:spPr>
          <a:xfrm>
            <a:off x="-7050" y="737950"/>
            <a:ext cx="4572000" cy="1551600"/>
          </a:xfrm>
          <a:prstGeom prst="rect">
            <a:avLst/>
          </a:prstGeom>
        </p:spPr>
        <p:txBody>
          <a:bodyPr anchorCtr="0" anchor="t" bIns="91425" lIns="91425" spcFirstLastPara="1" rIns="91425" wrap="square" tIns="91425">
            <a:noAutofit/>
          </a:bodyPr>
          <a:lstStyle/>
          <a:p>
            <a:pPr indent="-180340" lvl="0" marL="182880" rtl="0" algn="l">
              <a:spcBef>
                <a:spcPts val="0"/>
              </a:spcBef>
              <a:spcAft>
                <a:spcPts val="0"/>
              </a:spcAft>
              <a:buSzPts val="1400"/>
              <a:buChar char="●"/>
            </a:pPr>
            <a:r>
              <a:rPr lang="en" sz="1400">
                <a:latin typeface="Arial"/>
                <a:ea typeface="Arial"/>
                <a:cs typeface="Arial"/>
                <a:sym typeface="Arial"/>
              </a:rPr>
              <a:t>Repetitive division of  the working area(plot) into sub part by identifying lines.</a:t>
            </a:r>
            <a:endParaRPr sz="1400">
              <a:latin typeface="Arial"/>
              <a:ea typeface="Arial"/>
              <a:cs typeface="Arial"/>
              <a:sym typeface="Arial"/>
            </a:endParaRPr>
          </a:p>
          <a:p>
            <a:pPr indent="-180340" lvl="0" marL="182880" rtl="0" algn="l">
              <a:spcBef>
                <a:spcPts val="0"/>
              </a:spcBef>
              <a:spcAft>
                <a:spcPts val="0"/>
              </a:spcAft>
              <a:buSzPts val="1400"/>
              <a:buChar char="●"/>
            </a:pPr>
            <a:r>
              <a:rPr lang="en" sz="1400">
                <a:latin typeface="Arial"/>
                <a:ea typeface="Arial"/>
                <a:cs typeface="Arial"/>
                <a:sym typeface="Arial"/>
              </a:rPr>
              <a:t>At every stage selects the one that gives best information gain.</a:t>
            </a:r>
            <a:endParaRPr sz="1400">
              <a:latin typeface="Arial"/>
              <a:ea typeface="Arial"/>
              <a:cs typeface="Arial"/>
              <a:sym typeface="Arial"/>
            </a:endParaRPr>
          </a:p>
          <a:p>
            <a:pPr indent="-180340" lvl="0" marL="182880" rtl="0" algn="l">
              <a:spcBef>
                <a:spcPts val="0"/>
              </a:spcBef>
              <a:spcAft>
                <a:spcPts val="0"/>
              </a:spcAft>
              <a:buSzPts val="1400"/>
              <a:buChar char="●"/>
            </a:pPr>
            <a:r>
              <a:rPr lang="en" sz="1400">
                <a:latin typeface="Arial"/>
                <a:ea typeface="Arial"/>
                <a:cs typeface="Arial"/>
                <a:sym typeface="Arial"/>
              </a:rPr>
              <a:t>When information gain is 0, the division stops.</a:t>
            </a:r>
            <a:endParaRPr sz="1400">
              <a:latin typeface="Arial"/>
              <a:ea typeface="Arial"/>
              <a:cs typeface="Arial"/>
              <a:sym typeface="Arial"/>
            </a:endParaRPr>
          </a:p>
        </p:txBody>
      </p:sp>
      <p:pic>
        <p:nvPicPr>
          <p:cNvPr id="151" name="Google Shape;151;p25"/>
          <p:cNvPicPr preferRelativeResize="0"/>
          <p:nvPr/>
        </p:nvPicPr>
        <p:blipFill rotWithShape="1">
          <a:blip r:embed="rId4">
            <a:alphaModFix/>
          </a:blip>
          <a:srcRect b="22052" l="15997" r="8650" t="2555"/>
          <a:stretch/>
        </p:blipFill>
        <p:spPr>
          <a:xfrm>
            <a:off x="345228" y="2509975"/>
            <a:ext cx="3867434" cy="2328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106500" y="184750"/>
            <a:ext cx="43449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Gaussian Naive Bayes</a:t>
            </a:r>
            <a:r>
              <a:rPr lang="en" sz="2400"/>
              <a:t>:</a:t>
            </a:r>
            <a:endParaRPr sz="2400"/>
          </a:p>
        </p:txBody>
      </p:sp>
      <p:sp>
        <p:nvSpPr>
          <p:cNvPr id="157" name="Google Shape;157;p26"/>
          <p:cNvSpPr txBox="1"/>
          <p:nvPr>
            <p:ph type="title"/>
          </p:nvPr>
        </p:nvSpPr>
        <p:spPr>
          <a:xfrm>
            <a:off x="4696250" y="184750"/>
            <a:ext cx="43449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Artificial Neural Network:</a:t>
            </a:r>
            <a:endParaRPr sz="2400">
              <a:solidFill>
                <a:schemeClr val="dk1"/>
              </a:solidFill>
            </a:endParaRPr>
          </a:p>
        </p:txBody>
      </p:sp>
      <p:sp>
        <p:nvSpPr>
          <p:cNvPr id="158" name="Google Shape;158;p26"/>
          <p:cNvSpPr txBox="1"/>
          <p:nvPr>
            <p:ph idx="1" type="subTitle"/>
          </p:nvPr>
        </p:nvSpPr>
        <p:spPr>
          <a:xfrm>
            <a:off x="4572000" y="737950"/>
            <a:ext cx="4572000" cy="1551600"/>
          </a:xfrm>
          <a:prstGeom prst="rect">
            <a:avLst/>
          </a:prstGeom>
        </p:spPr>
        <p:txBody>
          <a:bodyPr anchorCtr="0" anchor="t" bIns="91425" lIns="91425" spcFirstLastPara="1" rIns="91425" wrap="square" tIns="91425">
            <a:noAutofit/>
          </a:bodyPr>
          <a:lstStyle/>
          <a:p>
            <a:pPr indent="-180340" lvl="0" marL="182880" rtl="0" algn="l">
              <a:spcBef>
                <a:spcPts val="0"/>
              </a:spcBef>
              <a:spcAft>
                <a:spcPts val="0"/>
              </a:spcAft>
              <a:buClr>
                <a:srgbClr val="45818E"/>
              </a:buClr>
              <a:buSzPts val="1400"/>
              <a:buChar char="●"/>
            </a:pPr>
            <a:r>
              <a:rPr lang="en" sz="1400">
                <a:solidFill>
                  <a:srgbClr val="45818E"/>
                </a:solidFill>
              </a:rPr>
              <a:t>An ANN is based on a collection of connected units or nodes called</a:t>
            </a:r>
            <a:r>
              <a:rPr lang="en" sz="1400">
                <a:solidFill>
                  <a:srgbClr val="45818E"/>
                </a:solidFill>
                <a:uFill>
                  <a:noFill/>
                </a:uFill>
                <a:hlinkClick r:id="rId3"/>
              </a:rPr>
              <a:t> artificial neurons</a:t>
            </a:r>
            <a:r>
              <a:rPr lang="en" sz="1400">
                <a:solidFill>
                  <a:srgbClr val="45818E"/>
                </a:solidFill>
              </a:rPr>
              <a:t>, which loosely model the</a:t>
            </a:r>
            <a:r>
              <a:rPr lang="en" sz="1400">
                <a:solidFill>
                  <a:srgbClr val="45818E"/>
                </a:solidFill>
                <a:uFill>
                  <a:noFill/>
                </a:uFill>
                <a:hlinkClick r:id="rId4"/>
              </a:rPr>
              <a:t> neurons</a:t>
            </a:r>
            <a:r>
              <a:rPr lang="en" sz="1400">
                <a:solidFill>
                  <a:srgbClr val="45818E"/>
                </a:solidFill>
              </a:rPr>
              <a:t> in a biological brain.</a:t>
            </a:r>
            <a:endParaRPr sz="1400">
              <a:solidFill>
                <a:srgbClr val="45818E"/>
              </a:solidFill>
            </a:endParaRPr>
          </a:p>
          <a:p>
            <a:pPr indent="-180340" lvl="0" marL="182880" rtl="0" algn="l">
              <a:spcBef>
                <a:spcPts val="0"/>
              </a:spcBef>
              <a:spcAft>
                <a:spcPts val="0"/>
              </a:spcAft>
              <a:buClr>
                <a:srgbClr val="45818E"/>
              </a:buClr>
              <a:buSzPts val="1400"/>
              <a:buChar char="●"/>
            </a:pPr>
            <a:r>
              <a:rPr lang="en" sz="1400">
                <a:solidFill>
                  <a:srgbClr val="45818E"/>
                </a:solidFill>
              </a:rPr>
              <a:t>Each connection, like the</a:t>
            </a:r>
            <a:r>
              <a:rPr lang="en" sz="1400">
                <a:solidFill>
                  <a:srgbClr val="45818E"/>
                </a:solidFill>
                <a:uFill>
                  <a:noFill/>
                </a:uFill>
                <a:hlinkClick r:id="rId5"/>
              </a:rPr>
              <a:t> synapses</a:t>
            </a:r>
            <a:r>
              <a:rPr lang="en" sz="1400">
                <a:solidFill>
                  <a:srgbClr val="45818E"/>
                </a:solidFill>
              </a:rPr>
              <a:t> in a biological brain, can transmit a signal to other neurons. </a:t>
            </a:r>
            <a:endParaRPr sz="1400">
              <a:solidFill>
                <a:srgbClr val="45818E"/>
              </a:solidFill>
            </a:endParaRPr>
          </a:p>
          <a:p>
            <a:pPr indent="-180340" lvl="0" marL="182880" rtl="0" algn="l">
              <a:spcBef>
                <a:spcPts val="0"/>
              </a:spcBef>
              <a:spcAft>
                <a:spcPts val="0"/>
              </a:spcAft>
              <a:buClr>
                <a:srgbClr val="45818E"/>
              </a:buClr>
              <a:buSzPts val="1400"/>
              <a:buChar char="●"/>
            </a:pPr>
            <a:r>
              <a:rPr lang="en" sz="1400">
                <a:solidFill>
                  <a:srgbClr val="45818E"/>
                </a:solidFill>
              </a:rPr>
              <a:t>An artificial neuron that receives a signal then processes it and can signal neurons connected to it. </a:t>
            </a:r>
            <a:endParaRPr sz="1400">
              <a:solidFill>
                <a:srgbClr val="45818E"/>
              </a:solidFill>
            </a:endParaRPr>
          </a:p>
        </p:txBody>
      </p:sp>
      <p:sp>
        <p:nvSpPr>
          <p:cNvPr id="159" name="Google Shape;159;p26"/>
          <p:cNvSpPr txBox="1"/>
          <p:nvPr>
            <p:ph idx="1" type="subTitle"/>
          </p:nvPr>
        </p:nvSpPr>
        <p:spPr>
          <a:xfrm>
            <a:off x="-7050" y="737950"/>
            <a:ext cx="4572000" cy="1551600"/>
          </a:xfrm>
          <a:prstGeom prst="rect">
            <a:avLst/>
          </a:prstGeom>
        </p:spPr>
        <p:txBody>
          <a:bodyPr anchorCtr="0" anchor="t" bIns="91425" lIns="91425" spcFirstLastPara="1" rIns="91425" wrap="square" tIns="91425">
            <a:noAutofit/>
          </a:bodyPr>
          <a:lstStyle/>
          <a:p>
            <a:pPr indent="-180340" lvl="0" marL="182880" rtl="0" algn="l">
              <a:spcBef>
                <a:spcPts val="0"/>
              </a:spcBef>
              <a:spcAft>
                <a:spcPts val="0"/>
              </a:spcAft>
              <a:buSzPts val="1400"/>
              <a:buChar char="●"/>
            </a:pPr>
            <a:r>
              <a:rPr lang="en" sz="1400"/>
              <a:t>Helps us to find the probability of a hypothesis given our prior knowledge.</a:t>
            </a:r>
            <a:endParaRPr sz="1400"/>
          </a:p>
          <a:p>
            <a:pPr indent="-180340" lvl="0" marL="182880" rtl="0" algn="l">
              <a:spcBef>
                <a:spcPts val="0"/>
              </a:spcBef>
              <a:spcAft>
                <a:spcPts val="0"/>
              </a:spcAft>
              <a:buSzPts val="1400"/>
              <a:buChar char="●"/>
            </a:pPr>
            <a:r>
              <a:rPr lang="en" sz="1400"/>
              <a:t>Describes the</a:t>
            </a:r>
            <a:r>
              <a:rPr lang="en" sz="1400">
                <a:uFill>
                  <a:noFill/>
                </a:uFill>
                <a:hlinkClick r:id="rId6"/>
              </a:rPr>
              <a:t> probability</a:t>
            </a:r>
            <a:r>
              <a:rPr lang="en" sz="1400"/>
              <a:t> of an</a:t>
            </a:r>
            <a:r>
              <a:rPr lang="en" sz="1400">
                <a:uFill>
                  <a:noFill/>
                </a:uFill>
                <a:hlinkClick r:id="rId7"/>
              </a:rPr>
              <a:t> event</a:t>
            </a:r>
            <a:r>
              <a:rPr lang="en" sz="1400"/>
              <a:t>, based on prior knowledge of conditions that might be related to the event</a:t>
            </a:r>
            <a:endParaRPr sz="1400"/>
          </a:p>
        </p:txBody>
      </p:sp>
      <p:pic>
        <p:nvPicPr>
          <p:cNvPr id="160" name="Google Shape;160;p26"/>
          <p:cNvPicPr preferRelativeResize="0"/>
          <p:nvPr/>
        </p:nvPicPr>
        <p:blipFill>
          <a:blip r:embed="rId8">
            <a:alphaModFix/>
          </a:blip>
          <a:stretch>
            <a:fillRect/>
          </a:stretch>
        </p:blipFill>
        <p:spPr>
          <a:xfrm>
            <a:off x="145350" y="2571750"/>
            <a:ext cx="4267200" cy="2204200"/>
          </a:xfrm>
          <a:prstGeom prst="rect">
            <a:avLst/>
          </a:prstGeom>
          <a:noFill/>
          <a:ln>
            <a:noFill/>
          </a:ln>
        </p:spPr>
      </p:pic>
      <p:pic>
        <p:nvPicPr>
          <p:cNvPr id="161" name="Google Shape;161;p26"/>
          <p:cNvPicPr preferRelativeResize="0"/>
          <p:nvPr/>
        </p:nvPicPr>
        <p:blipFill>
          <a:blip r:embed="rId9">
            <a:alphaModFix/>
          </a:blip>
          <a:stretch>
            <a:fillRect/>
          </a:stretch>
        </p:blipFill>
        <p:spPr>
          <a:xfrm>
            <a:off x="4685550" y="2439200"/>
            <a:ext cx="4344900" cy="24692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Confusion matrices of each model</a:t>
            </a:r>
            <a:endParaRPr sz="1400"/>
          </a:p>
        </p:txBody>
      </p:sp>
      <p:pic>
        <p:nvPicPr>
          <p:cNvPr id="167" name="Google Shape;167;p27"/>
          <p:cNvPicPr preferRelativeResize="0"/>
          <p:nvPr/>
        </p:nvPicPr>
        <p:blipFill>
          <a:blip r:embed="rId3">
            <a:alphaModFix/>
          </a:blip>
          <a:stretch>
            <a:fillRect/>
          </a:stretch>
        </p:blipFill>
        <p:spPr>
          <a:xfrm>
            <a:off x="617468" y="16431"/>
            <a:ext cx="2498937" cy="2103208"/>
          </a:xfrm>
          <a:prstGeom prst="rect">
            <a:avLst/>
          </a:prstGeom>
          <a:noFill/>
          <a:ln>
            <a:noFill/>
          </a:ln>
        </p:spPr>
      </p:pic>
      <p:pic>
        <p:nvPicPr>
          <p:cNvPr id="168" name="Google Shape;168;p27"/>
          <p:cNvPicPr preferRelativeResize="0"/>
          <p:nvPr/>
        </p:nvPicPr>
        <p:blipFill>
          <a:blip r:embed="rId4">
            <a:alphaModFix/>
          </a:blip>
          <a:stretch>
            <a:fillRect/>
          </a:stretch>
        </p:blipFill>
        <p:spPr>
          <a:xfrm>
            <a:off x="3090463" y="4120"/>
            <a:ext cx="2507584" cy="2127855"/>
          </a:xfrm>
          <a:prstGeom prst="rect">
            <a:avLst/>
          </a:prstGeom>
          <a:noFill/>
          <a:ln>
            <a:noFill/>
          </a:ln>
        </p:spPr>
      </p:pic>
      <p:pic>
        <p:nvPicPr>
          <p:cNvPr id="169" name="Google Shape;169;p27"/>
          <p:cNvPicPr preferRelativeResize="0"/>
          <p:nvPr/>
        </p:nvPicPr>
        <p:blipFill>
          <a:blip r:embed="rId5">
            <a:alphaModFix/>
          </a:blip>
          <a:stretch>
            <a:fillRect/>
          </a:stretch>
        </p:blipFill>
        <p:spPr>
          <a:xfrm>
            <a:off x="5619651" y="2231904"/>
            <a:ext cx="2481644" cy="2119639"/>
          </a:xfrm>
          <a:prstGeom prst="rect">
            <a:avLst/>
          </a:prstGeom>
          <a:noFill/>
          <a:ln>
            <a:noFill/>
          </a:ln>
        </p:spPr>
      </p:pic>
      <p:pic>
        <p:nvPicPr>
          <p:cNvPr id="170" name="Google Shape;170;p27"/>
          <p:cNvPicPr preferRelativeResize="0"/>
          <p:nvPr/>
        </p:nvPicPr>
        <p:blipFill>
          <a:blip r:embed="rId6">
            <a:alphaModFix/>
          </a:blip>
          <a:stretch>
            <a:fillRect/>
          </a:stretch>
        </p:blipFill>
        <p:spPr>
          <a:xfrm>
            <a:off x="5615330" y="12341"/>
            <a:ext cx="2481644" cy="2111423"/>
          </a:xfrm>
          <a:prstGeom prst="rect">
            <a:avLst/>
          </a:prstGeom>
          <a:noFill/>
          <a:ln>
            <a:noFill/>
          </a:ln>
        </p:spPr>
      </p:pic>
      <p:pic>
        <p:nvPicPr>
          <p:cNvPr id="171" name="Google Shape;171;p27"/>
          <p:cNvPicPr preferRelativeResize="0"/>
          <p:nvPr/>
        </p:nvPicPr>
        <p:blipFill>
          <a:blip r:embed="rId7">
            <a:alphaModFix/>
          </a:blip>
          <a:stretch>
            <a:fillRect/>
          </a:stretch>
        </p:blipFill>
        <p:spPr>
          <a:xfrm>
            <a:off x="617467" y="2223688"/>
            <a:ext cx="2472997" cy="2136070"/>
          </a:xfrm>
          <a:prstGeom prst="rect">
            <a:avLst/>
          </a:prstGeom>
          <a:noFill/>
          <a:ln>
            <a:noFill/>
          </a:ln>
        </p:spPr>
      </p:pic>
      <p:pic>
        <p:nvPicPr>
          <p:cNvPr id="172" name="Google Shape;172;p27"/>
          <p:cNvPicPr preferRelativeResize="0"/>
          <p:nvPr/>
        </p:nvPicPr>
        <p:blipFill>
          <a:blip r:embed="rId8">
            <a:alphaModFix/>
          </a:blip>
          <a:stretch>
            <a:fillRect/>
          </a:stretch>
        </p:blipFill>
        <p:spPr>
          <a:xfrm>
            <a:off x="3090472" y="2223688"/>
            <a:ext cx="2559465" cy="21360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Comparison of ROC curves of all models.</a:t>
            </a:r>
            <a:endParaRPr sz="1400"/>
          </a:p>
        </p:txBody>
      </p:sp>
      <p:pic>
        <p:nvPicPr>
          <p:cNvPr id="178" name="Google Shape;178;p28"/>
          <p:cNvPicPr preferRelativeResize="0"/>
          <p:nvPr/>
        </p:nvPicPr>
        <p:blipFill>
          <a:blip r:embed="rId3">
            <a:alphaModFix/>
          </a:blip>
          <a:stretch>
            <a:fillRect/>
          </a:stretch>
        </p:blipFill>
        <p:spPr>
          <a:xfrm>
            <a:off x="1670750" y="159725"/>
            <a:ext cx="5261300" cy="4110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296400" y="90550"/>
            <a:ext cx="6247800" cy="68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Conclusion:</a:t>
            </a:r>
            <a:endParaRPr sz="3000"/>
          </a:p>
        </p:txBody>
      </p:sp>
      <p:sp>
        <p:nvSpPr>
          <p:cNvPr id="184" name="Google Shape;184;p29"/>
          <p:cNvSpPr txBox="1"/>
          <p:nvPr/>
        </p:nvSpPr>
        <p:spPr>
          <a:xfrm>
            <a:off x="296400" y="718925"/>
            <a:ext cx="8551200" cy="1746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Thus, I was able to increase the accuracy of the models by 2-3% by using string detection applied to user names to filter twitter streams for bot accounts.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Also, I was able to implement different machine learning algorithms on the dataset and provide a comprehensive study on comparison of the results for the same.</a:t>
            </a:r>
            <a:endParaRPr sz="1800">
              <a:latin typeface="Roboto"/>
              <a:ea typeface="Roboto"/>
              <a:cs typeface="Roboto"/>
              <a:sym typeface="Roboto"/>
            </a:endParaRPr>
          </a:p>
        </p:txBody>
      </p:sp>
      <p:sp>
        <p:nvSpPr>
          <p:cNvPr id="185" name="Google Shape;185;p29"/>
          <p:cNvSpPr txBox="1"/>
          <p:nvPr>
            <p:ph type="title"/>
          </p:nvPr>
        </p:nvSpPr>
        <p:spPr>
          <a:xfrm>
            <a:off x="296400" y="2665500"/>
            <a:ext cx="6247800" cy="68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Future Scope:</a:t>
            </a:r>
            <a:endParaRPr sz="3000"/>
          </a:p>
        </p:txBody>
      </p:sp>
      <p:sp>
        <p:nvSpPr>
          <p:cNvPr id="186" name="Google Shape;186;p29"/>
          <p:cNvSpPr txBox="1"/>
          <p:nvPr/>
        </p:nvSpPr>
        <p:spPr>
          <a:xfrm>
            <a:off x="296400" y="3347100"/>
            <a:ext cx="8551200" cy="1746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This model was only implemented to detect bots from Twitter dataset. The model can be developed further for the detection of actual botnets on Twitter stream in real time and report these accounts for suspension and/or deletion. All the attributes need to be further researched and refinements need to be done.</a:t>
            </a:r>
            <a:endParaRPr sz="1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152575" y="500925"/>
            <a:ext cx="86799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2" name="Google Shape;192;p30"/>
          <p:cNvSpPr txBox="1"/>
          <p:nvPr/>
        </p:nvSpPr>
        <p:spPr>
          <a:xfrm>
            <a:off x="152575" y="1245225"/>
            <a:ext cx="8838900" cy="37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[1] Jeremy D. Fields, “Botnet Campaign Detection on Twitter”, Department of Computer Science, SUNY Polytechnic, Marcy, NY, 2018.</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[2] Diogo Jeronimo, “Detection of Botnet Activity via Machine Learning”, Instituto Superior </a:t>
            </a:r>
            <a:r>
              <a:rPr lang="en" sz="1600">
                <a:latin typeface="Roboto"/>
                <a:ea typeface="Roboto"/>
                <a:cs typeface="Roboto"/>
                <a:sym typeface="Roboto"/>
              </a:rPr>
              <a:t>Tecnico</a:t>
            </a:r>
            <a:r>
              <a:rPr lang="en" sz="1600">
                <a:latin typeface="Roboto"/>
                <a:ea typeface="Roboto"/>
                <a:cs typeface="Roboto"/>
                <a:sym typeface="Roboto"/>
              </a:rPr>
              <a:t>, Lisboa,     Portugal, November 2018.</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[3] Beskow, David &amp; Carley, Kathleen, “Its All in a Name: Detecting and Labeling Bots by Their Name”,  Computational and Mathematical Organization Theory. 25. 10.1007/s10588-018-09290-1.</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[4] </a:t>
            </a:r>
            <a:r>
              <a:rPr lang="en" sz="1600">
                <a:solidFill>
                  <a:srgbClr val="222222"/>
                </a:solidFill>
                <a:latin typeface="Roboto"/>
                <a:ea typeface="Roboto"/>
                <a:cs typeface="Roboto"/>
                <a:sym typeface="Roboto"/>
              </a:rPr>
              <a:t>Hoang XD, Nguyen QC, “Botnet Detection Based On Machine Learning Techniques Using DNS Query Data”, </a:t>
            </a:r>
            <a:r>
              <a:rPr i="1" lang="en" sz="1600">
                <a:solidFill>
                  <a:srgbClr val="222222"/>
                </a:solidFill>
                <a:latin typeface="Roboto"/>
                <a:ea typeface="Roboto"/>
                <a:cs typeface="Roboto"/>
                <a:sym typeface="Roboto"/>
              </a:rPr>
              <a:t>Future Internet</a:t>
            </a:r>
            <a:r>
              <a:rPr lang="en" sz="1600">
                <a:solidFill>
                  <a:srgbClr val="222222"/>
                </a:solidFill>
                <a:latin typeface="Roboto"/>
                <a:ea typeface="Roboto"/>
                <a:cs typeface="Roboto"/>
                <a:sym typeface="Roboto"/>
              </a:rPr>
              <a:t>. 2018; 10(5):43.</a:t>
            </a:r>
            <a:endParaRPr sz="1600">
              <a:solidFill>
                <a:srgbClr val="222222"/>
              </a:solidFill>
              <a:latin typeface="Roboto"/>
              <a:ea typeface="Roboto"/>
              <a:cs typeface="Roboto"/>
              <a:sym typeface="Roboto"/>
            </a:endParaRPr>
          </a:p>
          <a:p>
            <a:pPr indent="0" lvl="0" marL="0" rtl="0" algn="l">
              <a:spcBef>
                <a:spcPts val="0"/>
              </a:spcBef>
              <a:spcAft>
                <a:spcPts val="0"/>
              </a:spcAft>
              <a:buNone/>
            </a:pPr>
            <a:r>
              <a:t/>
            </a:r>
            <a:endParaRPr sz="1600">
              <a:solidFill>
                <a:srgbClr val="222222"/>
              </a:solidFill>
              <a:latin typeface="Roboto"/>
              <a:ea typeface="Roboto"/>
              <a:cs typeface="Roboto"/>
              <a:sym typeface="Roboto"/>
            </a:endParaRPr>
          </a:p>
          <a:p>
            <a:pPr indent="0" lvl="0" marL="0" rtl="0" algn="l">
              <a:spcBef>
                <a:spcPts val="0"/>
              </a:spcBef>
              <a:spcAft>
                <a:spcPts val="0"/>
              </a:spcAft>
              <a:buNone/>
            </a:pPr>
            <a:r>
              <a:rPr lang="en" sz="1600">
                <a:solidFill>
                  <a:srgbClr val="222222"/>
                </a:solidFill>
                <a:latin typeface="Roboto"/>
                <a:ea typeface="Roboto"/>
                <a:cs typeface="Roboto"/>
                <a:sym typeface="Roboto"/>
              </a:rPr>
              <a:t>[5] S. Gacia, M. Grill, J. Stiborek, A. Zunino, “An empirical comparison of botnet detection methods”, Czech Technical University, Prague, May 2014.</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112900" y="500925"/>
            <a:ext cx="39030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1" name="Google Shape;71;p14"/>
          <p:cNvSpPr txBox="1"/>
          <p:nvPr>
            <p:ph idx="1" type="subTitle"/>
          </p:nvPr>
        </p:nvSpPr>
        <p:spPr>
          <a:xfrm>
            <a:off x="0" y="1267050"/>
            <a:ext cx="4390800" cy="372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botnet is nothing more than a string of connected computers coordinated together to perform a task.</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owner can control the botnet using command and control (C&amp;C) software.</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Botnets are increasingly</a:t>
            </a:r>
            <a:r>
              <a:rPr lang="en" sz="1800">
                <a:uFill>
                  <a:noFill/>
                </a:uFill>
                <a:hlinkClick r:id="rId3"/>
              </a:rPr>
              <a:t> rented out</a:t>
            </a:r>
            <a:r>
              <a:rPr lang="en" sz="1800"/>
              <a:t> by</a:t>
            </a:r>
            <a:r>
              <a:rPr lang="en" sz="1800">
                <a:uFill>
                  <a:noFill/>
                </a:uFill>
                <a:hlinkClick r:id="rId4"/>
              </a:rPr>
              <a:t> cyber criminals</a:t>
            </a:r>
            <a:r>
              <a:rPr lang="en" sz="1800"/>
              <a:t> as commodities for a variety of purposes.</a:t>
            </a:r>
            <a:endParaRPr sz="1800"/>
          </a:p>
        </p:txBody>
      </p:sp>
      <p:pic>
        <p:nvPicPr>
          <p:cNvPr id="72" name="Google Shape;72;p14"/>
          <p:cNvPicPr preferRelativeResize="0"/>
          <p:nvPr/>
        </p:nvPicPr>
        <p:blipFill>
          <a:blip r:embed="rId5">
            <a:alphaModFix/>
          </a:blip>
          <a:stretch>
            <a:fillRect/>
          </a:stretch>
        </p:blipFill>
        <p:spPr>
          <a:xfrm>
            <a:off x="5133363" y="0"/>
            <a:ext cx="3638537"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Common tasks executed by botnets include:</a:t>
            </a:r>
            <a:endParaRPr sz="2400"/>
          </a:p>
        </p:txBody>
      </p:sp>
      <p:sp>
        <p:nvSpPr>
          <p:cNvPr id="78" name="Google Shape;78;p15"/>
          <p:cNvSpPr txBox="1"/>
          <p:nvPr/>
        </p:nvSpPr>
        <p:spPr>
          <a:xfrm>
            <a:off x="326175" y="1392500"/>
            <a:ext cx="8520600" cy="3750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SzPts val="2000"/>
              <a:buChar char="●"/>
            </a:pPr>
            <a:r>
              <a:rPr lang="en" sz="2000">
                <a:latin typeface="Roboto"/>
                <a:ea typeface="Roboto"/>
                <a:cs typeface="Roboto"/>
                <a:sym typeface="Roboto"/>
              </a:rPr>
              <a:t>Using your machine’s power to assist in distributed denial-of-service (DDoS) attacks to shut down websites.</a:t>
            </a:r>
            <a:endParaRPr sz="2000">
              <a:latin typeface="Roboto"/>
              <a:ea typeface="Roboto"/>
              <a:cs typeface="Roboto"/>
              <a:sym typeface="Roboto"/>
            </a:endParaRPr>
          </a:p>
          <a:p>
            <a:pPr indent="-355600" lvl="0" marL="457200" rtl="0" algn="l">
              <a:lnSpc>
                <a:spcPct val="115000"/>
              </a:lnSpc>
              <a:spcBef>
                <a:spcPts val="0"/>
              </a:spcBef>
              <a:spcAft>
                <a:spcPts val="0"/>
              </a:spcAft>
              <a:buSzPts val="2000"/>
              <a:buChar char="●"/>
            </a:pPr>
            <a:r>
              <a:rPr lang="en" sz="2000">
                <a:latin typeface="Roboto"/>
                <a:ea typeface="Roboto"/>
                <a:cs typeface="Roboto"/>
                <a:sym typeface="Roboto"/>
              </a:rPr>
              <a:t>Emailing spam out to millions of Internet users.</a:t>
            </a:r>
            <a:endParaRPr sz="2000">
              <a:latin typeface="Roboto"/>
              <a:ea typeface="Roboto"/>
              <a:cs typeface="Roboto"/>
              <a:sym typeface="Roboto"/>
            </a:endParaRPr>
          </a:p>
          <a:p>
            <a:pPr indent="-355600" lvl="0" marL="457200" rtl="0" algn="l">
              <a:lnSpc>
                <a:spcPct val="115000"/>
              </a:lnSpc>
              <a:spcBef>
                <a:spcPts val="0"/>
              </a:spcBef>
              <a:spcAft>
                <a:spcPts val="0"/>
              </a:spcAft>
              <a:buSzPts val="2000"/>
              <a:buChar char="●"/>
            </a:pPr>
            <a:r>
              <a:rPr lang="en" sz="2000">
                <a:latin typeface="Roboto"/>
                <a:ea typeface="Roboto"/>
                <a:cs typeface="Roboto"/>
                <a:sym typeface="Roboto"/>
              </a:rPr>
              <a:t>Generating fake Internet traffic on a third-party website for financial gain.</a:t>
            </a:r>
            <a:endParaRPr sz="2000">
              <a:latin typeface="Roboto"/>
              <a:ea typeface="Roboto"/>
              <a:cs typeface="Roboto"/>
              <a:sym typeface="Roboto"/>
            </a:endParaRPr>
          </a:p>
          <a:p>
            <a:pPr indent="-355600" lvl="0" marL="457200" rtl="0" algn="l">
              <a:lnSpc>
                <a:spcPct val="115000"/>
              </a:lnSpc>
              <a:spcBef>
                <a:spcPts val="0"/>
              </a:spcBef>
              <a:spcAft>
                <a:spcPts val="0"/>
              </a:spcAft>
              <a:buSzPts val="2000"/>
              <a:buChar char="●"/>
            </a:pPr>
            <a:r>
              <a:rPr lang="en" sz="2000">
                <a:latin typeface="Roboto"/>
                <a:ea typeface="Roboto"/>
                <a:cs typeface="Roboto"/>
                <a:sym typeface="Roboto"/>
              </a:rPr>
              <a:t>Replacing banner ads in your web browser specifically targeted at you.</a:t>
            </a:r>
            <a:endParaRPr sz="2000">
              <a:latin typeface="Roboto"/>
              <a:ea typeface="Roboto"/>
              <a:cs typeface="Roboto"/>
              <a:sym typeface="Roboto"/>
            </a:endParaRPr>
          </a:p>
          <a:p>
            <a:pPr indent="-355600" lvl="0" marL="457200" rtl="0" algn="l">
              <a:lnSpc>
                <a:spcPct val="115000"/>
              </a:lnSpc>
              <a:spcBef>
                <a:spcPts val="0"/>
              </a:spcBef>
              <a:spcAft>
                <a:spcPts val="0"/>
              </a:spcAft>
              <a:buSzPts val="2000"/>
              <a:buChar char="●"/>
            </a:pPr>
            <a:r>
              <a:rPr lang="en" sz="2000">
                <a:latin typeface="Roboto"/>
                <a:ea typeface="Roboto"/>
                <a:cs typeface="Roboto"/>
                <a:sym typeface="Roboto"/>
              </a:rPr>
              <a:t>Pop-ups ads designed to get you to pay for the removal of the botnet through a phony anti-spyware package</a:t>
            </a:r>
            <a:endParaRPr sz="2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84" name="Google Shape;84;p16"/>
          <p:cNvSpPr txBox="1"/>
          <p:nvPr/>
        </p:nvSpPr>
        <p:spPr>
          <a:xfrm>
            <a:off x="0" y="1455225"/>
            <a:ext cx="9144000" cy="36882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Twitter botnets have been an area of interest for security experts and the average user of the platform for some time now.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As the number of botnet attacks has been increasing, it is very difficult to find devices without any vulnerability.</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Bots can inﬂuence public opinion. This is certainly an extremely powerful tool, and as with most powerful tools, there is the possibility that it will be used for malicious or less ethical purposes at some point.</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Hence there is a need of botnet detection systems that can classify between real users and identify the lurking botnets</a:t>
            </a:r>
            <a:endParaRPr baseline="30000" sz="2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0"/>
            <a:ext cx="5334900" cy="65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Literature Survey:</a:t>
            </a:r>
            <a:endParaRPr sz="3600"/>
          </a:p>
        </p:txBody>
      </p:sp>
      <p:graphicFrame>
        <p:nvGraphicFramePr>
          <p:cNvPr id="90" name="Google Shape;90;p17"/>
          <p:cNvGraphicFramePr/>
          <p:nvPr/>
        </p:nvGraphicFramePr>
        <p:xfrm>
          <a:off x="60713" y="652200"/>
          <a:ext cx="3000000" cy="3000000"/>
        </p:xfrm>
        <a:graphic>
          <a:graphicData uri="http://schemas.openxmlformats.org/drawingml/2006/table">
            <a:tbl>
              <a:tblPr>
                <a:noFill/>
                <a:tableStyleId>{B745178E-7E87-483E-BFB2-CB3FC463BEF3}</a:tableStyleId>
              </a:tblPr>
              <a:tblGrid>
                <a:gridCol w="420475"/>
                <a:gridCol w="1658500"/>
                <a:gridCol w="1670975"/>
                <a:gridCol w="2009725"/>
                <a:gridCol w="1608250"/>
                <a:gridCol w="1654625"/>
              </a:tblGrid>
              <a:tr h="443200">
                <a:tc>
                  <a:txBody>
                    <a:bodyPr/>
                    <a:lstStyle/>
                    <a:p>
                      <a:pPr indent="0" lvl="0" marL="0" rtl="0" algn="l">
                        <a:spcBef>
                          <a:spcPts val="0"/>
                        </a:spcBef>
                        <a:spcAft>
                          <a:spcPts val="0"/>
                        </a:spcAft>
                        <a:buNone/>
                      </a:pPr>
                      <a:r>
                        <a:rPr lang="en" sz="1200">
                          <a:solidFill>
                            <a:schemeClr val="accent3"/>
                          </a:solidFill>
                        </a:rPr>
                        <a:t>No.</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Title</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Description</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Findings</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Limitations</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Dataset</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1075325">
                <a:tc>
                  <a:txBody>
                    <a:bodyPr/>
                    <a:lstStyle/>
                    <a:p>
                      <a:pPr indent="0" lvl="0" marL="0" rtl="0" algn="l">
                        <a:spcBef>
                          <a:spcPts val="0"/>
                        </a:spcBef>
                        <a:spcAft>
                          <a:spcPts val="0"/>
                        </a:spcAft>
                        <a:buNone/>
                      </a:pPr>
                      <a:r>
                        <a:rPr lang="en" sz="1200">
                          <a:solidFill>
                            <a:schemeClr val="accent3"/>
                          </a:solidFill>
                        </a:rPr>
                        <a:t>1.</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“Detection of Botnet Activity via Machine Learning”</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Describes a simple taxonomy for data ex- ﬁltration techniques.</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Proposed a solution to the problem of detecting botnet activity using a machine learning approach.</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Lot of false- positives, more fine-tuning required</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Publicly available dataset found at the University of New Brunswick</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1087850">
                <a:tc>
                  <a:txBody>
                    <a:bodyPr/>
                    <a:lstStyle/>
                    <a:p>
                      <a:pPr indent="0" lvl="0" marL="0" rtl="0" algn="l">
                        <a:spcBef>
                          <a:spcPts val="0"/>
                        </a:spcBef>
                        <a:spcAft>
                          <a:spcPts val="0"/>
                        </a:spcAft>
                        <a:buNone/>
                      </a:pPr>
                      <a:r>
                        <a:rPr lang="en" sz="1200">
                          <a:solidFill>
                            <a:schemeClr val="accent3"/>
                          </a:solidFill>
                        </a:rPr>
                        <a:t>2.</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a:t>
                      </a:r>
                      <a:r>
                        <a:rPr lang="en" sz="1200">
                          <a:solidFill>
                            <a:schemeClr val="accent3"/>
                          </a:solidFill>
                        </a:rPr>
                        <a:t>It's</a:t>
                      </a:r>
                      <a:r>
                        <a:rPr lang="en" sz="1200">
                          <a:solidFill>
                            <a:schemeClr val="accent3"/>
                          </a:solidFill>
                        </a:rPr>
                        <a:t> All in a Name: Detecting and Labeling Bots by Their Name”</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Uses random string detection applied to user names to ﬁlter twitter streams for bot accounts.</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This technique is able to easily ﬁlter accounts that are likely bot accounts.</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Restrictions on data sharing, and not all bots are the same.</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Own dataset</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737025">
                <a:tc>
                  <a:txBody>
                    <a:bodyPr/>
                    <a:lstStyle/>
                    <a:p>
                      <a:pPr indent="0" lvl="0" marL="0" rtl="0" algn="l">
                        <a:spcBef>
                          <a:spcPts val="0"/>
                        </a:spcBef>
                        <a:spcAft>
                          <a:spcPts val="0"/>
                        </a:spcAft>
                        <a:buNone/>
                      </a:pPr>
                      <a:r>
                        <a:rPr lang="en" sz="1200">
                          <a:solidFill>
                            <a:schemeClr val="accent3"/>
                          </a:solidFill>
                        </a:rPr>
                        <a:t>3.</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“Botnet Campaign Detection on Twitter”</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A novel approach to detecting bots on twitter in near real-time.</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Used K-means clustering to classify botnets in real time.</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Optimization and refinement required.</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Combination of 13 datasets</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809550">
                <a:tc>
                  <a:txBody>
                    <a:bodyPr/>
                    <a:lstStyle/>
                    <a:p>
                      <a:pPr indent="0" lvl="0" marL="0" rtl="0" algn="l">
                        <a:spcBef>
                          <a:spcPts val="0"/>
                        </a:spcBef>
                        <a:spcAft>
                          <a:spcPts val="0"/>
                        </a:spcAft>
                        <a:buNone/>
                      </a:pPr>
                      <a:r>
                        <a:rPr lang="en" sz="1200">
                          <a:solidFill>
                            <a:schemeClr val="accent3"/>
                          </a:solidFill>
                        </a:rPr>
                        <a:t>4.</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“An empirical comparison of botnet detection methods”</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Compares the output of three different botnet detection methods.</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Simplified comparison of BClus, CAMNEP and Bothunter methods.</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Need for a comparison methodology and a proper error metric.</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Own dataset</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299125" y="271700"/>
            <a:ext cx="6247800" cy="74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Definition:</a:t>
            </a:r>
            <a:endParaRPr/>
          </a:p>
        </p:txBody>
      </p:sp>
      <p:sp>
        <p:nvSpPr>
          <p:cNvPr id="96" name="Google Shape;96;p18"/>
          <p:cNvSpPr txBox="1"/>
          <p:nvPr/>
        </p:nvSpPr>
        <p:spPr>
          <a:xfrm>
            <a:off x="299125" y="1166700"/>
            <a:ext cx="8607900" cy="3512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Apply various machine learning techniques and algorithms to build a Twitter Botnet Detector. </a:t>
            </a:r>
            <a:endParaRPr sz="2400">
              <a:solidFill>
                <a:schemeClr val="accent1"/>
              </a:solidFill>
              <a:latin typeface="Roboto"/>
              <a:ea typeface="Roboto"/>
              <a:cs typeface="Roboto"/>
              <a:sym typeface="Roboto"/>
            </a:endParaRPr>
          </a:p>
          <a:p>
            <a:pPr indent="-381000" lvl="0" marL="457200" rtl="0" algn="l">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Most of the existing methods focus on numerical-statistical data such as count of followers, friends, statuses, and other boolean values like whether the user has default profile picture and whether the account is verified.</a:t>
            </a:r>
            <a:endParaRPr sz="2400">
              <a:solidFill>
                <a:schemeClr val="accent1"/>
              </a:solidFill>
              <a:latin typeface="Roboto"/>
              <a:ea typeface="Roboto"/>
              <a:cs typeface="Roboto"/>
              <a:sym typeface="Roboto"/>
            </a:endParaRPr>
          </a:p>
          <a:p>
            <a:pPr indent="-381000" lvl="0" marL="457200" rtl="0" algn="l">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In this seminar, I try to process the screen name of the users to further enhance the results of the algorithms.</a:t>
            </a:r>
            <a:endParaRPr sz="2400">
              <a:solidFill>
                <a:schemeClr val="accen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44150" y="137125"/>
            <a:ext cx="3462600" cy="7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02" name="Google Shape;102;p19"/>
          <p:cNvSpPr txBox="1"/>
          <p:nvPr>
            <p:ph idx="1" type="body"/>
          </p:nvPr>
        </p:nvSpPr>
        <p:spPr>
          <a:xfrm>
            <a:off x="311700" y="759800"/>
            <a:ext cx="3127500" cy="16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dataset consists of 20 columns and 2797 rows.</a:t>
            </a:r>
            <a:endParaRPr sz="1400"/>
          </a:p>
          <a:p>
            <a:pPr indent="0" lvl="0" marL="0" rtl="0" algn="l">
              <a:spcBef>
                <a:spcPts val="1600"/>
              </a:spcBef>
              <a:spcAft>
                <a:spcPts val="1600"/>
              </a:spcAft>
              <a:buNone/>
            </a:pPr>
            <a:r>
              <a:rPr lang="en" sz="1400"/>
              <a:t>Also, as it can be seen from the diagram below, the dataset is well-balanced.</a:t>
            </a:r>
            <a:endParaRPr sz="1400"/>
          </a:p>
        </p:txBody>
      </p:sp>
      <p:pic>
        <p:nvPicPr>
          <p:cNvPr id="103" name="Google Shape;103;p19"/>
          <p:cNvPicPr preferRelativeResize="0"/>
          <p:nvPr/>
        </p:nvPicPr>
        <p:blipFill rotWithShape="1">
          <a:blip r:embed="rId3">
            <a:alphaModFix/>
          </a:blip>
          <a:srcRect b="7337" l="968" r="5020" t="2637"/>
          <a:stretch/>
        </p:blipFill>
        <p:spPr>
          <a:xfrm>
            <a:off x="3889000" y="738176"/>
            <a:ext cx="5093300" cy="3964376"/>
          </a:xfrm>
          <a:prstGeom prst="rect">
            <a:avLst/>
          </a:prstGeom>
          <a:noFill/>
          <a:ln>
            <a:noFill/>
          </a:ln>
        </p:spPr>
      </p:pic>
      <p:pic>
        <p:nvPicPr>
          <p:cNvPr id="104" name="Google Shape;104;p19"/>
          <p:cNvPicPr preferRelativeResize="0"/>
          <p:nvPr/>
        </p:nvPicPr>
        <p:blipFill>
          <a:blip r:embed="rId4">
            <a:alphaModFix/>
          </a:blip>
          <a:stretch>
            <a:fillRect/>
          </a:stretch>
        </p:blipFill>
        <p:spPr>
          <a:xfrm>
            <a:off x="174725" y="2446400"/>
            <a:ext cx="3401450" cy="225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152400" y="357350"/>
            <a:ext cx="8839200" cy="44288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a:t>
            </a:r>
            <a:endParaRPr/>
          </a:p>
        </p:txBody>
      </p:sp>
      <p:sp>
        <p:nvSpPr>
          <p:cNvPr id="115" name="Google Shape;115;p21"/>
          <p:cNvSpPr txBox="1"/>
          <p:nvPr>
            <p:ph idx="1" type="body"/>
          </p:nvPr>
        </p:nvSpPr>
        <p:spPr>
          <a:xfrm>
            <a:off x="188175" y="2725825"/>
            <a:ext cx="8769000" cy="22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Using recursive feature elimination the columns that were selected as good predictors of outcome are as follows:</a:t>
            </a:r>
            <a:endParaRPr sz="1800"/>
          </a:p>
          <a:p>
            <a:pPr indent="0" lvl="0" marL="0" rtl="0" algn="l">
              <a:spcBef>
                <a:spcPts val="1600"/>
              </a:spcBef>
              <a:spcAft>
                <a:spcPts val="1600"/>
              </a:spcAft>
              <a:buNone/>
            </a:pPr>
            <a:r>
              <a:rPr lang="en" sz="1800">
                <a:solidFill>
                  <a:schemeClr val="dk1"/>
                </a:solidFill>
              </a:rPr>
              <a:t>[ 'followers_count', 'friends_count', 'listedcount', 'has_extended_profile', 'default_profile_image', 'default_profile', 'statuses_count', 'verified', 'favourites_count' ]</a:t>
            </a:r>
            <a:endParaRPr sz="1800">
              <a:solidFill>
                <a:schemeClr val="dk1"/>
              </a:solidFill>
            </a:endParaRPr>
          </a:p>
        </p:txBody>
      </p:sp>
      <p:pic>
        <p:nvPicPr>
          <p:cNvPr id="116" name="Google Shape;116;p21"/>
          <p:cNvPicPr preferRelativeResize="0"/>
          <p:nvPr/>
        </p:nvPicPr>
        <p:blipFill>
          <a:blip r:embed="rId3">
            <a:alphaModFix/>
          </a:blip>
          <a:stretch>
            <a:fillRect/>
          </a:stretch>
        </p:blipFill>
        <p:spPr>
          <a:xfrm>
            <a:off x="188175" y="1344200"/>
            <a:ext cx="8769050" cy="1162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