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87" r:id="rId2"/>
    <p:sldId id="285" r:id="rId3"/>
    <p:sldId id="286" r:id="rId4"/>
    <p:sldId id="282" r:id="rId5"/>
    <p:sldId id="256" r:id="rId6"/>
    <p:sldId id="259" r:id="rId7"/>
    <p:sldId id="283" r:id="rId8"/>
    <p:sldId id="257" r:id="rId9"/>
    <p:sldId id="258" r:id="rId10"/>
    <p:sldId id="261" r:id="rId11"/>
    <p:sldId id="270" r:id="rId12"/>
    <p:sldId id="281" r:id="rId13"/>
    <p:sldId id="272" r:id="rId14"/>
    <p:sldId id="273" r:id="rId15"/>
    <p:sldId id="274" r:id="rId16"/>
    <p:sldId id="275"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5" autoAdjust="0"/>
    <p:restoredTop sz="94660"/>
  </p:normalViewPr>
  <p:slideViewPr>
    <p:cSldViewPr>
      <p:cViewPr varScale="1">
        <p:scale>
          <a:sx n="79" d="100"/>
          <a:sy n="79"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22341-5CD4-4B42-8663-BFE040362573}" type="datetimeFigureOut">
              <a:rPr lang="en-US" smtClean="0"/>
              <a:t>12/20/2016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C5774-063E-4858-925E-3D6846E56A75}" type="slidenum">
              <a:rPr lang="en-US" smtClean="0"/>
              <a:t>‹#›</a:t>
            </a:fld>
            <a:endParaRPr lang="en-US"/>
          </a:p>
        </p:txBody>
      </p:sp>
    </p:spTree>
    <p:extLst>
      <p:ext uri="{BB962C8B-B14F-4D97-AF65-F5344CB8AC3E}">
        <p14:creationId xmlns:p14="http://schemas.microsoft.com/office/powerpoint/2010/main" val="196064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5320" cy="4113720"/>
          </a:xfrm>
          <a:prstGeom prst="rect">
            <a:avLst/>
          </a:prstGeom>
        </p:spPr>
        <p:txBody>
          <a:bodyPr lIns="0" tIns="0" rIns="0" bIns="0"/>
          <a:lstStyle/>
          <a:p>
            <a:endParaRPr/>
          </a:p>
        </p:txBody>
      </p:sp>
      <p:sp>
        <p:nvSpPr>
          <p:cNvPr id="129" name="CustomShape 2"/>
          <p:cNvSpPr/>
          <p:nvPr/>
        </p:nvSpPr>
        <p:spPr>
          <a:xfrm>
            <a:off x="3884760" y="8685360"/>
            <a:ext cx="2970720" cy="456120"/>
          </a:xfrm>
          <a:prstGeom prst="rect">
            <a:avLst/>
          </a:prstGeom>
          <a:noFill/>
          <a:ln>
            <a:noFill/>
          </a:ln>
        </p:spPr>
        <p:txBody>
          <a:bodyPr lIns="90000" tIns="45000" rIns="90000" bIns="45000" anchor="b"/>
          <a:lstStyle/>
          <a:p>
            <a:pPr>
              <a:lnSpc>
                <a:spcPct val="100000"/>
              </a:lnSpc>
            </a:pPr>
            <a:fld id="{1A3F0EB3-CDA6-45A4-AFB9-6A434A4FFFDD}" type="slidenum">
              <a:rPr lang="en-US" sz="1200">
                <a:latin typeface="+mn-lt"/>
              </a:rPr>
              <a:pPr>
                <a:lnSpc>
                  <a:spcPct val="100000"/>
                </a:lnSpc>
              </a:pPr>
              <a:t>2</a:t>
            </a:fld>
            <a:endParaRPr/>
          </a:p>
        </p:txBody>
      </p:sp>
    </p:spTree>
    <p:extLst>
      <p:ext uri="{BB962C8B-B14F-4D97-AF65-F5344CB8AC3E}">
        <p14:creationId xmlns:p14="http://schemas.microsoft.com/office/powerpoint/2010/main" val="345729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F8BF995-D6DC-4772-B7AB-484A1CCD08EB}" type="slidenum">
              <a:rPr lang="en-US" smtClean="0"/>
              <a:pPr>
                <a:defRPr/>
              </a:pPr>
              <a:t>7</a:t>
            </a:fld>
            <a:endParaRPr lang="en-US"/>
          </a:p>
        </p:txBody>
      </p:sp>
    </p:spTree>
    <p:extLst>
      <p:ext uri="{BB962C8B-B14F-4D97-AF65-F5344CB8AC3E}">
        <p14:creationId xmlns:p14="http://schemas.microsoft.com/office/powerpoint/2010/main" val="2690260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2079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6913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0292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1904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97276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921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971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75410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978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829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4266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045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8187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0205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9819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0869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183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12/20/2016</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04878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864" y="587619"/>
            <a:ext cx="5303520" cy="655320"/>
          </a:xfrm>
          <a:prstGeom prst="rect">
            <a:avLst/>
          </a:prstGeom>
        </p:spPr>
        <p:txBody>
          <a:bodyPr lIns="90000" tIns="45000" rIns="90000" bIns="45000"/>
          <a:lstStyle/>
          <a:p>
            <a:pPr marL="742950" indent="-742950">
              <a:buFont typeface="Wingdings" panose="05000000000000000000" pitchFamily="2" charset="2"/>
              <a:buChar char="q"/>
            </a:pPr>
            <a:r>
              <a:rPr lang="en-US" sz="4400" b="1" dirty="0">
                <a:latin typeface="Arial"/>
              </a:rPr>
              <a:t>	</a:t>
            </a:r>
            <a:r>
              <a:rPr lang="en-US" sz="4400" b="1" u="sng" dirty="0">
                <a:solidFill>
                  <a:srgbClr val="0D5EA7"/>
                </a:solidFill>
                <a:latin typeface="Arial"/>
              </a:rPr>
              <a:t>Objectives</a:t>
            </a:r>
            <a:endParaRPr sz="4400" b="1" u="sng" dirty="0">
              <a:solidFill>
                <a:srgbClr val="0D5EA7"/>
              </a:solidFill>
            </a:endParaRPr>
          </a:p>
        </p:txBody>
      </p:sp>
      <p:sp>
        <p:nvSpPr>
          <p:cNvPr id="85" name="TextShape 2"/>
          <p:cNvSpPr txBox="1"/>
          <p:nvPr/>
        </p:nvSpPr>
        <p:spPr>
          <a:xfrm>
            <a:off x="457200" y="2590800"/>
            <a:ext cx="8686800" cy="5257800"/>
          </a:xfrm>
          <a:prstGeom prst="rect">
            <a:avLst/>
          </a:prstGeom>
        </p:spPr>
        <p:txBody>
          <a:bodyPr lIns="90000" tIns="45000" rIns="90000" bIns="45000"/>
          <a:lstStyle/>
          <a:p>
            <a:pPr>
              <a:lnSpc>
                <a:spcPct val="100000"/>
              </a:lnSpc>
            </a:pPr>
            <a:r>
              <a:rPr lang="en-US" dirty="0">
                <a:latin typeface="Adobe Heiti Std R" panose="020B0400000000000000" pitchFamily="34" charset="-128"/>
                <a:ea typeface="Adobe Heiti Std R" panose="020B0400000000000000" pitchFamily="34" charset="-128"/>
              </a:rPr>
              <a:t>       This is a user friendly application for</a:t>
            </a:r>
            <a:endParaRPr dirty="0">
              <a:latin typeface="Adobe Heiti Std R" panose="020B0400000000000000" pitchFamily="34" charset="-128"/>
              <a:ea typeface="Adobe Heiti Std R" panose="020B0400000000000000" pitchFamily="34" charset="-128"/>
            </a:endParaRPr>
          </a:p>
          <a:p>
            <a:endParaRPr dirty="0">
              <a:latin typeface="Adobe Heiti Std R" panose="020B0400000000000000" pitchFamily="34" charset="-128"/>
              <a:ea typeface="Adobe Heiti Std R" panose="020B0400000000000000" pitchFamily="34" charset="-128"/>
            </a:endParaRPr>
          </a:p>
          <a:p>
            <a:r>
              <a:rPr lang="en-US" dirty="0">
                <a:latin typeface="Adobe Heiti Std R" panose="020B0400000000000000" pitchFamily="34" charset="-128"/>
                <a:ea typeface="Adobe Heiti Std R" panose="020B0400000000000000" pitchFamily="34" charset="-128"/>
              </a:rPr>
              <a:t>       </a:t>
            </a:r>
            <a:r>
              <a:rPr lang="en-US" dirty="0">
                <a:solidFill>
                  <a:srgbClr val="000000"/>
                </a:solidFill>
                <a:latin typeface="Adobe Heiti Std R" panose="020B0400000000000000" pitchFamily="34" charset="-128"/>
                <a:ea typeface="Adobe Heiti Std R" panose="020B0400000000000000" pitchFamily="34" charset="-128"/>
              </a:rPr>
              <a:t>Deals with the automating tasks of maintaining of Bills.</a:t>
            </a:r>
            <a:endParaRPr dirty="0">
              <a:latin typeface="Adobe Heiti Std R" panose="020B0400000000000000" pitchFamily="34" charset="-128"/>
              <a:ea typeface="Adobe Heiti Std R" panose="020B0400000000000000" pitchFamily="34" charset="-128"/>
            </a:endParaRPr>
          </a:p>
          <a:p>
            <a:pPr>
              <a:lnSpc>
                <a:spcPct val="100000"/>
              </a:lnSpc>
            </a:pPr>
            <a:r>
              <a:rPr lang="en-US" dirty="0">
                <a:latin typeface="Adobe Heiti Std R" panose="020B0400000000000000" pitchFamily="34" charset="-128"/>
                <a:ea typeface="Adobe Heiti Std R" panose="020B0400000000000000" pitchFamily="34" charset="-128"/>
              </a:rPr>
              <a:t>	</a:t>
            </a:r>
          </a:p>
          <a:p>
            <a:pPr>
              <a:lnSpc>
                <a:spcPct val="100000"/>
              </a:lnSpc>
            </a:pPr>
            <a:r>
              <a:rPr lang="en-US" dirty="0">
                <a:latin typeface="Adobe Heiti Std R" panose="020B0400000000000000" pitchFamily="34" charset="-128"/>
                <a:ea typeface="Adobe Heiti Std R" panose="020B0400000000000000" pitchFamily="34" charset="-128"/>
              </a:rPr>
              <a:t>      Billing is one of the key processes, and it can be done in this software with ease</a:t>
            </a:r>
            <a:endParaRPr dirty="0">
              <a:latin typeface="Adobe Heiti Std R" panose="020B0400000000000000" pitchFamily="34" charset="-128"/>
              <a:ea typeface="Adobe Heiti Std R" panose="020B0400000000000000" pitchFamily="34" charset="-128"/>
            </a:endParaRPr>
          </a:p>
          <a:p>
            <a:pPr>
              <a:lnSpc>
                <a:spcPct val="100000"/>
              </a:lnSpc>
            </a:pPr>
            <a:endParaRPr dirty="0">
              <a:latin typeface="Adobe Heiti Std R" panose="020B0400000000000000" pitchFamily="34" charset="-128"/>
              <a:ea typeface="Adobe Heiti Std R" panose="020B0400000000000000" pitchFamily="34" charset="-128"/>
            </a:endParaRPr>
          </a:p>
          <a:p>
            <a:pPr>
              <a:lnSpc>
                <a:spcPct val="100000"/>
              </a:lnSpc>
            </a:pPr>
            <a:r>
              <a:rPr lang="en-US" dirty="0">
                <a:latin typeface="Adobe Heiti Std R" panose="020B0400000000000000" pitchFamily="34" charset="-128"/>
                <a:ea typeface="Adobe Heiti Std R" panose="020B0400000000000000" pitchFamily="34" charset="-128"/>
              </a:rPr>
              <a:t>       Data searching and retrieving can be done very fast</a:t>
            </a:r>
            <a:endParaRPr dirty="0">
              <a:latin typeface="Adobe Heiti Std R" panose="020B0400000000000000" pitchFamily="34" charset="-128"/>
              <a:ea typeface="Adobe Heiti Std R" panose="020B0400000000000000" pitchFamily="34" charset="-128"/>
            </a:endParaRPr>
          </a:p>
          <a:p>
            <a:endParaRPr lang="en-US" dirty="0">
              <a:latin typeface="Adobe Heiti Std R" panose="020B0400000000000000" pitchFamily="34" charset="-128"/>
              <a:ea typeface="Adobe Heiti Std R" panose="020B0400000000000000" pitchFamily="34" charset="-128"/>
            </a:endParaRPr>
          </a:p>
          <a:p>
            <a:endParaRPr lang="en-US" dirty="0">
              <a:latin typeface="Adobe Heiti Std R" panose="020B0400000000000000" pitchFamily="34" charset="-128"/>
              <a:ea typeface="Adobe Heiti Std R" panose="020B0400000000000000" pitchFamily="34" charset="-128"/>
            </a:endParaRPr>
          </a:p>
          <a:p>
            <a:r>
              <a:rPr lang="en-US" dirty="0">
                <a:latin typeface="Adobe Heiti Std R" panose="020B0400000000000000" pitchFamily="34" charset="-128"/>
                <a:ea typeface="Adobe Heiti Std R" panose="020B0400000000000000" pitchFamily="34" charset="-128"/>
              </a:rPr>
              <a:t>The pharmacy management system is built for the sake of ensuring effective and clear data saving and manipulating as well as neat work on the pharmacy medical products.</a:t>
            </a:r>
            <a:endParaRPr dirty="0">
              <a:latin typeface="Adobe Heiti Std R" panose="020B0400000000000000" pitchFamily="34" charset="-128"/>
              <a:ea typeface="Adobe Heiti Std R" panose="020B0400000000000000" pitchFamily="34" charset="-128"/>
            </a:endParaRPr>
          </a:p>
        </p:txBody>
      </p:sp>
      <p:sp>
        <p:nvSpPr>
          <p:cNvPr id="6" name="Right Arrow 5"/>
          <p:cNvSpPr/>
          <p:nvPr/>
        </p:nvSpPr>
        <p:spPr>
          <a:xfrm>
            <a:off x="533659" y="3202808"/>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46203" y="26546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33659" y="3671961"/>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46203" y="4334469"/>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622360"/>
      </p:ext>
    </p:extLst>
  </p:cSld>
  <p:clrMapOvr>
    <a:masterClrMapping/>
  </p:clrMapOvr>
  <p:transition>
    <p:cover dir="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439830" cy="825502"/>
          </a:xfrm>
        </p:spPr>
        <p:txBody>
          <a:bodyPr/>
          <a:lstStyle/>
          <a:p>
            <a:pPr marL="685800" indent="-685800">
              <a:buFont typeface="Wingdings" panose="05000000000000000000" pitchFamily="2" charset="2"/>
              <a:buChar char="q"/>
            </a:pPr>
            <a:r>
              <a:rPr lang="en-US" sz="3600" b="1" dirty="0"/>
              <a:t>Drawbacks of existing system</a:t>
            </a:r>
          </a:p>
        </p:txBody>
      </p:sp>
      <p:sp>
        <p:nvSpPr>
          <p:cNvPr id="3" name="Content Placeholder 2"/>
          <p:cNvSpPr>
            <a:spLocks noGrp="1"/>
          </p:cNvSpPr>
          <p:nvPr>
            <p:ph idx="1"/>
          </p:nvPr>
        </p:nvSpPr>
        <p:spPr>
          <a:xfrm>
            <a:off x="867142" y="1981200"/>
            <a:ext cx="6711654" cy="4195481"/>
          </a:xfrm>
        </p:spPr>
        <p:txBody>
          <a:bodyPr>
            <a:noAutofit/>
          </a:bodyPr>
          <a:lstStyle/>
          <a:p>
            <a:endParaRPr lang="en-US" sz="2400" dirty="0"/>
          </a:p>
          <a:p>
            <a:pPr>
              <a:buFont typeface="Wingdings" panose="05000000000000000000" pitchFamily="2" charset="2"/>
              <a:buChar char="Ø"/>
            </a:pPr>
            <a:r>
              <a:rPr lang="en-US" sz="2400" dirty="0"/>
              <a:t>Problem To maintain record of daily transactions</a:t>
            </a:r>
          </a:p>
          <a:p>
            <a:pPr>
              <a:buFont typeface="Wingdings" panose="05000000000000000000" pitchFamily="2" charset="2"/>
              <a:buChar char="Ø"/>
            </a:pPr>
            <a:r>
              <a:rPr lang="en-US" sz="2400" dirty="0"/>
              <a:t>They have Work load so they Also have problem in dealing with their customer</a:t>
            </a:r>
          </a:p>
          <a:p>
            <a:pPr>
              <a:buFont typeface="Wingdings" panose="05000000000000000000" pitchFamily="2" charset="2"/>
              <a:buChar char="Ø"/>
            </a:pPr>
            <a:r>
              <a:rPr lang="en-US" sz="2400" dirty="0"/>
              <a:t>They also have problem to find a specific product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Problem I also occur while creating bills/invoices</a:t>
            </a:r>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lvl="0" indent="-685800">
              <a:buFont typeface="Wingdings" panose="05000000000000000000" pitchFamily="2" charset="2"/>
              <a:buChar char="q"/>
            </a:pPr>
            <a:r>
              <a:rPr lang="en-US" b="1" dirty="0"/>
              <a:t>Project Features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 </a:t>
            </a:r>
            <a:endParaRPr lang="en-US" dirty="0"/>
          </a:p>
          <a:p>
            <a:pPr marL="0" indent="0">
              <a:buNone/>
            </a:pPr>
            <a:r>
              <a:rPr lang="en-US" dirty="0"/>
              <a:t>There Will be two user Accessing System </a:t>
            </a:r>
            <a:r>
              <a:rPr lang="en-US" dirty="0" err="1"/>
              <a:t>System</a:t>
            </a:r>
            <a:r>
              <a:rPr lang="en-US" dirty="0"/>
              <a:t> </a:t>
            </a:r>
          </a:p>
          <a:p>
            <a:pPr>
              <a:buFont typeface="Wingdings" panose="05000000000000000000" pitchFamily="2" charset="2"/>
              <a:buChar char="Ø"/>
            </a:pPr>
            <a:r>
              <a:rPr lang="en-US" b="1" dirty="0"/>
              <a:t>Manager : </a:t>
            </a:r>
            <a:r>
              <a:rPr lang="en-US" dirty="0"/>
              <a:t>Who will act As Administrator</a:t>
            </a:r>
          </a:p>
          <a:p>
            <a:pPr>
              <a:buFont typeface="Wingdings" panose="05000000000000000000" pitchFamily="2" charset="2"/>
              <a:buChar char="Ø"/>
            </a:pPr>
            <a:r>
              <a:rPr lang="en-US" b="1" dirty="0"/>
              <a:t>Staff: </a:t>
            </a:r>
            <a:r>
              <a:rPr lang="en-US" dirty="0"/>
              <a:t>Who Will accessing the System</a:t>
            </a:r>
          </a:p>
          <a:p>
            <a:pPr marL="0" indent="0">
              <a:buNone/>
            </a:pPr>
            <a:r>
              <a:rPr lang="en-US" b="1" dirty="0"/>
              <a:t>The Features for manager are </a:t>
            </a:r>
            <a:endParaRPr lang="en-US" dirty="0"/>
          </a:p>
          <a:p>
            <a:pPr lvl="0">
              <a:buFont typeface="Wingdings" panose="05000000000000000000" pitchFamily="2" charset="2"/>
              <a:buChar char="Ø"/>
            </a:pPr>
            <a:r>
              <a:rPr lang="en-US" dirty="0"/>
              <a:t>Add ,delete update any product</a:t>
            </a:r>
          </a:p>
          <a:p>
            <a:pPr lvl="0">
              <a:buFont typeface="Wingdings" panose="05000000000000000000" pitchFamily="2" charset="2"/>
              <a:buChar char="Ø"/>
            </a:pPr>
            <a:r>
              <a:rPr lang="en-US" dirty="0"/>
              <a:t>Manage store (manage </a:t>
            </a:r>
            <a:r>
              <a:rPr lang="en-US" dirty="0" err="1"/>
              <a:t>inventery</a:t>
            </a:r>
            <a:r>
              <a:rPr lang="en-US" dirty="0"/>
              <a:t>, add users etc.)</a:t>
            </a:r>
          </a:p>
          <a:p>
            <a:pPr marL="0" indent="0">
              <a:buNone/>
            </a:pPr>
            <a:r>
              <a:rPr lang="en-US" b="1" dirty="0"/>
              <a:t>The features for the Staff Are</a:t>
            </a:r>
            <a:endParaRPr lang="en-US" dirty="0"/>
          </a:p>
          <a:p>
            <a:pPr lvl="0">
              <a:buFont typeface="Wingdings" panose="05000000000000000000" pitchFamily="2" charset="2"/>
              <a:buChar char="Ø"/>
            </a:pPr>
            <a:r>
              <a:rPr lang="en-US" dirty="0"/>
              <a:t>Staff can only search the product and make the bill</a:t>
            </a:r>
          </a:p>
          <a:p>
            <a:pPr lvl="0">
              <a:buFont typeface="Wingdings" panose="05000000000000000000" pitchFamily="2" charset="2"/>
              <a:buChar char="Ø"/>
            </a:pPr>
            <a:r>
              <a:rPr lang="en-US" dirty="0"/>
              <a:t>Can see the list of product</a:t>
            </a:r>
          </a:p>
          <a:p>
            <a:pPr>
              <a:buFont typeface="Wingdings" panose="05000000000000000000" pitchFamily="2" charset="2"/>
              <a:buChar char="Ø"/>
            </a:pPr>
            <a:r>
              <a:rPr lang="en-US" dirty="0"/>
              <a:t>User can only see the product price and available products</a:t>
            </a:r>
          </a:p>
          <a:p>
            <a:endParaRPr lang="en-US" dirty="0"/>
          </a:p>
          <a:p>
            <a:pPr lvl="0">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7969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lvl="0" indent="-685800">
              <a:buFont typeface="Wingdings" panose="05000000000000000000" pitchFamily="2" charset="2"/>
              <a:buChar char="q"/>
            </a:pPr>
            <a:r>
              <a:rPr lang="en-US" b="1" dirty="0"/>
              <a:t>User requirements</a:t>
            </a:r>
            <a:br>
              <a:rPr lang="en-US" dirty="0"/>
            </a:br>
            <a:endParaRPr lang="en-US" dirty="0"/>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Ø"/>
            </a:pPr>
            <a:endParaRPr lang="en-US" dirty="0"/>
          </a:p>
          <a:p>
            <a:pPr lvl="0">
              <a:buFont typeface="Wingdings" panose="05000000000000000000" pitchFamily="2" charset="2"/>
              <a:buChar char="Ø"/>
            </a:pPr>
            <a:r>
              <a:rPr lang="en-US" sz="2400" dirty="0"/>
              <a:t>The User Of system are Managers and Staff of the store.</a:t>
            </a:r>
          </a:p>
          <a:p>
            <a:pPr lvl="0">
              <a:buFont typeface="Wingdings" panose="05000000000000000000" pitchFamily="2" charset="2"/>
              <a:buChar char="Ø"/>
            </a:pPr>
            <a:r>
              <a:rPr lang="en-US" sz="2400" dirty="0"/>
              <a:t>The members share assumed to have basic knowledge of computer &amp; internet browsing While administrator of system should have more knowledge so he/she can resolve small problems and perform information’s.</a:t>
            </a:r>
          </a:p>
          <a:p>
            <a:pPr marL="0" indent="0">
              <a:buNone/>
            </a:pPr>
            <a:endParaRPr lang="en-US" sz="2400" dirty="0"/>
          </a:p>
        </p:txBody>
      </p:sp>
    </p:spTree>
    <p:extLst>
      <p:ext uri="{BB962C8B-B14F-4D97-AF65-F5344CB8AC3E}">
        <p14:creationId xmlns:p14="http://schemas.microsoft.com/office/powerpoint/2010/main" val="2320160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685800" lvl="0" indent="-685800">
              <a:buFont typeface="Wingdings" panose="05000000000000000000" pitchFamily="2" charset="2"/>
              <a:buChar char="q"/>
            </a:pPr>
            <a:r>
              <a:rPr lang="en-US" b="1" dirty="0"/>
              <a:t>User Classes and Characteristics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Ø"/>
            </a:pPr>
            <a:r>
              <a:rPr lang="en-US" b="1" dirty="0"/>
              <a:t> </a:t>
            </a:r>
            <a:r>
              <a:rPr lang="en-US" dirty="0"/>
              <a:t>User Of project include manager and staff</a:t>
            </a:r>
          </a:p>
          <a:p>
            <a:pPr lvl="0">
              <a:buFont typeface="Wingdings" panose="05000000000000000000" pitchFamily="2" charset="2"/>
              <a:buChar char="Ø"/>
            </a:pPr>
            <a:r>
              <a:rPr lang="en-US" dirty="0"/>
              <a:t>Staff can be Member or visitor who are accessing this system.</a:t>
            </a:r>
          </a:p>
          <a:p>
            <a:pPr lvl="0">
              <a:buFont typeface="Wingdings" panose="05000000000000000000" pitchFamily="2" charset="2"/>
              <a:buChar char="Ø"/>
            </a:pPr>
            <a:r>
              <a:rPr lang="en-US" dirty="0"/>
              <a:t>Manager Who act as administrator and controlling overall system</a:t>
            </a:r>
          </a:p>
          <a:p>
            <a:pPr lvl="0">
              <a:buFont typeface="Wingdings" panose="05000000000000000000" pitchFamily="2" charset="2"/>
              <a:buChar char="Ø"/>
            </a:pPr>
            <a:r>
              <a:rPr lang="en-US" dirty="0"/>
              <a:t>User Should IT literate And know to use computer</a:t>
            </a:r>
          </a:p>
          <a:p>
            <a:pPr lvl="0">
              <a:buFont typeface="Wingdings" panose="05000000000000000000" pitchFamily="2" charset="2"/>
              <a:buChar char="Ø"/>
            </a:pPr>
            <a:r>
              <a:rPr lang="en-US" dirty="0"/>
              <a:t>Cashier Should Know Data entry &amp; Typing</a:t>
            </a:r>
          </a:p>
          <a:p>
            <a:pPr lvl="0">
              <a:buFont typeface="Wingdings" panose="05000000000000000000" pitchFamily="2" charset="2"/>
              <a:buChar char="Ø"/>
            </a:pPr>
            <a:r>
              <a:rPr lang="en-US" dirty="0"/>
              <a:t>Manager should have knowledge of Internet &amp; Browsing</a:t>
            </a:r>
          </a:p>
          <a:p>
            <a:r>
              <a:rPr lang="en-US" dirty="0"/>
              <a:t> Bot users of the system have a valid username and password</a:t>
            </a:r>
          </a:p>
          <a:p>
            <a:endParaRPr lang="en-US" dirty="0"/>
          </a:p>
        </p:txBody>
      </p:sp>
    </p:spTree>
    <p:extLst>
      <p:ext uri="{BB962C8B-B14F-4D97-AF65-F5344CB8AC3E}">
        <p14:creationId xmlns:p14="http://schemas.microsoft.com/office/powerpoint/2010/main" val="3038228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438400"/>
            <a:ext cx="7543801" cy="4023360"/>
          </a:xfrm>
        </p:spPr>
        <p:txBody>
          <a:bodyPr>
            <a:normAutofit fontScale="47500" lnSpcReduction="20000"/>
          </a:bodyPr>
          <a:lstStyle/>
          <a:p>
            <a:pPr marL="0" lvl="0" indent="0">
              <a:buNone/>
            </a:pPr>
            <a:r>
              <a:rPr lang="en-US" sz="3800" b="1" dirty="0"/>
              <a:t>   </a:t>
            </a:r>
            <a:r>
              <a:rPr lang="en-US" sz="4500" b="1" dirty="0"/>
              <a:t>Operating environment</a:t>
            </a:r>
            <a:endParaRPr lang="en-US" sz="4500" dirty="0"/>
          </a:p>
          <a:p>
            <a:pPr lvl="0"/>
            <a:r>
              <a:rPr lang="en-US" sz="4500" dirty="0"/>
              <a:t>This project will be operating in windows environment.</a:t>
            </a:r>
          </a:p>
          <a:p>
            <a:pPr lvl="0"/>
            <a:r>
              <a:rPr lang="en-US" sz="4500" dirty="0"/>
              <a:t>The only requirement For using this project is having a </a:t>
            </a:r>
            <a:r>
              <a:rPr lang="en-US" sz="4500" dirty="0" err="1"/>
              <a:t>coputer</a:t>
            </a:r>
            <a:r>
              <a:rPr lang="en-US" sz="4500" dirty="0"/>
              <a:t> with minimum specs.</a:t>
            </a:r>
          </a:p>
          <a:p>
            <a:pPr marL="0" indent="0">
              <a:buNone/>
            </a:pPr>
            <a:r>
              <a:rPr lang="en-US" sz="4500" dirty="0"/>
              <a:t> </a:t>
            </a:r>
          </a:p>
          <a:p>
            <a:pPr marL="0" lvl="0" indent="0">
              <a:buNone/>
            </a:pPr>
            <a:r>
              <a:rPr lang="en-US" sz="4500" b="1" dirty="0"/>
              <a:t>   Design and </a:t>
            </a:r>
            <a:r>
              <a:rPr lang="en-US" sz="4500" b="1" dirty="0" err="1"/>
              <a:t>implemention</a:t>
            </a:r>
            <a:r>
              <a:rPr lang="en-US" sz="4500" b="1" dirty="0"/>
              <a:t> constraints </a:t>
            </a:r>
            <a:endParaRPr lang="en-US" sz="4500" dirty="0"/>
          </a:p>
          <a:p>
            <a:pPr lvl="0"/>
            <a:r>
              <a:rPr lang="en-US" sz="4500" dirty="0"/>
              <a:t>This project is developed using </a:t>
            </a:r>
            <a:r>
              <a:rPr lang="en-US" sz="4500" dirty="0" err="1"/>
              <a:t>VB.on</a:t>
            </a:r>
            <a:r>
              <a:rPr lang="en-US" sz="4500" dirty="0"/>
              <a:t> the backend for database we are using SQL server. The product is Accomplished With the login facility for user.</a:t>
            </a:r>
          </a:p>
          <a:p>
            <a:pPr marL="0" indent="0">
              <a:buNone/>
            </a:pPr>
            <a:r>
              <a:rPr lang="en-US" sz="4500" dirty="0"/>
              <a:t> </a:t>
            </a:r>
          </a:p>
          <a:p>
            <a:endParaRPr lang="en-US" dirty="0"/>
          </a:p>
        </p:txBody>
      </p:sp>
      <p:sp>
        <p:nvSpPr>
          <p:cNvPr id="4" name="TextBox 3"/>
          <p:cNvSpPr txBox="1"/>
          <p:nvPr/>
        </p:nvSpPr>
        <p:spPr>
          <a:xfrm>
            <a:off x="1371600" y="838200"/>
            <a:ext cx="61722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rPr>
              <a:t>Project </a:t>
            </a:r>
            <a:r>
              <a:rPr lang="en-US" sz="3200" b="1" dirty="0" err="1">
                <a:solidFill>
                  <a:schemeClr val="bg1"/>
                </a:solidFill>
              </a:rPr>
              <a:t>charactristics</a:t>
            </a:r>
            <a:endParaRPr lang="en-US" sz="3200" b="1" dirty="0">
              <a:solidFill>
                <a:schemeClr val="bg1"/>
              </a:solidFill>
            </a:endParaRPr>
          </a:p>
        </p:txBody>
      </p:sp>
    </p:spTree>
    <p:extLst>
      <p:ext uri="{BB962C8B-B14F-4D97-AF65-F5344CB8AC3E}">
        <p14:creationId xmlns:p14="http://schemas.microsoft.com/office/powerpoint/2010/main" val="515798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q"/>
            </a:pPr>
            <a:r>
              <a:rPr lang="en-US" b="1" dirty="0"/>
              <a:t>Hardware  Requirements</a:t>
            </a:r>
            <a:endParaRPr lang="en-US" dirty="0"/>
          </a:p>
        </p:txBody>
      </p:sp>
      <p:sp>
        <p:nvSpPr>
          <p:cNvPr id="3" name="Content Placeholder 2"/>
          <p:cNvSpPr>
            <a:spLocks noGrp="1"/>
          </p:cNvSpPr>
          <p:nvPr>
            <p:ph idx="1"/>
          </p:nvPr>
        </p:nvSpPr>
        <p:spPr>
          <a:xfrm>
            <a:off x="839812" y="1905000"/>
            <a:ext cx="7543801" cy="3962400"/>
          </a:xfrm>
        </p:spPr>
        <p:txBody>
          <a:bodyPr>
            <a:normAutofit fontScale="92500" lnSpcReduction="20000"/>
          </a:bodyPr>
          <a:lstStyle/>
          <a:p>
            <a:pPr marL="0" indent="0">
              <a:buNone/>
            </a:pPr>
            <a:r>
              <a:rPr lang="en-US" dirty="0"/>
              <a:t> </a:t>
            </a:r>
          </a:p>
          <a:p>
            <a:pPr lvl="0"/>
            <a:endParaRPr lang="en-US" dirty="0"/>
          </a:p>
          <a:p>
            <a:pPr lvl="0">
              <a:buFont typeface="Wingdings" panose="05000000000000000000" pitchFamily="2" charset="2"/>
              <a:buChar char="Ø"/>
            </a:pPr>
            <a:r>
              <a:rPr lang="en-US" sz="2300" dirty="0"/>
              <a:t>Processor : Intel Pentium or higher</a:t>
            </a:r>
          </a:p>
          <a:p>
            <a:pPr lvl="0">
              <a:buFont typeface="Wingdings" panose="05000000000000000000" pitchFamily="2" charset="2"/>
              <a:buChar char="Ø"/>
            </a:pPr>
            <a:r>
              <a:rPr lang="en-US" sz="2300" dirty="0"/>
              <a:t>RAM :     1GB RAM</a:t>
            </a:r>
          </a:p>
          <a:p>
            <a:pPr lvl="0">
              <a:buFont typeface="Wingdings" panose="05000000000000000000" pitchFamily="2" charset="2"/>
              <a:buChar char="Ø"/>
            </a:pPr>
            <a:r>
              <a:rPr lang="en-US" sz="2300" dirty="0"/>
              <a:t>Monitor : 15” </a:t>
            </a:r>
            <a:r>
              <a:rPr lang="en-US" sz="2300" dirty="0" err="1"/>
              <a:t>Colour</a:t>
            </a:r>
            <a:r>
              <a:rPr lang="en-US" sz="2300" dirty="0"/>
              <a:t> Monitor</a:t>
            </a:r>
          </a:p>
          <a:p>
            <a:pPr lvl="0">
              <a:buFont typeface="Wingdings" panose="05000000000000000000" pitchFamily="2" charset="2"/>
              <a:buChar char="Ø"/>
            </a:pPr>
            <a:r>
              <a:rPr lang="en-US" sz="2300" dirty="0"/>
              <a:t>Processor Speed : 1.7 GHZ</a:t>
            </a:r>
          </a:p>
          <a:p>
            <a:pPr lvl="0">
              <a:buFont typeface="Wingdings" panose="05000000000000000000" pitchFamily="2" charset="2"/>
              <a:buChar char="Ø"/>
            </a:pPr>
            <a:r>
              <a:rPr lang="en-US" sz="2300" dirty="0"/>
              <a:t>Hard disk : 30GB </a:t>
            </a:r>
          </a:p>
          <a:p>
            <a:pPr lvl="0">
              <a:buFont typeface="Wingdings" panose="05000000000000000000" pitchFamily="2" charset="2"/>
              <a:buChar char="Ø"/>
            </a:pPr>
            <a:r>
              <a:rPr lang="en-US" sz="2300" dirty="0"/>
              <a:t>Keyboard : Mercury 110 Keys</a:t>
            </a:r>
          </a:p>
          <a:p>
            <a:pPr lvl="0">
              <a:buFont typeface="Wingdings" panose="05000000000000000000" pitchFamily="2" charset="2"/>
              <a:buChar char="Ø"/>
            </a:pPr>
            <a:r>
              <a:rPr lang="en-US" sz="2300" dirty="0"/>
              <a:t>Mouse : Logitech Mouse</a:t>
            </a:r>
          </a:p>
          <a:p>
            <a:pPr lvl="0">
              <a:buFont typeface="Wingdings" panose="05000000000000000000" pitchFamily="2" charset="2"/>
              <a:buChar char="Ø"/>
            </a:pPr>
            <a:r>
              <a:rPr lang="en-US" sz="2300" dirty="0"/>
              <a:t>Operating system : Windows 10</a:t>
            </a:r>
          </a:p>
          <a:p>
            <a:pPr>
              <a:buFont typeface="Wingdings" panose="05000000000000000000" pitchFamily="2" charset="2"/>
              <a:buChar char="Ø"/>
            </a:pPr>
            <a:endParaRPr lang="en-US" sz="2300" dirty="0"/>
          </a:p>
          <a:p>
            <a:pPr marL="0" indent="0">
              <a:buNone/>
            </a:pPr>
            <a:endParaRPr lang="en-US" dirty="0"/>
          </a:p>
        </p:txBody>
      </p:sp>
    </p:spTree>
    <p:extLst>
      <p:ext uri="{BB962C8B-B14F-4D97-AF65-F5344CB8AC3E}">
        <p14:creationId xmlns:p14="http://schemas.microsoft.com/office/powerpoint/2010/main" val="1494579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q"/>
            </a:pPr>
            <a:r>
              <a:rPr lang="en-US" dirty="0"/>
              <a:t> System Features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sz="2600" b="1" dirty="0"/>
              <a:t>Description &amp; </a:t>
            </a:r>
            <a:r>
              <a:rPr lang="en-US" sz="2600" b="1" dirty="0" err="1"/>
              <a:t>priorirty</a:t>
            </a:r>
            <a:endParaRPr lang="en-US" sz="2600" dirty="0"/>
          </a:p>
          <a:p>
            <a:pPr>
              <a:buFont typeface="Wingdings" panose="05000000000000000000" pitchFamily="2" charset="2"/>
              <a:buChar char="Ø"/>
            </a:pPr>
            <a:r>
              <a:rPr lang="en-US" sz="2900" dirty="0"/>
              <a:t>Proposed Database is intended to store, retrieve, update, and manipulate information related to </a:t>
            </a:r>
          </a:p>
          <a:p>
            <a:pPr>
              <a:buFont typeface="Wingdings" panose="05000000000000000000" pitchFamily="2" charset="2"/>
              <a:buChar char="Ø"/>
            </a:pPr>
            <a:r>
              <a:rPr lang="en-US" sz="2900" dirty="0"/>
              <a:t>Staff information</a:t>
            </a:r>
          </a:p>
          <a:p>
            <a:pPr lvl="0">
              <a:buFont typeface="Wingdings" panose="05000000000000000000" pitchFamily="2" charset="2"/>
              <a:buChar char="Ø"/>
            </a:pPr>
            <a:r>
              <a:rPr lang="en-US" sz="2900" dirty="0"/>
              <a:t>Customer Bill Detail</a:t>
            </a:r>
          </a:p>
          <a:p>
            <a:pPr lvl="0">
              <a:buFont typeface="Wingdings" panose="05000000000000000000" pitchFamily="2" charset="2"/>
              <a:buChar char="Ø"/>
            </a:pPr>
            <a:r>
              <a:rPr lang="en-US" sz="2900" dirty="0"/>
              <a:t>Product Details</a:t>
            </a:r>
          </a:p>
          <a:p>
            <a:pPr lvl="0">
              <a:buFont typeface="Wingdings" panose="05000000000000000000" pitchFamily="2" charset="2"/>
              <a:buChar char="Ø"/>
            </a:pPr>
            <a:r>
              <a:rPr lang="en-US" sz="2900" dirty="0"/>
              <a:t>Searching of product</a:t>
            </a:r>
          </a:p>
          <a:p>
            <a:pPr lvl="0">
              <a:buFont typeface="Wingdings" panose="05000000000000000000" pitchFamily="2" charset="2"/>
              <a:buChar char="Ø"/>
            </a:pPr>
            <a:r>
              <a:rPr lang="en-US" sz="2900" dirty="0"/>
              <a:t>Inventory or Stock </a:t>
            </a:r>
            <a:r>
              <a:rPr lang="en-US" sz="2900" dirty="0" err="1"/>
              <a:t>deatails</a:t>
            </a:r>
            <a:endParaRPr lang="en-US" sz="2900" dirty="0"/>
          </a:p>
          <a:p>
            <a:pPr marL="0" indent="0">
              <a:buNone/>
            </a:pPr>
            <a:endParaRPr lang="en-US" sz="2900" dirty="0"/>
          </a:p>
        </p:txBody>
      </p:sp>
    </p:spTree>
    <p:extLst>
      <p:ext uri="{BB962C8B-B14F-4D97-AF65-F5344CB8AC3E}">
        <p14:creationId xmlns:p14="http://schemas.microsoft.com/office/powerpoint/2010/main" val="1595374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Further</a:t>
            </a:r>
            <a:r>
              <a:rPr lang="en-US" dirty="0"/>
              <a:t> </a:t>
            </a:r>
            <a:r>
              <a:rPr lang="en-US" dirty="0">
                <a:solidFill>
                  <a:srgbClr val="0070C0"/>
                </a:solidFill>
              </a:rPr>
              <a:t>Developments</a:t>
            </a:r>
          </a:p>
        </p:txBody>
      </p:sp>
      <p:sp>
        <p:nvSpPr>
          <p:cNvPr id="3" name="Content Placeholder 2"/>
          <p:cNvSpPr>
            <a:spLocks noGrp="1"/>
          </p:cNvSpPr>
          <p:nvPr>
            <p:ph idx="1"/>
          </p:nvPr>
        </p:nvSpPr>
        <p:spPr/>
        <p:txBody>
          <a:bodyPr/>
          <a:lstStyle/>
          <a:p>
            <a:r>
              <a:rPr lang="en-US" dirty="0"/>
              <a:t>Web base system with limited access to customers</a:t>
            </a:r>
          </a:p>
          <a:p>
            <a:r>
              <a:rPr lang="en-US" dirty="0"/>
              <a:t>More details of employers &amp; suppliers</a:t>
            </a:r>
          </a:p>
          <a:p>
            <a:r>
              <a:rPr lang="en-US" dirty="0"/>
              <a:t>Bar code reader</a:t>
            </a:r>
          </a:p>
          <a:p>
            <a:r>
              <a:rPr lang="en-US" dirty="0" err="1"/>
              <a:t>Cheques</a:t>
            </a:r>
            <a:r>
              <a:rPr lang="en-US" dirty="0"/>
              <a:t> &amp; credit cards </a:t>
            </a:r>
          </a:p>
          <a:p>
            <a:r>
              <a:rPr lang="en-US" dirty="0"/>
              <a:t>Warnings </a:t>
            </a:r>
          </a:p>
          <a:p>
            <a:endParaRPr lang="en-US" dirty="0"/>
          </a:p>
        </p:txBody>
      </p:sp>
      <p:pic>
        <p:nvPicPr>
          <p:cNvPr id="4098" name="Picture 2" descr="C:\Users\Lakmal\Downloads\112911235941039.jpg"/>
          <p:cNvPicPr>
            <a:picLocks noChangeAspect="1" noChangeArrowheads="1"/>
          </p:cNvPicPr>
          <p:nvPr/>
        </p:nvPicPr>
        <p:blipFill>
          <a:blip r:embed="rId2" cstate="print"/>
          <a:srcRect l="24306"/>
          <a:stretch>
            <a:fillRect/>
          </a:stretch>
        </p:blipFill>
        <p:spPr bwMode="auto">
          <a:xfrm>
            <a:off x="5821680" y="4114800"/>
            <a:ext cx="3322320" cy="2743200"/>
          </a:xfrm>
          <a:prstGeom prst="rect">
            <a:avLst/>
          </a:prstGeom>
          <a:ln>
            <a:noFill/>
          </a:ln>
          <a:effectLst>
            <a:softEdge rad="112500"/>
          </a:effectLst>
        </p:spPr>
      </p:pic>
    </p:spTree>
    <p:extLst>
      <p:ext uri="{BB962C8B-B14F-4D97-AF65-F5344CB8AC3E}">
        <p14:creationId xmlns:p14="http://schemas.microsoft.com/office/powerpoint/2010/main" val="77974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52400" y="2895600"/>
            <a:ext cx="8991600" cy="1468800"/>
          </a:xfrm>
          <a:prstGeom prst="rect">
            <a:avLst/>
          </a:prstGeom>
          <a:noFill/>
          <a:ln>
            <a:noFill/>
          </a:ln>
        </p:spPr>
        <p:txBody>
          <a:bodyPr lIns="90000" tIns="45000" rIns="90000" bIns="45000" anchor="ctr"/>
          <a:lstStyle/>
          <a:p>
            <a:pPr>
              <a:lnSpc>
                <a:spcPct val="100000"/>
              </a:lnSpc>
            </a:pPr>
            <a:r>
              <a:rPr lang="en-US" sz="4000" dirty="0">
                <a:solidFill>
                  <a:srgbClr val="0D5EA7"/>
                </a:solidFill>
                <a:latin typeface="Broadway" panose="04040905080B02020502" pitchFamily="82" charset="0"/>
              </a:rPr>
              <a:t>Pharmacy Management System</a:t>
            </a:r>
            <a:endParaRPr sz="1200" dirty="0">
              <a:solidFill>
                <a:srgbClr val="0D5EA7"/>
              </a:solidFill>
              <a:latin typeface="Broadway" panose="04040905080B02020502" pitchFamily="82" charset="0"/>
            </a:endParaRPr>
          </a:p>
        </p:txBody>
      </p:sp>
      <p:pic>
        <p:nvPicPr>
          <p:cNvPr id="79" name="Picture 78"/>
          <p:cNvPicPr/>
          <p:nvPr/>
        </p:nvPicPr>
        <p:blipFill>
          <a:blip r:embed="rId3"/>
          <a:stretch>
            <a:fillRect/>
          </a:stretch>
        </p:blipFill>
        <p:spPr>
          <a:xfrm>
            <a:off x="6858000" y="5547720"/>
            <a:ext cx="2286000" cy="1310280"/>
          </a:xfrm>
          <a:prstGeom prst="rect">
            <a:avLst/>
          </a:prstGeom>
          <a:ln>
            <a:noFill/>
          </a:ln>
        </p:spPr>
      </p:pic>
      <p:sp>
        <p:nvSpPr>
          <p:cNvPr id="2" name="TextBox 1"/>
          <p:cNvSpPr txBox="1"/>
          <p:nvPr/>
        </p:nvSpPr>
        <p:spPr>
          <a:xfrm>
            <a:off x="304800" y="5029200"/>
            <a:ext cx="4495800" cy="1077218"/>
          </a:xfrm>
          <a:prstGeom prst="rect">
            <a:avLst/>
          </a:prstGeom>
          <a:noFill/>
        </p:spPr>
        <p:txBody>
          <a:bodyPr wrap="square" rtlCol="0">
            <a:spAutoFit/>
          </a:bodyPr>
          <a:lstStyle/>
          <a:p>
            <a:r>
              <a:rPr lang="en-US" sz="2400" b="1" dirty="0"/>
              <a:t>PRESENTED BY</a:t>
            </a:r>
            <a:r>
              <a:rPr lang="en-US" dirty="0"/>
              <a:t>,</a:t>
            </a:r>
          </a:p>
          <a:p>
            <a:r>
              <a:rPr lang="en-US" sz="2000" b="1" dirty="0">
                <a:latin typeface="Adobe Gothic Std B" panose="020B0800000000000000" pitchFamily="34" charset="-128"/>
                <a:ea typeface="Adobe Gothic Std B" panose="020B0800000000000000" pitchFamily="34" charset="-128"/>
              </a:rPr>
              <a:t>ALBIN SALU</a:t>
            </a:r>
          </a:p>
          <a:p>
            <a:r>
              <a:rPr lang="en-US" sz="2000" b="1" dirty="0">
                <a:latin typeface="Adobe Gothic Std B" panose="020B0800000000000000" pitchFamily="34" charset="-128"/>
                <a:ea typeface="Adobe Gothic Std B" panose="020B0800000000000000" pitchFamily="34" charset="-128"/>
              </a:rPr>
              <a:t>BIBIN SABU</a:t>
            </a:r>
          </a:p>
        </p:txBody>
      </p:sp>
    </p:spTree>
    <p:extLst>
      <p:ext uri="{BB962C8B-B14F-4D97-AF65-F5344CB8AC3E}">
        <p14:creationId xmlns:p14="http://schemas.microsoft.com/office/powerpoint/2010/main" val="1390645174"/>
      </p:ext>
    </p:extLst>
  </p:cSld>
  <p:clrMapOvr>
    <a:masterClrMapping/>
  </p:clrMapOvr>
  <p:transition>
    <p:zoom/>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057400"/>
            <a:ext cx="8208912" cy="4031873"/>
          </a:xfrm>
          <a:prstGeom prst="rect">
            <a:avLst/>
          </a:prstGeom>
        </p:spPr>
        <p:txBody>
          <a:bodyPr wrap="square">
            <a:spAutoFit/>
          </a:bodyPr>
          <a:lstStyle/>
          <a:p>
            <a:pPr algn="l" rtl="0"/>
            <a:r>
              <a:rPr lang="en-US" sz="3200" dirty="0"/>
              <a:t>The pharmacy management system is built in order to replace manual based system to computerize. Here system is expected to be efficient, useful and affordable on implementing tasks that is order by the pharmacy manager.</a:t>
            </a:r>
            <a:endParaRPr lang="en-US" sz="2400" dirty="0"/>
          </a:p>
          <a:p>
            <a:pPr algn="l" rtl="0"/>
            <a:r>
              <a:rPr lang="en-US" sz="3200" dirty="0"/>
              <a:t> </a:t>
            </a:r>
            <a:endParaRPr lang="en-US" sz="2400" dirty="0"/>
          </a:p>
          <a:p>
            <a:pPr lvl="0" algn="l" rtl="0"/>
            <a:r>
              <a:rPr lang="en-US" sz="3200" dirty="0"/>
              <a:t>.</a:t>
            </a:r>
            <a:endParaRPr lang="en-US" sz="2400" dirty="0"/>
          </a:p>
        </p:txBody>
      </p:sp>
      <p:sp>
        <p:nvSpPr>
          <p:cNvPr id="3" name="TextBox 2"/>
          <p:cNvSpPr txBox="1"/>
          <p:nvPr/>
        </p:nvSpPr>
        <p:spPr>
          <a:xfrm>
            <a:off x="609600" y="762000"/>
            <a:ext cx="5029200" cy="1046440"/>
          </a:xfrm>
          <a:prstGeom prst="rect">
            <a:avLst/>
          </a:prstGeom>
          <a:noFill/>
        </p:spPr>
        <p:txBody>
          <a:bodyPr wrap="square" rtlCol="0">
            <a:spAutoFit/>
          </a:bodyPr>
          <a:lstStyle/>
          <a:p>
            <a:pPr marL="571500" lvl="1" indent="-571500">
              <a:buFont typeface="Wingdings" panose="05000000000000000000" pitchFamily="2" charset="2"/>
              <a:buChar char="q"/>
            </a:pPr>
            <a:r>
              <a:rPr lang="en-US" sz="4400" b="1" dirty="0">
                <a:solidFill>
                  <a:schemeClr val="bg1"/>
                </a:solidFill>
              </a:rPr>
              <a:t>Overview</a:t>
            </a:r>
            <a:r>
              <a:rPr lang="en-US" sz="3200" b="1" dirty="0"/>
              <a:t> </a:t>
            </a:r>
            <a:endParaRPr lang="en-US" sz="1400" dirty="0"/>
          </a:p>
          <a:p>
            <a:endParaRPr lang="en-US" dirty="0"/>
          </a:p>
        </p:txBody>
      </p:sp>
    </p:spTree>
    <p:extLst>
      <p:ext uri="{BB962C8B-B14F-4D97-AF65-F5344CB8AC3E}">
        <p14:creationId xmlns:p14="http://schemas.microsoft.com/office/powerpoint/2010/main" val="375020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solidFill>
                  <a:srgbClr val="0070C0"/>
                </a:solidFill>
              </a:rPr>
              <a:t>Introduction</a:t>
            </a:r>
          </a:p>
        </p:txBody>
      </p:sp>
      <p:sp>
        <p:nvSpPr>
          <p:cNvPr id="4099" name="Content Placeholder 2"/>
          <p:cNvSpPr>
            <a:spLocks noGrp="1"/>
          </p:cNvSpPr>
          <p:nvPr>
            <p:ph idx="1"/>
          </p:nvPr>
        </p:nvSpPr>
        <p:spPr>
          <a:xfrm>
            <a:off x="457200" y="1600200"/>
            <a:ext cx="8382000" cy="4525963"/>
          </a:xfrm>
        </p:spPr>
        <p:txBody>
          <a:bodyPr/>
          <a:lstStyle/>
          <a:p>
            <a:pPr eaLnBrk="1" hangingPunct="1">
              <a:buFont typeface="Arial" charset="0"/>
              <a:buNone/>
            </a:pPr>
            <a:r>
              <a:rPr lang="en-US"/>
              <a:t>Problems in Pharmacy</a:t>
            </a:r>
          </a:p>
          <a:p>
            <a:pPr lvl="2" eaLnBrk="1" hangingPunct="1">
              <a:lnSpc>
                <a:spcPct val="150000"/>
              </a:lnSpc>
            </a:pPr>
            <a:r>
              <a:rPr lang="en-US"/>
              <a:t>Handling Accounts &amp; transactions (Payments, sales)</a:t>
            </a:r>
          </a:p>
          <a:p>
            <a:pPr lvl="2" eaLnBrk="1" hangingPunct="1">
              <a:lnSpc>
                <a:spcPct val="150000"/>
              </a:lnSpc>
            </a:pPr>
            <a:r>
              <a:rPr lang="en-US"/>
              <a:t>Handling Stock(Available stock, Expire dates,)</a:t>
            </a:r>
          </a:p>
          <a:p>
            <a:pPr lvl="2" eaLnBrk="1" hangingPunct="1">
              <a:lnSpc>
                <a:spcPct val="150000"/>
              </a:lnSpc>
            </a:pPr>
            <a:r>
              <a:rPr lang="en-US"/>
              <a:t>Bill issuing.</a:t>
            </a:r>
          </a:p>
          <a:p>
            <a:pPr lvl="2" eaLnBrk="1" hangingPunct="1">
              <a:lnSpc>
                <a:spcPct val="150000"/>
              </a:lnSpc>
            </a:pPr>
            <a:r>
              <a:rPr lang="en-US"/>
              <a:t>Responsibilities of the employees (mistakes, cheatings).</a:t>
            </a:r>
          </a:p>
          <a:p>
            <a:pPr eaLnBrk="1" hangingPunct="1">
              <a:buFont typeface="Arial" charset="0"/>
              <a:buNone/>
            </a:pPr>
            <a:endParaRPr lang="en-US"/>
          </a:p>
          <a:p>
            <a:pPr eaLnBrk="1" hangingPunct="1">
              <a:buFont typeface="Arial" charset="0"/>
              <a:buNone/>
            </a:pPr>
            <a:r>
              <a:rPr lang="en-US"/>
              <a:t>That is why we are giving Pharmacy Management Solution</a:t>
            </a:r>
          </a:p>
          <a:p>
            <a:pPr eaLnBrk="1" hangingPunct="1">
              <a:buFont typeface="Arial" charset="0"/>
              <a:buNone/>
            </a:pPr>
            <a:endParaRPr lang="en-US"/>
          </a:p>
          <a:p>
            <a:pPr eaLnBrk="1" hangingPunct="1">
              <a:buFont typeface="Arial" charset="0"/>
              <a:buNone/>
            </a:pPr>
            <a:endParaRPr lang="en-US"/>
          </a:p>
          <a:p>
            <a:pPr eaLnBrk="1" hangingPunct="1">
              <a:buFont typeface="Arial" charset="0"/>
              <a:buNone/>
            </a:pPr>
            <a:r>
              <a:rPr lang="en-US"/>
              <a:t>  </a:t>
            </a:r>
          </a:p>
        </p:txBody>
      </p:sp>
    </p:spTree>
    <p:extLst>
      <p:ext uri="{BB962C8B-B14F-4D97-AF65-F5344CB8AC3E}">
        <p14:creationId xmlns:p14="http://schemas.microsoft.com/office/powerpoint/2010/main" val="286782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685800" indent="-685800">
              <a:buFont typeface="Wingdings" panose="05000000000000000000" pitchFamily="2" charset="2"/>
              <a:buChar char="q"/>
            </a:pPr>
            <a:r>
              <a:rPr lang="en-US" dirty="0"/>
              <a:t>Introduction </a:t>
            </a:r>
          </a:p>
        </p:txBody>
      </p:sp>
      <p:sp>
        <p:nvSpPr>
          <p:cNvPr id="5" name="Content Placeholder 4"/>
          <p:cNvSpPr>
            <a:spLocks noGrp="1"/>
          </p:cNvSpPr>
          <p:nvPr>
            <p:ph idx="1"/>
          </p:nvPr>
        </p:nvSpPr>
        <p:spPr/>
        <p:txBody>
          <a:bodyPr>
            <a:normAutofit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Project Name: - </a:t>
            </a:r>
            <a:r>
              <a:rPr lang="en-US" b="1" dirty="0"/>
              <a:t>Medical Store Management</a:t>
            </a:r>
            <a:endParaRPr lang="en-US" dirty="0"/>
          </a:p>
          <a:p>
            <a:pPr marL="0" indent="0">
              <a:buNone/>
            </a:pPr>
            <a:endParaRPr lang="en-US" dirty="0"/>
          </a:p>
          <a:p>
            <a:pPr>
              <a:buFont typeface="Wingdings" panose="05000000000000000000" pitchFamily="2" charset="2"/>
              <a:buChar char="Ø"/>
            </a:pPr>
            <a:r>
              <a:rPr lang="en-US" dirty="0"/>
              <a:t>This project is used mainly for medical stores to maintain the details of medical store such as stock and account.</a:t>
            </a:r>
          </a:p>
          <a:p>
            <a:pPr>
              <a:buFont typeface="Wingdings" panose="05000000000000000000" pitchFamily="2" charset="2"/>
              <a:buChar char="Ø"/>
            </a:pPr>
            <a:endParaRPr lang="en-US" dirty="0"/>
          </a:p>
          <a:p>
            <a:pPr>
              <a:buFont typeface="Wingdings" panose="05000000000000000000" pitchFamily="2" charset="2"/>
              <a:buChar char="Ø"/>
            </a:pPr>
            <a:r>
              <a:rPr lang="en-US" dirty="0"/>
              <a:t>This medical shop management software is so designed as to ease the work load of medical shop professionals. The main feature includes inventory management, users management and accounting</a:t>
            </a:r>
          </a:p>
          <a:p>
            <a:pPr>
              <a:buFont typeface="Wingdings" panose="05000000000000000000" pitchFamily="2" charset="2"/>
              <a:buChar char="Ø"/>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US" sz="3600" dirty="0"/>
              <a:t>Scope &amp; Objectives</a:t>
            </a:r>
          </a:p>
        </p:txBody>
      </p:sp>
      <p:sp>
        <p:nvSpPr>
          <p:cNvPr id="3" name="Content Placeholder 2"/>
          <p:cNvSpPr>
            <a:spLocks noGrp="1"/>
          </p:cNvSpPr>
          <p:nvPr>
            <p:ph idx="1"/>
          </p:nvPr>
        </p:nvSpPr>
        <p:spPr/>
        <p:txBody>
          <a:bodyPr>
            <a:normAutofit fontScale="47500" lnSpcReduction="20000"/>
          </a:bodyPr>
          <a:lstStyle/>
          <a:p>
            <a:endParaRPr lang="en-US" dirty="0"/>
          </a:p>
          <a:p>
            <a:pPr>
              <a:buFont typeface="Wingdings" panose="05000000000000000000" pitchFamily="2" charset="2"/>
              <a:buChar char="Ø"/>
            </a:pPr>
            <a:r>
              <a:rPr lang="en-US" sz="3800" dirty="0"/>
              <a:t>As this is generic software it can be used by a wide variety of outlets (Retailers and Wholesalers) to automate the process of manually maintaining the records related to the subject of maintaining the stock and cash flows.</a:t>
            </a:r>
          </a:p>
          <a:p>
            <a:pPr>
              <a:buFont typeface="Wingdings" panose="05000000000000000000" pitchFamily="2" charset="2"/>
              <a:buChar char="Ø"/>
            </a:pPr>
            <a:r>
              <a:rPr lang="en-US" sz="3800" dirty="0"/>
              <a:t>This project  is basically updating the manual shop’s inventory System To </a:t>
            </a:r>
            <a:r>
              <a:rPr lang="en-US" sz="3800" dirty="0" err="1"/>
              <a:t>Automateed</a:t>
            </a:r>
            <a:r>
              <a:rPr lang="en-US" sz="3800" dirty="0"/>
              <a:t> system, So that organization can manage their record in efficient and organized form.</a:t>
            </a:r>
          </a:p>
          <a:p>
            <a:pPr>
              <a:buFont typeface="Wingdings" panose="05000000000000000000" pitchFamily="2" charset="2"/>
              <a:buChar char="Ø"/>
            </a:pPr>
            <a:endParaRPr lang="en-US" dirty="0"/>
          </a:p>
          <a:p>
            <a:endParaRPr lang="en-US" dirty="0"/>
          </a:p>
          <a:p>
            <a:pPr>
              <a:buNone/>
            </a:pPr>
            <a:r>
              <a:rPr lang="en-US"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solidFill>
                  <a:srgbClr val="0070C0"/>
                </a:solidFill>
              </a:rPr>
              <a:t>Using this solution…</a:t>
            </a:r>
          </a:p>
        </p:txBody>
      </p:sp>
      <p:sp>
        <p:nvSpPr>
          <p:cNvPr id="5123" name="Content Placeholder 2"/>
          <p:cNvSpPr>
            <a:spLocks noGrp="1"/>
          </p:cNvSpPr>
          <p:nvPr>
            <p:ph idx="1"/>
          </p:nvPr>
        </p:nvSpPr>
        <p:spPr/>
        <p:txBody>
          <a:bodyPr/>
          <a:lstStyle/>
          <a:p>
            <a:pPr lvl="2" eaLnBrk="1" hangingPunct="1">
              <a:lnSpc>
                <a:spcPct val="150000"/>
              </a:lnSpc>
            </a:pPr>
            <a:r>
              <a:rPr lang="en-US" dirty="0"/>
              <a:t>User authentication </a:t>
            </a:r>
          </a:p>
          <a:p>
            <a:pPr lvl="2" eaLnBrk="1" hangingPunct="1">
              <a:lnSpc>
                <a:spcPct val="150000"/>
              </a:lnSpc>
            </a:pPr>
            <a:r>
              <a:rPr lang="en-US" dirty="0"/>
              <a:t>handling accounts &amp; transactions </a:t>
            </a:r>
          </a:p>
          <a:p>
            <a:pPr lvl="2" eaLnBrk="1" hangingPunct="1">
              <a:lnSpc>
                <a:spcPct val="150000"/>
              </a:lnSpc>
            </a:pPr>
            <a:r>
              <a:rPr lang="en-US" dirty="0"/>
              <a:t>Stock handling </a:t>
            </a:r>
          </a:p>
          <a:p>
            <a:pPr lvl="2" eaLnBrk="1" hangingPunct="1">
              <a:lnSpc>
                <a:spcPct val="150000"/>
              </a:lnSpc>
            </a:pPr>
            <a:r>
              <a:rPr lang="en-US" dirty="0"/>
              <a:t>Bill issuing. </a:t>
            </a:r>
          </a:p>
          <a:p>
            <a:pPr lvl="2" eaLnBrk="1" hangingPunct="1">
              <a:lnSpc>
                <a:spcPct val="150000"/>
              </a:lnSpc>
              <a:buNone/>
            </a:pPr>
            <a:endParaRPr lang="en-US" dirty="0"/>
          </a:p>
        </p:txBody>
      </p:sp>
      <p:pic>
        <p:nvPicPr>
          <p:cNvPr id="1026" name="Picture 2" descr="D:\Misc\Pics\40_3D Characters HD Wallpapers 1600 X 1200 (www.FreeLatestWallpapers.blogspot.com)\3D Characters HD Wallpapers 1600 X 1200\3D Character (4).jpg"/>
          <p:cNvPicPr>
            <a:picLocks noChangeAspect="1" noChangeArrowheads="1"/>
          </p:cNvPicPr>
          <p:nvPr/>
        </p:nvPicPr>
        <p:blipFill>
          <a:blip r:embed="rId3" cstate="print"/>
          <a:srcRect/>
          <a:stretch>
            <a:fillRect/>
          </a:stretch>
        </p:blipFill>
        <p:spPr bwMode="auto">
          <a:xfrm>
            <a:off x="5257800" y="3581400"/>
            <a:ext cx="2743200" cy="2057400"/>
          </a:xfrm>
          <a:prstGeom prst="rect">
            <a:avLst/>
          </a:prstGeom>
          <a:ln>
            <a:noFill/>
          </a:ln>
          <a:effectLst>
            <a:softEdge rad="112500"/>
          </a:effectLst>
        </p:spPr>
      </p:pic>
    </p:spTree>
    <p:extLst>
      <p:ext uri="{BB962C8B-B14F-4D97-AF65-F5344CB8AC3E}">
        <p14:creationId xmlns:p14="http://schemas.microsoft.com/office/powerpoint/2010/main" val="203433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sz="4000" b="1" dirty="0"/>
              <a:t>Project Properties</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a:buFont typeface="Wingdings" panose="05000000000000000000" pitchFamily="2" charset="2"/>
              <a:buChar char="Ø"/>
            </a:pPr>
            <a:r>
              <a:rPr lang="en-US" sz="2200" dirty="0"/>
              <a:t>This software helps you to track all the products of medical shop moreover it’s a medical shop accounting software. Flexible and adaptive software suited to medical shops or stores or pharmacies of any size.</a:t>
            </a:r>
          </a:p>
          <a:p>
            <a:pPr>
              <a:buFont typeface="Wingdings" panose="05000000000000000000" pitchFamily="2" charset="2"/>
              <a:buChar char="Ø"/>
            </a:pPr>
            <a:r>
              <a:rPr lang="en-US" sz="2200" b="1" dirty="0"/>
              <a:t>Project Characteristics:</a:t>
            </a:r>
            <a:endParaRPr lang="en-US" sz="2200" dirty="0"/>
          </a:p>
          <a:p>
            <a:pPr lvl="0">
              <a:buFont typeface="Wingdings" panose="05000000000000000000" pitchFamily="2" charset="2"/>
              <a:buChar char="Ø"/>
            </a:pPr>
            <a:r>
              <a:rPr lang="en-US" sz="2200" dirty="0"/>
              <a:t>Customer management</a:t>
            </a:r>
          </a:p>
          <a:p>
            <a:pPr lvl="0">
              <a:buFont typeface="Wingdings" panose="05000000000000000000" pitchFamily="2" charset="2"/>
              <a:buChar char="Ø"/>
            </a:pPr>
            <a:r>
              <a:rPr lang="en-US" sz="2200" dirty="0"/>
              <a:t>Transaction management</a:t>
            </a:r>
          </a:p>
          <a:p>
            <a:pPr lvl="0">
              <a:buFont typeface="Wingdings" panose="05000000000000000000" pitchFamily="2" charset="2"/>
              <a:buChar char="Ø"/>
            </a:pPr>
            <a:r>
              <a:rPr lang="en-US" sz="2200" dirty="0"/>
              <a:t>Stock management</a:t>
            </a:r>
          </a:p>
          <a:p>
            <a:endParaRPr lang="en-US"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sz="4000" b="1" dirty="0"/>
              <a:t>Project Properties</a:t>
            </a:r>
            <a:r>
              <a:rPr lang="en-US" sz="2800" b="1" dirty="0"/>
              <a:t> contd.</a:t>
            </a:r>
            <a:endParaRPr lang="en-US" sz="4000" b="1" dirty="0"/>
          </a:p>
        </p:txBody>
      </p:sp>
      <p:sp>
        <p:nvSpPr>
          <p:cNvPr id="3" name="Content Placeholder 2"/>
          <p:cNvSpPr>
            <a:spLocks noGrp="1"/>
          </p:cNvSpPr>
          <p:nvPr>
            <p:ph idx="1"/>
          </p:nvPr>
        </p:nvSpPr>
        <p:spPr/>
        <p:txBody>
          <a:bodyPr>
            <a:normAutofit/>
          </a:bodyPr>
          <a:lstStyle/>
          <a:p>
            <a:endParaRPr lang="en-US" dirty="0"/>
          </a:p>
          <a:p>
            <a:pPr>
              <a:buFont typeface="Wingdings" panose="05000000000000000000" pitchFamily="2" charset="2"/>
              <a:buChar char="Ø"/>
            </a:pPr>
            <a:r>
              <a:rPr lang="en-US" sz="2000" dirty="0"/>
              <a:t>The main goal of the application is to maintain the records of purchase, Sales and stock details with cash transaction maintenance.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Medical Store  Management software is very needy for  Medical Store . This software help them maintain day to day transactions in computer.</a:t>
            </a:r>
          </a:p>
          <a:p>
            <a:pPr>
              <a:buFont typeface="Wingdings" panose="05000000000000000000" pitchFamily="2" charset="2"/>
              <a:buChar char="Ø"/>
            </a:pPr>
            <a:endParaRPr lang="en-US" sz="2000" dirty="0"/>
          </a:p>
          <a:p>
            <a:pPr>
              <a:buFont typeface="Wingdings" panose="05000000000000000000" pitchFamily="2" charset="2"/>
              <a:buChar char="Ø"/>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312</TotalTime>
  <Words>537</Words>
  <Application>Microsoft Office PowerPoint</Application>
  <PresentationFormat>On-screen Show (4:3)</PresentationFormat>
  <Paragraphs>128</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Adobe Gothic Std B</vt:lpstr>
      <vt:lpstr>Adobe Heiti Std R</vt:lpstr>
      <vt:lpstr>Arial</vt:lpstr>
      <vt:lpstr>Broadway</vt:lpstr>
      <vt:lpstr>Calibri</vt:lpstr>
      <vt:lpstr>Century Gothic</vt:lpstr>
      <vt:lpstr>Wingdings</vt:lpstr>
      <vt:lpstr>Wingdings 3</vt:lpstr>
      <vt:lpstr>Ion Boardroom</vt:lpstr>
      <vt:lpstr>PowerPoint Presentation</vt:lpstr>
      <vt:lpstr>PowerPoint Presentation</vt:lpstr>
      <vt:lpstr>PowerPoint Presentation</vt:lpstr>
      <vt:lpstr>Introduction</vt:lpstr>
      <vt:lpstr>Introduction </vt:lpstr>
      <vt:lpstr>Scope &amp; Objectives</vt:lpstr>
      <vt:lpstr>Using this solution…</vt:lpstr>
      <vt:lpstr>Project Properties</vt:lpstr>
      <vt:lpstr>Project Properties contd.</vt:lpstr>
      <vt:lpstr>Drawbacks of existing system</vt:lpstr>
      <vt:lpstr>Project Features </vt:lpstr>
      <vt:lpstr>User requirements </vt:lpstr>
      <vt:lpstr>User Classes and Characteristics </vt:lpstr>
      <vt:lpstr>PowerPoint Presentation</vt:lpstr>
      <vt:lpstr>Hardware  Requirements</vt:lpstr>
      <vt:lpstr> System Features </vt:lpstr>
      <vt:lpstr>Further Developments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
  <cp:lastModifiedBy>RideR</cp:lastModifiedBy>
  <cp:revision>28</cp:revision>
  <dcterms:created xsi:type="dcterms:W3CDTF">2006-08-16T00:00:00Z</dcterms:created>
  <dcterms:modified xsi:type="dcterms:W3CDTF">2016-12-20T03:03:31Z</dcterms:modified>
</cp:coreProperties>
</file>