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2" r:id="rId1"/>
  </p:sldMasterIdLst>
  <p:notesMasterIdLst>
    <p:notesMasterId r:id="rId15"/>
  </p:notesMasterIdLst>
  <p:sldIdLst>
    <p:sldId id="256" r:id="rId2"/>
    <p:sldId id="284" r:id="rId3"/>
    <p:sldId id="259" r:id="rId4"/>
    <p:sldId id="285" r:id="rId5"/>
    <p:sldId id="286" r:id="rId6"/>
    <p:sldId id="287" r:id="rId7"/>
    <p:sldId id="288" r:id="rId8"/>
    <p:sldId id="278" r:id="rId9"/>
    <p:sldId id="283" r:id="rId10"/>
    <p:sldId id="275" r:id="rId11"/>
    <p:sldId id="276" r:id="rId12"/>
    <p:sldId id="290" r:id="rId13"/>
    <p:sldId id="27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5E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990" autoAdjust="0"/>
  </p:normalViewPr>
  <p:slideViewPr>
    <p:cSldViewPr>
      <p:cViewPr varScale="1">
        <p:scale>
          <a:sx n="80" d="100"/>
          <a:sy n="80" d="100"/>
        </p:scale>
        <p:origin x="111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73"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74"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75"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76" name="PlaceHolder 5"/>
          <p:cNvSpPr>
            <a:spLocks noGrp="1"/>
          </p:cNvSpPr>
          <p:nvPr>
            <p:ph type="sldNum"/>
          </p:nvPr>
        </p:nvSpPr>
        <p:spPr>
          <a:xfrm>
            <a:off x="4399200" y="9555480"/>
            <a:ext cx="3372840" cy="502560"/>
          </a:xfrm>
          <a:prstGeom prst="rect">
            <a:avLst/>
          </a:prstGeom>
        </p:spPr>
        <p:txBody>
          <a:bodyPr lIns="0" tIns="0" rIns="0" bIns="0" anchor="b"/>
          <a:lstStyle/>
          <a:p>
            <a:pPr algn="r"/>
            <a:fld id="{A2FE31E3-B5D6-423F-AEB1-CD82D4DF49FF}" type="slidenum">
              <a:rPr lang="en-US" sz="1400">
                <a:latin typeface="Times New Roman"/>
              </a:rPr>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685800" y="4343400"/>
            <a:ext cx="5485320" cy="4113720"/>
          </a:xfrm>
          <a:prstGeom prst="rect">
            <a:avLst/>
          </a:prstGeom>
        </p:spPr>
        <p:txBody>
          <a:bodyPr lIns="0" tIns="0" rIns="0" bIns="0"/>
          <a:lstStyle/>
          <a:p>
            <a:endParaRPr/>
          </a:p>
        </p:txBody>
      </p:sp>
      <p:sp>
        <p:nvSpPr>
          <p:cNvPr id="129" name="CustomShape 2"/>
          <p:cNvSpPr/>
          <p:nvPr/>
        </p:nvSpPr>
        <p:spPr>
          <a:xfrm>
            <a:off x="3884760" y="8685360"/>
            <a:ext cx="2970720" cy="456120"/>
          </a:xfrm>
          <a:prstGeom prst="rect">
            <a:avLst/>
          </a:prstGeom>
          <a:noFill/>
          <a:ln>
            <a:noFill/>
          </a:ln>
        </p:spPr>
        <p:txBody>
          <a:bodyPr lIns="90000" tIns="45000" rIns="90000" bIns="45000" anchor="b"/>
          <a:lstStyle/>
          <a:p>
            <a:pPr>
              <a:lnSpc>
                <a:spcPct val="100000"/>
              </a:lnSpc>
            </a:pPr>
            <a:fld id="{1A3F0EB3-CDA6-45A4-AFB9-6A434A4FFFDD}" type="slidenum">
              <a:rPr lang="en-US" sz="1200">
                <a:latin typeface="+mn-lt"/>
              </a:rPr>
              <a:pPr>
                <a:lnSpc>
                  <a:spcPct val="100000"/>
                </a:lnSpc>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F8BF995-D6DC-4772-B7AB-484A1CCD08EB}" type="slidenum">
              <a:rPr lang="en-US" smtClean="0"/>
              <a:pPr>
                <a:defRPr/>
              </a:pPr>
              <a:t>12</a:t>
            </a:fld>
            <a:endParaRPr lang="en-US"/>
          </a:p>
        </p:txBody>
      </p:sp>
    </p:spTree>
    <p:extLst>
      <p:ext uri="{BB962C8B-B14F-4D97-AF65-F5344CB8AC3E}">
        <p14:creationId xmlns:p14="http://schemas.microsoft.com/office/powerpoint/2010/main" val="3870473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CB97365-EBCA-4027-87D5-99FC1D4DF0BB}" type="datetimeFigureOut">
              <a:rPr lang="en-US" smtClean="0"/>
              <a:pPr/>
              <a:t>12/18/2016</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12/18/2016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12/18/2016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12/18/2016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12/18/2016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12/18/2016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pPr/>
              <a:t>12/18/2016</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CB97365-EBCA-4027-87D5-99FC1D4DF0BB}" type="datetimeFigureOut">
              <a:rPr lang="en-US" smtClean="0"/>
              <a:pPr/>
              <a:t>12/18/2016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12/18/2016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12/18/2016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12/18/2016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69E29E33-B620-47F9-BB04-8846C2A5AFC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12/18/2016</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762120" y="1905120"/>
            <a:ext cx="7771320" cy="1468800"/>
          </a:xfrm>
          <a:prstGeom prst="rect">
            <a:avLst/>
          </a:prstGeom>
          <a:noFill/>
          <a:ln>
            <a:noFill/>
          </a:ln>
        </p:spPr>
        <p:txBody>
          <a:bodyPr lIns="90000" tIns="45000" rIns="90000" bIns="45000" anchor="ctr"/>
          <a:lstStyle/>
          <a:p>
            <a:pPr>
              <a:lnSpc>
                <a:spcPct val="100000"/>
              </a:lnSpc>
            </a:pPr>
            <a:r>
              <a:rPr lang="en-US" sz="5400" dirty="0">
                <a:solidFill>
                  <a:srgbClr val="0D5EA7"/>
                </a:solidFill>
                <a:latin typeface="Calibri"/>
              </a:rPr>
              <a:t>Pharmacy Management System</a:t>
            </a:r>
            <a:endParaRPr>
              <a:solidFill>
                <a:srgbClr val="0D5EA7"/>
              </a:solidFill>
            </a:endParaRPr>
          </a:p>
        </p:txBody>
      </p:sp>
      <p:pic>
        <p:nvPicPr>
          <p:cNvPr id="79" name="Picture 78"/>
          <p:cNvPicPr/>
          <p:nvPr/>
        </p:nvPicPr>
        <p:blipFill>
          <a:blip r:embed="rId3"/>
          <a:stretch>
            <a:fillRect/>
          </a:stretch>
        </p:blipFill>
        <p:spPr>
          <a:xfrm>
            <a:off x="6858000" y="5547720"/>
            <a:ext cx="2286000" cy="1310280"/>
          </a:xfrm>
          <a:prstGeom prst="rect">
            <a:avLst/>
          </a:prstGeom>
          <a:ln>
            <a:noFill/>
          </a:ln>
        </p:spPr>
      </p:pic>
    </p:spTree>
  </p:cSld>
  <p:clrMapOvr>
    <a:masterClrMapping/>
  </p:clrMapOvr>
  <p:transition>
    <p:zoom/>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57200" y="274680"/>
            <a:ext cx="8228520" cy="1141920"/>
          </a:xfrm>
          <a:prstGeom prst="rect">
            <a:avLst/>
          </a:prstGeom>
          <a:noFill/>
          <a:ln>
            <a:noFill/>
          </a:ln>
        </p:spPr>
        <p:txBody>
          <a:bodyPr lIns="90000" tIns="45000" rIns="90000" bIns="45000" anchor="ctr"/>
          <a:lstStyle/>
          <a:p>
            <a:pPr algn="ctr">
              <a:lnSpc>
                <a:spcPct val="100000"/>
              </a:lnSpc>
            </a:pPr>
            <a:r>
              <a:rPr lang="en-US" sz="4400">
                <a:solidFill>
                  <a:srgbClr val="0070C0"/>
                </a:solidFill>
                <a:latin typeface="Calibri"/>
              </a:rPr>
              <a:t>Problems</a:t>
            </a:r>
            <a:endParaRPr/>
          </a:p>
        </p:txBody>
      </p:sp>
      <p:sp>
        <p:nvSpPr>
          <p:cNvPr id="122" name="CustomShape 2"/>
          <p:cNvSpPr/>
          <p:nvPr/>
        </p:nvSpPr>
        <p:spPr>
          <a:xfrm>
            <a:off x="457200" y="1600200"/>
            <a:ext cx="8228520" cy="4524840"/>
          </a:xfrm>
          <a:prstGeom prst="rect">
            <a:avLst/>
          </a:prstGeom>
          <a:noFill/>
          <a:ln>
            <a:noFill/>
          </a:ln>
        </p:spPr>
        <p:txBody>
          <a:bodyPr lIns="90000" tIns="45000" rIns="90000" bIns="45000"/>
          <a:lstStyle/>
          <a:p>
            <a:pPr>
              <a:lnSpc>
                <a:spcPct val="100000"/>
              </a:lnSpc>
              <a:buFont typeface="Arial"/>
              <a:buChar char="•"/>
            </a:pPr>
            <a:r>
              <a:rPr lang="en-US" sz="3200" dirty="0">
                <a:solidFill>
                  <a:srgbClr val="000000"/>
                </a:solidFill>
                <a:latin typeface="Calibri"/>
              </a:rPr>
              <a:t> </a:t>
            </a:r>
            <a:r>
              <a:rPr lang="en-US" sz="2800" dirty="0">
                <a:solidFill>
                  <a:srgbClr val="000000"/>
                </a:solidFill>
                <a:latin typeface="Calibri"/>
              </a:rPr>
              <a:t>Issues in interfaces</a:t>
            </a:r>
            <a:endParaRPr sz="2800"/>
          </a:p>
          <a:p>
            <a:pPr>
              <a:lnSpc>
                <a:spcPct val="100000"/>
              </a:lnSpc>
              <a:buFont typeface="Arial"/>
              <a:buChar char="•"/>
            </a:pPr>
            <a:r>
              <a:rPr lang="en-US" sz="2800" dirty="0">
                <a:solidFill>
                  <a:srgbClr val="000000"/>
                </a:solidFill>
                <a:latin typeface="Calibri"/>
              </a:rPr>
              <a:t> Invoice numbers</a:t>
            </a:r>
            <a:endParaRPr sz="2800"/>
          </a:p>
          <a:p>
            <a:pPr>
              <a:lnSpc>
                <a:spcPct val="100000"/>
              </a:lnSpc>
              <a:buFont typeface="Arial"/>
              <a:buChar char="•"/>
            </a:pPr>
            <a:r>
              <a:rPr lang="en-US" sz="2800" dirty="0">
                <a:solidFill>
                  <a:srgbClr val="000000"/>
                </a:solidFill>
                <a:latin typeface="Calibri"/>
              </a:rPr>
              <a:t> Changing the server</a:t>
            </a:r>
            <a:endParaRPr sz="2800"/>
          </a:p>
          <a:p>
            <a:pPr>
              <a:lnSpc>
                <a:spcPct val="100000"/>
              </a:lnSpc>
              <a:buFont typeface="Arial"/>
              <a:buChar char="•"/>
            </a:pPr>
            <a:r>
              <a:rPr lang="en-US" sz="2800" dirty="0">
                <a:solidFill>
                  <a:srgbClr val="000000"/>
                </a:solidFill>
                <a:latin typeface="Calibri"/>
              </a:rPr>
              <a:t> Case sensitive (for searching)</a:t>
            </a:r>
          </a:p>
          <a:p>
            <a:pPr>
              <a:lnSpc>
                <a:spcPct val="100000"/>
              </a:lnSpc>
              <a:buFont typeface="Arial"/>
              <a:buChar char="•"/>
            </a:pPr>
            <a:r>
              <a:rPr lang="en-US" sz="2800" dirty="0">
                <a:solidFill>
                  <a:srgbClr val="000000"/>
                </a:solidFill>
                <a:latin typeface="Calibri"/>
              </a:rPr>
              <a:t> Handling Accounts &amp; transactions (Payments, sales)</a:t>
            </a:r>
          </a:p>
          <a:p>
            <a:pPr>
              <a:lnSpc>
                <a:spcPct val="100000"/>
              </a:lnSpc>
              <a:buFont typeface="Arial"/>
              <a:buChar char="•"/>
            </a:pPr>
            <a:r>
              <a:rPr lang="en-US" sz="2800" dirty="0">
                <a:solidFill>
                  <a:srgbClr val="000000"/>
                </a:solidFill>
                <a:latin typeface="Calibri"/>
              </a:rPr>
              <a:t>  Handling Stock(Available stock, Expire dates,)</a:t>
            </a:r>
          </a:p>
          <a:p>
            <a:pPr>
              <a:lnSpc>
                <a:spcPct val="100000"/>
              </a:lnSpc>
              <a:buFont typeface="Arial"/>
              <a:buChar char="•"/>
            </a:pPr>
            <a:r>
              <a:rPr lang="en-US" sz="2800" dirty="0">
                <a:solidFill>
                  <a:srgbClr val="000000"/>
                </a:solidFill>
                <a:latin typeface="Calibri"/>
              </a:rPr>
              <a:t> Bill issuing.</a:t>
            </a:r>
          </a:p>
          <a:p>
            <a:pPr>
              <a:lnSpc>
                <a:spcPct val="100000"/>
              </a:lnSpc>
              <a:buFont typeface="Arial"/>
              <a:buChar char="•"/>
            </a:pPr>
            <a:r>
              <a:rPr lang="en-US" sz="2800" dirty="0">
                <a:solidFill>
                  <a:srgbClr val="000000"/>
                </a:solidFill>
                <a:latin typeface="Calibri"/>
              </a:rPr>
              <a:t> Product sell.</a:t>
            </a:r>
          </a:p>
          <a:p>
            <a:pPr>
              <a:lnSpc>
                <a:spcPct val="100000"/>
              </a:lnSpc>
              <a:buFont typeface="Arial"/>
              <a:buChar char="•"/>
            </a:pPr>
            <a:r>
              <a:rPr lang="en-US" sz="2800" dirty="0">
                <a:solidFill>
                  <a:srgbClr val="000000"/>
                </a:solidFill>
                <a:latin typeface="Calibri"/>
              </a:rPr>
              <a:t> Responsibilities of the employees (mistakes, cheatings)</a:t>
            </a:r>
            <a:endParaRPr sz="280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274680"/>
            <a:ext cx="8228520" cy="1141920"/>
          </a:xfrm>
          <a:prstGeom prst="rect">
            <a:avLst/>
          </a:prstGeom>
          <a:noFill/>
          <a:ln>
            <a:noFill/>
          </a:ln>
        </p:spPr>
        <p:txBody>
          <a:bodyPr lIns="90000" tIns="45000" rIns="90000" bIns="45000" anchor="ctr"/>
          <a:lstStyle/>
          <a:p>
            <a:pPr algn="ctr">
              <a:lnSpc>
                <a:spcPct val="100000"/>
              </a:lnSpc>
            </a:pPr>
            <a:r>
              <a:rPr lang="en-US" sz="4400">
                <a:solidFill>
                  <a:srgbClr val="0070C0"/>
                </a:solidFill>
                <a:latin typeface="Calibri"/>
              </a:rPr>
              <a:t>Further</a:t>
            </a:r>
            <a:r>
              <a:rPr lang="en-US" sz="4400">
                <a:solidFill>
                  <a:srgbClr val="000000"/>
                </a:solidFill>
                <a:latin typeface="Calibri"/>
              </a:rPr>
              <a:t> </a:t>
            </a:r>
            <a:r>
              <a:rPr lang="en-US" sz="4400">
                <a:solidFill>
                  <a:srgbClr val="0070C0"/>
                </a:solidFill>
                <a:latin typeface="Calibri"/>
              </a:rPr>
              <a:t>Developments</a:t>
            </a:r>
            <a:endParaRPr/>
          </a:p>
        </p:txBody>
      </p:sp>
      <p:sp>
        <p:nvSpPr>
          <p:cNvPr id="125" name="CustomShape 2"/>
          <p:cNvSpPr/>
          <p:nvPr/>
        </p:nvSpPr>
        <p:spPr>
          <a:xfrm>
            <a:off x="457200" y="1600200"/>
            <a:ext cx="8228520" cy="4524840"/>
          </a:xfrm>
          <a:prstGeom prst="rect">
            <a:avLst/>
          </a:prstGeom>
          <a:noFill/>
          <a:ln>
            <a:noFill/>
          </a:ln>
        </p:spPr>
        <p:txBody>
          <a:bodyPr lIns="90000" tIns="45000" rIns="90000" bIns="45000"/>
          <a:lstStyle/>
          <a:p>
            <a:pPr>
              <a:lnSpc>
                <a:spcPct val="100000"/>
              </a:lnSpc>
              <a:buFont typeface="Arial"/>
              <a:buChar char="•"/>
            </a:pPr>
            <a:r>
              <a:rPr lang="en-US" sz="3200" dirty="0">
                <a:solidFill>
                  <a:srgbClr val="000000"/>
                </a:solidFill>
                <a:latin typeface="Calibri"/>
              </a:rPr>
              <a:t> Web base system with limited access to customers .</a:t>
            </a:r>
            <a:endParaRPr dirty="0"/>
          </a:p>
          <a:p>
            <a:pPr>
              <a:lnSpc>
                <a:spcPct val="100000"/>
              </a:lnSpc>
              <a:buFont typeface="Arial"/>
              <a:buChar char="•"/>
            </a:pPr>
            <a:r>
              <a:rPr lang="en-US" sz="3200" dirty="0">
                <a:solidFill>
                  <a:srgbClr val="000000"/>
                </a:solidFill>
                <a:latin typeface="Calibri"/>
              </a:rPr>
              <a:t> More details of employers &amp; suppliers</a:t>
            </a:r>
            <a:endParaRPr dirty="0"/>
          </a:p>
          <a:p>
            <a:pPr>
              <a:lnSpc>
                <a:spcPct val="100000"/>
              </a:lnSpc>
              <a:buFont typeface="Arial"/>
              <a:buChar char="•"/>
            </a:pPr>
            <a:r>
              <a:rPr lang="en-US" sz="3200" dirty="0">
                <a:solidFill>
                  <a:srgbClr val="000000"/>
                </a:solidFill>
                <a:latin typeface="Calibri"/>
              </a:rPr>
              <a:t> Bar code reader .</a:t>
            </a:r>
          </a:p>
          <a:p>
            <a:pPr>
              <a:lnSpc>
                <a:spcPct val="100000"/>
              </a:lnSpc>
              <a:buFont typeface="Arial"/>
              <a:buChar char="•"/>
            </a:pPr>
            <a:r>
              <a:rPr lang="en-US" sz="3200" dirty="0">
                <a:solidFill>
                  <a:srgbClr val="000000"/>
                </a:solidFill>
                <a:latin typeface="Calibri"/>
              </a:rPr>
              <a:t> User registration and store information .</a:t>
            </a:r>
            <a:endParaRPr dirty="0"/>
          </a:p>
          <a:p>
            <a:pPr>
              <a:lnSpc>
                <a:spcPct val="100000"/>
              </a:lnSpc>
              <a:buFont typeface="Arial"/>
              <a:buChar char="•"/>
            </a:pPr>
            <a:r>
              <a:rPr lang="en-US" sz="3200" dirty="0">
                <a:solidFill>
                  <a:srgbClr val="000000"/>
                </a:solidFill>
                <a:latin typeface="Calibri"/>
              </a:rPr>
              <a:t>  </a:t>
            </a:r>
            <a:r>
              <a:rPr lang="en-US" sz="3200" dirty="0" err="1">
                <a:solidFill>
                  <a:srgbClr val="000000"/>
                </a:solidFill>
                <a:latin typeface="Calibri"/>
              </a:rPr>
              <a:t>Paypal</a:t>
            </a:r>
            <a:r>
              <a:rPr lang="en-US" sz="3200" dirty="0">
                <a:solidFill>
                  <a:srgbClr val="000000"/>
                </a:solidFill>
                <a:latin typeface="Calibri"/>
              </a:rPr>
              <a:t> payment .</a:t>
            </a:r>
            <a:endParaRPr dirty="0"/>
          </a:p>
          <a:p>
            <a:pPr>
              <a:lnSpc>
                <a:spcPct val="100000"/>
              </a:lnSpc>
              <a:buFont typeface="Arial"/>
              <a:buChar char="•"/>
            </a:pPr>
            <a:r>
              <a:rPr lang="en-US" sz="3200" dirty="0">
                <a:solidFill>
                  <a:srgbClr val="000000"/>
                </a:solidFill>
                <a:latin typeface="Calibri"/>
              </a:rPr>
              <a:t> Warnings </a:t>
            </a:r>
          </a:p>
          <a:p>
            <a:pPr>
              <a:lnSpc>
                <a:spcPct val="100000"/>
              </a:lnSpc>
              <a:buFont typeface="Arial"/>
              <a:buChar char="•"/>
            </a:pPr>
            <a:r>
              <a:rPr lang="en-US" sz="3200" dirty="0">
                <a:solidFill>
                  <a:srgbClr val="000000"/>
                </a:solidFill>
                <a:latin typeface="Calibri"/>
              </a:rPr>
              <a:t>  </a:t>
            </a:r>
            <a:r>
              <a:rPr lang="en-US" sz="2400" b="1" dirty="0" err="1"/>
              <a:t>Cheques</a:t>
            </a:r>
            <a:r>
              <a:rPr lang="en-US" sz="2400" b="1" dirty="0"/>
              <a:t> &amp; credit cards </a:t>
            </a:r>
          </a:p>
          <a:p>
            <a:pPr>
              <a:lnSpc>
                <a:spcPct val="100000"/>
              </a:lnSpc>
            </a:pPr>
            <a:endParaRPr dirty="0"/>
          </a:p>
          <a:p>
            <a:pPr>
              <a:lnSpc>
                <a:spcPct val="100000"/>
              </a:lnSpc>
            </a:pPr>
            <a:endParaRPr dirty="0"/>
          </a:p>
        </p:txBody>
      </p:sp>
      <p:pic>
        <p:nvPicPr>
          <p:cNvPr id="126" name="Picture 2"/>
          <p:cNvPicPr/>
          <p:nvPr/>
        </p:nvPicPr>
        <p:blipFill>
          <a:blip r:embed="rId2" cstate="print"/>
          <a:srcRect l="24286"/>
          <a:stretch>
            <a:fillRect/>
          </a:stretch>
        </p:blipFill>
        <p:spPr>
          <a:xfrm>
            <a:off x="5821560" y="4114800"/>
            <a:ext cx="3321360" cy="2742120"/>
          </a:xfrm>
          <a:prstGeom prst="rect">
            <a:avLst/>
          </a:prstGeom>
          <a:ln>
            <a:noFill/>
          </a:ln>
        </p:spPr>
      </p:pic>
    </p:spTree>
  </p:cSld>
  <p:clrMapOvr>
    <a:masterClrMapping/>
  </p:clrMapOvr>
  <p:transition>
    <p:plus/>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solidFill>
                  <a:srgbClr val="0070C0"/>
                </a:solidFill>
              </a:rPr>
              <a:t>Using this solution…</a:t>
            </a:r>
          </a:p>
        </p:txBody>
      </p:sp>
      <p:sp>
        <p:nvSpPr>
          <p:cNvPr id="5123" name="Content Placeholder 2"/>
          <p:cNvSpPr>
            <a:spLocks noGrp="1"/>
          </p:cNvSpPr>
          <p:nvPr>
            <p:ph idx="1"/>
          </p:nvPr>
        </p:nvSpPr>
        <p:spPr/>
        <p:txBody>
          <a:bodyPr/>
          <a:lstStyle/>
          <a:p>
            <a:pPr lvl="2" eaLnBrk="1" hangingPunct="1">
              <a:lnSpc>
                <a:spcPct val="150000"/>
              </a:lnSpc>
            </a:pPr>
            <a:r>
              <a:rPr lang="en-US" dirty="0"/>
              <a:t>User authentication </a:t>
            </a:r>
          </a:p>
          <a:p>
            <a:pPr lvl="2" eaLnBrk="1" hangingPunct="1">
              <a:lnSpc>
                <a:spcPct val="150000"/>
              </a:lnSpc>
            </a:pPr>
            <a:r>
              <a:rPr lang="en-US" dirty="0"/>
              <a:t>handling accounts &amp; transactions </a:t>
            </a:r>
          </a:p>
          <a:p>
            <a:pPr lvl="2" eaLnBrk="1" hangingPunct="1">
              <a:lnSpc>
                <a:spcPct val="150000"/>
              </a:lnSpc>
            </a:pPr>
            <a:r>
              <a:rPr lang="en-US" dirty="0"/>
              <a:t>Stock handling </a:t>
            </a:r>
          </a:p>
          <a:p>
            <a:pPr lvl="2" eaLnBrk="1" hangingPunct="1">
              <a:lnSpc>
                <a:spcPct val="150000"/>
              </a:lnSpc>
            </a:pPr>
            <a:r>
              <a:rPr lang="en-US" dirty="0"/>
              <a:t>Bill issuing. </a:t>
            </a:r>
          </a:p>
          <a:p>
            <a:pPr lvl="2" eaLnBrk="1" hangingPunct="1">
              <a:lnSpc>
                <a:spcPct val="150000"/>
              </a:lnSpc>
            </a:pPr>
            <a:r>
              <a:rPr lang="en-US" dirty="0"/>
              <a:t>Report  generating </a:t>
            </a:r>
          </a:p>
          <a:p>
            <a:pPr lvl="2" eaLnBrk="1" hangingPunct="1">
              <a:lnSpc>
                <a:spcPct val="150000"/>
              </a:lnSpc>
              <a:buNone/>
            </a:pPr>
            <a:endParaRPr lang="en-US" dirty="0"/>
          </a:p>
        </p:txBody>
      </p:sp>
      <p:pic>
        <p:nvPicPr>
          <p:cNvPr id="1026" name="Picture 2" descr="D:\Misc\Pics\40_3D Characters HD Wallpapers 1600 X 1200 (www.FreeLatestWallpapers.blogspot.com)\3D Characters HD Wallpapers 1600 X 1200\3D Character (4).jpg"/>
          <p:cNvPicPr>
            <a:picLocks noChangeAspect="1" noChangeArrowheads="1"/>
          </p:cNvPicPr>
          <p:nvPr/>
        </p:nvPicPr>
        <p:blipFill>
          <a:blip r:embed="rId3" cstate="print"/>
          <a:srcRect/>
          <a:stretch>
            <a:fillRect/>
          </a:stretch>
        </p:blipFill>
        <p:spPr bwMode="auto">
          <a:xfrm>
            <a:off x="5257800" y="3581400"/>
            <a:ext cx="2743200" cy="2057400"/>
          </a:xfrm>
          <a:prstGeom prst="rect">
            <a:avLst/>
          </a:prstGeom>
          <a:ln>
            <a:noFill/>
          </a:ln>
          <a:effectLst>
            <a:softEdge rad="112500"/>
          </a:effectLst>
        </p:spPr>
      </p:pic>
    </p:spTree>
    <p:extLst>
      <p:ext uri="{BB962C8B-B14F-4D97-AF65-F5344CB8AC3E}">
        <p14:creationId xmlns:p14="http://schemas.microsoft.com/office/powerpoint/2010/main" val="133009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380880" y="2895480"/>
            <a:ext cx="8228520" cy="1141920"/>
          </a:xfrm>
          <a:prstGeom prst="rect">
            <a:avLst/>
          </a:prstGeom>
          <a:noFill/>
          <a:ln>
            <a:noFill/>
          </a:ln>
        </p:spPr>
        <p:txBody>
          <a:bodyPr lIns="90000" tIns="45000" rIns="90000" bIns="45000" anchor="ctr"/>
          <a:lstStyle/>
          <a:p>
            <a:pPr algn="ctr">
              <a:lnSpc>
                <a:spcPct val="100000"/>
              </a:lnSpc>
            </a:pPr>
            <a:r>
              <a:rPr lang="en-US" sz="4400">
                <a:solidFill>
                  <a:srgbClr val="0070C0"/>
                </a:solidFill>
                <a:latin typeface="Calibri"/>
              </a:rPr>
              <a:t>Thank You !</a:t>
            </a:r>
            <a:endParaRPr/>
          </a:p>
        </p:txBody>
      </p:sp>
    </p:spTree>
  </p:cSld>
  <p:clrMapOvr>
    <a:masterClrMapping/>
  </p:clrMapOvr>
  <p:transition>
    <p:strips dir="l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917108"/>
            <a:ext cx="8208912" cy="4524315"/>
          </a:xfrm>
          <a:prstGeom prst="rect">
            <a:avLst/>
          </a:prstGeom>
        </p:spPr>
        <p:txBody>
          <a:bodyPr wrap="square">
            <a:spAutoFit/>
          </a:bodyPr>
          <a:lstStyle/>
          <a:p>
            <a:pPr lvl="1" algn="l" rtl="0"/>
            <a:r>
              <a:rPr lang="en-US" sz="3200" b="1" dirty="0"/>
              <a:t>Overview </a:t>
            </a:r>
            <a:endParaRPr lang="en-US" sz="1400" dirty="0"/>
          </a:p>
          <a:p>
            <a:pPr algn="l" rtl="0"/>
            <a:r>
              <a:rPr lang="en-US" sz="3200" dirty="0"/>
              <a:t>The pharmacy management system is built in order to replace manual based system to computerize. Here system is expected to be efficient, useful and affordable on implementing tasks that is order by the pharmacy manager.</a:t>
            </a:r>
            <a:endParaRPr lang="en-US" sz="2400" dirty="0"/>
          </a:p>
          <a:p>
            <a:pPr algn="l" rtl="0"/>
            <a:r>
              <a:rPr lang="en-US" sz="3200" dirty="0"/>
              <a:t> </a:t>
            </a:r>
            <a:endParaRPr lang="en-US" sz="2400" dirty="0"/>
          </a:p>
          <a:p>
            <a:pPr lvl="0" algn="l" rtl="0"/>
            <a:r>
              <a:rPr lang="en-US" sz="3200" dirty="0"/>
              <a:t>.</a:t>
            </a:r>
            <a:endParaRPr lang="en-US" sz="2400" dirty="0"/>
          </a:p>
        </p:txBody>
      </p:sp>
    </p:spTree>
    <p:extLst>
      <p:ext uri="{BB962C8B-B14F-4D97-AF65-F5344CB8AC3E}">
        <p14:creationId xmlns:p14="http://schemas.microsoft.com/office/powerpoint/2010/main" val="3026291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465406" y="663526"/>
            <a:ext cx="5303520" cy="655320"/>
          </a:xfrm>
          <a:prstGeom prst="rect">
            <a:avLst/>
          </a:prstGeom>
        </p:spPr>
        <p:txBody>
          <a:bodyPr lIns="90000" tIns="45000" rIns="90000" bIns="45000"/>
          <a:lstStyle/>
          <a:p>
            <a:r>
              <a:rPr lang="en-US" sz="4400" b="1" dirty="0">
                <a:latin typeface="Arial"/>
              </a:rPr>
              <a:t>	</a:t>
            </a:r>
            <a:r>
              <a:rPr lang="en-US" sz="4400" b="1" u="sng" dirty="0">
                <a:solidFill>
                  <a:srgbClr val="0D5EA7"/>
                </a:solidFill>
                <a:latin typeface="Arial"/>
              </a:rPr>
              <a:t>Objectives</a:t>
            </a:r>
            <a:endParaRPr sz="4400" b="1" u="sng" dirty="0">
              <a:solidFill>
                <a:srgbClr val="0D5EA7"/>
              </a:solidFill>
            </a:endParaRPr>
          </a:p>
        </p:txBody>
      </p:sp>
      <p:sp>
        <p:nvSpPr>
          <p:cNvPr id="85" name="TextShape 2"/>
          <p:cNvSpPr txBox="1"/>
          <p:nvPr/>
        </p:nvSpPr>
        <p:spPr>
          <a:xfrm>
            <a:off x="457200" y="1447800"/>
            <a:ext cx="8686800" cy="5257800"/>
          </a:xfrm>
          <a:prstGeom prst="rect">
            <a:avLst/>
          </a:prstGeom>
        </p:spPr>
        <p:txBody>
          <a:bodyPr lIns="90000" tIns="45000" rIns="90000" bIns="45000"/>
          <a:lstStyle/>
          <a:p>
            <a:pPr>
              <a:lnSpc>
                <a:spcPct val="100000"/>
              </a:lnSpc>
            </a:pPr>
            <a:r>
              <a:rPr lang="en-US" dirty="0">
                <a:latin typeface="Adobe Heiti Std R" panose="020B0400000000000000" pitchFamily="34" charset="-128"/>
                <a:ea typeface="Adobe Heiti Std R" panose="020B0400000000000000" pitchFamily="34" charset="-128"/>
              </a:rPr>
              <a:t>         It is the user friendly application for Pharmacist which reduces the burden and helps to manage all  sections of Pharmacy like Medicine management and Billing etc.</a:t>
            </a:r>
            <a:endParaRPr dirty="0">
              <a:latin typeface="Adobe Heiti Std R" panose="020B0400000000000000" pitchFamily="34" charset="-128"/>
              <a:ea typeface="Adobe Heiti Std R" panose="020B0400000000000000" pitchFamily="34" charset="-128"/>
            </a:endParaRPr>
          </a:p>
          <a:p>
            <a:endParaRPr dirty="0">
              <a:latin typeface="Adobe Heiti Std R" panose="020B0400000000000000" pitchFamily="34" charset="-128"/>
              <a:ea typeface="Adobe Heiti Std R" panose="020B0400000000000000" pitchFamily="34" charset="-128"/>
            </a:endParaRPr>
          </a:p>
          <a:p>
            <a:r>
              <a:rPr lang="en-US" dirty="0">
                <a:latin typeface="Adobe Heiti Std R" panose="020B0400000000000000" pitchFamily="34" charset="-128"/>
                <a:ea typeface="Adobe Heiti Std R" panose="020B0400000000000000" pitchFamily="34" charset="-128"/>
              </a:rPr>
              <a:t>       </a:t>
            </a:r>
            <a:r>
              <a:rPr lang="en-US" dirty="0">
                <a:solidFill>
                  <a:srgbClr val="000000"/>
                </a:solidFill>
                <a:latin typeface="Adobe Heiti Std R" panose="020B0400000000000000" pitchFamily="34" charset="-128"/>
                <a:ea typeface="Adobe Heiti Std R" panose="020B0400000000000000" pitchFamily="34" charset="-128"/>
              </a:rPr>
              <a:t>It deals with the automating tasks of maintaining of Bills.</a:t>
            </a:r>
            <a:endParaRPr dirty="0">
              <a:latin typeface="Adobe Heiti Std R" panose="020B0400000000000000" pitchFamily="34" charset="-128"/>
              <a:ea typeface="Adobe Heiti Std R" panose="020B0400000000000000" pitchFamily="34" charset="-128"/>
            </a:endParaRPr>
          </a:p>
          <a:p>
            <a:pPr>
              <a:lnSpc>
                <a:spcPct val="100000"/>
              </a:lnSpc>
            </a:pPr>
            <a:r>
              <a:rPr lang="en-US" dirty="0">
                <a:latin typeface="Adobe Heiti Std R" panose="020B0400000000000000" pitchFamily="34" charset="-128"/>
                <a:ea typeface="Adobe Heiti Std R" panose="020B0400000000000000" pitchFamily="34" charset="-128"/>
              </a:rPr>
              <a:t>	</a:t>
            </a:r>
          </a:p>
          <a:p>
            <a:pPr>
              <a:lnSpc>
                <a:spcPct val="100000"/>
              </a:lnSpc>
            </a:pPr>
            <a:r>
              <a:rPr lang="en-US" dirty="0">
                <a:latin typeface="Adobe Heiti Std R" panose="020B0400000000000000" pitchFamily="34" charset="-128"/>
                <a:ea typeface="Adobe Heiti Std R" panose="020B0400000000000000" pitchFamily="34" charset="-128"/>
              </a:rPr>
              <a:t>      In Pharmacy, Billing management is the key process. Including safe data store about medicine as well as fast searching, delete and update of medicines</a:t>
            </a:r>
            <a:endParaRPr dirty="0">
              <a:latin typeface="Adobe Heiti Std R" panose="020B0400000000000000" pitchFamily="34" charset="-128"/>
              <a:ea typeface="Adobe Heiti Std R" panose="020B0400000000000000" pitchFamily="34" charset="-128"/>
            </a:endParaRPr>
          </a:p>
          <a:p>
            <a:pPr>
              <a:lnSpc>
                <a:spcPct val="100000"/>
              </a:lnSpc>
            </a:pPr>
            <a:endParaRPr dirty="0">
              <a:latin typeface="Adobe Heiti Std R" panose="020B0400000000000000" pitchFamily="34" charset="-128"/>
              <a:ea typeface="Adobe Heiti Std R" panose="020B0400000000000000" pitchFamily="34" charset="-128"/>
            </a:endParaRPr>
          </a:p>
          <a:p>
            <a:pPr>
              <a:lnSpc>
                <a:spcPct val="100000"/>
              </a:lnSpc>
            </a:pPr>
            <a:r>
              <a:rPr lang="en-US" dirty="0">
                <a:solidFill>
                  <a:srgbClr val="000000"/>
                </a:solidFill>
                <a:latin typeface="Adobe Heiti Std R" panose="020B0400000000000000" pitchFamily="34" charset="-128"/>
                <a:ea typeface="Adobe Heiti Std R" panose="020B0400000000000000" pitchFamily="34" charset="-128"/>
              </a:rPr>
              <a:t>      The pharmacy  management system is easy for use so the user can do pharmacy actions without ambiguities.  </a:t>
            </a:r>
            <a:endParaRPr dirty="0">
              <a:latin typeface="Adobe Heiti Std R" panose="020B0400000000000000" pitchFamily="34" charset="-128"/>
              <a:ea typeface="Adobe Heiti Std R" panose="020B0400000000000000" pitchFamily="34" charset="-128"/>
            </a:endParaRPr>
          </a:p>
          <a:p>
            <a:pPr>
              <a:lnSpc>
                <a:spcPct val="100000"/>
              </a:lnSpc>
            </a:pPr>
            <a:endParaRPr dirty="0">
              <a:latin typeface="Adobe Heiti Std R" panose="020B0400000000000000" pitchFamily="34" charset="-128"/>
              <a:ea typeface="Adobe Heiti Std R" panose="020B0400000000000000" pitchFamily="34" charset="-128"/>
            </a:endParaRPr>
          </a:p>
          <a:p>
            <a:pPr>
              <a:lnSpc>
                <a:spcPct val="100000"/>
              </a:lnSpc>
            </a:pPr>
            <a:r>
              <a:rPr lang="en-US" dirty="0">
                <a:latin typeface="Adobe Heiti Std R" panose="020B0400000000000000" pitchFamily="34" charset="-128"/>
                <a:ea typeface="Adobe Heiti Std R" panose="020B0400000000000000" pitchFamily="34" charset="-128"/>
              </a:rPr>
              <a:t>       This refers the pharmacy management system project highly minimize time and resource by which, searching the medicine data you can get the data in quickest time.</a:t>
            </a:r>
            <a:endParaRPr dirty="0">
              <a:latin typeface="Adobe Heiti Std R" panose="020B0400000000000000" pitchFamily="34" charset="-128"/>
              <a:ea typeface="Adobe Heiti Std R" panose="020B0400000000000000" pitchFamily="34" charset="-128"/>
            </a:endParaRPr>
          </a:p>
          <a:p>
            <a:pPr>
              <a:lnSpc>
                <a:spcPct val="100000"/>
              </a:lnSpc>
            </a:pPr>
            <a:endParaRPr dirty="0">
              <a:latin typeface="Adobe Heiti Std R" panose="020B0400000000000000" pitchFamily="34" charset="-128"/>
              <a:ea typeface="Adobe Heiti Std R" panose="020B0400000000000000" pitchFamily="34" charset="-128"/>
            </a:endParaRPr>
          </a:p>
          <a:p>
            <a:r>
              <a:rPr lang="en-US" dirty="0">
                <a:latin typeface="Adobe Heiti Std R" panose="020B0400000000000000" pitchFamily="34" charset="-128"/>
                <a:ea typeface="Adobe Heiti Std R" panose="020B0400000000000000" pitchFamily="34" charset="-128"/>
              </a:rPr>
              <a:t>        The pharmacy management system is built for the sake of ensuring effective and clear data saving and manipulating as well as neat work on the pharmacy medical products.</a:t>
            </a:r>
            <a:endParaRPr dirty="0">
              <a:latin typeface="Adobe Heiti Std R" panose="020B0400000000000000" pitchFamily="34" charset="-128"/>
              <a:ea typeface="Adobe Heiti Std R" panose="020B0400000000000000" pitchFamily="34" charset="-128"/>
            </a:endParaRPr>
          </a:p>
        </p:txBody>
      </p:sp>
      <p:sp>
        <p:nvSpPr>
          <p:cNvPr id="4" name="Right Arrow 3"/>
          <p:cNvSpPr/>
          <p:nvPr/>
        </p:nvSpPr>
        <p:spPr>
          <a:xfrm>
            <a:off x="580292" y="1524000"/>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609600" y="2590800"/>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587912" y="3962400"/>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09600" y="4800600"/>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609600" y="5914878"/>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87912" y="3124200"/>
            <a:ext cx="228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cover dir="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67" y="1052736"/>
            <a:ext cx="8964488" cy="3416320"/>
          </a:xfrm>
          <a:prstGeom prst="rect">
            <a:avLst/>
          </a:prstGeom>
        </p:spPr>
        <p:txBody>
          <a:bodyPr wrap="square">
            <a:spAutoFit/>
          </a:bodyPr>
          <a:lstStyle/>
          <a:p>
            <a:pPr lvl="0" algn="l" rtl="0"/>
            <a:r>
              <a:rPr lang="en-US" b="1" dirty="0"/>
              <a:t>current system</a:t>
            </a:r>
            <a:endParaRPr lang="en-US" sz="800" dirty="0"/>
          </a:p>
          <a:p>
            <a:pPr algn="l" rtl="0"/>
            <a:r>
              <a:rPr lang="en-US" dirty="0"/>
              <a:t>The current Pharmacy system were manually base system which is almost all works on the pharmacy organization is accomplished by papers.</a:t>
            </a:r>
          </a:p>
          <a:p>
            <a:pPr algn="l" rtl="0"/>
            <a:r>
              <a:rPr lang="en-US" dirty="0"/>
              <a:t>Among thus Medicine data search in order to buy, audit, and other related works. And the other one is data security, the data’s can be accessed anyone who entered to the pharmacy house as friends, other Humans without the volunteer of the pharmacist.</a:t>
            </a:r>
            <a:endParaRPr lang="en-US" sz="1400" dirty="0"/>
          </a:p>
          <a:p>
            <a:pPr algn="l" rtl="0"/>
            <a:r>
              <a:rPr lang="en-US" dirty="0"/>
              <a:t>The pharmacists work in tedious situation because of the upper reasons. Not efficient on arrange medicine on the shelf meaning arrangement method is difficult to take in mind.</a:t>
            </a:r>
            <a:endParaRPr lang="en-US" sz="1400" dirty="0"/>
          </a:p>
          <a:p>
            <a:pPr algn="l" rtl="0"/>
            <a:r>
              <a:rPr lang="en-US" dirty="0"/>
              <a:t>In current system almost all pharmacies do not use computerized system but use computer for giving bills only for the sold medicine to the user. And use manual searching of medicine on shelf because of manual based system and there is nothing which gives alarm for the finished or sold medicine.</a:t>
            </a:r>
            <a:endParaRPr lang="en-US" sz="1400" dirty="0"/>
          </a:p>
        </p:txBody>
      </p:sp>
      <p:sp>
        <p:nvSpPr>
          <p:cNvPr id="3" name="Rectangle 2"/>
          <p:cNvSpPr/>
          <p:nvPr/>
        </p:nvSpPr>
        <p:spPr>
          <a:xfrm>
            <a:off x="328661" y="332656"/>
            <a:ext cx="3033972" cy="400110"/>
          </a:xfrm>
          <a:prstGeom prst="rect">
            <a:avLst/>
          </a:prstGeom>
        </p:spPr>
        <p:txBody>
          <a:bodyPr wrap="none">
            <a:spAutoFit/>
          </a:bodyPr>
          <a:lstStyle/>
          <a:p>
            <a:r>
              <a:rPr lang="en-US" sz="2000" b="1" dirty="0">
                <a:solidFill>
                  <a:srgbClr val="FF0000"/>
                </a:solidFill>
              </a:rPr>
              <a:t>Report about </a:t>
            </a:r>
            <a:r>
              <a:rPr lang="en-US" sz="2000" b="1" dirty="0" err="1">
                <a:solidFill>
                  <a:srgbClr val="FF0000"/>
                </a:solidFill>
              </a:rPr>
              <a:t>P.M.System</a:t>
            </a:r>
            <a:r>
              <a:rPr lang="en-US" sz="2000" b="1" dirty="0">
                <a:solidFill>
                  <a:srgbClr val="FF0000"/>
                </a:solidFill>
              </a:rPr>
              <a:t>  </a:t>
            </a:r>
            <a:endParaRPr lang="ar-EG" sz="2000" b="1" dirty="0">
              <a:solidFill>
                <a:srgbClr val="FF0000"/>
              </a:solidFill>
            </a:endParaRPr>
          </a:p>
        </p:txBody>
      </p:sp>
    </p:spTree>
    <p:extLst>
      <p:ext uri="{BB962C8B-B14F-4D97-AF65-F5344CB8AC3E}">
        <p14:creationId xmlns:p14="http://schemas.microsoft.com/office/powerpoint/2010/main" val="763815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
            <a:ext cx="8568952" cy="5078313"/>
          </a:xfrm>
          <a:prstGeom prst="rect">
            <a:avLst/>
          </a:prstGeom>
        </p:spPr>
        <p:txBody>
          <a:bodyPr wrap="square">
            <a:spAutoFit/>
          </a:bodyPr>
          <a:lstStyle/>
          <a:p>
            <a:pPr algn="l" rtl="0"/>
            <a:r>
              <a:rPr lang="en-US" dirty="0"/>
              <a:t>Also there is a difficulty on store the data which wastes resources as well as time to retrieve the necessary data from the manually based data system. So generally the current system does not arrange medicine in systematic way, does not store the medicine appropriate data, security for the data is low, does not indicate how much medicine is needed and sold quickly and efficiently</a:t>
            </a:r>
            <a:r>
              <a:rPr lang="en-US" b="1" dirty="0"/>
              <a:t>. </a:t>
            </a:r>
            <a:endParaRPr lang="en-US" sz="1400" dirty="0"/>
          </a:p>
          <a:p>
            <a:pPr algn="l" rtl="0"/>
            <a:r>
              <a:rPr lang="en-US" dirty="0"/>
              <a:t>The pharmacy system will implement by the pharmacy unit of the organization. At present, manual system is being utilized. This system requires the pharmacist to manually monitor each drug that is available in the pharmacy shelf. This involves manually entry up on arrival of batches of drugs and upon drugs’ movement out of the unit, for example, dispensing to patients or product recall or loan to other clinics/hospitals. Upon a certain period such as month, the pharmacist is required to generate reports on the movement of drugs. This is to monitor the justification of ordering in order to replenish the already diminishing stocks. In addition, ordering of drugs is also being done manually. Significant amount of time is allocated for writing order as one needs to go through the stocks’ balance and rough estimate of the amount to order. This usually led to mistakes as one May over or under-order. Thus, in this aspect, the workload of a pharmacist increases. As a result, sometimes, patient care, in terms of counseling, is compromised due to time constraints</a:t>
            </a:r>
            <a:endParaRPr lang="ar-EG" dirty="0"/>
          </a:p>
        </p:txBody>
      </p:sp>
    </p:spTree>
    <p:extLst>
      <p:ext uri="{BB962C8B-B14F-4D97-AF65-F5344CB8AC3E}">
        <p14:creationId xmlns:p14="http://schemas.microsoft.com/office/powerpoint/2010/main" val="147403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97346"/>
            <a:ext cx="8496944" cy="3693319"/>
          </a:xfrm>
          <a:prstGeom prst="rect">
            <a:avLst/>
          </a:prstGeom>
        </p:spPr>
        <p:txBody>
          <a:bodyPr wrap="square">
            <a:spAutoFit/>
          </a:bodyPr>
          <a:lstStyle/>
          <a:p>
            <a:pPr lvl="0" algn="l" rtl="0"/>
            <a:r>
              <a:rPr lang="en-US" b="1" dirty="0"/>
              <a:t>Proposed System</a:t>
            </a:r>
            <a:endParaRPr lang="en-US" dirty="0"/>
          </a:p>
          <a:p>
            <a:pPr algn="l" rtl="0"/>
            <a:r>
              <a:rPr lang="en-US" dirty="0"/>
              <a:t>The pharmacy management system is design based on computer science students in order to illuminate the problem of the current system which provided by the system involved all the pharmaceutical employees of the pharmacy. This accessibility of the information will be great advantage as it reduced further medical errors associated with physicians and nurses.</a:t>
            </a:r>
          </a:p>
          <a:p>
            <a:pPr algn="l" rtl="0"/>
            <a:r>
              <a:rPr lang="en-US" dirty="0"/>
              <a:t>The system handles all aspects of the inventory control function. It allows the pharmacist to receive new batches of drugs, delete obsolete drugs and modify the current dosage and identification of drug in the database. Furthermore, the system eases the process of stock replenishment.</a:t>
            </a:r>
          </a:p>
          <a:p>
            <a:pPr algn="l" rtl="0"/>
            <a:r>
              <a:rPr lang="en-US" dirty="0"/>
              <a:t>On the other hand, PMS enables dispensation process. It stores all the physicians’ prescription of the patients. A summarized list of drugs dispensed to the patient can be viewed for monitoring purposes.</a:t>
            </a:r>
          </a:p>
        </p:txBody>
      </p:sp>
    </p:spTree>
    <p:extLst>
      <p:ext uri="{BB962C8B-B14F-4D97-AF65-F5344CB8AC3E}">
        <p14:creationId xmlns:p14="http://schemas.microsoft.com/office/powerpoint/2010/main" val="204744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751344"/>
            <a:ext cx="8784976" cy="2862322"/>
          </a:xfrm>
          <a:prstGeom prst="rect">
            <a:avLst/>
          </a:prstGeom>
        </p:spPr>
        <p:txBody>
          <a:bodyPr wrap="square">
            <a:spAutoFit/>
          </a:bodyPr>
          <a:lstStyle/>
          <a:p>
            <a:pPr algn="l" rtl="0"/>
            <a:r>
              <a:rPr lang="en-US" dirty="0"/>
              <a:t>With the proposed system, the pharmacist will be able to monitor the movement of the drugs with ease. The system is design to track the entry of refresh batches of drugs, be it upon orders from manufacture or loan from the hospital/clinics. It also monitors the drug’s movement history, thus leads to better inventory management of money allocated for the purchase of drugs.</a:t>
            </a:r>
          </a:p>
          <a:p>
            <a:pPr algn="l" rtl="0"/>
            <a:r>
              <a:rPr lang="en-US" dirty="0"/>
              <a:t>Compared to the current manual system, the implementation of Pharmacy management system will reduced the time spent for paperwork, leading to concentration on improving pharmaceutical care of patients, especially emphasis on patients’ counseling and patient medication monitoring. It will be greatly embraced by the pharmacy profession as it is one giant leap towards pharmaceutical care of patients.</a:t>
            </a:r>
          </a:p>
        </p:txBody>
      </p:sp>
    </p:spTree>
    <p:extLst>
      <p:ext uri="{BB962C8B-B14F-4D97-AF65-F5344CB8AC3E}">
        <p14:creationId xmlns:p14="http://schemas.microsoft.com/office/powerpoint/2010/main" val="4129337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1097280" y="640080"/>
            <a:ext cx="5394960" cy="731520"/>
          </a:xfrm>
          <a:prstGeom prst="rect">
            <a:avLst/>
          </a:prstGeom>
        </p:spPr>
        <p:txBody>
          <a:bodyPr lIns="90000" tIns="45000" rIns="90000" bIns="45000"/>
          <a:lstStyle/>
          <a:p>
            <a:r>
              <a:rPr lang="en-US" sz="4400" b="1" dirty="0">
                <a:solidFill>
                  <a:srgbClr val="0D5EA7"/>
                </a:solidFill>
                <a:latin typeface="Arial"/>
                <a:ea typeface="Droid Sans Fallback"/>
              </a:rPr>
              <a:t> </a:t>
            </a:r>
            <a:r>
              <a:rPr lang="en-US" sz="4400" b="1" dirty="0">
                <a:solidFill>
                  <a:srgbClr val="0D5EA7"/>
                </a:solidFill>
                <a:latin typeface="Times New Roman"/>
                <a:ea typeface="Droid Sans Fallback"/>
              </a:rPr>
              <a:t>Design of the project</a:t>
            </a:r>
            <a:endParaRPr sz="4400" b="1">
              <a:solidFill>
                <a:srgbClr val="0D5EA7"/>
              </a:solidFill>
            </a:endParaRPr>
          </a:p>
        </p:txBody>
      </p:sp>
      <p:sp>
        <p:nvSpPr>
          <p:cNvPr id="87" name="TextShape 2"/>
          <p:cNvSpPr txBox="1"/>
          <p:nvPr/>
        </p:nvSpPr>
        <p:spPr>
          <a:xfrm>
            <a:off x="457200" y="1371600"/>
            <a:ext cx="8412480" cy="4953000"/>
          </a:xfrm>
          <a:prstGeom prst="rect">
            <a:avLst/>
          </a:prstGeom>
        </p:spPr>
        <p:txBody>
          <a:bodyPr lIns="90000" tIns="45000" rIns="90000" bIns="45000"/>
          <a:lstStyle/>
          <a:p>
            <a:pPr algn="just"/>
            <a:r>
              <a:rPr lang="en-US" sz="1600" b="1" dirty="0">
                <a:solidFill>
                  <a:srgbClr val="0D5EA7"/>
                </a:solidFill>
                <a:latin typeface="Times New Roman"/>
                <a:ea typeface="Times New Roman"/>
              </a:rPr>
              <a:t> </a:t>
            </a:r>
            <a:r>
              <a:rPr lang="en-US" sz="3200" b="1" dirty="0">
                <a:solidFill>
                  <a:srgbClr val="0D5EA7"/>
                </a:solidFill>
                <a:latin typeface="Cambria"/>
                <a:ea typeface="Cambria"/>
              </a:rPr>
              <a:t>System design</a:t>
            </a:r>
            <a:endParaRPr sz="3200">
              <a:solidFill>
                <a:srgbClr val="0D5EA7"/>
              </a:solidFill>
            </a:endParaRPr>
          </a:p>
          <a:p>
            <a:pPr lvl="1" algn="just">
              <a:buSzPct val="45000"/>
            </a:pPr>
            <a:r>
              <a:rPr lang="en-US" sz="2800" dirty="0">
                <a:solidFill>
                  <a:srgbClr val="000000"/>
                </a:solidFill>
                <a:latin typeface="+mj-lt"/>
                <a:ea typeface="Times New Roman"/>
              </a:rPr>
              <a:t>System design is most creative and challenging. The System Design Document describes the system requirements, operating environment, system and subsystem architecture, files and database design, input formats, output layouts, human-machine interfaces, detailed design, processing logic, and external interfaces.</a:t>
            </a:r>
            <a:endParaRPr>
              <a:latin typeface="+mj-lt"/>
            </a:endParaRPr>
          </a:p>
          <a:p>
            <a:pPr algn="just"/>
            <a:r>
              <a:rPr lang="en-US" sz="1600" b="1" dirty="0">
                <a:solidFill>
                  <a:srgbClr val="0D5EA7"/>
                </a:solidFill>
                <a:latin typeface="Times New Roman"/>
                <a:ea typeface="Times New Roman"/>
              </a:rPr>
              <a:t> </a:t>
            </a:r>
            <a:endParaRPr/>
          </a:p>
          <a:p>
            <a:pPr algn="just"/>
            <a:r>
              <a:rPr lang="en-US" sz="1600" dirty="0">
                <a:solidFill>
                  <a:srgbClr val="000000"/>
                </a:solidFill>
                <a:latin typeface="Times New Roman"/>
                <a:ea typeface="Times New Roman"/>
              </a:rPr>
              <a:t>				</a:t>
            </a:r>
            <a:endParaRPr/>
          </a:p>
        </p:txBody>
      </p:sp>
    </p:spTree>
  </p:cSld>
  <p:clrMapOvr>
    <a:masterClrMapping/>
  </p:clrMapOvr>
  <p:transition>
    <p:cover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381000" y="365760"/>
            <a:ext cx="8305800" cy="731520"/>
          </a:xfrm>
          <a:prstGeom prst="rect">
            <a:avLst/>
          </a:prstGeom>
        </p:spPr>
        <p:txBody>
          <a:bodyPr lIns="90000" tIns="45000" rIns="90000" bIns="45000"/>
          <a:lstStyle/>
          <a:p>
            <a:endParaRPr lang="en-US" sz="2000" dirty="0">
              <a:solidFill>
                <a:srgbClr val="0D5EA7"/>
              </a:solidFill>
            </a:endParaRPr>
          </a:p>
          <a:p>
            <a:r>
              <a:rPr lang="en-US" sz="2400" b="1" dirty="0">
                <a:solidFill>
                  <a:srgbClr val="0D5EA7"/>
                </a:solidFill>
              </a:rPr>
              <a:t>   </a:t>
            </a:r>
            <a:r>
              <a:rPr lang="en-US" sz="4400" b="1" dirty="0">
                <a:solidFill>
                  <a:srgbClr val="0D5EA7"/>
                </a:solidFill>
              </a:rPr>
              <a:t>Software requirements</a:t>
            </a:r>
          </a:p>
          <a:p>
            <a:pPr lvl="0"/>
            <a:endParaRPr lang="en-US" sz="2400" dirty="0"/>
          </a:p>
          <a:p>
            <a:endParaRPr lang="en-US" sz="2400" b="1" dirty="0">
              <a:solidFill>
                <a:srgbClr val="0D5EA7"/>
              </a:solidFill>
            </a:endParaRPr>
          </a:p>
        </p:txBody>
      </p:sp>
      <p:sp>
        <p:nvSpPr>
          <p:cNvPr id="91" name="TextShape 2"/>
          <p:cNvSpPr txBox="1"/>
          <p:nvPr/>
        </p:nvSpPr>
        <p:spPr>
          <a:xfrm>
            <a:off x="365760" y="1280160"/>
            <a:ext cx="8503920" cy="4754880"/>
          </a:xfrm>
          <a:prstGeom prst="rect">
            <a:avLst/>
          </a:prstGeom>
        </p:spPr>
        <p:txBody>
          <a:bodyPr lIns="90000" tIns="45000" rIns="90000" bIns="45000"/>
          <a:lstStyle/>
          <a:p>
            <a:endParaRPr/>
          </a:p>
          <a:p>
            <a:endParaRPr/>
          </a:p>
        </p:txBody>
      </p:sp>
    </p:spTree>
  </p:cSld>
  <p:clrMapOvr>
    <a:masterClrMapping/>
  </p:clrMapOvr>
  <p:transition>
    <p:cover dir="l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156</TotalTime>
  <Words>966</Words>
  <Application>Microsoft Office PowerPoint</Application>
  <PresentationFormat>On-screen Show (4:3)</PresentationFormat>
  <Paragraphs>65</Paragraphs>
  <Slides>13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Adobe Heiti Std R</vt:lpstr>
      <vt:lpstr>Arial</vt:lpstr>
      <vt:lpstr>Calibri</vt:lpstr>
      <vt:lpstr>Cambria</vt:lpstr>
      <vt:lpstr>Constantia</vt:lpstr>
      <vt:lpstr>DejaVu Sans</vt:lpstr>
      <vt:lpstr>Droid Sans Fallback</vt:lpstr>
      <vt:lpstr>Majalla UI</vt:lpstr>
      <vt:lpstr>Times New Roman</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this 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RideR</dc:creator>
  <cp:lastModifiedBy>RideR</cp:lastModifiedBy>
  <cp:revision>127</cp:revision>
  <dcterms:modified xsi:type="dcterms:W3CDTF">2016-12-18T09:17:28Z</dcterms:modified>
</cp:coreProperties>
</file>