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80" r:id="rId1"/>
  </p:sldMasterIdLst>
  <p:notesMasterIdLst>
    <p:notesMasterId r:id="rId19"/>
  </p:notesMasterIdLst>
  <p:sldIdLst>
    <p:sldId id="256" r:id="rId2"/>
    <p:sldId id="282" r:id="rId3"/>
    <p:sldId id="288" r:id="rId4"/>
    <p:sldId id="287" r:id="rId5"/>
    <p:sldId id="286" r:id="rId6"/>
    <p:sldId id="285" r:id="rId7"/>
    <p:sldId id="284" r:id="rId8"/>
    <p:sldId id="283" r:id="rId9"/>
    <p:sldId id="272" r:id="rId10"/>
    <p:sldId id="273" r:id="rId11"/>
    <p:sldId id="269" r:id="rId12"/>
    <p:sldId id="270" r:id="rId13"/>
    <p:sldId id="271" r:id="rId14"/>
    <p:sldId id="274" r:id="rId15"/>
    <p:sldId id="275" r:id="rId16"/>
    <p:sldId id="276" r:id="rId17"/>
    <p:sldId id="278" r:id="rId18"/>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79" d="100"/>
          <a:sy n="79" d="100"/>
        </p:scale>
        <p:origin x="114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3AFEC3A8-B4CF-4A9C-9852-09A0E71C4E41}" type="datetimeFigureOut">
              <a:rPr lang="ar-EG" smtClean="0"/>
              <a:t>09/03/1438</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587591A5-413D-4959-A042-F0939B7597D6}" type="slidenum">
              <a:rPr lang="ar-EG" smtClean="0"/>
              <a:t>‹#›</a:t>
            </a:fld>
            <a:endParaRPr lang="ar-EG"/>
          </a:p>
        </p:txBody>
      </p:sp>
    </p:spTree>
    <p:extLst>
      <p:ext uri="{BB962C8B-B14F-4D97-AF65-F5344CB8AC3E}">
        <p14:creationId xmlns:p14="http://schemas.microsoft.com/office/powerpoint/2010/main" val="70800558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a:p>
        </p:txBody>
      </p:sp>
      <p:sp>
        <p:nvSpPr>
          <p:cNvPr id="4" name="Slide Number Placeholder 3"/>
          <p:cNvSpPr>
            <a:spLocks noGrp="1"/>
          </p:cNvSpPr>
          <p:nvPr>
            <p:ph type="sldNum" sz="quarter" idx="10"/>
          </p:nvPr>
        </p:nvSpPr>
        <p:spPr/>
        <p:txBody>
          <a:bodyPr/>
          <a:lstStyle/>
          <a:p>
            <a:fld id="{587591A5-413D-4959-A042-F0939B7597D6}" type="slidenum">
              <a:rPr lang="ar-EG" smtClean="0"/>
              <a:t>1</a:t>
            </a:fld>
            <a:endParaRPr lang="ar-EG"/>
          </a:p>
        </p:txBody>
      </p:sp>
    </p:spTree>
    <p:extLst>
      <p:ext uri="{BB962C8B-B14F-4D97-AF65-F5344CB8AC3E}">
        <p14:creationId xmlns:p14="http://schemas.microsoft.com/office/powerpoint/2010/main" val="129888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A10876F2-5C52-4D5C-9823-19F35DACCD4F}" type="datetimeFigureOut">
              <a:rPr lang="ar-EG" smtClean="0"/>
              <a:t>09/03/1438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BC3032C-6973-4966-BA26-3D8FFF42E7DA}" type="slidenum">
              <a:rPr lang="ar-EG" smtClean="0"/>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0876F2-5C52-4D5C-9823-19F35DACCD4F}" type="datetimeFigureOut">
              <a:rPr lang="ar-EG" smtClean="0"/>
              <a:t>09/03/1438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BC3032C-6973-4966-BA26-3D8FFF42E7DA}"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0876F2-5C52-4D5C-9823-19F35DACCD4F}" type="datetimeFigureOut">
              <a:rPr lang="ar-EG" smtClean="0"/>
              <a:t>09/03/1438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BC3032C-6973-4966-BA26-3D8FFF42E7DA}"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876F2-5C52-4D5C-9823-19F35DACCD4F}" type="datetimeFigureOut">
              <a:rPr lang="ar-EG" smtClean="0"/>
              <a:t>09/03/1438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BC3032C-6973-4966-BA26-3D8FFF42E7DA}" type="slidenum">
              <a:rPr lang="ar-EG" smtClean="0"/>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A10876F2-5C52-4D5C-9823-19F35DACCD4F}" type="datetimeFigureOut">
              <a:rPr lang="ar-EG" smtClean="0"/>
              <a:t>09/03/1438</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BC3032C-6973-4966-BA26-3D8FFF42E7DA}" type="slidenum">
              <a:rPr lang="ar-EG" smtClean="0"/>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0876F2-5C52-4D5C-9823-19F35DACCD4F}" type="datetimeFigureOut">
              <a:rPr lang="ar-EG" smtClean="0"/>
              <a:t>09/03/1438</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BC3032C-6973-4966-BA26-3D8FFF42E7DA}" type="slidenum">
              <a:rPr lang="ar-EG" smtClean="0"/>
              <a:t>‹#›</a:t>
            </a:fld>
            <a:endParaRPr lang="ar-EG"/>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0876F2-5C52-4D5C-9823-19F35DACCD4F}" type="datetimeFigureOut">
              <a:rPr lang="ar-EG" smtClean="0"/>
              <a:t>09/03/1438</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3BC3032C-6973-4966-BA26-3D8FFF42E7DA}" type="slidenum">
              <a:rPr lang="ar-EG" smtClean="0"/>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0876F2-5C52-4D5C-9823-19F35DACCD4F}" type="datetimeFigureOut">
              <a:rPr lang="ar-EG" smtClean="0"/>
              <a:t>09/03/1438</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3BC3032C-6973-4966-BA26-3D8FFF42E7DA}" type="slidenum">
              <a:rPr lang="ar-EG" smtClean="0"/>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876F2-5C52-4D5C-9823-19F35DACCD4F}" type="datetimeFigureOut">
              <a:rPr lang="ar-EG" smtClean="0"/>
              <a:t>09/03/1438</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3BC3032C-6973-4966-BA26-3D8FFF42E7DA}"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A10876F2-5C52-4D5C-9823-19F35DACCD4F}" type="datetimeFigureOut">
              <a:rPr lang="ar-EG" smtClean="0"/>
              <a:t>09/03/1438</a:t>
            </a:fld>
            <a:endParaRPr lang="ar-EG"/>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ar-EG"/>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BC3032C-6973-4966-BA26-3D8FFF42E7DA}" type="slidenum">
              <a:rPr lang="ar-EG" smtClean="0"/>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0876F2-5C52-4D5C-9823-19F35DACCD4F}" type="datetimeFigureOut">
              <a:rPr lang="ar-EG" smtClean="0"/>
              <a:t>09/03/1438</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BC3032C-6973-4966-BA26-3D8FFF42E7DA}" type="slidenum">
              <a:rPr lang="ar-EG" smtClean="0"/>
              <a:t>‹#›</a:t>
            </a:fld>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10876F2-5C52-4D5C-9823-19F35DACCD4F}" type="datetimeFigureOut">
              <a:rPr lang="ar-EG" smtClean="0"/>
              <a:t>09/03/1438</a:t>
            </a:fld>
            <a:endParaRPr lang="ar-EG"/>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ar-EG"/>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BC3032C-6973-4966-BA26-3D8FFF42E7DA}" type="slidenum">
              <a:rPr lang="ar-EG" smtClean="0"/>
              <a:t>‹#›</a:t>
            </a:fld>
            <a:endParaRPr lang="ar-EG"/>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1"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r" defTabSz="914400" rtl="1"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r" defTabSz="914400" rtl="1"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r" defTabSz="914400" rtl="1"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r" defTabSz="914400" rtl="1"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r" defTabSz="914400" rtl="1"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r" defTabSz="914400" rtl="1"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r" defTabSz="914400" rtl="1"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r" defTabSz="914400" rtl="1"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r" defTabSz="914400" rtl="1"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187624" y="5013176"/>
            <a:ext cx="2016834" cy="523220"/>
          </a:xfrm>
          <a:prstGeom prst="rect">
            <a:avLst/>
          </a:prstGeom>
        </p:spPr>
        <p:txBody>
          <a:bodyPr wrap="none">
            <a:spAutoFit/>
          </a:bodyPr>
          <a:lstStyle/>
          <a:p>
            <a:pPr lvl="0"/>
            <a:r>
              <a:rPr lang="en-US" sz="2800" b="1" u="sng" dirty="0">
                <a:solidFill>
                  <a:srgbClr val="000000"/>
                </a:solidFill>
              </a:rPr>
              <a:t>PMS Project</a:t>
            </a:r>
            <a:endParaRPr lang="ar-EG" sz="2800" b="1" u="sng" dirty="0">
              <a:solidFill>
                <a:srgbClr val="000000"/>
              </a:solidFill>
            </a:endParaRPr>
          </a:p>
        </p:txBody>
      </p:sp>
      <p:sp>
        <p:nvSpPr>
          <p:cNvPr id="19" name="TextBox 18"/>
          <p:cNvSpPr txBox="1"/>
          <p:nvPr/>
        </p:nvSpPr>
        <p:spPr>
          <a:xfrm>
            <a:off x="1043608" y="5703574"/>
            <a:ext cx="1010213" cy="646331"/>
          </a:xfrm>
          <a:prstGeom prst="rect">
            <a:avLst/>
          </a:prstGeom>
          <a:noFill/>
        </p:spPr>
        <p:txBody>
          <a:bodyPr wrap="none" rtlCol="1">
            <a:spAutoFit/>
          </a:bodyPr>
          <a:lstStyle/>
          <a:p>
            <a:pPr algn="l"/>
            <a:r>
              <a:rPr lang="en-US" b="1" dirty="0"/>
              <a:t>Student </a:t>
            </a:r>
          </a:p>
          <a:p>
            <a:pPr algn="l"/>
            <a:r>
              <a:rPr lang="en-US" b="1" i="1" dirty="0"/>
              <a:t>ID:-</a:t>
            </a:r>
            <a:endParaRPr lang="ar-EG" b="1" i="1" dirty="0"/>
          </a:p>
        </p:txBody>
      </p:sp>
      <p:sp>
        <p:nvSpPr>
          <p:cNvPr id="20" name="Rectangle 19"/>
          <p:cNvSpPr/>
          <p:nvPr/>
        </p:nvSpPr>
        <p:spPr>
          <a:xfrm>
            <a:off x="1547664" y="397329"/>
            <a:ext cx="5873274" cy="923330"/>
          </a:xfrm>
          <a:prstGeom prst="rect">
            <a:avLst/>
          </a:prstGeom>
        </p:spPr>
        <p:txBody>
          <a:bodyPr wrap="none">
            <a:spAutoFit/>
          </a:bodyPr>
          <a:lstStyle/>
          <a:p>
            <a:pPr lvl="0"/>
            <a:r>
              <a:rPr lang="en-US" sz="5400" b="1" u="sng" dirty="0">
                <a:solidFill>
                  <a:srgbClr val="000000"/>
                </a:solidFill>
              </a:rPr>
              <a:t>PMS</a:t>
            </a:r>
            <a:r>
              <a:rPr lang="en-US" sz="2400" b="1" u="sng" dirty="0">
                <a:solidFill>
                  <a:srgbClr val="000000"/>
                </a:solidFill>
              </a:rPr>
              <a:t>- Pharmacy Management System </a:t>
            </a:r>
            <a:endParaRPr lang="ar-EG" sz="2400" b="1" u="sng" dirty="0">
              <a:solidFill>
                <a:srgbClr val="000000"/>
              </a:solidFill>
            </a:endParaRPr>
          </a:p>
        </p:txBody>
      </p:sp>
    </p:spTree>
    <p:extLst>
      <p:ext uri="{BB962C8B-B14F-4D97-AF65-F5344CB8AC3E}">
        <p14:creationId xmlns:p14="http://schemas.microsoft.com/office/powerpoint/2010/main" val="134401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
            <a:ext cx="8568952" cy="5078313"/>
          </a:xfrm>
          <a:prstGeom prst="rect">
            <a:avLst/>
          </a:prstGeom>
        </p:spPr>
        <p:txBody>
          <a:bodyPr wrap="square">
            <a:spAutoFit/>
          </a:bodyPr>
          <a:lstStyle/>
          <a:p>
            <a:pPr algn="l" rtl="0"/>
            <a:r>
              <a:rPr lang="en-US" dirty="0"/>
              <a:t>Also there is a difficulty on store the data which wastes resources as well as time to retrieve the necessary data from the manually based data system. So generally the current system does not arrange medicine in systematic way, does not store the medicine appropriate data, security for the data is low, does not indicate how much medicine is needed and sold quickly and efficiently</a:t>
            </a:r>
            <a:r>
              <a:rPr lang="en-US" b="1" dirty="0"/>
              <a:t>. </a:t>
            </a:r>
            <a:endParaRPr lang="en-US" sz="1400" dirty="0"/>
          </a:p>
          <a:p>
            <a:pPr algn="l" rtl="0"/>
            <a:r>
              <a:rPr lang="en-US" dirty="0"/>
              <a:t>The pharmacy system will implement by the pharmacy unit of the organization. At present, manual system is being utilized. This system requires the pharmacist to manually monitor each drug that is available in the pharmacy shelf. This involves manually entry up on arrival of batches of drugs and upon drugs’ movement out of the unit, for example, dispensing to patients or product recall or loan to other clinics/hospitals. Upon a certain period such as month, the pharmacist is required to generate reports on the movement of drugs. This is to monitor the justification of ordering in order to replenish the already diminishing stocks. In addition, ordering of drugs is also being done manually. Significant amount of time is allocated for writing order as one needs to go through the stocks’ balance and rough estimate of the amount to order. This usually led to mistakes as one May over or under-order. Thus, in this aspect, the workload of a pharmacist increases. As a result, sometimes, patient care, in terms of counseling, is compromised due to time constraints</a:t>
            </a:r>
            <a:endParaRPr lang="ar-EG" dirty="0"/>
          </a:p>
        </p:txBody>
      </p:sp>
    </p:spTree>
    <p:extLst>
      <p:ext uri="{BB962C8B-B14F-4D97-AF65-F5344CB8AC3E}">
        <p14:creationId xmlns:p14="http://schemas.microsoft.com/office/powerpoint/2010/main" val="4124401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7520940" cy="1296144"/>
          </a:xfrm>
        </p:spPr>
        <p:txBody>
          <a:bodyPr/>
          <a:lstStyle/>
          <a:p>
            <a:pPr algn="ctr"/>
            <a:r>
              <a:rPr lang="en-US" b="1" u="sng" dirty="0"/>
              <a:t>Analysis of a Pharmacy</a:t>
            </a:r>
            <a:br>
              <a:rPr lang="en-US" dirty="0"/>
            </a:br>
            <a:r>
              <a:rPr lang="en-US" u="sng" dirty="0"/>
              <a:t>PMS- pharmacy management system</a:t>
            </a:r>
            <a:br>
              <a:rPr lang="en-US" dirty="0"/>
            </a:br>
            <a:endParaRPr lang="ar-EG" dirty="0"/>
          </a:p>
        </p:txBody>
      </p:sp>
      <p:sp>
        <p:nvSpPr>
          <p:cNvPr id="4" name="Rectangle 3"/>
          <p:cNvSpPr/>
          <p:nvPr/>
        </p:nvSpPr>
        <p:spPr>
          <a:xfrm>
            <a:off x="513086" y="2132856"/>
            <a:ext cx="7776864" cy="3416320"/>
          </a:xfrm>
          <a:prstGeom prst="rect">
            <a:avLst/>
          </a:prstGeom>
        </p:spPr>
        <p:txBody>
          <a:bodyPr wrap="square">
            <a:spAutoFit/>
          </a:bodyPr>
          <a:lstStyle/>
          <a:p>
            <a:pPr algn="l"/>
            <a:r>
              <a:rPr lang="ar-SA" dirty="0"/>
              <a:t> </a:t>
            </a:r>
            <a:endParaRPr lang="en-US" dirty="0"/>
          </a:p>
          <a:p>
            <a:pPr algn="l"/>
            <a:r>
              <a:rPr lang="en-US" b="1" dirty="0"/>
              <a:t>Requirement  Analysis:</a:t>
            </a:r>
            <a:endParaRPr lang="en-US" dirty="0"/>
          </a:p>
          <a:p>
            <a:pPr algn="l"/>
            <a:r>
              <a:rPr lang="en-IN" dirty="0"/>
              <a:t>A regular maintenance of supplier details, customer details (Bulk&amp;        ordinary delivery), tablet details, Billing</a:t>
            </a:r>
            <a:endParaRPr lang="en-US" dirty="0"/>
          </a:p>
          <a:p>
            <a:pPr algn="l"/>
            <a:r>
              <a:rPr lang="en-US" dirty="0"/>
              <a:t>We face a problem of identifying the expiry date of each tablet and      also the quantity and rate.</a:t>
            </a:r>
          </a:p>
          <a:p>
            <a:pPr algn="l"/>
            <a:r>
              <a:rPr lang="en-IN" dirty="0"/>
              <a:t>For that case we are maintaining the database for storing the expiry date of each tablet and also the quantity, rate. </a:t>
            </a:r>
            <a:endParaRPr lang="en-US" dirty="0"/>
          </a:p>
          <a:p>
            <a:pPr algn="l"/>
            <a:r>
              <a:rPr lang="en-IN" dirty="0"/>
              <a:t>Prior intimation about the expiry must be indicated one month in advance, and also minimal level of stock must be maintained and reported to the viewer.</a:t>
            </a:r>
            <a:endParaRPr lang="en-US" dirty="0"/>
          </a:p>
          <a:p>
            <a:pPr algn="l"/>
            <a:r>
              <a:rPr lang="en-IN" dirty="0"/>
              <a:t>For the sake of regular customers our pharmacy is providing customer ID in order to supply the stock in time.</a:t>
            </a:r>
            <a:endParaRPr lang="ar-EG" dirty="0"/>
          </a:p>
        </p:txBody>
      </p:sp>
    </p:spTree>
    <p:extLst>
      <p:ext uri="{BB962C8B-B14F-4D97-AF65-F5344CB8AC3E}">
        <p14:creationId xmlns:p14="http://schemas.microsoft.com/office/powerpoint/2010/main" val="388010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683" y="188640"/>
            <a:ext cx="8280920" cy="4893647"/>
          </a:xfrm>
          <a:prstGeom prst="rect">
            <a:avLst/>
          </a:prstGeom>
        </p:spPr>
        <p:txBody>
          <a:bodyPr wrap="square">
            <a:spAutoFit/>
          </a:bodyPr>
          <a:lstStyle/>
          <a:p>
            <a:pPr algn="l"/>
            <a:r>
              <a:rPr lang="en-US" sz="2400" b="1" u="sng" dirty="0"/>
              <a:t>Suppliers:</a:t>
            </a:r>
            <a:endParaRPr lang="en-US" sz="2400" dirty="0"/>
          </a:p>
          <a:p>
            <a:pPr algn="l"/>
            <a:r>
              <a:rPr lang="en-US" sz="2400" dirty="0"/>
              <a:t>Maintenance  of a separate database for a list of Suppliers, and their products being supplied.</a:t>
            </a:r>
          </a:p>
          <a:p>
            <a:pPr algn="l"/>
            <a:r>
              <a:rPr lang="en-US" sz="2400" dirty="0"/>
              <a:t>And their price list of their products, manufactured date and expired date.</a:t>
            </a:r>
          </a:p>
          <a:p>
            <a:pPr algn="l"/>
            <a:r>
              <a:rPr lang="ar-EG" sz="2400" dirty="0"/>
              <a:t> </a:t>
            </a:r>
            <a:endParaRPr lang="en-US" sz="2400" dirty="0"/>
          </a:p>
          <a:p>
            <a:pPr algn="l"/>
            <a:r>
              <a:rPr lang="en-US" sz="2400" b="1" u="sng" dirty="0"/>
              <a:t>Customers:</a:t>
            </a:r>
            <a:endParaRPr lang="en-US" sz="2400" dirty="0"/>
          </a:p>
          <a:p>
            <a:pPr algn="l"/>
            <a:r>
              <a:rPr lang="en-US" sz="2400" u="sng" dirty="0"/>
              <a:t>Corporate Customers</a:t>
            </a:r>
            <a:endParaRPr lang="en-US" sz="2400" dirty="0"/>
          </a:p>
          <a:p>
            <a:pPr algn="l"/>
            <a:r>
              <a:rPr lang="en-US" sz="2400" dirty="0"/>
              <a:t>Hospitals                 Small Pharmacy</a:t>
            </a:r>
          </a:p>
          <a:p>
            <a:pPr algn="l"/>
            <a:r>
              <a:rPr lang="en-US" sz="2400" dirty="0"/>
              <a:t>Military Purposes      Industrial Purposes</a:t>
            </a:r>
          </a:p>
          <a:p>
            <a:pPr algn="l"/>
            <a:r>
              <a:rPr lang="en-US" sz="2400" dirty="0"/>
              <a:t> </a:t>
            </a:r>
          </a:p>
          <a:p>
            <a:pPr algn="l"/>
            <a:r>
              <a:rPr lang="en-US" sz="2400" u="sng" dirty="0"/>
              <a:t>Retail Customers</a:t>
            </a:r>
            <a:endParaRPr lang="en-US" sz="2400" dirty="0"/>
          </a:p>
          <a:p>
            <a:pPr algn="l"/>
            <a:r>
              <a:rPr lang="en-US" sz="2400" dirty="0"/>
              <a:t>Regular Customers</a:t>
            </a:r>
          </a:p>
        </p:txBody>
      </p:sp>
    </p:spTree>
    <p:extLst>
      <p:ext uri="{BB962C8B-B14F-4D97-AF65-F5344CB8AC3E}">
        <p14:creationId xmlns:p14="http://schemas.microsoft.com/office/powerpoint/2010/main" val="168865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917108"/>
            <a:ext cx="8208912" cy="4524315"/>
          </a:xfrm>
          <a:prstGeom prst="rect">
            <a:avLst/>
          </a:prstGeom>
        </p:spPr>
        <p:txBody>
          <a:bodyPr wrap="square">
            <a:spAutoFit/>
          </a:bodyPr>
          <a:lstStyle/>
          <a:p>
            <a:pPr lvl="1" algn="l" rtl="0"/>
            <a:r>
              <a:rPr lang="en-US" sz="3200" b="1" dirty="0"/>
              <a:t>Overview </a:t>
            </a:r>
            <a:endParaRPr lang="en-US" sz="1400" dirty="0"/>
          </a:p>
          <a:p>
            <a:pPr algn="l" rtl="0"/>
            <a:r>
              <a:rPr lang="en-US" sz="3200" dirty="0"/>
              <a:t>The pharmacy management system is built in order to replace manual based system to computerize. Here system is expected to be efficient, useful and affordable on implementing tasks that is order by the pharmacy manager.</a:t>
            </a:r>
            <a:endParaRPr lang="en-US" sz="2400" dirty="0"/>
          </a:p>
          <a:p>
            <a:pPr algn="l" rtl="0"/>
            <a:r>
              <a:rPr lang="en-US" sz="3200" dirty="0"/>
              <a:t> </a:t>
            </a:r>
            <a:endParaRPr lang="en-US" sz="2400" dirty="0"/>
          </a:p>
          <a:p>
            <a:pPr lvl="0" algn="l" rtl="0"/>
            <a:r>
              <a:rPr lang="en-US" sz="3200" dirty="0"/>
              <a:t>.</a:t>
            </a:r>
            <a:endParaRPr lang="en-US" sz="2400" dirty="0"/>
          </a:p>
        </p:txBody>
      </p:sp>
    </p:spTree>
    <p:extLst>
      <p:ext uri="{BB962C8B-B14F-4D97-AF65-F5344CB8AC3E}">
        <p14:creationId xmlns:p14="http://schemas.microsoft.com/office/powerpoint/2010/main" val="228946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97346"/>
            <a:ext cx="8496944" cy="3693319"/>
          </a:xfrm>
          <a:prstGeom prst="rect">
            <a:avLst/>
          </a:prstGeom>
        </p:spPr>
        <p:txBody>
          <a:bodyPr wrap="square">
            <a:spAutoFit/>
          </a:bodyPr>
          <a:lstStyle/>
          <a:p>
            <a:pPr lvl="0" algn="l" rtl="0"/>
            <a:r>
              <a:rPr lang="en-US" b="1" dirty="0"/>
              <a:t>Proposed System</a:t>
            </a:r>
            <a:endParaRPr lang="en-US" dirty="0"/>
          </a:p>
          <a:p>
            <a:pPr algn="l" rtl="0"/>
            <a:r>
              <a:rPr lang="en-US" dirty="0"/>
              <a:t>The pharmacy management system is design based on computer science students in order to illuminate the problem of the current system which provided by the system involved all the pharmaceutical employees of the pharmacy. This accessibility of the information will be great advantage as it reduced further medical errors associated with physicians and nurses.</a:t>
            </a:r>
          </a:p>
          <a:p>
            <a:pPr algn="l" rtl="0"/>
            <a:r>
              <a:rPr lang="en-US" dirty="0"/>
              <a:t>The system handles all aspects of the inventory control function. It allows the pharmacist to receive new batches of drugs, delete obsolete drugs and modify the current dosage and identification of drug in the database. Furthermore, the system eases the process of stock replenishment.</a:t>
            </a:r>
          </a:p>
          <a:p>
            <a:pPr algn="l" rtl="0"/>
            <a:r>
              <a:rPr lang="en-US" dirty="0"/>
              <a:t>On the other hand, PMS enables dispensation process. It stores all the physicians’ prescription of the patients. A summarized list of drugs dispensed to the patient can be viewed for monitoring purposes.</a:t>
            </a:r>
          </a:p>
        </p:txBody>
      </p:sp>
    </p:spTree>
    <p:extLst>
      <p:ext uri="{BB962C8B-B14F-4D97-AF65-F5344CB8AC3E}">
        <p14:creationId xmlns:p14="http://schemas.microsoft.com/office/powerpoint/2010/main" val="265561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751344"/>
            <a:ext cx="8784976" cy="2862322"/>
          </a:xfrm>
          <a:prstGeom prst="rect">
            <a:avLst/>
          </a:prstGeom>
        </p:spPr>
        <p:txBody>
          <a:bodyPr wrap="square">
            <a:spAutoFit/>
          </a:bodyPr>
          <a:lstStyle/>
          <a:p>
            <a:pPr algn="l" rtl="0"/>
            <a:r>
              <a:rPr lang="en-US" dirty="0"/>
              <a:t>With the proposed system, the pharmacist will be able to monitor the movement of the drugs with ease. The system is design to track the entry of refresh batches of drugs, be it upon orders from manufacture or loan from the hospital/clinics. It also monitors the drug’s movement history, thus leads to better inventory management of money allocated for the purchase of drugs.</a:t>
            </a:r>
          </a:p>
          <a:p>
            <a:pPr algn="l" rtl="0"/>
            <a:r>
              <a:rPr lang="en-US" dirty="0"/>
              <a:t>Compared to the current manual system, the implementation of Pharmacy management system will reduced the time spent for paperwork, leading to concentration on improving pharmaceutical care of patients, especially emphasis on patients’ counseling and patient medication monitoring. It will be greatly embraced by the pharmacy profession as it is one giant leap towards pharmaceutical care of patients.</a:t>
            </a:r>
          </a:p>
        </p:txBody>
      </p:sp>
    </p:spTree>
    <p:extLst>
      <p:ext uri="{BB962C8B-B14F-4D97-AF65-F5344CB8AC3E}">
        <p14:creationId xmlns:p14="http://schemas.microsoft.com/office/powerpoint/2010/main" val="167486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843"/>
            <a:ext cx="8064896" cy="2862322"/>
          </a:xfrm>
          <a:prstGeom prst="rect">
            <a:avLst/>
          </a:prstGeom>
        </p:spPr>
        <p:txBody>
          <a:bodyPr wrap="square">
            <a:spAutoFit/>
          </a:bodyPr>
          <a:lstStyle/>
          <a:p>
            <a:pPr lvl="1" algn="l" rtl="0"/>
            <a:r>
              <a:rPr lang="en-US" b="1" dirty="0"/>
              <a:t>Overview</a:t>
            </a:r>
            <a:endParaRPr lang="en-US" sz="1050" dirty="0"/>
          </a:p>
          <a:p>
            <a:pPr algn="l" rtl="0"/>
            <a:r>
              <a:rPr lang="en-US" dirty="0"/>
              <a:t>The pharmacy management system provides functions on identify medication usages instruction, minimize human errors in medication safety, facilitate accessibility of drugs’ information and information management among employees, providing optimal drugs movement in pharmacy unit, enable reports with in significantly short period of time, despite simultaneous usage of database for the purpose stated above.</a:t>
            </a:r>
            <a:endParaRPr lang="en-US" sz="1400" dirty="0"/>
          </a:p>
          <a:p>
            <a:pPr algn="l" rtl="0"/>
            <a:r>
              <a:rPr lang="en-US" dirty="0"/>
              <a:t>The system will solve the problem of the current system by minimizing time wastage and reduce resources which simply change manual based system to computerized system.</a:t>
            </a:r>
            <a:endParaRPr lang="en-US" sz="1400" dirty="0"/>
          </a:p>
        </p:txBody>
      </p:sp>
    </p:spTree>
    <p:extLst>
      <p:ext uri="{BB962C8B-B14F-4D97-AF65-F5344CB8AC3E}">
        <p14:creationId xmlns:p14="http://schemas.microsoft.com/office/powerpoint/2010/main" val="3098368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9124961">
            <a:off x="305465" y="2474207"/>
            <a:ext cx="5729838" cy="1446550"/>
          </a:xfrm>
          <a:prstGeom prst="rect">
            <a:avLst/>
          </a:prstGeom>
        </p:spPr>
        <p:txBody>
          <a:bodyPr wrap="square">
            <a:spAutoFit/>
          </a:bodyPr>
          <a:lstStyle/>
          <a:p>
            <a:r>
              <a:rPr lang="en-US" sz="8800" dirty="0"/>
              <a:t>The End </a:t>
            </a:r>
            <a:endParaRPr lang="ar-EG" sz="8800" dirty="0"/>
          </a:p>
        </p:txBody>
      </p:sp>
    </p:spTree>
    <p:extLst>
      <p:ext uri="{BB962C8B-B14F-4D97-AF65-F5344CB8AC3E}">
        <p14:creationId xmlns:p14="http://schemas.microsoft.com/office/powerpoint/2010/main" val="37442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60648"/>
            <a:ext cx="8696325" cy="4785977"/>
          </a:xfrm>
          <a:prstGeom prst="rect">
            <a:avLst/>
          </a:prstGeom>
        </p:spPr>
      </p:pic>
    </p:spTree>
    <p:extLst>
      <p:ext uri="{BB962C8B-B14F-4D97-AF65-F5344CB8AC3E}">
        <p14:creationId xmlns:p14="http://schemas.microsoft.com/office/powerpoint/2010/main" val="120028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8" y="692696"/>
            <a:ext cx="8696325" cy="3771900"/>
          </a:xfrm>
          <a:prstGeom prst="rect">
            <a:avLst/>
          </a:prstGeom>
        </p:spPr>
      </p:pic>
    </p:spTree>
    <p:extLst>
      <p:ext uri="{BB962C8B-B14F-4D97-AF65-F5344CB8AC3E}">
        <p14:creationId xmlns:p14="http://schemas.microsoft.com/office/powerpoint/2010/main" val="159460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6" y="260648"/>
            <a:ext cx="8696325" cy="4680520"/>
          </a:xfrm>
          <a:prstGeom prst="rect">
            <a:avLst/>
          </a:prstGeom>
        </p:spPr>
      </p:pic>
    </p:spTree>
    <p:extLst>
      <p:ext uri="{BB962C8B-B14F-4D97-AF65-F5344CB8AC3E}">
        <p14:creationId xmlns:p14="http://schemas.microsoft.com/office/powerpoint/2010/main" val="385821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04" y="188640"/>
            <a:ext cx="8696325" cy="4991100"/>
          </a:xfrm>
          <a:prstGeom prst="rect">
            <a:avLst/>
          </a:prstGeom>
        </p:spPr>
      </p:pic>
    </p:spTree>
    <p:extLst>
      <p:ext uri="{BB962C8B-B14F-4D97-AF65-F5344CB8AC3E}">
        <p14:creationId xmlns:p14="http://schemas.microsoft.com/office/powerpoint/2010/main" val="209054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6" y="332656"/>
            <a:ext cx="8696325" cy="5248275"/>
          </a:xfrm>
          <a:prstGeom prst="rect">
            <a:avLst/>
          </a:prstGeom>
        </p:spPr>
      </p:pic>
    </p:spTree>
    <p:extLst>
      <p:ext uri="{BB962C8B-B14F-4D97-AF65-F5344CB8AC3E}">
        <p14:creationId xmlns:p14="http://schemas.microsoft.com/office/powerpoint/2010/main" val="139483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6" y="548680"/>
            <a:ext cx="8696325" cy="5248275"/>
          </a:xfrm>
          <a:prstGeom prst="rect">
            <a:avLst/>
          </a:prstGeom>
        </p:spPr>
      </p:pic>
    </p:spTree>
    <p:extLst>
      <p:ext uri="{BB962C8B-B14F-4D97-AF65-F5344CB8AC3E}">
        <p14:creationId xmlns:p14="http://schemas.microsoft.com/office/powerpoint/2010/main" val="168840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7" y="188640"/>
            <a:ext cx="8696325" cy="5248275"/>
          </a:xfrm>
          <a:prstGeom prst="rect">
            <a:avLst/>
          </a:prstGeom>
        </p:spPr>
      </p:pic>
    </p:spTree>
    <p:extLst>
      <p:ext uri="{BB962C8B-B14F-4D97-AF65-F5344CB8AC3E}">
        <p14:creationId xmlns:p14="http://schemas.microsoft.com/office/powerpoint/2010/main" val="77383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67" y="1052736"/>
            <a:ext cx="8964488" cy="3416320"/>
          </a:xfrm>
          <a:prstGeom prst="rect">
            <a:avLst/>
          </a:prstGeom>
        </p:spPr>
        <p:txBody>
          <a:bodyPr wrap="square">
            <a:spAutoFit/>
          </a:bodyPr>
          <a:lstStyle/>
          <a:p>
            <a:pPr lvl="0" algn="l" rtl="0"/>
            <a:r>
              <a:rPr lang="en-US" b="1" dirty="0"/>
              <a:t>current system</a:t>
            </a:r>
            <a:endParaRPr lang="en-US" sz="800" dirty="0"/>
          </a:p>
          <a:p>
            <a:pPr algn="l" rtl="0"/>
            <a:r>
              <a:rPr lang="en-US" dirty="0"/>
              <a:t>The current Pharmacy system were manually base system which is almost all works on the pharmacy organization is accomplished by papers. Among thus Medicine data search in order to buy, audit, and other related works. And the other one is data security, the data’s can be accessed anyone who entered to the pharmacy house as friends, other Humans without the volunteer of the pharmacist.</a:t>
            </a:r>
            <a:endParaRPr lang="en-US" sz="1400" dirty="0"/>
          </a:p>
          <a:p>
            <a:pPr algn="l" rtl="0"/>
            <a:r>
              <a:rPr lang="en-US" dirty="0"/>
              <a:t>The pharmacists work in tedious situation because of the upper reasons. Not efficient on arrange medicine on the shelf meaning arrangement method is difficult to take in mind.</a:t>
            </a:r>
            <a:endParaRPr lang="en-US" sz="1400" dirty="0"/>
          </a:p>
          <a:p>
            <a:pPr algn="l" rtl="0"/>
            <a:r>
              <a:rPr lang="en-US" dirty="0"/>
              <a:t>In current system almost all pharmacies do not use computerized system but use computer for giving bills only for the sold medicine to the user. And use manual searching of medicine on shelf because of manual based system and there is nothing which gives alarm for the finished or sold medicine.</a:t>
            </a:r>
            <a:endParaRPr lang="en-US" sz="1400" dirty="0"/>
          </a:p>
        </p:txBody>
      </p:sp>
      <p:sp>
        <p:nvSpPr>
          <p:cNvPr id="3" name="Rectangle 2"/>
          <p:cNvSpPr/>
          <p:nvPr/>
        </p:nvSpPr>
        <p:spPr>
          <a:xfrm>
            <a:off x="328661" y="332656"/>
            <a:ext cx="3033972" cy="400110"/>
          </a:xfrm>
          <a:prstGeom prst="rect">
            <a:avLst/>
          </a:prstGeom>
        </p:spPr>
        <p:txBody>
          <a:bodyPr wrap="none">
            <a:spAutoFit/>
          </a:bodyPr>
          <a:lstStyle/>
          <a:p>
            <a:r>
              <a:rPr lang="en-US" sz="2000" b="1" dirty="0">
                <a:solidFill>
                  <a:srgbClr val="FF0000"/>
                </a:solidFill>
              </a:rPr>
              <a:t>Report about </a:t>
            </a:r>
            <a:r>
              <a:rPr lang="en-US" sz="2000" b="1" dirty="0" err="1">
                <a:solidFill>
                  <a:srgbClr val="FF0000"/>
                </a:solidFill>
              </a:rPr>
              <a:t>P.M.System</a:t>
            </a:r>
            <a:r>
              <a:rPr lang="en-US" sz="2000" b="1" dirty="0">
                <a:solidFill>
                  <a:srgbClr val="FF0000"/>
                </a:solidFill>
              </a:rPr>
              <a:t>  </a:t>
            </a:r>
            <a:endParaRPr lang="ar-EG" sz="2000" b="1" dirty="0">
              <a:solidFill>
                <a:srgbClr val="FF0000"/>
              </a:solidFill>
            </a:endParaRPr>
          </a:p>
        </p:txBody>
      </p:sp>
    </p:spTree>
    <p:extLst>
      <p:ext uri="{BB962C8B-B14F-4D97-AF65-F5344CB8AC3E}">
        <p14:creationId xmlns:p14="http://schemas.microsoft.com/office/powerpoint/2010/main" val="16773600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111</TotalTime>
  <Words>888</Words>
  <Application>Microsoft Office PowerPoint</Application>
  <PresentationFormat>On-screen Show (4:3)</PresentationFormat>
  <Paragraphs>45</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Franklin Gothic Book</vt:lpstr>
      <vt:lpstr>Franklin Gothic Medium</vt:lpstr>
      <vt:lpstr>Tahoma</vt:lpstr>
      <vt:lpstr>Tunga</vt:lpstr>
      <vt:lpstr>Wingdings</vt:lpstr>
      <vt:lpstr>Angles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a Pharmacy PMS- pharmacy management system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mahmoud abdalla</dc:creator>
  <cp:lastModifiedBy>RideR</cp:lastModifiedBy>
  <cp:revision>23</cp:revision>
  <dcterms:created xsi:type="dcterms:W3CDTF">2015-12-14T18:01:21Z</dcterms:created>
  <dcterms:modified xsi:type="dcterms:W3CDTF">2016-12-08T14:10:24Z</dcterms:modified>
  <cp:contentStatus/>
</cp:coreProperties>
</file>