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184E6E"/>
            </a:gs>
            <a:gs pos="23000">
              <a:srgbClr val="184E6E"/>
            </a:gs>
            <a:gs pos="69000">
              <a:srgbClr val="14425D"/>
            </a:gs>
            <a:gs pos="97000">
              <a:srgbClr val="0D2C3E"/>
            </a:gs>
            <a:gs pos="100000">
              <a:srgbClr val="0D2C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00" y="30124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2476500" y="2716272"/>
            <a:ext cx="8683625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476500" y="5137736"/>
            <a:ext cx="8683625" cy="7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3" name="Google Shape;9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 txBox="1"/>
          <p:nvPr/>
        </p:nvSpPr>
        <p:spPr>
          <a:xfrm>
            <a:off x="10571243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00262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1320801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1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1426408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Google Shape;98;p11"/>
          <p:cNvSpPr/>
          <p:nvPr/>
        </p:nvSpPr>
        <p:spPr>
          <a:xfrm>
            <a:off x="1750844" y="3962401"/>
            <a:ext cx="8690313" cy="1908173"/>
          </a:xfrm>
          <a:prstGeom prst="roundRect">
            <a:avLst>
              <a:gd fmla="val 6552" name="adj"/>
            </a:avLst>
          </a:prstGeom>
          <a:solidFill>
            <a:schemeClr val="accent3">
              <a:alpha val="7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" name="Google Shape;99;p11"/>
          <p:cNvSpPr txBox="1"/>
          <p:nvPr>
            <p:ph idx="2" type="body"/>
          </p:nvPr>
        </p:nvSpPr>
        <p:spPr>
          <a:xfrm>
            <a:off x="1857375" y="4021138"/>
            <a:ext cx="8486775" cy="17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4" name="Google Shape;1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>
            <p:ph type="title"/>
          </p:nvPr>
        </p:nvSpPr>
        <p:spPr>
          <a:xfrm>
            <a:off x="685801" y="609599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685799" y="1869599"/>
            <a:ext cx="5202071" cy="91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Google Shape;107;p12"/>
          <p:cNvSpPr/>
          <p:nvPr>
            <p:ph idx="2" type="body"/>
          </p:nvPr>
        </p:nvSpPr>
        <p:spPr>
          <a:xfrm>
            <a:off x="685800" y="2870201"/>
            <a:ext cx="5202071" cy="2916000"/>
          </a:xfrm>
          <a:prstGeom prst="roundRect">
            <a:avLst>
              <a:gd fmla="val 2496" name="adj"/>
            </a:avLst>
          </a:prstGeom>
          <a:noFill/>
          <a:ln cap="flat" cmpd="sng" w="28575">
            <a:solidFill>
              <a:srgbClr val="0D2C3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3" type="body"/>
          </p:nvPr>
        </p:nvSpPr>
        <p:spPr>
          <a:xfrm>
            <a:off x="6298270" y="1869599"/>
            <a:ext cx="5228444" cy="91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Google Shape;109;p12"/>
          <p:cNvSpPr/>
          <p:nvPr>
            <p:ph idx="4" type="body"/>
          </p:nvPr>
        </p:nvSpPr>
        <p:spPr>
          <a:xfrm>
            <a:off x="6298270" y="2870201"/>
            <a:ext cx="5202071" cy="2916000"/>
          </a:xfrm>
          <a:prstGeom prst="roundRect">
            <a:avLst>
              <a:gd fmla="val 2798" name="adj"/>
            </a:avLst>
          </a:prstGeom>
          <a:noFill/>
          <a:ln cap="flat" cmpd="sng" w="28575">
            <a:solidFill>
              <a:srgbClr val="0D2C3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3" name="Google Shape;113;p12"/>
          <p:cNvCxnSpPr/>
          <p:nvPr/>
        </p:nvCxnSpPr>
        <p:spPr>
          <a:xfrm flipH="1" rot="10800000">
            <a:off x="57150" y="939761"/>
            <a:ext cx="3666" cy="491143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5" name="Google Shape;1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552450" y="1874308"/>
            <a:ext cx="3814235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648200" y="0"/>
            <a:ext cx="7543800" cy="6856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552450" y="3134308"/>
            <a:ext cx="3814235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1457326" y="995967"/>
            <a:ext cx="623887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2" type="pic"/>
          </p:nvPr>
        </p:nvSpPr>
        <p:spPr>
          <a:xfrm>
            <a:off x="8014200" y="995968"/>
            <a:ext cx="3492000" cy="4866064"/>
          </a:xfrm>
          <a:prstGeom prst="roundRect">
            <a:avLst>
              <a:gd fmla="val 2371" name="adj"/>
            </a:avLst>
          </a:prstGeom>
          <a:solidFill>
            <a:srgbClr val="646464"/>
          </a:solidFill>
          <a:ln cap="sq" cmpd="sng" w="28575">
            <a:solidFill>
              <a:srgbClr val="0D2C3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085849" y="2255967"/>
            <a:ext cx="6610351" cy="3476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type="title"/>
          </p:nvPr>
        </p:nvSpPr>
        <p:spPr>
          <a:xfrm>
            <a:off x="685801" y="609601"/>
            <a:ext cx="10840913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5800" y="3733800"/>
            <a:ext cx="1084091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type="title"/>
          </p:nvPr>
        </p:nvSpPr>
        <p:spPr>
          <a:xfrm>
            <a:off x="685801" y="609600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663356" y="1790228"/>
            <a:ext cx="10863358" cy="4080348"/>
          </a:xfrm>
          <a:prstGeom prst="roundRect">
            <a:avLst>
              <a:gd fmla="val 2634" name="adj"/>
            </a:avLst>
          </a:prstGeom>
          <a:solidFill>
            <a:schemeClr val="accent3">
              <a:alpha val="7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/>
          <p:nvPr>
            <p:ph idx="1" type="body"/>
          </p:nvPr>
        </p:nvSpPr>
        <p:spPr>
          <a:xfrm>
            <a:off x="685802" y="1869600"/>
            <a:ext cx="5040000" cy="3921601"/>
          </a:xfrm>
          <a:prstGeom prst="roundRect">
            <a:avLst>
              <a:gd fmla="val 197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Google Shape;51;p6"/>
          <p:cNvSpPr/>
          <p:nvPr>
            <p:ph idx="2" type="body"/>
          </p:nvPr>
        </p:nvSpPr>
        <p:spPr>
          <a:xfrm>
            <a:off x="6488644" y="1869601"/>
            <a:ext cx="5040000" cy="3921600"/>
          </a:xfrm>
          <a:prstGeom prst="roundRect">
            <a:avLst>
              <a:gd fmla="val 2211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6"/>
          <p:cNvCxnSpPr/>
          <p:nvPr/>
        </p:nvCxnSpPr>
        <p:spPr>
          <a:xfrm flipH="1" rot="10800000">
            <a:off x="57150" y="996911"/>
            <a:ext cx="3666" cy="491143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type="title"/>
          </p:nvPr>
        </p:nvSpPr>
        <p:spPr>
          <a:xfrm>
            <a:off x="685801" y="609600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Right with Caption">
  <p:cSld name="Picture Righ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>
            <p:ph type="title"/>
          </p:nvPr>
        </p:nvSpPr>
        <p:spPr>
          <a:xfrm>
            <a:off x="6657974" y="995968"/>
            <a:ext cx="4848225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727574" y="914400"/>
            <a:ext cx="5749425" cy="4818185"/>
          </a:xfrm>
          <a:prstGeom prst="roundRect">
            <a:avLst>
              <a:gd fmla="val 2371" name="adj"/>
            </a:avLst>
          </a:prstGeom>
          <a:solidFill>
            <a:srgbClr val="646464"/>
          </a:solidFill>
          <a:ln cap="sq" cmpd="sng" w="28575">
            <a:solidFill>
              <a:srgbClr val="0D2C3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6657974" y="2255968"/>
            <a:ext cx="4848225" cy="3476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cription and Conent">
  <p:cSld name="Title Description and Con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685799" y="1881824"/>
            <a:ext cx="10840914" cy="103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1216192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 txBox="1"/>
          <p:nvPr>
            <p:ph idx="3" type="body"/>
          </p:nvPr>
        </p:nvSpPr>
        <p:spPr>
          <a:xfrm>
            <a:off x="685799" y="2914650"/>
            <a:ext cx="10840914" cy="502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7465366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9548424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6" type="body"/>
          </p:nvPr>
        </p:nvSpPr>
        <p:spPr>
          <a:xfrm>
            <a:off x="5382308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7" type="body"/>
          </p:nvPr>
        </p:nvSpPr>
        <p:spPr>
          <a:xfrm>
            <a:off x="3299250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83" name="Google Shape;83;p9"/>
          <p:cNvCxnSpPr/>
          <p:nvPr/>
        </p:nvCxnSpPr>
        <p:spPr>
          <a:xfrm rot="-5400000">
            <a:off x="-185517" y="1242483"/>
            <a:ext cx="504000" cy="0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bg>
      <p:bgPr>
        <a:gradFill>
          <a:gsLst>
            <a:gs pos="0">
              <a:srgbClr val="184E6E"/>
            </a:gs>
            <a:gs pos="23000">
              <a:srgbClr val="184E6E"/>
            </a:gs>
            <a:gs pos="69000">
              <a:srgbClr val="14425D"/>
            </a:gs>
            <a:gs pos="97000">
              <a:srgbClr val="0D2C3E"/>
            </a:gs>
            <a:gs pos="100000">
              <a:srgbClr val="0D2C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>
            <p:ph type="title"/>
          </p:nvPr>
        </p:nvSpPr>
        <p:spPr>
          <a:xfrm>
            <a:off x="685801" y="609600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685801" y="1869601"/>
            <a:ext cx="10840914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1" name="Google Shape;91;p10"/>
          <p:cNvCxnSpPr/>
          <p:nvPr/>
        </p:nvCxnSpPr>
        <p:spPr>
          <a:xfrm rot="-5400000">
            <a:off x="-185517" y="1223433"/>
            <a:ext cx="504000" cy="0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84E6E"/>
            </a:gs>
            <a:gs pos="23000">
              <a:srgbClr val="184E6E"/>
            </a:gs>
            <a:gs pos="69000">
              <a:srgbClr val="14425D"/>
            </a:gs>
            <a:gs pos="97000">
              <a:srgbClr val="0D2C3E"/>
            </a:gs>
            <a:gs pos="100000">
              <a:srgbClr val="0D2C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1" y="609600"/>
            <a:ext cx="10840914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1" y="2142067"/>
            <a:ext cx="10840914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554925" y="4705400"/>
            <a:ext cx="2332175" cy="1961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CIMW6ZPqz4Nd9mC2VkFTE9WL4tfZMV_T/view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523" y="1440924"/>
            <a:ext cx="5328973" cy="1767124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17340000" dist="57150">
              <a:srgbClr val="FFFFFF">
                <a:alpha val="49803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4" name="Google Shape;124;p14"/>
          <p:cNvSpPr txBox="1"/>
          <p:nvPr/>
        </p:nvSpPr>
        <p:spPr>
          <a:xfrm>
            <a:off x="1742725" y="2922049"/>
            <a:ext cx="86835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Children with Cancer UK </a:t>
            </a:r>
            <a:br>
              <a:rPr b="0" i="0" lang="en-US" sz="4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Team 5</a:t>
            </a:r>
            <a:endParaRPr b="0" i="0" sz="4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6200" y="6130650"/>
            <a:ext cx="9213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By Alex Shand,  Mahbub Iftekhar,  Rusab Abrez Asher,  Siddharth Chandrashekar,  Stephen Waddell,  Sammy Knight </a:t>
            </a:r>
            <a:endParaRPr b="0" i="1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552450" y="1493308"/>
            <a:ext cx="38142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Working with Children with Cancer UK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15"/>
          <p:cNvSpPr txBox="1"/>
          <p:nvPr>
            <p:ph idx="2" type="body"/>
          </p:nvPr>
        </p:nvSpPr>
        <p:spPr>
          <a:xfrm>
            <a:off x="81750" y="2981900"/>
            <a:ext cx="44604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Supporting those in need of advice and support 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 easy-to-use platform for all user groups  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28575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Involving Parents, Children, Wider Community and Experts 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4648200" y="0"/>
            <a:ext cx="7543800" cy="6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8500" y="0"/>
            <a:ext cx="7543798" cy="6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1457326" y="995967"/>
            <a:ext cx="62388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Our Deliverable - Caring for Cancer 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1085849" y="2255967"/>
            <a:ext cx="66105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platform for supporting you and your loved ones through any related hardship 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Provide an immediate community to interact, socialize and share experiences    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Signposting valuable information to all user groups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85801" y="2547258"/>
            <a:ext cx="108408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orbe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DEMO</a:t>
            </a:r>
            <a:endParaRPr b="0" i="0" sz="6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685801" y="3666931"/>
            <a:ext cx="10840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Let’s see it in action!</a:t>
            </a:r>
            <a:endParaRPr b="0" i="0" sz="4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85801" y="609601"/>
            <a:ext cx="10840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VIDEO GOES HERE!!!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3" name="Google Shape;153;p18" title="Kazam_screencast_0000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150" y="880812"/>
            <a:ext cx="6795150" cy="50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85800" y="609600"/>
            <a:ext cx="54204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Features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19"/>
          <p:cNvSpPr/>
          <p:nvPr>
            <p:ph idx="1" type="body"/>
          </p:nvPr>
        </p:nvSpPr>
        <p:spPr>
          <a:xfrm>
            <a:off x="685802" y="1869600"/>
            <a:ext cx="5040000" cy="3921600"/>
          </a:xfrm>
          <a:prstGeom prst="roundRect">
            <a:avLst>
              <a:gd fmla="val 197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Multiple sign posts direct children towards learning and acquiring knowledge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Engendering long term and short term support connections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User friendly interface to allow interaction with multiple age groups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Safety and moderated filtering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19"/>
          <p:cNvSpPr/>
          <p:nvPr>
            <p:ph idx="2" type="body"/>
          </p:nvPr>
        </p:nvSpPr>
        <p:spPr>
          <a:xfrm>
            <a:off x="6488644" y="1869601"/>
            <a:ext cx="5040000" cy="3921600"/>
          </a:xfrm>
          <a:prstGeom prst="roundRect">
            <a:avLst>
              <a:gd fmla="val 2211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 would like to add our own forum to the platform  to provide an even safer environment.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 would like to improve our knowledge base with more child friendly interactive elements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Tying in our dual use user interface features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6298450" y="609600"/>
            <a:ext cx="54204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Future Enhancements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1547838" y="2448404"/>
            <a:ext cx="9096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Thank you for your time</a:t>
            </a:r>
            <a:endParaRPr b="0" i="0" sz="4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4256942" y="3639987"/>
            <a:ext cx="36781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DA3D8"/>
                </a:solidFill>
                <a:latin typeface="Corbel"/>
                <a:ea typeface="Corbel"/>
                <a:cs typeface="Corbel"/>
                <a:sym typeface="Corbel"/>
              </a:rPr>
              <a:t>Any Questions?</a:t>
            </a:r>
            <a:endParaRPr b="0" i="0" sz="3600" u="none" cap="none" strike="noStrike">
              <a:solidFill>
                <a:srgbClr val="4DA3D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