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26" r:id="rId6"/>
    <p:sldId id="260" r:id="rId7"/>
    <p:sldId id="259" r:id="rId8"/>
    <p:sldId id="293" r:id="rId9"/>
    <p:sldId id="340" r:id="rId10"/>
    <p:sldId id="341" r:id="rId11"/>
    <p:sldId id="315" r:id="rId12"/>
    <p:sldId id="295" r:id="rId13"/>
    <p:sldId id="344" r:id="rId14"/>
    <p:sldId id="342" r:id="rId15"/>
    <p:sldId id="345" r:id="rId16"/>
    <p:sldId id="343" r:id="rId17"/>
    <p:sldId id="346" r:id="rId18"/>
    <p:sldId id="316" r:id="rId19"/>
    <p:sldId id="331" r:id="rId20"/>
    <p:sldId id="339" r:id="rId21"/>
    <p:sldId id="347" r:id="rId22"/>
    <p:sldId id="349" r:id="rId23"/>
    <p:sldId id="353" r:id="rId24"/>
    <p:sldId id="351" r:id="rId25"/>
    <p:sldId id="352" r:id="rId26"/>
    <p:sldId id="354" r:id="rId27"/>
    <p:sldId id="355" r:id="rId28"/>
    <p:sldId id="362" r:id="rId29"/>
    <p:sldId id="357" r:id="rId30"/>
    <p:sldId id="356" r:id="rId31"/>
    <p:sldId id="358" r:id="rId32"/>
    <p:sldId id="360" r:id="rId33"/>
    <p:sldId id="3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852D6E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9247" autoAdjust="0"/>
  </p:normalViewPr>
  <p:slideViewPr>
    <p:cSldViewPr snapToGrid="0" snapToObjects="1">
      <p:cViewPr varScale="1">
        <p:scale>
          <a:sx n="62" d="100"/>
          <a:sy n="62" d="100"/>
        </p:scale>
        <p:origin x="1450" y="53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Cloud_Platform" TargetMode="External"/><Relationship Id="rId2" Type="http://schemas.openxmlformats.org/officeDocument/2006/relationships/hyperlink" Target="https://en.wikipedia.org/wiki/Amazon_Web_Servic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Microsoft_Azure" TargetMode="External"/><Relationship Id="rId4" Type="http://schemas.openxmlformats.org/officeDocument/2006/relationships/hyperlink" Target="https://en.wikipedia.org/wiki/Jenkins_(software)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toolbox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docker.com/instructor-led-training" TargetMode="External"/><Relationship Id="rId2" Type="http://schemas.openxmlformats.org/officeDocument/2006/relationships/hyperlink" Target="https://jhipster.github.io/installation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Using Docker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18595"/>
            <a:ext cx="770413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.2016													Ionu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ț Constantin</a:t>
            </a:r>
          </a:p>
          <a:p>
            <a:r>
              <a:rPr lang="ro-RO"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ro-RO" sz="800" dirty="0" smtClean="0">
                <a:solidFill>
                  <a:srgbClr val="FFFFFF"/>
                </a:solidFill>
                <a:latin typeface="Arial"/>
                <a:cs typeface="Arial"/>
              </a:rPr>
              <a:t>													Andrei Șohan</a:t>
            </a:r>
          </a:p>
        </p:txBody>
      </p:sp>
      <p:pic>
        <p:nvPicPr>
          <p:cNvPr id="3" name="Picture 2" descr="https://storage.googleapis.com/static.ianlewis.org/prod/img/docker/large_v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1" y="1687426"/>
            <a:ext cx="2548215" cy="2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4513" y="755176"/>
            <a:ext cx="2883151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</a:t>
            </a:r>
            <a:endParaRPr lang="en-US" sz="4000" dirty="0">
              <a:solidFill>
                <a:srgbClr val="E60000"/>
              </a:solidFill>
            </a:endParaRPr>
          </a:p>
        </p:txBody>
      </p:sp>
      <p:pic>
        <p:nvPicPr>
          <p:cNvPr id="3074" name="Picture 2" descr="https://www.datadoghq.com/wp-content/uploads/2014/06/Dockerize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20" y="1544594"/>
            <a:ext cx="5378193" cy="40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5482" y="1495168"/>
            <a:ext cx="8031892" cy="43742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>
                <a:latin typeface="Calibri" panose="020F0502020204030204" pitchFamily="34" charset="0"/>
              </a:rPr>
              <a:t>C</a:t>
            </a:r>
            <a:r>
              <a:rPr lang="en-US" sz="3600" dirty="0" err="1">
                <a:latin typeface="Calibri" panose="020F0502020204030204" pitchFamily="34" charset="0"/>
              </a:rPr>
              <a:t>ontainers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ro-RO" sz="3600" dirty="0">
                <a:latin typeface="Calibri" panose="020F0502020204030204" pitchFamily="34" charset="0"/>
              </a:rPr>
              <a:t>are </a:t>
            </a:r>
            <a:r>
              <a:rPr lang="en-US" sz="3600" dirty="0">
                <a:latin typeface="Calibri" panose="020F0502020204030204" pitchFamily="34" charset="0"/>
              </a:rPr>
              <a:t>exceptionally “light” – containers are only megabytes in size and take just seconds to start, versus minutes for a </a:t>
            </a:r>
            <a:r>
              <a:rPr lang="en-US" sz="3600" dirty="0" smtClean="0">
                <a:latin typeface="Calibri" panose="020F0502020204030204" pitchFamily="34" charset="0"/>
              </a:rPr>
              <a:t>VM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Containers are “shareable” </a:t>
            </a:r>
            <a:r>
              <a:rPr lang="en-US" sz="3600" dirty="0" smtClean="0">
                <a:latin typeface="Calibri" panose="020F0502020204030204" pitchFamily="34" charset="0"/>
              </a:rPr>
              <a:t>and </a:t>
            </a:r>
            <a:r>
              <a:rPr lang="en-US" sz="3600" dirty="0" err="1" smtClean="0">
                <a:latin typeface="Calibri" panose="020F0502020204030204" pitchFamily="34" charset="0"/>
              </a:rPr>
              <a:t>accelerat</a:t>
            </a:r>
            <a:r>
              <a:rPr lang="ro-RO" sz="3600" dirty="0" smtClean="0">
                <a:latin typeface="Calibri" panose="020F0502020204030204" pitchFamily="34" charset="0"/>
              </a:rPr>
              <a:t>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dev and test by quickly packaging applications along with their dependencies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4884945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Benefits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909" y="1754659"/>
            <a:ext cx="7883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o-RO" sz="3600" dirty="0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n-US" sz="3600" dirty="0" err="1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ontainers</a:t>
            </a:r>
            <a:r>
              <a:rPr lang="en-US" sz="3600" dirty="0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 reduce management overhead. Because they share a common operating system, only a single operating system needs care and feeding (bug fixes, patches, </a:t>
            </a:r>
            <a:r>
              <a:rPr lang="en-US" sz="3600" dirty="0" err="1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etc</a:t>
            </a:r>
            <a:r>
              <a:rPr lang="en-US" sz="3600" dirty="0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3303" y="755176"/>
            <a:ext cx="4847875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Benefits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>
                <a:latin typeface="Calibri" panose="020F0502020204030204" pitchFamily="34" charset="0"/>
              </a:rPr>
              <a:t>Y</a:t>
            </a:r>
            <a:r>
              <a:rPr lang="en-US" sz="3600" dirty="0" err="1">
                <a:latin typeface="Calibri" panose="020F0502020204030204" pitchFamily="34" charset="0"/>
              </a:rPr>
              <a:t>ou</a:t>
            </a:r>
            <a:r>
              <a:rPr lang="en-US" sz="3600" dirty="0">
                <a:latin typeface="Calibri" panose="020F0502020204030204" pitchFamily="34" charset="0"/>
              </a:rPr>
              <a:t> cannot run a container with a guest operating system that differs from the host OS because of the shared kernel – </a:t>
            </a:r>
            <a:r>
              <a:rPr lang="ro-RO" sz="3600" dirty="0">
                <a:latin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</a:rPr>
              <a:t> Windows container </a:t>
            </a:r>
            <a:r>
              <a:rPr lang="ro-RO" sz="3600" dirty="0">
                <a:latin typeface="Calibri" panose="020F0502020204030204" pitchFamily="34" charset="0"/>
              </a:rPr>
              <a:t>cannot sit</a:t>
            </a:r>
            <a:r>
              <a:rPr lang="en-US" sz="3600" dirty="0">
                <a:latin typeface="Calibri" panose="020F0502020204030204" pitchFamily="34" charset="0"/>
              </a:rPr>
              <a:t> on a Linux-based host.</a:t>
            </a:r>
            <a:r>
              <a:rPr lang="ro-RO" sz="3600" dirty="0">
                <a:latin typeface="Calibri" panose="020F0502020204030204" pitchFamily="34" charset="0"/>
              </a:rPr>
              <a:t> You need a workaround.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5576924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Challanges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7380" y="1701801"/>
            <a:ext cx="7551559" cy="401937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Since containers share the same kernel, </a:t>
            </a:r>
            <a:r>
              <a:rPr lang="ro-RO" sz="3600" dirty="0" smtClean="0">
                <a:latin typeface="Calibri" panose="020F0502020204030204" pitchFamily="34" charset="0"/>
              </a:rPr>
              <a:t>host operating systems require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special care to avoid security issues from adjacent containers</a:t>
            </a:r>
            <a:r>
              <a:rPr lang="en-US" sz="3600" dirty="0" smtClean="0">
                <a:latin typeface="Calibri" panose="020F0502020204030204" pitchFamily="34" charset="0"/>
              </a:rPr>
              <a:t>.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Solutions such as Docker make container management easier, but many customers still find container management more of an art than a science.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5576924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Challanges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/>
              <a:t>What is </a:t>
            </a:r>
            <a:r>
              <a:rPr lang="ro-RO" sz="4000" dirty="0" smtClean="0"/>
              <a:t>Docker?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0800000" flipV="1">
            <a:off x="664027" y="2310714"/>
            <a:ext cx="7892144" cy="3052118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latin typeface="Calibri" panose="020F0502020204030204" pitchFamily="34" charset="0"/>
                <a:ea typeface="+mn-ea"/>
              </a:rPr>
              <a:t>Docker containers wrap up a piece of software in a complete filesystem that contains everything it needs to run: code, runtime, system tools, system libraries – anything you can install on a server. This guarantees that it will always run the same, regardless of the environment it is running in.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3673982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What is Docker?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eveloper.ibm.com/bluemix/wp-content/uploads/sites/20/2015/08/cports_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684337"/>
            <a:ext cx="7246122" cy="39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1995" y="755131"/>
            <a:ext cx="3801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solidFill>
                  <a:srgbClr val="E60000"/>
                </a:solidFill>
                <a:latin typeface="Arial"/>
                <a:ea typeface="+mj-ea"/>
                <a:cs typeface="Arial"/>
              </a:rPr>
              <a:t>What is Docker?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73304" y="742819"/>
            <a:ext cx="41435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Docker</a:t>
            </a:r>
            <a:r>
              <a:rPr lang="en-US" sz="4000" dirty="0">
                <a:solidFill>
                  <a:srgbClr val="E60000"/>
                </a:solidFill>
              </a:rPr>
              <a:t> </a:t>
            </a:r>
            <a:r>
              <a:rPr lang="en-US" sz="4000" dirty="0" smtClean="0">
                <a:solidFill>
                  <a:srgbClr val="E60000"/>
                </a:solidFill>
              </a:rPr>
              <a:t>Integration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41435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Docker</a:t>
            </a:r>
            <a:r>
              <a:rPr lang="en-US" sz="4000" dirty="0">
                <a:solidFill>
                  <a:srgbClr val="E60000"/>
                </a:solidFill>
              </a:rPr>
              <a:t> </a:t>
            </a:r>
            <a:r>
              <a:rPr lang="en-US" sz="4000" dirty="0" smtClean="0">
                <a:solidFill>
                  <a:srgbClr val="E60000"/>
                </a:solidFill>
              </a:rPr>
              <a:t>Integration</a:t>
            </a:r>
            <a:endParaRPr lang="en-US" sz="4000" dirty="0">
              <a:solidFill>
                <a:srgbClr val="E6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737380" y="1701801"/>
            <a:ext cx="7551559" cy="4019378"/>
          </a:xfrm>
        </p:spPr>
        <p:txBody>
          <a:bodyPr>
            <a:normAutofit/>
          </a:bodyPr>
          <a:lstStyle/>
          <a:p>
            <a:r>
              <a:rPr lang="en-US" sz="3600" dirty="0"/>
              <a:t>Docker can be integrated into various infrastructure </a:t>
            </a:r>
            <a:r>
              <a:rPr lang="en-US" sz="3600" dirty="0" smtClean="0"/>
              <a:t>tools</a:t>
            </a:r>
            <a:r>
              <a:rPr lang="en-US" sz="3600" dirty="0"/>
              <a:t> :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2" tooltip="Amazon Web Services"/>
              </a:rPr>
              <a:t>Amazon </a:t>
            </a:r>
            <a:r>
              <a:rPr lang="en-US" sz="3600" dirty="0">
                <a:hlinkClick r:id="rId2" tooltip="Amazon Web Services"/>
              </a:rPr>
              <a:t>Web </a:t>
            </a:r>
            <a:r>
              <a:rPr lang="en-US" sz="3600" dirty="0" smtClean="0">
                <a:hlinkClick r:id="rId2" tooltip="Amazon Web Services"/>
              </a:rPr>
              <a:t>Services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3" tooltip="Google Cloud Platform"/>
              </a:rPr>
              <a:t>Google </a:t>
            </a:r>
            <a:r>
              <a:rPr lang="en-US" sz="3600" dirty="0">
                <a:hlinkClick r:id="rId3" tooltip="Google Cloud Platform"/>
              </a:rPr>
              <a:t>Cloud </a:t>
            </a:r>
            <a:r>
              <a:rPr lang="en-US" sz="3600" dirty="0" smtClean="0">
                <a:hlinkClick r:id="rId3" tooltip="Google Cloud Platform"/>
              </a:rPr>
              <a:t>Platform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4" tooltip="Jenkins (software)"/>
              </a:rPr>
              <a:t>Jenkins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5" tooltip="Microsoft Azure"/>
              </a:rPr>
              <a:t>Microsoft Azure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7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8165569" cy="462485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What is </a:t>
            </a:r>
            <a:r>
              <a:rPr lang="ro-RO" sz="4000" b="1" dirty="0" smtClean="0"/>
              <a:t>a Virtual Machine?</a:t>
            </a:r>
            <a:endParaRPr lang="en-US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ro-RO" sz="4000" b="1" dirty="0" smtClean="0"/>
              <a:t>What is a Container?</a:t>
            </a:r>
          </a:p>
          <a:p>
            <a:pPr marL="742950" indent="-742950">
              <a:buFont typeface="+mj-lt"/>
              <a:buAutoNum type="arabicPeriod"/>
            </a:pPr>
            <a:r>
              <a:rPr lang="ro-RO" sz="4000" b="1" dirty="0" smtClean="0"/>
              <a:t>What is Docker?</a:t>
            </a:r>
            <a:endParaRPr lang="en-US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ro-RO" sz="4000" b="1" dirty="0" smtClean="0"/>
              <a:t>How does it work?</a:t>
            </a:r>
            <a:endParaRPr lang="en-US" sz="4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E60000"/>
                </a:solidFill>
              </a:rPr>
              <a:t>Topics</a:t>
            </a:r>
            <a:endParaRPr lang="en-US" sz="44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E60000"/>
                </a:solidFill>
              </a:rPr>
              <a:t>How does 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01" y="1553707"/>
            <a:ext cx="6058871" cy="41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41435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How does it work?</a:t>
            </a:r>
            <a:endParaRPr lang="en-US" sz="4000" dirty="0">
              <a:solidFill>
                <a:srgbClr val="E60000"/>
              </a:solidFill>
            </a:endParaRPr>
          </a:p>
        </p:txBody>
      </p:sp>
      <p:pic>
        <p:nvPicPr>
          <p:cNvPr id="12290" name="Picture 2" descr="http://yazpik.github.io/images/docke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4" y="1947741"/>
            <a:ext cx="7541647" cy="37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4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4" y="1701801"/>
            <a:ext cx="7551559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4" y="779890"/>
            <a:ext cx="4835518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Install Docker Engine</a:t>
            </a:r>
            <a:endParaRPr lang="en-US" sz="4000" dirty="0">
              <a:solidFill>
                <a:srgbClr val="E6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953" y="2014152"/>
            <a:ext cx="7875280" cy="3225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Download and install Docker Engine :</a:t>
            </a:r>
          </a:p>
          <a:p>
            <a:r>
              <a:rPr lang="en-US" sz="3600" b="1" u="sng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3600" b="1" u="sng" dirty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www.docker.com/products/docker-toolbox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*Check ’’Install </a:t>
            </a:r>
            <a:r>
              <a:rPr lang="en-US" sz="3600" dirty="0" err="1">
                <a:latin typeface="Calibri" panose="020F0502020204030204" pitchFamily="34" charset="0"/>
              </a:rPr>
              <a:t>VirtualBox</a:t>
            </a:r>
            <a:r>
              <a:rPr lang="en-US" sz="3600" dirty="0">
                <a:latin typeface="Calibri" panose="020F0502020204030204" pitchFamily="34" charset="0"/>
              </a:rPr>
              <a:t> with NDIS5 </a:t>
            </a:r>
            <a:r>
              <a:rPr lang="en-US" sz="3600" dirty="0" smtClean="0">
                <a:latin typeface="Calibri" panose="020F0502020204030204" pitchFamily="34" charset="0"/>
              </a:rPr>
              <a:t>Driver’’</a:t>
            </a:r>
            <a:endParaRPr lang="en-US" sz="36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74450" y="1686013"/>
            <a:ext cx="7650413" cy="4056448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1.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Pull Oracle XE Image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:</a:t>
            </a:r>
          </a:p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docker</a:t>
            </a:r>
            <a:r>
              <a:rPr lang="en-US" sz="3600" b="1" dirty="0">
                <a:solidFill>
                  <a:srgbClr val="0070C0"/>
                </a:solidFill>
              </a:rPr>
              <a:t> pull </a:t>
            </a:r>
            <a:r>
              <a:rPr lang="en-US" sz="3600" b="1" dirty="0" err="1" smtClean="0">
                <a:solidFill>
                  <a:srgbClr val="0070C0"/>
                </a:solidFill>
              </a:rPr>
              <a:t>wnameless</a:t>
            </a:r>
            <a:r>
              <a:rPr lang="en-US" sz="3600" b="1" dirty="0" smtClean="0">
                <a:solidFill>
                  <a:srgbClr val="0070C0"/>
                </a:solidFill>
              </a:rPr>
              <a:t>/oracle-xe-11g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2. Run Oracle XE 11g Container :</a:t>
            </a:r>
          </a:p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docker</a:t>
            </a:r>
            <a:r>
              <a:rPr lang="en-US" sz="3600" b="1" dirty="0">
                <a:solidFill>
                  <a:srgbClr val="0070C0"/>
                </a:solidFill>
              </a:rPr>
              <a:t> run -d -p 49160:22 -p 49161:1521 -e ORACLE_ALLOW_REMOTE=true </a:t>
            </a:r>
            <a:r>
              <a:rPr lang="en-US" sz="3600" b="1" dirty="0" err="1">
                <a:solidFill>
                  <a:srgbClr val="0070C0"/>
                </a:solidFill>
              </a:rPr>
              <a:t>wnameless</a:t>
            </a:r>
            <a:r>
              <a:rPr lang="en-US" sz="3600" b="1" dirty="0">
                <a:solidFill>
                  <a:srgbClr val="0070C0"/>
                </a:solidFill>
              </a:rPr>
              <a:t>/oracle-xe-11g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5661" y="768948"/>
            <a:ext cx="68867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Setup Oracle XE 11g Container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63241" y="1701801"/>
            <a:ext cx="7986489" cy="429122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1. Build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Custom Image :</a:t>
            </a:r>
            <a:endParaRPr lang="en-US" sz="3300" dirty="0">
              <a:solidFill>
                <a:schemeClr val="tx1"/>
              </a:solidFill>
              <a:latin typeface="Calibri" panose="020F0502020204030204" pitchFamily="34" charset="0"/>
              <a:cs typeface="+mn-cs"/>
            </a:endParaRP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build </a:t>
            </a:r>
            <a:r>
              <a:rPr lang="en-US" sz="3300" b="1" dirty="0" smtClean="0">
                <a:solidFill>
                  <a:srgbClr val="0070C0"/>
                </a:solidFill>
              </a:rPr>
              <a:t>–t </a:t>
            </a:r>
            <a:r>
              <a:rPr lang="en-US" sz="3300" b="1" dirty="0">
                <a:solidFill>
                  <a:srgbClr val="0070C0"/>
                </a:solidFill>
              </a:rPr>
              <a:t>docker-zth:env1 </a:t>
            </a:r>
            <a:r>
              <a:rPr lang="en-US" sz="3300" b="1" dirty="0" smtClean="0">
                <a:solidFill>
                  <a:srgbClr val="0070C0"/>
                </a:solidFill>
              </a:rPr>
              <a:t>.</a:t>
            </a: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2. Run Docker ZTH Container :</a:t>
            </a:r>
          </a:p>
          <a:p>
            <a:pPr algn="l"/>
            <a:r>
              <a:rPr lang="en-US" sz="3400" b="1" dirty="0" err="1">
                <a:solidFill>
                  <a:srgbClr val="0070C0"/>
                </a:solidFill>
              </a:rPr>
              <a:t>docker</a:t>
            </a:r>
            <a:r>
              <a:rPr lang="en-US" sz="3400" b="1" dirty="0">
                <a:solidFill>
                  <a:srgbClr val="0070C0"/>
                </a:solidFill>
              </a:rPr>
              <a:t> run --name </a:t>
            </a:r>
            <a:r>
              <a:rPr lang="en-US" sz="3400" b="1" dirty="0" err="1">
                <a:solidFill>
                  <a:srgbClr val="0070C0"/>
                </a:solidFill>
              </a:rPr>
              <a:t>zth</a:t>
            </a:r>
            <a:r>
              <a:rPr lang="en-US" sz="3400" b="1" dirty="0">
                <a:solidFill>
                  <a:srgbClr val="0070C0"/>
                </a:solidFill>
              </a:rPr>
              <a:t> -v ~/</a:t>
            </a:r>
            <a:r>
              <a:rPr lang="en-US" sz="3400" b="1" dirty="0" err="1">
                <a:solidFill>
                  <a:srgbClr val="0070C0"/>
                </a:solidFill>
              </a:rPr>
              <a:t>zthusr</a:t>
            </a:r>
            <a:r>
              <a:rPr lang="en-US" sz="3400" b="1" dirty="0">
                <a:solidFill>
                  <a:srgbClr val="0070C0"/>
                </a:solidFill>
              </a:rPr>
              <a:t>:/home/</a:t>
            </a:r>
            <a:r>
              <a:rPr lang="en-US" sz="3400" b="1" dirty="0" err="1">
                <a:solidFill>
                  <a:srgbClr val="0070C0"/>
                </a:solidFill>
              </a:rPr>
              <a:t>zthusr</a:t>
            </a:r>
            <a:r>
              <a:rPr lang="en-US" sz="3400" b="1" dirty="0">
                <a:solidFill>
                  <a:srgbClr val="0070C0"/>
                </a:solidFill>
              </a:rPr>
              <a:t>/app -v ~/.m2:/home/</a:t>
            </a:r>
            <a:r>
              <a:rPr lang="en-US" sz="3400" b="1" dirty="0" err="1">
                <a:solidFill>
                  <a:srgbClr val="0070C0"/>
                </a:solidFill>
              </a:rPr>
              <a:t>zthusr</a:t>
            </a:r>
            <a:r>
              <a:rPr lang="en-US" sz="3400" b="1" dirty="0">
                <a:solidFill>
                  <a:srgbClr val="0070C0"/>
                </a:solidFill>
              </a:rPr>
              <a:t>/.m2 -p 8080:8080 -p 3000:3000 -p 3001:3001 -p 9099:9099 -p 35729:35729 -d -t docker-zth:env1</a:t>
            </a:r>
          </a:p>
          <a:p>
            <a:pPr algn="l"/>
            <a:endParaRPr lang="en-US" sz="3300" dirty="0">
              <a:solidFill>
                <a:schemeClr val="tx1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5661" y="768948"/>
            <a:ext cx="7133873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Setup Docker ZTH Container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4" y="766826"/>
            <a:ext cx="5613993" cy="593092"/>
          </a:xfrm>
        </p:spPr>
        <p:txBody>
          <a:bodyPr/>
          <a:lstStyle/>
          <a:p>
            <a:r>
              <a:rPr lang="en-US" sz="3200" dirty="0">
                <a:solidFill>
                  <a:srgbClr val="E60000"/>
                </a:solidFill>
              </a:rPr>
              <a:t>Setup Docker ZTH 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9162" y="1686013"/>
            <a:ext cx="7551560" cy="413058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1. Pull </a:t>
            </a: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</a:rPr>
              <a:t>DataModel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Image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docker</a:t>
            </a:r>
            <a:r>
              <a:rPr lang="en-US" sz="3600" b="1" dirty="0">
                <a:solidFill>
                  <a:srgbClr val="0070C0"/>
                </a:solidFill>
              </a:rPr>
              <a:t> pull </a:t>
            </a:r>
            <a:r>
              <a:rPr lang="en-US" sz="3600" b="1" dirty="0" err="1" smtClean="0">
                <a:solidFill>
                  <a:srgbClr val="0070C0"/>
                </a:solidFill>
              </a:rPr>
              <a:t>costinn</a:t>
            </a:r>
            <a:r>
              <a:rPr lang="en-US" sz="3600" b="1" dirty="0" smtClean="0">
                <a:solidFill>
                  <a:srgbClr val="0070C0"/>
                </a:solidFill>
              </a:rPr>
              <a:t>/z2h-datamodel:latest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2. Run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DataModel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Container :</a:t>
            </a:r>
            <a:endParaRPr lang="en-US" sz="3600" b="1" dirty="0">
              <a:solidFill>
                <a:srgbClr val="0070C0"/>
              </a:solidFill>
            </a:endParaRPr>
          </a:p>
          <a:p>
            <a:pPr algn="l"/>
            <a:r>
              <a:rPr lang="en-US" sz="4000" b="1" dirty="0" err="1">
                <a:solidFill>
                  <a:srgbClr val="0070C0"/>
                </a:solidFill>
              </a:rPr>
              <a:t>docker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run -d --name z2h-datamodel -v ~/</a:t>
            </a:r>
            <a:r>
              <a:rPr lang="en-US" sz="4000" b="1" dirty="0" err="1">
                <a:solidFill>
                  <a:srgbClr val="0070C0"/>
                </a:solidFill>
              </a:rPr>
              <a:t>zthusr</a:t>
            </a:r>
            <a:r>
              <a:rPr lang="en-US" sz="4000" b="1" dirty="0">
                <a:solidFill>
                  <a:srgbClr val="0070C0"/>
                </a:solidFill>
              </a:rPr>
              <a:t>:/home/</a:t>
            </a:r>
            <a:r>
              <a:rPr lang="en-US" sz="4000" b="1" dirty="0" err="1">
                <a:solidFill>
                  <a:srgbClr val="0070C0"/>
                </a:solidFill>
              </a:rPr>
              <a:t>zthusr</a:t>
            </a:r>
            <a:r>
              <a:rPr lang="en-US" sz="4000" b="1" dirty="0">
                <a:solidFill>
                  <a:srgbClr val="0070C0"/>
                </a:solidFill>
              </a:rPr>
              <a:t>/app -v ~/.m2:/home/</a:t>
            </a:r>
            <a:r>
              <a:rPr lang="en-US" sz="4000" b="1" dirty="0" err="1">
                <a:solidFill>
                  <a:srgbClr val="0070C0"/>
                </a:solidFill>
              </a:rPr>
              <a:t>zthusr</a:t>
            </a:r>
            <a:r>
              <a:rPr lang="en-US" sz="4000" b="1" dirty="0">
                <a:solidFill>
                  <a:srgbClr val="0070C0"/>
                </a:solidFill>
              </a:rPr>
              <a:t>/.m2 -p 8080:8080 -p 3000:3000 -p 3001:3001 -p 9099:9099 -p 35729:35729 -t </a:t>
            </a:r>
            <a:r>
              <a:rPr lang="en-US" sz="4000" b="1" dirty="0" err="1">
                <a:solidFill>
                  <a:srgbClr val="0070C0"/>
                </a:solidFill>
              </a:rPr>
              <a:t>costinn</a:t>
            </a:r>
            <a:r>
              <a:rPr lang="en-US" sz="4000" b="1" dirty="0">
                <a:solidFill>
                  <a:srgbClr val="0070C0"/>
                </a:solidFill>
              </a:rPr>
              <a:t>/z2h-datamodel:latest</a:t>
            </a:r>
          </a:p>
        </p:txBody>
      </p:sp>
    </p:spTree>
    <p:extLst>
      <p:ext uri="{BB962C8B-B14F-4D97-AF65-F5344CB8AC3E}">
        <p14:creationId xmlns:p14="http://schemas.microsoft.com/office/powerpoint/2010/main" val="40309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63241" y="1701801"/>
            <a:ext cx="7986489" cy="4291226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3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. Access Docker ZTH Container :</a:t>
            </a:r>
            <a:endParaRPr lang="en-US" sz="3300" dirty="0">
              <a:solidFill>
                <a:schemeClr val="tx1"/>
              </a:solidFill>
              <a:latin typeface="Calibri" panose="020F0502020204030204" pitchFamily="34" charset="0"/>
              <a:cs typeface="+mn-cs"/>
            </a:endParaRP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exec -it </a:t>
            </a:r>
            <a:r>
              <a:rPr lang="en-US" sz="3300" b="1" dirty="0" err="1">
                <a:solidFill>
                  <a:srgbClr val="0070C0"/>
                </a:solidFill>
              </a:rPr>
              <a:t>zth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smtClean="0">
                <a:solidFill>
                  <a:srgbClr val="0070C0"/>
                </a:solidFill>
              </a:rPr>
              <a:t>bash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6355398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Setup Docker ZTH Container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2552" y="1590590"/>
            <a:ext cx="7782312" cy="4093518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1.  List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Running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Containers :</a:t>
            </a:r>
          </a:p>
          <a:p>
            <a:pPr algn="l"/>
            <a:r>
              <a:rPr lang="en-US" sz="3300" b="1" dirty="0" err="1" smtClean="0">
                <a:solidFill>
                  <a:srgbClr val="0070C0"/>
                </a:solidFill>
              </a:rPr>
              <a:t>docker</a:t>
            </a:r>
            <a:r>
              <a:rPr lang="en-US" sz="3300" b="1" dirty="0" smtClean="0">
                <a:solidFill>
                  <a:srgbClr val="0070C0"/>
                </a:solidFill>
              </a:rPr>
              <a:t> </a:t>
            </a:r>
            <a:r>
              <a:rPr lang="en-US" sz="3300" b="1" dirty="0" err="1" smtClean="0">
                <a:solidFill>
                  <a:srgbClr val="0070C0"/>
                </a:solidFill>
              </a:rPr>
              <a:t>ps</a:t>
            </a:r>
            <a:endParaRPr lang="en-US" sz="3300" b="1" dirty="0" smtClean="0">
              <a:solidFill>
                <a:srgbClr val="0070C0"/>
              </a:solidFill>
            </a:endParaRPr>
          </a:p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  Commit Running Container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</a:t>
            </a:r>
            <a:r>
              <a:rPr lang="en-US" sz="3300" b="1" dirty="0" err="1" smtClean="0">
                <a:solidFill>
                  <a:srgbClr val="0070C0"/>
                </a:solidFill>
              </a:rPr>
              <a:t>ocker</a:t>
            </a:r>
            <a:r>
              <a:rPr lang="en-US" sz="3300" b="1" smtClean="0">
                <a:solidFill>
                  <a:srgbClr val="0070C0"/>
                </a:solidFill>
              </a:rPr>
              <a:t> commit &lt;</a:t>
            </a:r>
            <a:r>
              <a:rPr lang="en-US" sz="3300" b="1" dirty="0" err="1" smtClean="0">
                <a:solidFill>
                  <a:srgbClr val="0070C0"/>
                </a:solidFill>
              </a:rPr>
              <a:t>container_id</a:t>
            </a:r>
            <a:r>
              <a:rPr lang="en-US" sz="3300" b="1" dirty="0" smtClean="0">
                <a:solidFill>
                  <a:srgbClr val="0070C0"/>
                </a:solidFill>
              </a:rPr>
              <a:t>&gt; &lt;</a:t>
            </a:r>
            <a:r>
              <a:rPr lang="en-US" sz="3300" b="1" dirty="0" err="1" smtClean="0">
                <a:solidFill>
                  <a:srgbClr val="0070C0"/>
                </a:solidFill>
              </a:rPr>
              <a:t>image_name</a:t>
            </a:r>
            <a:r>
              <a:rPr lang="en-US" sz="3300" b="1" dirty="0" smtClean="0">
                <a:solidFill>
                  <a:srgbClr val="0070C0"/>
                </a:solidFill>
              </a:rPr>
              <a:t>&gt;</a:t>
            </a:r>
          </a:p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3.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Delete all local Docker Images :</a:t>
            </a: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err="1">
                <a:solidFill>
                  <a:srgbClr val="0070C0"/>
                </a:solidFill>
              </a:rPr>
              <a:t>rm</a:t>
            </a:r>
            <a:r>
              <a:rPr lang="en-US" sz="3300" b="1" dirty="0">
                <a:solidFill>
                  <a:srgbClr val="0070C0"/>
                </a:solidFill>
              </a:rPr>
              <a:t> $(</a:t>
            </a:r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err="1">
                <a:solidFill>
                  <a:srgbClr val="0070C0"/>
                </a:solidFill>
              </a:rPr>
              <a:t>ps</a:t>
            </a:r>
            <a:r>
              <a:rPr lang="en-US" sz="3300" b="1" dirty="0">
                <a:solidFill>
                  <a:srgbClr val="0070C0"/>
                </a:solidFill>
              </a:rPr>
              <a:t> -a -q)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5873484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Useful Docker Commands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/>
          <a:lstStyle/>
          <a:p>
            <a:pPr algn="l"/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4.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Delete all local </a:t>
            </a:r>
            <a:r>
              <a:rPr lang="en-US" sz="3300">
                <a:solidFill>
                  <a:schemeClr val="tx1"/>
                </a:solidFill>
                <a:latin typeface="Calibri" panose="020F0502020204030204" pitchFamily="34" charset="0"/>
              </a:rPr>
              <a:t>Docker </a:t>
            </a:r>
            <a:r>
              <a:rPr lang="en-US" sz="3300" smtClean="0">
                <a:solidFill>
                  <a:schemeClr val="tx1"/>
                </a:solidFill>
                <a:latin typeface="Calibri" panose="020F0502020204030204" pitchFamily="34" charset="0"/>
              </a:rPr>
              <a:t>Containers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err="1">
                <a:solidFill>
                  <a:srgbClr val="0070C0"/>
                </a:solidFill>
              </a:rPr>
              <a:t>rmi</a:t>
            </a:r>
            <a:r>
              <a:rPr lang="en-US" sz="3300" b="1" dirty="0">
                <a:solidFill>
                  <a:srgbClr val="0070C0"/>
                </a:solidFill>
              </a:rPr>
              <a:t> $(</a:t>
            </a:r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images -q)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5873484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Useful Docker Commands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78476" y="1701801"/>
            <a:ext cx="7646387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hlinkClick r:id="rId2"/>
              </a:rPr>
              <a:t>https://jhipster.github.io/installation</a:t>
            </a:r>
            <a:r>
              <a:rPr lang="en-US" sz="3200" b="1" u="sng" dirty="0" smtClean="0">
                <a:hlinkClick r:id="rId2"/>
              </a:rPr>
              <a:t>/</a:t>
            </a:r>
            <a:endParaRPr lang="en-US" sz="3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hlinkClick r:id="rId3"/>
              </a:rPr>
              <a:t>https://</a:t>
            </a:r>
            <a:r>
              <a:rPr lang="en-US" sz="3200" b="1" dirty="0" smtClean="0">
                <a:hlinkClick r:id="rId3"/>
              </a:rPr>
              <a:t>training.docker.com/instructor-led-training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5873484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Useful Links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1643449"/>
            <a:ext cx="7438767" cy="382565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7529292" cy="593092"/>
          </a:xfrm>
        </p:spPr>
        <p:txBody>
          <a:bodyPr/>
          <a:lstStyle/>
          <a:p>
            <a:r>
              <a:rPr lang="ro-RO" sz="3600" dirty="0" smtClean="0">
                <a:solidFill>
                  <a:srgbClr val="E60000"/>
                </a:solidFill>
              </a:rPr>
              <a:t>Virtual Machines vs Containers</a:t>
            </a:r>
            <a:endParaRPr lang="en-US" sz="36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domainpictures.net/pictures/160000/nahled/question-mark-1460071938EH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84" y="1507524"/>
            <a:ext cx="2031571" cy="40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/>
              <a:t>What is </a:t>
            </a:r>
            <a:r>
              <a:rPr lang="ro-RO" sz="4000" dirty="0" smtClean="0"/>
              <a:t>a Virtual Machine?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4227" y="1800655"/>
            <a:ext cx="7718281" cy="393065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A virtual machine is a program that acts as a virtual </a:t>
            </a:r>
            <a:r>
              <a:rPr lang="en-US" sz="3600" dirty="0" smtClean="0">
                <a:latin typeface="Calibri" panose="020F0502020204030204" pitchFamily="34" charset="0"/>
              </a:rPr>
              <a:t>computer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It </a:t>
            </a:r>
            <a:r>
              <a:rPr lang="en-US" sz="3600" dirty="0">
                <a:latin typeface="Calibri" panose="020F0502020204030204" pitchFamily="34" charset="0"/>
              </a:rPr>
              <a:t>runs </a:t>
            </a:r>
            <a:r>
              <a:rPr lang="en-US" sz="3600" dirty="0" smtClean="0">
                <a:latin typeface="Calibri" panose="020F0502020204030204" pitchFamily="34" charset="0"/>
              </a:rPr>
              <a:t>on</a:t>
            </a:r>
            <a:r>
              <a:rPr lang="ro-RO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the </a:t>
            </a:r>
            <a:r>
              <a:rPr lang="en-US" sz="3600" dirty="0">
                <a:latin typeface="Calibri" panose="020F0502020204030204" pitchFamily="34" charset="0"/>
              </a:rPr>
              <a:t>“host” operating </a:t>
            </a:r>
            <a:r>
              <a:rPr lang="en-US" sz="3600" dirty="0" smtClean="0">
                <a:latin typeface="Calibri" panose="020F0502020204030204" pitchFamily="34" charset="0"/>
              </a:rPr>
              <a:t>system</a:t>
            </a:r>
            <a:r>
              <a:rPr lang="ro-RO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and </a:t>
            </a:r>
            <a:r>
              <a:rPr lang="en-US" sz="3600" dirty="0">
                <a:latin typeface="Calibri" panose="020F0502020204030204" pitchFamily="34" charset="0"/>
              </a:rPr>
              <a:t>provides </a:t>
            </a:r>
            <a:r>
              <a:rPr lang="ro-RO" sz="3600" dirty="0" smtClean="0">
                <a:latin typeface="Calibri" panose="020F0502020204030204" pitchFamily="34" charset="0"/>
              </a:rPr>
              <a:t>isolated hardware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to “guest” operating systems.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73303" y="827904"/>
            <a:ext cx="4094113" cy="569118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Virtual Machines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18828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Virtual Machines</a:t>
            </a:r>
            <a:endParaRPr lang="en-US" sz="4000" dirty="0">
              <a:solidFill>
                <a:srgbClr val="E6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2" y="1701800"/>
            <a:ext cx="7788783" cy="44765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Virtual machines provide their own virtual hardware, including a virtual CPU, memory, hard drive, network interface, and other </a:t>
            </a:r>
            <a:r>
              <a:rPr lang="en-US" sz="3600" dirty="0" smtClean="0">
                <a:latin typeface="Calibri" panose="020F0502020204030204" pitchFamily="34" charset="0"/>
              </a:rPr>
              <a:t>devices</a:t>
            </a:r>
            <a:endParaRPr lang="ro-RO" sz="3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The virtual hardware devices provided by the virtual machine are mapped to real hardware on your physical machine.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18828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Virtual Machines</a:t>
            </a:r>
            <a:endParaRPr lang="en-US" sz="4000" dirty="0">
              <a:solidFill>
                <a:srgbClr val="E60000"/>
              </a:solidFill>
            </a:endParaRPr>
          </a:p>
        </p:txBody>
      </p:sp>
      <p:pic>
        <p:nvPicPr>
          <p:cNvPr id="2056" name="Picture 8" descr="http://cdn2.hubspot.net/hub/51762/hubfs/Fred1.jpg?t=1464273863311&amp;width=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1594022"/>
            <a:ext cx="6697362" cy="39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/>
              <a:t>What is a Container?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Containers provide a way to </a:t>
            </a:r>
            <a:r>
              <a:rPr lang="en-US" sz="3600" dirty="0" smtClean="0">
                <a:latin typeface="Calibri" panose="020F0502020204030204" pitchFamily="34" charset="0"/>
              </a:rPr>
              <a:t>run </a:t>
            </a:r>
            <a:r>
              <a:rPr lang="en-US" sz="3600" dirty="0">
                <a:latin typeface="Calibri" panose="020F0502020204030204" pitchFamily="34" charset="0"/>
              </a:rPr>
              <a:t>isolated systems on a single </a:t>
            </a:r>
            <a:r>
              <a:rPr lang="en-US" sz="3600" dirty="0" smtClean="0">
                <a:latin typeface="Calibri" panose="020F0502020204030204" pitchFamily="34" charset="0"/>
              </a:rPr>
              <a:t>host O</a:t>
            </a:r>
            <a:r>
              <a:rPr lang="ro-RO" sz="3600" dirty="0" smtClean="0">
                <a:latin typeface="Calibri" panose="020F0502020204030204" pitchFamily="34" charset="0"/>
              </a:rPr>
              <a:t>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Each container shares the host OS kernel and, usually, the binaries and libraries, too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3" y="755176"/>
            <a:ext cx="2883151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8156C7593CEB40904968982BE1DF96" ma:contentTypeVersion="0" ma:contentTypeDescription="Create a new document." ma:contentTypeScope="" ma:versionID="1b721923f904434fe25a6592b812f4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231788-4844-40BA-9AE9-C45D5EA4B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721</Words>
  <Application>Microsoft Office PowerPoint</Application>
  <PresentationFormat>On-screen Show (4:3)</PresentationFormat>
  <Paragraphs>97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Using Docker Containers</vt:lpstr>
      <vt:lpstr>Topics</vt:lpstr>
      <vt:lpstr>Virtual Machines vs Containers</vt:lpstr>
      <vt:lpstr>What is a Virtual Machine?</vt:lpstr>
      <vt:lpstr>Virtual Machines</vt:lpstr>
      <vt:lpstr>Virtual Machines</vt:lpstr>
      <vt:lpstr>Virtual Machines</vt:lpstr>
      <vt:lpstr>What is a Container?</vt:lpstr>
      <vt:lpstr>Containers</vt:lpstr>
      <vt:lpstr>Containers</vt:lpstr>
      <vt:lpstr>Containers Benefits</vt:lpstr>
      <vt:lpstr>Containers Benefits</vt:lpstr>
      <vt:lpstr>Containers Challanges</vt:lpstr>
      <vt:lpstr>Containers Challanges</vt:lpstr>
      <vt:lpstr>What is Docker?</vt:lpstr>
      <vt:lpstr>What is Docker?</vt:lpstr>
      <vt:lpstr>Docker Integration</vt:lpstr>
      <vt:lpstr>Docker Integration</vt:lpstr>
      <vt:lpstr>How does it work?</vt:lpstr>
      <vt:lpstr>How does it work?</vt:lpstr>
      <vt:lpstr>How does it work?</vt:lpstr>
      <vt:lpstr>Install Docker Engine</vt:lpstr>
      <vt:lpstr>Setup Oracle XE 11g Container</vt:lpstr>
      <vt:lpstr>Setup Docker ZTH Container</vt:lpstr>
      <vt:lpstr>Setup Docker ZTH Container</vt:lpstr>
      <vt:lpstr>Setup Docker ZTH Container</vt:lpstr>
      <vt:lpstr>Useful Docker Commands</vt:lpstr>
      <vt:lpstr>Useful Docker Commands</vt:lpstr>
      <vt:lpstr>Useful Links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Ionut Constantin</cp:lastModifiedBy>
  <cp:revision>185</cp:revision>
  <dcterms:created xsi:type="dcterms:W3CDTF">2013-12-09T08:38:16Z</dcterms:created>
  <dcterms:modified xsi:type="dcterms:W3CDTF">2016-06-22T16:12:39Z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0x010100A98156C7593CEB40904968982BE1DF96</vt:lpwstr>
  </property>
</Properties>
</file>