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95" r:id="rId6"/>
    <p:sldId id="260" r:id="rId7"/>
    <p:sldId id="314" r:id="rId8"/>
    <p:sldId id="313" r:id="rId9"/>
    <p:sldId id="31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17" r:id="rId18"/>
    <p:sldId id="303" r:id="rId19"/>
    <p:sldId id="304" r:id="rId20"/>
    <p:sldId id="305" r:id="rId21"/>
    <p:sldId id="306" r:id="rId22"/>
    <p:sldId id="307" r:id="rId23"/>
    <p:sldId id="316" r:id="rId24"/>
    <p:sldId id="308" r:id="rId25"/>
    <p:sldId id="309" r:id="rId26"/>
    <p:sldId id="311" r:id="rId27"/>
    <p:sldId id="290" r:id="rId28"/>
    <p:sldId id="312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818" y="-96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onScript" TargetMode="External"/><Relationship Id="rId3" Type="http://schemas.openxmlformats.org/officeDocument/2006/relationships/hyperlink" Target="http://en.wikipedia.org/wiki/Ecma_International" TargetMode="External"/><Relationship Id="rId7" Type="http://schemas.openxmlformats.org/officeDocument/2006/relationships/hyperlink" Target="http://en.wikipedia.org/wiki/JScript" TargetMode="External"/><Relationship Id="rId2" Type="http://schemas.openxmlformats.org/officeDocument/2006/relationships/hyperlink" Target="http://en.wikipedia.org/wiki/Scripting_languag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JavaScript" TargetMode="External"/><Relationship Id="rId5" Type="http://schemas.openxmlformats.org/officeDocument/2006/relationships/hyperlink" Target="http://en.wikipedia.org/wiki/World_Wide_Web" TargetMode="External"/><Relationship Id="rId4" Type="http://schemas.openxmlformats.org/officeDocument/2006/relationships/hyperlink" Target="http://en.wikipedia.org/wiki/Client-side_scripting" TargetMode="External"/><Relationship Id="rId9" Type="http://schemas.openxmlformats.org/officeDocument/2006/relationships/hyperlink" Target="http://en.wikipedia.org/wiki/Clock_sign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language" TargetMode="External"/><Relationship Id="rId2" Type="http://schemas.openxmlformats.org/officeDocument/2006/relationships/hyperlink" Target="http://en.wikipedia.org/wiki/Computer_scienc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_styles_and_pattern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Web_service" TargetMode="External"/><Relationship Id="rId4" Type="http://schemas.openxmlformats.org/officeDocument/2006/relationships/hyperlink" Target="http://en.wikipedia.org/wiki/Scalabil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en.wikipedia.org/wiki/Client-server" TargetMode="External"/><Relationship Id="rId7" Type="http://schemas.openxmlformats.org/officeDocument/2006/relationships/hyperlink" Target="http://en.wikipedia.org/wiki/HTML" TargetMode="External"/><Relationship Id="rId2" Type="http://schemas.openxmlformats.org/officeDocument/2006/relationships/hyperlink" Target="http://en.wikipedia.org/wiki/Request-respon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Web_site" TargetMode="External"/><Relationship Id="rId5" Type="http://schemas.openxmlformats.org/officeDocument/2006/relationships/hyperlink" Target="http://en.wikipedia.org/wiki/Host_(network)" TargetMode="External"/><Relationship Id="rId4" Type="http://schemas.openxmlformats.org/officeDocument/2006/relationships/hyperlink" Target="http://en.wikipedia.org/wiki/Web_brows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RI" TargetMode="External"/><Relationship Id="rId2" Type="http://schemas.openxmlformats.org/officeDocument/2006/relationships/hyperlink" Target="http://en.wikipedia.org/wiki/Web_resour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unneling_protoc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Indroduction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Radu Sezciuc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BODY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Elements displayed in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&lt;div&gt;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&lt;p&gt;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&lt;table&gt;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91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Indicators that offer additional information for elements;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Key/value pairs;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Ex: 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=“http://www.google.com”&gt;Link&lt;/a&gt;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&lt;input type=“text”/&gt;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&lt;table border=“1”&gt;</a:t>
            </a:r>
          </a:p>
        </p:txBody>
      </p:sp>
    </p:spTree>
    <p:extLst>
      <p:ext uri="{BB962C8B-B14F-4D97-AF65-F5344CB8AC3E}">
        <p14:creationId xmlns:p14="http://schemas.microsoft.com/office/powerpoint/2010/main" val="2846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Cascading Style 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Language for formatting 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Inside HTML document using ‘style’ attribute or ‘&lt;style&gt;’ element;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External files loaded inside the HTML page;</a:t>
            </a:r>
          </a:p>
        </p:txBody>
      </p:sp>
    </p:spTree>
    <p:extLst>
      <p:ext uri="{BB962C8B-B14F-4D97-AF65-F5344CB8AC3E}">
        <p14:creationId xmlns:p14="http://schemas.microsoft.com/office/powerpoint/2010/main" val="977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Dynamic programming language;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Interpreted and executed on Client Side;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Implements </a:t>
            </a:r>
            <a:r>
              <a:rPr lang="en-US" sz="2000" dirty="0" err="1" smtClean="0"/>
              <a:t>EcmaScript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dirty="0"/>
              <a:t>ECMAScript</a:t>
            </a:r>
            <a:r>
              <a:rPr lang="en-US" sz="2000" dirty="0"/>
              <a:t> is the </a:t>
            </a:r>
            <a:r>
              <a:rPr lang="en-US" sz="2000" dirty="0">
                <a:hlinkClick r:id="rId2" tooltip="Scripting language"/>
              </a:rPr>
              <a:t>scripting language</a:t>
            </a:r>
            <a:r>
              <a:rPr lang="en-US" sz="2000" dirty="0"/>
              <a:t> standardized by </a:t>
            </a:r>
            <a:r>
              <a:rPr lang="en-US" sz="2000" dirty="0" err="1">
                <a:hlinkClick r:id="rId3" tooltip="Ecma International"/>
              </a:rPr>
              <a:t>Ecma</a:t>
            </a:r>
            <a:r>
              <a:rPr lang="en-US" sz="2000" dirty="0">
                <a:hlinkClick r:id="rId3" tooltip="Ecma International"/>
              </a:rPr>
              <a:t> </a:t>
            </a:r>
            <a:r>
              <a:rPr lang="en-US" sz="2000" dirty="0" smtClean="0">
                <a:hlinkClick r:id="rId3" tooltip="Ecma International"/>
              </a:rPr>
              <a:t>International</a:t>
            </a:r>
            <a:r>
              <a:rPr lang="en-US" sz="2000" dirty="0" smtClean="0"/>
              <a:t>. </a:t>
            </a:r>
            <a:r>
              <a:rPr lang="en-US" sz="2000" dirty="0"/>
              <a:t>The language is widely used for </a:t>
            </a:r>
            <a:r>
              <a:rPr lang="en-US" sz="2000" dirty="0">
                <a:hlinkClick r:id="rId4" tooltip="Client-side scripting"/>
              </a:rPr>
              <a:t>client-side scripting</a:t>
            </a:r>
            <a:r>
              <a:rPr lang="en-US" sz="2000" dirty="0"/>
              <a:t> on the </a:t>
            </a:r>
            <a:r>
              <a:rPr lang="en-US" sz="2000" dirty="0">
                <a:hlinkClick r:id="rId5" tooltip="World Wide Web"/>
              </a:rPr>
              <a:t>Web</a:t>
            </a:r>
            <a:r>
              <a:rPr lang="en-US" sz="2000" dirty="0"/>
              <a:t>, in the form of several well-known implementations such as </a:t>
            </a:r>
            <a:r>
              <a:rPr lang="en-US" sz="2000" dirty="0">
                <a:hlinkClick r:id="rId6" tooltip="JavaScript"/>
              </a:rPr>
              <a:t>JavaScript</a:t>
            </a:r>
            <a:r>
              <a:rPr lang="en-US" sz="2000" dirty="0"/>
              <a:t>, </a:t>
            </a:r>
            <a:r>
              <a:rPr lang="en-US" sz="2000" dirty="0">
                <a:hlinkClick r:id="rId7" tooltip="JScript"/>
              </a:rPr>
              <a:t>JScript</a:t>
            </a:r>
            <a:r>
              <a:rPr lang="en-US" sz="2000" dirty="0"/>
              <a:t> and </a:t>
            </a:r>
            <a:r>
              <a:rPr lang="en-US" sz="2000" dirty="0">
                <a:hlinkClick r:id="rId8" tooltip="ActionScript"/>
              </a:rPr>
              <a:t>ActionScript</a:t>
            </a:r>
            <a:r>
              <a:rPr lang="en-US" sz="2000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Interacts with user actions;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Asynchronous communication (is </a:t>
            </a:r>
            <a:r>
              <a:rPr lang="en-US" sz="2000" dirty="0"/>
              <a:t>transmission of data, generally without the use of an external </a:t>
            </a:r>
            <a:r>
              <a:rPr lang="en-US" sz="2000" dirty="0">
                <a:hlinkClick r:id="rId9" tooltip="Clock signal"/>
              </a:rPr>
              <a:t>clock signal</a:t>
            </a:r>
            <a:r>
              <a:rPr lang="en-US" sz="2000" dirty="0"/>
              <a:t>, where data can be transmitted intermittently rather than in a steady </a:t>
            </a:r>
            <a:r>
              <a:rPr lang="en-US" sz="2000" dirty="0" smtClean="0"/>
              <a:t>stream)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Document manipulation;</a:t>
            </a:r>
          </a:p>
        </p:txBody>
      </p:sp>
    </p:spTree>
    <p:extLst>
      <p:ext uri="{BB962C8B-B14F-4D97-AF65-F5344CB8AC3E}">
        <p14:creationId xmlns:p14="http://schemas.microsoft.com/office/powerpoint/2010/main" val="42721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Javascript</a:t>
            </a:r>
            <a:r>
              <a:rPr lang="en-US" dirty="0" smtClean="0"/>
              <a:t> and C++/Java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72160" y="1701801"/>
            <a:ext cx="7652703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their names suggest that Java and JavaScript must be related somehow, it is just not true.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is an interpreted computer programming </a:t>
            </a:r>
            <a:r>
              <a:rPr lang="en-US" dirty="0" smtClean="0"/>
              <a:t>language, not a compiled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main difference between Java and JavaScript is that while Java is a programming language, JavaScript is scripting language.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prototype-based scripting language that is dynamic, weakly </a:t>
            </a:r>
            <a:r>
              <a:rPr lang="en-US" dirty="0" smtClean="0"/>
              <a:t>typed </a:t>
            </a:r>
            <a:r>
              <a:rPr lang="en-US" dirty="0"/>
              <a:t>C++ is a </a:t>
            </a:r>
            <a:r>
              <a:rPr lang="en-US" dirty="0" smtClean="0"/>
              <a:t>safe typed, </a:t>
            </a:r>
            <a:r>
              <a:rPr lang="en-US" dirty="0"/>
              <a:t>multi-paradigm and a compiled </a:t>
            </a:r>
            <a:r>
              <a:rPr lang="en-US" dirty="0" smtClean="0"/>
              <a:t>programming </a:t>
            </a:r>
            <a:r>
              <a:rPr lang="en-US" dirty="0"/>
              <a:t>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Adding JavaScript on page: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Inside HTML file;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external scripts loaded inside HTML page;</a:t>
            </a:r>
          </a:p>
        </p:txBody>
      </p:sp>
    </p:spTree>
    <p:extLst>
      <p:ext uri="{BB962C8B-B14F-4D97-AF65-F5344CB8AC3E}">
        <p14:creationId xmlns:p14="http://schemas.microsoft.com/office/powerpoint/2010/main" val="40369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type declaration;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 </a:t>
            </a:r>
            <a:r>
              <a:rPr lang="en-US" sz="1600" dirty="0">
                <a:hlinkClick r:id="rId2" tooltip="Computer science"/>
              </a:rPr>
              <a:t>computer science</a:t>
            </a:r>
            <a:r>
              <a:rPr lang="en-US" sz="1600" dirty="0"/>
              <a:t>, </a:t>
            </a:r>
            <a:r>
              <a:rPr lang="en-US" sz="1600" b="1" dirty="0"/>
              <a:t>type safety</a:t>
            </a:r>
            <a:r>
              <a:rPr lang="en-US" sz="1600" dirty="0"/>
              <a:t> is the extent to which a </a:t>
            </a:r>
            <a:r>
              <a:rPr lang="en-US" sz="1600" dirty="0">
                <a:hlinkClick r:id="rId3" tooltip="Programming language"/>
              </a:rPr>
              <a:t>programming language</a:t>
            </a:r>
            <a:r>
              <a:rPr lang="en-US" sz="1600" dirty="0"/>
              <a:t> discourages or prevents </a:t>
            </a:r>
            <a:r>
              <a:rPr lang="en-US" sz="1600" b="1" dirty="0"/>
              <a:t>type </a:t>
            </a:r>
            <a:r>
              <a:rPr lang="en-US" sz="1600" b="1" dirty="0" smtClean="0"/>
              <a:t>errors. </a:t>
            </a:r>
            <a:r>
              <a:rPr lang="en-US" sz="1600" b="1" dirty="0" err="1" smtClean="0"/>
              <a:t>Javascript</a:t>
            </a:r>
            <a:r>
              <a:rPr lang="en-US" sz="1600" b="1" dirty="0" smtClean="0"/>
              <a:t> isn’t type safe.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using ‘</a:t>
            </a:r>
            <a:r>
              <a:rPr lang="en-US" sz="1600" dirty="0" err="1" smtClean="0"/>
              <a:t>var</a:t>
            </a:r>
            <a:r>
              <a:rPr lang="en-US" sz="1600" dirty="0" smtClean="0"/>
              <a:t>’ keyword;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Scope: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Local: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inside a function;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 parameters;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Global: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outside a function;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Declared inside a function but without the ‘</a:t>
            </a:r>
            <a:r>
              <a:rPr lang="en-US" sz="1600" dirty="0" err="1" smtClean="0"/>
              <a:t>var</a:t>
            </a:r>
            <a:r>
              <a:rPr lang="en-US" sz="1600" dirty="0" smtClean="0"/>
              <a:t>’ keyword;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72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Boolean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131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Array 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 = new Array(“a”, “b”, 1, 2);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 = [‘a’, ‘b’, 1, 2];</a:t>
            </a:r>
          </a:p>
        </p:txBody>
      </p:sp>
    </p:spTree>
    <p:extLst>
      <p:ext uri="{BB962C8B-B14F-4D97-AF65-F5344CB8AC3E}">
        <p14:creationId xmlns:p14="http://schemas.microsoft.com/office/powerpoint/2010/main" val="6732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Object 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new Object();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{};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a constructor function:</a:t>
            </a:r>
          </a:p>
          <a:p>
            <a:pPr lvl="1"/>
            <a:r>
              <a:rPr lang="en-US" sz="1600" dirty="0" smtClean="0"/>
              <a:t>	function </a:t>
            </a:r>
            <a:r>
              <a:rPr lang="en-US" sz="1600" dirty="0" err="1" smtClean="0"/>
              <a:t>MyObject</a:t>
            </a:r>
            <a:r>
              <a:rPr lang="en-US" sz="1600" dirty="0" smtClean="0"/>
              <a:t>() {};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myObj</a:t>
            </a:r>
            <a:r>
              <a:rPr lang="en-US" sz="1600" dirty="0" smtClean="0"/>
              <a:t> = new </a:t>
            </a:r>
            <a:r>
              <a:rPr lang="en-US" sz="1600" dirty="0" err="1"/>
              <a:t>M</a:t>
            </a:r>
            <a:r>
              <a:rPr lang="en-US" sz="1600" dirty="0" err="1" smtClean="0"/>
              <a:t>yObject</a:t>
            </a:r>
            <a:r>
              <a:rPr lang="en-US" sz="1600" dirty="0" smtClean="0"/>
              <a:t>();</a:t>
            </a:r>
          </a:p>
          <a:p>
            <a:pPr lvl="1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4741544"/>
            <a:ext cx="6401886" cy="6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Frontend introductions</a:t>
            </a:r>
            <a:br>
              <a:rPr lang="en-US" dirty="0" smtClean="0"/>
            </a:br>
            <a:r>
              <a:rPr lang="en-US" dirty="0" smtClean="0"/>
              <a:t>	- HTML</a:t>
            </a:r>
            <a:br>
              <a:rPr lang="en-US" dirty="0" smtClean="0"/>
            </a:br>
            <a:r>
              <a:rPr lang="en-US" dirty="0" smtClean="0"/>
              <a:t>	- CSS</a:t>
            </a:r>
            <a:br>
              <a:rPr lang="en-US" dirty="0" smtClean="0"/>
            </a:br>
            <a:r>
              <a:rPr lang="en-US" dirty="0" smtClean="0"/>
              <a:t>	- 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Radu Sezciuc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	Data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3393897" cy="3930650"/>
          </a:xfrm>
        </p:spPr>
        <p:txBody>
          <a:bodyPr>
            <a:normAutofit/>
          </a:bodyPr>
          <a:lstStyle/>
          <a:p>
            <a:r>
              <a:rPr lang="en-US" dirty="0"/>
              <a:t>The prototype property allows you to add properties and methods to an object.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213292"/>
            <a:ext cx="4743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Accesing</a:t>
            </a:r>
            <a:r>
              <a:rPr lang="en-US" sz="2000" dirty="0" smtClean="0"/>
              <a:t> object 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myObj.myProp</a:t>
            </a:r>
            <a:r>
              <a:rPr lang="en-US" sz="16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myObj</a:t>
            </a:r>
            <a:r>
              <a:rPr lang="en-US" sz="1600" dirty="0" smtClean="0"/>
              <a:t>[“</a:t>
            </a:r>
            <a:r>
              <a:rPr lang="en-US" sz="1600" dirty="0" err="1" smtClean="0"/>
              <a:t>myProp</a:t>
            </a:r>
            <a:r>
              <a:rPr lang="en-US" sz="1600" dirty="0" smtClean="0"/>
              <a:t>”];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myKey</a:t>
            </a:r>
            <a:r>
              <a:rPr lang="en-US" sz="1600" dirty="0" smtClean="0"/>
              <a:t> = “</a:t>
            </a:r>
            <a:r>
              <a:rPr lang="en-US" sz="1600" dirty="0" err="1" smtClean="0"/>
              <a:t>myProp</a:t>
            </a:r>
            <a:r>
              <a:rPr lang="en-US" sz="1600" dirty="0" smtClean="0"/>
              <a:t>”; </a:t>
            </a:r>
            <a:r>
              <a:rPr lang="en-US" sz="1600" dirty="0" err="1" smtClean="0"/>
              <a:t>myObj</a:t>
            </a:r>
            <a:r>
              <a:rPr lang="en-US" sz="1600" dirty="0" smtClean="0"/>
              <a:t>[</a:t>
            </a:r>
            <a:r>
              <a:rPr lang="en-US" sz="1600" dirty="0" err="1" smtClean="0"/>
              <a:t>myKey</a:t>
            </a:r>
            <a:r>
              <a:rPr lang="en-US" sz="1600" dirty="0" smtClean="0"/>
              <a:t>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Looping through an object: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65" y="4678362"/>
            <a:ext cx="3178176" cy="9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Declaration: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 </a:t>
            </a:r>
            <a:r>
              <a:rPr lang="en-US" sz="1600" dirty="0" err="1" smtClean="0"/>
              <a:t>myF</a:t>
            </a:r>
            <a:r>
              <a:rPr lang="en-US" sz="1600" dirty="0" smtClean="0"/>
              <a:t>(</a:t>
            </a:r>
            <a:r>
              <a:rPr lang="en-US" sz="1600" dirty="0" err="1" smtClean="0"/>
              <a:t>params</a:t>
            </a:r>
            <a:r>
              <a:rPr lang="en-US" sz="1600" dirty="0" smtClean="0"/>
              <a:t>…) {… return value;};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myF</a:t>
            </a:r>
            <a:r>
              <a:rPr lang="en-US" sz="1600" dirty="0" smtClean="0"/>
              <a:t> = function(</a:t>
            </a:r>
            <a:r>
              <a:rPr lang="en-US" sz="1600" dirty="0" err="1" smtClean="0"/>
              <a:t>params</a:t>
            </a:r>
            <a:r>
              <a:rPr lang="en-US" sz="1600" dirty="0" smtClean="0"/>
              <a:t>…) {… return value;}; </a:t>
            </a:r>
            <a:r>
              <a:rPr lang="en-US" sz="1600" dirty="0" smtClean="0">
                <a:sym typeface="Wingdings" panose="05000000000000000000" pitchFamily="2" charset="2"/>
              </a:rPr>
              <a:t> anonymous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mtClean="0"/>
              <a:t>Calling</a:t>
            </a:r>
            <a:r>
              <a:rPr lang="en-US" sz="1600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myF</a:t>
            </a:r>
            <a:r>
              <a:rPr lang="en-US" sz="1600" dirty="0" smtClean="0"/>
              <a:t>(“value”,…);</a:t>
            </a:r>
          </a:p>
        </p:txBody>
      </p:sp>
    </p:spTree>
    <p:extLst>
      <p:ext uri="{BB962C8B-B14F-4D97-AF65-F5344CB8AC3E}">
        <p14:creationId xmlns:p14="http://schemas.microsoft.com/office/powerpoint/2010/main" val="151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Triggered on user actions;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call JavaScript Functions;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Ex: </a:t>
            </a:r>
            <a:r>
              <a:rPr lang="en-US" sz="1600" dirty="0" err="1" smtClean="0"/>
              <a:t>onclick</a:t>
            </a:r>
            <a:r>
              <a:rPr lang="en-US" sz="1600" dirty="0" smtClean="0"/>
              <a:t>, </a:t>
            </a:r>
            <a:r>
              <a:rPr lang="en-US" sz="1600" dirty="0" err="1" smtClean="0"/>
              <a:t>onmouseover</a:t>
            </a:r>
            <a:r>
              <a:rPr lang="en-US" sz="1600" dirty="0" smtClean="0"/>
              <a:t>, </a:t>
            </a:r>
            <a:r>
              <a:rPr lang="en-US" sz="1600" dirty="0" err="1" smtClean="0"/>
              <a:t>onkeypress</a:t>
            </a:r>
            <a:r>
              <a:rPr lang="en-US" sz="1600" dirty="0" smtClean="0"/>
              <a:t>,….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smtClean="0"/>
              <a:t>Basic JavaScript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4265504" cy="594000"/>
          </a:xfrm>
        </p:spPr>
        <p:txBody>
          <a:bodyPr/>
          <a:lstStyle/>
          <a:p>
            <a:r>
              <a:rPr lang="en-US" dirty="0" smtClean="0"/>
              <a:t>Frontend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245363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language used is stored, interpreted and executed on a local client(Web Browser);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Tehnologies</a:t>
            </a:r>
            <a:r>
              <a:rPr lang="en-US" dirty="0" smtClean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JavaScript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with Server Side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 through REST.</a:t>
            </a:r>
            <a:r>
              <a:rPr lang="en-US" sz="1400" dirty="0"/>
              <a:t> 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6" y="1701800"/>
            <a:ext cx="4265505" cy="2559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346" y="4348480"/>
            <a:ext cx="7364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Representational State Transfer</a:t>
            </a:r>
            <a:r>
              <a:rPr lang="en-US" sz="1500" dirty="0"/>
              <a:t> (</a:t>
            </a:r>
            <a:r>
              <a:rPr lang="en-US" sz="1500" b="1" dirty="0"/>
              <a:t>REST</a:t>
            </a:r>
            <a:r>
              <a:rPr lang="en-US" sz="1500" dirty="0"/>
              <a:t>) is a </a:t>
            </a:r>
            <a:r>
              <a:rPr lang="en-US" sz="1500" dirty="0" smtClean="0">
                <a:hlinkClick r:id="rId3" tooltip="Software architecture styles and patterns"/>
              </a:rPr>
              <a:t>software architecture </a:t>
            </a:r>
            <a:r>
              <a:rPr lang="en-US" sz="1500" dirty="0">
                <a:hlinkClick r:id="rId3" tooltip="Software architecture styles and patterns"/>
              </a:rPr>
              <a:t>style</a:t>
            </a:r>
            <a:r>
              <a:rPr lang="en-US" sz="1500" dirty="0"/>
              <a:t> consisting of guidelines and best practices for creating </a:t>
            </a:r>
            <a:r>
              <a:rPr lang="en-US" sz="1500" dirty="0">
                <a:hlinkClick r:id="rId4" tooltip="Scalability"/>
              </a:rPr>
              <a:t>scalable</a:t>
            </a:r>
            <a:r>
              <a:rPr lang="en-US" sz="1500" dirty="0"/>
              <a:t> </a:t>
            </a:r>
            <a:r>
              <a:rPr lang="en-US" sz="1500" dirty="0">
                <a:hlinkClick r:id="rId5" tooltip="Web service"/>
              </a:rPr>
              <a:t>web services</a:t>
            </a:r>
            <a:r>
              <a:rPr lang="en-US" sz="1500" dirty="0"/>
              <a:t>. In the REST architectural style, data and functionality are considered resources and are accessed using </a:t>
            </a:r>
            <a:r>
              <a:rPr lang="en-US" sz="1500" b="1" dirty="0"/>
              <a:t>Uniform Resource Identifiers (URIs)</a:t>
            </a:r>
            <a:r>
              <a:rPr lang="en-US" sz="1500" dirty="0"/>
              <a:t>, typically links on the Web</a:t>
            </a:r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systems typically, but not always, communicate over the  Hypertext Transfer Protocol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 is </a:t>
            </a:r>
            <a:r>
              <a:rPr lang="en-US" dirty="0"/>
              <a:t>an application protocol for distributed, collaborative, hypermedia information systems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for the communication between the server and the client.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2105026"/>
            <a:ext cx="490759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63440" y="1701801"/>
            <a:ext cx="4389120" cy="393065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 </a:t>
            </a:r>
            <a:r>
              <a:rPr lang="en-US" dirty="0"/>
              <a:t>functions as a </a:t>
            </a:r>
            <a:r>
              <a:rPr lang="en-US" dirty="0">
                <a:hlinkClick r:id="rId2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3" tooltip="Client-server"/>
              </a:rPr>
              <a:t>client-server</a:t>
            </a:r>
            <a:r>
              <a:rPr lang="en-US" dirty="0"/>
              <a:t> computing model.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>
                <a:hlinkClick r:id="rId4" tooltip="Web browser"/>
              </a:rPr>
              <a:t>web browser</a:t>
            </a:r>
            <a:r>
              <a:rPr lang="en-US" dirty="0"/>
              <a:t>, for example, may be the </a:t>
            </a:r>
            <a:r>
              <a:rPr lang="en-US" i="1" dirty="0"/>
              <a:t>client</a:t>
            </a:r>
            <a:r>
              <a:rPr lang="en-US" dirty="0"/>
              <a:t> and an application running on a computer </a:t>
            </a:r>
            <a:r>
              <a:rPr lang="en-US" dirty="0">
                <a:hlinkClick r:id="rId5" tooltip="Host (network)"/>
              </a:rPr>
              <a:t>hosting</a:t>
            </a:r>
            <a:r>
              <a:rPr lang="en-US" dirty="0"/>
              <a:t> a </a:t>
            </a:r>
            <a:r>
              <a:rPr lang="en-US" dirty="0">
                <a:hlinkClick r:id="rId6" tooltip="Web site"/>
              </a:rPr>
              <a:t>web site</a:t>
            </a:r>
            <a:r>
              <a:rPr lang="en-US" dirty="0"/>
              <a:t> may be the </a:t>
            </a:r>
            <a:r>
              <a:rPr lang="en-US" i="1" dirty="0"/>
              <a:t>server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 submits an HTTP </a:t>
            </a:r>
            <a:r>
              <a:rPr lang="en-US" i="1" dirty="0"/>
              <a:t>request</a:t>
            </a:r>
            <a:r>
              <a:rPr lang="en-US" dirty="0"/>
              <a:t> message to the server.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server, which </a:t>
            </a:r>
            <a:r>
              <a:rPr lang="en-US" dirty="0"/>
              <a:t>provides </a:t>
            </a:r>
            <a:r>
              <a:rPr lang="en-US" i="1" dirty="0"/>
              <a:t>resources</a:t>
            </a:r>
            <a:r>
              <a:rPr lang="en-US" dirty="0"/>
              <a:t> such as </a:t>
            </a:r>
            <a:r>
              <a:rPr lang="en-US" dirty="0">
                <a:hlinkClick r:id="rId7" tooltip="HTML"/>
              </a:rPr>
              <a:t>HTML</a:t>
            </a:r>
            <a:r>
              <a:rPr lang="en-US" dirty="0"/>
              <a:t> files and other content, or performs other functions on behalf of the client, returns a </a:t>
            </a:r>
            <a:r>
              <a:rPr lang="en-US" i="1" dirty="0"/>
              <a:t>response</a:t>
            </a:r>
            <a:r>
              <a:rPr lang="en-US" dirty="0"/>
              <a:t> message to the client.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response contains completion status information about the request and may also contain requested content in its message body.</a:t>
            </a:r>
          </a:p>
        </p:txBody>
      </p:sp>
      <p:pic>
        <p:nvPicPr>
          <p:cNvPr id="1026" name="Picture 2" descr="http://www.opensourceforu.com/wp-content/uploads/2010/11/Figure-3-Typical-HTTP-authentic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3" y="1701801"/>
            <a:ext cx="4021125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 of requests the client can make to the web 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- </a:t>
            </a:r>
            <a:r>
              <a:rPr lang="en-US" dirty="0"/>
              <a:t>Requests a representation of the specified resource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- </a:t>
            </a:r>
            <a:r>
              <a:rPr lang="en-US" dirty="0"/>
              <a:t>Requests that the server accept the entity enclosed in the request as a new subordinate of the </a:t>
            </a:r>
            <a:r>
              <a:rPr lang="en-US" dirty="0">
                <a:hlinkClick r:id="rId2" tooltip="Web resource"/>
              </a:rPr>
              <a:t>web resource</a:t>
            </a:r>
            <a:r>
              <a:rPr lang="en-US" dirty="0"/>
              <a:t> identified by the </a:t>
            </a:r>
            <a:r>
              <a:rPr lang="en-US" dirty="0" smtClean="0"/>
              <a:t>URI ( uniform resource identifier)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– deletes the specified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- </a:t>
            </a:r>
            <a:r>
              <a:rPr lang="en-US" dirty="0"/>
              <a:t>Requests that the enclosed entity be stored under the supplied </a:t>
            </a:r>
            <a:r>
              <a:rPr lang="en-US" dirty="0" smtClean="0">
                <a:hlinkClick r:id="rId3" tooltip="URI"/>
              </a:rPr>
              <a:t>URI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- Converts </a:t>
            </a:r>
            <a:r>
              <a:rPr lang="en-US" dirty="0"/>
              <a:t>the request connection to a transparent </a:t>
            </a:r>
            <a:r>
              <a:rPr lang="en-US" dirty="0">
                <a:hlinkClick r:id="rId4" tooltip="Tunneling protocol"/>
              </a:rPr>
              <a:t>TCP/IP </a:t>
            </a:r>
            <a:r>
              <a:rPr lang="en-US" dirty="0" smtClean="0">
                <a:hlinkClick r:id="rId4" tooltip="Tunneling protocol"/>
              </a:rPr>
              <a:t>tunnel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0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several types of data the server sends to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them is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Interpreted by the Web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 = Document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structure formed by elements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40848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2789277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DOCTYPE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body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74920" y="3173195"/>
            <a:ext cx="264261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1353669" cy="594000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212747" y="1854201"/>
            <a:ext cx="7190589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HEAD 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 for page description;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 for loading external resources;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&lt;title&gt;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&lt;link&gt;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&lt;style&gt;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&lt;script&gt;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&lt;meta&gt;</a:t>
            </a:r>
          </a:p>
        </p:txBody>
      </p:sp>
    </p:spTree>
    <p:extLst>
      <p:ext uri="{BB962C8B-B14F-4D97-AF65-F5344CB8AC3E}">
        <p14:creationId xmlns:p14="http://schemas.microsoft.com/office/powerpoint/2010/main" val="3849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564</Words>
  <Application>Microsoft Office PowerPoint</Application>
  <PresentationFormat>On-screen Show (4:3)</PresentationFormat>
  <Paragraphs>156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Frontend Development  Indroduction</vt:lpstr>
      <vt:lpstr>Topics  - Frontend introductions  - HTML  - CSS  - JavaScript</vt:lpstr>
      <vt:lpstr>Frontend development</vt:lpstr>
      <vt:lpstr>HTTP</vt:lpstr>
      <vt:lpstr>HTTP</vt:lpstr>
      <vt:lpstr>HTTP</vt:lpstr>
      <vt:lpstr>HTML</vt:lpstr>
      <vt:lpstr>HTML</vt:lpstr>
      <vt:lpstr>HTML</vt:lpstr>
      <vt:lpstr>HTML</vt:lpstr>
      <vt:lpstr>HTML</vt:lpstr>
      <vt:lpstr>CSS</vt:lpstr>
      <vt:lpstr>JavaScript</vt:lpstr>
      <vt:lpstr>Difference between Javascript and C++/Java</vt:lpstr>
      <vt:lpstr>JavaScript</vt:lpstr>
      <vt:lpstr>JavaScript</vt:lpstr>
      <vt:lpstr>JavaScript</vt:lpstr>
      <vt:lpstr>JavaScript</vt:lpstr>
      <vt:lpstr>JavaScript</vt:lpstr>
      <vt:lpstr>Prototype</vt:lpstr>
      <vt:lpstr>JavaScript</vt:lpstr>
      <vt:lpstr>JavaScript</vt:lpstr>
      <vt:lpstr>JavaScript</vt:lpstr>
      <vt:lpstr>Workshop:  Basic JavaScript Application</vt:lpstr>
      <vt:lpstr>Questions?</vt:lpstr>
      <vt:lpstr>Thank you!</vt:lpstr>
    </vt:vector>
  </TitlesOfParts>
  <Company>Brandtailors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tekin</cp:lastModifiedBy>
  <cp:revision>170</cp:revision>
  <dcterms:created xsi:type="dcterms:W3CDTF">2013-12-09T08:38:16Z</dcterms:created>
  <dcterms:modified xsi:type="dcterms:W3CDTF">2017-06-26T21:21:56Z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