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8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8F941-77E6-5546-A776-6F1590B1BA02}" type="datetimeFigureOut">
              <a:rPr kumimoji="1" lang="zh-CN" altLang="en-US" smtClean="0"/>
              <a:t>2017/4/22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D36DA-4869-444C-B70A-5A32E8446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8" y="1743075"/>
            <a:ext cx="8361229" cy="2143605"/>
          </a:xfrm>
        </p:spPr>
        <p:txBody>
          <a:bodyPr/>
          <a:lstStyle/>
          <a:p>
            <a:r>
              <a:rPr lang="zh-CN" altLang="zh-CN" sz="6600" b="1" dirty="0" smtClean="0"/>
              <a:t>直立小车</a:t>
            </a:r>
            <a:r>
              <a:rPr lang="en-US" altLang="zh-CN" sz="6600" b="1" dirty="0"/>
              <a:t/>
            </a:r>
            <a:br>
              <a:rPr lang="en-US" altLang="zh-CN" sz="6600" b="1" dirty="0"/>
            </a:br>
            <a:r>
              <a:rPr lang="zh-CN" altLang="zh-CN" sz="6600" b="1" dirty="0" smtClean="0"/>
              <a:t>建模</a:t>
            </a:r>
            <a:r>
              <a:rPr lang="zh-CN" altLang="zh-CN" sz="6600" b="1" dirty="0"/>
              <a:t>分析与控制</a:t>
            </a:r>
            <a:r>
              <a:rPr lang="zh-CN" altLang="zh-CN" sz="6600" b="1" dirty="0" smtClean="0"/>
              <a:t>策略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zh-CN" dirty="0"/>
              <a:t>张蔚桐 贺秋时 贾成君 沙星瑜 </a:t>
            </a:r>
            <a:endParaRPr lang="en-US" altLang="zh-CN" dirty="0" smtClean="0"/>
          </a:p>
          <a:p>
            <a:pPr algn="r"/>
            <a:r>
              <a:rPr kumimoji="1" lang="zh-CN" altLang="en-US" dirty="0" smtClean="0"/>
              <a:t>编程环境：</a:t>
            </a:r>
            <a:r>
              <a:rPr kumimoji="1" lang="en-US" altLang="zh-CN" dirty="0" smtClean="0"/>
              <a:t>MATLAB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5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8370"/>
            <a:ext cx="9601200" cy="753533"/>
          </a:xfrm>
        </p:spPr>
        <p:txBody>
          <a:bodyPr/>
          <a:lstStyle/>
          <a:p>
            <a:r>
              <a:rPr kumimoji="1" lang="zh-CN" altLang="en-US" b="1" dirty="0" smtClean="0"/>
              <a:t>状态反馈控制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仿真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199"/>
            <a:ext cx="9601200" cy="609601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Simulink</a:t>
            </a:r>
            <a:r>
              <a:rPr kumimoji="1" lang="zh-CN" altLang="en-US" b="1" dirty="0" smtClean="0"/>
              <a:t>模型车体</a:t>
            </a:r>
            <a:r>
              <a:rPr kumimoji="1" lang="zh-CN" altLang="en-US" b="1" dirty="0" smtClean="0"/>
              <a:t>扰动</a:t>
            </a:r>
            <a:r>
              <a:rPr kumimoji="1" lang="en-US" altLang="zh-CN" b="1" dirty="0" smtClean="0"/>
              <a:t>——</a:t>
            </a:r>
            <a:r>
              <a:rPr kumimoji="1" lang="zh-CN" altLang="en-US" b="1" dirty="0" smtClean="0"/>
              <a:t>车身回正，车体前移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6596"/>
            <a:ext cx="3781700" cy="2836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185539"/>
            <a:ext cx="5524500" cy="32536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7620" y="17814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线性模型仿真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75875" y="1574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非线性模型仿真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493760" y="5697034"/>
                <a:ext cx="3657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示波器结果：左上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左下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 smtClean="0"/>
                  <a:t>，下同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760" y="5697034"/>
                <a:ext cx="36572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33" t="-11667" r="-1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80089" y="5696234"/>
                <a:ext cx="3657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示波器结果：</a:t>
                </a:r>
                <a:r>
                  <a:rPr lang="zh-CN" altLang="en-US" dirty="0"/>
                  <a:t>蓝色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红色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 smtClean="0"/>
                  <a:t>，下同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89" y="5696234"/>
                <a:ext cx="365722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3" t="-9836" r="-100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8370"/>
            <a:ext cx="9601200" cy="753533"/>
          </a:xfrm>
        </p:spPr>
        <p:txBody>
          <a:bodyPr/>
          <a:lstStyle/>
          <a:p>
            <a:r>
              <a:rPr kumimoji="1" lang="zh-CN" altLang="en-US" b="1" dirty="0" smtClean="0"/>
              <a:t>状态反馈控制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仿真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199"/>
            <a:ext cx="9601200" cy="609601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Simulink</a:t>
            </a:r>
            <a:r>
              <a:rPr kumimoji="1" lang="zh-CN" altLang="en-US" b="1" dirty="0" smtClean="0"/>
              <a:t>模型斜坡</a:t>
            </a:r>
            <a:r>
              <a:rPr kumimoji="1" lang="zh-CN" altLang="en-US" b="1" dirty="0" smtClean="0"/>
              <a:t>输入</a:t>
            </a:r>
            <a:r>
              <a:rPr kumimoji="1" lang="en-US" altLang="zh-CN" b="1" dirty="0" smtClean="0"/>
              <a:t>——</a:t>
            </a:r>
            <a:r>
              <a:rPr kumimoji="1" lang="zh-CN" altLang="en-US" b="1" dirty="0" smtClean="0"/>
              <a:t>车体基本不偏转，车身速度以理想情况基本跟随输入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00" y="2413000"/>
            <a:ext cx="3998933" cy="299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16" y="2413000"/>
            <a:ext cx="5437584" cy="32025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7620" y="17814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线性模型仿真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75875" y="17814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非线性模型仿真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8370"/>
            <a:ext cx="9601200" cy="753533"/>
          </a:xfrm>
        </p:spPr>
        <p:txBody>
          <a:bodyPr/>
          <a:lstStyle/>
          <a:p>
            <a:r>
              <a:rPr kumimoji="1" lang="zh-CN" altLang="en-US" b="1" dirty="0" smtClean="0"/>
              <a:t>状态反馈控制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仿真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199"/>
            <a:ext cx="9601200" cy="609601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Simulink</a:t>
            </a:r>
            <a:r>
              <a:rPr kumimoji="1" lang="zh-CN" altLang="en-US" b="1" dirty="0" smtClean="0"/>
              <a:t>模型加速度</a:t>
            </a:r>
            <a:r>
              <a:rPr kumimoji="1" lang="zh-CN" altLang="en-US" b="1" dirty="0" smtClean="0"/>
              <a:t>输入</a:t>
            </a:r>
            <a:r>
              <a:rPr kumimoji="1" lang="en-US" altLang="zh-CN" b="1" dirty="0" smtClean="0"/>
              <a:t>——</a:t>
            </a:r>
            <a:r>
              <a:rPr kumimoji="1" lang="zh-CN" altLang="en-US" b="1" dirty="0" smtClean="0"/>
              <a:t>车身保持一定的倾角，车体加速度与输入基本一致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509796"/>
            <a:ext cx="3896000" cy="292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7620" y="17814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线性模型仿真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75875" y="17814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非线性模型仿真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9796"/>
            <a:ext cx="5735902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42875"/>
            <a:ext cx="9601200" cy="942975"/>
          </a:xfrm>
        </p:spPr>
        <p:txBody>
          <a:bodyPr/>
          <a:lstStyle/>
          <a:p>
            <a:r>
              <a:rPr kumimoji="1" lang="zh-CN" altLang="en-US" b="1" dirty="0" smtClean="0"/>
              <a:t>牛顿动力学分析及建模</a:t>
            </a:r>
            <a:endParaRPr kumimoji="1" lang="zh-CN" altLang="en-US" b="1" dirty="0"/>
          </a:p>
        </p:txBody>
      </p:sp>
      <p:pic>
        <p:nvPicPr>
          <p:cNvPr id="4" name="内容占位符 3" descr="Mode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5850"/>
            <a:ext cx="5214938" cy="55997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椭圆 4"/>
          <p:cNvSpPr/>
          <p:nvPr/>
        </p:nvSpPr>
        <p:spPr>
          <a:xfrm flipH="1" flipV="1">
            <a:off x="3305705" y="1708148"/>
            <a:ext cx="248971" cy="2489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10" y="1886256"/>
            <a:ext cx="723900" cy="30988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468" y="4197656"/>
            <a:ext cx="1066800" cy="15748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427" y="5452199"/>
            <a:ext cx="723900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010399" y="948267"/>
                <a:ext cx="4471195" cy="5908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b="1" dirty="0" smtClean="0"/>
                  <a:t>对车轮 </a:t>
                </a:r>
                <a:r>
                  <a:rPr kumimoji="1" lang="en-US" altLang="zh-CN" b="1" dirty="0" smtClean="0"/>
                  <a:t>W</a:t>
                </a:r>
                <a:r>
                  <a:rPr kumimoji="1" lang="zh-CN" altLang="en-US" b="1" dirty="0" smtClean="0"/>
                  <a:t>：</a:t>
                </a:r>
                <a:endParaRPr kumimoji="1" lang="en-US" altLang="zh-CN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zh-CN" altLang="en-US" sz="1600" dirty="0" smtClean="0"/>
                  <a:t>受作用：</a:t>
                </a:r>
                <a:r>
                  <a:rPr lang="zh-CN" altLang="zh-CN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charset="0"/>
                          </a:rPr>
                          <m:t>W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𝑔</m:t>
                    </m:r>
                    <m:r>
                      <a:rPr lang="en-US" altLang="zh-CN" sz="1600" i="1">
                        <a:latin typeface="Cambria Math" charset="0"/>
                      </a:rPr>
                      <m:t>, </m:t>
                    </m:r>
                    <m:r>
                      <a:rPr lang="en-US" altLang="zh-CN" sz="1600" i="1">
                        <a:latin typeface="Cambria Math" charset="0"/>
                      </a:rPr>
                      <m:t>𝐹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𝜇</m:t>
                    </m:r>
                    <m:acc>
                      <m:accPr>
                        <m:chr m:val="̇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sz="1600" b="0" i="1" smtClean="0">
                        <a:latin typeface="Cambria Math" charset="0"/>
                      </a:rPr>
                      <m:t>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𝜏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  <m:r>
                      <a:rPr lang="en-US" altLang="zh-CN" sz="1600" b="0" i="1" smtClean="0">
                        <a:latin typeface="Cambria Math" charset="0"/>
                      </a:rPr>
                      <m:t>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</m:oMath>
                </a14:m>
                <a:endParaRPr lang="zh-CN" altLang="zh-CN" sz="1600" dirty="0"/>
              </a:p>
              <a:p>
                <a:endParaRPr lang="en-US" altLang="zh-CN" sz="16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600" dirty="0" smtClean="0"/>
                  <a:t>纯滚动条件下的运动方程（</a:t>
                </a:r>
                <a:r>
                  <a:rPr lang="en-US" altLang="zh-CN" sz="1600" dirty="0" smtClean="0"/>
                  <a:t>z</a:t>
                </a:r>
                <a:r>
                  <a:rPr lang="zh-CN" altLang="en-US" sz="1600" dirty="0" smtClean="0"/>
                  <a:t>方向无须考虑）</a:t>
                </a:r>
                <a:endParaRPr lang="zh-CN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𝑊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𝜏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𝜇</m:t>
                              </m:r>
                              <m:acc>
                                <m:accPr>
                                  <m:chr m:val="̇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𝑊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endParaRPr lang="en-US" altLang="zh-CN" sz="1600" dirty="0" smtClean="0"/>
              </a:p>
              <a:p>
                <a:r>
                  <a:rPr kumimoji="1" lang="zh-CN" altLang="en-US" b="1" dirty="0"/>
                  <a:t>对</a:t>
                </a:r>
                <a:r>
                  <a:rPr kumimoji="1" lang="zh-CN" altLang="en-US" b="1" dirty="0" smtClean="0"/>
                  <a:t>车体 </a:t>
                </a:r>
                <a:r>
                  <a:rPr kumimoji="1" lang="en-US" altLang="zh-CN" b="1" dirty="0" smtClean="0"/>
                  <a:t>B</a:t>
                </a:r>
                <a:r>
                  <a:rPr kumimoji="1" lang="zh-CN" altLang="en-US" b="1" dirty="0" smtClean="0"/>
                  <a:t>：</a:t>
                </a:r>
                <a:endParaRPr kumimoji="1" lang="en-US" altLang="zh-CN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zh-CN" altLang="en-US" sz="1600" dirty="0"/>
                  <a:t>受力：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𝑔</m:t>
                    </m:r>
                    <m:r>
                      <a:rPr lang="en-US" altLang="zh-CN" sz="1600" i="1">
                        <a:latin typeface="Cambria Math" charset="0"/>
                      </a:rPr>
                      <m:t>, </m:t>
                    </m:r>
                    <m:r>
                      <a:rPr lang="en-US" altLang="zh-CN" sz="1600" i="1">
                        <a:latin typeface="Cambria Math" charset="0"/>
                      </a:rPr>
                      <m:t>𝐹</m:t>
                    </m:r>
                  </m:oMath>
                </a14:m>
                <a:endParaRPr lang="zh-CN" altLang="zh-CN" sz="1600" dirty="0"/>
              </a:p>
              <a:p>
                <a:endParaRPr lang="en-US" altLang="zh-CN" sz="16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600" dirty="0"/>
                  <a:t>平动方程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endParaRPr lang="zh-CN" altLang="zh-CN" sz="16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600" dirty="0"/>
                  <a:t>转动方程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𝜙</m:t>
                          </m:r>
                        </m:e>
                      </m:acc>
                      <m:r>
                        <a:rPr lang="en-US" altLang="zh-CN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600" i="1">
                          <a:latin typeface="Cambria Math" charset="0"/>
                        </a:rPr>
                        <m:t>𝑙𝑠𝑖𝑛</m:t>
                      </m:r>
                      <m:r>
                        <a:rPr lang="en-US" altLang="zh-CN" sz="1600" i="1">
                          <a:latin typeface="Cambria Math" charset="0"/>
                        </a:rPr>
                        <m:t>𝜙</m:t>
                      </m:r>
                      <m:r>
                        <a:rPr lang="en-US" altLang="zh-CN" sz="1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 i="1">
                          <a:latin typeface="Cambria Math" charset="0"/>
                        </a:rPr>
                        <m:t>𝑙𝑐𝑜𝑠</m:t>
                      </m:r>
                      <m:r>
                        <a:rPr lang="en-US" altLang="zh-CN" sz="1600" i="1">
                          <a:latin typeface="Cambria Math" charset="0"/>
                        </a:rPr>
                        <m:t>𝜙</m:t>
                      </m:r>
                    </m:oMath>
                  </m:oMathPara>
                </a14:m>
                <a:endParaRPr lang="en-US" altLang="zh-CN" sz="1600" dirty="0"/>
              </a:p>
              <a:p>
                <a:endParaRPr lang="zh-CN" altLang="zh-CN" sz="16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zh-CN" altLang="en-US" sz="1600" dirty="0"/>
                  <a:t>运动学关联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𝑙𝑠𝑖𝑛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𝜙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𝑙𝑐𝑜𝑠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400" dirty="0"/>
              </a:p>
              <a:p>
                <a:endParaRPr kumimoji="1" lang="zh-CN" altLang="en-US" baseline="-250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9" y="948267"/>
                <a:ext cx="4471195" cy="5908669"/>
              </a:xfrm>
              <a:prstGeom prst="rect">
                <a:avLst/>
              </a:prstGeom>
              <a:blipFill rotWithShape="0">
                <a:blip r:embed="rId6"/>
                <a:stretch>
                  <a:fillRect l="-1091" t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15" y="5444411"/>
            <a:ext cx="774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42875"/>
            <a:ext cx="9601200" cy="942975"/>
          </a:xfrm>
        </p:spPr>
        <p:txBody>
          <a:bodyPr/>
          <a:lstStyle/>
          <a:p>
            <a:r>
              <a:rPr kumimoji="1" lang="zh-CN" altLang="en-US" b="1" dirty="0" smtClean="0"/>
              <a:t>牛顿动力学分析及建模</a:t>
            </a:r>
            <a:endParaRPr kumimoji="1" lang="zh-CN" altLang="en-US" b="1" dirty="0"/>
          </a:p>
        </p:txBody>
      </p:sp>
      <p:pic>
        <p:nvPicPr>
          <p:cNvPr id="4" name="内容占位符 3" descr="Mode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5850"/>
            <a:ext cx="5214938" cy="55997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椭圆 4"/>
          <p:cNvSpPr/>
          <p:nvPr/>
        </p:nvSpPr>
        <p:spPr>
          <a:xfrm flipH="1" flipV="1">
            <a:off x="3305705" y="1708148"/>
            <a:ext cx="248971" cy="2489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10" y="1886256"/>
            <a:ext cx="723900" cy="30988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468" y="4197656"/>
            <a:ext cx="1066800" cy="15748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427" y="5452199"/>
            <a:ext cx="723900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010399" y="948267"/>
                <a:ext cx="4471195" cy="251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都可被计算</m:t>
                    </m:r>
                  </m:oMath>
                </a14:m>
                <a:r>
                  <a:rPr kumimoji="1" lang="zh-CN" altLang="en-US" dirty="0" smtClean="0"/>
                  <a:t>消去</a:t>
                </a:r>
                <a:endParaRPr kumimoji="1" lang="en-US" altLang="zh-CN" dirty="0" smtClean="0"/>
              </a:p>
              <a:p>
                <a:endParaRPr lang="en-US" altLang="zh-CN" sz="1600" dirty="0" smtClean="0"/>
              </a:p>
              <a:p>
                <a:r>
                  <a:rPr lang="zh-CN" altLang="en-US" sz="2000" dirty="0" smtClean="0"/>
                  <a:t>结果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𝑅𝑙</m:t>
                              </m:r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𝜇</m:t>
                              </m:r>
                              <m:acc>
                                <m:accPr>
                                  <m:chr m:val="̇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)</m:t>
                              </m:r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𝑅𝑙</m:t>
                              </m:r>
                              <m:acc>
                                <m:accPr>
                                  <m:chr m:val="̈"/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𝑔𝑙</m:t>
                              </m:r>
                              <m:r>
                                <a:rPr lang="en-US" altLang="zh-CN" sz="1600" i="1">
                                  <a:latin typeface="Cambria Math" charset="0"/>
                                </a:rPr>
                                <m:t>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endParaRPr lang="en-US" altLang="zh-CN" sz="1600" dirty="0" smtClean="0"/>
              </a:p>
              <a:p>
                <a:endParaRPr lang="zh-CN" altLang="zh-CN" sz="1400" dirty="0"/>
              </a:p>
              <a:p>
                <a:endParaRPr kumimoji="1" lang="zh-CN" altLang="en-US" baseline="-250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9" y="948267"/>
                <a:ext cx="4471195" cy="2516971"/>
              </a:xfrm>
              <a:prstGeom prst="rect">
                <a:avLst/>
              </a:prstGeom>
              <a:blipFill rotWithShape="0">
                <a:blip r:embed="rId6"/>
                <a:stretch>
                  <a:fillRect l="-1364" t="-1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15" y="5444411"/>
            <a:ext cx="774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Mode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5850"/>
            <a:ext cx="5214938" cy="55997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椭圆 4"/>
          <p:cNvSpPr/>
          <p:nvPr/>
        </p:nvSpPr>
        <p:spPr>
          <a:xfrm flipH="1" flipV="1">
            <a:off x="3305705" y="1708148"/>
            <a:ext cx="248971" cy="2489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10" y="1886256"/>
            <a:ext cx="723900" cy="30988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468" y="4197656"/>
            <a:ext cx="1066800" cy="15748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427" y="5452199"/>
            <a:ext cx="723900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010400" y="1085850"/>
                <a:ext cx="4978400" cy="3561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都是不做功的力，在建模中可以忽略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charset="0"/>
                        </a:rPr>
                        <m:t>𝑞</m:t>
                      </m:r>
                      <m:r>
                        <a:rPr lang="en-US" altLang="zh-CN" sz="16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charset="0"/>
                        </a:rPr>
                        <m:t>𝑥</m:t>
                      </m:r>
                      <m:r>
                        <a:rPr lang="en-US" altLang="zh-CN" sz="1600" i="1">
                          <a:latin typeface="Cambria Math" charset="0"/>
                        </a:rPr>
                        <m:t>(</m:t>
                      </m:r>
                      <m:r>
                        <a:rPr lang="en-US" altLang="zh-CN" sz="1600" i="1">
                          <a:latin typeface="Cambria Math" charset="0"/>
                        </a:rPr>
                        <m:t>𝑞</m:t>
                      </m:r>
                      <m:r>
                        <a:rPr lang="en-US" altLang="zh-CN" sz="1600" i="1">
                          <a:latin typeface="Cambria Math" charset="0"/>
                        </a:rPr>
                        <m:t>)=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𝑅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𝑙𝑠𝑖𝑛</m:t>
                                    </m:r>
                                    <m:d>
                                      <m:dPr>
                                        <m:ctrlPr>
                                          <a:rPr lang="zh-CN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𝑙𝑐𝑜𝑠</m:t>
                                    </m:r>
                                    <m:d>
                                      <m:dPr>
                                        <m:ctrlPr>
                                          <a:rPr lang="zh-CN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𝑔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𝜏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𝜇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zh-CN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𝑔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 smtClean="0"/>
              </a:p>
              <a:p>
                <a:endParaRPr lang="zh-CN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charset="0"/>
                        </a:rPr>
                        <m:t>𝑀</m:t>
                      </m:r>
                      <m:r>
                        <a:rPr lang="en-US" altLang="zh-CN" sz="1600" i="1">
                          <a:latin typeface="Cambria Math" charset="0"/>
                        </a:rPr>
                        <m:t>=</m:t>
                      </m:r>
                      <m:r>
                        <a:rPr lang="en-US" altLang="zh-CN" sz="1600" i="1">
                          <a:latin typeface="Cambria Math" charset="0"/>
                        </a:rPr>
                        <m:t>𝑑𝑖𝑎𝑔</m:t>
                      </m:r>
                      <m:r>
                        <a:rPr lang="en-US" altLang="zh-CN" sz="1600" i="1">
                          <a:latin typeface="Cambria Math" charset="0"/>
                        </a:rPr>
                        <m:t>([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CN" sz="1600" i="1">
                          <a:latin typeface="Cambria Math" charset="0"/>
                        </a:rPr>
                        <m:t>])</m:t>
                      </m:r>
                    </m:oMath>
                  </m:oMathPara>
                </a14:m>
                <a:endParaRPr lang="zh-CN" altLang="zh-CN" sz="1600" dirty="0"/>
              </a:p>
              <a:p>
                <a:endParaRPr lang="zh-CN" altLang="zh-CN" sz="1600" dirty="0"/>
              </a:p>
              <a:p>
                <a:endParaRPr lang="zh-CN" altLang="zh-CN" sz="1600" dirty="0" smtClean="0"/>
              </a:p>
              <a:p>
                <a:endParaRPr lang="en-US" altLang="zh-CN" sz="1600" dirty="0" smtClean="0"/>
              </a:p>
              <a:p>
                <a:endParaRPr lang="zh-CN" altLang="zh-CN" sz="1400" dirty="0"/>
              </a:p>
              <a:p>
                <a:endParaRPr kumimoji="1" lang="zh-CN" altLang="en-US" baseline="-250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085850"/>
                <a:ext cx="4978400" cy="3561937"/>
              </a:xfrm>
              <a:prstGeom prst="rect">
                <a:avLst/>
              </a:prstGeom>
              <a:blipFill rotWithShape="0">
                <a:blip r:embed="rId6"/>
                <a:stretch>
                  <a:fillRect t="-1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 txBox="1">
            <a:spLocks/>
          </p:cNvSpPr>
          <p:nvPr/>
        </p:nvSpPr>
        <p:spPr>
          <a:xfrm>
            <a:off x="1371600" y="161306"/>
            <a:ext cx="9601200" cy="753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 smtClean="0"/>
              <a:t>JMJ</a:t>
            </a:r>
            <a:r>
              <a:rPr kumimoji="1" lang="zh-CN" altLang="en-US" b="1" dirty="0" smtClean="0"/>
              <a:t>雅格比法建模</a:t>
            </a:r>
            <a:endParaRPr kumimoji="1"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15" y="5444411"/>
            <a:ext cx="774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1306"/>
            <a:ext cx="9601200" cy="753533"/>
          </a:xfrm>
        </p:spPr>
        <p:txBody>
          <a:bodyPr/>
          <a:lstStyle/>
          <a:p>
            <a:r>
              <a:rPr kumimoji="1" lang="en-US" altLang="zh-CN" b="1" dirty="0" smtClean="0"/>
              <a:t>JMJ</a:t>
            </a:r>
            <a:r>
              <a:rPr kumimoji="1" lang="zh-CN" altLang="en-US" b="1" dirty="0" smtClean="0"/>
              <a:t>雅格比法建模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200"/>
            <a:ext cx="9601200" cy="374198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状态空间方程：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74801" y="1344673"/>
                <a:ext cx="2274661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charset="0"/>
                                </a:rPr>
                                <m:t>=(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1" y="1344673"/>
                <a:ext cx="2274661" cy="379335"/>
              </a:xfrm>
              <a:prstGeom prst="rect">
                <a:avLst/>
              </a:prstGeom>
              <a:blipFill rotWithShape="0">
                <a:blip r:embed="rId2"/>
                <a:stretch>
                  <a:fillRect t="-114516" r="-16890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1600" y="2046754"/>
                <a:ext cx="6790267" cy="174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charset="0"/>
                        </a:rPr>
                        <m:t>𝐴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𝑅𝑔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𝜇</m:t>
                                        </m:r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𝜇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𝑙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𝑊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i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i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charset="0"/>
                                              </a:rPr>
                                              <m:t>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𝜇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𝑅𝑙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046754"/>
                <a:ext cx="6790267" cy="17463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61493" y="1990850"/>
                <a:ext cx="2039148" cy="1712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𝐵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𝑅𝑙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493" y="1990850"/>
                <a:ext cx="2039148" cy="17120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62902" y="4869077"/>
                <a:ext cx="212353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𝐶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4869077"/>
                <a:ext cx="2123530" cy="5542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11855" y="4863534"/>
                <a:ext cx="106535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𝐷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55" y="4863534"/>
                <a:ext cx="1065356" cy="5542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62902" y="3988009"/>
                <a:ext cx="539609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𝑃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charset="0"/>
                                </a:rPr>
                                <m:t>𝑅𝑙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3988009"/>
                <a:ext cx="5396093" cy="506870"/>
              </a:xfrm>
              <a:prstGeom prst="rect">
                <a:avLst/>
              </a:prstGeom>
              <a:blipFill rotWithShape="0">
                <a:blip r:embed="rId7"/>
                <a:stretch>
                  <a:fillRect t="-73494" b="-1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8370"/>
            <a:ext cx="9601200" cy="753533"/>
          </a:xfrm>
        </p:spPr>
        <p:txBody>
          <a:bodyPr/>
          <a:lstStyle/>
          <a:p>
            <a:r>
              <a:rPr kumimoji="1" lang="en-US" altLang="zh-CN" b="1" dirty="0" smtClean="0"/>
              <a:t>JMJ</a:t>
            </a:r>
            <a:r>
              <a:rPr kumimoji="1" lang="zh-CN" altLang="en-US" b="1" dirty="0" smtClean="0"/>
              <a:t>雅格比法建模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199"/>
            <a:ext cx="9601200" cy="1236134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状态空间方程：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参数数值：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62902" y="1339398"/>
                <a:ext cx="2274661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charset="0"/>
                                </a:rPr>
                                <m:t>=(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𝜙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1339398"/>
                <a:ext cx="2274661" cy="379335"/>
              </a:xfrm>
              <a:prstGeom prst="rect">
                <a:avLst/>
              </a:prstGeom>
              <a:blipFill rotWithShape="0">
                <a:blip r:embed="rId2"/>
                <a:stretch>
                  <a:fillRect t="-114516" r="-16578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62902" y="4869077"/>
                <a:ext cx="212353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𝐶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4869077"/>
                <a:ext cx="2123530" cy="5542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11855" y="4863534"/>
                <a:ext cx="106535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𝐷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55" y="4863534"/>
                <a:ext cx="1065356" cy="5542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62902" y="3362361"/>
                <a:ext cx="3704219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𝐴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−158.3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−0.07377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43.12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0.01615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3362361"/>
                <a:ext cx="3704219" cy="11269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72526" y="3362361"/>
                <a:ext cx="1903213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𝐵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   0.9221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−0.2019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26" y="3362361"/>
                <a:ext cx="1903213" cy="11269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62902" y="2126228"/>
                <a:ext cx="44081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=80, 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=12.8, 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𝑙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=1.0</m:t>
                      </m:r>
                    </m:oMath>
                  </m:oMathPara>
                </a14:m>
                <a:endParaRPr lang="zh-CN" altLang="zh-CN" kern="100" dirty="0">
                  <a:effectLst/>
                  <a:latin typeface="DengXian" charset="-122"/>
                  <a:ea typeface="DengXian" charset="-122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=5, 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charset="0"/>
                              <a:ea typeface="DengXian" charset="-122"/>
                              <a:cs typeface="Times New Roman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=0.05, 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𝑅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=0.254</m:t>
                      </m:r>
                    </m:oMath>
                  </m:oMathPara>
                </a14:m>
                <a:endParaRPr lang="zh-CN" altLang="zh-CN" kern="100" dirty="0">
                  <a:effectLst/>
                  <a:latin typeface="DengXian" charset="-122"/>
                  <a:ea typeface="DengXian" charset="-122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𝑔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=9.8015, 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𝜇</m:t>
                      </m:r>
                      <m:r>
                        <a:rPr lang="en-US" altLang="zh-CN" i="1" kern="100">
                          <a:effectLst/>
                          <a:latin typeface="Cambria Math" charset="0"/>
                          <a:ea typeface="DengXian" charset="-122"/>
                          <a:cs typeface="Times New Roman" charset="0"/>
                        </a:rPr>
                        <m:t>=0.08</m:t>
                      </m:r>
                    </m:oMath>
                  </m:oMathPara>
                </a14:m>
                <a:endParaRPr lang="zh-CN" altLang="zh-CN" kern="100" dirty="0">
                  <a:effectLst/>
                  <a:latin typeface="DengXian" charset="-122"/>
                  <a:ea typeface="DengXian" charset="-122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2126228"/>
                <a:ext cx="4408189" cy="923330"/>
              </a:xfrm>
              <a:prstGeom prst="rect">
                <a:avLst/>
              </a:prstGeom>
              <a:blipFill rotWithShape="0">
                <a:blip r:embed="rId7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62902" y="5803072"/>
                <a:ext cx="1651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𝑟𝑎𝑛𝑘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5803072"/>
                <a:ext cx="165186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7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8370"/>
            <a:ext cx="9601200" cy="753533"/>
          </a:xfrm>
        </p:spPr>
        <p:txBody>
          <a:bodyPr/>
          <a:lstStyle/>
          <a:p>
            <a:r>
              <a:rPr kumimoji="1" lang="zh-CN" altLang="en-US" b="1" dirty="0" smtClean="0"/>
              <a:t>状态反馈控制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199"/>
            <a:ext cx="9601200" cy="2017422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 dirty="0" smtClean="0"/>
              <a:t>目标极点位置：</a:t>
            </a:r>
            <a:endParaRPr kumimoji="1" lang="en-US" altLang="zh-CN" b="1" dirty="0" smtClean="0"/>
          </a:p>
          <a:p>
            <a:endParaRPr kumimoji="1" lang="en-US" altLang="zh-CN" b="1" dirty="0" smtClean="0"/>
          </a:p>
          <a:p>
            <a:r>
              <a:rPr kumimoji="1" lang="zh-CN" altLang="en-US" b="1" dirty="0" smtClean="0"/>
              <a:t>使用状态反馈：</a:t>
            </a:r>
            <a:endParaRPr kumimoji="1" lang="en-US" altLang="zh-CN" b="1" dirty="0" smtClean="0"/>
          </a:p>
          <a:p>
            <a:endParaRPr kumimoji="1" lang="en-US" altLang="zh-CN" b="1" dirty="0" smtClean="0"/>
          </a:p>
          <a:p>
            <a:r>
              <a:rPr kumimoji="1" lang="zh-CN" altLang="en-US" b="1" dirty="0" smtClean="0"/>
              <a:t>鉴于系统能控，使用</a:t>
            </a:r>
            <a:r>
              <a:rPr kumimoji="1" lang="en-US" altLang="zh-CN" b="1" dirty="0" smtClean="0"/>
              <a:t>MATLAB</a:t>
            </a:r>
            <a:r>
              <a:rPr kumimoji="1" lang="zh-CN" altLang="en-US" b="1" dirty="0" smtClean="0"/>
              <a:t>内置函数</a:t>
            </a:r>
            <a:r>
              <a:rPr kumimoji="1" lang="en-US" altLang="zh-CN" b="1" dirty="0" smtClean="0"/>
              <a:t>acker()</a:t>
            </a:r>
            <a:r>
              <a:rPr kumimoji="1" lang="zh-CN" altLang="en-US" b="1" dirty="0" smtClean="0"/>
              <a:t>自动配置反馈矩阵</a:t>
            </a:r>
            <a:r>
              <a:rPr kumimoji="1" lang="en-US" altLang="zh-CN" b="1" dirty="0" smtClean="0"/>
              <a:t>K</a:t>
            </a:r>
          </a:p>
          <a:p>
            <a:pPr marL="0" indent="0">
              <a:buNone/>
            </a:pPr>
            <a:endParaRPr kumimoji="1" lang="en-US" altLang="zh-C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62902" y="5032496"/>
                <a:ext cx="212353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𝐶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5032496"/>
                <a:ext cx="2123530" cy="5542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11855" y="5026953"/>
                <a:ext cx="106535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𝐷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55" y="5026953"/>
                <a:ext cx="1065356" cy="5542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222511" y="3658530"/>
                <a:ext cx="1903213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charset="0"/>
                        </a:rPr>
                        <m:t>𝐵</m:t>
                      </m:r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   0.9221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−0.2019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511" y="3658530"/>
                <a:ext cx="1903213" cy="11269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62902" y="1373892"/>
                <a:ext cx="2764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charset="0"/>
                            </a:rPr>
                            <m:t>=(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1373892"/>
                <a:ext cx="276409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8033" r="-17841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62902" y="2151916"/>
                <a:ext cx="1436867" cy="380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r>
                        <a:rPr lang="zh-CN" altLang="en-US" i="1">
                          <a:latin typeface="Cambria Math" charset="0"/>
                        </a:rPr>
                        <m:t>𝐴</m:t>
                      </m:r>
                      <m:r>
                        <a:rPr lang="zh-CN" altLang="en-US" i="0">
                          <a:latin typeface="Cambria Math" charset="0"/>
                        </a:rPr>
                        <m:t>−</m:t>
                      </m:r>
                      <m:r>
                        <a:rPr lang="zh-CN" altLang="en-US" i="1">
                          <a:latin typeface="Cambria Math" charset="0"/>
                        </a:rPr>
                        <m:t>𝐵𝐾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2151916"/>
                <a:ext cx="1436867" cy="380425"/>
              </a:xfrm>
              <a:prstGeom prst="rect">
                <a:avLst/>
              </a:prstGeom>
              <a:blipFill rotWithShape="0">
                <a:blip r:embed="rId6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62902" y="2982621"/>
                <a:ext cx="4533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𝐾</m:t>
                          </m:r>
                          <m:r>
                            <a:rPr lang="zh-CN" altLang="en-US" i="0">
                              <a:latin typeface="Cambria Math" charset="0"/>
                            </a:rPr>
                            <m:t>=(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−18.48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−659.5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−21.64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−161.8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2982621"/>
                <a:ext cx="453380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8033" r="-10887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62902" y="3658530"/>
                <a:ext cx="4659609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17.04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449.8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19.88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154.7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−3.732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−90.04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−4.354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charset="0"/>
                                  </a:rPr>
                                  <m:t>−33.88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2" y="3658530"/>
                <a:ext cx="4659609" cy="11269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8370"/>
            <a:ext cx="9601200" cy="753533"/>
          </a:xfrm>
        </p:spPr>
        <p:txBody>
          <a:bodyPr/>
          <a:lstStyle/>
          <a:p>
            <a:r>
              <a:rPr kumimoji="1" lang="zh-CN" altLang="en-US" b="1" dirty="0" smtClean="0"/>
              <a:t>状态反馈控制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199"/>
            <a:ext cx="9601200" cy="609601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Simulink</a:t>
            </a:r>
            <a:r>
              <a:rPr kumimoji="1" lang="zh-CN" altLang="en-US" b="1" dirty="0" smtClean="0"/>
              <a:t>模型</a:t>
            </a:r>
            <a:r>
              <a:rPr kumimoji="1" lang="en-US" altLang="zh-CN" b="1" dirty="0" smtClean="0"/>
              <a:t>——</a:t>
            </a:r>
            <a:r>
              <a:rPr kumimoji="1" lang="zh-CN" altLang="en-US" b="1" dirty="0" smtClean="0"/>
              <a:t>线性模型：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10550" r="9011" b="6422"/>
          <a:stretch/>
        </p:blipFill>
        <p:spPr>
          <a:xfrm>
            <a:off x="2476500" y="2306596"/>
            <a:ext cx="8590742" cy="31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8370"/>
            <a:ext cx="9601200" cy="753533"/>
          </a:xfrm>
        </p:spPr>
        <p:txBody>
          <a:bodyPr/>
          <a:lstStyle/>
          <a:p>
            <a:r>
              <a:rPr kumimoji="1" lang="zh-CN" altLang="en-US" b="1" dirty="0" smtClean="0"/>
              <a:t>状态反馈控制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65199"/>
            <a:ext cx="9601200" cy="609601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Simulink</a:t>
            </a:r>
            <a:r>
              <a:rPr kumimoji="1" lang="zh-CN" altLang="en-US" b="1" dirty="0" smtClean="0"/>
              <a:t>模型</a:t>
            </a:r>
            <a:r>
              <a:rPr kumimoji="1" lang="en-US" altLang="zh-CN" b="1" dirty="0" smtClean="0"/>
              <a:t>——</a:t>
            </a:r>
            <a:r>
              <a:rPr kumimoji="1" lang="zh-CN" altLang="en-US" b="1" dirty="0" smtClean="0"/>
              <a:t>非线性模型：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4" y="1381125"/>
            <a:ext cx="80041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526</TotalTime>
  <Words>629</Words>
  <Application>Microsoft Office PowerPoint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华文楷体</vt:lpstr>
      <vt:lpstr>Arial</vt:lpstr>
      <vt:lpstr>Cambria Math</vt:lpstr>
      <vt:lpstr>Franklin Gothic Book</vt:lpstr>
      <vt:lpstr>Times New Roman</vt:lpstr>
      <vt:lpstr>TF10001025</vt:lpstr>
      <vt:lpstr>直立小车 建模分析与控制策略</vt:lpstr>
      <vt:lpstr>牛顿动力学分析及建模</vt:lpstr>
      <vt:lpstr>牛顿动力学分析及建模</vt:lpstr>
      <vt:lpstr>PowerPoint 演示文稿</vt:lpstr>
      <vt:lpstr>JMJ雅格比法建模</vt:lpstr>
      <vt:lpstr>JMJ雅格比法建模</vt:lpstr>
      <vt:lpstr>状态反馈控制</vt:lpstr>
      <vt:lpstr>状态反馈控制</vt:lpstr>
      <vt:lpstr>状态反馈控制</vt:lpstr>
      <vt:lpstr>状态反馈控制-仿真</vt:lpstr>
      <vt:lpstr>状态反馈控制-仿真</vt:lpstr>
      <vt:lpstr>状态反馈控制-仿真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直立小车 建模分析与控制策略</dc:title>
  <dc:creator>沙星瑜</dc:creator>
  <cp:lastModifiedBy>Jake Jia</cp:lastModifiedBy>
  <cp:revision>39</cp:revision>
  <dcterms:created xsi:type="dcterms:W3CDTF">2017-04-18T06:30:15Z</dcterms:created>
  <dcterms:modified xsi:type="dcterms:W3CDTF">2017-04-22T02:03:07Z</dcterms:modified>
</cp:coreProperties>
</file>