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3" r:id="rId11"/>
    <p:sldId id="269" r:id="rId12"/>
    <p:sldId id="264" r:id="rId13"/>
    <p:sldId id="270" r:id="rId14"/>
    <p:sldId id="265" r:id="rId15"/>
    <p:sldId id="271" r:id="rId16"/>
    <p:sldId id="266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2834"/>
  </p:normalViewPr>
  <p:slideViewPr>
    <p:cSldViewPr snapToGrid="0" snapToObjects="1">
      <p:cViewPr>
        <p:scale>
          <a:sx n="77" d="100"/>
          <a:sy n="77" d="100"/>
        </p:scale>
        <p:origin x="14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A4874-5979-154D-BFB7-1400E270B18F}" type="datetimeFigureOut">
              <a:rPr kumimoji="1" lang="zh-CN" altLang="en-US" smtClean="0"/>
              <a:t>2017/8/27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081DF-FFDD-2443-9F46-C8E48AA82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00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081DF-FFDD-2443-9F46-C8E48AA82DA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8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智能交通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智能家居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的课题方向，我们将选题定位为基于受控 无人车的场地探测和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重建系统。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目前，受控无人车，即对无人车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发送指令控制无人车的技术已经有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了很多现实生活中的应用。然而，这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种受控无人车要求控制者能够看到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无人车的运动状态，并对无人车进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行控制。这样不方便无人车进一步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进行无人作业。例如，在地震灾区倒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塌的房间中，控制人员无法看到无人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车的具体位置，这就需要无人车对周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边环境数据进行采集，方便控制人员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进行进一步的控制。另外，通过加装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场地检测装置，无人车或机器人可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以到很多危险场合进行作业和信息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的采集。例如，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2011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年日本福岛核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泄漏之后，东电公司曾派遣如图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 示的机器人到反应堆内调查事故情况。通过加装摄像头和辐射监测设备，机 器人可以在人类无法承受的辐射量内进行高强度监测作业。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另外，目前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检测和建模技术方兴未艾。利用无人机等设备对建筑物 外表面进行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检测建模的技术已经实现。计算机视觉领域内，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(Shape from Motion)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等基于单目摄像机的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重建技术已经相对比较成熟，因此， 周边技术的成熟为我们的设计提供了相当的基础。同时，我们也考虑采集小 车的位置信息，一方面，对于控制人员来说，了解小车的行进路线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相对位 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也是一个很重要的信息点，另外一方面，根据计算机的相关知识，我们 也可以知道获取准确的拍摄角度和拍摄位置可以更好的加大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重建的精 度，而这方面的应用和算法据我们所查阅的资料来看相对较少，可以进行进 一步的创新。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因此我们将选题定位基于受控无人车的场地探测和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重建系统，目标 是通过控制无人车的行为，完成对场地内图像信息的采集，并在合适的情况 下允许上位机进行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重建，完成对场景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状态的描述工作。根据时间限 制和具体的完成情况，我们将整个项目分为如下几个部分进行。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081DF-FFDD-2443-9F46-C8E48AA82DA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19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首先我们考虑主控元件的选择，根据我们的技术水平和课题的情况，可供选 择的主控芯片为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单片机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。相比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具有开发 相对简单的优势，以串口通信协议为例，大部分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的系统库中均已经封 装了串口通信协议，而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相对更接近底层，因此需要自行完成相关的 通信协议的封装，这将消耗大量的时间和精力。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然而，相比于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在速度和并行性方面有着很大的优势。根 据我们查阅的资料，以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STMF103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为例，其时钟速度可以达到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72MHz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，然而 由于串行执行的原因，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速度相对于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对比我们使用的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Xilinx FPGA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，其时钟速度可以达到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，同时高度并行使得模块之间互相不 干扰，保证了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速度等要求。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因此，考虑到性能要求以及课程需要，我们在硬件方面采用了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作为主控进行开发。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081DF-FFDD-2443-9F46-C8E48AA82DA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13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信道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这种通信机制需要将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模块植入硬件，使得小车可以联网传输信 息。上位机或移动平台使用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下载信息。这种方式的优势一方面 是信息传输距离较远，在一个路由器覆盖的范围内，信息均可以被传 输。另一方面可拓展性也比较强，如果设计了合理的联网方式，将进 一步解除距离限制，通过将信息上传到云空间，用户可以在任何联网 的地区完成信息的收取和对小车的控制。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这种通信机制的缺点是过于复杂，尤其是使用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进行开发的情况 下，网络通信协议将带来更大的开发时间消耗，不适用于本课程的短 期开发。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蓝牙信道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这种通信机制利用蓝牙模块，蓝牙模块已经将蓝牙信道封装成串又的 形式，从很大程度上方便了开发。同时，通过对电脑，移动设备上的 蓝牙模块进行开发，用户可以不依赖于第三方设备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如路由器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和小 车进行通信。虽然通信速度上相比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也有一定的损失，并且通信 距离受到明显限制，但相比于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模块而言，其功耗更小。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信道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后期的开发表明，蓝牙的速度并不能保证摄像头传输的实时性，因此 后期考虑采用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信道替代原有的蓝牙信道，然而相比于蓝牙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串 又信道，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的开发不论是在上位机方面还是在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方面均比较复 杂，因此不一定可以完成。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综合以上三种通信机制的优缺点，我们选择蓝牙信道作为通信手段。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081DF-FFDD-2443-9F46-C8E48AA82DA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38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首先通过查阅可能使用到的外设的技术手册，我们大概确定了供电需求为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5V@1.5A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3.3V@1.5A • 7.2V@40A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5V@1.5A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负责向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5V@1A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以及舵机供电，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3.3V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电源负责向外 设供电，例如我们采用的摄像头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OV7670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采用的供电电压为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3.3V@100mA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7.2V@40A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电源负责向电机供电，并应接受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PWM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调制来控制电机转速。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方案比较与选择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通过查阅资料我们发现，供电的难点在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7.2V@40A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电源，而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5V@1.5A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电源和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3.3V@1.5A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电源均可以使用实验室提供的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TPS54160 SMT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芯片完 成设计，这一部分内容将在后面基于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Webench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的仿真实现上面进行说明。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7.2V@40A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电源的电流限额主要受到电机供电电流要求影响，从实验室提供 的数据手册我们可以发现，电机的空载电流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2.4A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，最高效率电流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，堵 转电流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52.8A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，根据网上查阅的相关资料，电机的限流应当是最高效率电流 的约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倍，因此设计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7.2V@40A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电源负责向电机供电。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这里讨论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7.2V@40A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电源的设计问题。因为需要接受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PWM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信号调制，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 此 我 们 采 用 了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桥的电路原理图如图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所示。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Q1Q̃4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可以由处于饱和状态的三极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管或开关状态的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管组成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J1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分别接入前一级驱动电路产生的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两个反相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，设某时刻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J1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为高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电平，则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导通，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截止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反相，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为低电平，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导通，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截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止，电流由通过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，经负载，再经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流入地。同理，当某时刻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J1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为低电平时，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Q1,Q4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导通，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Q2,Q3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截止，电流依次经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Q1,R1,Q4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流入地。综 上，任意时刻有且只有一个对角线上的两个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管是导通的。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对于电机，我们可以设定刹车模式，即可以通过与上述方法类似的方法 将电机两脚短路，使得电机迅速产生电磁制动实现刹车效果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通过搜索符合要求的元件，我们发现合理的解决方案为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bts7960/7961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芯片和自行搭建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桥两种方案。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bts7960/7961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芯片是接受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5VPWM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信号调制的，输入电压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5.5V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27V@43A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的半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桥电路，采用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封装，输出电流符合要求。然而，由 于我们电机的额定输入电压为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，经过对电机的初步调试我们可以发现 电机在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7.2V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输入电压下的转速非常高，导致速度不能得到控制，经过进一 步的实验我们发现，在低于数据手册上提供的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5.4V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供电的情况下，电机的 转速可以保证一个理想的状态，因此可以初步得到结论即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PWM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信号的占 空比不可过高。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而自行搭建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桥，因为工艺比较复杂，同时在网上找不到合适的大功 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管供应商，因此我们放弃了这个方案。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081DF-FFDD-2443-9F46-C8E48AA82DA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53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我们采用的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OV7670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摄像头，可以输出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25fps 640*480 VGA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 色图像，输出采用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线同步并行传送因此输出时钟速度可以达到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≈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8MHz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。收到蓝牙信道是串行接又的原因，蓝牙信道的速度必须达到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8MB/s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，这是一般蓝牙系统很难做到的。因此不论是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读取信息还是 蓝牙传输信息的速度，均不如摄像头采集数据的速度，需要找到合理的解决 方式。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经过我们查阅相关资料发现，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OV7670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的传输方式有如下三种形式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• MCU/FPGA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直接采集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所示，这种方法是最简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单，最直接，但也是最不好实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现的方法，以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为例，多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CMOS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芯片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ov7670)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的时钟速度可高达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般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端又速度根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本不可能达到，所以需要高速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。这对多数用户来讲有些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不现实。但也不是完全没有办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法在低速上实现采集，方法也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很简单，那么就是降低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CMOS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的输出速度，不过这需要靠外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部的晶振和内部的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PLL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电路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以及像素时钟速度，帧速等多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个寄存器共同设置，并且要和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速度匹配才可实 现。但这么做将带来巨大的寄存器设置工作量并导致硬件图像的采集 速度可能下降到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帧以下，同时带来图像失真的可能。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DMA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这种方式主要用于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中这种方式效果不明显，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 制器使得数据可以绕过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直接进入内存，但是在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中，同时 受到串又通信速度的影响，这种方式效果也不是很明显。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FIFO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模块采集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，用户只需要按上述时序图控制相关的几个控制引脚即可，可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3: MCU/FPGA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直接采集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4: FIFO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采集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方案比较与选择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以很方便的使用在低速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上，另外一个好处是，可以直接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又读 取数据，读出的数据可以直接送屏，也可以经过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简单处理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 然也可以不经过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，直接送到屏等外围器件使用。对于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 及速度相对较低的串又单元，使用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也能很大程度的解决速度不 同步的问题。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081DF-FFDD-2443-9F46-C8E48AA82DA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653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为了进一步增强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建模的精度，我们希望能够采集车辆的位置信息和角度 信息。由于摄像头和车辆是相对固定的，这样也就获得了摄像头的位置信息 和角度信息。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根据我们查阅到的资料，车辆的位置信息和角度信息有几种不同的获 取方式，如下所示。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惯性测量单元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(IMU)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通过加速度计和陀螺仪的信息，可以直接读取车辆的加速度和角度。 经过积分之后可以得到车辆的速度信息和角度信息，这种方法最简单， 但是误差最大，加速度计易受到颠簸，碰撞，刹车等造成的脉冲影响， 并进一步影响积分的准确性。角速度计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陀螺仪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具有一般性的零点 迁移问题，这包括动态的零点波动和静态的温漂。经过积分会导致角 度信息相当不准确。这种方法只能作为一种简单的参考，实用时必须 加以处理。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磁场计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通过对地磁角度的测定，可以直接获取车辆的角度，并通过加速度计 等方式获得车辆的速度，这种方式误差相对前一种较小，但是受外界 磁场的影响比较严重，尤其是当存在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绕组的电机驱动时，这种方 法可以认为无效。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码盘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这种方法通过测量车辆四轮的转速经过解算得到车辆的具体位置，相 比于之前几种方式，这种方式依赖于更加准确的光电传感器，因此得 到的值也相对比较准确，这种方法的难点在于必须对车辆的刚性模型 进行建模，同时安装码盘也是一个硬件上的难点。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综合提到的几种方法，我们计划采取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IMU+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信号处理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码盘解算几种方式 得到车辆的具体位置，希望通过反馈等方式希望得到更准确的车辆控制。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081DF-FFDD-2443-9F46-C8E48AA82DA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73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通过查阅给定的技术手册我们发现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输入电流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，标准的输出电压为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，而不论是电机驱动的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PWM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还是舵机驱动的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PWM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，这中间 需要设计适当的接又电路，同时，由于工程量比较大，担心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会出现 总线电流过大或无法驱动相关接又电路的情况，因此我们采用了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74HC244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芯片作为接又的辅助电路，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74HC244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是一款高速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CMOS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驱动芯片，通过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HC244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我们可以顺利的将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3.3V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输出转化为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，并提升驱动能力。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通过对摄像头模块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OV7670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的数据手册的学习，我们了解到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OV7670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初始化采用的是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SCCB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通信协议，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SCCB(Serial Camera Control Bus)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相同的一个协议。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SIO_C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SIO_D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SCCB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总线的时钟线和 数据线，为了方面对多个设备进行控制，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SCCB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两个端又采用的均是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门输出，需要上拉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4.7k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电阻实现输出高低电平，这些需要在设计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PCB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的时候尽可能的考虑到并保证接线的稳定性和摄像头位置的稳定性。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在设计对车辆相对位置进行测量的过程中，考虑到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在解算浮 点数方面比较难以开发，我们选用了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myRIO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进行解算和控制，并采用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myRIO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自带的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进行相关数据的回传。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myRIO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针对教学和学生创新应用而最新推出的嵌入式系统 开发平台。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myRIO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Xilinx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Zynq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芯片，使学生可以利用双核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Cortex-A9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的实时性能以及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Xilinx 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可定制化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，学习从简单嵌入 式系统开发到具有一定复杂度的系统设计，采用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LabView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语言进行可视化 编程。通过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myRIO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可以大幅简化控制算法如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的调试过程，显著降低 开发难度，加速开发进度。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081DF-FFDD-2443-9F46-C8E48AA82DA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32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1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97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20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9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61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73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82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6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4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87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70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28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zh-CN" altLang="en-US" b="1" dirty="0" smtClean="0"/>
              <a:t>基于受控无人车的</a:t>
            </a:r>
            <a:r>
              <a:rPr kumimoji="1" lang="en-US" altLang="zh-CN" b="1" dirty="0" smtClean="0"/>
              <a:t/>
            </a:r>
            <a:br>
              <a:rPr kumimoji="1" lang="en-US" altLang="zh-CN" b="1" dirty="0" smtClean="0"/>
            </a:br>
            <a:r>
              <a:rPr kumimoji="1" lang="zh-CN" altLang="en-US" b="1" dirty="0" smtClean="0"/>
              <a:t>场地探测和三维重建系统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kumimoji="1" lang="en-US" altLang="zh-CN" b="1" dirty="0" smtClean="0"/>
          </a:p>
          <a:p>
            <a:pPr algn="r"/>
            <a:endParaRPr kumimoji="1" lang="en-US" altLang="zh-CN" b="1" dirty="0"/>
          </a:p>
          <a:p>
            <a:pPr algn="r"/>
            <a:r>
              <a:rPr kumimoji="1" lang="zh-CN" altLang="en-US" b="1" dirty="0" smtClean="0"/>
              <a:t>张蔚桐 </a:t>
            </a:r>
            <a:r>
              <a:rPr kumimoji="1" lang="en-US" altLang="zh-CN" b="1" dirty="0" smtClean="0"/>
              <a:t>2015011493</a:t>
            </a:r>
            <a:r>
              <a:rPr kumimoji="1" lang="zh-CN" altLang="en-US" b="1" dirty="0" smtClean="0"/>
              <a:t> 自</a:t>
            </a:r>
            <a:r>
              <a:rPr kumimoji="1" lang="en-US" altLang="zh-CN" b="1" dirty="0" smtClean="0"/>
              <a:t>55</a:t>
            </a:r>
          </a:p>
          <a:p>
            <a:pPr algn="r"/>
            <a:r>
              <a:rPr kumimoji="1" lang="zh-CN" altLang="en-US" b="1" dirty="0" smtClean="0"/>
              <a:t>陈　崴 </a:t>
            </a:r>
            <a:r>
              <a:rPr kumimoji="1" lang="en-US" altLang="zh-CN" b="1" dirty="0" smtClean="0"/>
              <a:t>2015011481</a:t>
            </a:r>
            <a:r>
              <a:rPr kumimoji="1" lang="zh-CN" altLang="en-US" b="1" dirty="0" smtClean="0"/>
              <a:t> 自</a:t>
            </a:r>
            <a:r>
              <a:rPr kumimoji="1" lang="en-US" altLang="zh-CN" b="1" dirty="0" smtClean="0"/>
              <a:t>55</a:t>
            </a:r>
            <a:endParaRPr kumimoji="1"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1</a:t>
            </a:fld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2205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三、方案比较和选择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bg2"/>
                </a:solidFill>
              </a:rPr>
              <a:t>主控元件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通信机制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/>
              <a:t>供电方式</a:t>
            </a:r>
            <a:endParaRPr kumimoji="1" lang="en-US" altLang="zh-CN" b="1" dirty="0" smtClean="0"/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摄像头数据传输技术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车辆位置信息处理方式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其他注意事项</a:t>
            </a:r>
            <a:endParaRPr kumimoji="1" lang="zh-CN" altLang="en-US" b="1" dirty="0">
              <a:solidFill>
                <a:schemeClr val="bg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10</a:t>
            </a:fld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12941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供电方式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/>
              <a:t>5V@1.5A——</a:t>
            </a:r>
            <a:r>
              <a:rPr kumimoji="1" lang="zh-CN" altLang="en-US" b="1" dirty="0" smtClean="0"/>
              <a:t>向</a:t>
            </a:r>
            <a:r>
              <a:rPr kumimoji="1" lang="en-US" altLang="zh-CN" b="1" dirty="0" smtClean="0"/>
              <a:t>FPGA</a:t>
            </a:r>
            <a:r>
              <a:rPr kumimoji="1" lang="zh-CN" altLang="en-US" b="1" dirty="0" smtClean="0"/>
              <a:t>和舵机供电</a:t>
            </a:r>
            <a:endParaRPr kumimoji="1" lang="en-US" altLang="zh-CN" b="1" dirty="0" smtClean="0"/>
          </a:p>
          <a:p>
            <a:r>
              <a:rPr kumimoji="1" lang="en-US" altLang="zh-CN" b="1" dirty="0" smtClean="0"/>
              <a:t>3.3V@1.5A——</a:t>
            </a:r>
            <a:r>
              <a:rPr kumimoji="1" lang="zh-CN" altLang="en-US" b="1" dirty="0" smtClean="0"/>
              <a:t>向外设供电</a:t>
            </a:r>
            <a:endParaRPr kumimoji="1" lang="en-US" altLang="zh-CN" b="1" dirty="0" smtClean="0"/>
          </a:p>
          <a:p>
            <a:r>
              <a:rPr kumimoji="1" lang="en-US" altLang="zh-CN" b="1" dirty="0" smtClean="0"/>
              <a:t>7.2V@40A——</a:t>
            </a:r>
            <a:r>
              <a:rPr kumimoji="1" lang="zh-CN" altLang="en-US" b="1" dirty="0" smtClean="0"/>
              <a:t>向电机供电，接受</a:t>
            </a:r>
            <a:r>
              <a:rPr kumimoji="1" lang="en-US" altLang="zh-CN" b="1" dirty="0" smtClean="0"/>
              <a:t>PWM</a:t>
            </a:r>
            <a:endParaRPr kumimoji="1"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11</a:t>
            </a:fld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220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三、方案比较和选择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bg2"/>
                </a:solidFill>
              </a:rPr>
              <a:t>主控元件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通信机制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供电方式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/>
              <a:t>摄像头数据传输技术</a:t>
            </a:r>
            <a:endParaRPr kumimoji="1" lang="en-US" altLang="zh-CN" b="1" dirty="0" smtClean="0"/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车辆位置信息处理方式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其他注意事项</a:t>
            </a:r>
            <a:endParaRPr kumimoji="1" lang="zh-CN" altLang="en-US" b="1" dirty="0">
              <a:solidFill>
                <a:schemeClr val="bg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12</a:t>
            </a:fld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18175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摄像头数据传输技术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b="1" dirty="0" smtClean="0"/>
              <a:t>OV7670</a:t>
            </a:r>
            <a:endParaRPr kumimoji="1" lang="en-US" altLang="zh-CN" b="1" dirty="0"/>
          </a:p>
          <a:p>
            <a:pPr lvl="1"/>
            <a:r>
              <a:rPr kumimoji="1" lang="en-US" altLang="zh-CN" b="1" dirty="0" smtClean="0"/>
              <a:t>CMOS</a:t>
            </a:r>
            <a:r>
              <a:rPr kumimoji="1" lang="zh-CN" altLang="en-US" b="1" dirty="0" smtClean="0"/>
              <a:t>图像传感器，输出时钟约</a:t>
            </a:r>
            <a:r>
              <a:rPr kumimoji="1" lang="en-US" altLang="zh-CN" b="1" dirty="0" smtClean="0"/>
              <a:t>8MHz</a:t>
            </a:r>
          </a:p>
          <a:p>
            <a:r>
              <a:rPr kumimoji="1" lang="zh-CN" altLang="en-US" b="1" dirty="0" smtClean="0"/>
              <a:t>直接采集</a:t>
            </a:r>
            <a:endParaRPr kumimoji="1" lang="en-US" altLang="zh-CN" b="1" dirty="0" smtClean="0"/>
          </a:p>
          <a:p>
            <a:pPr lvl="1"/>
            <a:r>
              <a:rPr kumimoji="1" lang="en-US" altLang="zh-CN" b="1" dirty="0" smtClean="0"/>
              <a:t>IO</a:t>
            </a:r>
            <a:r>
              <a:rPr kumimoji="1" lang="zh-CN" altLang="en-US" b="1" dirty="0" smtClean="0"/>
              <a:t>速度不足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降低</a:t>
            </a:r>
            <a:r>
              <a:rPr kumimoji="1" lang="en-US" altLang="zh-CN" b="1" dirty="0" smtClean="0"/>
              <a:t>CMOS</a:t>
            </a:r>
            <a:r>
              <a:rPr kumimoji="1" lang="zh-CN" altLang="en-US" b="1" dirty="0" smtClean="0"/>
              <a:t>输出速度，配置复杂，图像可能失真</a:t>
            </a:r>
            <a:endParaRPr kumimoji="1" lang="en-US" altLang="zh-CN" b="1" dirty="0" smtClean="0"/>
          </a:p>
          <a:p>
            <a:r>
              <a:rPr kumimoji="1" lang="en-US" altLang="zh-CN" b="1" dirty="0" smtClean="0"/>
              <a:t>DMA</a:t>
            </a:r>
          </a:p>
          <a:p>
            <a:pPr lvl="1"/>
            <a:r>
              <a:rPr kumimoji="1" lang="zh-CN" altLang="en-US" b="1" dirty="0" smtClean="0"/>
              <a:t>在</a:t>
            </a:r>
            <a:r>
              <a:rPr kumimoji="1" lang="en-US" altLang="zh-CN" b="1" dirty="0" smtClean="0"/>
              <a:t>FPGA</a:t>
            </a:r>
            <a:r>
              <a:rPr kumimoji="1" lang="zh-CN" altLang="en-US" b="1" dirty="0" smtClean="0"/>
              <a:t>上效果不明显</a:t>
            </a:r>
            <a:endParaRPr kumimoji="1" lang="en-US" altLang="zh-CN" b="1" dirty="0" smtClean="0"/>
          </a:p>
          <a:p>
            <a:r>
              <a:rPr kumimoji="1" lang="en-US" altLang="zh-CN" b="1" dirty="0" smtClean="0"/>
              <a:t>FIFO</a:t>
            </a:r>
            <a:r>
              <a:rPr kumimoji="1" lang="zh-CN" altLang="en-US" b="1" dirty="0" smtClean="0"/>
              <a:t>模块采集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不需要高速</a:t>
            </a:r>
            <a:r>
              <a:rPr kumimoji="1" lang="en-US" altLang="zh-CN" b="1" dirty="0" smtClean="0"/>
              <a:t>IO</a:t>
            </a:r>
          </a:p>
          <a:p>
            <a:pPr lvl="1"/>
            <a:r>
              <a:rPr kumimoji="1" lang="zh-CN" altLang="en-US" b="1" dirty="0" smtClean="0"/>
              <a:t>开发较简单</a:t>
            </a:r>
            <a:endParaRPr kumimoji="1" lang="zh-CN" altLang="en-US" b="1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35930"/>
            <a:ext cx="5334000" cy="2070429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13</a:t>
            </a:fld>
            <a:endParaRPr kumimoji="1"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054415"/>
            <a:ext cx="5334000" cy="21225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81400" y="525363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4000">
                      <a:schemeClr val="accent6">
                        <a:lumMod val="60000"/>
                        <a:lumOff val="40000"/>
                      </a:schemeClr>
                    </a:gs>
                    <a:gs pos="87000">
                      <a:schemeClr val="accent6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effectLst/>
              </a:rPr>
              <a:t>√</a:t>
            </a:r>
            <a:endParaRPr lang="zh-CN" altLang="en-US" sz="5400" b="1" cap="none" spc="0" dirty="0">
              <a:ln w="12700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gradFill>
                <a:gsLst>
                  <a:gs pos="0">
                    <a:schemeClr val="accent6">
                      <a:lumMod val="75000"/>
                    </a:schemeClr>
                  </a:gs>
                  <a:gs pos="4000">
                    <a:schemeClr val="accent6">
                      <a:lumMod val="60000"/>
                      <a:lumOff val="40000"/>
                    </a:schemeClr>
                  </a:gs>
                  <a:gs pos="87000">
                    <a:schemeClr val="accent6">
                      <a:lumMod val="40000"/>
                      <a:lumOff val="6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74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三、方案比较和选择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bg2"/>
                </a:solidFill>
              </a:rPr>
              <a:t>主控元件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通信机制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供电方式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摄像头数据传输技术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/>
              <a:t>车辆位置信息处理方式</a:t>
            </a:r>
            <a:endParaRPr kumimoji="1" lang="en-US" altLang="zh-CN" b="1" dirty="0" smtClean="0"/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其他注意事项</a:t>
            </a:r>
            <a:endParaRPr kumimoji="1" lang="zh-CN" altLang="en-US" b="1" dirty="0">
              <a:solidFill>
                <a:schemeClr val="bg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14</a:t>
            </a:fld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51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车辆位置信息处理方式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/>
              <a:t>IMU</a:t>
            </a:r>
          </a:p>
          <a:p>
            <a:pPr lvl="1"/>
            <a:r>
              <a:rPr kumimoji="1" lang="zh-CN" altLang="en-US" b="1" dirty="0" smtClean="0"/>
              <a:t>通过加速度计和陀螺仪直接读取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加速度计易受颠簸、碰撞、刹车等造成脉冲影响，积分计算误差大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陀螺仪存在温漂和零点波动，积分计算误差大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磁场计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一般误差较小，但受电机产生磁场影响，此方案基本无效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码盘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使用光电传感器测量车轮转速，解算后得到具体位置，较准确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难点在于码盘的安装和对小车的建模</a:t>
            </a:r>
            <a:endParaRPr kumimoji="1"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15</a:t>
            </a:fld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9019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三、方案比较和选择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bg2"/>
                </a:solidFill>
              </a:rPr>
              <a:t>主控元件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通信机制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供电方式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摄像头数据传输技术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车辆位置信息处理方式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/>
              <a:t>其他注意事项</a:t>
            </a:r>
            <a:endParaRPr kumimoji="1"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16</a:t>
            </a:fld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12247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其他注意事项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采用</a:t>
            </a:r>
            <a:r>
              <a:rPr kumimoji="1" lang="en-US" altLang="zh-CN" b="1" dirty="0" smtClean="0"/>
              <a:t>74HC244</a:t>
            </a:r>
            <a:r>
              <a:rPr kumimoji="1" lang="zh-CN" altLang="en-US" b="1" dirty="0" smtClean="0"/>
              <a:t>作为电源接口的辅助电路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摄像头模块采用</a:t>
            </a:r>
            <a:r>
              <a:rPr kumimoji="1" lang="en-US" altLang="zh-CN" b="1" dirty="0" smtClean="0"/>
              <a:t>SCCB</a:t>
            </a:r>
            <a:r>
              <a:rPr kumimoji="1" lang="zh-CN" altLang="en-US" b="1" dirty="0" smtClean="0"/>
              <a:t>通信协议，其中有两个</a:t>
            </a:r>
            <a:r>
              <a:rPr kumimoji="1" lang="en-US" altLang="zh-CN" b="1" dirty="0" smtClean="0"/>
              <a:t>OC</a:t>
            </a:r>
            <a:r>
              <a:rPr kumimoji="1" lang="zh-CN" altLang="en-US" b="1" dirty="0" smtClean="0"/>
              <a:t>门需要外接上拉电阻，需要在设计</a:t>
            </a:r>
            <a:r>
              <a:rPr kumimoji="1" lang="en-US" altLang="zh-CN" b="1" dirty="0" smtClean="0"/>
              <a:t>PCB</a:t>
            </a:r>
            <a:r>
              <a:rPr kumimoji="1" lang="zh-CN" altLang="en-US" b="1" dirty="0" smtClean="0"/>
              <a:t>时尽量考虑周全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获取小车位置信息时涉及浮点数，而</a:t>
            </a:r>
            <a:r>
              <a:rPr kumimoji="1" lang="en-US" altLang="zh-CN" b="1" dirty="0" smtClean="0"/>
              <a:t>FPGA</a:t>
            </a:r>
            <a:r>
              <a:rPr kumimoji="1" lang="zh-CN" altLang="en-US" b="1" dirty="0" smtClean="0"/>
              <a:t>处理浮点数较困难，选用</a:t>
            </a:r>
            <a:r>
              <a:rPr kumimoji="1" lang="en-US" altLang="zh-CN" b="1" dirty="0" smtClean="0"/>
              <a:t>NI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myRIO</a:t>
            </a:r>
            <a:r>
              <a:rPr kumimoji="1" lang="zh-CN" altLang="en-US" b="1" dirty="0" smtClean="0"/>
              <a:t>进行开发</a:t>
            </a:r>
            <a:endParaRPr kumimoji="1"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17</a:t>
            </a:fld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5006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一、选题背景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受控无人车已有许多现实应用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要求控制者看到无人车运动状态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采集环境数据，方便人员控制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可到危险场合作业和采集信息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日本蝎形机器人探查福岛废弃核反应堆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三维检测和建模技术方兴未艾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获取小车位置，提高建模精度</a:t>
            </a:r>
            <a:endParaRPr kumimoji="1" lang="zh-CN" altLang="en-US" b="1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825625"/>
            <a:ext cx="2590800" cy="19431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2</a:t>
            </a:fld>
            <a:endParaRPr kumimoji="1" lang="zh-CN" altLang="en-US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1825625"/>
            <a:ext cx="2202180" cy="1943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4199357"/>
            <a:ext cx="2590800" cy="1943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5693" y="4193877"/>
            <a:ext cx="2598107" cy="19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二、预期完成内容</a:t>
            </a:r>
            <a:endParaRPr kumimoji="1" lang="zh-CN" altLang="en-US" b="1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b="1" dirty="0" smtClean="0"/>
              <a:t>第一部分</a:t>
            </a:r>
            <a:endParaRPr kumimoji="1" lang="en-US" altLang="zh-CN" b="1" dirty="0" smtClean="0"/>
          </a:p>
          <a:p>
            <a:pPr lvl="1">
              <a:lnSpc>
                <a:spcPct val="200000"/>
              </a:lnSpc>
            </a:pPr>
            <a:r>
              <a:rPr kumimoji="1" lang="zh-CN" altLang="en-US" b="1" dirty="0" smtClean="0"/>
              <a:t>电源管理，小车运动控制</a:t>
            </a:r>
            <a:endParaRPr kumimoji="1" lang="en-US" altLang="zh-CN" b="1" dirty="0" smtClean="0"/>
          </a:p>
          <a:p>
            <a:pPr lvl="1">
              <a:lnSpc>
                <a:spcPct val="200000"/>
              </a:lnSpc>
            </a:pPr>
            <a:r>
              <a:rPr kumimoji="1" lang="zh-CN" altLang="en-US" b="1" dirty="0" smtClean="0"/>
              <a:t>上位机控制小车完成相关运动</a:t>
            </a:r>
            <a:endParaRPr kumimoji="1" lang="en-US" altLang="zh-CN" b="1" dirty="0" smtClean="0"/>
          </a:p>
          <a:p>
            <a:pPr lvl="1">
              <a:lnSpc>
                <a:spcPct val="200000"/>
              </a:lnSpc>
            </a:pPr>
            <a:r>
              <a:rPr kumimoji="1" lang="zh-CN" altLang="en-US" b="1" dirty="0" smtClean="0"/>
              <a:t>小车安装摄像头，将图像回传上位机</a:t>
            </a:r>
            <a:endParaRPr kumimoji="1" lang="zh-CN" altLang="en-US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3</a:t>
            </a:fld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1683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二、预期完成内容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b="1" dirty="0" smtClean="0"/>
              <a:t>第二部分</a:t>
            </a:r>
            <a:endParaRPr kumimoji="1" lang="en-US" altLang="zh-CN" b="1" dirty="0" smtClean="0"/>
          </a:p>
          <a:p>
            <a:pPr lvl="1">
              <a:lnSpc>
                <a:spcPct val="200000"/>
              </a:lnSpc>
            </a:pPr>
            <a:r>
              <a:rPr kumimoji="1" lang="zh-CN" altLang="en-US" b="1" dirty="0" smtClean="0"/>
              <a:t>图像实时回传</a:t>
            </a:r>
            <a:endParaRPr kumimoji="1" lang="en-US" altLang="zh-CN" b="1" dirty="0" smtClean="0"/>
          </a:p>
          <a:p>
            <a:pPr lvl="1">
              <a:lnSpc>
                <a:spcPct val="200000"/>
              </a:lnSpc>
            </a:pPr>
            <a:r>
              <a:rPr kumimoji="1" lang="zh-CN" altLang="en-US" b="1" dirty="0" smtClean="0"/>
              <a:t>小车完成相对位置信息的记录和回传</a:t>
            </a:r>
            <a:endParaRPr kumimoji="1" lang="en-US" altLang="zh-CN" b="1" dirty="0" smtClean="0"/>
          </a:p>
          <a:p>
            <a:pPr lvl="1">
              <a:lnSpc>
                <a:spcPct val="200000"/>
              </a:lnSpc>
            </a:pPr>
            <a:r>
              <a:rPr kumimoji="1" lang="zh-CN" altLang="en-US" b="1" dirty="0" smtClean="0"/>
              <a:t>利用位置信息进行二维地图的展示工作</a:t>
            </a:r>
            <a:endParaRPr kumimoji="1"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4</a:t>
            </a:fld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8340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二、预期完成内容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b="1" dirty="0" smtClean="0"/>
              <a:t>第三部分</a:t>
            </a:r>
            <a:endParaRPr kumimoji="1" lang="en-US" altLang="zh-CN" b="1" dirty="0" smtClean="0"/>
          </a:p>
          <a:p>
            <a:pPr lvl="1">
              <a:lnSpc>
                <a:spcPct val="200000"/>
              </a:lnSpc>
            </a:pPr>
            <a:r>
              <a:rPr kumimoji="1" lang="zh-CN" altLang="en-US" b="1" dirty="0" smtClean="0"/>
              <a:t>将上位机应用部署到移动平台</a:t>
            </a:r>
            <a:endParaRPr kumimoji="1" lang="en-US" altLang="zh-CN" b="1" dirty="0" smtClean="0"/>
          </a:p>
          <a:p>
            <a:pPr lvl="1">
              <a:lnSpc>
                <a:spcPct val="200000"/>
              </a:lnSpc>
            </a:pPr>
            <a:r>
              <a:rPr kumimoji="1" lang="zh-CN" altLang="en-US" b="1" dirty="0" smtClean="0"/>
              <a:t>小车安装避障系统，并可以自动运行</a:t>
            </a:r>
            <a:endParaRPr kumimoji="1" lang="en-US" altLang="zh-CN" b="1" dirty="0" smtClean="0"/>
          </a:p>
          <a:p>
            <a:pPr lvl="1">
              <a:lnSpc>
                <a:spcPct val="200000"/>
              </a:lnSpc>
            </a:pPr>
            <a:r>
              <a:rPr kumimoji="1" lang="zh-CN" altLang="en-US" b="1" dirty="0" smtClean="0"/>
              <a:t>利用位置信息进行三维重建</a:t>
            </a:r>
            <a:endParaRPr kumimoji="1"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5</a:t>
            </a:fld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3031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三、方案比较和选择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主控元件</a:t>
            </a:r>
            <a:endParaRPr kumimoji="1" lang="en-US" altLang="zh-CN" b="1" dirty="0" smtClean="0"/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通信机制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供电方式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摄像头数据传输技术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车辆位置信息处理方式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其他注意事项</a:t>
            </a:r>
            <a:endParaRPr kumimoji="1" lang="zh-CN" altLang="en-US" b="1" dirty="0">
              <a:solidFill>
                <a:schemeClr val="bg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6</a:t>
            </a:fld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20633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主控元件</a:t>
            </a:r>
            <a:endParaRPr kumimoji="1" lang="zh-CN" altLang="en-US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MCU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b="1" dirty="0" smtClean="0"/>
              <a:t>系统库封装好，开发相对简单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时钟</a:t>
            </a:r>
            <a:r>
              <a:rPr kumimoji="1" lang="en-US" altLang="zh-CN" b="1" dirty="0" smtClean="0"/>
              <a:t>72MHz</a:t>
            </a:r>
          </a:p>
          <a:p>
            <a:r>
              <a:rPr kumimoji="1" lang="zh-CN" altLang="en-US" b="1" dirty="0" smtClean="0"/>
              <a:t>串行执行，</a:t>
            </a:r>
            <a:r>
              <a:rPr kumimoji="1" lang="en-US" altLang="zh-CN" b="1" dirty="0" smtClean="0"/>
              <a:t>IO</a:t>
            </a:r>
            <a:r>
              <a:rPr kumimoji="1" lang="zh-CN" altLang="en-US" b="1" dirty="0" smtClean="0"/>
              <a:t>速度低</a:t>
            </a:r>
            <a:endParaRPr kumimoji="1" lang="zh-CN" altLang="en-US" b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 smtClean="0"/>
              <a:t>FPGA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zh-CN" altLang="en-US" b="1" dirty="0" smtClean="0"/>
              <a:t>更接近底层，需自行封装模块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时钟</a:t>
            </a:r>
            <a:r>
              <a:rPr kumimoji="1" lang="en-US" altLang="zh-CN" b="1" dirty="0" smtClean="0"/>
              <a:t>100MHz</a:t>
            </a:r>
          </a:p>
          <a:p>
            <a:r>
              <a:rPr kumimoji="1" lang="zh-CN" altLang="en-US" b="1" dirty="0" smtClean="0"/>
              <a:t>并行执行，</a:t>
            </a:r>
            <a:r>
              <a:rPr kumimoji="1" lang="en-US" altLang="zh-CN" b="1" dirty="0" smtClean="0"/>
              <a:t>IO</a:t>
            </a:r>
            <a:r>
              <a:rPr kumimoji="1" lang="zh-CN" altLang="en-US" b="1" dirty="0" smtClean="0"/>
              <a:t>速度高</a:t>
            </a:r>
            <a:endParaRPr kumimoji="1"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7</a:t>
            </a:fld>
            <a:endParaRPr kumimoji="1"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8325212" y="5266333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4000">
                      <a:schemeClr val="accent6">
                        <a:lumMod val="60000"/>
                        <a:lumOff val="40000"/>
                      </a:schemeClr>
                    </a:gs>
                    <a:gs pos="87000">
                      <a:schemeClr val="accent6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effectLst/>
              </a:rPr>
              <a:t>√</a:t>
            </a:r>
            <a:endParaRPr lang="zh-CN" altLang="en-US" sz="5400" b="1" cap="none" spc="0" dirty="0">
              <a:ln w="12700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gradFill>
                <a:gsLst>
                  <a:gs pos="0">
                    <a:schemeClr val="accent6">
                      <a:lumMod val="75000"/>
                    </a:schemeClr>
                  </a:gs>
                  <a:gs pos="4000">
                    <a:schemeClr val="accent6">
                      <a:lumMod val="60000"/>
                      <a:lumOff val="40000"/>
                    </a:schemeClr>
                  </a:gs>
                  <a:gs pos="87000">
                    <a:schemeClr val="accent6">
                      <a:lumMod val="40000"/>
                      <a:lumOff val="6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32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三、方案比较和选择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bg2"/>
                </a:solidFill>
              </a:rPr>
              <a:t>主控元件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/>
              <a:t>通信机制</a:t>
            </a:r>
            <a:endParaRPr kumimoji="1" lang="en-US" altLang="zh-CN" b="1" dirty="0" smtClean="0"/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供电方式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摄像头数据传输技术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车辆位置信息处理方式</a:t>
            </a:r>
            <a:endParaRPr kumimoji="1" lang="en-US" altLang="zh-CN" b="1" dirty="0" smtClean="0">
              <a:solidFill>
                <a:schemeClr val="bg2"/>
              </a:solidFill>
            </a:endParaRPr>
          </a:p>
          <a:p>
            <a:r>
              <a:rPr kumimoji="1" lang="zh-CN" altLang="en-US" b="1" dirty="0" smtClean="0">
                <a:solidFill>
                  <a:schemeClr val="bg2"/>
                </a:solidFill>
              </a:rPr>
              <a:t>其他注意事项</a:t>
            </a:r>
            <a:endParaRPr kumimoji="1" lang="zh-CN" altLang="en-US" b="1" dirty="0">
              <a:solidFill>
                <a:schemeClr val="bg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8</a:t>
            </a:fld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20867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通信机制</a:t>
            </a:r>
            <a:endParaRPr kumimoji="1" lang="zh-CN" altLang="en-US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WiFi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b="1" dirty="0" smtClean="0"/>
              <a:t>通信速率高，传输距离远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可拓展性强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可封装成</a:t>
            </a:r>
            <a:r>
              <a:rPr kumimoji="1" lang="en-US" altLang="zh-CN" b="1" dirty="0" smtClean="0"/>
              <a:t>SPI</a:t>
            </a:r>
            <a:r>
              <a:rPr kumimoji="1" lang="zh-CN" altLang="en-US" b="1" dirty="0" smtClean="0"/>
              <a:t>协议，开发仍然较为困难</a:t>
            </a:r>
            <a:endParaRPr kumimoji="1" lang="zh-CN" altLang="en-US" b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蓝牙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zh-CN" altLang="en-US" b="1" dirty="0" smtClean="0"/>
              <a:t>封装成串口协议，方便开发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不依赖第三方设备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功耗较小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通信速率较低，不能满足实时性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传输距离局限</a:t>
            </a:r>
            <a:endParaRPr kumimoji="1"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b="1" smtClean="0"/>
              <a:t>2017/8/28</a:t>
            </a:r>
            <a:endParaRPr kumimoji="1" lang="zh-CN" altLang="en-US" b="1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b="1" smtClean="0"/>
              <a:t>9</a:t>
            </a:fld>
            <a:endParaRPr kumimoji="1"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8325212" y="5266333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4000">
                      <a:schemeClr val="accent6">
                        <a:lumMod val="60000"/>
                        <a:lumOff val="40000"/>
                      </a:schemeClr>
                    </a:gs>
                    <a:gs pos="87000">
                      <a:schemeClr val="accent6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effectLst/>
              </a:rPr>
              <a:t>√</a:t>
            </a:r>
            <a:endParaRPr lang="zh-CN" altLang="en-US" sz="5400" b="1" cap="none" spc="0" dirty="0">
              <a:ln w="12700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gradFill>
                <a:gsLst>
                  <a:gs pos="0">
                    <a:schemeClr val="accent6">
                      <a:lumMod val="75000"/>
                    </a:schemeClr>
                  </a:gs>
                  <a:gs pos="4000">
                    <a:schemeClr val="accent6">
                      <a:lumMod val="60000"/>
                      <a:lumOff val="40000"/>
                    </a:schemeClr>
                  </a:gs>
                  <a:gs pos="87000">
                    <a:schemeClr val="accent6">
                      <a:lumMod val="40000"/>
                      <a:lumOff val="6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2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2064</Words>
  <Application>Microsoft Macintosh PowerPoint</Application>
  <PresentationFormat>宽屏</PresentationFormat>
  <Paragraphs>213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DengXian</vt:lpstr>
      <vt:lpstr>DengXian Light</vt:lpstr>
      <vt:lpstr>Arial</vt:lpstr>
      <vt:lpstr>Office 主题</vt:lpstr>
      <vt:lpstr>基于受控无人车的 场地探测和三维重建系统</vt:lpstr>
      <vt:lpstr>一、选题背景</vt:lpstr>
      <vt:lpstr>二、预期完成内容</vt:lpstr>
      <vt:lpstr>二、预期完成内容</vt:lpstr>
      <vt:lpstr>二、预期完成内容</vt:lpstr>
      <vt:lpstr>三、方案比较和选择</vt:lpstr>
      <vt:lpstr>主控元件</vt:lpstr>
      <vt:lpstr>三、方案比较和选择</vt:lpstr>
      <vt:lpstr>通信机制</vt:lpstr>
      <vt:lpstr>三、方案比较和选择</vt:lpstr>
      <vt:lpstr>供电方式</vt:lpstr>
      <vt:lpstr>三、方案比较和选择</vt:lpstr>
      <vt:lpstr>摄像头数据传输技术</vt:lpstr>
      <vt:lpstr>三、方案比较和选择</vt:lpstr>
      <vt:lpstr>车辆位置信息处理方式</vt:lpstr>
      <vt:lpstr>三、方案比较和选择</vt:lpstr>
      <vt:lpstr>其他注意事项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基于受控无人车的 场地探测和3D重建系统</dc:title>
  <dc:creator>Archer</dc:creator>
  <cp:lastModifiedBy>Archer</cp:lastModifiedBy>
  <cp:revision>43</cp:revision>
  <dcterms:created xsi:type="dcterms:W3CDTF">2017-08-27T01:50:14Z</dcterms:created>
  <dcterms:modified xsi:type="dcterms:W3CDTF">2017-08-27T03:41:09Z</dcterms:modified>
</cp:coreProperties>
</file>