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85" r:id="rId4"/>
    <p:sldId id="293" r:id="rId5"/>
    <p:sldId id="296" r:id="rId6"/>
    <p:sldId id="297" r:id="rId7"/>
    <p:sldId id="274" r:id="rId8"/>
    <p:sldId id="298" r:id="rId9"/>
    <p:sldId id="261" r:id="rId10"/>
    <p:sldId id="260" r:id="rId11"/>
    <p:sldId id="287" r:id="rId12"/>
    <p:sldId id="280" r:id="rId13"/>
    <p:sldId id="299" r:id="rId14"/>
    <p:sldId id="281" r:id="rId15"/>
    <p:sldId id="302" r:id="rId16"/>
    <p:sldId id="300" r:id="rId17"/>
    <p:sldId id="301" r:id="rId18"/>
    <p:sldId id="266" r:id="rId19"/>
    <p:sldId id="267" r:id="rId20"/>
    <p:sldId id="295" r:id="rId21"/>
    <p:sldId id="268" r:id="rId22"/>
    <p:sldId id="277" r:id="rId23"/>
    <p:sldId id="278" r:id="rId24"/>
    <p:sldId id="276" r:id="rId25"/>
    <p:sldId id="279" r:id="rId26"/>
    <p:sldId id="270" r:id="rId27"/>
    <p:sldId id="271" r:id="rId28"/>
    <p:sldId id="273" r:id="rId29"/>
    <p:sldId id="304" r:id="rId30"/>
    <p:sldId id="303" r:id="rId31"/>
    <p:sldId id="305" r:id="rId32"/>
    <p:sldId id="306" r:id="rId33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9B4E-942E-45E4-8FE0-D61EAB43505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AB9C-95D6-44A1-B495-526BB6F1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11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FA6C-396B-4BEA-9DBE-3117AA1F99F9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D6FED-37F5-4C65-B761-561D7B280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D6FED-37F5-4C65-B761-561D7B280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8D28-68AA-4DD0-B59C-36BC4ED263B2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1D13-160B-4714-9ECB-DB55B15583F7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CF03-C609-4BAD-90F0-6FE515E95872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616A-A4C4-4643-BE0D-1876B4F14506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8528-D481-4E02-91A3-2E13BDFE5AEC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DA69-72E1-4EC4-BAF0-C4078767A2D0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4AC4-D2D6-4A7D-8453-2F8EDE94FAD8}" type="datetime1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D59-72AB-40CE-AE02-892F4CCC3D5A}" type="datetime1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20B-8406-40A2-9612-046E5B3710B0}" type="datetime1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8FBD3-3511-4911-8582-CD65E6BD3B42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8BEF-FC64-4A5E-9928-5752621D40A1}" type="datetime1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85FE-06C3-4D0E-B5C7-75579D2F5CF8}" type="datetime1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003D-2608-4693-B06A-94A52C42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net/output/html/multipage/syscalls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367L</a:t>
            </a:r>
            <a:br>
              <a:rPr lang="en-US" dirty="0" smtClean="0"/>
            </a:br>
            <a:r>
              <a:rPr lang="en-US" dirty="0" smtClean="0"/>
              <a:t>Client – Server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61346" cy="770948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213" y="1426229"/>
            <a:ext cx="19336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/* </a:t>
            </a:r>
          </a:p>
          <a:p>
            <a:r>
              <a:rPr lang="en-US" dirty="0"/>
              <a:t> </a:t>
            </a:r>
            <a:r>
              <a:rPr lang="en-US" dirty="0" smtClean="0"/>
              <a:t>  Just one process </a:t>
            </a:r>
          </a:p>
          <a:p>
            <a:r>
              <a:rPr lang="en-US" dirty="0" smtClean="0"/>
              <a:t>*/</a:t>
            </a:r>
          </a:p>
          <a:p>
            <a:endParaRPr lang="en-US" dirty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while(1) {</a:t>
            </a:r>
          </a:p>
          <a:p>
            <a:r>
              <a:rPr lang="en-US" dirty="0"/>
              <a:t> </a:t>
            </a:r>
            <a:r>
              <a:rPr lang="en-US" dirty="0" smtClean="0"/>
              <a:t>  task1( ):</a:t>
            </a:r>
          </a:p>
          <a:p>
            <a:r>
              <a:rPr lang="en-US" dirty="0"/>
              <a:t> </a:t>
            </a:r>
            <a:r>
              <a:rPr lang="en-US" dirty="0" smtClean="0"/>
              <a:t>  task2( 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329" y="1426229"/>
            <a:ext cx="70997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/* </a:t>
            </a:r>
          </a:p>
          <a:p>
            <a:r>
              <a:rPr lang="en-US" dirty="0"/>
              <a:t> </a:t>
            </a:r>
            <a:r>
              <a:rPr lang="en-US" dirty="0" smtClean="0"/>
              <a:t>  Multiple processes</a:t>
            </a:r>
          </a:p>
          <a:p>
            <a:r>
              <a:rPr lang="en-US" dirty="0" smtClean="0"/>
              <a:t>*/</a:t>
            </a:r>
          </a:p>
          <a:p>
            <a:endParaRPr lang="en-US" dirty="0"/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b="1" dirty="0" smtClean="0"/>
              <a:t>while</a:t>
            </a:r>
            <a:r>
              <a:rPr lang="en-US" dirty="0" smtClean="0"/>
              <a:t>(1)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 (</a:t>
            </a:r>
            <a:r>
              <a:rPr lang="en-US" b="1" dirty="0" smtClean="0"/>
              <a:t>fork( ) </a:t>
            </a:r>
            <a:r>
              <a:rPr lang="en-US" dirty="0" smtClean="0"/>
              <a:t>== 0)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task1</a:t>
            </a:r>
            <a:r>
              <a:rPr lang="en-US" dirty="0" smtClean="0"/>
              <a:t>( ):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exit</a:t>
            </a:r>
            <a:r>
              <a:rPr lang="en-US" dirty="0" smtClean="0"/>
              <a:t>(EXIT_SUCCESS); /* terminate the child.  You can also just return */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else</a:t>
            </a:r>
            <a:r>
              <a:rPr lang="en-US" dirty="0" smtClean="0"/>
              <a:t>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task2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wait</a:t>
            </a:r>
            <a:r>
              <a:rPr lang="en-US" dirty="0" smtClean="0"/>
              <a:t>(  ); /* wait for child to terminate */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61467" y="13538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6335" y="952361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 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46335" y="1450500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task2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968490" y="1225720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task1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718474" y="365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882119" y="97665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=37)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61467" y="203785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 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045753" y="2538291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0069190" y="698618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0069190" y="1280727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0069190" y="1819832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0488290" y="1136768"/>
            <a:ext cx="428625" cy="19050"/>
          </a:xfrm>
          <a:custGeom>
            <a:avLst/>
            <a:gdLst>
              <a:gd name="connsiteX0" fmla="*/ 0 w 428625"/>
              <a:gd name="connsiteY0" fmla="*/ 19050 h 19050"/>
              <a:gd name="connsiteX1" fmla="*/ 428625 w 4286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19050">
                <a:moveTo>
                  <a:pt x="0" y="19050"/>
                </a:moveTo>
                <a:lnTo>
                  <a:pt x="428625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1307440" y="1584443"/>
            <a:ext cx="38100" cy="904875"/>
          </a:xfrm>
          <a:custGeom>
            <a:avLst/>
            <a:gdLst>
              <a:gd name="connsiteX0" fmla="*/ 0 w 38100"/>
              <a:gd name="connsiteY0" fmla="*/ 0 h 904875"/>
              <a:gd name="connsiteX1" fmla="*/ 38100 w 38100"/>
              <a:gd name="connsiteY1" fmla="*/ 904875 h 904875"/>
              <a:gd name="connsiteX2" fmla="*/ 38100 w 381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904875">
                <a:moveTo>
                  <a:pt x="0" y="0"/>
                </a:moveTo>
                <a:lnTo>
                  <a:pt x="38100" y="904875"/>
                </a:lnTo>
                <a:lnTo>
                  <a:pt x="38100" y="9048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792629" y="2897774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 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792629" y="3395913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task2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807761" y="3983271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 )</a:t>
            </a: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10115484" y="3226140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10115484" y="3765245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0115484" y="2722957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0240640" y="2727443"/>
            <a:ext cx="828675" cy="9525"/>
          </a:xfrm>
          <a:custGeom>
            <a:avLst/>
            <a:gdLst>
              <a:gd name="connsiteX0" fmla="*/ 828675 w 828675"/>
              <a:gd name="connsiteY0" fmla="*/ 0 h 9525"/>
              <a:gd name="connsiteX1" fmla="*/ 0 w 8286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 h="9525">
                <a:moveTo>
                  <a:pt x="828675" y="0"/>
                </a:moveTo>
                <a:lnTo>
                  <a:pt x="0" y="9525"/>
                </a:lnTo>
              </a:path>
            </a:pathLst>
          </a:custGeom>
          <a:noFill/>
          <a:ln w="38100"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10107290" y="2365493"/>
            <a:ext cx="0" cy="276225"/>
          </a:xfrm>
          <a:custGeom>
            <a:avLst/>
            <a:gdLst>
              <a:gd name="connsiteX0" fmla="*/ 0 w 0"/>
              <a:gd name="connsiteY0" fmla="*/ 0 h 276225"/>
              <a:gd name="connsiteX1" fmla="*/ 0 w 0"/>
              <a:gd name="connsiteY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6225">
                <a:moveTo>
                  <a:pt x="0" y="0"/>
                </a:moveTo>
                <a:lnTo>
                  <a:pt x="0" y="276225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963781" y="3166420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task1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877410" y="291735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=41)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041044" y="4478991"/>
            <a:ext cx="66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10483581" y="3077468"/>
            <a:ext cx="428625" cy="19050"/>
          </a:xfrm>
          <a:custGeom>
            <a:avLst/>
            <a:gdLst>
              <a:gd name="connsiteX0" fmla="*/ 0 w 428625"/>
              <a:gd name="connsiteY0" fmla="*/ 19050 h 19050"/>
              <a:gd name="connsiteX1" fmla="*/ 428625 w 4286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19050">
                <a:moveTo>
                  <a:pt x="0" y="19050"/>
                </a:moveTo>
                <a:lnTo>
                  <a:pt x="428625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1302731" y="3525143"/>
            <a:ext cx="38100" cy="904875"/>
          </a:xfrm>
          <a:custGeom>
            <a:avLst/>
            <a:gdLst>
              <a:gd name="connsiteX0" fmla="*/ 0 w 38100"/>
              <a:gd name="connsiteY0" fmla="*/ 0 h 904875"/>
              <a:gd name="connsiteX1" fmla="*/ 38100 w 38100"/>
              <a:gd name="connsiteY1" fmla="*/ 904875 h 904875"/>
              <a:gd name="connsiteX2" fmla="*/ 38100 w 381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904875">
                <a:moveTo>
                  <a:pt x="0" y="0"/>
                </a:moveTo>
                <a:lnTo>
                  <a:pt x="38100" y="904875"/>
                </a:lnTo>
                <a:lnTo>
                  <a:pt x="38100" y="9048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0235931" y="4668143"/>
            <a:ext cx="828675" cy="9525"/>
          </a:xfrm>
          <a:custGeom>
            <a:avLst/>
            <a:gdLst>
              <a:gd name="connsiteX0" fmla="*/ 828675 w 828675"/>
              <a:gd name="connsiteY0" fmla="*/ 0 h 9525"/>
              <a:gd name="connsiteX1" fmla="*/ 0 w 8286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675" h="9525">
                <a:moveTo>
                  <a:pt x="828675" y="0"/>
                </a:moveTo>
                <a:lnTo>
                  <a:pt x="0" y="9525"/>
                </a:lnTo>
              </a:path>
            </a:pathLst>
          </a:custGeom>
          <a:noFill/>
          <a:ln w="38100"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92629" y="4824106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 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792629" y="5322245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task2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807761" y="5909603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 )</a:t>
            </a:r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0115484" y="5152472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0115484" y="5691577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0115484" y="4649289"/>
            <a:ext cx="0" cy="314325"/>
          </a:xfrm>
          <a:custGeom>
            <a:avLst/>
            <a:gdLst>
              <a:gd name="connsiteX0" fmla="*/ 0 w 0"/>
              <a:gd name="connsiteY0" fmla="*/ 0 h 314325"/>
              <a:gd name="connsiteX1" fmla="*/ 0 w 0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0107290" y="4291825"/>
            <a:ext cx="0" cy="276225"/>
          </a:xfrm>
          <a:custGeom>
            <a:avLst/>
            <a:gdLst>
              <a:gd name="connsiteX0" fmla="*/ 0 w 0"/>
              <a:gd name="connsiteY0" fmla="*/ 0 h 276225"/>
              <a:gd name="connsiteX1" fmla="*/ 0 w 0"/>
              <a:gd name="connsiteY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76225">
                <a:moveTo>
                  <a:pt x="0" y="0"/>
                </a:moveTo>
                <a:lnTo>
                  <a:pt x="0" y="276225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963781" y="5092752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task1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877410" y="484368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=42)</a:t>
            </a:r>
            <a:endParaRPr lang="en-US" dirty="0"/>
          </a:p>
        </p:txBody>
      </p:sp>
      <p:sp>
        <p:nvSpPr>
          <p:cNvPr id="72" name="Freeform 71"/>
          <p:cNvSpPr/>
          <p:nvPr/>
        </p:nvSpPr>
        <p:spPr>
          <a:xfrm>
            <a:off x="10483581" y="5003800"/>
            <a:ext cx="428625" cy="19050"/>
          </a:xfrm>
          <a:custGeom>
            <a:avLst/>
            <a:gdLst>
              <a:gd name="connsiteX0" fmla="*/ 0 w 428625"/>
              <a:gd name="connsiteY0" fmla="*/ 19050 h 19050"/>
              <a:gd name="connsiteX1" fmla="*/ 428625 w 428625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19050">
                <a:moveTo>
                  <a:pt x="0" y="19050"/>
                </a:moveTo>
                <a:lnTo>
                  <a:pt x="428625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11302731" y="5451475"/>
            <a:ext cx="38100" cy="904875"/>
          </a:xfrm>
          <a:custGeom>
            <a:avLst/>
            <a:gdLst>
              <a:gd name="connsiteX0" fmla="*/ 0 w 38100"/>
              <a:gd name="connsiteY0" fmla="*/ 0 h 904875"/>
              <a:gd name="connsiteX1" fmla="*/ 38100 w 38100"/>
              <a:gd name="connsiteY1" fmla="*/ 904875 h 904875"/>
              <a:gd name="connsiteX2" fmla="*/ 38100 w 3810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904875">
                <a:moveTo>
                  <a:pt x="0" y="0"/>
                </a:moveTo>
                <a:lnTo>
                  <a:pt x="38100" y="904875"/>
                </a:lnTo>
                <a:lnTo>
                  <a:pt x="38100" y="9048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937675" y="7667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22" y="239146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822" y="3332750"/>
            <a:ext cx="3472746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b="1" dirty="0" smtClean="0"/>
              <a:t>fork( ) </a:t>
            </a:r>
            <a:r>
              <a:rPr lang="en-US" dirty="0" smtClean="0"/>
              <a:t>== 0)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execl</a:t>
            </a:r>
            <a:r>
              <a:rPr lang="en-US" dirty="0" smtClean="0"/>
              <a:t>(“/bin/</a:t>
            </a:r>
            <a:r>
              <a:rPr lang="en-US" dirty="0" err="1" smtClean="0"/>
              <a:t>ls</a:t>
            </a:r>
            <a:r>
              <a:rPr lang="en-US" dirty="0" smtClean="0"/>
              <a:t>”, “</a:t>
            </a:r>
            <a:r>
              <a:rPr lang="en-US" dirty="0" err="1" smtClean="0"/>
              <a:t>ls</a:t>
            </a:r>
            <a:r>
              <a:rPr lang="en-US" dirty="0" smtClean="0"/>
              <a:t>”, (char*) NULL</a:t>
            </a:r>
          </a:p>
          <a:p>
            <a:r>
              <a:rPr lang="en-US" dirty="0"/>
              <a:t> </a:t>
            </a:r>
            <a:r>
              <a:rPr lang="en-US" dirty="0" smtClean="0"/>
              <a:t>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else { /* parent */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task2( );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2095849" y="5024563"/>
            <a:ext cx="389964" cy="40341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3477" y="2876467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2815" y="28477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8519" y="239146"/>
            <a:ext cx="3472746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b="1" dirty="0" smtClean="0">
                <a:solidFill>
                  <a:srgbClr val="C00000"/>
                </a:solidFill>
              </a:rPr>
              <a:t>fork( ) </a:t>
            </a:r>
            <a:r>
              <a:rPr lang="en-US" dirty="0" smtClean="0">
                <a:solidFill>
                  <a:srgbClr val="C00000"/>
                </a:solidFill>
              </a:rPr>
              <a:t>== 0</a:t>
            </a:r>
            <a:r>
              <a:rPr lang="en-US" dirty="0" smtClean="0"/>
              <a:t>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execl</a:t>
            </a:r>
            <a:r>
              <a:rPr lang="en-US" dirty="0" smtClean="0"/>
              <a:t>(“/bin/</a:t>
            </a:r>
            <a:r>
              <a:rPr lang="en-US" dirty="0" err="1" smtClean="0"/>
              <a:t>ls</a:t>
            </a:r>
            <a:r>
              <a:rPr lang="en-US" dirty="0" smtClean="0"/>
              <a:t>”, “</a:t>
            </a:r>
            <a:r>
              <a:rPr lang="en-US" dirty="0" err="1" smtClean="0"/>
              <a:t>ls</a:t>
            </a:r>
            <a:r>
              <a:rPr lang="en-US" dirty="0" smtClean="0"/>
              <a:t>”, (char*) NULL</a:t>
            </a:r>
          </a:p>
          <a:p>
            <a:r>
              <a:rPr lang="en-US" dirty="0"/>
              <a:t> </a:t>
            </a:r>
            <a:r>
              <a:rPr lang="en-US" dirty="0" smtClean="0"/>
              <a:t>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task2( 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4461" y="3332750"/>
            <a:ext cx="3472746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b="1" dirty="0" smtClean="0"/>
              <a:t>fork( ) </a:t>
            </a:r>
            <a:r>
              <a:rPr lang="en-US" dirty="0" smtClean="0"/>
              <a:t>== 0) </a:t>
            </a:r>
            <a:r>
              <a:rPr lang="en-US" dirty="0" smtClean="0">
                <a:solidFill>
                  <a:srgbClr val="C00000"/>
                </a:solidFill>
              </a:rPr>
              <a:t>{ /* child */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execl</a:t>
            </a:r>
            <a:r>
              <a:rPr lang="en-US" dirty="0" smtClean="0">
                <a:solidFill>
                  <a:srgbClr val="C00000"/>
                </a:solidFill>
              </a:rPr>
              <a:t>(“/bin/</a:t>
            </a:r>
            <a:r>
              <a:rPr lang="en-US" dirty="0" err="1" smtClean="0">
                <a:solidFill>
                  <a:srgbClr val="C00000"/>
                </a:solidFill>
              </a:rPr>
              <a:t>ls</a:t>
            </a:r>
            <a:r>
              <a:rPr lang="en-US" dirty="0" smtClean="0">
                <a:solidFill>
                  <a:srgbClr val="C00000"/>
                </a:solidFill>
              </a:rPr>
              <a:t>”, “</a:t>
            </a:r>
            <a:r>
              <a:rPr lang="en-US" dirty="0" err="1" smtClean="0">
                <a:solidFill>
                  <a:srgbClr val="C00000"/>
                </a:solidFill>
              </a:rPr>
              <a:t>ls</a:t>
            </a:r>
            <a:r>
              <a:rPr lang="en-US" dirty="0" smtClean="0">
                <a:solidFill>
                  <a:srgbClr val="C00000"/>
                </a:solidFill>
              </a:rPr>
              <a:t>”, (char*) NULL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task2( 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Down Arrow 8"/>
          <p:cNvSpPr/>
          <p:nvPr/>
        </p:nvSpPr>
        <p:spPr>
          <a:xfrm>
            <a:off x="4799479" y="4289637"/>
            <a:ext cx="389964" cy="439271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81659" y="4608297"/>
            <a:ext cx="136883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” program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219660" y="4728908"/>
            <a:ext cx="575504" cy="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1842" y="4238965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Overwrite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8610601" y="3390855"/>
            <a:ext cx="422564" cy="2804217"/>
          </a:xfrm>
          <a:prstGeom prst="rightBrace">
            <a:avLst>
              <a:gd name="adj1" fmla="val 283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90831" y="2876467"/>
            <a:ext cx="427688" cy="5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0622" y="2847777"/>
            <a:ext cx="237451" cy="4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22" y="239146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822" y="3332750"/>
            <a:ext cx="3472746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b="1" dirty="0" smtClean="0"/>
              <a:t>fork( ) </a:t>
            </a:r>
            <a:r>
              <a:rPr lang="en-US" dirty="0" smtClean="0"/>
              <a:t>== 0)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execl</a:t>
            </a:r>
            <a:r>
              <a:rPr lang="en-US" dirty="0" smtClean="0"/>
              <a:t>(“/bin/</a:t>
            </a:r>
            <a:r>
              <a:rPr lang="en-US" dirty="0" err="1" smtClean="0"/>
              <a:t>ls</a:t>
            </a:r>
            <a:r>
              <a:rPr lang="en-US" dirty="0" smtClean="0"/>
              <a:t>”, “</a:t>
            </a:r>
            <a:r>
              <a:rPr lang="en-US" dirty="0" err="1" smtClean="0"/>
              <a:t>ls</a:t>
            </a:r>
            <a:r>
              <a:rPr lang="en-US" dirty="0" smtClean="0"/>
              <a:t>”, (char*) NULL</a:t>
            </a:r>
          </a:p>
          <a:p>
            <a:r>
              <a:rPr lang="en-US" dirty="0"/>
              <a:t> </a:t>
            </a:r>
            <a:r>
              <a:rPr lang="en-US" dirty="0" smtClean="0"/>
              <a:t>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else { /* parent */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task2( );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2095849" y="5024563"/>
            <a:ext cx="389964" cy="40341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3477" y="2876467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2815" y="28477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18519" y="239146"/>
            <a:ext cx="3472746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if (</a:t>
            </a:r>
            <a:r>
              <a:rPr lang="en-US" b="1" dirty="0" smtClean="0">
                <a:solidFill>
                  <a:srgbClr val="C00000"/>
                </a:solidFill>
              </a:rPr>
              <a:t>fork( ) </a:t>
            </a:r>
            <a:r>
              <a:rPr lang="en-US" dirty="0" smtClean="0">
                <a:solidFill>
                  <a:srgbClr val="C00000"/>
                </a:solidFill>
              </a:rPr>
              <a:t>== 0</a:t>
            </a:r>
            <a:r>
              <a:rPr lang="en-US" dirty="0" smtClean="0"/>
              <a:t>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execl</a:t>
            </a:r>
            <a:r>
              <a:rPr lang="en-US" dirty="0" smtClean="0"/>
              <a:t>(“/bin/</a:t>
            </a:r>
            <a:r>
              <a:rPr lang="en-US" dirty="0" err="1" smtClean="0"/>
              <a:t>ls</a:t>
            </a:r>
            <a:r>
              <a:rPr lang="en-US" dirty="0" smtClean="0"/>
              <a:t>”, “</a:t>
            </a:r>
            <a:r>
              <a:rPr lang="en-US" dirty="0" err="1" smtClean="0"/>
              <a:t>ls</a:t>
            </a:r>
            <a:r>
              <a:rPr lang="en-US" dirty="0" smtClean="0"/>
              <a:t>”, (char*) NULL</a:t>
            </a:r>
          </a:p>
          <a:p>
            <a:r>
              <a:rPr lang="en-US" dirty="0"/>
              <a:t> </a:t>
            </a:r>
            <a:r>
              <a:rPr lang="en-US" dirty="0" smtClean="0"/>
              <a:t>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else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task2( );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8414" y="3387701"/>
            <a:ext cx="3158939" cy="28623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</a:t>
            </a:r>
            <a:r>
              <a:rPr lang="en-US" dirty="0" err="1" smtClean="0"/>
              <a:t>ls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809085" y="3406538"/>
            <a:ext cx="389964" cy="439271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81659" y="4608297"/>
            <a:ext cx="136883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” program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219660" y="4728908"/>
            <a:ext cx="575504" cy="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11842" y="4238965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Overwrite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>
            <a:off x="8610601" y="3390855"/>
            <a:ext cx="422564" cy="2804217"/>
          </a:xfrm>
          <a:prstGeom prst="rightBrace">
            <a:avLst>
              <a:gd name="adj1" fmla="val 283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90831" y="2876467"/>
            <a:ext cx="427688" cy="51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0622" y="2847777"/>
            <a:ext cx="237451" cy="41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95525" cy="768350"/>
          </a:xfrm>
        </p:spPr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174" y="1516523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1026" y="2221413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603" y="3137759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parent-task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1971" y="2884546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execl</a:t>
            </a:r>
            <a:r>
              <a:rPr lang="en-US" dirty="0" smtClean="0"/>
              <a:t>(“ ls “)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1971" y="3547680"/>
            <a:ext cx="198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verwrite with “ls”</a:t>
            </a:r>
          </a:p>
          <a:p>
            <a:r>
              <a:rPr lang="en-US" dirty="0"/>
              <a:t>R</a:t>
            </a:r>
            <a:r>
              <a:rPr lang="en-US" dirty="0" smtClean="0"/>
              <a:t>un “ls”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1971" y="22214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57" y="4402167"/>
            <a:ext cx="1316686" cy="1167462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609600" y="1866900"/>
            <a:ext cx="9525" cy="371475"/>
          </a:xfrm>
          <a:custGeom>
            <a:avLst/>
            <a:gdLst>
              <a:gd name="connsiteX0" fmla="*/ 0 w 9525"/>
              <a:gd name="connsiteY0" fmla="*/ 0 h 371475"/>
              <a:gd name="connsiteX1" fmla="*/ 9525 w 9525"/>
              <a:gd name="connsiteY1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1475">
                <a:moveTo>
                  <a:pt x="0" y="0"/>
                </a:moveTo>
                <a:lnTo>
                  <a:pt x="9525" y="3714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0075" y="2588752"/>
            <a:ext cx="9525" cy="609600"/>
          </a:xfrm>
          <a:custGeom>
            <a:avLst/>
            <a:gdLst>
              <a:gd name="connsiteX0" fmla="*/ 0 w 9525"/>
              <a:gd name="connsiteY0" fmla="*/ 0 h 609600"/>
              <a:gd name="connsiteX1" fmla="*/ 9525 w 9525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09600">
                <a:moveTo>
                  <a:pt x="0" y="0"/>
                </a:moveTo>
                <a:lnTo>
                  <a:pt x="9525" y="60960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81025" y="3495675"/>
            <a:ext cx="0" cy="714375"/>
          </a:xfrm>
          <a:custGeom>
            <a:avLst/>
            <a:gdLst>
              <a:gd name="connsiteX0" fmla="*/ 0 w 0"/>
              <a:gd name="connsiteY0" fmla="*/ 0 h 714375"/>
              <a:gd name="connsiteX1" fmla="*/ 0 w 0"/>
              <a:gd name="connsiteY1" fmla="*/ 714375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14375">
                <a:moveTo>
                  <a:pt x="0" y="0"/>
                </a:moveTo>
                <a:lnTo>
                  <a:pt x="0" y="7143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66800" y="2381250"/>
            <a:ext cx="1238250" cy="38100"/>
          </a:xfrm>
          <a:custGeom>
            <a:avLst/>
            <a:gdLst>
              <a:gd name="connsiteX0" fmla="*/ 0 w 1238250"/>
              <a:gd name="connsiteY0" fmla="*/ 38100 h 38100"/>
              <a:gd name="connsiteX1" fmla="*/ 1238250 w 1238250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0" h="38100">
                <a:moveTo>
                  <a:pt x="0" y="38100"/>
                </a:moveTo>
                <a:lnTo>
                  <a:pt x="1238250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38425" y="2533650"/>
            <a:ext cx="0" cy="390525"/>
          </a:xfrm>
          <a:custGeom>
            <a:avLst/>
            <a:gdLst>
              <a:gd name="connsiteX0" fmla="*/ 0 w 0"/>
              <a:gd name="connsiteY0" fmla="*/ 0 h 390525"/>
              <a:gd name="connsiteX1" fmla="*/ 0 w 0"/>
              <a:gd name="connsiteY1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90525">
                <a:moveTo>
                  <a:pt x="0" y="0"/>
                </a:moveTo>
                <a:lnTo>
                  <a:pt x="0" y="3905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638425" y="3276600"/>
            <a:ext cx="9525" cy="285750"/>
          </a:xfrm>
          <a:custGeom>
            <a:avLst/>
            <a:gdLst>
              <a:gd name="connsiteX0" fmla="*/ 0 w 9525"/>
              <a:gd name="connsiteY0" fmla="*/ 0 h 285750"/>
              <a:gd name="connsiteX1" fmla="*/ 9525 w 9525"/>
              <a:gd name="connsiteY1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0" y="0"/>
                </a:moveTo>
                <a:lnTo>
                  <a:pt x="9525" y="28575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962275" y="4181475"/>
            <a:ext cx="571500" cy="438150"/>
          </a:xfrm>
          <a:custGeom>
            <a:avLst/>
            <a:gdLst>
              <a:gd name="connsiteX0" fmla="*/ 0 w 571500"/>
              <a:gd name="connsiteY0" fmla="*/ 0 h 438150"/>
              <a:gd name="connsiteX1" fmla="*/ 571500 w 571500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0" h="438150">
                <a:moveTo>
                  <a:pt x="0" y="0"/>
                </a:moveTo>
                <a:lnTo>
                  <a:pt x="571500" y="438150"/>
                </a:ln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86583" y="4322765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stdout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92710" y="4601780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(default)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0971" y="834152"/>
            <a:ext cx="22900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Parent</a:t>
            </a:r>
          </a:p>
          <a:p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[2];</a:t>
            </a:r>
          </a:p>
          <a:p>
            <a:r>
              <a:rPr lang="en-US" dirty="0" smtClean="0"/>
              <a:t>pipe(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fork( );</a:t>
            </a:r>
          </a:p>
          <a:p>
            <a:endParaRPr lang="en-US" dirty="0" smtClean="0"/>
          </a:p>
          <a:p>
            <a:r>
              <a:rPr lang="en-US" dirty="0" smtClean="0"/>
              <a:t>close(</a:t>
            </a:r>
            <a:r>
              <a:rPr lang="en-US" dirty="0" err="1" smtClean="0"/>
              <a:t>fd</a:t>
            </a:r>
            <a:r>
              <a:rPr lang="en-US" dirty="0" smtClean="0"/>
              <a:t>[1]);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parent-task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 smtClean="0"/>
              <a:t>[0], </a:t>
            </a:r>
            <a:r>
              <a:rPr lang="en-US" dirty="0" err="1" smtClean="0"/>
              <a:t>buffer1</a:t>
            </a:r>
            <a:r>
              <a:rPr lang="en-US" dirty="0" smtClean="0"/>
              <a:t>, n);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33972" y="422493"/>
            <a:ext cx="28359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pipe:  buffer to read/write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Created by operating system</a:t>
            </a:r>
          </a:p>
          <a:p>
            <a:r>
              <a:rPr lang="en-US" sz="1600" dirty="0" err="1" smtClean="0"/>
              <a:t>fd</a:t>
            </a:r>
            <a:r>
              <a:rPr lang="en-US" sz="1600" dirty="0" smtClean="0"/>
              <a:t> = file descriptor of a pipe</a:t>
            </a:r>
          </a:p>
          <a:p>
            <a:r>
              <a:rPr lang="en-US" sz="1600" dirty="0" err="1"/>
              <a:t>fd</a:t>
            </a:r>
            <a:r>
              <a:rPr lang="en-US" sz="1600" dirty="0"/>
              <a:t>[0] = read-end of the pipe</a:t>
            </a:r>
          </a:p>
          <a:p>
            <a:r>
              <a:rPr lang="en-US" sz="1600" dirty="0" err="1"/>
              <a:t>fd</a:t>
            </a:r>
            <a:r>
              <a:rPr lang="en-US" sz="1600" dirty="0"/>
              <a:t>[1] = write-end of the </a:t>
            </a:r>
            <a:r>
              <a:rPr lang="en-US" sz="1600" dirty="0" smtClean="0"/>
              <a:t>pipe</a:t>
            </a:r>
          </a:p>
          <a:p>
            <a:r>
              <a:rPr lang="en-US" sz="1600" dirty="0" smtClean="0"/>
              <a:t>pipe is often used as a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unidirectional buffer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7419975" y="422493"/>
            <a:ext cx="2949966" cy="1815882"/>
          </a:xfrm>
          <a:prstGeom prst="wedgeRoundRectCallout">
            <a:avLst>
              <a:gd name="adj1" fmla="val -60382"/>
              <a:gd name="adj2" fmla="val 234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34462" y="2381250"/>
            <a:ext cx="20904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</a:t>
            </a:r>
          </a:p>
          <a:p>
            <a:endParaRPr lang="en-US" b="1" dirty="0"/>
          </a:p>
          <a:p>
            <a:r>
              <a:rPr lang="en-US" dirty="0" smtClean="0"/>
              <a:t>close(</a:t>
            </a:r>
            <a:r>
              <a:rPr lang="en-US" dirty="0" err="1" smtClean="0"/>
              <a:t>fd</a:t>
            </a:r>
            <a:r>
              <a:rPr lang="en-US" dirty="0" smtClean="0"/>
              <a:t>[0]);</a:t>
            </a:r>
          </a:p>
          <a:p>
            <a:r>
              <a:rPr lang="en-US" dirty="0" err="1" smtClean="0"/>
              <a:t>dup2</a:t>
            </a:r>
            <a:r>
              <a:rPr lang="en-US" dirty="0" smtClean="0"/>
              <a:t>(</a:t>
            </a:r>
            <a:r>
              <a:rPr lang="en-US" dirty="0" err="1" smtClean="0"/>
              <a:t>fd</a:t>
            </a:r>
            <a:r>
              <a:rPr lang="en-US" dirty="0" smtClean="0"/>
              <a:t>[1],1)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execl</a:t>
            </a:r>
            <a:r>
              <a:rPr lang="en-US" dirty="0" smtClean="0"/>
              <a:t>(“ ls “);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verwrite with “ls”</a:t>
            </a:r>
          </a:p>
          <a:p>
            <a:r>
              <a:rPr lang="en-US" dirty="0"/>
              <a:t>R</a:t>
            </a:r>
            <a:r>
              <a:rPr lang="en-US" dirty="0" smtClean="0"/>
              <a:t>un “ls”</a:t>
            </a:r>
          </a:p>
          <a:p>
            <a:r>
              <a:rPr lang="en-US" dirty="0"/>
              <a:t>O</a:t>
            </a:r>
            <a:r>
              <a:rPr lang="en-US" dirty="0" smtClean="0"/>
              <a:t>utput goes to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</a:p>
        </p:txBody>
      </p:sp>
      <p:sp>
        <p:nvSpPr>
          <p:cNvPr id="28" name="Freeform 27"/>
          <p:cNvSpPr/>
          <p:nvPr/>
        </p:nvSpPr>
        <p:spPr>
          <a:xfrm>
            <a:off x="6953250" y="2609850"/>
            <a:ext cx="2009775" cy="0"/>
          </a:xfrm>
          <a:custGeom>
            <a:avLst/>
            <a:gdLst>
              <a:gd name="connsiteX0" fmla="*/ 0 w 2009775"/>
              <a:gd name="connsiteY0" fmla="*/ 0 h 0"/>
              <a:gd name="connsiteX1" fmla="*/ 2009775 w 20097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775">
                <a:moveTo>
                  <a:pt x="0" y="0"/>
                </a:moveTo>
                <a:lnTo>
                  <a:pt x="2009775" y="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70143" y="1301080"/>
            <a:ext cx="708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create</a:t>
            </a:r>
          </a:p>
          <a:p>
            <a:r>
              <a:rPr lang="en-US" sz="1600" dirty="0" smtClean="0"/>
              <a:t>a pipe</a:t>
            </a:r>
            <a:endParaRPr lang="en-US" sz="1600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944491" y="1313653"/>
            <a:ext cx="796912" cy="671744"/>
          </a:xfrm>
          <a:prstGeom prst="wedgeRoundRectCallout">
            <a:avLst>
              <a:gd name="adj1" fmla="val 94999"/>
              <a:gd name="adj2" fmla="val 291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448425" y="1133475"/>
            <a:ext cx="9525" cy="276225"/>
          </a:xfrm>
          <a:custGeom>
            <a:avLst/>
            <a:gdLst>
              <a:gd name="connsiteX0" fmla="*/ 0 w 9525"/>
              <a:gd name="connsiteY0" fmla="*/ 0 h 276225"/>
              <a:gd name="connsiteX1" fmla="*/ 9525 w 9525"/>
              <a:gd name="connsiteY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76225">
                <a:moveTo>
                  <a:pt x="0" y="0"/>
                </a:moveTo>
                <a:lnTo>
                  <a:pt x="9525" y="2762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438900" y="1990725"/>
            <a:ext cx="19050" cy="485775"/>
          </a:xfrm>
          <a:custGeom>
            <a:avLst/>
            <a:gdLst>
              <a:gd name="connsiteX0" fmla="*/ 0 w 19050"/>
              <a:gd name="connsiteY0" fmla="*/ 0 h 485775"/>
              <a:gd name="connsiteX1" fmla="*/ 19050 w 1905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85775">
                <a:moveTo>
                  <a:pt x="0" y="0"/>
                </a:moveTo>
                <a:lnTo>
                  <a:pt x="19050" y="48577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448425" y="2800350"/>
            <a:ext cx="9525" cy="285750"/>
          </a:xfrm>
          <a:custGeom>
            <a:avLst/>
            <a:gdLst>
              <a:gd name="connsiteX0" fmla="*/ 0 w 9525"/>
              <a:gd name="connsiteY0" fmla="*/ 0 h 285750"/>
              <a:gd name="connsiteX1" fmla="*/ 9525 w 9525"/>
              <a:gd name="connsiteY1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0" y="0"/>
                </a:moveTo>
                <a:lnTo>
                  <a:pt x="9525" y="28575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448425" y="3362325"/>
            <a:ext cx="9525" cy="542925"/>
          </a:xfrm>
          <a:custGeom>
            <a:avLst/>
            <a:gdLst>
              <a:gd name="connsiteX0" fmla="*/ 0 w 9525"/>
              <a:gd name="connsiteY0" fmla="*/ 0 h 542925"/>
              <a:gd name="connsiteX1" fmla="*/ 9525 w 9525"/>
              <a:gd name="connsiteY1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42925">
                <a:moveTo>
                  <a:pt x="0" y="0"/>
                </a:moveTo>
                <a:lnTo>
                  <a:pt x="9525" y="5429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457949" y="4200524"/>
            <a:ext cx="45719" cy="770587"/>
          </a:xfrm>
          <a:custGeom>
            <a:avLst/>
            <a:gdLst>
              <a:gd name="connsiteX0" fmla="*/ 0 w 19050"/>
              <a:gd name="connsiteY0" fmla="*/ 0 h 514350"/>
              <a:gd name="connsiteX1" fmla="*/ 19050 w 19050"/>
              <a:gd name="connsiteY1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0" y="0"/>
                </a:moveTo>
                <a:lnTo>
                  <a:pt x="19050" y="51435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9374625" y="2741671"/>
            <a:ext cx="9525" cy="285750"/>
          </a:xfrm>
          <a:custGeom>
            <a:avLst/>
            <a:gdLst>
              <a:gd name="connsiteX0" fmla="*/ 0 w 9525"/>
              <a:gd name="connsiteY0" fmla="*/ 0 h 285750"/>
              <a:gd name="connsiteX1" fmla="*/ 9525 w 9525"/>
              <a:gd name="connsiteY1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85750">
                <a:moveTo>
                  <a:pt x="0" y="0"/>
                </a:moveTo>
                <a:lnTo>
                  <a:pt x="9525" y="28575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9374625" y="3540868"/>
            <a:ext cx="9525" cy="542925"/>
          </a:xfrm>
          <a:custGeom>
            <a:avLst/>
            <a:gdLst>
              <a:gd name="connsiteX0" fmla="*/ 0 w 9525"/>
              <a:gd name="connsiteY0" fmla="*/ 0 h 542925"/>
              <a:gd name="connsiteX1" fmla="*/ 9525 w 9525"/>
              <a:gd name="connsiteY1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42925">
                <a:moveTo>
                  <a:pt x="0" y="0"/>
                </a:moveTo>
                <a:lnTo>
                  <a:pt x="9525" y="542925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9384732" y="4357095"/>
            <a:ext cx="19050" cy="514350"/>
          </a:xfrm>
          <a:custGeom>
            <a:avLst/>
            <a:gdLst>
              <a:gd name="connsiteX0" fmla="*/ 0 w 19050"/>
              <a:gd name="connsiteY0" fmla="*/ 0 h 514350"/>
              <a:gd name="connsiteX1" fmla="*/ 19050 w 19050"/>
              <a:gd name="connsiteY1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514350">
                <a:moveTo>
                  <a:pt x="0" y="0"/>
                </a:moveTo>
                <a:lnTo>
                  <a:pt x="19050" y="514350"/>
                </a:ln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70971" y="5492665"/>
            <a:ext cx="203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Transfer n bytes in the</a:t>
            </a:r>
          </a:p>
          <a:p>
            <a:r>
              <a:rPr lang="en-US" sz="1600" dirty="0" smtClean="0"/>
              <a:t>pipe to </a:t>
            </a:r>
            <a:r>
              <a:rPr lang="en-US" sz="1600" dirty="0" err="1" smtClean="0"/>
              <a:t>buffer1</a:t>
            </a:r>
            <a:r>
              <a:rPr lang="en-US" sz="1600" dirty="0" smtClean="0"/>
              <a:t>[ ]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9718" y="2755959"/>
            <a:ext cx="147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 end of</a:t>
            </a:r>
          </a:p>
          <a:p>
            <a:r>
              <a:rPr lang="en-US" sz="1600" dirty="0" smtClean="0"/>
              <a:t>pipe the parent</a:t>
            </a:r>
          </a:p>
          <a:p>
            <a:r>
              <a:rPr lang="en-US" sz="1600" dirty="0" smtClean="0"/>
              <a:t>won’t use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0586846" y="2260263"/>
            <a:ext cx="147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 end of</a:t>
            </a:r>
          </a:p>
          <a:p>
            <a:r>
              <a:rPr lang="en-US" sz="1600" dirty="0" smtClean="0"/>
              <a:t>pipe the parent</a:t>
            </a:r>
          </a:p>
          <a:p>
            <a:r>
              <a:rPr lang="en-US" sz="1600" dirty="0" smtClean="0"/>
              <a:t>won’t use</a:t>
            </a:r>
            <a:endParaRPr lang="en-US" sz="1600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4431048" y="2741671"/>
            <a:ext cx="1470739" cy="820679"/>
          </a:xfrm>
          <a:prstGeom prst="wedgeRoundRectCallout">
            <a:avLst>
              <a:gd name="adj1" fmla="val 64560"/>
              <a:gd name="adj2" fmla="val 70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ular Callout 43"/>
          <p:cNvSpPr/>
          <p:nvPr/>
        </p:nvSpPr>
        <p:spPr>
          <a:xfrm>
            <a:off x="10586846" y="2265421"/>
            <a:ext cx="1470739" cy="820679"/>
          </a:xfrm>
          <a:prstGeom prst="wedgeRoundRectCallout">
            <a:avLst>
              <a:gd name="adj1" fmla="val -67577"/>
              <a:gd name="adj2" fmla="val 4226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ular Callout 44"/>
          <p:cNvSpPr/>
          <p:nvPr/>
        </p:nvSpPr>
        <p:spPr>
          <a:xfrm>
            <a:off x="6096000" y="5506953"/>
            <a:ext cx="2057400" cy="644694"/>
          </a:xfrm>
          <a:prstGeom prst="wedgeRoundRectCallout">
            <a:avLst>
              <a:gd name="adj1" fmla="val -17279"/>
              <a:gd name="adj2" fmla="val -826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57417" y="3207087"/>
            <a:ext cx="120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Redirect </a:t>
            </a:r>
          </a:p>
          <a:p>
            <a:r>
              <a:rPr lang="en-US" sz="1600" dirty="0" smtClean="0"/>
              <a:t>output (“1”)</a:t>
            </a:r>
          </a:p>
          <a:p>
            <a:r>
              <a:rPr lang="en-US" sz="1600" dirty="0" smtClean="0"/>
              <a:t>to </a:t>
            </a:r>
            <a:r>
              <a:rPr lang="en-US" sz="1600" dirty="0" err="1" smtClean="0"/>
              <a:t>fd</a:t>
            </a:r>
            <a:r>
              <a:rPr lang="en-US" sz="1600" dirty="0" smtClean="0"/>
              <a:t>[1]</a:t>
            </a:r>
            <a:endParaRPr lang="en-US" sz="1600" dirty="0"/>
          </a:p>
        </p:txBody>
      </p:sp>
      <p:sp>
        <p:nvSpPr>
          <p:cNvPr id="48" name="Rounded Rectangular Callout 47"/>
          <p:cNvSpPr/>
          <p:nvPr/>
        </p:nvSpPr>
        <p:spPr>
          <a:xfrm>
            <a:off x="10757417" y="3223447"/>
            <a:ext cx="1197260" cy="820679"/>
          </a:xfrm>
          <a:prstGeom prst="wedgeRoundRectCallout">
            <a:avLst>
              <a:gd name="adj1" fmla="val -78299"/>
              <a:gd name="adj2" fmla="val -263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63730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pipe.c</a:t>
            </a:r>
            <a:r>
              <a:rPr lang="en-US" dirty="0" smtClean="0"/>
              <a:t>  -- example of using pipes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301" y="858982"/>
            <a:ext cx="53549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main()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in[2], out[2], n, </a:t>
            </a:r>
            <a:r>
              <a:rPr lang="en-US" sz="1600" dirty="0" err="1"/>
              <a:t>pid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char </a:t>
            </a:r>
            <a:r>
              <a:rPr lang="en-US" sz="1600" dirty="0" err="1"/>
              <a:t>buf</a:t>
            </a:r>
            <a:r>
              <a:rPr lang="en-US" sz="1600" dirty="0"/>
              <a:t>[255];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/>
              <a:t>(pipe(in) &lt; 0) error("pipe in");  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(pipe(out) &lt; 0) error("pipe out");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if </a:t>
            </a:r>
            <a:r>
              <a:rPr lang="en-US" sz="1600" dirty="0"/>
              <a:t>((</a:t>
            </a:r>
            <a:r>
              <a:rPr lang="en-US" sz="1600" dirty="0" err="1"/>
              <a:t>pid</a:t>
            </a:r>
            <a:r>
              <a:rPr lang="en-US" sz="1600" dirty="0"/>
              <a:t>=fork()) == 0) { </a:t>
            </a:r>
            <a:r>
              <a:rPr lang="en-US" sz="1600" dirty="0" smtClean="0"/>
              <a:t>// Child process </a:t>
            </a:r>
            <a:endParaRPr lang="en-US" sz="1600" dirty="0"/>
          </a:p>
          <a:p>
            <a:r>
              <a:rPr lang="en-US" sz="1600" dirty="0" smtClean="0"/>
              <a:t>    close(0</a:t>
            </a:r>
            <a:r>
              <a:rPr lang="en-US" sz="1600" dirty="0"/>
              <a:t>); </a:t>
            </a:r>
            <a:r>
              <a:rPr lang="en-US" sz="1600" dirty="0" smtClean="0"/>
              <a:t> // Close </a:t>
            </a:r>
            <a:r>
              <a:rPr lang="en-US" sz="1600" dirty="0" err="1" smtClean="0"/>
              <a:t>stdin</a:t>
            </a:r>
            <a:endParaRPr lang="en-US" sz="1600" dirty="0"/>
          </a:p>
          <a:p>
            <a:r>
              <a:rPr lang="en-US" sz="1600" dirty="0"/>
              <a:t>    close(1); </a:t>
            </a:r>
            <a:r>
              <a:rPr lang="en-US" sz="1600" dirty="0" smtClean="0"/>
              <a:t> // Close </a:t>
            </a:r>
            <a:r>
              <a:rPr lang="en-US" sz="1600" dirty="0" err="1" smtClean="0"/>
              <a:t>stdout</a:t>
            </a:r>
            <a:endParaRPr lang="en-US" sz="1600" dirty="0"/>
          </a:p>
          <a:p>
            <a:r>
              <a:rPr lang="en-US" sz="1600" dirty="0"/>
              <a:t>    close(2); </a:t>
            </a:r>
            <a:r>
              <a:rPr lang="en-US" sz="1600" dirty="0" smtClean="0"/>
              <a:t> // Close </a:t>
            </a:r>
            <a:r>
              <a:rPr lang="en-US" sz="1600" dirty="0" err="1" smtClean="0"/>
              <a:t>stderr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dup2</a:t>
            </a:r>
            <a:r>
              <a:rPr lang="en-US" sz="1600" dirty="0" smtClean="0"/>
              <a:t>(in[0</a:t>
            </a:r>
            <a:r>
              <a:rPr lang="en-US" sz="1600" dirty="0"/>
              <a:t>],0);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dup2</a:t>
            </a:r>
            <a:r>
              <a:rPr lang="en-US" sz="1600" dirty="0" smtClean="0"/>
              <a:t>(out[1</a:t>
            </a:r>
            <a:r>
              <a:rPr lang="en-US" sz="1600" dirty="0"/>
              <a:t>],1);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dup2</a:t>
            </a:r>
            <a:r>
              <a:rPr lang="en-US" sz="1600" dirty="0" smtClean="0"/>
              <a:t>(out[1</a:t>
            </a:r>
            <a:r>
              <a:rPr lang="en-US" sz="1600" dirty="0"/>
              <a:t>],2);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    close(in[1</a:t>
            </a:r>
            <a:r>
              <a:rPr lang="en-US" sz="1600" dirty="0"/>
              <a:t>]); </a:t>
            </a:r>
          </a:p>
          <a:p>
            <a:r>
              <a:rPr lang="en-US" sz="1600" dirty="0" smtClean="0"/>
              <a:t>    close(out[0</a:t>
            </a:r>
            <a:r>
              <a:rPr lang="en-US" sz="1600" dirty="0"/>
              <a:t>]); 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execl</a:t>
            </a:r>
            <a:r>
              <a:rPr lang="en-US" sz="1600" dirty="0"/>
              <a:t>("/</a:t>
            </a:r>
            <a:r>
              <a:rPr lang="en-US" sz="1600" dirty="0" err="1"/>
              <a:t>usr</a:t>
            </a:r>
            <a:r>
              <a:rPr lang="en-US" sz="1600" dirty="0"/>
              <a:t>/bin/</a:t>
            </a:r>
            <a:r>
              <a:rPr lang="en-US" sz="1600" dirty="0" err="1"/>
              <a:t>hexdump</a:t>
            </a:r>
            <a:r>
              <a:rPr lang="en-US" sz="1600" dirty="0"/>
              <a:t>", "</a:t>
            </a:r>
            <a:r>
              <a:rPr lang="en-US" sz="1600" dirty="0" err="1"/>
              <a:t>hexdump</a:t>
            </a:r>
            <a:r>
              <a:rPr lang="en-US" sz="1600" dirty="0"/>
              <a:t>", "-C", (char *)NULL); </a:t>
            </a:r>
          </a:p>
          <a:p>
            <a:r>
              <a:rPr lang="en-US" sz="1600" dirty="0" smtClean="0"/>
              <a:t>    error</a:t>
            </a:r>
            <a:r>
              <a:rPr lang="en-US" sz="1600" dirty="0"/>
              <a:t>("Could not exec </a:t>
            </a:r>
            <a:r>
              <a:rPr lang="en-US" sz="1600" dirty="0" err="1"/>
              <a:t>hexdump</a:t>
            </a:r>
            <a:r>
              <a:rPr lang="en-US" sz="1600" dirty="0"/>
              <a:t>"); </a:t>
            </a:r>
          </a:p>
          <a:p>
            <a:r>
              <a:rPr lang="en-US" sz="1600" dirty="0"/>
              <a:t>  }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306618" y="1708827"/>
            <a:ext cx="177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Create pipes:</a:t>
            </a:r>
          </a:p>
          <a:p>
            <a:r>
              <a:rPr lang="en-US" sz="1400" dirty="0" smtClean="0"/>
              <a:t>Outgoing from parent</a:t>
            </a:r>
          </a:p>
          <a:p>
            <a:r>
              <a:rPr lang="en-US" sz="1400" dirty="0" smtClean="0"/>
              <a:t>Incoming to parent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06618" y="1708828"/>
            <a:ext cx="1774717" cy="757136"/>
          </a:xfrm>
          <a:prstGeom prst="wedgeRoundRectCallout">
            <a:avLst>
              <a:gd name="adj1" fmla="val -63558"/>
              <a:gd name="adj2" fmla="val 218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2997200" y="3135745"/>
            <a:ext cx="1396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Child does not</a:t>
            </a:r>
          </a:p>
          <a:p>
            <a:r>
              <a:rPr lang="en-US" sz="1400" dirty="0" smtClean="0"/>
              <a:t>use standard I/O</a:t>
            </a:r>
          </a:p>
          <a:p>
            <a:r>
              <a:rPr lang="en-US" sz="1400" dirty="0" smtClean="0"/>
              <a:t>Close the ports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997201" y="3135746"/>
            <a:ext cx="1396344" cy="757136"/>
          </a:xfrm>
          <a:prstGeom prst="wedgeRoundRectCallout">
            <a:avLst>
              <a:gd name="adj1" fmla="val -72819"/>
              <a:gd name="adj2" fmla="val 35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2356523" y="4039444"/>
            <a:ext cx="106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Redirect I/O</a:t>
            </a:r>
          </a:p>
          <a:p>
            <a:r>
              <a:rPr lang="en-US" sz="1400" dirty="0" smtClean="0"/>
              <a:t>to the pipes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356523" y="4034680"/>
            <a:ext cx="1064009" cy="527984"/>
          </a:xfrm>
          <a:prstGeom prst="wedgeRoundRectCallout">
            <a:avLst>
              <a:gd name="adj1" fmla="val -74555"/>
              <a:gd name="adj2" fmla="val 192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2060885" y="4805701"/>
            <a:ext cx="1872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Close the ends of pipes</a:t>
            </a:r>
          </a:p>
          <a:p>
            <a:r>
              <a:rPr lang="en-US" sz="1400" dirty="0" smtClean="0"/>
              <a:t>the child doesn’t use</a:t>
            </a:r>
          </a:p>
          <a:p>
            <a:r>
              <a:rPr lang="en-US" sz="1400" dirty="0" smtClean="0"/>
              <a:t>Avoids problems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060885" y="4787227"/>
            <a:ext cx="1799915" cy="757137"/>
          </a:xfrm>
          <a:prstGeom prst="wedgeRoundRectCallout">
            <a:avLst>
              <a:gd name="adj1" fmla="val -63266"/>
              <a:gd name="adj2" fmla="val 204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341904" y="1083506"/>
            <a:ext cx="426059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// Parent process</a:t>
            </a:r>
            <a:endParaRPr lang="en-US" sz="1600" dirty="0"/>
          </a:p>
          <a:p>
            <a:r>
              <a:rPr lang="en-US" sz="1600" dirty="0" smtClean="0"/>
              <a:t>  close(in[0</a:t>
            </a:r>
            <a:r>
              <a:rPr lang="en-US" sz="1600" dirty="0"/>
              <a:t>]); </a:t>
            </a:r>
          </a:p>
          <a:p>
            <a:r>
              <a:rPr lang="en-US" sz="1600" dirty="0"/>
              <a:t>  close(out[1]); </a:t>
            </a:r>
          </a:p>
          <a:p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printf</a:t>
            </a:r>
            <a:r>
              <a:rPr lang="en-US" sz="1600" dirty="0"/>
              <a:t>("String sent to child: %s\n\n", data); </a:t>
            </a:r>
          </a:p>
          <a:p>
            <a:endParaRPr lang="en-US" sz="1600" dirty="0"/>
          </a:p>
          <a:p>
            <a:r>
              <a:rPr lang="en-US" sz="1600" dirty="0" smtClean="0"/>
              <a:t>  write(in[1</a:t>
            </a:r>
            <a:r>
              <a:rPr lang="en-US" sz="1600" dirty="0"/>
              <a:t>], data, </a:t>
            </a:r>
            <a:r>
              <a:rPr lang="en-US" sz="1600" dirty="0" err="1"/>
              <a:t>strlen</a:t>
            </a:r>
            <a:r>
              <a:rPr lang="en-US" sz="1600" dirty="0"/>
              <a:t>(data));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  close(in[1</a:t>
            </a:r>
            <a:r>
              <a:rPr lang="en-US" sz="1600" dirty="0"/>
              <a:t>]);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  n </a:t>
            </a:r>
            <a:r>
              <a:rPr lang="en-US" sz="1600" dirty="0"/>
              <a:t>= read(out[0], </a:t>
            </a:r>
            <a:r>
              <a:rPr lang="en-US" sz="1600" dirty="0" err="1"/>
              <a:t>buf</a:t>
            </a:r>
            <a:r>
              <a:rPr lang="en-US" sz="1600" dirty="0"/>
              <a:t>, 250);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buf</a:t>
            </a:r>
            <a:r>
              <a:rPr lang="en-US" sz="1600" dirty="0"/>
              <a:t>[n] = 0;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printf</a:t>
            </a:r>
            <a:r>
              <a:rPr lang="en-US" sz="1600" dirty="0"/>
              <a:t>("This was received by the child: %s",</a:t>
            </a:r>
            <a:r>
              <a:rPr lang="en-US" sz="1600" dirty="0" err="1"/>
              <a:t>buf</a:t>
            </a:r>
            <a:r>
              <a:rPr lang="en-US" sz="1600" dirty="0"/>
              <a:t>); </a:t>
            </a:r>
          </a:p>
          <a:p>
            <a:endParaRPr lang="en-US" sz="1600" dirty="0"/>
          </a:p>
          <a:p>
            <a:r>
              <a:rPr lang="en-US" sz="1600" dirty="0"/>
              <a:t>  exit(0); </a:t>
            </a:r>
          </a:p>
          <a:p>
            <a:r>
              <a:rPr lang="en-US" sz="1600" dirty="0"/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8521" y="637229"/>
            <a:ext cx="1872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Close the ends of pipes</a:t>
            </a:r>
          </a:p>
          <a:p>
            <a:r>
              <a:rPr lang="en-US" sz="1400" dirty="0" smtClean="0"/>
              <a:t>the child doesn’t use</a:t>
            </a:r>
          </a:p>
          <a:p>
            <a:r>
              <a:rPr lang="en-US" sz="1400" dirty="0" smtClean="0"/>
              <a:t>Avoids problems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8318521" y="618755"/>
            <a:ext cx="1799915" cy="757137"/>
          </a:xfrm>
          <a:prstGeom prst="wedgeRoundRectCallout">
            <a:avLst>
              <a:gd name="adj1" fmla="val -66858"/>
              <a:gd name="adj2" fmla="val 631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8610600" y="1534712"/>
            <a:ext cx="217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data[ ] = “Some input data”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8623839" y="1534712"/>
            <a:ext cx="2162678" cy="307777"/>
          </a:xfrm>
          <a:prstGeom prst="wedgeRoundRectCallout">
            <a:avLst>
              <a:gd name="adj1" fmla="val -3650"/>
              <a:gd name="adj2" fmla="val 13220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9280988" y="2560240"/>
            <a:ext cx="212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data[ ] is sent to </a:t>
            </a:r>
            <a:r>
              <a:rPr lang="en-US" sz="1400" dirty="0" err="1" smtClean="0"/>
              <a:t>hexdump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which uses it as input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9284139" y="2544144"/>
            <a:ext cx="2123393" cy="591601"/>
          </a:xfrm>
          <a:prstGeom prst="wedgeRoundRectCallout">
            <a:avLst>
              <a:gd name="adj1" fmla="val -58023"/>
              <a:gd name="adj2" fmla="val -254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9222963" y="3180725"/>
            <a:ext cx="193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hexdump</a:t>
            </a:r>
            <a:r>
              <a:rPr lang="en-US" sz="1400" dirty="0" smtClean="0"/>
              <a:t> outputs into</a:t>
            </a:r>
            <a:r>
              <a:rPr lang="en-US" sz="1400" dirty="0"/>
              <a:t> </a:t>
            </a:r>
            <a:r>
              <a:rPr lang="en-US" sz="1400" dirty="0" smtClean="0"/>
              <a:t>a</a:t>
            </a:r>
          </a:p>
          <a:p>
            <a:r>
              <a:rPr lang="en-US" sz="1400" dirty="0" smtClean="0"/>
              <a:t>pipe out[0]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9226114" y="3164629"/>
            <a:ext cx="1930071" cy="591601"/>
          </a:xfrm>
          <a:prstGeom prst="wedgeRoundRectCallout">
            <a:avLst>
              <a:gd name="adj1" fmla="val -68551"/>
              <a:gd name="adj2" fmla="val 307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9165082" y="3779487"/>
            <a:ext cx="236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Terminate the buffer contents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9222963" y="3772326"/>
            <a:ext cx="2308023" cy="295801"/>
          </a:xfrm>
          <a:prstGeom prst="wedgeRoundRectCallout">
            <a:avLst>
              <a:gd name="adj1" fmla="val -68551"/>
              <a:gd name="adj2" fmla="val 3072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6341904" y="5314265"/>
            <a:ext cx="295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Read, compile and run </a:t>
            </a:r>
            <a:r>
              <a:rPr lang="en-US" b="1" dirty="0" err="1" smtClean="0">
                <a:solidFill>
                  <a:srgbClr val="C00000"/>
                </a:solidFill>
              </a:rPr>
              <a:t>pipe.c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Read comments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 smtClean="0"/>
              <a:t>Process – More about managing 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594" y="1093371"/>
            <a:ext cx="52979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Processes take up memory space</a:t>
            </a:r>
          </a:p>
          <a:p>
            <a:r>
              <a:rPr lang="en-US" sz="1600" dirty="0" smtClean="0"/>
              <a:t>If you have too many processes, </a:t>
            </a:r>
          </a:p>
          <a:p>
            <a:r>
              <a:rPr lang="en-US" sz="1600" dirty="0" smtClean="0"/>
              <a:t>you can get locked out of your account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– it fills your memory allocation</a:t>
            </a:r>
          </a:p>
          <a:p>
            <a:endParaRPr lang="en-US" sz="1600" dirty="0"/>
          </a:p>
          <a:p>
            <a:r>
              <a:rPr lang="en-US" sz="1600" b="1" dirty="0" smtClean="0"/>
              <a:t>Zombie processes are ones that are not properly terminated</a:t>
            </a:r>
          </a:p>
          <a:p>
            <a:r>
              <a:rPr lang="en-US" sz="1600" dirty="0" smtClean="0"/>
              <a:t>They run and take up space, and you may not know it</a:t>
            </a:r>
          </a:p>
          <a:p>
            <a:r>
              <a:rPr lang="en-US" sz="1600" dirty="0" smtClean="0"/>
              <a:t>They will survive even after you logout and login</a:t>
            </a:r>
          </a:p>
          <a:p>
            <a:endParaRPr lang="en-US" sz="1600" dirty="0"/>
          </a:p>
          <a:p>
            <a:r>
              <a:rPr lang="en-US" sz="1600" b="1" dirty="0" smtClean="0"/>
              <a:t>Terminating a process manually:</a:t>
            </a:r>
          </a:p>
          <a:p>
            <a:r>
              <a:rPr lang="en-US" sz="1600" dirty="0" smtClean="0"/>
              <a:t>kill  &lt;</a:t>
            </a:r>
            <a:r>
              <a:rPr lang="en-US" sz="1600" dirty="0" err="1" smtClean="0"/>
              <a:t>PID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Ctrl-C </a:t>
            </a:r>
            <a:r>
              <a:rPr lang="en-US" sz="1600" dirty="0"/>
              <a:t> </a:t>
            </a:r>
            <a:r>
              <a:rPr lang="en-US" sz="1600" dirty="0" smtClean="0"/>
              <a:t> if it’s a foreground process</a:t>
            </a:r>
          </a:p>
          <a:p>
            <a:endParaRPr lang="en-US" sz="1600" dirty="0"/>
          </a:p>
          <a:p>
            <a:r>
              <a:rPr lang="en-US" sz="1600" b="1" dirty="0" smtClean="0"/>
              <a:t>Terminating a process in code:</a:t>
            </a:r>
          </a:p>
          <a:p>
            <a:r>
              <a:rPr lang="en-US" sz="1600" dirty="0" smtClean="0"/>
              <a:t>Use exit( ) at the end</a:t>
            </a:r>
          </a:p>
          <a:p>
            <a:endParaRPr lang="en-US" sz="1600" dirty="0"/>
          </a:p>
          <a:p>
            <a:r>
              <a:rPr lang="en-US" sz="1600" b="1" dirty="0" smtClean="0"/>
              <a:t>List all processes in your space</a:t>
            </a:r>
          </a:p>
          <a:p>
            <a:r>
              <a:rPr lang="en-US" sz="1600" dirty="0" err="1" smtClean="0"/>
              <a:t>ps</a:t>
            </a:r>
            <a:r>
              <a:rPr lang="en-US" sz="1600" dirty="0" smtClean="0"/>
              <a:t> –a</a:t>
            </a:r>
          </a:p>
          <a:p>
            <a:endParaRPr lang="en-US" sz="1600" dirty="0"/>
          </a:p>
          <a:p>
            <a:r>
              <a:rPr lang="en-US" sz="1600" dirty="0" smtClean="0"/>
              <a:t>You should do this periodically, so you don’t accumulate</a:t>
            </a:r>
          </a:p>
          <a:p>
            <a:r>
              <a:rPr lang="en-US" sz="1600" dirty="0" smtClean="0"/>
              <a:t>zombie processes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9783" y="1093371"/>
            <a:ext cx="572733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Foreground/background</a:t>
            </a:r>
          </a:p>
          <a:p>
            <a:r>
              <a:rPr lang="en-US" sz="1600" dirty="0" smtClean="0"/>
              <a:t>A process can be run in foreground or background</a:t>
            </a:r>
          </a:p>
          <a:p>
            <a:r>
              <a:rPr lang="en-US" sz="1600" dirty="0" smtClean="0"/>
              <a:t>Foreground process can interact user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you can kill it using ctrl-C</a:t>
            </a:r>
          </a:p>
          <a:p>
            <a:r>
              <a:rPr lang="en-US" sz="1600" dirty="0" smtClean="0"/>
              <a:t>Background processes do not interact with the user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you can kill it using kill &lt;</a:t>
            </a:r>
            <a:r>
              <a:rPr lang="en-US" sz="1600" dirty="0" err="1" smtClean="0"/>
              <a:t>PID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To put a process running in foreground into background: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Type ctrl-Z  (this suspends the process)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Type </a:t>
            </a:r>
            <a:r>
              <a:rPr lang="en-US" sz="1600" dirty="0" err="1" smtClean="0"/>
              <a:t>bg</a:t>
            </a:r>
            <a:r>
              <a:rPr lang="en-US" sz="1600" dirty="0" smtClean="0"/>
              <a:t>  &lt;</a:t>
            </a:r>
            <a:r>
              <a:rPr lang="en-US" sz="1600" dirty="0" err="1" smtClean="0"/>
              <a:t>PID</a:t>
            </a:r>
            <a:r>
              <a:rPr lang="en-US" sz="1600" dirty="0" smtClean="0"/>
              <a:t>&gt; (this puts the suspended foreground process in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background)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or just type </a:t>
            </a:r>
            <a:r>
              <a:rPr lang="en-US" sz="1600" dirty="0" err="1" smtClean="0"/>
              <a:t>bg</a:t>
            </a:r>
            <a:endParaRPr lang="en-US" sz="1600" dirty="0" smtClean="0"/>
          </a:p>
          <a:p>
            <a:r>
              <a:rPr lang="en-US" sz="1600" dirty="0" smtClean="0"/>
              <a:t>To put a background process into foreground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Type </a:t>
            </a:r>
            <a:r>
              <a:rPr lang="en-US" sz="1600" dirty="0" err="1" smtClean="0"/>
              <a:t>fg</a:t>
            </a:r>
            <a:r>
              <a:rPr lang="en-US" sz="1600" dirty="0" smtClean="0"/>
              <a:t> &lt;</a:t>
            </a:r>
            <a:r>
              <a:rPr lang="en-US" sz="1600" dirty="0" err="1" smtClean="0"/>
              <a:t>PID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To run a program </a:t>
            </a:r>
            <a:r>
              <a:rPr lang="en-US" sz="1600" dirty="0" err="1" smtClean="0"/>
              <a:t>a.out</a:t>
            </a:r>
            <a:r>
              <a:rPr lang="en-US" sz="1600" dirty="0" smtClean="0"/>
              <a:t> in background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Type ./</a:t>
            </a:r>
            <a:r>
              <a:rPr lang="en-US" sz="1600" dirty="0" err="1" smtClean="0"/>
              <a:t>a.out</a:t>
            </a:r>
            <a:r>
              <a:rPr lang="en-US" sz="1600" dirty="0" smtClean="0"/>
              <a:t> &amp;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-- This is useful when you run your </a:t>
            </a:r>
            <a:r>
              <a:rPr lang="en-US" sz="1600" smtClean="0"/>
              <a:t>server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71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9924" y="366180"/>
            <a:ext cx="3213858" cy="579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4998804" y="1026323"/>
            <a:ext cx="3796146" cy="2603932"/>
          </a:xfrm>
          <a:prstGeom prst="cloudCallout">
            <a:avLst>
              <a:gd name="adj1" fmla="val -2651"/>
              <a:gd name="adj2" fmla="val 2405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32609" y="1272958"/>
            <a:ext cx="13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Internet</a:t>
            </a:r>
          </a:p>
          <a:p>
            <a:pPr algn="ctr"/>
            <a:r>
              <a:rPr lang="en-US" sz="2800" dirty="0" smtClean="0"/>
              <a:t>(Cloud)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942" y="1494290"/>
            <a:ext cx="1139331" cy="1474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91" y="1350909"/>
            <a:ext cx="2911512" cy="19374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64655" y="872914"/>
            <a:ext cx="116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X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094217" y="2575988"/>
            <a:ext cx="795786" cy="43229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794950" y="2273017"/>
            <a:ext cx="1158067" cy="1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5420" y="1906360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794950" y="1703300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45759" y="1489277"/>
            <a:ext cx="74892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&gt; </a:t>
            </a:r>
            <a:r>
              <a:rPr lang="en-US" sz="1600" b="1" dirty="0" err="1" smtClean="0"/>
              <a:t>ls</a:t>
            </a:r>
            <a:endParaRPr lang="en-US" sz="1600" b="1" dirty="0" smtClean="0"/>
          </a:p>
          <a:p>
            <a:r>
              <a:rPr lang="en-US" sz="1600" b="1" dirty="0" err="1" smtClean="0"/>
              <a:t>a.out</a:t>
            </a:r>
            <a:endParaRPr lang="en-US" sz="1600" b="1" dirty="0" smtClean="0"/>
          </a:p>
          <a:p>
            <a:r>
              <a:rPr lang="en-US" sz="1600" b="1" dirty="0" err="1" smtClean="0"/>
              <a:t>hello.c</a:t>
            </a:r>
            <a:endParaRPr lang="en-US" sz="1600" b="1" dirty="0" smtClean="0"/>
          </a:p>
          <a:p>
            <a:r>
              <a:rPr lang="en-US" sz="1600" b="1" dirty="0" smtClean="0"/>
              <a:t>hello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34942" y="1241635"/>
            <a:ext cx="123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4340" y="3188085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 smtClean="0"/>
              <a:t>Client prompts user for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a command.  User enters “ls”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12449" y="4036695"/>
            <a:ext cx="4640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b="1" dirty="0" smtClean="0"/>
              <a:t>Client processes the command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Then sends a request message to Server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requesting “ls”</a:t>
            </a:r>
          </a:p>
          <a:p>
            <a:endParaRPr lang="en-US" b="1" dirty="0" smtClean="0"/>
          </a:p>
          <a:p>
            <a:pPr marL="457200" indent="-457200">
              <a:buAutoNum type="arabicPeriod" startAt="7"/>
            </a:pPr>
            <a:r>
              <a:rPr lang="en-US" b="1" dirty="0" smtClean="0"/>
              <a:t>Client waits for a reply from Server</a:t>
            </a:r>
          </a:p>
          <a:p>
            <a:endParaRPr lang="en-US" b="1" dirty="0" smtClean="0"/>
          </a:p>
          <a:p>
            <a:r>
              <a:rPr lang="en-US" b="1" dirty="0" smtClean="0"/>
              <a:t>8.  </a:t>
            </a:r>
            <a:r>
              <a:rPr lang="en-US" b="1" dirty="0"/>
              <a:t> </a:t>
            </a:r>
            <a:r>
              <a:rPr lang="en-US" b="1" dirty="0" smtClean="0"/>
              <a:t>  Client receives a reply and outputs to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53400" y="2951428"/>
            <a:ext cx="381142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b="1" dirty="0" smtClean="0"/>
              <a:t>Server continually listens</a:t>
            </a:r>
          </a:p>
          <a:p>
            <a:r>
              <a:rPr lang="en-US" sz="2000" b="1" dirty="0" smtClean="0"/>
              <a:t>        for requests from clients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4.    Server receives a message for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an “ls” from client X</a:t>
            </a:r>
          </a:p>
          <a:p>
            <a:endParaRPr lang="en-US" sz="2000" b="1" dirty="0" smtClean="0"/>
          </a:p>
          <a:p>
            <a:pPr marL="457200" indent="-457200">
              <a:buAutoNum type="arabicPeriod" startAt="5"/>
            </a:pPr>
            <a:r>
              <a:rPr lang="en-US" sz="2000" b="1" dirty="0" smtClean="0"/>
              <a:t>Server executes the “ls”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6.    Server sends the output to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client X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81099" y="2276883"/>
            <a:ext cx="298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Key issue:  how do we</a:t>
            </a:r>
          </a:p>
          <a:p>
            <a:r>
              <a:rPr lang="en-US" sz="2400" b="1" dirty="0" smtClean="0"/>
              <a:t>transport over the </a:t>
            </a:r>
          </a:p>
          <a:p>
            <a:r>
              <a:rPr lang="en-US" sz="2400" b="1" dirty="0" smtClean="0"/>
              <a:t>cloud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17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9924" y="366180"/>
            <a:ext cx="3213858" cy="5798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4625112" y="567749"/>
            <a:ext cx="3796146" cy="2603932"/>
          </a:xfrm>
          <a:prstGeom prst="cloudCallout">
            <a:avLst>
              <a:gd name="adj1" fmla="val -2651"/>
              <a:gd name="adj2" fmla="val 2405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48050" y="1243110"/>
            <a:ext cx="13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Internet</a:t>
            </a:r>
          </a:p>
          <a:p>
            <a:pPr algn="ctr"/>
            <a:r>
              <a:rPr lang="en-US" sz="2800" dirty="0" smtClean="0"/>
              <a:t>(Cloud)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99" y="1034100"/>
            <a:ext cx="1139331" cy="1474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91" y="1350909"/>
            <a:ext cx="2911512" cy="193747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64655" y="872914"/>
            <a:ext cx="116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X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734217" y="2103896"/>
            <a:ext cx="795786" cy="43229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53945" y="1779173"/>
            <a:ext cx="1158067" cy="1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10652" y="1548342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53945" y="1086677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45759" y="1489277"/>
            <a:ext cx="74892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&gt; </a:t>
            </a:r>
            <a:r>
              <a:rPr lang="en-US" sz="1600" b="1" dirty="0" err="1" smtClean="0"/>
              <a:t>ls</a:t>
            </a:r>
            <a:endParaRPr lang="en-US" sz="1600" b="1" dirty="0" smtClean="0"/>
          </a:p>
          <a:p>
            <a:r>
              <a:rPr lang="en-US" sz="1600" b="1" dirty="0" err="1" smtClean="0"/>
              <a:t>a.out</a:t>
            </a:r>
            <a:endParaRPr lang="en-US" sz="1600" b="1" dirty="0" smtClean="0"/>
          </a:p>
          <a:p>
            <a:r>
              <a:rPr lang="en-US" sz="1600" b="1" dirty="0" err="1" smtClean="0"/>
              <a:t>hello.c</a:t>
            </a:r>
            <a:endParaRPr lang="en-US" sz="1600" b="1" dirty="0" smtClean="0"/>
          </a:p>
          <a:p>
            <a:r>
              <a:rPr lang="en-US" sz="1600" b="1" dirty="0" smtClean="0"/>
              <a:t>hello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44699" y="781445"/>
            <a:ext cx="123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2207" y="3253443"/>
            <a:ext cx="312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b="1" dirty="0" smtClean="0"/>
              <a:t>Client prompts user for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a command.  User enters “ls”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2207" y="3975336"/>
            <a:ext cx="5358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1600" b="1" dirty="0" smtClean="0"/>
              <a:t>Client processes the command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Then sends a request message to Server</a:t>
            </a:r>
            <a:r>
              <a:rPr lang="en-US" sz="1600" b="1" dirty="0"/>
              <a:t> </a:t>
            </a:r>
            <a:r>
              <a:rPr lang="en-US" sz="1600" b="1" dirty="0" smtClean="0"/>
              <a:t>requesting “ls”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- Send connect( ) to Server</a:t>
            </a:r>
          </a:p>
          <a:p>
            <a:r>
              <a:rPr lang="en-US" sz="1600" b="1" dirty="0" smtClean="0"/>
              <a:t>             - Send message using send( ) to Server</a:t>
            </a:r>
          </a:p>
          <a:p>
            <a:endParaRPr lang="en-US" sz="1600" b="1" dirty="0" smtClean="0"/>
          </a:p>
          <a:p>
            <a:pPr marL="457200" indent="-457200">
              <a:buAutoNum type="arabicPeriod" startAt="7"/>
            </a:pPr>
            <a:r>
              <a:rPr lang="en-US" sz="1600" b="1" dirty="0" smtClean="0"/>
              <a:t>Client waits for a reply from Server</a:t>
            </a:r>
          </a:p>
          <a:p>
            <a:r>
              <a:rPr lang="en-US" sz="1600" b="1" dirty="0" smtClean="0"/>
              <a:t>             - Receives message using </a:t>
            </a:r>
            <a:r>
              <a:rPr lang="en-US" sz="1600" b="1" dirty="0" err="1" smtClean="0"/>
              <a:t>recv</a:t>
            </a:r>
            <a:r>
              <a:rPr lang="en-US" sz="1600" b="1" dirty="0" smtClean="0"/>
              <a:t>( ) from Server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8.  </a:t>
            </a:r>
            <a:r>
              <a:rPr lang="en-US" sz="1600" b="1" dirty="0"/>
              <a:t> </a:t>
            </a:r>
            <a:r>
              <a:rPr lang="en-US" sz="1600" b="1" dirty="0" smtClean="0"/>
              <a:t>   Client receives a reply and outputs to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7234" y="2507039"/>
            <a:ext cx="390760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1600" b="1" dirty="0" smtClean="0"/>
              <a:t>Server continually listens</a:t>
            </a:r>
          </a:p>
          <a:p>
            <a:r>
              <a:rPr lang="en-US" sz="1600" b="1" dirty="0" smtClean="0"/>
              <a:t>          for connection requests from clients</a:t>
            </a:r>
          </a:p>
          <a:p>
            <a:r>
              <a:rPr lang="en-US" sz="1600" b="1" dirty="0" smtClean="0"/>
              <a:t>             - Uses listen( 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- Accepts requests using accept( 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- Server creates a child using fork( 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to deal with the connection</a:t>
            </a:r>
          </a:p>
          <a:p>
            <a:r>
              <a:rPr lang="en-US" sz="1600" b="1" dirty="0" smtClean="0"/>
              <a:t>4.     Server receives a message for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an “ls” from client X</a:t>
            </a:r>
          </a:p>
          <a:p>
            <a:r>
              <a:rPr lang="en-US" sz="1600" b="1" dirty="0" smtClean="0"/>
              <a:t>              - Child receives message from client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using </a:t>
            </a:r>
            <a:r>
              <a:rPr lang="en-US" sz="1600" b="1" dirty="0" err="1" smtClean="0"/>
              <a:t>recv</a:t>
            </a:r>
            <a:r>
              <a:rPr lang="en-US" sz="1600" b="1" dirty="0" smtClean="0"/>
              <a:t>( )</a:t>
            </a:r>
          </a:p>
          <a:p>
            <a:r>
              <a:rPr lang="en-US" sz="1600" b="1" dirty="0" smtClean="0"/>
              <a:t>5.    Server executes the “ls”</a:t>
            </a:r>
          </a:p>
          <a:p>
            <a:r>
              <a:rPr lang="en-US" sz="1600" b="1" dirty="0" smtClean="0"/>
              <a:t>              - Child executes command perhaps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using exec( )</a:t>
            </a:r>
          </a:p>
          <a:p>
            <a:pPr marL="342900" indent="-342900">
              <a:buAutoNum type="arabicPeriod" startAt="6"/>
            </a:pPr>
            <a:r>
              <a:rPr lang="en-US" sz="1600" b="1" dirty="0" smtClean="0"/>
              <a:t>Server sends the output to client X</a:t>
            </a:r>
          </a:p>
          <a:p>
            <a:r>
              <a:rPr lang="en-US" sz="1600" b="1" dirty="0" smtClean="0"/>
              <a:t>            -  This could be done with redirection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e.g., </a:t>
            </a:r>
            <a:r>
              <a:rPr lang="en-US" sz="1600" b="1" dirty="0" err="1" smtClean="0"/>
              <a:t>dup2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147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</a:t>
            </a:r>
          </a:p>
          <a:p>
            <a:pPr lvl="1"/>
            <a:r>
              <a:rPr lang="en-US" sz="2800" b="1" dirty="0" smtClean="0"/>
              <a:t>Stream sockets</a:t>
            </a:r>
          </a:p>
          <a:p>
            <a:pPr lvl="2"/>
            <a:r>
              <a:rPr lang="en-US" sz="2800" dirty="0" smtClean="0"/>
              <a:t>Long lived connection between two entities</a:t>
            </a:r>
          </a:p>
          <a:p>
            <a:pPr lvl="2"/>
            <a:r>
              <a:rPr lang="en-US" sz="2800" dirty="0" smtClean="0"/>
              <a:t>Based on the TCP protocol</a:t>
            </a:r>
          </a:p>
          <a:p>
            <a:pPr lvl="2"/>
            <a:r>
              <a:rPr lang="en-US" sz="2800" b="1" dirty="0" smtClean="0"/>
              <a:t>We’ll concentrate on this type of socket</a:t>
            </a:r>
          </a:p>
          <a:p>
            <a:pPr lvl="1"/>
            <a:r>
              <a:rPr lang="en-US" sz="2800" dirty="0" smtClean="0"/>
              <a:t>Datagram sockets</a:t>
            </a:r>
          </a:p>
          <a:p>
            <a:pPr lvl="2"/>
            <a:r>
              <a:rPr lang="en-US" sz="2800" dirty="0" smtClean="0"/>
              <a:t>One message (datagram)</a:t>
            </a:r>
          </a:p>
          <a:p>
            <a:pPr lvl="2"/>
            <a:r>
              <a:rPr lang="en-US" sz="2800" dirty="0" smtClean="0"/>
              <a:t>Based on the UDP protocol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751514" y="1960997"/>
            <a:ext cx="9977717" cy="3854639"/>
          </a:xfrm>
          <a:prstGeom prst="roundRect">
            <a:avLst>
              <a:gd name="adj" fmla="val 404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85505" cy="447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7811" y="2814462"/>
            <a:ext cx="3608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Internet Network</a:t>
            </a:r>
          </a:p>
          <a:p>
            <a:r>
              <a:rPr lang="en-US" sz="2400" dirty="0" smtClean="0"/>
              <a:t>(Network Layer IP protocol)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325891" y="2639889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9694241" y="3476713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ounded Rectangle 8"/>
          <p:cNvSpPr/>
          <p:nvPr/>
        </p:nvSpPr>
        <p:spPr>
          <a:xfrm>
            <a:off x="6650725" y="3684275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9"/>
          <p:cNvSpPr/>
          <p:nvPr/>
        </p:nvSpPr>
        <p:spPr>
          <a:xfrm>
            <a:off x="3786501" y="3803059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ounded Rectangle 10"/>
          <p:cNvSpPr/>
          <p:nvPr/>
        </p:nvSpPr>
        <p:spPr>
          <a:xfrm>
            <a:off x="8022325" y="4475412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ounded Rectangle 11"/>
          <p:cNvSpPr/>
          <p:nvPr/>
        </p:nvSpPr>
        <p:spPr>
          <a:xfrm>
            <a:off x="5142411" y="4612994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11374" y="3523750"/>
            <a:ext cx="522831" cy="44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9259" y="4665910"/>
            <a:ext cx="373152" cy="30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9" idx="1"/>
          </p:cNvCxnSpPr>
          <p:nvPr/>
        </p:nvCxnSpPr>
        <p:spPr>
          <a:xfrm flipV="1">
            <a:off x="4821925" y="4175093"/>
            <a:ext cx="1828800" cy="118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177835" y="4612994"/>
            <a:ext cx="593913" cy="6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3"/>
            <a:endCxn id="8" idx="1"/>
          </p:cNvCxnSpPr>
          <p:nvPr/>
        </p:nvCxnSpPr>
        <p:spPr>
          <a:xfrm flipV="1">
            <a:off x="7686149" y="3967531"/>
            <a:ext cx="2008092" cy="20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177835" y="5221037"/>
            <a:ext cx="1844490" cy="9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87537" y="4612994"/>
            <a:ext cx="434788" cy="163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042059" y="4323879"/>
            <a:ext cx="652182" cy="34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7759" y="3550482"/>
            <a:ext cx="210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port = IP address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128.15.20.0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10211953" y="2287909"/>
            <a:ext cx="1035424" cy="981635"/>
          </a:xfrm>
          <a:prstGeom prst="roundRect">
            <a:avLst>
              <a:gd name="adj" fmla="val 299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Connector 39"/>
          <p:cNvCxnSpPr>
            <a:stCxn id="38" idx="2"/>
            <a:endCxn id="8" idx="0"/>
          </p:cNvCxnSpPr>
          <p:nvPr/>
        </p:nvCxnSpPr>
        <p:spPr>
          <a:xfrm flipH="1">
            <a:off x="10211953" y="3269544"/>
            <a:ext cx="517712" cy="20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177973" y="1282858"/>
            <a:ext cx="270209" cy="47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/>
          <p:cNvSpPr/>
          <p:nvPr/>
        </p:nvSpPr>
        <p:spPr>
          <a:xfrm>
            <a:off x="2448182" y="1279496"/>
            <a:ext cx="270209" cy="47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/>
          <p:cNvSpPr/>
          <p:nvPr/>
        </p:nvSpPr>
        <p:spPr>
          <a:xfrm>
            <a:off x="2718391" y="1276134"/>
            <a:ext cx="270209" cy="47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Rectangle 46"/>
          <p:cNvSpPr/>
          <p:nvPr/>
        </p:nvSpPr>
        <p:spPr>
          <a:xfrm>
            <a:off x="2988600" y="1276134"/>
            <a:ext cx="270209" cy="47064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8" name="Rectangle 47"/>
          <p:cNvSpPr/>
          <p:nvPr/>
        </p:nvSpPr>
        <p:spPr>
          <a:xfrm>
            <a:off x="3258809" y="1272772"/>
            <a:ext cx="270209" cy="47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Rectangle 48"/>
          <p:cNvSpPr/>
          <p:nvPr/>
        </p:nvSpPr>
        <p:spPr>
          <a:xfrm>
            <a:off x="3529018" y="1269410"/>
            <a:ext cx="270209" cy="470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1" name="Straight Connector 50"/>
          <p:cNvCxnSpPr>
            <a:stCxn id="42" idx="2"/>
            <a:endCxn id="42" idx="2"/>
          </p:cNvCxnSpPr>
          <p:nvPr/>
        </p:nvCxnSpPr>
        <p:spPr>
          <a:xfrm>
            <a:off x="2313078" y="17535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2" idx="2"/>
          </p:cNvCxnSpPr>
          <p:nvPr/>
        </p:nvCxnSpPr>
        <p:spPr>
          <a:xfrm>
            <a:off x="2313078" y="1753505"/>
            <a:ext cx="945731" cy="1770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3" idx="2"/>
          </p:cNvCxnSpPr>
          <p:nvPr/>
        </p:nvCxnSpPr>
        <p:spPr>
          <a:xfrm>
            <a:off x="2583287" y="1750143"/>
            <a:ext cx="675522" cy="1773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4" idx="2"/>
          </p:cNvCxnSpPr>
          <p:nvPr/>
        </p:nvCxnSpPr>
        <p:spPr>
          <a:xfrm>
            <a:off x="2853496" y="1746781"/>
            <a:ext cx="405313" cy="1772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2"/>
          </p:cNvCxnSpPr>
          <p:nvPr/>
        </p:nvCxnSpPr>
        <p:spPr>
          <a:xfrm>
            <a:off x="3123705" y="1746781"/>
            <a:ext cx="147917" cy="172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2"/>
          </p:cNvCxnSpPr>
          <p:nvPr/>
        </p:nvCxnSpPr>
        <p:spPr>
          <a:xfrm flipH="1">
            <a:off x="3271622" y="1743419"/>
            <a:ext cx="122292" cy="1775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2"/>
          </p:cNvCxnSpPr>
          <p:nvPr/>
        </p:nvCxnSpPr>
        <p:spPr>
          <a:xfrm flipH="1">
            <a:off x="3311374" y="1740057"/>
            <a:ext cx="352749" cy="1736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84809" y="1732726"/>
            <a:ext cx="117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TCP Ports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198369" y="813748"/>
            <a:ext cx="146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Applications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782157" y="812390"/>
            <a:ext cx="786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10729665" y="1228135"/>
            <a:ext cx="270209" cy="47064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9" name="Straight Connector 68"/>
          <p:cNvCxnSpPr>
            <a:stCxn id="67" idx="2"/>
            <a:endCxn id="38" idx="2"/>
          </p:cNvCxnSpPr>
          <p:nvPr/>
        </p:nvCxnSpPr>
        <p:spPr>
          <a:xfrm flipH="1">
            <a:off x="10729665" y="1698782"/>
            <a:ext cx="135105" cy="1570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531191" y="824859"/>
            <a:ext cx="854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3627603" y="1788618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TCP protocol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9442092" y="1664847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TCP protocol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282549" y="4788347"/>
            <a:ext cx="10995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www.somewhere.com</a:t>
            </a:r>
          </a:p>
          <a:p>
            <a:r>
              <a:rPr lang="en-US" sz="2000" dirty="0" smtClean="0"/>
              <a:t>Domain name for the</a:t>
            </a:r>
          </a:p>
          <a:p>
            <a:r>
              <a:rPr lang="en-US" sz="2000" dirty="0" smtClean="0"/>
              <a:t>IP address</a:t>
            </a:r>
          </a:p>
          <a:p>
            <a:r>
              <a:rPr lang="en-US" sz="2000" dirty="0" smtClean="0"/>
              <a:t>Domain Name System (DNS) is used to convert a domain name into an IP address (like a telephone book)</a:t>
            </a:r>
            <a:endParaRPr lang="en-US" sz="2000" dirty="0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7444" y="2045869"/>
            <a:ext cx="2019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Port# = 16 bit number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82549" y="3461949"/>
            <a:ext cx="1943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IP address</a:t>
            </a:r>
          </a:p>
          <a:p>
            <a:r>
              <a:rPr lang="en-US" sz="1600" dirty="0" smtClean="0"/>
              <a:t>32 bit number</a:t>
            </a:r>
          </a:p>
          <a:p>
            <a:r>
              <a:rPr lang="en-US" sz="1600" dirty="0" smtClean="0"/>
              <a:t>Decimal dot notation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3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Big picture</a:t>
            </a:r>
          </a:p>
          <a:p>
            <a:r>
              <a:rPr lang="en-US" dirty="0" smtClean="0"/>
              <a:t>Client server paradigm</a:t>
            </a:r>
          </a:p>
          <a:p>
            <a:r>
              <a:rPr lang="en-US" dirty="0" smtClean="0"/>
              <a:t>Remote file server</a:t>
            </a:r>
          </a:p>
          <a:p>
            <a:pPr lvl="1"/>
            <a:r>
              <a:rPr lang="en-US" dirty="0" smtClean="0"/>
              <a:t>Linux operations</a:t>
            </a:r>
          </a:p>
          <a:p>
            <a:r>
              <a:rPr lang="en-US" dirty="0" smtClean="0"/>
              <a:t>How to call a </a:t>
            </a:r>
            <a:r>
              <a:rPr lang="en-US" dirty="0" err="1" smtClean="0"/>
              <a:t>linux</a:t>
            </a:r>
            <a:r>
              <a:rPr lang="en-US" dirty="0" smtClean="0"/>
              <a:t> command from a program – exec( )</a:t>
            </a:r>
          </a:p>
          <a:p>
            <a:r>
              <a:rPr lang="en-US" dirty="0" smtClean="0"/>
              <a:t>How to get the output of a </a:t>
            </a:r>
            <a:r>
              <a:rPr lang="en-US" dirty="0" err="1" smtClean="0"/>
              <a:t>linux</a:t>
            </a:r>
            <a:r>
              <a:rPr lang="en-US" dirty="0" smtClean="0"/>
              <a:t> command - pipes</a:t>
            </a:r>
          </a:p>
          <a:p>
            <a:pPr lvl="1"/>
            <a:r>
              <a:rPr lang="en-US" dirty="0" smtClean="0"/>
              <a:t>How to call operations from a program – fork( ) and wait( )</a:t>
            </a:r>
          </a:p>
          <a:p>
            <a:pPr lvl="1"/>
            <a:r>
              <a:rPr lang="en-US" dirty="0" smtClean="0"/>
              <a:t>Processes</a:t>
            </a:r>
          </a:p>
          <a:p>
            <a:r>
              <a:rPr lang="en-US" dirty="0" smtClean="0"/>
              <a:t>Remote file server</a:t>
            </a:r>
          </a:p>
          <a:p>
            <a:pPr lvl="1"/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Remote server</a:t>
            </a:r>
          </a:p>
          <a:p>
            <a:pPr lvl="1"/>
            <a:r>
              <a:rPr lang="en-US" dirty="0" smtClean="0"/>
              <a:t>Sockets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 to set up 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016000"/>
            <a:ext cx="10515600" cy="5003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Get information for a socket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sz="2400" dirty="0" smtClean="0"/>
              <a:t>IP address</a:t>
            </a:r>
          </a:p>
          <a:p>
            <a:pPr lvl="3"/>
            <a:r>
              <a:rPr lang="en-US" sz="2200" dirty="0"/>
              <a:t>C</a:t>
            </a:r>
            <a:r>
              <a:rPr lang="en-US" sz="2200" dirty="0" smtClean="0"/>
              <a:t>onverted from a </a:t>
            </a:r>
            <a:r>
              <a:rPr lang="en-US" sz="2200" dirty="0" err="1" smtClean="0"/>
              <a:t>url</a:t>
            </a:r>
            <a:r>
              <a:rPr lang="en-US" sz="2200" dirty="0" smtClean="0"/>
              <a:t>, such as www.ee.hawaii.edu which requires DNS service</a:t>
            </a:r>
          </a:p>
          <a:p>
            <a:pPr lvl="2"/>
            <a:r>
              <a:rPr lang="en-US" sz="2400" dirty="0" smtClean="0"/>
              <a:t>TCP port number</a:t>
            </a:r>
          </a:p>
          <a:p>
            <a:pPr lvl="2"/>
            <a:r>
              <a:rPr lang="en-US" sz="2400" dirty="0" smtClean="0"/>
              <a:t>Type of socket, e.g., datagram versus stream</a:t>
            </a:r>
          </a:p>
          <a:p>
            <a:pPr lvl="1"/>
            <a:r>
              <a:rPr lang="en-US" sz="2800" dirty="0" smtClean="0"/>
              <a:t>Server</a:t>
            </a:r>
          </a:p>
          <a:p>
            <a:pPr lvl="2"/>
            <a:r>
              <a:rPr lang="en-US" sz="2400" dirty="0" smtClean="0"/>
              <a:t>TCP port number</a:t>
            </a:r>
          </a:p>
          <a:p>
            <a:pPr lvl="2"/>
            <a:r>
              <a:rPr lang="en-US" sz="2400" dirty="0" smtClean="0"/>
              <a:t>Type of socket</a:t>
            </a:r>
          </a:p>
          <a:p>
            <a:r>
              <a:rPr lang="en-US" sz="3200" dirty="0" smtClean="0"/>
              <a:t>Set up the socket, acquire file descriptor </a:t>
            </a:r>
            <a:r>
              <a:rPr lang="en-US" sz="3200" dirty="0" err="1" smtClean="0"/>
              <a:t>fd</a:t>
            </a:r>
            <a:endParaRPr lang="en-US" sz="3200" dirty="0" smtClean="0"/>
          </a:p>
          <a:p>
            <a:r>
              <a:rPr lang="en-US" sz="3200" dirty="0" smtClean="0"/>
              <a:t>send/</a:t>
            </a:r>
            <a:r>
              <a:rPr lang="en-US" sz="3200" dirty="0" err="1" smtClean="0"/>
              <a:t>recv</a:t>
            </a:r>
            <a:r>
              <a:rPr lang="en-US" sz="3200" dirty="0" smtClean="0"/>
              <a:t> using </a:t>
            </a:r>
            <a:r>
              <a:rPr lang="en-US" sz="3200" dirty="0" err="1" smtClean="0"/>
              <a:t>fd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64052"/>
            <a:ext cx="7133135" cy="434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Sockets – getting the information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899" y="5433019"/>
            <a:ext cx="7680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http://beej.us/guide/bgnet/output/html/multipage/syscalls.html</a:t>
            </a:r>
            <a:endParaRPr lang="en-US" dirty="0" smtClean="0"/>
          </a:p>
          <a:p>
            <a:r>
              <a:rPr lang="en-US" dirty="0" smtClean="0"/>
              <a:t>for these system calls and there is an example called </a:t>
            </a:r>
            <a:r>
              <a:rPr lang="en-US" dirty="0" err="1" smtClean="0"/>
              <a:t>showip.c</a:t>
            </a:r>
            <a:r>
              <a:rPr lang="en-US" dirty="0" smtClean="0"/>
              <a:t> that you can run</a:t>
            </a:r>
          </a:p>
          <a:p>
            <a:r>
              <a:rPr lang="en-US" dirty="0" smtClean="0"/>
              <a:t>Its in section 5.1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2279" y="1497379"/>
            <a:ext cx="564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getaddrinfo</a:t>
            </a:r>
            <a:r>
              <a:rPr lang="en-US" b="1" dirty="0"/>
              <a:t>(“</a:t>
            </a:r>
            <a:r>
              <a:rPr lang="en-US" b="1" dirty="0" err="1"/>
              <a:t>www.example.com</a:t>
            </a:r>
            <a:r>
              <a:rPr lang="en-US" b="1" dirty="0"/>
              <a:t>” ,  “http”, &amp;hints</a:t>
            </a:r>
            <a:r>
              <a:rPr lang="en-US" b="1" dirty="0" smtClean="0"/>
              <a:t>, 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b="1" dirty="0" smtClean="0">
                <a:solidFill>
                  <a:srgbClr val="FF0000"/>
                </a:solidFill>
              </a:rPr>
              <a:t>res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899" y="1987086"/>
            <a:ext cx="2513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www.example.com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= </a:t>
            </a:r>
            <a:r>
              <a:rPr lang="en-US" sz="1600" dirty="0"/>
              <a:t>host name (IP address) </a:t>
            </a:r>
            <a:endParaRPr lang="en-US" sz="1600" dirty="0" smtClean="0"/>
          </a:p>
          <a:p>
            <a:r>
              <a:rPr lang="en-US" sz="1600" dirty="0" smtClean="0"/>
              <a:t>        to </a:t>
            </a:r>
            <a:r>
              <a:rPr lang="en-US" sz="1600" dirty="0"/>
              <a:t>connect to (</a:t>
            </a:r>
            <a:r>
              <a:rPr lang="en-US" sz="1600" dirty="0" smtClean="0"/>
              <a:t>input)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04536" y="2067140"/>
            <a:ext cx="351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ort </a:t>
            </a:r>
            <a:r>
              <a:rPr lang="en-US" sz="1600" dirty="0"/>
              <a:t>#</a:t>
            </a:r>
            <a:r>
              <a:rPr lang="en-US" sz="1600" dirty="0" smtClean="0"/>
              <a:t> (input), e.g., 3490</a:t>
            </a:r>
          </a:p>
          <a:p>
            <a:r>
              <a:rPr lang="en-US" sz="1600" dirty="0" smtClean="0"/>
              <a:t>Alternatively</a:t>
            </a:r>
            <a:r>
              <a:rPr lang="en-US" sz="1600" dirty="0"/>
              <a:t>, you can use “http”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if </a:t>
            </a:r>
            <a:r>
              <a:rPr lang="en-US" sz="1600" dirty="0"/>
              <a:t>it’s the port for the http connections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0086" y="1697807"/>
            <a:ext cx="58211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“hints” </a:t>
            </a:r>
            <a:r>
              <a:rPr lang="en-US" sz="1600" dirty="0"/>
              <a:t>has data that to be used to set up the connection  </a:t>
            </a:r>
            <a:r>
              <a:rPr lang="en-US" sz="1600" dirty="0" smtClean="0"/>
              <a:t>(input)</a:t>
            </a:r>
            <a:endParaRPr lang="en-US" sz="1600" dirty="0"/>
          </a:p>
          <a:p>
            <a:pPr lvl="1"/>
            <a:r>
              <a:rPr lang="en-US" sz="1600" dirty="0"/>
              <a:t>Examples</a:t>
            </a:r>
          </a:p>
          <a:p>
            <a:pPr lvl="1"/>
            <a:r>
              <a:rPr lang="en-US" sz="1600" dirty="0" err="1"/>
              <a:t>hints.ai_family</a:t>
            </a:r>
            <a:r>
              <a:rPr lang="en-US" sz="1600" dirty="0"/>
              <a:t> = </a:t>
            </a:r>
            <a:r>
              <a:rPr lang="en-US" sz="1600" dirty="0" err="1"/>
              <a:t>AF_UNSPEC</a:t>
            </a:r>
            <a:r>
              <a:rPr lang="en-US" sz="1600" dirty="0"/>
              <a:t>; </a:t>
            </a:r>
            <a:r>
              <a:rPr lang="en-US" sz="1600" dirty="0" smtClean="0"/>
              <a:t>   // </a:t>
            </a:r>
            <a:r>
              <a:rPr lang="en-US" sz="1600" dirty="0"/>
              <a:t>Don’t specify </a:t>
            </a:r>
            <a:r>
              <a:rPr lang="en-US" sz="1600" dirty="0" err="1"/>
              <a:t>IPv4</a:t>
            </a:r>
            <a:r>
              <a:rPr lang="en-US" sz="1600" dirty="0"/>
              <a:t> or </a:t>
            </a:r>
            <a:r>
              <a:rPr lang="en-US" sz="1600" dirty="0" err="1"/>
              <a:t>IPv6</a:t>
            </a:r>
            <a:endParaRPr lang="en-US" sz="1600" dirty="0"/>
          </a:p>
          <a:p>
            <a:pPr lvl="1"/>
            <a:r>
              <a:rPr lang="en-US" sz="1600" dirty="0" err="1"/>
              <a:t>hints.ai_socktype</a:t>
            </a:r>
            <a:r>
              <a:rPr lang="en-US" sz="1600" dirty="0"/>
              <a:t> = </a:t>
            </a:r>
            <a:r>
              <a:rPr lang="en-US" sz="1600" dirty="0" err="1"/>
              <a:t>SOCK_STREAM</a:t>
            </a:r>
            <a:r>
              <a:rPr lang="en-US" sz="1600" dirty="0"/>
              <a:t>; 	// or </a:t>
            </a:r>
            <a:r>
              <a:rPr lang="en-US" sz="1600" dirty="0" err="1"/>
              <a:t>SOCK_DATAGRAM</a:t>
            </a:r>
            <a:endParaRPr lang="en-US" sz="1600" dirty="0"/>
          </a:p>
          <a:p>
            <a:pPr lvl="1"/>
            <a:r>
              <a:rPr lang="en-US" sz="1600" dirty="0" err="1"/>
              <a:t>hints.ai_flags</a:t>
            </a:r>
            <a:r>
              <a:rPr lang="en-US" sz="1600" dirty="0"/>
              <a:t> = </a:t>
            </a:r>
            <a:r>
              <a:rPr lang="en-US" sz="1600" dirty="0" err="1"/>
              <a:t>AI_PASSIVE</a:t>
            </a:r>
            <a:r>
              <a:rPr lang="en-US" sz="1600" dirty="0"/>
              <a:t>;  </a:t>
            </a:r>
            <a:r>
              <a:rPr lang="en-US" sz="1600" dirty="0" smtClean="0"/>
              <a:t>  // </a:t>
            </a:r>
            <a:r>
              <a:rPr lang="en-US" sz="1600" dirty="0"/>
              <a:t>Assign local host to 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IP </a:t>
            </a:r>
            <a:r>
              <a:rPr lang="en-US" sz="1600" dirty="0"/>
              <a:t>address 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9018" y="732299"/>
            <a:ext cx="402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Results (output):  data structure to establish 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connection</a:t>
            </a:r>
            <a:r>
              <a:rPr lang="en-US" sz="1600" dirty="0" smtClean="0"/>
              <a:t>.  Linked </a:t>
            </a:r>
            <a:r>
              <a:rPr lang="en-US" sz="1600" dirty="0"/>
              <a:t>list form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5106491" y="748472"/>
            <a:ext cx="4166817" cy="648656"/>
          </a:xfrm>
          <a:prstGeom prst="wedgeRoundRectCallout">
            <a:avLst>
              <a:gd name="adj1" fmla="val -33246"/>
              <a:gd name="adj2" fmla="val 71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90899" y="1987086"/>
            <a:ext cx="2423425" cy="830997"/>
          </a:xfrm>
          <a:prstGeom prst="wedgeRoundRectCallout">
            <a:avLst>
              <a:gd name="adj1" fmla="val 27225"/>
              <a:gd name="adj2" fmla="val -683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826887" y="2067139"/>
            <a:ext cx="3489957" cy="830997"/>
          </a:xfrm>
          <a:prstGeom prst="wedgeRoundRectCallout">
            <a:avLst>
              <a:gd name="adj1" fmla="val -8905"/>
              <a:gd name="adj2" fmla="val -7649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40666" y="3162855"/>
            <a:ext cx="656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sockfd</a:t>
            </a:r>
            <a:r>
              <a:rPr lang="en-US" b="1" dirty="0"/>
              <a:t> = socket(res-&gt;</a:t>
            </a:r>
            <a:r>
              <a:rPr lang="en-US" b="1" dirty="0" err="1"/>
              <a:t>ai_family</a:t>
            </a:r>
            <a:r>
              <a:rPr lang="en-US" b="1" dirty="0"/>
              <a:t>, res-&gt;</a:t>
            </a:r>
            <a:r>
              <a:rPr lang="en-US" b="1" dirty="0" err="1"/>
              <a:t>ai_socktype</a:t>
            </a:r>
            <a:r>
              <a:rPr lang="en-US" b="1" dirty="0"/>
              <a:t>, res-&gt;</a:t>
            </a:r>
            <a:r>
              <a:rPr lang="en-US" b="1" dirty="0" err="1"/>
              <a:t>ai_protocol</a:t>
            </a:r>
            <a:r>
              <a:rPr lang="en-US" b="1" dirty="0"/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899" y="3767542"/>
            <a:ext cx="2305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ocket </a:t>
            </a:r>
            <a:r>
              <a:rPr lang="en-US" sz="1600" dirty="0"/>
              <a:t>file descriptor, </a:t>
            </a:r>
            <a:endParaRPr lang="en-US" sz="1600" dirty="0" smtClean="0"/>
          </a:p>
          <a:p>
            <a:r>
              <a:rPr lang="en-US" sz="1600" dirty="0" smtClean="0"/>
              <a:t>similar </a:t>
            </a:r>
            <a:r>
              <a:rPr lang="en-US" sz="1600" dirty="0"/>
              <a:t>to a file descriptor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90900" y="3767542"/>
            <a:ext cx="2175210" cy="1481147"/>
          </a:xfrm>
          <a:prstGeom prst="wedgeRoundRectCallout">
            <a:avLst>
              <a:gd name="adj1" fmla="val 3405"/>
              <a:gd name="adj2" fmla="val -704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0899" y="4417693"/>
            <a:ext cx="1995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Points to information </a:t>
            </a:r>
            <a:endParaRPr lang="en-US" sz="1600" dirty="0" smtClean="0"/>
          </a:p>
          <a:p>
            <a:r>
              <a:rPr lang="en-US" sz="1600" dirty="0" smtClean="0"/>
              <a:t>needed </a:t>
            </a:r>
            <a:r>
              <a:rPr lang="en-US" sz="1600" dirty="0"/>
              <a:t>to set up a </a:t>
            </a:r>
            <a:endParaRPr lang="en-US" sz="1600" dirty="0" smtClean="0"/>
          </a:p>
          <a:p>
            <a:r>
              <a:rPr lang="en-US" sz="1600" dirty="0" smtClean="0"/>
              <a:t>connection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6887" y="3671497"/>
            <a:ext cx="688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make a connection, </a:t>
            </a:r>
            <a:r>
              <a:rPr lang="en-US" sz="1600" dirty="0" err="1"/>
              <a:t>sockfd</a:t>
            </a:r>
            <a:r>
              <a:rPr lang="en-US" sz="1600" dirty="0"/>
              <a:t> needs to bind itself to a port # or IP address/port# </a:t>
            </a:r>
          </a:p>
          <a:p>
            <a:r>
              <a:rPr lang="en-US" sz="1600" dirty="0"/>
              <a:t>It depends on whether it is a “client” or “server”</a:t>
            </a:r>
          </a:p>
        </p:txBody>
      </p:sp>
    </p:spTree>
    <p:extLst>
      <p:ext uri="{BB962C8B-B14F-4D97-AF65-F5344CB8AC3E}">
        <p14:creationId xmlns:p14="http://schemas.microsoft.com/office/powerpoint/2010/main" val="8019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1091" y="1468583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9400" y="1707361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384473" y="1468583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2782" y="1707361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60619" y="1707361"/>
            <a:ext cx="3823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60619" y="2207754"/>
            <a:ext cx="382385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9859" y="1125470"/>
            <a:ext cx="136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930486" y="2237915"/>
            <a:ext cx="98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7258" y="2479965"/>
            <a:ext cx="310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Initiates Transaction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1091" y="3736182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69400" y="397496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384473" y="3736182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52782" y="397496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60619" y="3974960"/>
            <a:ext cx="3823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60619" y="4475353"/>
            <a:ext cx="382385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4457" y="2839988"/>
            <a:ext cx="3984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Request connection</a:t>
            </a:r>
          </a:p>
          <a:p>
            <a:pPr algn="ctr"/>
            <a:r>
              <a:rPr lang="en-US" sz="2400" dirty="0" smtClean="0"/>
              <a:t>to a port </a:t>
            </a:r>
            <a:r>
              <a:rPr lang="en-US" sz="2400" dirty="0"/>
              <a:t>X</a:t>
            </a:r>
            <a:r>
              <a:rPr lang="en-US" sz="2400" dirty="0" smtClean="0"/>
              <a:t> / IP address</a:t>
            </a:r>
          </a:p>
          <a:p>
            <a:pPr algn="ctr"/>
            <a:r>
              <a:rPr lang="en-US" sz="2400" dirty="0" smtClean="0"/>
              <a:t>Provides its own port#/IP </a:t>
            </a:r>
            <a:r>
              <a:rPr lang="en-US" sz="2400" dirty="0" err="1" smtClean="0"/>
              <a:t>addr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486" y="4505514"/>
            <a:ext cx="984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Reply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07258" y="4747564"/>
            <a:ext cx="3059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Initiates connection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03069" y="3405573"/>
            <a:ext cx="31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Waits for</a:t>
            </a:r>
          </a:p>
          <a:p>
            <a:pPr algn="ctr"/>
            <a:r>
              <a:rPr lang="en-US" sz="2400" dirty="0" smtClean="0"/>
              <a:t>requests to</a:t>
            </a:r>
          </a:p>
          <a:p>
            <a:pPr algn="ctr"/>
            <a:r>
              <a:rPr lang="en-US" sz="2400" dirty="0" smtClean="0"/>
              <a:t>connect to</a:t>
            </a:r>
          </a:p>
          <a:p>
            <a:pPr algn="ctr"/>
            <a:r>
              <a:rPr lang="en-US" sz="2400" dirty="0" smtClean="0"/>
              <a:t>port X</a:t>
            </a:r>
          </a:p>
          <a:p>
            <a:pPr algn="ctr"/>
            <a:r>
              <a:rPr lang="en-US" sz="2400" dirty="0" smtClean="0"/>
              <a:t>no IP addresses needed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512310" y="1553472"/>
            <a:ext cx="131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Waits for</a:t>
            </a:r>
          </a:p>
          <a:p>
            <a:pPr algn="ctr"/>
            <a:r>
              <a:rPr lang="en-US" sz="2400" dirty="0" smtClean="0"/>
              <a:t>requests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345934" y="5434555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err="1" smtClean="0"/>
              <a:t>recv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872943" y="5320483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</a:t>
            </a:r>
          </a:p>
          <a:p>
            <a:pPr algn="ctr"/>
            <a:r>
              <a:rPr lang="en-US" sz="2400" dirty="0" err="1" smtClean="0"/>
              <a:t>recv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60619" y="5735981"/>
            <a:ext cx="382385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24783"/>
            <a:ext cx="10515600" cy="845111"/>
          </a:xfrm>
        </p:spPr>
        <p:txBody>
          <a:bodyPr/>
          <a:lstStyle/>
          <a:p>
            <a:r>
              <a:rPr lang="en-US" dirty="0" smtClean="0"/>
              <a:t>Client Socket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9727" y="1046103"/>
            <a:ext cx="11372545" cy="4351338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getaddrinfo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(“www.example.com”    ,3490, &amp;hints, &amp;res);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socket(res-&gt;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ai_family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ai_socktype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ai_protocol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the socket file descriptor, similar to a file descriptor</a:t>
            </a:r>
          </a:p>
          <a:p>
            <a:r>
              <a:rPr lang="en-US" b="1" dirty="0" smtClean="0"/>
              <a:t>Client</a:t>
            </a:r>
          </a:p>
          <a:p>
            <a:pPr lvl="1"/>
            <a:r>
              <a:rPr lang="en-US" b="1" dirty="0" smtClean="0"/>
              <a:t>connect</a:t>
            </a:r>
            <a:r>
              <a:rPr lang="en-US" dirty="0" smtClean="0"/>
              <a:t>(</a:t>
            </a:r>
            <a:r>
              <a:rPr lang="en-US" dirty="0" err="1" smtClean="0"/>
              <a:t>sockfd</a:t>
            </a:r>
            <a:r>
              <a:rPr lang="en-US" dirty="0" smtClean="0"/>
              <a:t>, res-&gt;</a:t>
            </a:r>
            <a:r>
              <a:rPr lang="en-US" dirty="0" err="1" smtClean="0"/>
              <a:t>ai_addr</a:t>
            </a:r>
            <a:r>
              <a:rPr lang="en-US" dirty="0" smtClean="0"/>
              <a:t>, res-&gt;</a:t>
            </a:r>
            <a:r>
              <a:rPr lang="en-US" dirty="0" err="1" smtClean="0"/>
              <a:t>ai_addrlen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will connect to the remote address www.example.com specified in res-&gt;</a:t>
            </a:r>
            <a:r>
              <a:rPr lang="en-US" dirty="0" err="1" smtClean="0"/>
              <a:t>ai_addr</a:t>
            </a:r>
            <a:r>
              <a:rPr lang="en-US" dirty="0" smtClean="0"/>
              <a:t> and on port 3490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24783"/>
            <a:ext cx="10515600" cy="534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 Socket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947" y="858982"/>
            <a:ext cx="10970762" cy="54973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getaddrinfo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(“www.example.com”    ,”http”, &amp;hints, &amp;res);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= socket(res-&gt;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ai_family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ai_socktype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res-&gt;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ai_protocol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Now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sockfd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is the socket file descriptor, similar to a file descriptor</a:t>
            </a:r>
          </a:p>
          <a:p>
            <a:r>
              <a:rPr lang="en-US" b="1" dirty="0" smtClean="0"/>
              <a:t>Server:  </a:t>
            </a:r>
          </a:p>
          <a:p>
            <a:pPr lvl="1"/>
            <a:r>
              <a:rPr lang="en-US" dirty="0" err="1" smtClean="0"/>
              <a:t>hints.ai_flags</a:t>
            </a:r>
            <a:r>
              <a:rPr lang="en-US" dirty="0" smtClean="0"/>
              <a:t> = AI_PASSIVE;     // use local address</a:t>
            </a:r>
          </a:p>
          <a:p>
            <a:pPr lvl="1"/>
            <a:r>
              <a:rPr lang="en-US" dirty="0" err="1" smtClean="0"/>
              <a:t>getaddrinfo</a:t>
            </a:r>
            <a:r>
              <a:rPr lang="en-US" dirty="0" smtClean="0"/>
              <a:t>(NULL, 3490, </a:t>
            </a:r>
            <a:r>
              <a:rPr lang="en-US" dirty="0"/>
              <a:t>&amp;hints, &amp;res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socketfd</a:t>
            </a:r>
            <a:r>
              <a:rPr lang="en-US" dirty="0" smtClean="0"/>
              <a:t> = socket(res-&gt;</a:t>
            </a:r>
            <a:r>
              <a:rPr lang="en-US" dirty="0" err="1" smtClean="0"/>
              <a:t>ai_family</a:t>
            </a:r>
            <a:r>
              <a:rPr lang="en-US" dirty="0" smtClean="0"/>
              <a:t>, res-&gt;</a:t>
            </a:r>
            <a:r>
              <a:rPr lang="en-US" dirty="0" err="1" smtClean="0"/>
              <a:t>ai_socktype</a:t>
            </a:r>
            <a:r>
              <a:rPr lang="en-US" dirty="0" smtClean="0"/>
              <a:t>, res-&gt;</a:t>
            </a:r>
            <a:r>
              <a:rPr lang="en-US" dirty="0" err="1" smtClean="0"/>
              <a:t>ai_protocol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smtClean="0"/>
              <a:t>bind(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res-&gt;</a:t>
            </a:r>
            <a:r>
              <a:rPr lang="en-US" dirty="0" err="1" smtClean="0"/>
              <a:t>ai_addr</a:t>
            </a:r>
            <a:r>
              <a:rPr lang="en-US" dirty="0" smtClean="0"/>
              <a:t>, res-&gt;</a:t>
            </a:r>
            <a:r>
              <a:rPr lang="en-US" dirty="0" err="1" smtClean="0"/>
              <a:t>ai_addrlen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Binds </a:t>
            </a:r>
            <a:r>
              <a:rPr lang="en-US" dirty="0" err="1" smtClean="0"/>
              <a:t>sockfd</a:t>
            </a:r>
            <a:r>
              <a:rPr lang="en-US" dirty="0" smtClean="0"/>
              <a:t> data structure to the local IP address and port 3490</a:t>
            </a:r>
          </a:p>
          <a:p>
            <a:pPr lvl="2"/>
            <a:r>
              <a:rPr lang="en-US" dirty="0" err="1" smtClean="0"/>
              <a:t>sockfd</a:t>
            </a:r>
            <a:r>
              <a:rPr lang="en-US" dirty="0" smtClean="0"/>
              <a:t> = socket file descriptor</a:t>
            </a:r>
          </a:p>
          <a:p>
            <a:pPr lvl="2"/>
            <a:r>
              <a:rPr lang="en-US" dirty="0" smtClean="0"/>
              <a:t>res-&gt;</a:t>
            </a:r>
            <a:r>
              <a:rPr lang="en-US" dirty="0" err="1" smtClean="0"/>
              <a:t>ai_addr</a:t>
            </a:r>
            <a:r>
              <a:rPr lang="en-US" dirty="0" smtClean="0"/>
              <a:t> = pointer to address information:  port number</a:t>
            </a:r>
          </a:p>
          <a:p>
            <a:pPr lvl="2"/>
            <a:r>
              <a:rPr lang="en-US" dirty="0" smtClean="0"/>
              <a:t>res-&gt;</a:t>
            </a:r>
            <a:r>
              <a:rPr lang="en-US" dirty="0" err="1" smtClean="0"/>
              <a:t>ai_addrlen</a:t>
            </a:r>
            <a:r>
              <a:rPr lang="en-US" dirty="0" smtClean="0"/>
              <a:t> = length in bytes of the address</a:t>
            </a:r>
          </a:p>
          <a:p>
            <a:pPr lvl="1"/>
            <a:r>
              <a:rPr lang="en-US" dirty="0" smtClean="0"/>
              <a:t>Server can now </a:t>
            </a:r>
            <a:r>
              <a:rPr lang="en-US" b="1" dirty="0" smtClean="0"/>
              <a:t>listen</a:t>
            </a:r>
            <a:r>
              <a:rPr lang="en-US" dirty="0" smtClean="0"/>
              <a:t> on </a:t>
            </a:r>
            <a:r>
              <a:rPr lang="en-US" dirty="0" err="1" smtClean="0"/>
              <a:t>sockfd</a:t>
            </a:r>
            <a:endParaRPr lang="en-US" dirty="0" smtClean="0"/>
          </a:p>
          <a:p>
            <a:pPr lvl="1"/>
            <a:r>
              <a:rPr lang="en-US" dirty="0" smtClean="0"/>
              <a:t>When it has a request, it can </a:t>
            </a:r>
            <a:r>
              <a:rPr lang="en-US" b="1" dirty="0" smtClean="0"/>
              <a:t>accept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5"/>
            <a:ext cx="10910455" cy="701675"/>
          </a:xfrm>
        </p:spPr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56708" y="6482333"/>
            <a:ext cx="4114800" cy="365125"/>
          </a:xfrm>
        </p:spPr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4392" y="1887234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2701" y="2126012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730346" y="1859526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60948" y="1877932"/>
            <a:ext cx="1335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</a:t>
            </a:r>
          </a:p>
          <a:p>
            <a:r>
              <a:rPr lang="en-US" sz="2800" dirty="0" smtClean="0"/>
              <a:t>(Server)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33920" y="2126012"/>
            <a:ext cx="139642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1504" y="2622632"/>
            <a:ext cx="1408842" cy="89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19172" y="1316614"/>
            <a:ext cx="143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connect( )</a:t>
            </a:r>
          </a:p>
          <a:p>
            <a:pPr algn="ctr"/>
            <a:r>
              <a:rPr lang="en-US" sz="2400" dirty="0" smtClean="0"/>
              <a:t>port 4000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2851" y="2602588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kay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855561" y="281970"/>
            <a:ext cx="1647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listen( ) for</a:t>
            </a:r>
          </a:p>
          <a:p>
            <a:pPr algn="ctr"/>
            <a:r>
              <a:rPr lang="en-US" sz="2400" dirty="0" smtClean="0"/>
              <a:t>connection </a:t>
            </a:r>
          </a:p>
          <a:p>
            <a:pPr algn="ctr"/>
            <a:r>
              <a:rPr lang="en-US" sz="2400" dirty="0" smtClean="0"/>
              <a:t>requests at </a:t>
            </a:r>
          </a:p>
          <a:p>
            <a:pPr algn="ctr"/>
            <a:r>
              <a:rPr lang="en-US" sz="2400" dirty="0" smtClean="0"/>
              <a:t>port</a:t>
            </a:r>
            <a:r>
              <a:rPr lang="en-US" sz="2400" dirty="0"/>
              <a:t> </a:t>
            </a:r>
            <a:r>
              <a:rPr lang="en-US" sz="2400" dirty="0" smtClean="0"/>
              <a:t>4000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520900" y="2061546"/>
            <a:ext cx="1408842" cy="89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60932" y="2310681"/>
            <a:ext cx="113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</a:t>
            </a:r>
          </a:p>
          <a:p>
            <a:r>
              <a:rPr lang="en-US" sz="2400" dirty="0" smtClean="0"/>
              <a:t>is busy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7892846" y="1887234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261155" y="2126012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2" name="Explosion 1 11"/>
          <p:cNvSpPr/>
          <p:nvPr/>
        </p:nvSpPr>
        <p:spPr>
          <a:xfrm>
            <a:off x="7001566" y="1751972"/>
            <a:ext cx="699247" cy="623499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45528" y="1020633"/>
            <a:ext cx="143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connect( )</a:t>
            </a:r>
          </a:p>
          <a:p>
            <a:pPr algn="ctr"/>
            <a:r>
              <a:rPr lang="en-US" sz="2400" dirty="0" smtClean="0"/>
              <a:t>port 4000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484745" y="4256467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853054" y="4495245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4640699" y="4228757"/>
            <a:ext cx="1759528" cy="2492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971301" y="4247165"/>
            <a:ext cx="1173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</a:t>
            </a:r>
          </a:p>
          <a:p>
            <a:r>
              <a:rPr lang="en-US" sz="2400" dirty="0" smtClean="0"/>
              <a:t>(Server)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44273" y="4495245"/>
            <a:ext cx="1486073" cy="9089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231857" y="5000829"/>
            <a:ext cx="1408842" cy="80678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86448" y="5421229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r>
              <a:rPr lang="en-US" sz="2800" dirty="0" smtClean="0"/>
              <a:t>kay</a:t>
            </a:r>
            <a:endParaRPr lang="en-U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431253" y="4430779"/>
            <a:ext cx="1408842" cy="896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03199" y="4256467"/>
            <a:ext cx="1759528" cy="1011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171508" y="4495245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6467617" y="3571618"/>
            <a:ext cx="143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connect( )</a:t>
            </a:r>
          </a:p>
          <a:p>
            <a:pPr algn="ctr"/>
            <a:r>
              <a:rPr lang="en-US" sz="2400" dirty="0" smtClean="0"/>
              <a:t>port 4000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665743" y="5490063"/>
            <a:ext cx="1709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Child</a:t>
            </a:r>
          </a:p>
          <a:p>
            <a:pPr algn="ctr"/>
            <a:r>
              <a:rPr lang="en-US" sz="2000" dirty="0" smtClean="0"/>
              <a:t>new port 6059</a:t>
            </a:r>
          </a:p>
          <a:p>
            <a:pPr algn="ctr"/>
            <a:r>
              <a:rPr lang="en-US" sz="2000" dirty="0" smtClean="0"/>
              <a:t>new </a:t>
            </a:r>
            <a:r>
              <a:rPr lang="en-US" sz="2000" dirty="0" err="1" smtClean="0"/>
              <a:t>sockfd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31598" y="4419508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port 6059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597406" y="4507169"/>
            <a:ext cx="1517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</a:t>
            </a:r>
          </a:p>
          <a:p>
            <a:r>
              <a:rPr lang="en-US" sz="2400" dirty="0" smtClean="0"/>
              <a:t>is not busy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020681" y="5165229"/>
            <a:ext cx="1089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accept( 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12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24783"/>
            <a:ext cx="10515600" cy="707465"/>
          </a:xfrm>
        </p:spPr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2365" y="1032248"/>
            <a:ext cx="10515600" cy="5139951"/>
          </a:xfrm>
        </p:spPr>
        <p:txBody>
          <a:bodyPr/>
          <a:lstStyle/>
          <a:p>
            <a:r>
              <a:rPr lang="en-US" dirty="0" smtClean="0"/>
              <a:t>Client will connect to a server</a:t>
            </a:r>
          </a:p>
          <a:p>
            <a:pPr lvl="1"/>
            <a:r>
              <a:rPr lang="en-US" dirty="0" smtClean="0"/>
              <a:t>connect(</a:t>
            </a:r>
            <a:r>
              <a:rPr lang="en-US" dirty="0" err="1" smtClean="0"/>
              <a:t>sockfd</a:t>
            </a:r>
            <a:r>
              <a:rPr lang="en-US" dirty="0" smtClean="0"/>
              <a:t>, res-&gt;</a:t>
            </a:r>
            <a:r>
              <a:rPr lang="en-US" dirty="0" err="1" smtClean="0"/>
              <a:t>ai_addr</a:t>
            </a:r>
            <a:r>
              <a:rPr lang="en-US" dirty="0" smtClean="0"/>
              <a:t>, res-&gt;</a:t>
            </a:r>
            <a:r>
              <a:rPr lang="en-US" dirty="0" err="1" smtClean="0"/>
              <a:t>ai_addrlen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This will connect to the remote IP address specified in res-&gt;</a:t>
            </a:r>
            <a:r>
              <a:rPr lang="en-US" dirty="0" err="1" smtClean="0"/>
              <a:t>ai_addr</a:t>
            </a:r>
            <a:r>
              <a:rPr lang="en-US" dirty="0" smtClean="0"/>
              <a:t>.  Port # from </a:t>
            </a:r>
            <a:r>
              <a:rPr lang="en-US" dirty="0" err="1" smtClean="0"/>
              <a:t>sockfd</a:t>
            </a:r>
            <a:endParaRPr lang="en-US" dirty="0" smtClean="0"/>
          </a:p>
          <a:p>
            <a:r>
              <a:rPr lang="en-US" dirty="0" smtClean="0"/>
              <a:t>Server waits/listens for connections from clients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listen(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backlog);</a:t>
            </a:r>
          </a:p>
          <a:p>
            <a:pPr lvl="2"/>
            <a:r>
              <a:rPr lang="en-US" dirty="0" smtClean="0"/>
              <a:t>Calls (connection requests) arrive at the server and are queued until they are “accepted”</a:t>
            </a:r>
          </a:p>
          <a:p>
            <a:pPr lvl="2"/>
            <a:r>
              <a:rPr lang="en-US" dirty="0" smtClean="0"/>
              <a:t>backlog = maximum number incoming calls in a queue</a:t>
            </a:r>
          </a:p>
          <a:p>
            <a:pPr lvl="2"/>
            <a:r>
              <a:rPr lang="en-US" dirty="0" smtClean="0"/>
              <a:t>It listens on a port, say port 1234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accept(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</a:t>
            </a:r>
            <a:r>
              <a:rPr lang="en-US" dirty="0" err="1" smtClean="0"/>
              <a:t>structaddr</a:t>
            </a:r>
            <a:r>
              <a:rPr lang="en-US" dirty="0" smtClean="0"/>
              <a:t> *</a:t>
            </a:r>
            <a:r>
              <a:rPr lang="en-US" dirty="0" err="1" smtClean="0"/>
              <a:t>addr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*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This will take a call from the queue and assign it its own port number, say port 4567</a:t>
            </a:r>
          </a:p>
          <a:p>
            <a:pPr lvl="2"/>
            <a:r>
              <a:rPr lang="en-US" dirty="0" smtClean="0"/>
              <a:t>In this way port 1234 can still be used for incoming calls</a:t>
            </a:r>
          </a:p>
          <a:p>
            <a:pPr lvl="2"/>
            <a:r>
              <a:rPr lang="en-US" dirty="0" smtClean="0"/>
              <a:t>accept returns another socket file descriptor for this connection</a:t>
            </a:r>
          </a:p>
          <a:p>
            <a:pPr lvl="2"/>
            <a:r>
              <a:rPr lang="en-US" dirty="0" smtClean="0"/>
              <a:t>The server can use this new socket file descriptor for communication with the client</a:t>
            </a:r>
          </a:p>
          <a:p>
            <a:pPr lvl="2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24783"/>
            <a:ext cx="10515600" cy="845111"/>
          </a:xfrm>
        </p:spPr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2365" y="1032248"/>
            <a:ext cx="10515600" cy="5139951"/>
          </a:xfrm>
        </p:spPr>
        <p:txBody>
          <a:bodyPr/>
          <a:lstStyle/>
          <a:p>
            <a:r>
              <a:rPr lang="en-US" dirty="0" smtClean="0"/>
              <a:t>send(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void *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flags );</a:t>
            </a:r>
          </a:p>
          <a:p>
            <a:pPr lvl="1"/>
            <a:r>
              <a:rPr lang="en-US" dirty="0" err="1" smtClean="0"/>
              <a:t>msg</a:t>
            </a:r>
            <a:r>
              <a:rPr lang="en-US" dirty="0" smtClean="0"/>
              <a:t> is the buffer of data to send</a:t>
            </a:r>
          </a:p>
          <a:p>
            <a:pPr lvl="1"/>
            <a:r>
              <a:rPr lang="en-US" dirty="0" err="1" smtClean="0"/>
              <a:t>len</a:t>
            </a:r>
            <a:r>
              <a:rPr lang="en-US" dirty="0" smtClean="0"/>
              <a:t> is the length</a:t>
            </a:r>
          </a:p>
          <a:p>
            <a:pPr lvl="1"/>
            <a:r>
              <a:rPr lang="en-US" dirty="0" smtClean="0"/>
              <a:t>flags can be set to 0</a:t>
            </a:r>
          </a:p>
          <a:p>
            <a:r>
              <a:rPr lang="en-US" dirty="0" err="1" smtClean="0"/>
              <a:t>recv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sockfd</a:t>
            </a:r>
            <a:r>
              <a:rPr lang="en-US" dirty="0" smtClean="0"/>
              <a:t>, void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flags);</a:t>
            </a:r>
          </a:p>
          <a:p>
            <a:pPr lvl="1"/>
            <a:r>
              <a:rPr lang="en-US" dirty="0" err="1" smtClean="0"/>
              <a:t>buf</a:t>
            </a:r>
            <a:r>
              <a:rPr lang="en-US" dirty="0" smtClean="0"/>
              <a:t> is where the data is received</a:t>
            </a:r>
          </a:p>
          <a:p>
            <a:pPr lvl="1"/>
            <a:r>
              <a:rPr lang="en-US" dirty="0" smtClean="0"/>
              <a:t>flags can be set to 0</a:t>
            </a:r>
          </a:p>
          <a:p>
            <a:pPr lvl="2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451"/>
          </a:xfrm>
        </p:spPr>
        <p:txBody>
          <a:bodyPr/>
          <a:lstStyle/>
          <a:p>
            <a:r>
              <a:rPr lang="en-US" dirty="0" smtClean="0"/>
              <a:t>Client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24635"/>
            <a:ext cx="104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Client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1647" y="2124635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2090" y="2671384"/>
            <a:ext cx="1868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socket</a:t>
            </a:r>
          </a:p>
          <a:p>
            <a:r>
              <a:rPr lang="en-US" sz="2400" b="1" dirty="0" smtClean="0"/>
              <a:t>Connect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71647" y="2768033"/>
            <a:ext cx="1868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socket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isten</a:t>
            </a:r>
            <a:endParaRPr lang="en-US" sz="2400" b="1" dirty="0"/>
          </a:p>
        </p:txBody>
      </p:sp>
      <p:sp>
        <p:nvSpPr>
          <p:cNvPr id="8" name="Freeform 7"/>
          <p:cNvSpPr/>
          <p:nvPr/>
        </p:nvSpPr>
        <p:spPr>
          <a:xfrm>
            <a:off x="1734671" y="3523129"/>
            <a:ext cx="5539861" cy="614599"/>
          </a:xfrm>
          <a:custGeom>
            <a:avLst/>
            <a:gdLst>
              <a:gd name="connsiteX0" fmla="*/ 0 w 5916705"/>
              <a:gd name="connsiteY0" fmla="*/ 0 h 614599"/>
              <a:gd name="connsiteX1" fmla="*/ 537882 w 5916705"/>
              <a:gd name="connsiteY1" fmla="*/ 336177 h 614599"/>
              <a:gd name="connsiteX2" fmla="*/ 2649070 w 5916705"/>
              <a:gd name="connsiteY2" fmla="*/ 578224 h 614599"/>
              <a:gd name="connsiteX3" fmla="*/ 3792070 w 5916705"/>
              <a:gd name="connsiteY3" fmla="*/ 578224 h 614599"/>
              <a:gd name="connsiteX4" fmla="*/ 5916705 w 5916705"/>
              <a:gd name="connsiteY4" fmla="*/ 242047 h 6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705" h="614599">
                <a:moveTo>
                  <a:pt x="0" y="0"/>
                </a:moveTo>
                <a:cubicBezTo>
                  <a:pt x="48185" y="119903"/>
                  <a:pt x="96371" y="239806"/>
                  <a:pt x="537882" y="336177"/>
                </a:cubicBezTo>
                <a:cubicBezTo>
                  <a:pt x="979393" y="432548"/>
                  <a:pt x="2106705" y="537883"/>
                  <a:pt x="2649070" y="578224"/>
                </a:cubicBezTo>
                <a:cubicBezTo>
                  <a:pt x="3191435" y="618565"/>
                  <a:pt x="3247464" y="634253"/>
                  <a:pt x="3792070" y="578224"/>
                </a:cubicBezTo>
                <a:cubicBezTo>
                  <a:pt x="4336676" y="522195"/>
                  <a:pt x="5126690" y="382121"/>
                  <a:pt x="5916705" y="24204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74532" y="3658472"/>
            <a:ext cx="753687" cy="323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77769" y="3117184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queue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71647" y="3903701"/>
            <a:ext cx="29025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accept</a:t>
            </a:r>
          </a:p>
          <a:p>
            <a:r>
              <a:rPr lang="en-US" sz="2400" dirty="0" smtClean="0"/>
              <a:t>Get a new socket </a:t>
            </a:r>
            <a:r>
              <a:rPr lang="en-US" sz="2400" dirty="0" err="1" smtClean="0"/>
              <a:t>fd</a:t>
            </a:r>
            <a:endParaRPr lang="en-US" sz="2400" dirty="0" smtClean="0"/>
          </a:p>
          <a:p>
            <a:r>
              <a:rPr lang="en-US" sz="2400" dirty="0" smtClean="0"/>
              <a:t>Create a child process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use this new </a:t>
            </a:r>
            <a:r>
              <a:rPr lang="en-US" sz="2400" dirty="0" err="1" smtClean="0"/>
              <a:t>fd</a:t>
            </a:r>
            <a:endParaRPr lang="en-US" sz="2400" dirty="0" smtClean="0"/>
          </a:p>
          <a:p>
            <a:r>
              <a:rPr lang="en-US" sz="2400" dirty="0" smtClean="0"/>
              <a:t>Terminate child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9" idx="3"/>
            <a:endCxn id="11" idx="1"/>
          </p:cNvCxnSpPr>
          <p:nvPr/>
        </p:nvCxnSpPr>
        <p:spPr>
          <a:xfrm>
            <a:off x="8028219" y="3820055"/>
            <a:ext cx="443428" cy="10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695796" y="4455622"/>
            <a:ext cx="6384175" cy="741935"/>
          </a:xfrm>
          <a:custGeom>
            <a:avLst/>
            <a:gdLst>
              <a:gd name="connsiteX0" fmla="*/ 0 w 6384175"/>
              <a:gd name="connsiteY0" fmla="*/ 0 h 741935"/>
              <a:gd name="connsiteX1" fmla="*/ 2360815 w 6384175"/>
              <a:gd name="connsiteY1" fmla="*/ 665018 h 741935"/>
              <a:gd name="connsiteX2" fmla="*/ 5286895 w 6384175"/>
              <a:gd name="connsiteY2" fmla="*/ 731520 h 741935"/>
              <a:gd name="connsiteX3" fmla="*/ 6384175 w 6384175"/>
              <a:gd name="connsiteY3" fmla="*/ 698269 h 74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4175" h="741935">
                <a:moveTo>
                  <a:pt x="0" y="0"/>
                </a:moveTo>
                <a:cubicBezTo>
                  <a:pt x="739833" y="271549"/>
                  <a:pt x="1479666" y="543098"/>
                  <a:pt x="2360815" y="665018"/>
                </a:cubicBezTo>
                <a:cubicBezTo>
                  <a:pt x="3241964" y="786938"/>
                  <a:pt x="4616335" y="725978"/>
                  <a:pt x="5286895" y="731520"/>
                </a:cubicBezTo>
                <a:cubicBezTo>
                  <a:pt x="5957455" y="737062"/>
                  <a:pt x="6170815" y="717665"/>
                  <a:pt x="6384175" y="698269"/>
                </a:cubicBezTo>
              </a:path>
            </a:pathLst>
          </a:custGeom>
          <a:noFill/>
          <a:ln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4376" y="5348376"/>
            <a:ext cx="142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send/</a:t>
            </a:r>
            <a:r>
              <a:rPr lang="en-US" sz="2400" dirty="0" err="1" smtClean="0"/>
              <a:t>recv</a:t>
            </a:r>
            <a:endParaRPr lang="en-US" sz="24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13727" cy="521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701" y="866921"/>
            <a:ext cx="448167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#define PORT "3490" </a:t>
            </a:r>
            <a:r>
              <a:rPr lang="en-US" sz="1600" dirty="0" smtClean="0"/>
              <a:t>// TCP port# of server</a:t>
            </a:r>
            <a:endParaRPr lang="en-US" sz="1600" dirty="0"/>
          </a:p>
          <a:p>
            <a:r>
              <a:rPr lang="en-US" sz="1600" dirty="0"/>
              <a:t>#define </a:t>
            </a:r>
            <a:r>
              <a:rPr lang="en-US" sz="1600" dirty="0" err="1"/>
              <a:t>MAXDATASIZE</a:t>
            </a:r>
            <a:r>
              <a:rPr lang="en-US" sz="1600" dirty="0"/>
              <a:t> 100 // </a:t>
            </a:r>
            <a:r>
              <a:rPr lang="en-US" sz="1600" dirty="0" smtClean="0"/>
              <a:t>max # bytes </a:t>
            </a:r>
            <a:endParaRPr lang="en-US" sz="1600" dirty="0"/>
          </a:p>
          <a:p>
            <a:r>
              <a:rPr lang="en-US" sz="1600" dirty="0"/>
              <a:t>// get </a:t>
            </a:r>
            <a:r>
              <a:rPr lang="en-US" sz="1600" dirty="0" err="1"/>
              <a:t>sockaddr</a:t>
            </a:r>
            <a:r>
              <a:rPr lang="en-US" sz="1600" dirty="0"/>
              <a:t>, </a:t>
            </a:r>
            <a:r>
              <a:rPr lang="en-US" sz="1600" dirty="0" err="1"/>
              <a:t>IPv4</a:t>
            </a:r>
            <a:r>
              <a:rPr lang="en-US" sz="1600" dirty="0"/>
              <a:t> or </a:t>
            </a:r>
            <a:r>
              <a:rPr lang="en-US" sz="1600" dirty="0" err="1"/>
              <a:t>IPv6</a:t>
            </a:r>
            <a:r>
              <a:rPr lang="en-US" sz="1600" dirty="0"/>
              <a:t>: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void *</a:t>
            </a:r>
            <a:r>
              <a:rPr lang="en-US" sz="1600" b="1" dirty="0" err="1">
                <a:solidFill>
                  <a:srgbClr val="C00000"/>
                </a:solidFill>
              </a:rPr>
              <a:t>get_in_addr</a:t>
            </a:r>
            <a:r>
              <a:rPr lang="en-US" sz="1600" b="1" dirty="0">
                <a:solidFill>
                  <a:srgbClr val="C00000"/>
                </a:solidFill>
              </a:rPr>
              <a:t>(</a:t>
            </a:r>
            <a:r>
              <a:rPr lang="en-US" sz="1600" b="1" dirty="0" err="1">
                <a:solidFill>
                  <a:srgbClr val="C00000"/>
                </a:solidFill>
              </a:rPr>
              <a:t>struct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sockaddr</a:t>
            </a:r>
            <a:r>
              <a:rPr lang="en-US" sz="1600" b="1" dirty="0">
                <a:solidFill>
                  <a:srgbClr val="C00000"/>
                </a:solidFill>
              </a:rPr>
              <a:t> *</a:t>
            </a:r>
            <a:r>
              <a:rPr lang="en-US" sz="1600" b="1" dirty="0" err="1">
                <a:solidFill>
                  <a:srgbClr val="C00000"/>
                </a:solidFill>
              </a:rPr>
              <a:t>sa</a:t>
            </a:r>
            <a:r>
              <a:rPr lang="en-US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sa</a:t>
            </a:r>
            <a:r>
              <a:rPr lang="en-US" sz="1600" dirty="0"/>
              <a:t>-&gt;</a:t>
            </a:r>
            <a:r>
              <a:rPr lang="en-US" sz="1600" dirty="0" err="1"/>
              <a:t>sa_family</a:t>
            </a:r>
            <a:r>
              <a:rPr lang="en-US" sz="1600" dirty="0"/>
              <a:t> == </a:t>
            </a:r>
            <a:r>
              <a:rPr lang="en-US" sz="1600" dirty="0" err="1"/>
              <a:t>AF_INET</a:t>
            </a:r>
            <a:r>
              <a:rPr lang="en-US" sz="1600" dirty="0"/>
              <a:t>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return </a:t>
            </a:r>
            <a:r>
              <a:rPr lang="en-US" sz="1600" dirty="0"/>
              <a:t>&amp;(((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sockaddr_in</a:t>
            </a:r>
            <a:r>
              <a:rPr lang="en-US" sz="1600" dirty="0"/>
              <a:t>*)</a:t>
            </a:r>
            <a:r>
              <a:rPr lang="en-US" sz="1600" dirty="0" err="1"/>
              <a:t>sa</a:t>
            </a:r>
            <a:r>
              <a:rPr lang="en-US" sz="1600" dirty="0"/>
              <a:t>)-&gt;</a:t>
            </a:r>
            <a:r>
              <a:rPr lang="en-US" sz="1600" dirty="0" err="1"/>
              <a:t>sin_addr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return </a:t>
            </a:r>
            <a:r>
              <a:rPr lang="en-US" sz="1600" dirty="0"/>
              <a:t>&amp;(((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sockaddr_in6</a:t>
            </a:r>
            <a:r>
              <a:rPr lang="en-US" sz="1600" dirty="0"/>
              <a:t>*)</a:t>
            </a:r>
            <a:r>
              <a:rPr lang="en-US" sz="1600" dirty="0" err="1"/>
              <a:t>sa</a:t>
            </a:r>
            <a:r>
              <a:rPr lang="en-US" sz="1600" dirty="0"/>
              <a:t>)-&gt;</a:t>
            </a:r>
            <a:r>
              <a:rPr lang="en-US" sz="1600" dirty="0" err="1"/>
              <a:t>sin6_addr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main(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argc</a:t>
            </a:r>
            <a:r>
              <a:rPr lang="en-US" sz="1600" b="1" dirty="0">
                <a:solidFill>
                  <a:srgbClr val="C00000"/>
                </a:solidFill>
              </a:rPr>
              <a:t>, char *</a:t>
            </a:r>
            <a:r>
              <a:rPr lang="en-US" sz="1600" b="1" dirty="0" err="1">
                <a:solidFill>
                  <a:srgbClr val="C00000"/>
                </a:solidFill>
              </a:rPr>
              <a:t>argv</a:t>
            </a:r>
            <a:r>
              <a:rPr lang="en-US" sz="1600" b="1" dirty="0">
                <a:solidFill>
                  <a:srgbClr val="C00000"/>
                </a:solidFill>
              </a:rPr>
              <a:t>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numbytes</a:t>
            </a:r>
            <a:r>
              <a:rPr lang="en-US" sz="1600" dirty="0"/>
              <a:t>;  </a:t>
            </a:r>
          </a:p>
          <a:p>
            <a:r>
              <a:rPr lang="en-US" sz="1600" dirty="0" smtClean="0"/>
              <a:t>char </a:t>
            </a:r>
            <a:r>
              <a:rPr lang="en-US" sz="1600" dirty="0" err="1"/>
              <a:t>buf</a:t>
            </a:r>
            <a:r>
              <a:rPr lang="en-US" sz="1600" dirty="0"/>
              <a:t>[</a:t>
            </a:r>
            <a:r>
              <a:rPr lang="en-US" sz="1600" dirty="0" err="1"/>
              <a:t>MAXDATASIZE</a:t>
            </a:r>
            <a:r>
              <a:rPr lang="en-US" sz="1600" dirty="0"/>
              <a:t>];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addrinfo</a:t>
            </a:r>
            <a:r>
              <a:rPr lang="en-US" sz="1600" dirty="0"/>
              <a:t> hints, *</a:t>
            </a:r>
            <a:r>
              <a:rPr lang="en-US" sz="1600" dirty="0" err="1"/>
              <a:t>servinfo</a:t>
            </a:r>
            <a:r>
              <a:rPr lang="en-US" sz="1600" dirty="0"/>
              <a:t>, *p;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rv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char </a:t>
            </a:r>
            <a:r>
              <a:rPr lang="en-US" sz="1600" dirty="0"/>
              <a:t>s[</a:t>
            </a:r>
            <a:r>
              <a:rPr lang="en-US" sz="1600" dirty="0" err="1"/>
              <a:t>INET6_ADDRSTRLEN</a:t>
            </a:r>
            <a:r>
              <a:rPr lang="en-US" sz="1600" dirty="0" smtClean="0"/>
              <a:t>];</a:t>
            </a:r>
          </a:p>
          <a:p>
            <a:endParaRPr lang="en-US" sz="1600" dirty="0"/>
          </a:p>
          <a:p>
            <a:r>
              <a:rPr lang="en-US" sz="1600" dirty="0" err="1"/>
              <a:t>memset</a:t>
            </a:r>
            <a:r>
              <a:rPr lang="en-US" sz="1600" dirty="0"/>
              <a:t>(&amp;hints, 0, </a:t>
            </a:r>
            <a:r>
              <a:rPr lang="en-US" sz="1600" dirty="0" err="1"/>
              <a:t>sizeof</a:t>
            </a:r>
            <a:r>
              <a:rPr lang="en-US" sz="1600" dirty="0"/>
              <a:t> hints</a:t>
            </a:r>
            <a:r>
              <a:rPr lang="en-US" sz="1600" dirty="0" smtClean="0"/>
              <a:t>); // Clear “hints” to 0</a:t>
            </a:r>
            <a:endParaRPr lang="en-US" sz="1600" dirty="0"/>
          </a:p>
          <a:p>
            <a:r>
              <a:rPr lang="en-US" sz="1600" dirty="0" err="1"/>
              <a:t>hints.ai_family</a:t>
            </a:r>
            <a:r>
              <a:rPr lang="en-US" sz="1600" dirty="0"/>
              <a:t> = </a:t>
            </a:r>
            <a:r>
              <a:rPr lang="en-US" sz="1600" dirty="0" err="1"/>
              <a:t>AF_UNSPEC</a:t>
            </a:r>
            <a:r>
              <a:rPr lang="en-US" sz="1600" dirty="0" smtClean="0"/>
              <a:t>;    // Initialize “hints”</a:t>
            </a:r>
            <a:endParaRPr lang="en-US" sz="1600" dirty="0"/>
          </a:p>
          <a:p>
            <a:r>
              <a:rPr lang="en-US" sz="1600" dirty="0" err="1"/>
              <a:t>hints.ai_socktype</a:t>
            </a:r>
            <a:r>
              <a:rPr lang="en-US" sz="1600" dirty="0"/>
              <a:t> = </a:t>
            </a:r>
            <a:r>
              <a:rPr lang="en-US" sz="1600" dirty="0" err="1"/>
              <a:t>SOCK_STREAM</a:t>
            </a:r>
            <a:r>
              <a:rPr lang="en-US" sz="1600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6438" y="374478"/>
            <a:ext cx="596586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/>
              <a:t>getaddrinfo</a:t>
            </a:r>
            <a:r>
              <a:rPr lang="en-US" sz="1600" dirty="0"/>
              <a:t>(</a:t>
            </a:r>
            <a:r>
              <a:rPr lang="en-US" sz="1600" dirty="0" err="1"/>
              <a:t>argv</a:t>
            </a:r>
            <a:r>
              <a:rPr lang="en-US" sz="1600" dirty="0"/>
              <a:t>[1], PORT, &amp;hints, &amp;</a:t>
            </a:r>
            <a:r>
              <a:rPr lang="en-US" sz="1600" dirty="0" err="1"/>
              <a:t>servinfo</a:t>
            </a:r>
            <a:r>
              <a:rPr lang="en-US" sz="1600" dirty="0" smtClean="0"/>
              <a:t>));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for(p </a:t>
            </a:r>
            <a:r>
              <a:rPr lang="en-US" sz="1600" dirty="0"/>
              <a:t>= </a:t>
            </a:r>
            <a:r>
              <a:rPr lang="en-US" sz="1600" dirty="0" err="1"/>
              <a:t>servinfo</a:t>
            </a:r>
            <a:r>
              <a:rPr lang="en-US" sz="1600" dirty="0"/>
              <a:t>; p != NULL; p = p-&gt;</a:t>
            </a:r>
            <a:r>
              <a:rPr lang="en-US" sz="1600" dirty="0" err="1"/>
              <a:t>ai_next</a:t>
            </a:r>
            <a:r>
              <a:rPr lang="en-US" sz="1600" dirty="0"/>
              <a:t>) </a:t>
            </a:r>
            <a:r>
              <a:rPr lang="en-US" sz="1600" dirty="0" smtClean="0"/>
              <a:t>{ // find a socket </a:t>
            </a:r>
            <a:r>
              <a:rPr lang="en-US" sz="1600" dirty="0" err="1" smtClean="0"/>
              <a:t>fd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/>
              <a:t>((</a:t>
            </a:r>
            <a:r>
              <a:rPr lang="en-US" sz="1600" dirty="0" err="1"/>
              <a:t>sockfd</a:t>
            </a:r>
            <a:r>
              <a:rPr lang="en-US" sz="1600" dirty="0"/>
              <a:t> = </a:t>
            </a:r>
            <a:r>
              <a:rPr lang="en-US" sz="1600" b="1" dirty="0"/>
              <a:t>socket(p-&gt;</a:t>
            </a:r>
            <a:r>
              <a:rPr lang="en-US" sz="1600" b="1" dirty="0" err="1"/>
              <a:t>ai_family</a:t>
            </a:r>
            <a:r>
              <a:rPr lang="en-US" sz="1600" b="1" dirty="0"/>
              <a:t>, p-&gt;</a:t>
            </a:r>
            <a:r>
              <a:rPr lang="en-US" sz="1600" b="1" dirty="0" err="1"/>
              <a:t>ai_socktype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			p-&gt;</a:t>
            </a:r>
            <a:r>
              <a:rPr lang="en-US" sz="1600" b="1" dirty="0" err="1"/>
              <a:t>ai_protocol</a:t>
            </a:r>
            <a:r>
              <a:rPr lang="en-US" sz="1600" b="1" dirty="0"/>
              <a:t>))</a:t>
            </a:r>
            <a:r>
              <a:rPr lang="en-US" sz="1600" dirty="0"/>
              <a:t> == -1) {</a:t>
            </a:r>
          </a:p>
          <a:p>
            <a:r>
              <a:rPr lang="en-US" sz="1600" dirty="0"/>
              <a:t>		</a:t>
            </a:r>
            <a:r>
              <a:rPr lang="en-US" sz="1600" dirty="0" err="1" smtClean="0"/>
              <a:t>perror</a:t>
            </a:r>
            <a:r>
              <a:rPr lang="en-US" sz="1600" dirty="0"/>
              <a:t>("client: socket");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continue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if </a:t>
            </a:r>
            <a:r>
              <a:rPr lang="en-US" sz="1600" dirty="0"/>
              <a:t>(</a:t>
            </a:r>
            <a:r>
              <a:rPr lang="en-US" sz="1600" b="1" dirty="0"/>
              <a:t>connect(</a:t>
            </a:r>
            <a:r>
              <a:rPr lang="en-US" sz="1600" b="1" dirty="0" err="1"/>
              <a:t>sockfd</a:t>
            </a:r>
            <a:r>
              <a:rPr lang="en-US" sz="1600" b="1" dirty="0"/>
              <a:t>, p-&gt;</a:t>
            </a:r>
            <a:r>
              <a:rPr lang="en-US" sz="1600" b="1" dirty="0" err="1"/>
              <a:t>ai_addr</a:t>
            </a:r>
            <a:r>
              <a:rPr lang="en-US" sz="1600" b="1" dirty="0"/>
              <a:t>, p-&gt;</a:t>
            </a:r>
            <a:r>
              <a:rPr lang="en-US" sz="1600" b="1" dirty="0" err="1"/>
              <a:t>ai_addrlen</a:t>
            </a:r>
            <a:r>
              <a:rPr lang="en-US" sz="1600" b="1" dirty="0"/>
              <a:t>) </a:t>
            </a:r>
            <a:r>
              <a:rPr lang="en-US" sz="1600" dirty="0"/>
              <a:t>== -1) {</a:t>
            </a:r>
          </a:p>
          <a:p>
            <a:r>
              <a:rPr lang="en-US" sz="1600" dirty="0"/>
              <a:t>		close(</a:t>
            </a:r>
            <a:r>
              <a:rPr lang="en-US" sz="1600" dirty="0" err="1"/>
              <a:t>sockfd</a:t>
            </a:r>
            <a:r>
              <a:rPr lang="en-US" sz="1600" dirty="0"/>
              <a:t>);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perror</a:t>
            </a:r>
            <a:r>
              <a:rPr lang="en-US" sz="1600" dirty="0"/>
              <a:t>("client: connect");</a:t>
            </a:r>
          </a:p>
          <a:p>
            <a:r>
              <a:rPr lang="en-US" sz="1600" dirty="0"/>
              <a:t>		continue;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b="1" dirty="0" err="1" smtClean="0"/>
              <a:t>inet_ntop</a:t>
            </a:r>
            <a:r>
              <a:rPr lang="en-US" sz="1600" b="1" dirty="0" smtClean="0"/>
              <a:t>(p-</a:t>
            </a:r>
            <a:r>
              <a:rPr lang="en-US" sz="1600" b="1" dirty="0"/>
              <a:t>&gt;</a:t>
            </a:r>
            <a:r>
              <a:rPr lang="en-US" sz="1600" b="1" dirty="0" err="1"/>
              <a:t>ai_family</a:t>
            </a:r>
            <a:r>
              <a:rPr lang="en-US" sz="1600" b="1" dirty="0"/>
              <a:t>, </a:t>
            </a:r>
            <a:r>
              <a:rPr lang="en-US" sz="1600" b="1" dirty="0" err="1">
                <a:solidFill>
                  <a:srgbClr val="C00000"/>
                </a:solidFill>
              </a:rPr>
              <a:t>get_in_addr</a:t>
            </a:r>
            <a:r>
              <a:rPr lang="en-US" sz="1600" b="1" dirty="0">
                <a:solidFill>
                  <a:srgbClr val="C00000"/>
                </a:solidFill>
              </a:rPr>
              <a:t>((</a:t>
            </a:r>
            <a:r>
              <a:rPr lang="en-US" sz="1600" b="1" dirty="0" err="1">
                <a:solidFill>
                  <a:srgbClr val="C00000"/>
                </a:solidFill>
              </a:rPr>
              <a:t>struct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sockaddr</a:t>
            </a:r>
            <a:r>
              <a:rPr lang="en-US" sz="1600" b="1" dirty="0">
                <a:solidFill>
                  <a:srgbClr val="C00000"/>
                </a:solidFill>
              </a:rPr>
              <a:t> *)p-&gt;</a:t>
            </a:r>
            <a:r>
              <a:rPr lang="en-US" sz="1600" b="1" dirty="0" err="1">
                <a:solidFill>
                  <a:srgbClr val="C00000"/>
                </a:solidFill>
              </a:rPr>
              <a:t>ai_addr</a:t>
            </a:r>
            <a:r>
              <a:rPr lang="en-US" sz="1600" b="1" dirty="0" smtClean="0">
                <a:solidFill>
                  <a:srgbClr val="C00000"/>
                </a:solidFill>
              </a:rPr>
              <a:t>),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</a:t>
            </a:r>
            <a:r>
              <a:rPr lang="en-US" sz="1600" b="1" dirty="0" smtClean="0"/>
              <a:t>s</a:t>
            </a:r>
            <a:r>
              <a:rPr lang="en-US" sz="1600" b="1" dirty="0"/>
              <a:t>, </a:t>
            </a:r>
            <a:r>
              <a:rPr lang="en-US" sz="1600" b="1" dirty="0" err="1"/>
              <a:t>sizeof</a:t>
            </a:r>
            <a:r>
              <a:rPr lang="en-US" sz="1600" b="1" dirty="0"/>
              <a:t> s);</a:t>
            </a:r>
          </a:p>
          <a:p>
            <a:r>
              <a:rPr lang="en-US" sz="1600" dirty="0" err="1" smtClean="0"/>
              <a:t>printf</a:t>
            </a:r>
            <a:r>
              <a:rPr lang="en-US" sz="1600" dirty="0"/>
              <a:t>("client: connecting to %s\n", s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err="1" smtClean="0"/>
              <a:t>freeaddrinfo</a:t>
            </a:r>
            <a:r>
              <a:rPr lang="en-US" sz="1600" dirty="0" smtClean="0"/>
              <a:t>(</a:t>
            </a:r>
            <a:r>
              <a:rPr lang="en-US" sz="1600" dirty="0" err="1" smtClean="0"/>
              <a:t>servinfo</a:t>
            </a:r>
            <a:r>
              <a:rPr lang="en-US" sz="1600" dirty="0"/>
              <a:t>); // all done with this </a:t>
            </a:r>
            <a:r>
              <a:rPr lang="en-US" sz="1600" dirty="0" smtClean="0"/>
              <a:t>structure</a:t>
            </a:r>
            <a:endParaRPr lang="en-US" sz="1600" dirty="0"/>
          </a:p>
          <a:p>
            <a:r>
              <a:rPr lang="en-US" sz="1600" dirty="0" err="1" smtClean="0"/>
              <a:t>numbytes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recv</a:t>
            </a:r>
            <a:r>
              <a:rPr lang="en-US" sz="1600" dirty="0"/>
              <a:t>(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buf</a:t>
            </a:r>
            <a:r>
              <a:rPr lang="en-US" sz="1600" dirty="0"/>
              <a:t>, </a:t>
            </a:r>
            <a:r>
              <a:rPr lang="en-US" sz="1600" dirty="0" err="1"/>
              <a:t>MAXDATASIZE</a:t>
            </a:r>
            <a:r>
              <a:rPr lang="en-US" sz="1600" dirty="0"/>
              <a:t>-1, 0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err="1" smtClean="0"/>
              <a:t>buf</a:t>
            </a:r>
            <a:r>
              <a:rPr lang="en-US" sz="1600" dirty="0" smtClean="0"/>
              <a:t>[</a:t>
            </a:r>
            <a:r>
              <a:rPr lang="en-US" sz="1600" dirty="0" err="1" smtClean="0"/>
              <a:t>numbytes</a:t>
            </a:r>
            <a:r>
              <a:rPr lang="en-US" sz="1600" dirty="0"/>
              <a:t>] = '\0</a:t>
            </a:r>
            <a:r>
              <a:rPr lang="en-US" sz="1600" dirty="0" smtClean="0"/>
              <a:t>';</a:t>
            </a:r>
            <a:endParaRPr lang="en-US" sz="1600" dirty="0"/>
          </a:p>
          <a:p>
            <a:r>
              <a:rPr lang="en-US" sz="1600" dirty="0" err="1" smtClean="0"/>
              <a:t>printf</a:t>
            </a:r>
            <a:r>
              <a:rPr lang="en-US" sz="1600" dirty="0"/>
              <a:t>("client: received '%s'\n",</a:t>
            </a:r>
            <a:r>
              <a:rPr lang="en-US" sz="1600" dirty="0" err="1"/>
              <a:t>buf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smtClean="0"/>
              <a:t>close(</a:t>
            </a:r>
            <a:r>
              <a:rPr lang="en-US" sz="1600" dirty="0" err="1" smtClean="0"/>
              <a:t>sockfd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69852" y="3621521"/>
            <a:ext cx="2216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socket address structure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592662" y="4355812"/>
            <a:ext cx="1102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char buffer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771377" y="2790524"/>
            <a:ext cx="185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Converts socket </a:t>
            </a:r>
          </a:p>
          <a:p>
            <a:r>
              <a:rPr lang="en-US" sz="1600" dirty="0" smtClean="0"/>
              <a:t>address</a:t>
            </a:r>
            <a:r>
              <a:rPr lang="en-US" sz="1600" dirty="0"/>
              <a:t> </a:t>
            </a:r>
            <a:r>
              <a:rPr lang="en-US" sz="1600" dirty="0" smtClean="0"/>
              <a:t>structure</a:t>
            </a:r>
          </a:p>
          <a:p>
            <a:r>
              <a:rPr lang="en-US" sz="1600" dirty="0" smtClean="0"/>
              <a:t>to a character string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71377" y="2819121"/>
            <a:ext cx="1852302" cy="802400"/>
          </a:xfrm>
          <a:prstGeom prst="wedgeRoundRectCallout">
            <a:avLst>
              <a:gd name="adj1" fmla="val 37010"/>
              <a:gd name="adj2" fmla="val 993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995338" y="3644312"/>
            <a:ext cx="2190825" cy="315763"/>
          </a:xfrm>
          <a:prstGeom prst="wedgeRoundRectCallout">
            <a:avLst>
              <a:gd name="adj1" fmla="val 13401"/>
              <a:gd name="adj2" fmla="val 905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9592662" y="4378603"/>
            <a:ext cx="1102481" cy="315763"/>
          </a:xfrm>
          <a:prstGeom prst="wedgeRoundRectCallout">
            <a:avLst>
              <a:gd name="adj1" fmla="val -70377"/>
              <a:gd name="adj2" fmla="val -352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34165" y="441242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Got rid of error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256002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4821184" y="1847850"/>
            <a:ext cx="3796146" cy="2603932"/>
          </a:xfrm>
          <a:prstGeom prst="cloudCallout">
            <a:avLst>
              <a:gd name="adj1" fmla="val -2651"/>
              <a:gd name="adj2" fmla="val 2405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73109" y="2315817"/>
            <a:ext cx="1364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Internet</a:t>
            </a:r>
          </a:p>
          <a:p>
            <a:pPr algn="ctr"/>
            <a:r>
              <a:rPr lang="en-US" sz="2800" dirty="0" smtClean="0"/>
              <a:t>(Cloud)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" y="1873926"/>
            <a:ext cx="1316686" cy="1167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0" y="3359206"/>
            <a:ext cx="2314366" cy="12744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52" y="2335545"/>
            <a:ext cx="1139331" cy="14747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97" y="2470275"/>
            <a:ext cx="2403318" cy="159929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613447" y="2335545"/>
            <a:ext cx="391732" cy="29801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80477" y="3388217"/>
            <a:ext cx="530124" cy="1438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7577" y="3701432"/>
            <a:ext cx="84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Stdin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97262" y="1817944"/>
            <a:ext cx="103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Stdout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066791" y="3072929"/>
            <a:ext cx="795786" cy="43229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17330" y="3094544"/>
            <a:ext cx="1158067" cy="1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7994" y="2403301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17330" y="2524827"/>
            <a:ext cx="100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socket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59977" y="4433880"/>
            <a:ext cx="1031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&gt; </a:t>
            </a:r>
            <a:r>
              <a:rPr lang="en-US" sz="2400" b="1" dirty="0" err="1" smtClean="0"/>
              <a:t>ls</a:t>
            </a:r>
            <a:endParaRPr lang="en-US" sz="2400" b="1" dirty="0" smtClean="0"/>
          </a:p>
          <a:p>
            <a:r>
              <a:rPr lang="en-US" sz="2400" b="1" dirty="0" err="1" smtClean="0"/>
              <a:t>a.out</a:t>
            </a:r>
            <a:endParaRPr lang="en-US" sz="2400" b="1" dirty="0" smtClean="0"/>
          </a:p>
          <a:p>
            <a:r>
              <a:rPr lang="en-US" sz="2400" b="1" dirty="0" err="1" smtClean="0"/>
              <a:t>hello.c</a:t>
            </a:r>
            <a:endParaRPr lang="en-US" sz="2400" b="1" dirty="0" smtClean="0"/>
          </a:p>
          <a:p>
            <a:r>
              <a:rPr lang="en-US" sz="2400" b="1" dirty="0" smtClean="0"/>
              <a:t>hello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859" y="3683462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66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09800" cy="678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454" y="905165"/>
            <a:ext cx="530177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#define PORT "3490"  // </a:t>
            </a:r>
            <a:r>
              <a:rPr lang="en-US" sz="1600" dirty="0" smtClean="0"/>
              <a:t>Port# of server</a:t>
            </a:r>
            <a:endParaRPr lang="en-US" sz="1600" dirty="0"/>
          </a:p>
          <a:p>
            <a:r>
              <a:rPr lang="en-US" sz="1600" dirty="0"/>
              <a:t>#define BACKLOG </a:t>
            </a:r>
            <a:r>
              <a:rPr lang="en-US" sz="1600" dirty="0" smtClean="0"/>
              <a:t>10 // Max pending connections</a:t>
            </a:r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sigchld_handler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while(</a:t>
            </a:r>
            <a:r>
              <a:rPr lang="en-US" sz="1600" dirty="0" err="1"/>
              <a:t>waitpid</a:t>
            </a:r>
            <a:r>
              <a:rPr lang="en-US" sz="1600" dirty="0"/>
              <a:t>(-1, NULL, </a:t>
            </a:r>
            <a:r>
              <a:rPr lang="en-US" sz="1600" dirty="0" err="1"/>
              <a:t>WNOHANG</a:t>
            </a:r>
            <a:r>
              <a:rPr lang="en-US" sz="1600" dirty="0"/>
              <a:t>) &gt; 0);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// get </a:t>
            </a:r>
            <a:r>
              <a:rPr lang="en-US" sz="1600" dirty="0" err="1"/>
              <a:t>sockaddr</a:t>
            </a:r>
            <a:r>
              <a:rPr lang="en-US" sz="1600" dirty="0"/>
              <a:t>, </a:t>
            </a:r>
            <a:r>
              <a:rPr lang="en-US" sz="1600" dirty="0" err="1"/>
              <a:t>IPv4</a:t>
            </a:r>
            <a:r>
              <a:rPr lang="en-US" sz="1600" dirty="0"/>
              <a:t> or </a:t>
            </a:r>
            <a:r>
              <a:rPr lang="en-US" sz="1600" dirty="0" err="1"/>
              <a:t>IPv6</a:t>
            </a:r>
            <a:r>
              <a:rPr lang="en-US" sz="1600" dirty="0"/>
              <a:t>:</a:t>
            </a:r>
          </a:p>
          <a:p>
            <a:r>
              <a:rPr lang="en-US" sz="1600" dirty="0"/>
              <a:t>void *</a:t>
            </a:r>
            <a:r>
              <a:rPr lang="en-US" sz="1600" dirty="0" err="1"/>
              <a:t>get_in_addr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</a:t>
            </a:r>
            <a:r>
              <a:rPr lang="en-US" sz="1600" dirty="0" err="1"/>
              <a:t>sa</a:t>
            </a:r>
            <a:r>
              <a:rPr lang="en-US" sz="1600" dirty="0" smtClean="0"/>
              <a:t>);  // Just like client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main(void)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sockfd</a:t>
            </a:r>
            <a:r>
              <a:rPr lang="en-US" sz="1600" dirty="0"/>
              <a:t>, </a:t>
            </a:r>
            <a:r>
              <a:rPr lang="en-US" sz="1600" dirty="0" err="1"/>
              <a:t>new_fd</a:t>
            </a:r>
            <a:r>
              <a:rPr lang="en-US" sz="1600" dirty="0"/>
              <a:t>; 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addrinfo</a:t>
            </a:r>
            <a:r>
              <a:rPr lang="en-US" sz="1600" dirty="0"/>
              <a:t> hints, *</a:t>
            </a:r>
            <a:r>
              <a:rPr lang="en-US" sz="1600" dirty="0" err="1"/>
              <a:t>servinfo</a:t>
            </a:r>
            <a:r>
              <a:rPr lang="en-US" sz="1600" dirty="0"/>
              <a:t>, *p;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sockaddr_storage</a:t>
            </a:r>
            <a:r>
              <a:rPr lang="en-US" sz="1600" dirty="0"/>
              <a:t> </a:t>
            </a:r>
            <a:r>
              <a:rPr lang="en-US" sz="1600" dirty="0" err="1"/>
              <a:t>their_addr</a:t>
            </a:r>
            <a:r>
              <a:rPr lang="en-US" sz="1600" dirty="0"/>
              <a:t>; // connector's </a:t>
            </a:r>
            <a:r>
              <a:rPr lang="en-US" sz="1600" dirty="0" err="1" smtClean="0"/>
              <a:t>addr</a:t>
            </a:r>
            <a:r>
              <a:rPr lang="en-US" sz="1600" dirty="0" smtClean="0"/>
              <a:t> info</a:t>
            </a:r>
            <a:endParaRPr lang="en-US" sz="1600" dirty="0"/>
          </a:p>
          <a:p>
            <a:r>
              <a:rPr lang="en-US" sz="1600" dirty="0" err="1" smtClean="0"/>
              <a:t>socklen_t</a:t>
            </a:r>
            <a:r>
              <a:rPr lang="en-US" sz="1600" dirty="0" smtClean="0"/>
              <a:t> </a:t>
            </a:r>
            <a:r>
              <a:rPr lang="en-US" sz="1600" dirty="0" err="1"/>
              <a:t>sin_size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sigaction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yes=1;</a:t>
            </a:r>
          </a:p>
          <a:p>
            <a:r>
              <a:rPr lang="en-US" sz="1600" dirty="0" smtClean="0"/>
              <a:t>char </a:t>
            </a:r>
            <a:r>
              <a:rPr lang="en-US" sz="1600" dirty="0"/>
              <a:t>s[</a:t>
            </a:r>
            <a:r>
              <a:rPr lang="en-US" sz="1600" dirty="0" err="1"/>
              <a:t>INET6_ADDRSTRLEN</a:t>
            </a:r>
            <a:r>
              <a:rPr lang="en-US" sz="1600" dirty="0" smtClean="0"/>
              <a:t>];</a:t>
            </a:r>
            <a:endParaRPr lang="en-US" sz="1600" dirty="0"/>
          </a:p>
          <a:p>
            <a:r>
              <a:rPr lang="en-US" sz="1600" dirty="0" err="1" smtClean="0"/>
              <a:t>memset</a:t>
            </a:r>
            <a:r>
              <a:rPr lang="en-US" sz="1600" dirty="0"/>
              <a:t>(&amp;hints, 0, </a:t>
            </a:r>
            <a:r>
              <a:rPr lang="en-US" sz="1600" dirty="0" err="1"/>
              <a:t>sizeof</a:t>
            </a:r>
            <a:r>
              <a:rPr lang="en-US" sz="1600" dirty="0"/>
              <a:t> hints</a:t>
            </a:r>
            <a:r>
              <a:rPr lang="en-US" sz="1600" dirty="0" smtClean="0"/>
              <a:t>);  // Initialize “hints”</a:t>
            </a:r>
            <a:endParaRPr lang="en-US" sz="1600" dirty="0"/>
          </a:p>
          <a:p>
            <a:r>
              <a:rPr lang="en-US" sz="1600" dirty="0" err="1" smtClean="0"/>
              <a:t>hints.ai_family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AF_UNSPEC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hints.ai_socktype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SOCK_STREAM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hints.ai_flags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AI_PASSIVE</a:t>
            </a:r>
            <a:r>
              <a:rPr lang="en-US" sz="1600" dirty="0"/>
              <a:t>; // use my </a:t>
            </a:r>
            <a:r>
              <a:rPr lang="en-US" sz="1600" dirty="0" smtClean="0"/>
              <a:t>IP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847150"/>
            <a:ext cx="53892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getaddrinfo</a:t>
            </a:r>
            <a:r>
              <a:rPr lang="en-US" sz="1600" b="1" dirty="0" smtClean="0"/>
              <a:t>(NULL</a:t>
            </a:r>
            <a:r>
              <a:rPr lang="en-US" sz="1600" b="1" dirty="0"/>
              <a:t>, PORT, &amp;hints, &amp;</a:t>
            </a:r>
            <a:r>
              <a:rPr lang="en-US" sz="1600" b="1" dirty="0" err="1"/>
              <a:t>servinfo</a:t>
            </a:r>
            <a:r>
              <a:rPr lang="en-US" sz="1600" b="1" dirty="0" smtClean="0"/>
              <a:t>));</a:t>
            </a:r>
          </a:p>
          <a:p>
            <a:endParaRPr lang="en-US" sz="1600" dirty="0"/>
          </a:p>
          <a:p>
            <a:r>
              <a:rPr lang="en-US" sz="1600" dirty="0" smtClean="0"/>
              <a:t>for(p </a:t>
            </a:r>
            <a:r>
              <a:rPr lang="en-US" sz="1600" dirty="0"/>
              <a:t>= </a:t>
            </a:r>
            <a:r>
              <a:rPr lang="en-US" sz="1600" dirty="0" err="1"/>
              <a:t>servinfo</a:t>
            </a:r>
            <a:r>
              <a:rPr lang="en-US" sz="1600" dirty="0"/>
              <a:t>; p != NULL; p = p-&gt;</a:t>
            </a:r>
            <a:r>
              <a:rPr lang="en-US" sz="1600" dirty="0" err="1"/>
              <a:t>ai_next</a:t>
            </a:r>
            <a:r>
              <a:rPr lang="en-US" sz="1600" dirty="0"/>
              <a:t>) </a:t>
            </a:r>
            <a:r>
              <a:rPr lang="en-US" sz="1600" dirty="0" smtClean="0"/>
              <a:t>{  // Find socket </a:t>
            </a:r>
            <a:r>
              <a:rPr lang="en-US" sz="1600" dirty="0" err="1" smtClean="0"/>
              <a:t>fd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if </a:t>
            </a:r>
            <a:r>
              <a:rPr lang="en-US" sz="1600" dirty="0"/>
              <a:t>((</a:t>
            </a:r>
            <a:r>
              <a:rPr lang="en-US" sz="1600" b="1" dirty="0" err="1"/>
              <a:t>sockfd</a:t>
            </a:r>
            <a:r>
              <a:rPr lang="en-US" sz="1600" b="1" dirty="0"/>
              <a:t> = socket(p-&gt;</a:t>
            </a:r>
            <a:r>
              <a:rPr lang="en-US" sz="1600" b="1" dirty="0" err="1"/>
              <a:t>ai_family</a:t>
            </a:r>
            <a:r>
              <a:rPr lang="en-US" sz="1600" b="1" dirty="0"/>
              <a:t>, p-&gt;</a:t>
            </a:r>
            <a:r>
              <a:rPr lang="en-US" sz="1600" b="1" dirty="0" err="1"/>
              <a:t>ai_socktype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p-</a:t>
            </a:r>
            <a:r>
              <a:rPr lang="en-US" sz="1600" b="1" dirty="0"/>
              <a:t>&gt;</a:t>
            </a:r>
            <a:r>
              <a:rPr lang="en-US" sz="1600" b="1" dirty="0" err="1"/>
              <a:t>ai_protocol</a:t>
            </a:r>
            <a:r>
              <a:rPr lang="en-US" sz="1600" b="1" dirty="0"/>
              <a:t>)) </a:t>
            </a:r>
            <a:r>
              <a:rPr lang="en-US" sz="1600" dirty="0"/>
              <a:t>== -1) </a:t>
            </a:r>
            <a:r>
              <a:rPr lang="en-US" sz="1600" dirty="0" smtClean="0"/>
              <a:t>continue;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b="1" dirty="0" err="1"/>
              <a:t>setsockopt</a:t>
            </a:r>
            <a:r>
              <a:rPr lang="en-US" sz="1600" b="1" dirty="0"/>
              <a:t>(</a:t>
            </a:r>
            <a:r>
              <a:rPr lang="en-US" sz="1600" b="1" dirty="0" err="1"/>
              <a:t>sockfd</a:t>
            </a:r>
            <a:r>
              <a:rPr lang="en-US" sz="1600" b="1" dirty="0"/>
              <a:t>, </a:t>
            </a:r>
            <a:r>
              <a:rPr lang="en-US" sz="1600" b="1" dirty="0" err="1"/>
              <a:t>SOL_SOCKET</a:t>
            </a:r>
            <a:r>
              <a:rPr lang="en-US" sz="1600" b="1" dirty="0"/>
              <a:t>, </a:t>
            </a:r>
            <a:r>
              <a:rPr lang="en-US" sz="1600" b="1" dirty="0" err="1"/>
              <a:t>SO_REUSEADDR</a:t>
            </a:r>
            <a:r>
              <a:rPr lang="en-US" sz="1600" b="1" dirty="0"/>
              <a:t>, &amp;yes,</a:t>
            </a:r>
          </a:p>
          <a:p>
            <a:r>
              <a:rPr lang="en-US" sz="1600" b="1" dirty="0"/>
              <a:t>				</a:t>
            </a:r>
            <a:r>
              <a:rPr lang="en-US" sz="1600" b="1" dirty="0" err="1"/>
              <a:t>sizeof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)) </a:t>
            </a:r>
            <a:r>
              <a:rPr lang="en-US" sz="1600" dirty="0"/>
              <a:t>== -1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			exit(1</a:t>
            </a:r>
            <a:r>
              <a:rPr lang="en-US" sz="1600" dirty="0" smtClean="0"/>
              <a:t>);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if </a:t>
            </a:r>
            <a:r>
              <a:rPr lang="en-US" sz="1600" dirty="0"/>
              <a:t>(</a:t>
            </a:r>
            <a:r>
              <a:rPr lang="en-US" sz="1600" b="1" dirty="0"/>
              <a:t>bind(</a:t>
            </a:r>
            <a:r>
              <a:rPr lang="en-US" sz="1600" b="1" dirty="0" err="1"/>
              <a:t>sockfd</a:t>
            </a:r>
            <a:r>
              <a:rPr lang="en-US" sz="1600" b="1" dirty="0"/>
              <a:t>, p-&gt;</a:t>
            </a:r>
            <a:r>
              <a:rPr lang="en-US" sz="1600" b="1" dirty="0" err="1"/>
              <a:t>ai_addr</a:t>
            </a:r>
            <a:r>
              <a:rPr lang="en-US" sz="1600" b="1" dirty="0"/>
              <a:t>, p-&gt;</a:t>
            </a:r>
            <a:r>
              <a:rPr lang="en-US" sz="1600" b="1" dirty="0" err="1"/>
              <a:t>ai_addrlen</a:t>
            </a:r>
            <a:r>
              <a:rPr lang="en-US" sz="1600" b="1" dirty="0"/>
              <a:t>) </a:t>
            </a:r>
            <a:r>
              <a:rPr lang="en-US" sz="1600" dirty="0"/>
              <a:t>== -1) {</a:t>
            </a:r>
          </a:p>
          <a:p>
            <a:r>
              <a:rPr lang="en-US" sz="1600" dirty="0"/>
              <a:t>			close(</a:t>
            </a:r>
            <a:r>
              <a:rPr lang="en-US" sz="1600" dirty="0" err="1"/>
              <a:t>sockfd</a:t>
            </a:r>
            <a:r>
              <a:rPr lang="en-US" sz="1600" dirty="0"/>
              <a:t>);</a:t>
            </a:r>
          </a:p>
          <a:p>
            <a:r>
              <a:rPr lang="en-US" sz="1600" dirty="0"/>
              <a:t>			continue;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}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break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freeaddrinfo</a:t>
            </a:r>
            <a:r>
              <a:rPr lang="en-US" sz="1600" dirty="0" smtClean="0"/>
              <a:t>(</a:t>
            </a:r>
            <a:r>
              <a:rPr lang="en-US" sz="1600" dirty="0" err="1" smtClean="0"/>
              <a:t>servinfo</a:t>
            </a:r>
            <a:r>
              <a:rPr lang="en-US" sz="1600" dirty="0"/>
              <a:t>); // all done with this </a:t>
            </a:r>
            <a:r>
              <a:rPr lang="en-US" sz="1600" dirty="0" smtClean="0"/>
              <a:t>structure</a:t>
            </a:r>
          </a:p>
          <a:p>
            <a:r>
              <a:rPr lang="en-US" sz="1600" b="1" dirty="0" smtClean="0"/>
              <a:t>listen(</a:t>
            </a:r>
            <a:r>
              <a:rPr lang="en-US" sz="1600" b="1" dirty="0" err="1" smtClean="0"/>
              <a:t>sockfd</a:t>
            </a:r>
            <a:r>
              <a:rPr lang="en-US" sz="1600" b="1" dirty="0"/>
              <a:t>, </a:t>
            </a:r>
            <a:r>
              <a:rPr lang="en-US" sz="1600" b="1" dirty="0" smtClean="0"/>
              <a:t>BACKLOG); //  Server listens on </a:t>
            </a:r>
            <a:r>
              <a:rPr lang="en-US" sz="1600" b="1" dirty="0" err="1" smtClean="0"/>
              <a:t>sockfd</a:t>
            </a:r>
            <a:endParaRPr lang="en-US" sz="1600" b="1" dirty="0"/>
          </a:p>
          <a:p>
            <a:r>
              <a:rPr lang="en-US" sz="1600" dirty="0" err="1" smtClean="0"/>
              <a:t>sa.sa_handler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sigchld_handler</a:t>
            </a:r>
            <a:r>
              <a:rPr lang="en-US" sz="1600" dirty="0"/>
              <a:t>; // reap all dead processes</a:t>
            </a:r>
          </a:p>
          <a:p>
            <a:r>
              <a:rPr lang="en-US" sz="1600" dirty="0" err="1" smtClean="0"/>
              <a:t>sigemptyset</a:t>
            </a:r>
            <a:r>
              <a:rPr lang="en-US" sz="1600" dirty="0"/>
              <a:t>(&amp;</a:t>
            </a:r>
            <a:r>
              <a:rPr lang="en-US" sz="1600" dirty="0" err="1"/>
              <a:t>sa.sa_mask</a:t>
            </a:r>
            <a:r>
              <a:rPr lang="en-US" sz="1600" dirty="0"/>
              <a:t>);</a:t>
            </a:r>
          </a:p>
          <a:p>
            <a:r>
              <a:rPr lang="en-US" sz="1600" dirty="0" err="1" smtClean="0"/>
              <a:t>sa.sa_flags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SA_RESTART</a:t>
            </a:r>
            <a:r>
              <a:rPr lang="en-US" sz="1600" dirty="0"/>
              <a:t>;</a:t>
            </a:r>
          </a:p>
          <a:p>
            <a:r>
              <a:rPr lang="en-US" sz="1600" dirty="0" err="1" smtClean="0"/>
              <a:t>sigaction</a:t>
            </a:r>
            <a:r>
              <a:rPr lang="en-US" sz="1600" dirty="0" smtClean="0"/>
              <a:t>(</a:t>
            </a:r>
            <a:r>
              <a:rPr lang="en-US" sz="1600" dirty="0" err="1" smtClean="0"/>
              <a:t>SIGCHLD</a:t>
            </a:r>
            <a:r>
              <a:rPr lang="en-US" sz="1600" dirty="0"/>
              <a:t>, &amp;</a:t>
            </a:r>
            <a:r>
              <a:rPr lang="en-US" sz="1600" dirty="0" err="1"/>
              <a:t>sa</a:t>
            </a:r>
            <a:r>
              <a:rPr lang="en-US" sz="1600" dirty="0"/>
              <a:t>, NULL</a:t>
            </a:r>
            <a:r>
              <a:rPr lang="en-US" sz="1600" dirty="0" smtClean="0"/>
              <a:t>);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330355" y="2253672"/>
            <a:ext cx="202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Set socket </a:t>
            </a:r>
            <a:r>
              <a:rPr lang="en-US" sz="1600" dirty="0" err="1" smtClean="0"/>
              <a:t>fd</a:t>
            </a:r>
            <a:r>
              <a:rPr lang="en-US" sz="1600" dirty="0"/>
              <a:t> </a:t>
            </a:r>
            <a:r>
              <a:rPr lang="en-US" sz="1600" dirty="0" smtClean="0"/>
              <a:t>so it can </a:t>
            </a:r>
          </a:p>
          <a:p>
            <a:r>
              <a:rPr lang="en-US" sz="1600" dirty="0" smtClean="0"/>
              <a:t>be used as a listener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359564" y="2253672"/>
            <a:ext cx="1884218" cy="594176"/>
          </a:xfrm>
          <a:prstGeom prst="wedgeRoundRectCallout">
            <a:avLst>
              <a:gd name="adj1" fmla="val 59069"/>
              <a:gd name="adj2" fmla="val -338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7225" y="3191163"/>
            <a:ext cx="184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Finds and binds an</a:t>
            </a:r>
          </a:p>
          <a:p>
            <a:r>
              <a:rPr lang="en-US" sz="1600" dirty="0" smtClean="0"/>
              <a:t>address to socket </a:t>
            </a:r>
            <a:r>
              <a:rPr lang="en-US" sz="1600" dirty="0" err="1" smtClean="0"/>
              <a:t>fd</a:t>
            </a:r>
            <a:endParaRPr lang="en-US" sz="16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466434" y="3191163"/>
            <a:ext cx="1884218" cy="594176"/>
          </a:xfrm>
          <a:prstGeom prst="wedgeRoundRectCallout">
            <a:avLst>
              <a:gd name="adj1" fmla="val 64461"/>
              <a:gd name="adj2" fmla="val -540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09800" cy="678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628" y="1303593"/>
            <a:ext cx="614700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printf</a:t>
            </a:r>
            <a:r>
              <a:rPr lang="en-US" sz="1600" dirty="0"/>
              <a:t>("server: waiting for connections...\n</a:t>
            </a:r>
            <a:r>
              <a:rPr lang="en-US" sz="1600" dirty="0" smtClean="0"/>
              <a:t>");</a:t>
            </a:r>
            <a:endParaRPr lang="en-US" sz="1600" dirty="0"/>
          </a:p>
          <a:p>
            <a:r>
              <a:rPr lang="en-US" sz="1600" dirty="0" smtClean="0"/>
              <a:t>while(1</a:t>
            </a:r>
            <a:r>
              <a:rPr lang="en-US" sz="1600" dirty="0"/>
              <a:t>) {  // main accept() loop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sin_size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sizeof</a:t>
            </a:r>
            <a:r>
              <a:rPr lang="en-US" sz="1600" dirty="0"/>
              <a:t> </a:t>
            </a:r>
            <a:r>
              <a:rPr lang="en-US" sz="1600" dirty="0" err="1"/>
              <a:t>their_addr</a:t>
            </a:r>
            <a:r>
              <a:rPr lang="en-US" sz="1600" dirty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new_fd</a:t>
            </a:r>
            <a:r>
              <a:rPr lang="en-US" sz="1600" dirty="0" smtClean="0"/>
              <a:t> </a:t>
            </a:r>
            <a:r>
              <a:rPr lang="en-US" sz="1600" b="1" dirty="0"/>
              <a:t>= accept(</a:t>
            </a:r>
            <a:r>
              <a:rPr lang="en-US" sz="1600" b="1" dirty="0" err="1"/>
              <a:t>sockfd</a:t>
            </a:r>
            <a:r>
              <a:rPr lang="en-US" sz="1600" b="1" dirty="0"/>
              <a:t>, (</a:t>
            </a:r>
            <a:r>
              <a:rPr lang="en-US" sz="1600" b="1" dirty="0" err="1"/>
              <a:t>struct</a:t>
            </a:r>
            <a:r>
              <a:rPr lang="en-US" sz="1600" b="1" dirty="0"/>
              <a:t> </a:t>
            </a:r>
            <a:r>
              <a:rPr lang="en-US" sz="1600" b="1" dirty="0" err="1"/>
              <a:t>sockaddr</a:t>
            </a:r>
            <a:r>
              <a:rPr lang="en-US" sz="1600" b="1" dirty="0"/>
              <a:t> *)&amp;</a:t>
            </a:r>
            <a:r>
              <a:rPr lang="en-US" sz="1600" b="1" dirty="0" err="1"/>
              <a:t>their_addr</a:t>
            </a:r>
            <a:r>
              <a:rPr lang="en-US" sz="1600" b="1" dirty="0"/>
              <a:t>, &amp;</a:t>
            </a:r>
            <a:r>
              <a:rPr lang="en-US" sz="1600" b="1" dirty="0" err="1"/>
              <a:t>sin_size</a:t>
            </a:r>
            <a:r>
              <a:rPr lang="en-US" sz="1600" b="1" dirty="0" smtClean="0"/>
              <a:t>);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inet_ntop</a:t>
            </a:r>
            <a:r>
              <a:rPr lang="en-US" sz="1600" dirty="0" smtClean="0"/>
              <a:t>(</a:t>
            </a:r>
            <a:r>
              <a:rPr lang="en-US" sz="1600" dirty="0" err="1" smtClean="0"/>
              <a:t>their_addr.ss_family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</a:t>
            </a:r>
            <a:r>
              <a:rPr lang="en-US" sz="1600" dirty="0" err="1" smtClean="0"/>
              <a:t>get_in_addr</a:t>
            </a:r>
            <a:r>
              <a:rPr lang="en-US" sz="1600" dirty="0"/>
              <a:t>((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sockaddr</a:t>
            </a:r>
            <a:r>
              <a:rPr lang="en-US" sz="1600" dirty="0"/>
              <a:t> *)&amp;</a:t>
            </a:r>
            <a:r>
              <a:rPr lang="en-US" sz="1600" dirty="0" err="1"/>
              <a:t>their_addr</a:t>
            </a:r>
            <a:r>
              <a:rPr lang="en-US" sz="1600" dirty="0"/>
              <a:t>),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s</a:t>
            </a:r>
            <a:r>
              <a:rPr lang="en-US" sz="1600" dirty="0"/>
              <a:t>, </a:t>
            </a:r>
            <a:r>
              <a:rPr lang="en-US" sz="1600" dirty="0" err="1"/>
              <a:t>sizeof</a:t>
            </a:r>
            <a:r>
              <a:rPr lang="en-US" sz="1600" dirty="0"/>
              <a:t> s);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/>
              <a:t>("server: got connection from %s\n", s);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if </a:t>
            </a:r>
            <a:r>
              <a:rPr lang="en-US" sz="1600" dirty="0"/>
              <a:t>(!fork()) { // this is the </a:t>
            </a:r>
            <a:r>
              <a:rPr lang="en-US" sz="1600" b="1" dirty="0"/>
              <a:t>child process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close(</a:t>
            </a:r>
            <a:r>
              <a:rPr lang="en-US" sz="1600" dirty="0" err="1" smtClean="0"/>
              <a:t>sockfd</a:t>
            </a:r>
            <a:r>
              <a:rPr lang="en-US" sz="1600" dirty="0"/>
              <a:t>); // child doesn't need the </a:t>
            </a:r>
            <a:r>
              <a:rPr lang="en-US" sz="1600" dirty="0" smtClean="0"/>
              <a:t>listener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send(</a:t>
            </a:r>
            <a:r>
              <a:rPr lang="en-US" sz="1600" dirty="0" err="1" smtClean="0"/>
              <a:t>new_fd</a:t>
            </a:r>
            <a:r>
              <a:rPr lang="en-US" sz="1600" dirty="0"/>
              <a:t>, "Hello, world!", </a:t>
            </a:r>
            <a:r>
              <a:rPr lang="en-US" sz="1600" dirty="0" smtClean="0"/>
              <a:t>13, 0);</a:t>
            </a:r>
          </a:p>
          <a:p>
            <a:r>
              <a:rPr lang="en-US" sz="1600" dirty="0" smtClean="0"/>
              <a:t>          close(</a:t>
            </a:r>
            <a:r>
              <a:rPr lang="en-US" sz="1600" dirty="0" err="1" smtClean="0"/>
              <a:t>new_fd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exit(0</a:t>
            </a:r>
            <a:r>
              <a:rPr lang="en-US" sz="1600" dirty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}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close(</a:t>
            </a:r>
            <a:r>
              <a:rPr lang="en-US" sz="1600" dirty="0" err="1" smtClean="0"/>
              <a:t>new_fd</a:t>
            </a:r>
            <a:r>
              <a:rPr lang="en-US" sz="1600" dirty="0"/>
              <a:t>);  // parent doesn't need this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24279" y="1259468"/>
            <a:ext cx="289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accept() returns a new socket </a:t>
            </a:r>
            <a:r>
              <a:rPr lang="en-US" sz="1600" dirty="0" err="1" smtClean="0"/>
              <a:t>fd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to access the connection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24278" y="1267594"/>
            <a:ext cx="2770823" cy="612648"/>
          </a:xfrm>
          <a:prstGeom prst="wedgeRoundRectCallout">
            <a:avLst>
              <a:gd name="adj1" fmla="val -39167"/>
              <a:gd name="adj2" fmla="val 820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020" y="2520232"/>
            <a:ext cx="108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Print client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181019" y="2528358"/>
            <a:ext cx="1086517" cy="330428"/>
          </a:xfrm>
          <a:prstGeom prst="wedgeRoundRectCallout">
            <a:avLst>
              <a:gd name="adj1" fmla="val -39167"/>
              <a:gd name="adj2" fmla="val 820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Client Server in Stages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855" y="1496291"/>
            <a:ext cx="38236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0:  Compile client and server</a:t>
            </a:r>
          </a:p>
          <a:p>
            <a:r>
              <a:rPr lang="en-US" dirty="0" smtClean="0"/>
              <a:t>Run server in background</a:t>
            </a:r>
          </a:p>
          <a:p>
            <a:r>
              <a:rPr lang="en-US" dirty="0" smtClean="0"/>
              <a:t>Run client</a:t>
            </a:r>
          </a:p>
          <a:p>
            <a:r>
              <a:rPr lang="en-US" dirty="0" smtClean="0"/>
              <a:t>Kill server</a:t>
            </a:r>
          </a:p>
          <a:p>
            <a:r>
              <a:rPr lang="en-US" dirty="0" smtClean="0"/>
              <a:t>Read comments in </a:t>
            </a:r>
            <a:r>
              <a:rPr lang="en-US" dirty="0" err="1" smtClean="0"/>
              <a:t>client.c</a:t>
            </a:r>
            <a:r>
              <a:rPr lang="en-US" dirty="0" smtClean="0"/>
              <a:t> and </a:t>
            </a:r>
            <a:r>
              <a:rPr lang="en-US" dirty="0" err="1" smtClean="0"/>
              <a:t>server.c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854" y="3108037"/>
            <a:ext cx="3266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1:  Modify server</a:t>
            </a:r>
          </a:p>
          <a:p>
            <a:r>
              <a:rPr lang="en-US" dirty="0" smtClean="0"/>
              <a:t>Modify server so that it does “ls”</a:t>
            </a:r>
          </a:p>
          <a:p>
            <a:r>
              <a:rPr lang="en-US" dirty="0"/>
              <a:t> </a:t>
            </a:r>
            <a:r>
              <a:rPr lang="en-US" dirty="0" smtClean="0"/>
              <a:t>   when getting a connection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854" y="4104785"/>
            <a:ext cx="339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2:  Modify client/server</a:t>
            </a:r>
          </a:p>
          <a:p>
            <a:r>
              <a:rPr lang="en-US" dirty="0" smtClean="0"/>
              <a:t>Modify server so that it does “ls”</a:t>
            </a:r>
          </a:p>
          <a:p>
            <a:r>
              <a:rPr lang="en-US" dirty="0"/>
              <a:t> </a:t>
            </a:r>
            <a:r>
              <a:rPr lang="en-US" dirty="0" smtClean="0"/>
              <a:t>   when getting a connection</a:t>
            </a:r>
          </a:p>
          <a:p>
            <a:r>
              <a:rPr lang="en-US" dirty="0"/>
              <a:t> </a:t>
            </a:r>
            <a:r>
              <a:rPr lang="en-US" dirty="0" smtClean="0"/>
              <a:t>   The output is sent back to client</a:t>
            </a:r>
          </a:p>
          <a:p>
            <a:r>
              <a:rPr lang="en-US" dirty="0" smtClean="0"/>
              <a:t>Modify client so that it displays</a:t>
            </a:r>
          </a:p>
          <a:p>
            <a:r>
              <a:rPr lang="en-US" dirty="0"/>
              <a:t> </a:t>
            </a:r>
            <a:r>
              <a:rPr lang="en-US" dirty="0" smtClean="0"/>
              <a:t>   what’s received from 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1218" y="1392030"/>
            <a:ext cx="581499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Stage 3:  Modify client/server</a:t>
            </a:r>
          </a:p>
          <a:p>
            <a:r>
              <a:rPr lang="en-US" dirty="0" smtClean="0"/>
              <a:t>Design command messages from client</a:t>
            </a:r>
          </a:p>
          <a:p>
            <a:r>
              <a:rPr lang="en-US" dirty="0" smtClean="0"/>
              <a:t>Modify client so that it sends a command message from “ls”</a:t>
            </a:r>
          </a:p>
          <a:p>
            <a:r>
              <a:rPr lang="en-US" dirty="0" smtClean="0"/>
              <a:t>Modify server so that it parses the command message</a:t>
            </a:r>
          </a:p>
          <a:p>
            <a:r>
              <a:rPr lang="en-US" dirty="0"/>
              <a:t> </a:t>
            </a:r>
            <a:r>
              <a:rPr lang="en-US" dirty="0" smtClean="0"/>
              <a:t>   Then it runs “ls”</a:t>
            </a:r>
          </a:p>
          <a:p>
            <a:r>
              <a:rPr lang="en-US" dirty="0"/>
              <a:t> </a:t>
            </a:r>
            <a:r>
              <a:rPr lang="en-US" dirty="0" smtClean="0"/>
              <a:t>   The output is sent back to the client</a:t>
            </a:r>
          </a:p>
          <a:p>
            <a:r>
              <a:rPr lang="en-US" dirty="0" smtClean="0"/>
              <a:t>Modify client so that it displays</a:t>
            </a:r>
          </a:p>
          <a:p>
            <a:r>
              <a:rPr lang="en-US" dirty="0"/>
              <a:t> </a:t>
            </a:r>
            <a:r>
              <a:rPr lang="en-US" dirty="0" smtClean="0"/>
              <a:t>   what’s received from server</a:t>
            </a:r>
          </a:p>
          <a:p>
            <a:endParaRPr lang="en-US" dirty="0"/>
          </a:p>
          <a:p>
            <a:r>
              <a:rPr lang="en-US" b="1" dirty="0" smtClean="0"/>
              <a:t>Stage 4:  Modify client/server</a:t>
            </a:r>
          </a:p>
          <a:p>
            <a:r>
              <a:rPr lang="en-US" dirty="0" smtClean="0"/>
              <a:t>Modify client and server so that</a:t>
            </a:r>
          </a:p>
          <a:p>
            <a:r>
              <a:rPr lang="en-US" dirty="0"/>
              <a:t> </a:t>
            </a:r>
            <a:r>
              <a:rPr lang="en-US" dirty="0" smtClean="0"/>
              <a:t>   Client prompts user for command</a:t>
            </a:r>
          </a:p>
          <a:p>
            <a:r>
              <a:rPr lang="en-US" dirty="0"/>
              <a:t> </a:t>
            </a:r>
            <a:r>
              <a:rPr lang="en-US" dirty="0" smtClean="0"/>
              <a:t>   Client sends command messages</a:t>
            </a:r>
          </a:p>
          <a:p>
            <a:r>
              <a:rPr lang="en-US" dirty="0"/>
              <a:t> </a:t>
            </a:r>
            <a:r>
              <a:rPr lang="en-US" dirty="0" smtClean="0"/>
              <a:t>   Server parses and acts on command message</a:t>
            </a:r>
          </a:p>
          <a:p>
            <a:r>
              <a:rPr lang="en-US" dirty="0"/>
              <a:t> </a:t>
            </a:r>
            <a:r>
              <a:rPr lang="en-US" dirty="0" smtClean="0"/>
              <a:t>   Server sends output back to client</a:t>
            </a:r>
          </a:p>
          <a:p>
            <a:r>
              <a:rPr lang="en-US" dirty="0"/>
              <a:t> </a:t>
            </a:r>
            <a:r>
              <a:rPr lang="en-US" dirty="0" smtClean="0"/>
              <a:t>   Client displays results from server</a:t>
            </a:r>
          </a:p>
          <a:p>
            <a:r>
              <a:rPr lang="en-US" dirty="0" smtClean="0"/>
              <a:t>Upgrade one command at a time –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Server Paradigm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2" y="2473379"/>
            <a:ext cx="4239921" cy="282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45" y="2646377"/>
            <a:ext cx="1876425" cy="242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2437" y="967685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Client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4220" y="674462"/>
            <a:ext cx="1672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Server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(e.g., </a:t>
            </a:r>
            <a:r>
              <a:rPr lang="en-US" sz="2400" b="1" dirty="0" err="1" smtClean="0">
                <a:solidFill>
                  <a:srgbClr val="C00000"/>
                </a:solidFill>
              </a:rPr>
              <a:t>wiliki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93951" y="3415278"/>
            <a:ext cx="4304740" cy="3585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43629" y="3929696"/>
            <a:ext cx="4304740" cy="35858"/>
          </a:xfrm>
          <a:prstGeom prst="straightConnector1">
            <a:avLst/>
          </a:prstGeom>
          <a:ln w="635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801" y="2059152"/>
            <a:ext cx="3444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2</a:t>
            </a:r>
          </a:p>
          <a:p>
            <a:pPr algn="ctr"/>
            <a:r>
              <a:rPr lang="en-US" sz="2000" dirty="0" smtClean="0"/>
              <a:t>Client sends request for service</a:t>
            </a:r>
          </a:p>
          <a:p>
            <a:pPr algn="ctr"/>
            <a:r>
              <a:rPr lang="en-US" sz="2000" dirty="0" smtClean="0"/>
              <a:t>(send command)</a:t>
            </a:r>
          </a:p>
          <a:p>
            <a:pPr algn="ctr"/>
            <a:r>
              <a:rPr lang="en-US" sz="2000" dirty="0" smtClean="0"/>
              <a:t>e.g., </a:t>
            </a:r>
            <a:r>
              <a:rPr lang="en-US" sz="2000" dirty="0" err="1" smtClean="0"/>
              <a:t>ls</a:t>
            </a:r>
            <a:r>
              <a:rPr lang="en-US" sz="2000" dirty="0" smtClean="0"/>
              <a:t>, cat, </a:t>
            </a:r>
            <a:r>
              <a:rPr lang="en-US" sz="2000" dirty="0" err="1" smtClean="0"/>
              <a:t>mov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076" y="4079452"/>
            <a:ext cx="3611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4</a:t>
            </a:r>
          </a:p>
          <a:p>
            <a:pPr algn="ctr"/>
            <a:r>
              <a:rPr lang="en-US" sz="2000" dirty="0" smtClean="0"/>
              <a:t>Server sends the formatted reply</a:t>
            </a:r>
          </a:p>
          <a:p>
            <a:pPr algn="ctr"/>
            <a:r>
              <a:rPr lang="en-US" sz="2000" dirty="0" smtClean="0"/>
              <a:t>e.g., data that satisfies</a:t>
            </a:r>
          </a:p>
          <a:p>
            <a:pPr algn="ctr"/>
            <a:r>
              <a:rPr lang="en-US" sz="2000" dirty="0" smtClean="0"/>
              <a:t>the request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1625442"/>
            <a:ext cx="25475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0</a:t>
            </a:r>
          </a:p>
          <a:p>
            <a:pPr algn="ctr"/>
            <a:r>
              <a:rPr lang="en-US" sz="2400" dirty="0" smtClean="0"/>
              <a:t>Server continually</a:t>
            </a:r>
          </a:p>
          <a:p>
            <a:pPr algn="ctr"/>
            <a:r>
              <a:rPr lang="en-US" sz="2400" dirty="0" smtClean="0"/>
              <a:t>listens for requests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314" y="1436227"/>
            <a:ext cx="36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1</a:t>
            </a:r>
          </a:p>
          <a:p>
            <a:pPr algn="ctr"/>
            <a:r>
              <a:rPr lang="en-US" sz="2000" dirty="0" smtClean="0"/>
              <a:t>Issues Linux command for service</a:t>
            </a:r>
          </a:p>
          <a:p>
            <a:pPr algn="ctr"/>
            <a:r>
              <a:rPr lang="en-US" sz="2000" dirty="0" smtClean="0"/>
              <a:t>Examples:  ls, </a:t>
            </a:r>
            <a:r>
              <a:rPr lang="en-US" sz="2000" dirty="0" err="1" smtClean="0"/>
              <a:t>rm</a:t>
            </a:r>
            <a:r>
              <a:rPr lang="en-US" sz="2000" dirty="0" smtClean="0"/>
              <a:t>, cat, ... 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07" y="2783236"/>
            <a:ext cx="1907130" cy="9917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4010" y="3780888"/>
            <a:ext cx="7822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PuTTY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32704" y="4914039"/>
            <a:ext cx="385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3</a:t>
            </a:r>
          </a:p>
          <a:p>
            <a:pPr algn="ctr"/>
            <a:r>
              <a:rPr lang="en-US" sz="2000" dirty="0" smtClean="0"/>
              <a:t>Server receives and processes </a:t>
            </a:r>
          </a:p>
          <a:p>
            <a:pPr algn="ctr"/>
            <a:r>
              <a:rPr lang="en-US" sz="2000" dirty="0" smtClean="0"/>
              <a:t>the client’s request</a:t>
            </a:r>
            <a:endParaRPr lang="en-US" sz="2000" dirty="0"/>
          </a:p>
          <a:p>
            <a:pPr algn="ctr"/>
            <a:r>
              <a:rPr lang="en-US" sz="2000" dirty="0" smtClean="0"/>
              <a:t>Then it formats a reply to the 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954" y="5220896"/>
            <a:ext cx="322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Step 5</a:t>
            </a:r>
          </a:p>
          <a:p>
            <a:pPr algn="ctr"/>
            <a:r>
              <a:rPr lang="en-US" sz="2000" dirty="0" smtClean="0"/>
              <a:t>Client receives and processes</a:t>
            </a:r>
          </a:p>
          <a:p>
            <a:pPr algn="ctr"/>
            <a:r>
              <a:rPr lang="en-US" sz="2000" dirty="0" smtClean="0"/>
              <a:t>the formatted reply</a:t>
            </a:r>
          </a:p>
        </p:txBody>
      </p:sp>
    </p:spTree>
    <p:extLst>
      <p:ext uri="{BB962C8B-B14F-4D97-AF65-F5344CB8AC3E}">
        <p14:creationId xmlns:p14="http://schemas.microsoft.com/office/powerpoint/2010/main" val="40998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046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Commands:  </a:t>
            </a:r>
            <a:r>
              <a:rPr lang="en-US" dirty="0" err="1" smtClean="0"/>
              <a:t>execl</a:t>
            </a:r>
            <a:endParaRPr lang="en-US" dirty="0"/>
          </a:p>
          <a:p>
            <a:pPr lvl="1"/>
            <a:r>
              <a:rPr lang="en-US" dirty="0" smtClean="0"/>
              <a:t>Command line prompts:  </a:t>
            </a:r>
            <a:r>
              <a:rPr lang="en-US" dirty="0" err="1" smtClean="0"/>
              <a:t>ps</a:t>
            </a:r>
            <a:r>
              <a:rPr lang="en-US" dirty="0" smtClean="0"/>
              <a:t> –a, ls –l, </a:t>
            </a:r>
            <a:r>
              <a:rPr lang="en-US" dirty="0" err="1" smtClean="0"/>
              <a:t>hexdump</a:t>
            </a:r>
            <a:endParaRPr lang="en-US" dirty="0" smtClean="0"/>
          </a:p>
          <a:p>
            <a:pPr lvl="1"/>
            <a:r>
              <a:rPr lang="en-US" dirty="0" smtClean="0"/>
              <a:t>Without fork()</a:t>
            </a:r>
          </a:p>
          <a:p>
            <a:pPr lvl="1"/>
            <a:r>
              <a:rPr lang="en-US" dirty="0" smtClean="0"/>
              <a:t>With fork()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fork(), wait(), exit()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err="1" smtClean="0"/>
              <a:t>fg</a:t>
            </a:r>
            <a:r>
              <a:rPr lang="en-US" dirty="0" smtClean="0"/>
              <a:t>, </a:t>
            </a:r>
            <a:r>
              <a:rPr lang="en-US" dirty="0" err="1" smtClean="0"/>
              <a:t>bg</a:t>
            </a:r>
            <a:endParaRPr lang="en-US" dirty="0" smtClean="0"/>
          </a:p>
          <a:p>
            <a:r>
              <a:rPr lang="en-US" dirty="0" smtClean="0"/>
              <a:t>Pipes:  </a:t>
            </a:r>
            <a:r>
              <a:rPr lang="en-US" dirty="0" err="1" smtClean="0"/>
              <a:t>pipe.c</a:t>
            </a:r>
            <a:endParaRPr lang="en-US" dirty="0" smtClean="0"/>
          </a:p>
          <a:p>
            <a:pPr lvl="1"/>
            <a:r>
              <a:rPr lang="en-US" dirty="0" smtClean="0"/>
              <a:t>Using pipes</a:t>
            </a:r>
          </a:p>
          <a:p>
            <a:r>
              <a:rPr lang="en-US" dirty="0" smtClean="0"/>
              <a:t>Client-Server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socket </a:t>
            </a:r>
            <a:r>
              <a:rPr lang="en-US" dirty="0" smtClean="0"/>
              <a:t>per </a:t>
            </a:r>
            <a:r>
              <a:rPr lang="en-US" dirty="0" smtClean="0"/>
              <a:t>transaction</a:t>
            </a:r>
          </a:p>
          <a:p>
            <a:r>
              <a:rPr lang="en-US" dirty="0" smtClean="0"/>
              <a:t>Hints on developing the </a:t>
            </a:r>
            <a:r>
              <a:rPr lang="en-US" smtClean="0"/>
              <a:t>client-server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Program:</a:t>
            </a:r>
            <a:br>
              <a:rPr lang="en-US" dirty="0" smtClean="0"/>
            </a:br>
            <a:r>
              <a:rPr lang="en-US" dirty="0" smtClean="0"/>
              <a:t>Write a program that runs 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1114" y="3944417"/>
            <a:ext cx="26438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// Open directory file</a:t>
            </a:r>
          </a:p>
          <a:p>
            <a:r>
              <a:rPr lang="en-US" b="1" dirty="0" smtClean="0"/>
              <a:t>// Parse the file/directory</a:t>
            </a:r>
          </a:p>
          <a:p>
            <a:r>
              <a:rPr lang="en-US" b="1" dirty="0" smtClean="0"/>
              <a:t>//      information</a:t>
            </a:r>
          </a:p>
          <a:p>
            <a:r>
              <a:rPr lang="en-US" b="1" dirty="0" smtClean="0"/>
              <a:t>//  Print the information</a:t>
            </a:r>
            <a:endParaRPr lang="en-US" b="1" dirty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4308" y="1832202"/>
            <a:ext cx="2644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1:  for “ls – l”</a:t>
            </a:r>
          </a:p>
          <a:p>
            <a:r>
              <a:rPr lang="en-US" dirty="0" smtClean="0"/>
              <a:t>Write your own version of</a:t>
            </a:r>
          </a:p>
          <a:p>
            <a:r>
              <a:rPr lang="en-US" dirty="0" smtClean="0"/>
              <a:t>the Linux command, using</a:t>
            </a:r>
          </a:p>
          <a:p>
            <a:r>
              <a:rPr lang="en-US" dirty="0" smtClean="0"/>
              <a:t>open()</a:t>
            </a:r>
          </a:p>
          <a:p>
            <a:r>
              <a:rPr lang="en-US" dirty="0" smtClean="0"/>
              <a:t>write()</a:t>
            </a:r>
          </a:p>
          <a:p>
            <a:r>
              <a:rPr lang="en-US" dirty="0" smtClean="0"/>
              <a:t>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8965" y="1832202"/>
            <a:ext cx="62445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Option 2:  Use exec() or a variation for “ls –l”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err="1"/>
              <a:t>execl</a:t>
            </a:r>
            <a:r>
              <a:rPr lang="en-US" b="1" dirty="0"/>
              <a:t>(“/bin/ls”, “ls”, “-l”, (char *)NULL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Another </a:t>
            </a:r>
            <a:r>
              <a:rPr lang="en-US" b="1" dirty="0"/>
              <a:t>example:  </a:t>
            </a:r>
            <a:r>
              <a:rPr lang="en-US" b="1" dirty="0" err="1"/>
              <a:t>execl</a:t>
            </a:r>
            <a:r>
              <a:rPr lang="en-US" b="1" dirty="0"/>
              <a:t>(“/</a:t>
            </a:r>
            <a:r>
              <a:rPr lang="en-US" b="1" dirty="0" err="1"/>
              <a:t>usr</a:t>
            </a:r>
            <a:r>
              <a:rPr lang="en-US" b="1" dirty="0"/>
              <a:t>/bin/</a:t>
            </a:r>
            <a:r>
              <a:rPr lang="en-US" b="1" dirty="0" err="1"/>
              <a:t>sh</a:t>
            </a:r>
            <a:r>
              <a:rPr lang="en-US" b="1" dirty="0"/>
              <a:t>”, “</a:t>
            </a:r>
            <a:r>
              <a:rPr lang="en-US" b="1" dirty="0" err="1"/>
              <a:t>sh</a:t>
            </a:r>
            <a:r>
              <a:rPr lang="en-US" b="1" dirty="0"/>
              <a:t>”, “-c”, “ls –l *.c”, 0);</a:t>
            </a:r>
          </a:p>
          <a:p>
            <a:r>
              <a:rPr lang="en-US" b="1" dirty="0"/>
              <a:t>There are variations such as </a:t>
            </a:r>
            <a:r>
              <a:rPr lang="en-US" b="1" dirty="0" err="1"/>
              <a:t>execlp</a:t>
            </a:r>
            <a:r>
              <a:rPr lang="en-US" b="1" dirty="0"/>
              <a:t> – google to find </a:t>
            </a:r>
            <a:r>
              <a:rPr lang="en-US" b="1" dirty="0" smtClean="0"/>
              <a:t>descriptions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1879" y="4119928"/>
            <a:ext cx="1241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Path to the </a:t>
            </a:r>
          </a:p>
          <a:p>
            <a:r>
              <a:rPr lang="en-US" sz="1600" dirty="0" smtClean="0"/>
              <a:t>“ls” program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148943" y="4119928"/>
            <a:ext cx="1324430" cy="584775"/>
          </a:xfrm>
          <a:prstGeom prst="wedgeRoundRectCallout">
            <a:avLst>
              <a:gd name="adj1" fmla="val 21907"/>
              <a:gd name="adj2" fmla="val -1310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3823" y="2232777"/>
            <a:ext cx="417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Termination byte 0</a:t>
            </a:r>
          </a:p>
          <a:p>
            <a:r>
              <a:rPr lang="en-US" sz="1600" dirty="0" smtClean="0"/>
              <a:t>Termination byte is needed since the parameter</a:t>
            </a:r>
          </a:p>
          <a:p>
            <a:r>
              <a:rPr lang="en-US" sz="1600" dirty="0" smtClean="0"/>
              <a:t>list can have arbitrary length 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7630886" y="2232777"/>
            <a:ext cx="4253309" cy="830997"/>
          </a:xfrm>
          <a:prstGeom prst="wedgeRoundRectCallout">
            <a:avLst>
              <a:gd name="adj1" fmla="val -38093"/>
              <a:gd name="adj2" fmla="val 7180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4108" y="4021399"/>
            <a:ext cx="4117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 user will run the command by entering “ls –l”</a:t>
            </a:r>
          </a:p>
          <a:p>
            <a:r>
              <a:rPr lang="en-US" sz="1600" dirty="0" smtClean="0"/>
              <a:t>There are two arguments: “ls” and “-l”</a:t>
            </a:r>
          </a:p>
          <a:p>
            <a:r>
              <a:rPr lang="en-US" sz="1600" dirty="0" smtClean="0"/>
              <a:t>The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and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 parameters is a list of </a:t>
            </a:r>
          </a:p>
          <a:p>
            <a:r>
              <a:rPr lang="en-US" sz="1600" dirty="0" smtClean="0"/>
              <a:t>the arguments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734107" y="4043915"/>
            <a:ext cx="4117988" cy="1054702"/>
          </a:xfrm>
          <a:prstGeom prst="wedgeRoundRectCallout">
            <a:avLst>
              <a:gd name="adj1" fmla="val -36778"/>
              <a:gd name="adj2" fmla="val -8225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22" y="239146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exec( ) – what happens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9156" y="1438655"/>
            <a:ext cx="3604513" cy="1631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main()</a:t>
            </a:r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err="1" smtClean="0">
                <a:solidFill>
                  <a:srgbClr val="C00000"/>
                </a:solidFill>
              </a:rPr>
              <a:t>execl</a:t>
            </a:r>
            <a:r>
              <a:rPr lang="en-US" sz="2000" dirty="0" smtClean="0"/>
              <a:t>(“/bin/</a:t>
            </a:r>
            <a:r>
              <a:rPr lang="en-US" sz="2000" dirty="0" err="1" smtClean="0"/>
              <a:t>ls</a:t>
            </a:r>
            <a:r>
              <a:rPr lang="en-US" sz="2000" dirty="0" smtClean="0"/>
              <a:t>”, “</a:t>
            </a:r>
            <a:r>
              <a:rPr lang="en-US" sz="2000" dirty="0" err="1" smtClean="0"/>
              <a:t>ls</a:t>
            </a:r>
            <a:r>
              <a:rPr lang="en-US" sz="2000" dirty="0" smtClean="0"/>
              <a:t>”, (char*) NULL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(“ls –l  failed to run\n”);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095956" y="1438655"/>
            <a:ext cx="3385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“ls” program replaces “main()”</a:t>
            </a:r>
          </a:p>
          <a:p>
            <a:r>
              <a:rPr lang="en-US" sz="2000" dirty="0" smtClean="0"/>
              <a:t>Then “ls” is run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794171" y="1460353"/>
            <a:ext cx="3286204" cy="1631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ls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5117592" y="2178980"/>
            <a:ext cx="978408" cy="6649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822" y="3261298"/>
            <a:ext cx="894123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need to do more because the original program “main()” </a:t>
            </a:r>
          </a:p>
          <a:p>
            <a:r>
              <a:rPr lang="en-US" sz="2800" dirty="0" smtClean="0"/>
              <a:t>is </a:t>
            </a:r>
            <a:r>
              <a:rPr lang="en-US" sz="2800" i="1" dirty="0" smtClean="0"/>
              <a:t>completely overwritten</a:t>
            </a:r>
          </a:p>
          <a:p>
            <a:endParaRPr lang="en-US" sz="2800" dirty="0" smtClean="0"/>
          </a:p>
          <a:p>
            <a:r>
              <a:rPr lang="en-US" sz="2800" dirty="0"/>
              <a:t>W</a:t>
            </a:r>
            <a:r>
              <a:rPr lang="en-US" sz="2800" dirty="0" smtClean="0"/>
              <a:t>hat if we want the program “main()” to</a:t>
            </a:r>
          </a:p>
          <a:p>
            <a:r>
              <a:rPr lang="en-US" sz="2800" dirty="0" smtClean="0"/>
              <a:t>1.  Continue running</a:t>
            </a:r>
          </a:p>
          <a:p>
            <a:r>
              <a:rPr lang="en-US" sz="2800" dirty="0" smtClean="0"/>
              <a:t>2.  Call UNIX commands</a:t>
            </a:r>
          </a:p>
          <a:p>
            <a:r>
              <a:rPr lang="en-US" sz="2800" dirty="0"/>
              <a:t>3</a:t>
            </a:r>
            <a:r>
              <a:rPr lang="en-US" sz="2800" dirty="0" smtClean="0"/>
              <a:t>.  Use data from the command and continue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44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304"/>
          </a:xfrm>
        </p:spPr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3165" y="2445874"/>
            <a:ext cx="1250534" cy="2264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33165" y="2554731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(code)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79624" y="3061699"/>
            <a:ext cx="13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global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04488" y="35398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00256" y="3997087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5082" y="2078481"/>
            <a:ext cx="100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777922" y="3862316"/>
            <a:ext cx="999595" cy="847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3157" y="347024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4272" y="409027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5082" y="4370254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state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764272" y="4090275"/>
            <a:ext cx="1013246" cy="369332"/>
          </a:xfrm>
          <a:prstGeom prst="wedgeRoundRectCallout">
            <a:avLst>
              <a:gd name="adj1" fmla="val 78006"/>
              <a:gd name="adj2" fmla="val 683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3429" y="2062935"/>
            <a:ext cx="2881876" cy="28539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4800" y="1241070"/>
            <a:ext cx="3527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is a “running program”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– </a:t>
            </a:r>
            <a:r>
              <a:rPr lang="en-US" sz="2000" b="1" dirty="0"/>
              <a:t>sort of a virtual </a:t>
            </a:r>
            <a:r>
              <a:rPr lang="en-US" sz="2000" b="1" dirty="0" smtClean="0"/>
              <a:t>computer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17619" y="1231292"/>
            <a:ext cx="31567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Simple Computers</a:t>
            </a:r>
          </a:p>
          <a:p>
            <a:r>
              <a:rPr lang="en-US" sz="2000" dirty="0" smtClean="0"/>
              <a:t>(e.g., small microcontrollers)</a:t>
            </a:r>
          </a:p>
          <a:p>
            <a:r>
              <a:rPr lang="en-US" sz="2000" dirty="0" smtClean="0"/>
              <a:t>signal processors,</a:t>
            </a:r>
          </a:p>
          <a:p>
            <a:r>
              <a:rPr lang="en-US" sz="2000" dirty="0" smtClean="0"/>
              <a:t>simple embedded systems)</a:t>
            </a:r>
          </a:p>
          <a:p>
            <a:r>
              <a:rPr lang="en-US" sz="2000" b="1" dirty="0" smtClean="0"/>
              <a:t>run one process</a:t>
            </a:r>
            <a:endParaRPr lang="en-US" sz="2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00" y="3054012"/>
            <a:ext cx="1414923" cy="15159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78982" y="732809"/>
            <a:ext cx="31735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General Purpose Computers</a:t>
            </a:r>
          </a:p>
          <a:p>
            <a:r>
              <a:rPr lang="en-US" sz="2000" b="1" dirty="0" smtClean="0"/>
              <a:t>run multiple processes</a:t>
            </a:r>
          </a:p>
          <a:p>
            <a:r>
              <a:rPr lang="en-US" sz="2000" dirty="0" smtClean="0"/>
              <a:t>(e.g., Windows, Android, </a:t>
            </a:r>
          </a:p>
          <a:p>
            <a:r>
              <a:rPr lang="en-US" sz="2000" dirty="0" smtClean="0"/>
              <a:t>Apple OS, Linux)</a:t>
            </a:r>
          </a:p>
          <a:p>
            <a:r>
              <a:rPr lang="en-US" sz="2000" b="1" dirty="0" smtClean="0"/>
              <a:t>Each process has its own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unique Process ID (</a:t>
            </a:r>
            <a:r>
              <a:rPr lang="en-US" sz="2000" b="1" dirty="0" err="1" smtClean="0"/>
              <a:t>PID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7998395" y="3102568"/>
            <a:ext cx="669275" cy="4246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38532" y="31406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=2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351798" y="3036470"/>
            <a:ext cx="756848" cy="435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77213" y="305566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=32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0807497" y="3171241"/>
            <a:ext cx="756848" cy="435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32912" y="319043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=59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33638" y="3896204"/>
            <a:ext cx="756848" cy="435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459053" y="391539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=14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804806" y="3896204"/>
            <a:ext cx="756848" cy="435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730221" y="391539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PID</a:t>
            </a:r>
            <a:r>
              <a:rPr lang="en-US" dirty="0" smtClean="0"/>
              <a:t> =69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11515" y="4440160"/>
            <a:ext cx="3978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Processes run in “parallel”</a:t>
            </a:r>
          </a:p>
          <a:p>
            <a:r>
              <a:rPr lang="en-US" sz="2000" b="1" dirty="0" smtClean="0"/>
              <a:t>Processes run independently</a:t>
            </a:r>
          </a:p>
          <a:p>
            <a:r>
              <a:rPr lang="en-US" sz="2000" b="1" dirty="0" smtClean="0"/>
              <a:t>Processes are created/destroyed by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the operating system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23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64307" cy="426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3027" y="791570"/>
            <a:ext cx="2838982" cy="36933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while(1) {</a:t>
            </a:r>
          </a:p>
          <a:p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b="1" dirty="0" smtClean="0"/>
              <a:t>fork( ) </a:t>
            </a:r>
            <a:r>
              <a:rPr lang="en-US" dirty="0" smtClean="0"/>
              <a:t>== 0)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  task1( ):</a:t>
            </a:r>
          </a:p>
          <a:p>
            <a:r>
              <a:rPr lang="en-US" dirty="0"/>
              <a:t> </a:t>
            </a:r>
            <a:r>
              <a:rPr lang="en-US" dirty="0" smtClean="0"/>
              <a:t>  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 else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  task2( 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wait</a:t>
            </a:r>
            <a:r>
              <a:rPr lang="en-US" dirty="0" smtClean="0"/>
              <a:t>(  ); 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Down Arrow 2"/>
          <p:cNvSpPr/>
          <p:nvPr/>
        </p:nvSpPr>
        <p:spPr>
          <a:xfrm>
            <a:off x="1472554" y="929682"/>
            <a:ext cx="389964" cy="561135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5554" y="1256863"/>
            <a:ext cx="2838982" cy="36933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while(1) {</a:t>
            </a:r>
          </a:p>
          <a:p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b="1" dirty="0" smtClean="0"/>
              <a:t>fork( ) </a:t>
            </a:r>
            <a:r>
              <a:rPr lang="en-US" dirty="0" smtClean="0"/>
              <a:t>== 0) { /* child */</a:t>
            </a:r>
          </a:p>
          <a:p>
            <a:r>
              <a:rPr lang="en-US" dirty="0"/>
              <a:t> </a:t>
            </a:r>
            <a:r>
              <a:rPr lang="en-US" dirty="0" smtClean="0"/>
              <a:t>     task1( ):</a:t>
            </a:r>
          </a:p>
          <a:p>
            <a:r>
              <a:rPr lang="en-US" dirty="0"/>
              <a:t> </a:t>
            </a:r>
            <a:r>
              <a:rPr lang="en-US" dirty="0" smtClean="0"/>
              <a:t>     exit(EXIT_SUCCESS); 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else { /* parent */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task2( ); // parent code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wait</a:t>
            </a:r>
            <a:r>
              <a:rPr lang="en-US" dirty="0" smtClean="0">
                <a:solidFill>
                  <a:srgbClr val="C00000"/>
                </a:solidFill>
              </a:rPr>
              <a:t>(  );  // parent code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0298" y="1227871"/>
            <a:ext cx="3626698" cy="36933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while(1)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b="1" dirty="0" smtClean="0">
                <a:solidFill>
                  <a:srgbClr val="C00000"/>
                </a:solidFill>
              </a:rPr>
              <a:t>fork( ) </a:t>
            </a:r>
            <a:r>
              <a:rPr lang="en-US" dirty="0" smtClean="0">
                <a:solidFill>
                  <a:srgbClr val="C00000"/>
                </a:solidFill>
              </a:rPr>
              <a:t>== 0) { /* child */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task1( ): // child code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exit(EXIT_SUCCESS); // child code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}</a:t>
            </a:r>
          </a:p>
          <a:p>
            <a:r>
              <a:rPr lang="en-US" dirty="0"/>
              <a:t> </a:t>
            </a:r>
            <a:r>
              <a:rPr lang="en-US" dirty="0" smtClean="0"/>
              <a:t>  else { /* parent */</a:t>
            </a:r>
          </a:p>
          <a:p>
            <a:r>
              <a:rPr lang="en-US" dirty="0"/>
              <a:t> </a:t>
            </a:r>
            <a:r>
              <a:rPr lang="en-US" dirty="0" smtClean="0"/>
              <a:t>     task2( 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/>
              <a:t>wait</a:t>
            </a:r>
            <a:r>
              <a:rPr lang="en-US" dirty="0" smtClean="0"/>
              <a:t>(  ); 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Down Arrow 7"/>
          <p:cNvSpPr/>
          <p:nvPr/>
        </p:nvSpPr>
        <p:spPr>
          <a:xfrm>
            <a:off x="4710276" y="3591800"/>
            <a:ext cx="389964" cy="403412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005316" y="2380376"/>
            <a:ext cx="389964" cy="439271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00240" y="524552"/>
            <a:ext cx="2549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parent process</a:t>
            </a:r>
          </a:p>
          <a:p>
            <a:r>
              <a:rPr lang="en-US" dirty="0" smtClean="0"/>
              <a:t>fork() returns PID of child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5313" y="524552"/>
            <a:ext cx="225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Child process (a copy)</a:t>
            </a:r>
          </a:p>
          <a:p>
            <a:r>
              <a:rPr lang="en-US" dirty="0" smtClean="0"/>
              <a:t>fork() returns 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3693880" y="6161664"/>
            <a:ext cx="4114800" cy="365125"/>
          </a:xfrm>
        </p:spPr>
        <p:txBody>
          <a:bodyPr/>
          <a:lstStyle/>
          <a:p>
            <a:r>
              <a:rPr lang="en-US" smtClean="0"/>
              <a:t>University of Hawaii EE 367L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003D-2608-4693-B06A-94A52C427EC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014" y="4540261"/>
            <a:ext cx="48275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fork</a:t>
            </a:r>
            <a:r>
              <a:rPr lang="en-US" dirty="0" smtClean="0"/>
              <a:t>( ) creates an identical copy of the process, </a:t>
            </a:r>
          </a:p>
          <a:p>
            <a:r>
              <a:rPr lang="en-US" dirty="0"/>
              <a:t> </a:t>
            </a:r>
            <a:r>
              <a:rPr lang="en-US" dirty="0" smtClean="0"/>
              <a:t>   called a “child” process.  So now there is a child</a:t>
            </a:r>
          </a:p>
          <a:p>
            <a:r>
              <a:rPr lang="en-US" dirty="0"/>
              <a:t> </a:t>
            </a:r>
            <a:r>
              <a:rPr lang="en-US" dirty="0" smtClean="0"/>
              <a:t>   and the “parent” (original) process </a:t>
            </a:r>
          </a:p>
          <a:p>
            <a:r>
              <a:rPr lang="en-US" dirty="0"/>
              <a:t> </a:t>
            </a:r>
            <a:r>
              <a:rPr lang="en-US" dirty="0" smtClean="0"/>
              <a:t>   running together</a:t>
            </a:r>
          </a:p>
          <a:p>
            <a:r>
              <a:rPr lang="en-US" dirty="0" smtClean="0"/>
              <a:t>It returns</a:t>
            </a:r>
          </a:p>
          <a:p>
            <a:r>
              <a:rPr lang="en-US" dirty="0" smtClean="0"/>
              <a:t>     0 if it’s a child process</a:t>
            </a:r>
          </a:p>
          <a:p>
            <a:r>
              <a:rPr lang="en-US" dirty="0"/>
              <a:t> </a:t>
            </a:r>
            <a:r>
              <a:rPr lang="en-US" dirty="0" smtClean="0"/>
              <a:t>    PID of child if it’s the parent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0240" y="5056590"/>
            <a:ext cx="390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wait</a:t>
            </a:r>
            <a:r>
              <a:rPr lang="en-US" dirty="0" smtClean="0"/>
              <a:t>( ) will stop the process until a child</a:t>
            </a:r>
          </a:p>
          <a:p>
            <a:r>
              <a:rPr lang="en-US" dirty="0" smtClean="0"/>
              <a:t>process terminates</a:t>
            </a:r>
          </a:p>
          <a:p>
            <a:endParaRPr lang="en-US" dirty="0" smtClean="0"/>
          </a:p>
          <a:p>
            <a:r>
              <a:rPr lang="en-US" b="1" dirty="0" smtClean="0"/>
              <a:t>exit( ) </a:t>
            </a:r>
            <a:r>
              <a:rPr lang="en-US" dirty="0" smtClean="0"/>
              <a:t>terminates a process</a:t>
            </a:r>
          </a:p>
        </p:txBody>
      </p:sp>
    </p:spTree>
    <p:extLst>
      <p:ext uri="{BB962C8B-B14F-4D97-AF65-F5344CB8AC3E}">
        <p14:creationId xmlns:p14="http://schemas.microsoft.com/office/powerpoint/2010/main" val="38442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3812</Words>
  <Application>Microsoft Office PowerPoint</Application>
  <PresentationFormat>Widescreen</PresentationFormat>
  <Paragraphs>956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EE 367L Client – Server Lab</vt:lpstr>
      <vt:lpstr>Outline</vt:lpstr>
      <vt:lpstr>Server</vt:lpstr>
      <vt:lpstr>Client Server Paradigm</vt:lpstr>
      <vt:lpstr>Programs</vt:lpstr>
      <vt:lpstr>Simple Program: Write a program that runs Linux commands</vt:lpstr>
      <vt:lpstr>exec( ) – what happens</vt:lpstr>
      <vt:lpstr>Process</vt:lpstr>
      <vt:lpstr>Process</vt:lpstr>
      <vt:lpstr>Process</vt:lpstr>
      <vt:lpstr>Processes</vt:lpstr>
      <vt:lpstr>Processes</vt:lpstr>
      <vt:lpstr>Pipes</vt:lpstr>
      <vt:lpstr>pipe.c  -- example of using pipes</vt:lpstr>
      <vt:lpstr>Process – More about managing it</vt:lpstr>
      <vt:lpstr>Client-Server</vt:lpstr>
      <vt:lpstr>Client-Server</vt:lpstr>
      <vt:lpstr>Sockets:  connections</vt:lpstr>
      <vt:lpstr>Sockets</vt:lpstr>
      <vt:lpstr>Components to set up a Socket</vt:lpstr>
      <vt:lpstr>Sockets – getting the information</vt:lpstr>
      <vt:lpstr>Client-Server</vt:lpstr>
      <vt:lpstr>Client Socket</vt:lpstr>
      <vt:lpstr>Server Socket</vt:lpstr>
      <vt:lpstr>Client-Server</vt:lpstr>
      <vt:lpstr>Sockets</vt:lpstr>
      <vt:lpstr>Sockets</vt:lpstr>
      <vt:lpstr>Client Server</vt:lpstr>
      <vt:lpstr>Client</vt:lpstr>
      <vt:lpstr>Server</vt:lpstr>
      <vt:lpstr>Server</vt:lpstr>
      <vt:lpstr>Build Client Server in Stages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367L Client – Server Lab</dc:title>
  <dc:creator>Galen Sasaki</dc:creator>
  <cp:lastModifiedBy>Galen</cp:lastModifiedBy>
  <cp:revision>120</cp:revision>
  <cp:lastPrinted>2014-01-31T01:53:06Z</cp:lastPrinted>
  <dcterms:created xsi:type="dcterms:W3CDTF">2014-01-30T20:15:20Z</dcterms:created>
  <dcterms:modified xsi:type="dcterms:W3CDTF">2018-01-04T02:46:28Z</dcterms:modified>
</cp:coreProperties>
</file>