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60" r:id="rId4"/>
    <p:sldId id="263" r:id="rId5"/>
    <p:sldId id="259" r:id="rId6"/>
    <p:sldId id="261" r:id="rId7"/>
    <p:sldId id="262" r:id="rId8"/>
    <p:sldId id="269" r:id="rId9"/>
    <p:sldId id="264" r:id="rId10"/>
    <p:sldId id="276" r:id="rId11"/>
    <p:sldId id="265" r:id="rId12"/>
    <p:sldId id="256" r:id="rId13"/>
    <p:sldId id="266" r:id="rId14"/>
    <p:sldId id="268" r:id="rId15"/>
    <p:sldId id="267" r:id="rId16"/>
    <p:sldId id="270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74" autoAdjust="0"/>
  </p:normalViewPr>
  <p:slideViewPr>
    <p:cSldViewPr snapToGrid="0">
      <p:cViewPr varScale="1">
        <p:scale>
          <a:sx n="93" d="100"/>
          <a:sy n="93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4019F-5B18-4E17-B574-8BC17534C888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19A61-7B36-4542-8F5A-0DEE3E71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19A61-7B36-4542-8F5A-0DEE3E716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19A61-7B36-4542-8F5A-0DEE3E7167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0167-2E80-4607-B06B-4B11EA84D0C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0314-902A-431D-A78D-182FACD6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saad96/" TargetMode="External"/><Relationship Id="rId2" Type="http://schemas.openxmlformats.org/officeDocument/2006/relationships/hyperlink" Target="mailto:Mahmoud.S.AbdElhare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github.com/zerox9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Mahmoud.S.AbdElhares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354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5"/>
                </a:solidFill>
                <a:latin typeface="Berlin Sans FB Demi" panose="020E0802020502020306" pitchFamily="34" charset="0"/>
              </a:rPr>
              <a:t>Microwave Oven System Task</a:t>
            </a:r>
            <a:endParaRPr lang="en-US" b="1" u="sng" dirty="0">
              <a:solidFill>
                <a:schemeClr val="accent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478" y="4669780"/>
            <a:ext cx="8876323" cy="2082422"/>
          </a:xfrm>
        </p:spPr>
        <p:txBody>
          <a:bodyPr/>
          <a:lstStyle/>
          <a:p>
            <a:r>
              <a:rPr lang="en-US" dirty="0" smtClean="0"/>
              <a:t>By: Mahmoud Saad Abd-Elhares Mahmoud</a:t>
            </a:r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Mahmoud.S.AbdElhares@gmail.com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linkedin.com/in/mahmoudsaad96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-Hub: </a:t>
            </a:r>
            <a:r>
              <a:rPr lang="en-US" dirty="0" smtClean="0">
                <a:hlinkClick r:id="rId4"/>
              </a:rPr>
              <a:t>https://github.com/ZeroX96</a:t>
            </a:r>
            <a:endParaRPr lang="en-US" dirty="0"/>
          </a:p>
        </p:txBody>
      </p:sp>
      <p:pic>
        <p:nvPicPr>
          <p:cNvPr id="4" name="image1.jp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76348" y="1279186"/>
            <a:ext cx="3639307" cy="1129494"/>
          </a:xfrm>
          <a:prstGeom prst="rect">
            <a:avLst/>
          </a:prstGeom>
          <a:ln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08" y="2217365"/>
            <a:ext cx="2633785" cy="26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273C63-E437-4CBF-8836-7590F567C628}"/>
              </a:ext>
            </a:extLst>
          </p:cNvPr>
          <p:cNvCxnSpPr>
            <a:cxnSpLocks/>
          </p:cNvCxnSpPr>
          <p:nvPr/>
        </p:nvCxnSpPr>
        <p:spPr>
          <a:xfrm>
            <a:off x="1890475" y="5985880"/>
            <a:ext cx="808389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0DC00D2-8241-4083-B6AC-AE0FDC59D48A}"/>
              </a:ext>
            </a:extLst>
          </p:cNvPr>
          <p:cNvSpPr txBox="1">
            <a:spLocks/>
          </p:cNvSpPr>
          <p:nvPr/>
        </p:nvSpPr>
        <p:spPr>
          <a:xfrm>
            <a:off x="268544" y="140306"/>
            <a:ext cx="6854721" cy="102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600" dirty="0" smtClean="0">
                <a:solidFill>
                  <a:schemeClr val="accent5"/>
                </a:solidFill>
                <a:latin typeface="+mn-lt"/>
              </a:rPr>
              <a:t>Microwave</a:t>
            </a:r>
            <a:r>
              <a:rPr lang="en-US" sz="3600" dirty="0" smtClean="0">
                <a:solidFill>
                  <a:schemeClr val="accent5"/>
                </a:solidFill>
                <a:latin typeface="Calibri"/>
              </a:rPr>
              <a:t>: </a:t>
            </a:r>
            <a:r>
              <a:rPr lang="en-US" sz="3600" dirty="0" smtClean="0">
                <a:solidFill>
                  <a:schemeClr val="accent5"/>
                </a:solidFill>
                <a:latin typeface="Calibri"/>
              </a:rPr>
              <a:t>Dynamic Design and </a:t>
            </a:r>
          </a:p>
          <a:p>
            <a:pPr lvl="0"/>
            <a:r>
              <a:rPr lang="en-US" sz="3600" dirty="0">
                <a:solidFill>
                  <a:schemeClr val="accent5"/>
                </a:solidFill>
                <a:latin typeface="Calibri"/>
              </a:rPr>
              <a:t> </a:t>
            </a:r>
            <a:r>
              <a:rPr lang="en-US" sz="3600" dirty="0" smtClean="0">
                <a:solidFill>
                  <a:schemeClr val="accent5"/>
                </a:solidFill>
                <a:latin typeface="Calibri"/>
              </a:rPr>
              <a:t>                      </a:t>
            </a:r>
            <a:r>
              <a:rPr lang="en-US" sz="3600" dirty="0" smtClean="0">
                <a:solidFill>
                  <a:schemeClr val="accent5"/>
                </a:solidFill>
                <a:latin typeface="Calibri"/>
              </a:rPr>
              <a:t>Priorities </a:t>
            </a:r>
            <a:r>
              <a:rPr lang="en-US" sz="3600" dirty="0" smtClean="0">
                <a:solidFill>
                  <a:schemeClr val="accent5"/>
                </a:solidFill>
                <a:latin typeface="Calibri"/>
              </a:rPr>
              <a:t>Assignment </a:t>
            </a:r>
            <a:endParaRPr lang="en-US" sz="3600" dirty="0">
              <a:solidFill>
                <a:schemeClr val="accent5"/>
              </a:solidFill>
              <a:latin typeface="Calibri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8AE69F-B205-42FA-8F56-319B304BB8E2}"/>
              </a:ext>
            </a:extLst>
          </p:cNvPr>
          <p:cNvCxnSpPr/>
          <p:nvPr/>
        </p:nvCxnSpPr>
        <p:spPr>
          <a:xfrm>
            <a:off x="2113811" y="5071480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B109C-598E-4755-85A2-B90B9ED47FCF}"/>
              </a:ext>
            </a:extLst>
          </p:cNvPr>
          <p:cNvCxnSpPr/>
          <p:nvPr/>
        </p:nvCxnSpPr>
        <p:spPr>
          <a:xfrm>
            <a:off x="3241571" y="5071480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4369331" y="5071480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C465AA-025A-42EE-A8DC-45E6075D8CED}"/>
              </a:ext>
            </a:extLst>
          </p:cNvPr>
          <p:cNvCxnSpPr/>
          <p:nvPr/>
        </p:nvCxnSpPr>
        <p:spPr>
          <a:xfrm>
            <a:off x="5497091" y="5071480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A56CE-F59B-4463-AD3F-EF0475AC5A07}"/>
              </a:ext>
            </a:extLst>
          </p:cNvPr>
          <p:cNvSpPr/>
          <p:nvPr/>
        </p:nvSpPr>
        <p:spPr>
          <a:xfrm>
            <a:off x="822207" y="2616783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0E815A-7A61-4DCE-8CB8-FAA9E84D8D5A}"/>
              </a:ext>
            </a:extLst>
          </p:cNvPr>
          <p:cNvSpPr/>
          <p:nvPr/>
        </p:nvSpPr>
        <p:spPr>
          <a:xfrm>
            <a:off x="3247739" y="5179207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4370057" y="5176710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BFCB63-E2B9-4B6D-90FF-0C8683FC7D61}"/>
              </a:ext>
            </a:extLst>
          </p:cNvPr>
          <p:cNvSpPr/>
          <p:nvPr/>
        </p:nvSpPr>
        <p:spPr>
          <a:xfrm>
            <a:off x="5504711" y="517671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C1C702-1EBC-458B-AD5B-273C26F32E98}"/>
              </a:ext>
            </a:extLst>
          </p:cNvPr>
          <p:cNvSpPr/>
          <p:nvPr/>
        </p:nvSpPr>
        <p:spPr>
          <a:xfrm>
            <a:off x="822207" y="3577062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FCA07E-279C-4FA7-80EE-2D440D2FB5E0}"/>
              </a:ext>
            </a:extLst>
          </p:cNvPr>
          <p:cNvSpPr/>
          <p:nvPr/>
        </p:nvSpPr>
        <p:spPr>
          <a:xfrm>
            <a:off x="4061641" y="2569600"/>
            <a:ext cx="152400" cy="792161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F908B4-F99D-4599-A159-DF2E5C08DE66}"/>
              </a:ext>
            </a:extLst>
          </p:cNvPr>
          <p:cNvSpPr/>
          <p:nvPr/>
        </p:nvSpPr>
        <p:spPr>
          <a:xfrm>
            <a:off x="4061641" y="3575916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95BC6-1895-4BE9-90AF-1D3864D8291C}"/>
              </a:ext>
            </a:extLst>
          </p:cNvPr>
          <p:cNvSpPr txBox="1"/>
          <p:nvPr/>
        </p:nvSpPr>
        <p:spPr>
          <a:xfrm>
            <a:off x="1203209" y="2864351"/>
            <a:ext cx="182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DISP </a:t>
            </a:r>
            <a:r>
              <a:rPr lang="en-US" kern="0" dirty="0">
                <a:solidFill>
                  <a:prstClr val="black"/>
                </a:solidFill>
              </a:rPr>
              <a:t>Task @ 5 </a:t>
            </a:r>
            <a:r>
              <a:rPr lang="en-US" kern="0" dirty="0" err="1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4FD37-462E-4F1E-B171-41D734E5ACDD}"/>
              </a:ext>
            </a:extLst>
          </p:cNvPr>
          <p:cNvSpPr txBox="1"/>
          <p:nvPr/>
        </p:nvSpPr>
        <p:spPr>
          <a:xfrm>
            <a:off x="1203218" y="3796015"/>
            <a:ext cx="22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INPUTS </a:t>
            </a:r>
            <a:r>
              <a:rPr lang="en-US" kern="0" dirty="0">
                <a:solidFill>
                  <a:prstClr val="black"/>
                </a:solidFill>
              </a:rPr>
              <a:t>Task @ 20 </a:t>
            </a:r>
            <a:r>
              <a:rPr lang="en-US" kern="0" dirty="0" err="1" smtClean="0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CF957-0E83-4D06-8B77-8BF2E4DCA6AA}"/>
              </a:ext>
            </a:extLst>
          </p:cNvPr>
          <p:cNvSpPr txBox="1"/>
          <p:nvPr/>
        </p:nvSpPr>
        <p:spPr>
          <a:xfrm>
            <a:off x="4379647" y="3771613"/>
            <a:ext cx="24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OUTPUTS </a:t>
            </a:r>
            <a:r>
              <a:rPr lang="en-US" kern="0" dirty="0">
                <a:solidFill>
                  <a:prstClr val="black"/>
                </a:solidFill>
              </a:rPr>
              <a:t>Task @ </a:t>
            </a:r>
            <a:r>
              <a:rPr lang="en-US" kern="0" dirty="0" smtClean="0">
                <a:solidFill>
                  <a:prstClr val="black"/>
                </a:solidFill>
              </a:rPr>
              <a:t>10 </a:t>
            </a:r>
            <a:r>
              <a:rPr lang="en-US" kern="0" dirty="0" err="1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625978-3945-40C0-A14C-22992A9A4985}"/>
              </a:ext>
            </a:extLst>
          </p:cNvPr>
          <p:cNvSpPr txBox="1"/>
          <p:nvPr/>
        </p:nvSpPr>
        <p:spPr>
          <a:xfrm>
            <a:off x="4379647" y="2804031"/>
            <a:ext cx="22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TIME </a:t>
            </a:r>
            <a:r>
              <a:rPr lang="en-US" kern="0" dirty="0">
                <a:solidFill>
                  <a:prstClr val="black"/>
                </a:solidFill>
              </a:rPr>
              <a:t>Task @ </a:t>
            </a:r>
            <a:r>
              <a:rPr lang="en-US" kern="0" dirty="0" smtClean="0">
                <a:solidFill>
                  <a:prstClr val="black"/>
                </a:solidFill>
              </a:rPr>
              <a:t>1000 </a:t>
            </a:r>
            <a:r>
              <a:rPr lang="en-US" kern="0" dirty="0" err="1" smtClean="0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902073" y="5758032"/>
            <a:ext cx="85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kern="0" dirty="0" smtClean="0">
                <a:solidFill>
                  <a:prstClr val="black"/>
                </a:solidFill>
              </a:rPr>
              <a:t>Time</a:t>
            </a:r>
            <a:endParaRPr lang="en-US" b="1" kern="0" dirty="0">
              <a:solidFill>
                <a:prstClr val="black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CCC614-8D79-4893-9851-6525E8B41261}"/>
              </a:ext>
            </a:extLst>
          </p:cNvPr>
          <p:cNvCxnSpPr/>
          <p:nvPr/>
        </p:nvCxnSpPr>
        <p:spPr>
          <a:xfrm>
            <a:off x="2103651" y="5071480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CAED01-805F-4ECC-9A48-E88360C2B784}"/>
              </a:ext>
            </a:extLst>
          </p:cNvPr>
          <p:cNvCxnSpPr/>
          <p:nvPr/>
        </p:nvCxnSpPr>
        <p:spPr>
          <a:xfrm>
            <a:off x="3231411" y="5071480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D49D23-D9DE-4BA9-9105-CE51C32C83F2}"/>
              </a:ext>
            </a:extLst>
          </p:cNvPr>
          <p:cNvCxnSpPr/>
          <p:nvPr/>
        </p:nvCxnSpPr>
        <p:spPr>
          <a:xfrm>
            <a:off x="4359171" y="5071480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16567D-A900-4AA4-9ECC-6345C2E8AA6E}"/>
              </a:ext>
            </a:extLst>
          </p:cNvPr>
          <p:cNvCxnSpPr/>
          <p:nvPr/>
        </p:nvCxnSpPr>
        <p:spPr>
          <a:xfrm>
            <a:off x="5497091" y="5071480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34EF88F-2E09-44DD-B025-F22298F26987}"/>
              </a:ext>
            </a:extLst>
          </p:cNvPr>
          <p:cNvSpPr/>
          <p:nvPr/>
        </p:nvSpPr>
        <p:spPr>
          <a:xfrm>
            <a:off x="2120195" y="5181375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B9C307-89ED-43F7-A868-3B7DE3E11AF4}"/>
              </a:ext>
            </a:extLst>
          </p:cNvPr>
          <p:cNvSpPr/>
          <p:nvPr/>
        </p:nvSpPr>
        <p:spPr>
          <a:xfrm>
            <a:off x="3247739" y="5179207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FC8DB-FCD8-4A83-A3D3-3C88515B1685}"/>
              </a:ext>
            </a:extLst>
          </p:cNvPr>
          <p:cNvSpPr/>
          <p:nvPr/>
        </p:nvSpPr>
        <p:spPr>
          <a:xfrm>
            <a:off x="4377677" y="5176710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986891-80DE-4864-BEA8-71BAEAD8A76C}"/>
              </a:ext>
            </a:extLst>
          </p:cNvPr>
          <p:cNvSpPr/>
          <p:nvPr/>
        </p:nvSpPr>
        <p:spPr>
          <a:xfrm>
            <a:off x="5504711" y="517671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5BF190-9C78-4249-BF4D-65406D437DFD}"/>
              </a:ext>
            </a:extLst>
          </p:cNvPr>
          <p:cNvSpPr/>
          <p:nvPr/>
        </p:nvSpPr>
        <p:spPr>
          <a:xfrm>
            <a:off x="2424643" y="5181375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C53AC4-9E1E-4E79-817D-A266B0A30F7E}"/>
              </a:ext>
            </a:extLst>
          </p:cNvPr>
          <p:cNvSpPr/>
          <p:nvPr/>
        </p:nvSpPr>
        <p:spPr>
          <a:xfrm>
            <a:off x="2577406" y="5181374"/>
            <a:ext cx="152400" cy="792161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2272594" y="5181375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1932036" y="5968712"/>
            <a:ext cx="28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3136192" y="5968712"/>
            <a:ext cx="28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5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4169045" y="5973286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10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5277224" y="5968712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15</a:t>
            </a:r>
            <a:endParaRPr lang="en-US" b="1" kern="0" dirty="0">
              <a:solidFill>
                <a:prstClr val="black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5486878" y="5074823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6C465AA-025A-42EE-A8DC-45E6075D8CED}"/>
              </a:ext>
            </a:extLst>
          </p:cNvPr>
          <p:cNvCxnSpPr/>
          <p:nvPr/>
        </p:nvCxnSpPr>
        <p:spPr>
          <a:xfrm>
            <a:off x="6624798" y="5074823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5505384" y="5180053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16567D-A900-4AA4-9ECC-6345C2E8AA6E}"/>
              </a:ext>
            </a:extLst>
          </p:cNvPr>
          <p:cNvCxnSpPr/>
          <p:nvPr/>
        </p:nvCxnSpPr>
        <p:spPr>
          <a:xfrm>
            <a:off x="6624798" y="5074823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8AE69F-B205-42FA-8F56-319B304BB8E2}"/>
              </a:ext>
            </a:extLst>
          </p:cNvPr>
          <p:cNvCxnSpPr/>
          <p:nvPr/>
        </p:nvCxnSpPr>
        <p:spPr>
          <a:xfrm>
            <a:off x="6624851" y="5074091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AB109C-598E-4755-85A2-B90B9ED47FCF}"/>
              </a:ext>
            </a:extLst>
          </p:cNvPr>
          <p:cNvCxnSpPr/>
          <p:nvPr/>
        </p:nvCxnSpPr>
        <p:spPr>
          <a:xfrm>
            <a:off x="7752611" y="5074091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8880371" y="5074091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10E815A-7A61-4DCE-8CB8-FAA9E84D8D5A}"/>
              </a:ext>
            </a:extLst>
          </p:cNvPr>
          <p:cNvSpPr/>
          <p:nvPr/>
        </p:nvSpPr>
        <p:spPr>
          <a:xfrm>
            <a:off x="7758779" y="5181818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8888717" y="517932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CCC614-8D79-4893-9851-6525E8B41261}"/>
              </a:ext>
            </a:extLst>
          </p:cNvPr>
          <p:cNvCxnSpPr/>
          <p:nvPr/>
        </p:nvCxnSpPr>
        <p:spPr>
          <a:xfrm>
            <a:off x="6614691" y="5074091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CAED01-805F-4ECC-9A48-E88360C2B784}"/>
              </a:ext>
            </a:extLst>
          </p:cNvPr>
          <p:cNvCxnSpPr/>
          <p:nvPr/>
        </p:nvCxnSpPr>
        <p:spPr>
          <a:xfrm>
            <a:off x="7742451" y="5074091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D49D23-D9DE-4BA9-9105-CE51C32C83F2}"/>
              </a:ext>
            </a:extLst>
          </p:cNvPr>
          <p:cNvCxnSpPr/>
          <p:nvPr/>
        </p:nvCxnSpPr>
        <p:spPr>
          <a:xfrm>
            <a:off x="8870211" y="5074091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B9C307-89ED-43F7-A868-3B7DE3E11AF4}"/>
              </a:ext>
            </a:extLst>
          </p:cNvPr>
          <p:cNvSpPr/>
          <p:nvPr/>
        </p:nvSpPr>
        <p:spPr>
          <a:xfrm>
            <a:off x="7758779" y="5181818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C8DB-FCD8-4A83-A3D3-3C88515B1685}"/>
              </a:ext>
            </a:extLst>
          </p:cNvPr>
          <p:cNvSpPr/>
          <p:nvPr/>
        </p:nvSpPr>
        <p:spPr>
          <a:xfrm>
            <a:off x="8888717" y="517932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6415883" y="5972393"/>
            <a:ext cx="5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20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7539466" y="5960201"/>
            <a:ext cx="56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25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8694239" y="5964775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30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4530684" y="5175660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9039038" y="5181728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F88F-2E09-44DD-B025-F22298F26987}"/>
              </a:ext>
            </a:extLst>
          </p:cNvPr>
          <p:cNvSpPr/>
          <p:nvPr/>
        </p:nvSpPr>
        <p:spPr>
          <a:xfrm>
            <a:off x="6631041" y="5181070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5BF190-9C78-4249-BF4D-65406D437DFD}"/>
              </a:ext>
            </a:extLst>
          </p:cNvPr>
          <p:cNvSpPr/>
          <p:nvPr/>
        </p:nvSpPr>
        <p:spPr>
          <a:xfrm>
            <a:off x="6935489" y="5181070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6783440" y="5181070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903438" y="342114"/>
          <a:ext cx="3846864" cy="301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98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1233647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  <a:gridCol w="1202319">
                  <a:extLst>
                    <a:ext uri="{9D8B030D-6E8A-4147-A177-3AD203B41FA5}">
                      <a16:colId xmlns:a16="http://schemas.microsoft.com/office/drawing/2014/main" val="2632951951"/>
                    </a:ext>
                  </a:extLst>
                </a:gridCol>
              </a:tblGrid>
              <a:tr h="6097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Following RMS Scheduling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in assigning Task Priorities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6097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(Once Every)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1000</a:t>
                      </a:r>
                      <a:r>
                        <a:rPr lang="en-US" b="1" baseline="0" dirty="0" smtClean="0"/>
                        <a:t> (</a:t>
                      </a:r>
                      <a:r>
                        <a:rPr lang="en-US" b="1" baseline="0" dirty="0" err="1" smtClean="0"/>
                        <a:t>ms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Lowest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   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ms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Lower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   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ms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Higher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5       (</a:t>
                      </a:r>
                      <a:r>
                        <a:rPr lang="en-US" b="1" dirty="0" err="1" smtClean="0"/>
                        <a:t>ms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Highest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DISP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817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211" y="1336063"/>
            <a:ext cx="7705058" cy="80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u="sng" dirty="0" smtClean="0"/>
              <a:t>Rate Monotonic Scheduling, RMS:</a:t>
            </a:r>
            <a:r>
              <a:rPr lang="en-US" sz="2000" b="1" dirty="0" smtClean="0"/>
              <a:t> </a:t>
            </a:r>
          </a:p>
          <a:p>
            <a:endParaRPr lang="en-US" sz="500" b="1" dirty="0" smtClean="0"/>
          </a:p>
          <a:p>
            <a:r>
              <a:rPr lang="en-US" sz="2000" b="1" dirty="0" smtClean="0"/>
              <a:t>The tasks with the highest frequencies, are given the highest priorities.</a:t>
            </a:r>
            <a:endParaRPr lang="en-US" sz="20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8708952" y="3878995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Cycle:</a:t>
            </a:r>
            <a:r>
              <a:rPr lang="en-US" b="1" dirty="0" smtClean="0"/>
              <a:t> 1000 </a:t>
            </a:r>
            <a:r>
              <a:rPr lang="en-US" b="1" dirty="0" err="1" smtClean="0"/>
              <a:t>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01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BE41EB-8264-4890-BE25-3F6295B48AAD}"/>
              </a:ext>
            </a:extLst>
          </p:cNvPr>
          <p:cNvSpPr txBox="1">
            <a:spLocks/>
          </p:cNvSpPr>
          <p:nvPr/>
        </p:nvSpPr>
        <p:spPr>
          <a:xfrm>
            <a:off x="441960" y="91440"/>
            <a:ext cx="8229600" cy="945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accent5"/>
                </a:solidFill>
                <a:latin typeface="+mn-lt"/>
              </a:rPr>
              <a:t>Microwave</a:t>
            </a:r>
            <a:r>
              <a:rPr lang="en-US" dirty="0" smtClean="0">
                <a:solidFill>
                  <a:schemeClr val="accent5"/>
                </a:solidFill>
                <a:latin typeface="Calibri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Timing Analysis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431CE-600C-490E-B2C0-3CEDB81B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30807"/>
              </p:ext>
            </p:extLst>
          </p:nvPr>
        </p:nvGraphicFramePr>
        <p:xfrm>
          <a:off x="960120" y="3005614"/>
          <a:ext cx="9920726" cy="3134360"/>
        </p:xfrm>
        <a:graphic>
          <a:graphicData uri="http://schemas.openxmlformats.org/drawingml/2006/table">
            <a:tbl>
              <a:tblPr firstRow="1" bandRow="1"/>
              <a:tblGrid>
                <a:gridCol w="989330">
                  <a:extLst>
                    <a:ext uri="{9D8B030D-6E8A-4147-A177-3AD203B41FA5}">
                      <a16:colId xmlns:a16="http://schemas.microsoft.com/office/drawing/2014/main" val="991667586"/>
                    </a:ext>
                  </a:extLst>
                </a:gridCol>
                <a:gridCol w="2398268">
                  <a:extLst>
                    <a:ext uri="{9D8B030D-6E8A-4147-A177-3AD203B41FA5}">
                      <a16:colId xmlns:a16="http://schemas.microsoft.com/office/drawing/2014/main" val="175202007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3003740035"/>
                    </a:ext>
                  </a:extLst>
                </a:gridCol>
                <a:gridCol w="1203897">
                  <a:extLst>
                    <a:ext uri="{9D8B030D-6E8A-4147-A177-3AD203B41FA5}">
                      <a16:colId xmlns:a16="http://schemas.microsoft.com/office/drawing/2014/main" val="1539036196"/>
                    </a:ext>
                  </a:extLst>
                </a:gridCol>
                <a:gridCol w="2181034">
                  <a:extLst>
                    <a:ext uri="{9D8B030D-6E8A-4147-A177-3AD203B41FA5}">
                      <a16:colId xmlns:a16="http://schemas.microsoft.com/office/drawing/2014/main" val="4149546406"/>
                    </a:ext>
                  </a:extLst>
                </a:gridCol>
                <a:gridCol w="1968367">
                  <a:extLst>
                    <a:ext uri="{9D8B030D-6E8A-4147-A177-3AD203B41FA5}">
                      <a16:colId xmlns:a16="http://schemas.microsoft.com/office/drawing/2014/main" val="219610215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Actions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BCET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WCET(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Period of </a:t>
                      </a:r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Period of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0829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Update </a:t>
                      </a:r>
                      <a:r>
                        <a:rPr lang="en-US" dirty="0" smtClean="0"/>
                        <a:t>Time </a:t>
                      </a:r>
                      <a:endParaRPr lang="en-US" dirty="0"/>
                    </a:p>
                    <a:p>
                      <a:r>
                        <a:rPr lang="en-US" dirty="0"/>
                        <a:t>Update </a:t>
                      </a:r>
                      <a:r>
                        <a:rPr lang="en-US" dirty="0" smtClean="0"/>
                        <a:t>System state 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1000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 smtClean="0"/>
                        <a:t>1000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1000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3833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Update </a:t>
                      </a:r>
                      <a:r>
                        <a:rPr lang="en-US" dirty="0" smtClean="0"/>
                        <a:t>Switches States</a:t>
                      </a:r>
                    </a:p>
                    <a:p>
                      <a:r>
                        <a:rPr lang="en-US" dirty="0" smtClean="0"/>
                        <a:t>Update System State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~0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~</a:t>
                      </a:r>
                      <a:r>
                        <a:rPr lang="en-US" b="1" dirty="0" smtClean="0"/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20</a:t>
                      </a:r>
                    </a:p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242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Update </a:t>
                      </a:r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75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Update SSD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~0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97663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40261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 Cycle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1000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1643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" y="1420961"/>
            <a:ext cx="992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0- The System is running at 8-MHz with nearly all the instructions takes one or two clock-cycles.</a:t>
            </a:r>
          </a:p>
          <a:p>
            <a:r>
              <a:rPr lang="en-US" b="1" dirty="0" smtClean="0"/>
              <a:t>1- I Have No Delays inside all the Tasks and the Modules in the System hence, Nearly all tasks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Execution Time = 0 </a:t>
            </a:r>
            <a:r>
              <a:rPr lang="en-US" b="1" dirty="0" err="1" smtClean="0"/>
              <a:t>ms.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0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22BC96-6B79-4018-A4BD-7B691162DC80}"/>
              </a:ext>
            </a:extLst>
          </p:cNvPr>
          <p:cNvSpPr txBox="1">
            <a:spLocks/>
          </p:cNvSpPr>
          <p:nvPr/>
        </p:nvSpPr>
        <p:spPr>
          <a:xfrm>
            <a:off x="1514970" y="223036"/>
            <a:ext cx="9398001" cy="1253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5"/>
                </a:solidFill>
                <a:latin typeface="+mn-lt"/>
              </a:rPr>
              <a:t>System State Machine </a:t>
            </a:r>
          </a:p>
          <a:p>
            <a:r>
              <a:rPr lang="en-US" sz="4400" b="1" u="sng" dirty="0">
                <a:solidFill>
                  <a:schemeClr val="accent5"/>
                </a:solidFill>
                <a:latin typeface="+mn-lt"/>
              </a:rPr>
              <a:t>Graphical Representation 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822960" y="1269302"/>
            <a:ext cx="11105961" cy="5239616"/>
            <a:chOff x="550514" y="936577"/>
            <a:chExt cx="11645142" cy="5733163"/>
          </a:xfrm>
        </p:grpSpPr>
        <p:cxnSp>
          <p:nvCxnSpPr>
            <p:cNvPr id="38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7" idx="3"/>
              <a:endCxn id="9" idx="5"/>
            </p:cNvCxnSpPr>
            <p:nvPr/>
          </p:nvCxnSpPr>
          <p:spPr>
            <a:xfrm rot="5400000">
              <a:off x="6314511" y="1188006"/>
              <a:ext cx="608885" cy="4424227"/>
            </a:xfrm>
            <a:prstGeom prst="curvedConnector3">
              <a:avLst>
                <a:gd name="adj1" fmla="val 171826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9F75BB-B9D3-4449-AC07-F6A15A1C7E56}"/>
                </a:ext>
              </a:extLst>
            </p:cNvPr>
            <p:cNvSpPr/>
            <p:nvPr/>
          </p:nvSpPr>
          <p:spPr>
            <a:xfrm>
              <a:off x="3203681" y="2497931"/>
              <a:ext cx="1405573" cy="1415370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Cocking </a:t>
              </a:r>
              <a:r>
                <a:rPr lang="en-US" b="1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1EA54A-B94B-4A6C-9609-29947D6EBF89}"/>
                </a:ext>
              </a:extLst>
            </p:cNvPr>
            <p:cNvSpPr/>
            <p:nvPr/>
          </p:nvSpPr>
          <p:spPr>
            <a:xfrm>
              <a:off x="8629910" y="1872617"/>
              <a:ext cx="1373579" cy="1432904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Cocking </a:t>
              </a:r>
              <a:r>
                <a:rPr lang="en-US" b="1" dirty="0"/>
                <a:t>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085597-B033-4FA6-9714-39C76AD7EB4C}"/>
                </a:ext>
              </a:extLst>
            </p:cNvPr>
            <p:cNvSpPr/>
            <p:nvPr/>
          </p:nvSpPr>
          <p:spPr>
            <a:xfrm>
              <a:off x="3210402" y="2487946"/>
              <a:ext cx="1401713" cy="1425354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0" name="Connector: Curved 10">
              <a:extLst>
                <a:ext uri="{FF2B5EF4-FFF2-40B4-BE49-F238E27FC236}">
                  <a16:creationId xmlns:a16="http://schemas.microsoft.com/office/drawing/2014/main" id="{D26B7825-E0C6-4174-804D-DA9E6C7B370E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>
            <a:xfrm rot="5400000" flipH="1" flipV="1">
              <a:off x="6168420" y="-174699"/>
              <a:ext cx="405485" cy="4919807"/>
            </a:xfrm>
            <a:prstGeom prst="curvedConnector3">
              <a:avLst>
                <a:gd name="adj1" fmla="val 208128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7" idx="4"/>
              <a:endCxn id="35" idx="6"/>
            </p:cNvCxnSpPr>
            <p:nvPr/>
          </p:nvCxnSpPr>
          <p:spPr>
            <a:xfrm rot="5400000">
              <a:off x="7358846" y="3056933"/>
              <a:ext cx="1709264" cy="2206442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rot="21385892">
              <a:off x="4379881" y="1320079"/>
              <a:ext cx="38902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Start/Stop Button is </a:t>
              </a:r>
              <a:r>
                <a:rPr lang="en-US" sz="1600" b="1" dirty="0" smtClean="0"/>
                <a:t>Pressed</a:t>
              </a:r>
            </a:p>
            <a:p>
              <a:pPr algn="ctr"/>
              <a:r>
                <a:rPr lang="en-US" sz="1600" b="1" dirty="0" smtClean="0"/>
                <a:t>and</a:t>
              </a:r>
              <a:endParaRPr lang="en-US" sz="1600" b="1" dirty="0"/>
            </a:p>
            <a:p>
              <a:r>
                <a:rPr lang="en-US" sz="1600" b="1" dirty="0" smtClean="0"/>
                <a:t>Ensured time is set and door is closed</a:t>
              </a:r>
              <a:endParaRPr lang="en-US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>
              <a:off x="5050987" y="3663380"/>
              <a:ext cx="2864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Start/Stop Button is </a:t>
              </a:r>
              <a:r>
                <a:rPr lang="en-US" sz="1600" b="1" dirty="0" smtClean="0"/>
                <a:t>Pressed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1EA54A-B94B-4A6C-9609-29947D6EBF89}"/>
                </a:ext>
              </a:extLst>
            </p:cNvPr>
            <p:cNvSpPr/>
            <p:nvPr/>
          </p:nvSpPr>
          <p:spPr>
            <a:xfrm>
              <a:off x="5653682" y="4311022"/>
              <a:ext cx="1456575" cy="1407529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Cocking DONE</a:t>
              </a:r>
              <a:endParaRPr lang="en-US" b="1" dirty="0"/>
            </a:p>
          </p:txBody>
        </p:sp>
        <p:cxnSp>
          <p:nvCxnSpPr>
            <p:cNvPr id="41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35" idx="2"/>
              <a:endCxn id="9" idx="4"/>
            </p:cNvCxnSpPr>
            <p:nvPr/>
          </p:nvCxnSpPr>
          <p:spPr>
            <a:xfrm rot="10800000">
              <a:off x="3911259" y="3913299"/>
              <a:ext cx="1742424" cy="1101487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rot="19990526">
              <a:off x="6795000" y="4387586"/>
              <a:ext cx="2864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Heating </a:t>
              </a:r>
            </a:p>
            <a:p>
              <a:pPr algn="ctr"/>
              <a:r>
                <a:rPr lang="en-US" sz="1600" b="1" dirty="0" smtClean="0"/>
                <a:t>done</a:t>
              </a:r>
              <a:endParaRPr lang="en-US" sz="16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rot="2368832">
              <a:off x="4030331" y="4294038"/>
              <a:ext cx="1042412" cy="70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System Reset</a:t>
              </a:r>
              <a:endParaRPr lang="en-US" b="1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B9F75BB-B9D3-4449-AC07-F6A15A1C7E56}"/>
                </a:ext>
              </a:extLst>
            </p:cNvPr>
            <p:cNvSpPr/>
            <p:nvPr/>
          </p:nvSpPr>
          <p:spPr>
            <a:xfrm>
              <a:off x="626086" y="1008458"/>
              <a:ext cx="1519534" cy="1545162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System STARTUP</a:t>
              </a:r>
              <a:endParaRPr lang="en-US" sz="16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B9F75BB-B9D3-4449-AC07-F6A15A1C7E56}"/>
                </a:ext>
              </a:extLst>
            </p:cNvPr>
            <p:cNvSpPr/>
            <p:nvPr/>
          </p:nvSpPr>
          <p:spPr>
            <a:xfrm>
              <a:off x="550514" y="936577"/>
              <a:ext cx="1662623" cy="1690664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71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70" idx="5"/>
              <a:endCxn id="9" idx="2"/>
            </p:cNvCxnSpPr>
            <p:nvPr/>
          </p:nvCxnSpPr>
          <p:spPr>
            <a:xfrm rot="16200000" flipH="1">
              <a:off x="2179539" y="2169760"/>
              <a:ext cx="820974" cy="1240751"/>
            </a:xfrm>
            <a:prstGeom prst="curvedConnector2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rot="1900214">
              <a:off x="1567719" y="2892513"/>
              <a:ext cx="1160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System Initialized</a:t>
              </a:r>
              <a:endParaRPr lang="en-US" b="1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11EA54A-B94B-4A6C-9609-29947D6EBF89}"/>
                </a:ext>
              </a:extLst>
            </p:cNvPr>
            <p:cNvSpPr/>
            <p:nvPr/>
          </p:nvSpPr>
          <p:spPr>
            <a:xfrm>
              <a:off x="9456420" y="5240801"/>
              <a:ext cx="1393129" cy="1328398"/>
            </a:xfrm>
            <a:prstGeom prst="ellipse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Cocking PAUSED</a:t>
              </a:r>
              <a:endParaRPr lang="en-US" b="1" dirty="0"/>
            </a:p>
          </p:txBody>
        </p:sp>
        <p:cxnSp>
          <p:nvCxnSpPr>
            <p:cNvPr id="113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7" idx="4"/>
              <a:endCxn id="102" idx="0"/>
            </p:cNvCxnSpPr>
            <p:nvPr/>
          </p:nvCxnSpPr>
          <p:spPr>
            <a:xfrm rot="16200000" flipH="1">
              <a:off x="8767203" y="3855018"/>
              <a:ext cx="1935280" cy="8362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102" idx="6"/>
              <a:endCxn id="7" idx="6"/>
            </p:cNvCxnSpPr>
            <p:nvPr/>
          </p:nvCxnSpPr>
          <p:spPr>
            <a:xfrm flipH="1" flipV="1">
              <a:off x="10003489" y="2589070"/>
              <a:ext cx="846060" cy="3315931"/>
            </a:xfrm>
            <a:prstGeom prst="curvedConnector3">
              <a:avLst>
                <a:gd name="adj1" fmla="val -28331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1">
              <a:extLst>
                <a:ext uri="{FF2B5EF4-FFF2-40B4-BE49-F238E27FC236}">
                  <a16:creationId xmlns:a16="http://schemas.microsoft.com/office/drawing/2014/main" id="{E4FFBAE9-1E71-49EB-AF01-49E7760459F8}"/>
                </a:ext>
              </a:extLst>
            </p:cNvPr>
            <p:cNvCxnSpPr>
              <a:stCxn id="102" idx="3"/>
              <a:endCxn id="9" idx="3"/>
            </p:cNvCxnSpPr>
            <p:nvPr/>
          </p:nvCxnSpPr>
          <p:spPr>
            <a:xfrm rot="5400000" flipH="1">
              <a:off x="5203010" y="1917231"/>
              <a:ext cx="2670097" cy="6244760"/>
            </a:xfrm>
            <a:prstGeom prst="curvedConnector3">
              <a:avLst>
                <a:gd name="adj1" fmla="val -1665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rot="270078">
              <a:off x="4732966" y="6331186"/>
              <a:ext cx="3890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Start/Stop Button is </a:t>
              </a:r>
              <a:r>
                <a:rPr lang="en-US" sz="1600" b="1" dirty="0" smtClean="0"/>
                <a:t>Pressed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 flipH="1">
              <a:off x="10758538" y="3825287"/>
              <a:ext cx="1437118" cy="35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Door is Closed</a:t>
              </a:r>
              <a:endParaRPr lang="en-US" sz="16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1AFAE2-EACD-4212-9721-0CEBE732BE43}"/>
                </a:ext>
              </a:extLst>
            </p:cNvPr>
            <p:cNvSpPr txBox="1"/>
            <p:nvPr/>
          </p:nvSpPr>
          <p:spPr>
            <a:xfrm>
              <a:off x="9104259" y="3653345"/>
              <a:ext cx="1683277" cy="639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Door is </a:t>
              </a:r>
            </a:p>
            <a:p>
              <a:pPr algn="ctr"/>
              <a:r>
                <a:rPr lang="en-US" sz="1600" b="1" dirty="0" smtClean="0"/>
                <a:t>opened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8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State: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System Startup 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1"/>
            <a:ext cx="10515600" cy="2377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initial state that the system wakes-up to.</a:t>
            </a:r>
          </a:p>
          <a:p>
            <a:r>
              <a:rPr lang="en-US" sz="2400" dirty="0" smtClean="0"/>
              <a:t>The system shows all zeros on the display</a:t>
            </a:r>
          </a:p>
          <a:p>
            <a:r>
              <a:rPr lang="en-US" sz="2400" dirty="0" smtClean="0"/>
              <a:t>The system buzzer </a:t>
            </a:r>
            <a:r>
              <a:rPr lang="en-US" sz="2400" dirty="0" err="1" smtClean="0"/>
              <a:t>beebs</a:t>
            </a:r>
            <a:r>
              <a:rPr lang="en-US" sz="2400" dirty="0" smtClean="0"/>
              <a:t> for 10ms.</a:t>
            </a:r>
          </a:p>
          <a:p>
            <a:r>
              <a:rPr lang="en-US" sz="2400" dirty="0" smtClean="0"/>
              <a:t>The heater is turned-off.</a:t>
            </a:r>
          </a:p>
          <a:p>
            <a:r>
              <a:rPr lang="en-US" sz="2400" dirty="0" smtClean="0"/>
              <a:t>The lamp is turned-off.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99765"/>
            <a:ext cx="1051560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State: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System Cocking-OFF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30980"/>
            <a:ext cx="1107948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default state that the system stays in after startup, after finishing the cocking operation, or after a Start/Stop Button Pressed while the system was running.</a:t>
            </a:r>
          </a:p>
          <a:p>
            <a:r>
              <a:rPr lang="en-US" sz="2400" dirty="0" smtClean="0"/>
              <a:t>The system shows the current time settings value on the display.</a:t>
            </a:r>
          </a:p>
          <a:p>
            <a:r>
              <a:rPr lang="en-US" sz="2400" dirty="0" smtClean="0"/>
              <a:t>The system buzzer </a:t>
            </a:r>
            <a:r>
              <a:rPr lang="en-US" sz="2400" dirty="0" err="1" smtClean="0"/>
              <a:t>beebs</a:t>
            </a:r>
            <a:r>
              <a:rPr lang="en-US" sz="2400" dirty="0" smtClean="0"/>
              <a:t> for 10ms.</a:t>
            </a:r>
          </a:p>
          <a:p>
            <a:r>
              <a:rPr lang="en-US" sz="2400" dirty="0" smtClean="0"/>
              <a:t>The heater is turned-off.</a:t>
            </a:r>
          </a:p>
          <a:p>
            <a:r>
              <a:rPr lang="en-US" sz="2400" dirty="0" smtClean="0"/>
              <a:t>The lamp is turned-off.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13" b="98104" l="2778" r="99074">
                        <a14:foregroundMark x1="66049" y1="8057" x2="31790" y2="9479"/>
                        <a14:foregroundMark x1="31790" y1="9479" x2="25617" y2="11374"/>
                        <a14:foregroundMark x1="23765" y1="14218" x2="18827" y2="20379"/>
                        <a14:foregroundMark x1="20988" y1="18957" x2="11728" y2="32227"/>
                        <a14:foregroundMark x1="10494" y1="31280" x2="3395" y2="39810"/>
                        <a14:foregroundMark x1="9259" y1="31280" x2="5247" y2="36019"/>
                        <a14:foregroundMark x1="4321" y1="42180" x2="3395" y2="54502"/>
                        <a14:foregroundMark x1="4321" y1="50711" x2="10185" y2="62085"/>
                        <a14:foregroundMark x1="10494" y1="62085" x2="16975" y2="71564"/>
                        <a14:foregroundMark x1="15741" y1="72512" x2="26852" y2="82464"/>
                        <a14:foregroundMark x1="20679" y1="81043" x2="31790" y2="88152"/>
                        <a14:foregroundMark x1="29630" y1="88152" x2="47840" y2="87678"/>
                        <a14:foregroundMark x1="46296" y1="87678" x2="55864" y2="89100"/>
                        <a14:foregroundMark x1="72531" y1="84834" x2="59877" y2="92891"/>
                        <a14:backgroundMark x1="14198" y1="9005" x2="617" y2="25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1120" y="4848225"/>
            <a:ext cx="3086100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901233"/>
            <a:ext cx="2834640" cy="20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74676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State: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 System 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Cocking-ON 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1"/>
            <a:ext cx="10515600" cy="2377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state that the system performs its main task during it.</a:t>
            </a:r>
          </a:p>
          <a:p>
            <a:r>
              <a:rPr lang="en-US" sz="2400" dirty="0" smtClean="0"/>
              <a:t>The system shows the remaining-time for the cocking to be done on the display</a:t>
            </a:r>
          </a:p>
          <a:p>
            <a:r>
              <a:rPr lang="en-US" sz="2400" dirty="0" smtClean="0"/>
              <a:t>The system responds only to the + Button and neglects the - Button.</a:t>
            </a:r>
          </a:p>
          <a:p>
            <a:r>
              <a:rPr lang="en-US" sz="2400" dirty="0" smtClean="0"/>
              <a:t>The heater is turned-on.</a:t>
            </a:r>
          </a:p>
          <a:p>
            <a:r>
              <a:rPr lang="en-US" sz="2400" dirty="0" smtClean="0"/>
              <a:t>The lamp is turned-on.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99765"/>
            <a:ext cx="1051560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State: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System Cocking-Paused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30980"/>
            <a:ext cx="1107948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state of the system  if the door is opened while cocking is going on. </a:t>
            </a:r>
          </a:p>
          <a:p>
            <a:r>
              <a:rPr lang="en-US" sz="2400" dirty="0" smtClean="0"/>
              <a:t>It stays hear as long as the door is opened or the Start/Stop button is pressed.</a:t>
            </a:r>
          </a:p>
          <a:p>
            <a:r>
              <a:rPr lang="en-US" sz="2400" dirty="0" smtClean="0"/>
              <a:t>The system shows the current time value on the display.</a:t>
            </a:r>
          </a:p>
          <a:p>
            <a:r>
              <a:rPr lang="en-US" sz="2400" dirty="0" smtClean="0"/>
              <a:t>The system timing is paused</a:t>
            </a:r>
          </a:p>
          <a:p>
            <a:r>
              <a:rPr lang="en-US" sz="2400" dirty="0" smtClean="0"/>
              <a:t>The heater is turned-off.</a:t>
            </a:r>
          </a:p>
          <a:p>
            <a:r>
              <a:rPr lang="en-US" sz="2400" dirty="0" smtClean="0"/>
              <a:t>The lamp is turned-off If the door is closed or it’s turned-on if door is opened.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704" l="1167" r="98564">
                        <a14:foregroundMark x1="5566" y1="29595" x2="32226" y2="82710"/>
                        <a14:foregroundMark x1="32226" y1="82710" x2="60503" y2="83801"/>
                        <a14:foregroundMark x1="60503" y1="83801" x2="74865" y2="98287"/>
                        <a14:foregroundMark x1="94704" y1="90654" x2="68851" y2="92368"/>
                        <a14:foregroundMark x1="96499" y1="75857" x2="55027" y2="83645"/>
                        <a14:foregroundMark x1="73609" y1="85358" x2="87163" y2="86293"/>
                        <a14:foregroundMark x1="78097" y1="81931" x2="78546" y2="88474"/>
                        <a14:foregroundMark x1="81598" y1="80997" x2="81598" y2="90810"/>
                        <a14:foregroundMark x1="83932" y1="50779" x2="91562" y2="59034"/>
                        <a14:foregroundMark x1="92101" y1="59502" x2="95153" y2="64019"/>
                        <a14:foregroundMark x1="94704" y1="44237" x2="92549" y2="62617"/>
                        <a14:foregroundMark x1="94345" y1="44393" x2="98564" y2="53738"/>
                        <a14:foregroundMark x1="97487" y1="91277" x2="97846" y2="45794"/>
                        <a14:foregroundMark x1="97846" y1="40498" x2="62298" y2="3738"/>
                        <a14:foregroundMark x1="10233" y1="9969" x2="27738" y2="0"/>
                        <a14:foregroundMark x1="27020" y1="1869" x2="62837" y2="3271"/>
                        <a14:foregroundMark x1="39138" y1="21651" x2="33752" y2="4673"/>
                        <a14:foregroundMark x1="26391" y1="24143" x2="24686" y2="1869"/>
                        <a14:foregroundMark x1="23250" y1="22430" x2="49731" y2="9969"/>
                        <a14:foregroundMark x1="15350" y1="19782" x2="16697" y2="4206"/>
                        <a14:foregroundMark x1="19031" y1="5296" x2="19659" y2="11838"/>
                        <a14:foregroundMark x1="19659" y1="12461" x2="17325" y2="18069"/>
                        <a14:foregroundMark x1="17325" y1="18069" x2="20826" y2="20561"/>
                        <a14:foregroundMark x1="20826" y1="20561" x2="26481" y2="18692"/>
                        <a14:foregroundMark x1="26481" y1="18692" x2="31239" y2="9346"/>
                        <a14:foregroundMark x1="31239" y1="9346" x2="26122" y2="8411"/>
                        <a14:foregroundMark x1="26032" y1="8411" x2="28366" y2="3271"/>
                        <a14:foregroundMark x1="28456" y1="2960" x2="32585" y2="7009"/>
                        <a14:foregroundMark x1="30521" y1="5919" x2="38600" y2="6386"/>
                        <a14:foregroundMark x1="35907" y1="10436" x2="40485" y2="7009"/>
                        <a14:foregroundMark x1="36086" y1="8411" x2="39228" y2="13707"/>
                        <a14:foregroundMark x1="41652" y1="4829" x2="45601" y2="5140"/>
                        <a14:foregroundMark x1="40664" y1="5140" x2="38869" y2="4984"/>
                        <a14:foregroundMark x1="37612" y1="4829" x2="35548" y2="3115"/>
                        <a14:foregroundMark x1="42460" y1="9502" x2="52424" y2="14642"/>
                        <a14:foregroundMark x1="54847" y1="12461" x2="35099" y2="24455"/>
                        <a14:foregroundMark x1="54129" y1="11838" x2="67056" y2="15888"/>
                        <a14:foregroundMark x1="60144" y1="19315" x2="64452" y2="42368"/>
                        <a14:foregroundMark x1="56194" y1="40187" x2="52513" y2="54050"/>
                        <a14:foregroundMark x1="49102" y1="45171" x2="38959" y2="57944"/>
                        <a14:foregroundMark x1="41382" y1="44704" x2="30969" y2="55452"/>
                        <a14:foregroundMark x1="28995" y1="38941" x2="23968" y2="54361"/>
                        <a14:foregroundMark x1="8528" y1="33178" x2="44255" y2="61526"/>
                        <a14:foregroundMark x1="28187" y1="60436" x2="43716" y2="80062"/>
                        <a14:foregroundMark x1="31508" y1="81776" x2="42101" y2="65109"/>
                        <a14:foregroundMark x1="44165" y1="84424" x2="48384" y2="63863"/>
                        <a14:foregroundMark x1="63824" y1="82710" x2="54578" y2="46573"/>
                        <a14:foregroundMark x1="52334" y1="70561" x2="73609" y2="30374"/>
                        <a14:foregroundMark x1="58079" y1="73364" x2="78905" y2="51869"/>
                        <a14:foregroundMark x1="55386" y1="58100" x2="82585" y2="64330"/>
                        <a14:foregroundMark x1="72621" y1="73209" x2="88869" y2="50779"/>
                        <a14:foregroundMark x1="70916" y1="50467" x2="84919" y2="30530"/>
                        <a14:foregroundMark x1="83842" y1="29907" x2="84381" y2="12617"/>
                        <a14:foregroundMark x1="86086" y1="16822" x2="63196" y2="4361"/>
                        <a14:foregroundMark x1="15350" y1="2648" x2="5386" y2="30530"/>
                        <a14:foregroundMark x1="5386" y1="30530" x2="3680" y2="33489"/>
                        <a14:foregroundMark x1="2962" y1="19159" x2="1885" y2="45794"/>
                        <a14:foregroundMark x1="3591" y1="38785" x2="7271" y2="54050"/>
                        <a14:foregroundMark x1="3770" y1="51246" x2="24506" y2="50156"/>
                        <a14:foregroundMark x1="57002" y1="44704" x2="20916" y2="46729"/>
                        <a14:foregroundMark x1="55655" y1="30685" x2="3142" y2="33489"/>
                        <a14:foregroundMark x1="3232" y1="37850" x2="1346" y2="33178"/>
                        <a14:foregroundMark x1="1257" y1="27570" x2="1167" y2="39875"/>
                        <a14:foregroundMark x1="7181" y1="20249" x2="4129" y2="29595"/>
                        <a14:foregroundMark x1="73698" y1="88785" x2="83303" y2="883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4503" y="2284729"/>
            <a:ext cx="3625101" cy="208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9" b="95881" l="1313" r="95346">
                        <a14:foregroundMark x1="36516" y1="66886" x2="46539" y2="63262"/>
                        <a14:foregroundMark x1="46539" y1="63262" x2="48329" y2="60132"/>
                        <a14:foregroundMark x1="50239" y1="52389" x2="50239" y2="52389"/>
                        <a14:foregroundMark x1="50000" y1="51400" x2="42243" y2="48600"/>
                        <a14:foregroundMark x1="40692" y1="50412" x2="30430" y2="55025"/>
                        <a14:foregroundMark x1="27327" y1="55025" x2="23508" y2="59308"/>
                        <a14:foregroundMark x1="23150" y1="59308" x2="30788" y2="65239"/>
                        <a14:foregroundMark x1="30430" y1="60626" x2="43317" y2="62932"/>
                        <a14:foregroundMark x1="29117" y1="54530" x2="41527" y2="62438"/>
                        <a14:foregroundMark x1="30310" y1="56507" x2="36993" y2="66722"/>
                        <a14:foregroundMark x1="29594" y1="63921" x2="39021" y2="66227"/>
                        <a14:foregroundMark x1="40453" y1="58979" x2="52745" y2="52883"/>
                        <a14:foregroundMark x1="45585" y1="53377" x2="36277" y2="55684"/>
                        <a14:foregroundMark x1="36874" y1="53542" x2="44272" y2="60626"/>
                        <a14:foregroundMark x1="12053" y1="16969" x2="12649" y2="30807"/>
                        <a14:foregroundMark x1="4773" y1="18946" x2="8353" y2="20099"/>
                        <a14:foregroundMark x1="17661" y1="26689" x2="19332" y2="28501"/>
                        <a14:foregroundMark x1="15871" y1="18122" x2="12053" y2="25206"/>
                        <a14:foregroundMark x1="15513" y1="15980" x2="18019" y2="23229"/>
                        <a14:foregroundMark x1="17064" y1="16310" x2="17064" y2="21087"/>
                        <a14:foregroundMark x1="18616" y1="16804" x2="14916" y2="23888"/>
                        <a14:foregroundMark x1="7041" y1="17957" x2="18258" y2="17628"/>
                        <a14:foregroundMark x1="6802" y1="20428" x2="14320" y2="30643"/>
                        <a14:foregroundMark x1="59785" y1="9885" x2="57160" y2="22241"/>
                        <a14:foregroundMark x1="53461" y1="12026" x2="57757" y2="22405"/>
                        <a14:foregroundMark x1="58473" y1="10708" x2="63962" y2="16804"/>
                        <a14:foregroundMark x1="63484" y1="11203" x2="58711" y2="23229"/>
                        <a14:foregroundMark x1="58711" y1="23229" x2="58711" y2="23229"/>
                        <a14:foregroundMark x1="61575" y1="10379" x2="50477" y2="11038"/>
                        <a14:foregroundMark x1="51909" y1="12026" x2="51909" y2="22900"/>
                        <a14:foregroundMark x1="89857" y1="41351" x2="90692" y2="53542"/>
                        <a14:foregroundMark x1="86754" y1="39539" x2="87709" y2="50741"/>
                        <a14:foregroundMark x1="88186" y1="51400" x2="88425" y2="53377"/>
                        <a14:foregroundMark x1="85322" y1="51730" x2="94153" y2="51565"/>
                        <a14:foregroundMark x1="92601" y1="48764" x2="92243" y2="37891"/>
                        <a14:foregroundMark x1="90692" y1="42998" x2="91289" y2="42998"/>
                        <a14:foregroundMark x1="93914" y1="41021" x2="92363" y2="52389"/>
                        <a14:foregroundMark x1="94391" y1="43657" x2="93317" y2="55189"/>
                        <a14:foregroundMark x1="84606" y1="42834" x2="84845" y2="43657"/>
                        <a14:foregroundMark x1="85680" y1="47446" x2="86635" y2="52718"/>
                        <a14:foregroundMark x1="83652" y1="40033" x2="87232" y2="47611"/>
                        <a14:foregroundMark x1="68974" y1="37068" x2="68138" y2="42010"/>
                        <a14:foregroundMark x1="68138" y1="43822" x2="68138" y2="49588"/>
                        <a14:foregroundMark x1="64200" y1="40198" x2="63962" y2="47446"/>
                        <a14:foregroundMark x1="61337" y1="41021" x2="65513" y2="47941"/>
                        <a14:foregroundMark x1="66826" y1="45140" x2="75060" y2="48600"/>
                        <a14:foregroundMark x1="71241" y1="42339" x2="69928" y2="49094"/>
                        <a14:foregroundMark x1="70525" y1="38550" x2="70883" y2="42834"/>
                        <a14:foregroundMark x1="64678" y1="38715" x2="71360" y2="42998"/>
                        <a14:foregroundMark x1="62053" y1="38221" x2="63962" y2="40033"/>
                        <a14:foregroundMark x1="60979" y1="38221" x2="65394" y2="443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5759" y="4796790"/>
            <a:ext cx="2537512" cy="18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State: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System Cocking-Done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1"/>
            <a:ext cx="10866120" cy="30632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state that the system goes through after finishing the cocking operation.</a:t>
            </a:r>
          </a:p>
          <a:p>
            <a:r>
              <a:rPr lang="en-US" dirty="0" smtClean="0"/>
              <a:t>The system shows the current time value on the display.</a:t>
            </a:r>
          </a:p>
          <a:p>
            <a:r>
              <a:rPr lang="en-US" dirty="0" smtClean="0"/>
              <a:t>The system buzzer </a:t>
            </a:r>
            <a:r>
              <a:rPr lang="en-US" dirty="0" err="1" smtClean="0"/>
              <a:t>beebs</a:t>
            </a:r>
            <a:r>
              <a:rPr lang="en-US" dirty="0" smtClean="0"/>
              <a:t> two times for 100ms ON and 100ms OFF.</a:t>
            </a:r>
            <a:endParaRPr lang="en-US" dirty="0"/>
          </a:p>
          <a:p>
            <a:r>
              <a:rPr lang="en-US" dirty="0"/>
              <a:t>The heater is turned-off.</a:t>
            </a:r>
          </a:p>
          <a:p>
            <a:r>
              <a:rPr lang="en-US" dirty="0"/>
              <a:t>The lamp is turned-off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system is reset and goes back to the cocking-off state.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40" y="4380194"/>
            <a:ext cx="3985260" cy="21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Buttons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buttons and the resulting states.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5F362-8B14-4ABF-81B4-73BFFBFA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74" y="1196340"/>
            <a:ext cx="2996763" cy="147209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90609"/>
              </p:ext>
            </p:extLst>
          </p:nvPr>
        </p:nvGraphicFramePr>
        <p:xfrm>
          <a:off x="667265" y="2825579"/>
          <a:ext cx="10783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524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317980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Buttons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BtnInit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BtnStateT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BtnInitState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BtnStateT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BtnGetState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BtnSelectT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BtnSelect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BtnUpdate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 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76" y="0"/>
            <a:ext cx="1241009" cy="12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Buttons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37986"/>
              </p:ext>
            </p:extLst>
          </p:nvPr>
        </p:nvGraphicFramePr>
        <p:xfrm>
          <a:off x="1557462" y="1255438"/>
          <a:ext cx="93056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BtnInit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BtnStateT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BtnInitState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buttons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button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BtnInitState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initial state for the targeted button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35418"/>
              </p:ext>
            </p:extLst>
          </p:nvPr>
        </p:nvGraphicFramePr>
        <p:xfrm>
          <a:off x="1557462" y="3510550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BtnStateT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BtnGetState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gets the current state of the targeted button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button to get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state of the targeted button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27555"/>
              </p:ext>
            </p:extLst>
          </p:nvPr>
        </p:nvGraphicFramePr>
        <p:xfrm>
          <a:off x="1557462" y="5399902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BtnUpdate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 )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 state of all the buttons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D5F362-8B14-4ABF-81B4-73BFFBFA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151" y="347842"/>
            <a:ext cx="1614615" cy="79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60" y="1333158"/>
            <a:ext cx="668639" cy="6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Time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timer set by user to cock the food.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65790"/>
              </p:ext>
            </p:extLst>
          </p:nvPr>
        </p:nvGraphicFramePr>
        <p:xfrm>
          <a:off x="667265" y="2825579"/>
          <a:ext cx="107833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524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317980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TimeInit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TimeIncTime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TimeDecTime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TimeSetTime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uint16_t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TimeVal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052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TimeResumeTime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79821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TimePauseTime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5204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uint16_t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TimeGetTime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1357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900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387" y="466720"/>
            <a:ext cx="1708526" cy="20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Time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48391"/>
              </p:ext>
            </p:extLst>
          </p:nvPr>
        </p:nvGraphicFramePr>
        <p:xfrm>
          <a:off x="1557462" y="1255438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TimeInit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software for the system timer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2564"/>
              </p:ext>
            </p:extLst>
          </p:nvPr>
        </p:nvGraphicFramePr>
        <p:xfrm>
          <a:off x="1557462" y="3676964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TimeDecTime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decrements the timer variable with step of 5 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49599"/>
              </p:ext>
            </p:extLst>
          </p:nvPr>
        </p:nvGraphicFramePr>
        <p:xfrm>
          <a:off x="1557462" y="4887727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TimeSetTime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(uint16_t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TimeVal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timer value as needed by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TimeVal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TimeVal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required value to be set as the system time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609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22945"/>
              </p:ext>
            </p:extLst>
          </p:nvPr>
        </p:nvGraphicFramePr>
        <p:xfrm>
          <a:off x="1557462" y="2466201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TimeIncTime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increments the system timer with step of 5 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28" y="112825"/>
            <a:ext cx="1069138" cy="12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57793" cy="132556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Task: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 Design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and implement an embedded software 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using FreeRTOS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for a microwave </a:t>
            </a:r>
            <a:r>
              <a:rPr lang="en-US" b="1" dirty="0" smtClean="0">
                <a:solidFill>
                  <a:schemeClr val="accent5"/>
                </a:solidFill>
                <a:latin typeface="+mn-lt"/>
              </a:rPr>
              <a:t>oven.</a:t>
            </a:r>
            <a:endParaRPr lang="en-US" b="1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4" name="image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61139" y="2312562"/>
            <a:ext cx="6869722" cy="35337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831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Time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96235"/>
              </p:ext>
            </p:extLst>
          </p:nvPr>
        </p:nvGraphicFramePr>
        <p:xfrm>
          <a:off x="1557462" y="1255438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uint16_t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TimeGetTime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returns the system timer variable current value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of the current system time variable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14122"/>
              </p:ext>
            </p:extLst>
          </p:nvPr>
        </p:nvGraphicFramePr>
        <p:xfrm>
          <a:off x="1557462" y="3676964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TimePauseTime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pauses the timer variable and module operation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6342"/>
              </p:ext>
            </p:extLst>
          </p:nvPr>
        </p:nvGraphicFramePr>
        <p:xfrm>
          <a:off x="1557462" y="4887727"/>
          <a:ext cx="93056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TimeUpdate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timer variable current value  and handles the system mode of cocking when cocking is done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609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0351"/>
              </p:ext>
            </p:extLst>
          </p:nvPr>
        </p:nvGraphicFramePr>
        <p:xfrm>
          <a:off x="1557462" y="2466201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TimeResumeTime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resumes the timer variable and module operation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28" y="112825"/>
            <a:ext cx="1069138" cy="12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DISPLAY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797216"/>
          </a:xfrm>
        </p:spPr>
        <p:txBody>
          <a:bodyPr>
            <a:normAutofit/>
          </a:bodyPr>
          <a:lstStyle/>
          <a:p>
            <a:r>
              <a:rPr lang="en-US" dirty="0"/>
              <a:t>Handles the Multiplexed </a:t>
            </a:r>
            <a:r>
              <a:rPr lang="en-US" dirty="0" smtClean="0"/>
              <a:t>system Seven-Segment Display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71703"/>
              </p:ext>
            </p:extLst>
          </p:nvPr>
        </p:nvGraphicFramePr>
        <p:xfrm>
          <a:off x="818633" y="3439420"/>
          <a:ext cx="10783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524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317980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Display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DispSetVal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uint16_t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DataVal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DispUpdate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7" name="Picture 2" descr="Image result for multiple seven segment display">
            <a:extLst>
              <a:ext uri="{FF2B5EF4-FFF2-40B4-BE49-F238E27FC236}">
                <a16:creationId xmlns:a16="http://schemas.microsoft.com/office/drawing/2014/main" id="{3B954C55-BCE9-4B29-BEEB-9087624486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46" y="1092106"/>
            <a:ext cx="2965621" cy="218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ultiple seven segment display">
            <a:extLst>
              <a:ext uri="{FF2B5EF4-FFF2-40B4-BE49-F238E27FC236}">
                <a16:creationId xmlns:a16="http://schemas.microsoft.com/office/drawing/2014/main" id="{3B954C55-BCE9-4B29-BEEB-9087624486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36" y="155670"/>
            <a:ext cx="1710830" cy="12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DISPLAY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41397"/>
              </p:ext>
            </p:extLst>
          </p:nvPr>
        </p:nvGraphicFramePr>
        <p:xfrm>
          <a:off x="1557462" y="1255438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DispInit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Display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44046"/>
              </p:ext>
            </p:extLst>
          </p:nvPr>
        </p:nvGraphicFramePr>
        <p:xfrm>
          <a:off x="1557462" y="2925663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DispSetVal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uint16_t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DataVal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Display value as needed by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DataVal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DataVal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value to be presented on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1268"/>
              </p:ext>
            </p:extLst>
          </p:nvPr>
        </p:nvGraphicFramePr>
        <p:xfrm>
          <a:off x="1631602" y="4961648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DispUpdate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b="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display data current shown on the segments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seven segment to turn on and show the data 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11" y="141551"/>
            <a:ext cx="2907956" cy="166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SSD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Seven Segment Displays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94076"/>
              </p:ext>
            </p:extLst>
          </p:nvPr>
        </p:nvGraphicFramePr>
        <p:xfrm>
          <a:off x="409830" y="1917220"/>
          <a:ext cx="1149150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0464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711045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34761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SSD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6083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      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DispPort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SevenSegTypeT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DisplayWrite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OutVal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DisplayReset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DisplayDeInit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0522"/>
                  </a:ext>
                </a:extLst>
              </a:tr>
              <a:tr h="6083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DataPort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CtrlPort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SevenSegTypeT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79821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DisplayMuxWrite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i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           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 </a:t>
                      </a: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OutDataVal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[],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DispId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52048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DisplayMuxReset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13570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DisplayMuxDeInit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81" y="141552"/>
            <a:ext cx="1804086" cy="103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SSD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55740"/>
              </p:ext>
            </p:extLst>
          </p:nvPr>
        </p:nvGraphicFramePr>
        <p:xfrm>
          <a:off x="1557462" y="1255438"/>
          <a:ext cx="9305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DisplayInit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       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DispPort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SevenSegTypeT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display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DispPort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Which port is the display connected to on the controller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3966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type is the display, Common Anode-Cathode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6431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13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59197"/>
              </p:ext>
            </p:extLst>
          </p:nvPr>
        </p:nvGraphicFramePr>
        <p:xfrm>
          <a:off x="1557462" y="3992871"/>
          <a:ext cx="93056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DisplayWrite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b="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OutVal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currently presented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on the display by the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OutVal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OutVal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value that will be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presented on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08921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writing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81" y="92124"/>
            <a:ext cx="1804086" cy="103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89766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SSD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50596"/>
              </p:ext>
            </p:extLst>
          </p:nvPr>
        </p:nvGraphicFramePr>
        <p:xfrm>
          <a:off x="1557462" y="933759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DisplayReset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Resets the currently presented value to zero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state of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the </a:t>
                      </a:r>
                      <a:r>
                        <a:rPr lang="en-US" b="0" baseline="0" dirty="0" err="1" smtClean="0">
                          <a:latin typeface="Consolas" panose="020B0609020204030204" pitchFamily="49" charset="0"/>
                        </a:rPr>
                        <a:t>reseting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639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32859"/>
              </p:ext>
            </p:extLst>
          </p:nvPr>
        </p:nvGraphicFramePr>
        <p:xfrm>
          <a:off x="1557462" y="2449317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DisplayDeInit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Function un-initializes the display Module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state of de-initialization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609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53093"/>
              </p:ext>
            </p:extLst>
          </p:nvPr>
        </p:nvGraphicFramePr>
        <p:xfrm>
          <a:off x="1557462" y="3964875"/>
          <a:ext cx="93056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537562">
                <a:tc gridSpan="2"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DisplayMuxInit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DataPort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CtrlPort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SevenSegTypeT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30717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Multiplexed system display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DataPort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Which port is the display connected to on the controller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61432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CtrlPort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Which port is the display connected to on the controller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559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DispType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type is the display, Common Anode-Cathode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740895"/>
                  </a:ext>
                </a:extLst>
              </a:tr>
              <a:tr h="307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81" y="141552"/>
            <a:ext cx="1804086" cy="1033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SSD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9319"/>
              </p:ext>
            </p:extLst>
          </p:nvPr>
        </p:nvGraphicFramePr>
        <p:xfrm>
          <a:off x="1639841" y="3507063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DisplayMuxReset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Resets the currently presented value to zero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48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56727"/>
              </p:ext>
            </p:extLst>
          </p:nvPr>
        </p:nvGraphicFramePr>
        <p:xfrm>
          <a:off x="1639841" y="5050128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DisplayMuxDeInit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Function un-initializes the display Module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60986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678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7853"/>
              </p:ext>
            </p:extLst>
          </p:nvPr>
        </p:nvGraphicFramePr>
        <p:xfrm>
          <a:off x="1639841" y="958158"/>
          <a:ext cx="9305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SevenSegRetT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DisplayMuxWrite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SevenSegT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i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           </a:t>
                      </a:r>
                      <a:r>
                        <a:rPr lang="en-US" sz="1800" b="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 </a:t>
                      </a:r>
                      <a:r>
                        <a:rPr lang="en-US" sz="1800" b="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OutDataVal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[],</a:t>
                      </a:r>
                      <a:r>
                        <a:rPr lang="en-US" sz="1800" b="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b="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DispId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currently presented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on the display by the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OutDataVal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Display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display handler that leads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to the display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OutDataVal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value that will be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presented on the display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299996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DispId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seven segment to turn on and show the data on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73878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writing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Buzzer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Buzzer that’s used to notify the user.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81049"/>
              </p:ext>
            </p:extLst>
          </p:nvPr>
        </p:nvGraphicFramePr>
        <p:xfrm>
          <a:off x="409830" y="2825579"/>
          <a:ext cx="1104076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85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73278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Buzzer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BuzzInitState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800" i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int16_t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BuzzUpdate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25" y="0"/>
            <a:ext cx="2759075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86" y="1"/>
            <a:ext cx="1548714" cy="1548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Buzzer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67228"/>
              </p:ext>
            </p:extLst>
          </p:nvPr>
        </p:nvGraphicFramePr>
        <p:xfrm>
          <a:off x="1557462" y="1016536"/>
          <a:ext cx="93056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BuzzInit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BuzzStateT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BuzzInitState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buzzer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Buzzer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BuzzInitState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initial state for the targeted Buzzer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9336"/>
              </p:ext>
            </p:extLst>
          </p:nvPr>
        </p:nvGraphicFramePr>
        <p:xfrm>
          <a:off x="1557462" y="2966849"/>
          <a:ext cx="93056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BuzzSetState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int16_t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Duration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sets the state of the targeted buzzer for a specified 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button to set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BuzzState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state for the targeted Buzzer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duration needed to put the buzzer in the new state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39990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304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1980"/>
              </p:ext>
            </p:extLst>
          </p:nvPr>
        </p:nvGraphicFramePr>
        <p:xfrm>
          <a:off x="1557462" y="5564662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BuzzUpdate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 state of all the buttons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Lamp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Lamp that’s used to Light up the system.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20375"/>
              </p:ext>
            </p:extLst>
          </p:nvPr>
        </p:nvGraphicFramePr>
        <p:xfrm>
          <a:off x="409830" y="2825579"/>
          <a:ext cx="1104076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85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73278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Lamp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LampInitState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BtnStateT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LampGetState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LampUpdate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4118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40" y="158579"/>
            <a:ext cx="2372497" cy="2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18"/>
            <a:ext cx="10515600" cy="69776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Requirements: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8385"/>
              </p:ext>
            </p:extLst>
          </p:nvPr>
        </p:nvGraphicFramePr>
        <p:xfrm>
          <a:off x="838200" y="1626446"/>
          <a:ext cx="10515600" cy="4873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55820">
                  <a:extLst>
                    <a:ext uri="{9D8B030D-6E8A-4147-A177-3AD203B41FA5}">
                      <a16:colId xmlns:a16="http://schemas.microsoft.com/office/drawing/2014/main" val="3701950489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1477048294"/>
                    </a:ext>
                  </a:extLst>
                </a:gridCol>
              </a:tblGrid>
              <a:tr h="276728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u="sng" dirty="0" smtClean="0"/>
                        <a:t>When it’s powered on 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a.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Buzzer beeps 100ms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b.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Seven segment display is initialized with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       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2"/>
                      </a:pPr>
                      <a:r>
                        <a:rPr lang="en-US" u="sng" dirty="0" smtClean="0"/>
                        <a:t>When heating is off 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a. + and - buttons are used to set the required heating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  time with 5 second step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baseline="0" dirty="0" smtClean="0"/>
                        <a:t>    </a:t>
                      </a:r>
                      <a:r>
                        <a:rPr lang="en-US" b="0" dirty="0" smtClean="0"/>
                        <a:t>b. </a:t>
                      </a:r>
                      <a:r>
                        <a:rPr lang="en-US" b="0" u="sng" dirty="0" smtClean="0"/>
                        <a:t>Lamp is:</a:t>
                      </a:r>
                      <a:r>
                        <a:rPr lang="en-US" b="0" dirty="0" smtClean="0"/>
                        <a:t>  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. on when door is open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                   ii. off when door is closed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c. Seven segment displays the time setting while blinking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 300ms on and 300ms off after the first change from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  zeros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baseline="0" dirty="0" smtClean="0"/>
                        <a:t>    </a:t>
                      </a:r>
                      <a:r>
                        <a:rPr lang="en-US" b="0" dirty="0" smtClean="0"/>
                        <a:t>d. Start/stop button start heating only if door is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33311"/>
                  </a:ext>
                </a:extLst>
              </a:tr>
              <a:tr h="210612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4"/>
                      </a:pPr>
                      <a:r>
                        <a:rPr lang="en-US" b="1" u="sng" dirty="0" smtClean="0"/>
                        <a:t>When heating is done: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   a. lamp is off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   b. Heater is off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   c. Buzzer beeps two times 100ms on and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       100ms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3"/>
                      </a:pPr>
                      <a:r>
                        <a:rPr lang="en-US" b="1" u="sng" dirty="0" smtClean="0"/>
                        <a:t>When heating is on: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a. + button is used to increment the required heating time 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    with 5 second step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b. Seven segment displays time remaining (no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blinking)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c. lamp is 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d. Heater is 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    e. Start/stop button stop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877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6833"/>
              </p:ext>
            </p:extLst>
          </p:nvPr>
        </p:nvGraphicFramePr>
        <p:xfrm>
          <a:off x="838200" y="963381"/>
          <a:ext cx="10515600" cy="6736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99383782"/>
                    </a:ext>
                  </a:extLst>
                </a:gridCol>
              </a:tblGrid>
              <a:tr h="2383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Buzzer beeps 100ms at each button press.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55704"/>
                  </a:ext>
                </a:extLst>
              </a:tr>
              <a:tr h="2383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400" b="1" dirty="0" smtClean="0">
                          <a:effectLst/>
                        </a:rPr>
                        <a:t>The heater actuator requires 60% ,50ms period PWM signal in order to be turned on.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8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0"/>
            <a:ext cx="1581664" cy="1581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Lamp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51007"/>
              </p:ext>
            </p:extLst>
          </p:nvPr>
        </p:nvGraphicFramePr>
        <p:xfrm>
          <a:off x="1557462" y="1016536"/>
          <a:ext cx="93056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LampInit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LampInitState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Lamps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Lamp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LampInitState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initial state for the targeted Lamp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44978"/>
              </p:ext>
            </p:extLst>
          </p:nvPr>
        </p:nvGraphicFramePr>
        <p:xfrm>
          <a:off x="1557462" y="2966849"/>
          <a:ext cx="93056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sets the state of the targeted Lamp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Lamp to set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state for the targeted Lamp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304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22903"/>
              </p:ext>
            </p:extLst>
          </p:nvPr>
        </p:nvGraphicFramePr>
        <p:xfrm>
          <a:off x="1557462" y="4891621"/>
          <a:ext cx="93056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BtnStateT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LampGetState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sets the state of the targeted Lamp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Lamp to get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current state for the targeted Lamp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3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0"/>
            <a:ext cx="1581664" cy="1581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Lamp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7267"/>
              </p:ext>
            </p:extLst>
          </p:nvPr>
        </p:nvGraphicFramePr>
        <p:xfrm>
          <a:off x="1557462" y="3055412"/>
          <a:ext cx="9305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43867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LampUpdate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 state of all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Lamps in the system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Heater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Heaters.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53965"/>
              </p:ext>
            </p:extLst>
          </p:nvPr>
        </p:nvGraphicFramePr>
        <p:xfrm>
          <a:off x="304800" y="2825579"/>
          <a:ext cx="1156592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941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042983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Heater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HeaterGetState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HeaterSelect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HeaterUpdate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Periodic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Function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4118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89" y="634313"/>
            <a:ext cx="2191265" cy="21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Heater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56853"/>
              </p:ext>
            </p:extLst>
          </p:nvPr>
        </p:nvGraphicFramePr>
        <p:xfrm>
          <a:off x="1236186" y="1729732"/>
          <a:ext cx="96459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28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71071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HeaterInit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heater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initial state for the targeted heater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95838"/>
              </p:ext>
            </p:extLst>
          </p:nvPr>
        </p:nvGraphicFramePr>
        <p:xfrm>
          <a:off x="1236186" y="4301379"/>
          <a:ext cx="96459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28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710717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sets the state of the targeted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heater to set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state for the targeted heater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3040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97" y="0"/>
            <a:ext cx="1589903" cy="15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Heater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5016"/>
              </p:ext>
            </p:extLst>
          </p:nvPr>
        </p:nvGraphicFramePr>
        <p:xfrm>
          <a:off x="1060617" y="4151044"/>
          <a:ext cx="96459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28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71071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HeaterUpdate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updates the current state of all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Heaters in the system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NON, Void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08973"/>
              </p:ext>
            </p:extLst>
          </p:nvPr>
        </p:nvGraphicFramePr>
        <p:xfrm>
          <a:off x="1060617" y="2008378"/>
          <a:ext cx="96459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28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710716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HeaterGetState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HeaterSelect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sets the state of the targeted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LampSelect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which heater to get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current state for the targeted heater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2304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97" y="0"/>
            <a:ext cx="1589903" cy="15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PWM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0" y="1196341"/>
            <a:ext cx="10866120" cy="16292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Handles the system PWM Driver used to handle the System Heaters.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47307"/>
              </p:ext>
            </p:extLst>
          </p:nvPr>
        </p:nvGraphicFramePr>
        <p:xfrm>
          <a:off x="230660" y="2963430"/>
          <a:ext cx="116706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745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015935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34761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PWM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60832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PwmBase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PwmOutputModeT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PwmOutputMode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PWmDutyCycleT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PWmDutyCycle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PwmOperatingModeT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PwmOperatingMode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i="1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uint32_t </a:t>
                      </a:r>
                      <a:r>
                        <a:rPr lang="en-US" sz="18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PwmFrequency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PwmRun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PwmStop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PwmDeInit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05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37" y="0"/>
            <a:ext cx="2286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PWM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68615"/>
              </p:ext>
            </p:extLst>
          </p:nvPr>
        </p:nvGraphicFramePr>
        <p:xfrm>
          <a:off x="848497" y="1906225"/>
          <a:ext cx="1043476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54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820231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70531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PwmInit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PwmBaseT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PwmBase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PwmOutputModeT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PwmOutputMode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PWmDutyCycleT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PWmDutyCycle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PwmOperatingModeT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PwmOperatingMode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uint32_t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PwmFrequency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821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PWM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PWM Module handler that controls the heater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Which PWM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source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is the heater connected to on the controller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39668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PwmOutputMode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output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mode of the Signal if Inverted or not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464318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PWmDutyCycle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duty cycle needed from the pwm driver on the source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13858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PwmOperatingMode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operating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mode if it’s Phase-correct or Fast PWM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04361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PwmFrequency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frequency needed that the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output signal to be operating on</a:t>
                      </a:r>
                      <a:endParaRPr lang="en-US" b="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307078"/>
                  </a:ext>
                </a:extLst>
              </a:tr>
              <a:tr h="28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39974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69" y="0"/>
            <a:ext cx="1637267" cy="16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69" y="0"/>
            <a:ext cx="1637267" cy="1644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PWM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7824"/>
              </p:ext>
            </p:extLst>
          </p:nvPr>
        </p:nvGraphicFramePr>
        <p:xfrm>
          <a:off x="1226405" y="1468808"/>
          <a:ext cx="99677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PwmRun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enables the signal to be output on the signal pin and connected to the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PWM Module handler that controls the heater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Runing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10117"/>
              </p:ext>
            </p:extLst>
          </p:nvPr>
        </p:nvGraphicFramePr>
        <p:xfrm>
          <a:off x="1226405" y="3413771"/>
          <a:ext cx="99677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PwmStop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disables the signal to be output on the signal pin and connected to the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PWM Module handler that controls the heater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Stopping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6453"/>
              </p:ext>
            </p:extLst>
          </p:nvPr>
        </p:nvGraphicFramePr>
        <p:xfrm>
          <a:off x="1226405" y="5358734"/>
          <a:ext cx="99677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PwmDeInit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un-initializes the hardware module that generates the pwm signal connected to the heater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Pwm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Pointer to the PWM Module handler that controls the heater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un-initialization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0" y="365125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Functions: GPIO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196341"/>
            <a:ext cx="11604778" cy="1629238"/>
          </a:xfrm>
        </p:spPr>
        <p:txBody>
          <a:bodyPr>
            <a:normAutofit/>
          </a:bodyPr>
          <a:lstStyle/>
          <a:p>
            <a:r>
              <a:rPr lang="en-US" dirty="0" smtClean="0"/>
              <a:t>Handles the system GPIO Driver used to handle the System Inputs &amp; Outputs.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94074"/>
              </p:ext>
            </p:extLst>
          </p:nvPr>
        </p:nvGraphicFramePr>
        <p:xfrm>
          <a:off x="230660" y="1917221"/>
          <a:ext cx="11670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4659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2296021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14997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Module GPIO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1499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24943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GpioInitPort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GpioInitPin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GpioPinT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Pin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GpioStateT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Global Function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GpioRetT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GpioWritePort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8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GpioRetT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GpioWriteGroup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FirstBit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0522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GpioRetT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GpioWritePin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GpioPinT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Pin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GpioStateT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  <a:endParaRPr lang="en-US" sz="1600" i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6926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i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GpioReadPort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i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97095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GpioReadGroup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i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FirstBit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82105"/>
                  </a:ext>
                </a:extLst>
              </a:tr>
              <a:tr h="26245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uint8_t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i="0" dirty="0" err="1" smtClean="0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GpioReadPin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i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GpioBaseT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Base</a:t>
                      </a:r>
                      <a:r>
                        <a:rPr lang="en-US" sz="1600" i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i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GpioPinT</a:t>
                      </a:r>
                      <a:r>
                        <a:rPr lang="en-US" sz="1600" i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Pin</a:t>
                      </a:r>
                      <a:r>
                        <a:rPr lang="en-US" sz="1600" i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 Function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1368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7" y="7242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GPIO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18594"/>
              </p:ext>
            </p:extLst>
          </p:nvPr>
        </p:nvGraphicFramePr>
        <p:xfrm>
          <a:off x="1226405" y="1485281"/>
          <a:ext cx="9967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GpioInitPort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Ports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Targeted port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initialization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56545"/>
              </p:ext>
            </p:extLst>
          </p:nvPr>
        </p:nvGraphicFramePr>
        <p:xfrm>
          <a:off x="1226405" y="4034893"/>
          <a:ext cx="99677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GpioInitPin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GpioPinT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GpioStateT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initialize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which pin on that port to set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Targeted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pin to be set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411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7" y="7242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68318"/>
            <a:ext cx="10515600" cy="69776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Assumptions: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18303"/>
              </p:ext>
            </p:extLst>
          </p:nvPr>
        </p:nvGraphicFramePr>
        <p:xfrm>
          <a:off x="396240" y="937260"/>
          <a:ext cx="11407140" cy="548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07140">
                  <a:extLst>
                    <a:ext uri="{9D8B030D-6E8A-4147-A177-3AD203B41FA5}">
                      <a16:colId xmlns:a16="http://schemas.microsoft.com/office/drawing/2014/main" val="3701950489"/>
                    </a:ext>
                  </a:extLst>
                </a:gridCol>
              </a:tblGrid>
              <a:tr h="140059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u="sng" dirty="0" smtClean="0"/>
                        <a:t>The System-Tick</a:t>
                      </a:r>
                      <a:r>
                        <a:rPr lang="en-US" u="sng" baseline="0" dirty="0" smtClean="0"/>
                        <a:t> is set to be 5ms each.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baseline="0" dirty="0" smtClean="0"/>
                        <a:t>      a. To Achieve the illusion to the human eyes displaying the time settings on the SSD while Multiplexing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baseline="0" dirty="0" smtClean="0"/>
                        <a:t>      </a:t>
                      </a:r>
                      <a:r>
                        <a:rPr lang="en-US" b="0" dirty="0" smtClean="0"/>
                        <a:t>b.</a:t>
                      </a:r>
                      <a:r>
                        <a:rPr lang="en-US" b="0" baseline="0" dirty="0" smtClean="0"/>
                        <a:t> The </a:t>
                      </a:r>
                      <a:r>
                        <a:rPr lang="en-US" b="0" dirty="0" smtClean="0"/>
                        <a:t>buzzer beeps 100ms,</a:t>
                      </a:r>
                      <a:r>
                        <a:rPr lang="en-US" b="0" baseline="0" dirty="0" smtClean="0"/>
                        <a:t> The system 7-Segments are Blinked ever 300ms, and, The usual user button 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baseline="0" dirty="0" smtClean="0"/>
                        <a:t>           pressing time is about 100ms, and all of them are divisible by the </a:t>
                      </a:r>
                      <a:r>
                        <a:rPr lang="en-US" b="0" dirty="0" smtClean="0"/>
                        <a:t>SysTick Value of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      c. So, to reduce the kernel invocation overhead on the system, the Systick value is set to be 5ms.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33311"/>
                  </a:ext>
                </a:extLst>
              </a:tr>
              <a:tr h="6127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2"/>
                      </a:pPr>
                      <a:r>
                        <a:rPr lang="en-US" b="1" u="sng" dirty="0" smtClean="0"/>
                        <a:t>The number of Seven-Segments Displays is set to be 4.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       a. To Give the user</a:t>
                      </a:r>
                      <a:r>
                        <a:rPr lang="en-US" b="0" baseline="0" dirty="0" smtClean="0"/>
                        <a:t> a good range from 0-Seconds up to N-Seconds, N is defined in the header-file.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87769"/>
                  </a:ext>
                </a:extLst>
              </a:tr>
              <a:tr h="6390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dirty="0" smtClean="0"/>
                        <a:t>3) </a:t>
                      </a:r>
                      <a:r>
                        <a:rPr lang="en-US" b="1" u="sng" baseline="0" dirty="0" smtClean="0"/>
                        <a:t>The PWM signal that will be driving the heater, will be working at a frequency of 20-hz.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baseline="0" dirty="0" smtClean="0"/>
                        <a:t>       a. </a:t>
                      </a:r>
                      <a:r>
                        <a:rPr lang="en-US" b="0" u="none" dirty="0" smtClean="0"/>
                        <a:t>Given</a:t>
                      </a:r>
                      <a:r>
                        <a:rPr lang="en-US" b="0" u="none" baseline="0" dirty="0" smtClean="0"/>
                        <a:t> the required period to enable the Heater to be 50-ms.</a:t>
                      </a:r>
                      <a:endParaRPr lang="en-US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88444"/>
                  </a:ext>
                </a:extLst>
              </a:tr>
              <a:tr h="6390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dirty="0" smtClean="0"/>
                        <a:t>4) </a:t>
                      </a:r>
                      <a:r>
                        <a:rPr lang="en-US" b="1" u="sng" baseline="0" dirty="0" smtClean="0"/>
                        <a:t>The Buttons Scanning Rate is set to be once every 20ms. And, 2-Samples are got to ensure a user press.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baseline="0" dirty="0" smtClean="0"/>
                        <a:t>       a. </a:t>
                      </a:r>
                      <a:r>
                        <a:rPr lang="en-US" b="0" u="none" dirty="0" smtClean="0"/>
                        <a:t>Given</a:t>
                      </a:r>
                      <a:r>
                        <a:rPr lang="en-US" b="0" u="none" baseline="0" dirty="0" smtClean="0"/>
                        <a:t> the usual user press time is about 100ms, scanning every 20ms is enough and to reduce the overhead.</a:t>
                      </a:r>
                      <a:endParaRPr lang="en-US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05007"/>
                  </a:ext>
                </a:extLst>
              </a:tr>
              <a:tr h="6390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u="none" dirty="0" smtClean="0"/>
                        <a:t>5)</a:t>
                      </a:r>
                      <a:r>
                        <a:rPr lang="en-US" b="1" u="none" baseline="0" dirty="0" smtClean="0"/>
                        <a:t> </a:t>
                      </a:r>
                      <a:r>
                        <a:rPr lang="en-US" b="1" u="sng" baseline="0" dirty="0" smtClean="0"/>
                        <a:t>The Time Counter is based on seconds and don’t follow the hour/minute/second scheme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dirty="0" smtClean="0"/>
                        <a:t>     </a:t>
                      </a:r>
                      <a:r>
                        <a:rPr lang="en-US" b="0" u="none" baseline="0" dirty="0" smtClean="0"/>
                        <a:t> a. For example 12:34 not equal 12 minutes but, 1234 Seconds</a:t>
                      </a:r>
                      <a:endParaRPr lang="en-US" b="0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91422"/>
                  </a:ext>
                </a:extLst>
              </a:tr>
              <a:tr h="128015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1" u="none" dirty="0" smtClean="0"/>
                        <a:t>6) </a:t>
                      </a:r>
                      <a:r>
                        <a:rPr lang="en-US" b="1" u="sng" dirty="0" smtClean="0"/>
                        <a:t>If the door gets opened while heating is ON, the Heater is Turned-Off, Lamp is Turned-On and System is</a:t>
                      </a:r>
                      <a:r>
                        <a:rPr lang="en-US" b="1" u="sng" baseline="0" dirty="0" smtClean="0"/>
                        <a:t> PAUSED</a:t>
                      </a:r>
                      <a:endParaRPr lang="en-US" b="1" u="sng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dirty="0" smtClean="0"/>
                        <a:t>     a. If Door is Open while Heating is OFF, Lamp is Turned-On (as Given in the document)</a:t>
                      </a:r>
                      <a:endParaRPr lang="en-US" b="0" u="sng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dirty="0" smtClean="0"/>
                        <a:t>     b. If Door is Open while Heating is ON, Heater is Turned-Off and Lamp is Turned-On (the Assumption)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dirty="0" smtClean="0"/>
                        <a:t>     c. While</a:t>
                      </a:r>
                      <a:r>
                        <a:rPr lang="en-US" b="0" u="none" baseline="0" dirty="0" smtClean="0"/>
                        <a:t> the system is paused, if the door is closed, system continues.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0" u="none" baseline="0" dirty="0" smtClean="0"/>
                        <a:t>     d. While the system is paused, If start button is pressed, the system is turned-off.</a:t>
                      </a:r>
                      <a:endParaRPr lang="en-US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GPIO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89594"/>
              </p:ext>
            </p:extLst>
          </p:nvPr>
        </p:nvGraphicFramePr>
        <p:xfrm>
          <a:off x="1226405" y="1538824"/>
          <a:ext cx="9967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GpioRetT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GpioWritePort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 and Ports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write to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Value to be written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on that port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writing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29100"/>
              </p:ext>
            </p:extLst>
          </p:nvPr>
        </p:nvGraphicFramePr>
        <p:xfrm>
          <a:off x="1226405" y="3919564"/>
          <a:ext cx="996778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GpioRetT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GpioWriteGroup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FirstBit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write to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the value to be </a:t>
                      </a:r>
                      <a:r>
                        <a:rPr lang="en-US" b="0" baseline="0" dirty="0" err="1" smtClean="0">
                          <a:latin typeface="Consolas" panose="020B0609020204030204" pitchFamily="49" charset="0"/>
                        </a:rPr>
                        <a:t>writen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length of the targeted group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FirstBit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starting bit of the group needed to be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writen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41103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writing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1132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7" y="7242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GPIO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1431"/>
              </p:ext>
            </p:extLst>
          </p:nvPr>
        </p:nvGraphicFramePr>
        <p:xfrm>
          <a:off x="1226405" y="1539227"/>
          <a:ext cx="996778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GpioRetT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GpioWritePin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GpioPinT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GpioStateT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 and Ports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write to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The targeted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pin to be </a:t>
                      </a:r>
                      <a:r>
                        <a:rPr lang="en-US" b="0" baseline="0" dirty="0" err="1" smtClean="0">
                          <a:latin typeface="Consolas" panose="020B0609020204030204" pitchFamily="49" charset="0"/>
                        </a:rPr>
                        <a:t>writen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Targeted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pin to be set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initialization process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47109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57093"/>
              </p:ext>
            </p:extLst>
          </p:nvPr>
        </p:nvGraphicFramePr>
        <p:xfrm>
          <a:off x="1226405" y="4209534"/>
          <a:ext cx="996778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100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GpioReadPort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read from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Targeted port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411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7" y="7242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29" y="155670"/>
            <a:ext cx="11600937" cy="8312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System Modules and Functions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: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GPIO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10996"/>
              </p:ext>
            </p:extLst>
          </p:nvPr>
        </p:nvGraphicFramePr>
        <p:xfrm>
          <a:off x="1226405" y="1312281"/>
          <a:ext cx="996778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GpioReadGroup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FirstBit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initializes the hardware for the system Pins and Ports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read from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length of the targeted group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FirstBit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the starting bit of the group needed to be read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79672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Targeted 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group in a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byte to be extracted later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36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56540"/>
              </p:ext>
            </p:extLst>
          </p:nvPr>
        </p:nvGraphicFramePr>
        <p:xfrm>
          <a:off x="1226405" y="4043134"/>
          <a:ext cx="996778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7967944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</a:tblGrid>
              <a:tr h="2568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uint8_t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GpioReadPin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GpioBaseT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GpioPinT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5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reads the hardware state of the targeted pin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 which </a:t>
                      </a:r>
                      <a:r>
                        <a:rPr lang="en-US" b="0" dirty="0" err="1" smtClean="0">
                          <a:latin typeface="Consolas" panose="020B0609020204030204" pitchFamily="49" charset="0"/>
                        </a:rPr>
                        <a:t>gpio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port to read from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Defines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</a:rPr>
                        <a:t> which pin on that port to get its state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030"/>
                  </a:ext>
                </a:extLst>
              </a:tr>
              <a:tr h="17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State of the Targeted Pin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411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367" y="7242"/>
            <a:ext cx="1117633" cy="11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u="sng" dirty="0" smtClean="0"/>
              <a:t>___Done___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Mahmoud Saad Abd-Elhares</a:t>
            </a:r>
          </a:p>
          <a:p>
            <a:r>
              <a:rPr lang="en-US" dirty="0" smtClean="0">
                <a:hlinkClick r:id="rId2"/>
              </a:rPr>
              <a:t>Mahmoud.S.AbdElhares@gmail.com</a:t>
            </a:r>
            <a:endParaRPr lang="en-US" dirty="0" smtClean="0"/>
          </a:p>
          <a:p>
            <a:r>
              <a:rPr lang="en-US" dirty="0" smtClean="0"/>
              <a:t>Linkedin.com\in\MahmoudSaad96</a:t>
            </a:r>
          </a:p>
          <a:p>
            <a:r>
              <a:rPr lang="en-US" dirty="0" smtClean="0"/>
              <a:t>Github.com\ZeroX96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14196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Microwave: Static Architecture 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A434E-472E-4502-8F41-45B498F81DF2}"/>
              </a:ext>
            </a:extLst>
          </p:cNvPr>
          <p:cNvSpPr/>
          <p:nvPr/>
        </p:nvSpPr>
        <p:spPr>
          <a:xfrm>
            <a:off x="3070953" y="2262553"/>
            <a:ext cx="6160094" cy="40444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Microwave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59B20-FDB7-450D-A7F9-9989E6A8A222}"/>
              </a:ext>
            </a:extLst>
          </p:cNvPr>
          <p:cNvSpPr/>
          <p:nvPr/>
        </p:nvSpPr>
        <p:spPr>
          <a:xfrm>
            <a:off x="422033" y="2922873"/>
            <a:ext cx="2162599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Start/Stop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5DBCF6-FD45-46C0-97E1-06EC4BA7668C}"/>
              </a:ext>
            </a:extLst>
          </p:cNvPr>
          <p:cNvSpPr/>
          <p:nvPr/>
        </p:nvSpPr>
        <p:spPr>
          <a:xfrm>
            <a:off x="1774093" y="4700161"/>
            <a:ext cx="810539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0B2E14-2E4B-476F-B6FC-BF9F816CF306}"/>
              </a:ext>
            </a:extLst>
          </p:cNvPr>
          <p:cNvSpPr/>
          <p:nvPr/>
        </p:nvSpPr>
        <p:spPr>
          <a:xfrm>
            <a:off x="9607371" y="2538548"/>
            <a:ext cx="1746431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Heater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4F112-1E0B-4AE9-A282-F1F1CCD3DDE0}"/>
              </a:ext>
            </a:extLst>
          </p:cNvPr>
          <p:cNvSpPr/>
          <p:nvPr/>
        </p:nvSpPr>
        <p:spPr>
          <a:xfrm>
            <a:off x="9621358" y="5277941"/>
            <a:ext cx="1732240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SevSeg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D67ACB-43AF-4A08-8C41-C8F96D961EB0}"/>
              </a:ext>
            </a:extLst>
          </p:cNvPr>
          <p:cNvSpPr/>
          <p:nvPr/>
        </p:nvSpPr>
        <p:spPr>
          <a:xfrm>
            <a:off x="9607371" y="3432661"/>
            <a:ext cx="1746431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Lamp</a:t>
            </a:r>
          </a:p>
        </p:txBody>
      </p:sp>
      <p:cxnSp>
        <p:nvCxnSpPr>
          <p:cNvPr id="35" name="Connector: Elbow 12">
            <a:extLst>
              <a:ext uri="{FF2B5EF4-FFF2-40B4-BE49-F238E27FC236}">
                <a16:creationId xmlns:a16="http://schemas.microsoft.com/office/drawing/2014/main" id="{EEA2F33D-5273-4F80-B96F-0E8A272EDBAE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2584632" y="3211763"/>
            <a:ext cx="729485" cy="9707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14">
            <a:extLst>
              <a:ext uri="{FF2B5EF4-FFF2-40B4-BE49-F238E27FC236}">
                <a16:creationId xmlns:a16="http://schemas.microsoft.com/office/drawing/2014/main" id="{4D14615F-26F0-4FEF-B8BE-045C63FEDE45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2584632" y="4182469"/>
            <a:ext cx="729485" cy="80658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16">
            <a:extLst>
              <a:ext uri="{FF2B5EF4-FFF2-40B4-BE49-F238E27FC236}">
                <a16:creationId xmlns:a16="http://schemas.microsoft.com/office/drawing/2014/main" id="{024630D6-C3D8-4E7C-AD4A-031F08EB5FFC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9034384" y="2888401"/>
            <a:ext cx="588614" cy="3102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8">
            <a:extLst>
              <a:ext uri="{FF2B5EF4-FFF2-40B4-BE49-F238E27FC236}">
                <a16:creationId xmlns:a16="http://schemas.microsoft.com/office/drawing/2014/main" id="{3CD35B60-1D4B-499A-A670-743D0E10684D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9034384" y="5540366"/>
            <a:ext cx="586974" cy="264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21">
            <a:extLst>
              <a:ext uri="{FF2B5EF4-FFF2-40B4-BE49-F238E27FC236}">
                <a16:creationId xmlns:a16="http://schemas.microsoft.com/office/drawing/2014/main" id="{39544A86-32D6-4EC7-B672-F51415EDA24A}"/>
              </a:ext>
            </a:extLst>
          </p:cNvPr>
          <p:cNvCxnSpPr>
            <a:cxnSpLocks/>
            <a:stCxn id="134" idx="3"/>
            <a:endCxn id="34" idx="1"/>
          </p:cNvCxnSpPr>
          <p:nvPr/>
        </p:nvCxnSpPr>
        <p:spPr>
          <a:xfrm flipV="1">
            <a:off x="9034386" y="3721551"/>
            <a:ext cx="572985" cy="202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AB6E33-02A5-44DC-A3AC-C7F626176287}"/>
              </a:ext>
            </a:extLst>
          </p:cNvPr>
          <p:cNvSpPr/>
          <p:nvPr/>
        </p:nvSpPr>
        <p:spPr>
          <a:xfrm>
            <a:off x="3314117" y="3211765"/>
            <a:ext cx="961211" cy="1941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76D7C-DD81-4F1B-B055-CCC7C059F009}"/>
              </a:ext>
            </a:extLst>
          </p:cNvPr>
          <p:cNvSpPr/>
          <p:nvPr/>
        </p:nvSpPr>
        <p:spPr>
          <a:xfrm>
            <a:off x="5397623" y="5496848"/>
            <a:ext cx="1417149" cy="66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µWave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BA573-13D0-41D0-AB44-89EE0825D01C}"/>
              </a:ext>
            </a:extLst>
          </p:cNvPr>
          <p:cNvSpPr/>
          <p:nvPr/>
        </p:nvSpPr>
        <p:spPr>
          <a:xfrm>
            <a:off x="5415165" y="2949476"/>
            <a:ext cx="1382064" cy="619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44" name="Connector: Elbow 30">
            <a:extLst>
              <a:ext uri="{FF2B5EF4-FFF2-40B4-BE49-F238E27FC236}">
                <a16:creationId xmlns:a16="http://schemas.microsoft.com/office/drawing/2014/main" id="{408B6AA2-536C-41E4-8B27-CC222778CF72}"/>
              </a:ext>
            </a:extLst>
          </p:cNvPr>
          <p:cNvCxnSpPr>
            <a:stCxn id="40" idx="2"/>
            <a:endCxn id="42" idx="1"/>
          </p:cNvCxnSpPr>
          <p:nvPr/>
        </p:nvCxnSpPr>
        <p:spPr>
          <a:xfrm rot="16200000" flipH="1">
            <a:off x="4259254" y="4688641"/>
            <a:ext cx="673834" cy="16029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>
            <a:stCxn id="42" idx="3"/>
            <a:endCxn id="93" idx="1"/>
          </p:cNvCxnSpPr>
          <p:nvPr/>
        </p:nvCxnSpPr>
        <p:spPr>
          <a:xfrm flipV="1">
            <a:off x="6814770" y="3198630"/>
            <a:ext cx="945630" cy="2628378"/>
          </a:xfrm>
          <a:prstGeom prst="bentConnector3">
            <a:avLst>
              <a:gd name="adj1" fmla="val 448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031EDAE-18FE-496B-BE1E-688BFD3FCDAC}"/>
              </a:ext>
            </a:extLst>
          </p:cNvPr>
          <p:cNvSpPr/>
          <p:nvPr/>
        </p:nvSpPr>
        <p:spPr>
          <a:xfrm>
            <a:off x="7680831" y="4925100"/>
            <a:ext cx="1353555" cy="123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48" name="Connector: Elbow 37">
            <a:extLst>
              <a:ext uri="{FF2B5EF4-FFF2-40B4-BE49-F238E27FC236}">
                <a16:creationId xmlns:a16="http://schemas.microsoft.com/office/drawing/2014/main" id="{54893334-0CF6-498A-9F4F-879FA160D25D}"/>
              </a:ext>
            </a:extLst>
          </p:cNvPr>
          <p:cNvCxnSpPr>
            <a:stCxn id="43" idx="2"/>
            <a:endCxn id="40" idx="3"/>
          </p:cNvCxnSpPr>
          <p:nvPr/>
        </p:nvCxnSpPr>
        <p:spPr>
          <a:xfrm rot="5400000">
            <a:off x="4883793" y="2960064"/>
            <a:ext cx="613943" cy="183087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9">
            <a:extLst>
              <a:ext uri="{FF2B5EF4-FFF2-40B4-BE49-F238E27FC236}">
                <a16:creationId xmlns:a16="http://schemas.microsoft.com/office/drawing/2014/main" id="{6F9FFC09-E1CE-4417-AE7E-695F99E293AB}"/>
              </a:ext>
            </a:extLst>
          </p:cNvPr>
          <p:cNvCxnSpPr>
            <a:stCxn id="43" idx="2"/>
          </p:cNvCxnSpPr>
          <p:nvPr/>
        </p:nvCxnSpPr>
        <p:spPr>
          <a:xfrm rot="16200000" flipH="1">
            <a:off x="6075967" y="3598759"/>
            <a:ext cx="1622891" cy="1562427"/>
          </a:xfrm>
          <a:prstGeom prst="bentConnector3">
            <a:avLst>
              <a:gd name="adj1" fmla="val 10024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57000B-CE23-41E8-A35C-33056FB8D749}"/>
              </a:ext>
            </a:extLst>
          </p:cNvPr>
          <p:cNvSpPr txBox="1"/>
          <p:nvPr/>
        </p:nvSpPr>
        <p:spPr>
          <a:xfrm>
            <a:off x="5476716" y="3818753"/>
            <a:ext cx="153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Scheduling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5DBCF6-FD45-46C0-97E1-06EC4BA7668C}"/>
              </a:ext>
            </a:extLst>
          </p:cNvPr>
          <p:cNvSpPr/>
          <p:nvPr/>
        </p:nvSpPr>
        <p:spPr>
          <a:xfrm>
            <a:off x="422032" y="5579388"/>
            <a:ext cx="2166504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DoorSensor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56" name="Connector: Elbow 14">
            <a:extLst>
              <a:ext uri="{FF2B5EF4-FFF2-40B4-BE49-F238E27FC236}">
                <a16:creationId xmlns:a16="http://schemas.microsoft.com/office/drawing/2014/main" id="{4D14615F-26F0-4FEF-B8BE-045C63FEDE45}"/>
              </a:ext>
            </a:extLst>
          </p:cNvPr>
          <p:cNvCxnSpPr>
            <a:stCxn id="55" idx="3"/>
            <a:endCxn id="40" idx="1"/>
          </p:cNvCxnSpPr>
          <p:nvPr/>
        </p:nvCxnSpPr>
        <p:spPr>
          <a:xfrm flipV="1">
            <a:off x="2588538" y="4182471"/>
            <a:ext cx="725579" cy="16858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D59B20-FDB7-450D-A7F9-9989E6A8A222}"/>
              </a:ext>
            </a:extLst>
          </p:cNvPr>
          <p:cNvSpPr/>
          <p:nvPr/>
        </p:nvSpPr>
        <p:spPr>
          <a:xfrm>
            <a:off x="1778006" y="3786467"/>
            <a:ext cx="810539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8" name="Connector: Elbow 12">
            <a:extLst>
              <a:ext uri="{FF2B5EF4-FFF2-40B4-BE49-F238E27FC236}">
                <a16:creationId xmlns:a16="http://schemas.microsoft.com/office/drawing/2014/main" id="{EEA2F33D-5273-4F80-B96F-0E8A272EDBAE}"/>
              </a:ext>
            </a:extLst>
          </p:cNvPr>
          <p:cNvCxnSpPr>
            <a:stCxn id="57" idx="3"/>
            <a:endCxn id="40" idx="1"/>
          </p:cNvCxnSpPr>
          <p:nvPr/>
        </p:nvCxnSpPr>
        <p:spPr>
          <a:xfrm>
            <a:off x="2588543" y="4075357"/>
            <a:ext cx="725572" cy="1071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7D67ACB-43AF-4A08-8C41-C8F96D961EB0}"/>
              </a:ext>
            </a:extLst>
          </p:cNvPr>
          <p:cNvSpPr/>
          <p:nvPr/>
        </p:nvSpPr>
        <p:spPr>
          <a:xfrm>
            <a:off x="9621358" y="4384744"/>
            <a:ext cx="1732442" cy="577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Buzzer</a:t>
            </a:r>
          </a:p>
        </p:txBody>
      </p:sp>
      <p:cxnSp>
        <p:nvCxnSpPr>
          <p:cNvPr id="65" name="Connector: Elbow 21">
            <a:extLst>
              <a:ext uri="{FF2B5EF4-FFF2-40B4-BE49-F238E27FC236}">
                <a16:creationId xmlns:a16="http://schemas.microsoft.com/office/drawing/2014/main" id="{39544A86-32D6-4EC7-B672-F51415EDA24A}"/>
              </a:ext>
            </a:extLst>
          </p:cNvPr>
          <p:cNvCxnSpPr>
            <a:cxnSpLocks/>
            <a:stCxn id="135" idx="3"/>
            <a:endCxn id="64" idx="1"/>
          </p:cNvCxnSpPr>
          <p:nvPr/>
        </p:nvCxnSpPr>
        <p:spPr>
          <a:xfrm>
            <a:off x="9034384" y="4537614"/>
            <a:ext cx="586974" cy="1360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5AB6E33-02A5-44DC-A3AC-C7F626176287}"/>
              </a:ext>
            </a:extLst>
          </p:cNvPr>
          <p:cNvSpPr/>
          <p:nvPr/>
        </p:nvSpPr>
        <p:spPr>
          <a:xfrm>
            <a:off x="7760400" y="2903640"/>
            <a:ext cx="1273984" cy="58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PWM</a:t>
            </a:r>
          </a:p>
        </p:txBody>
      </p:sp>
      <p:cxnSp>
        <p:nvCxnSpPr>
          <p:cNvPr id="98" name="Connector: Elbow 41">
            <a:extLst>
              <a:ext uri="{FF2B5EF4-FFF2-40B4-BE49-F238E27FC236}">
                <a16:creationId xmlns:a16="http://schemas.microsoft.com/office/drawing/2014/main" id="{8E173555-7ABD-4C2E-8416-5FC4F6C2A9DA}"/>
              </a:ext>
            </a:extLst>
          </p:cNvPr>
          <p:cNvCxnSpPr>
            <a:stCxn id="43" idx="2"/>
          </p:cNvCxnSpPr>
          <p:nvPr/>
        </p:nvCxnSpPr>
        <p:spPr>
          <a:xfrm rot="5400000" flipH="1" flipV="1">
            <a:off x="6665416" y="2473542"/>
            <a:ext cx="535766" cy="1654205"/>
          </a:xfrm>
          <a:prstGeom prst="bentConnector4">
            <a:avLst>
              <a:gd name="adj1" fmla="val -42668"/>
              <a:gd name="adj2" fmla="val 6098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5AB6E33-02A5-44DC-A3AC-C7F626176287}"/>
              </a:ext>
            </a:extLst>
          </p:cNvPr>
          <p:cNvSpPr/>
          <p:nvPr/>
        </p:nvSpPr>
        <p:spPr>
          <a:xfrm>
            <a:off x="7760400" y="3702746"/>
            <a:ext cx="1273984" cy="44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Lamp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AB6E33-02A5-44DC-A3AC-C7F626176287}"/>
              </a:ext>
            </a:extLst>
          </p:cNvPr>
          <p:cNvSpPr/>
          <p:nvPr/>
        </p:nvSpPr>
        <p:spPr>
          <a:xfrm>
            <a:off x="7670988" y="4316001"/>
            <a:ext cx="1363396" cy="443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Buzzer</a:t>
            </a:r>
          </a:p>
        </p:txBody>
      </p:sp>
      <p:cxnSp>
        <p:nvCxnSpPr>
          <p:cNvPr id="136" name="Connector: Elbow 39">
            <a:extLst>
              <a:ext uri="{FF2B5EF4-FFF2-40B4-BE49-F238E27FC236}">
                <a16:creationId xmlns:a16="http://schemas.microsoft.com/office/drawing/2014/main" id="{6F9FFC09-E1CE-4417-AE7E-695F99E293AB}"/>
              </a:ext>
            </a:extLst>
          </p:cNvPr>
          <p:cNvCxnSpPr/>
          <p:nvPr/>
        </p:nvCxnSpPr>
        <p:spPr>
          <a:xfrm rot="16200000" flipH="1">
            <a:off x="6442524" y="3209531"/>
            <a:ext cx="889777" cy="1562427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37">
            <a:extLst>
              <a:ext uri="{FF2B5EF4-FFF2-40B4-BE49-F238E27FC236}">
                <a16:creationId xmlns:a16="http://schemas.microsoft.com/office/drawing/2014/main" id="{54893334-0CF6-498A-9F4F-879FA160D25D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 rot="5400000">
            <a:off x="5142036" y="4532689"/>
            <a:ext cx="192832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39">
            <a:extLst>
              <a:ext uri="{FF2B5EF4-FFF2-40B4-BE49-F238E27FC236}">
                <a16:creationId xmlns:a16="http://schemas.microsoft.com/office/drawing/2014/main" id="{6F9FFC09-E1CE-4417-AE7E-695F99E293AB}"/>
              </a:ext>
            </a:extLst>
          </p:cNvPr>
          <p:cNvCxnSpPr/>
          <p:nvPr/>
        </p:nvCxnSpPr>
        <p:spPr>
          <a:xfrm rot="16200000" flipH="1">
            <a:off x="6818088" y="2856638"/>
            <a:ext cx="230425" cy="165420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72678" y="1560150"/>
            <a:ext cx="63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“Assuming the Door Sensor is just another button in the system”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8D1A663-97EA-4520-A57C-BB4EC1C90461}"/>
              </a:ext>
            </a:extLst>
          </p:cNvPr>
          <p:cNvSpPr/>
          <p:nvPr/>
        </p:nvSpPr>
        <p:spPr>
          <a:xfrm>
            <a:off x="7880077" y="5571830"/>
            <a:ext cx="945514" cy="458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031EDAE-18FE-496B-BE1E-688BFD3FCDAC}"/>
              </a:ext>
            </a:extLst>
          </p:cNvPr>
          <p:cNvSpPr/>
          <p:nvPr/>
        </p:nvSpPr>
        <p:spPr>
          <a:xfrm>
            <a:off x="7679314" y="4925098"/>
            <a:ext cx="1355071" cy="123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DISP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6676D7C-DD81-4F1B-B055-CCC7C059F009}"/>
              </a:ext>
            </a:extLst>
          </p:cNvPr>
          <p:cNvSpPr/>
          <p:nvPr/>
        </p:nvSpPr>
        <p:spPr>
          <a:xfrm>
            <a:off x="4554329" y="4562488"/>
            <a:ext cx="1065173" cy="66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Time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232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>
            <a:stCxn id="223" idx="3"/>
            <a:endCxn id="192" idx="1"/>
          </p:cNvCxnSpPr>
          <p:nvPr/>
        </p:nvCxnSpPr>
        <p:spPr>
          <a:xfrm>
            <a:off x="5619500" y="4892650"/>
            <a:ext cx="2059812" cy="650495"/>
          </a:xfrm>
          <a:prstGeom prst="bentConnector3">
            <a:avLst>
              <a:gd name="adj1" fmla="val 8773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/>
          <p:nvPr/>
        </p:nvCxnSpPr>
        <p:spPr>
          <a:xfrm rot="16200000" flipV="1">
            <a:off x="4997247" y="5301045"/>
            <a:ext cx="467180" cy="310706"/>
          </a:xfrm>
          <a:prstGeom prst="bentConnector3">
            <a:avLst>
              <a:gd name="adj1" fmla="val 35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>
            <a:stCxn id="42" idx="3"/>
            <a:endCxn id="135" idx="1"/>
          </p:cNvCxnSpPr>
          <p:nvPr/>
        </p:nvCxnSpPr>
        <p:spPr>
          <a:xfrm flipV="1">
            <a:off x="6814770" y="4537614"/>
            <a:ext cx="856218" cy="12893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/>
          <p:nvPr/>
        </p:nvCxnSpPr>
        <p:spPr>
          <a:xfrm flipV="1">
            <a:off x="6820730" y="5829340"/>
            <a:ext cx="847894" cy="1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>
            <a:stCxn id="42" idx="3"/>
            <a:endCxn id="134" idx="1"/>
          </p:cNvCxnSpPr>
          <p:nvPr/>
        </p:nvCxnSpPr>
        <p:spPr>
          <a:xfrm flipV="1">
            <a:off x="6814770" y="3924361"/>
            <a:ext cx="945630" cy="1902649"/>
          </a:xfrm>
          <a:prstGeom prst="bentConnector3">
            <a:avLst>
              <a:gd name="adj1" fmla="val 448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32">
            <a:extLst>
              <a:ext uri="{FF2B5EF4-FFF2-40B4-BE49-F238E27FC236}">
                <a16:creationId xmlns:a16="http://schemas.microsoft.com/office/drawing/2014/main" id="{F46365A2-C399-41E1-86CA-BB430D4D8AF3}"/>
              </a:ext>
            </a:extLst>
          </p:cNvPr>
          <p:cNvCxnSpPr>
            <a:stCxn id="223" idx="3"/>
          </p:cNvCxnSpPr>
          <p:nvPr/>
        </p:nvCxnSpPr>
        <p:spPr>
          <a:xfrm>
            <a:off x="5619502" y="4892648"/>
            <a:ext cx="308858" cy="60420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5AB6E33-02A5-44DC-A3AC-C7F626176287}"/>
              </a:ext>
            </a:extLst>
          </p:cNvPr>
          <p:cNvSpPr/>
          <p:nvPr/>
        </p:nvSpPr>
        <p:spPr>
          <a:xfrm rot="5400000">
            <a:off x="2822403" y="3700251"/>
            <a:ext cx="1947921" cy="957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Buttons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2E37-7D04-4A00-9F04-249265F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13667"/>
            <a:ext cx="10515600" cy="73977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Microwave: 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Detailed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Static Design 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39BD4-3570-4006-85C7-E954171D0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39" y="959741"/>
            <a:ext cx="4666338" cy="5818909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OS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xTaskCreate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vTaskStartScheduler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 smtClean="0"/>
              <a:t>xTaskGetTickCount</a:t>
            </a:r>
            <a:endParaRPr lang="en-US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vTaskDelayUntil</a:t>
            </a:r>
            <a:r>
              <a:rPr lang="en-US" sz="2600" dirty="0" smtClean="0"/>
              <a:t> 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vTaskDelete</a:t>
            </a:r>
            <a:endParaRPr lang="en-US" sz="2600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/>
              <a:t>Buzzer</a:t>
            </a:r>
            <a:endParaRPr lang="en-US" sz="24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BuzzInit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BuzzSetState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BuzzUpdate</a:t>
            </a:r>
            <a:endParaRPr lang="en-US" dirty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Microwave</a:t>
            </a:r>
            <a:endParaRPr lang="en-US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MicroWaveInitState</a:t>
            </a:r>
            <a:endParaRPr lang="en-US" sz="26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MicroWaveSetState</a:t>
            </a:r>
            <a:endParaRPr lang="en-US" sz="26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MicroWaveGetState</a:t>
            </a:r>
            <a:endParaRPr lang="en-US" sz="2600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TIME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TimeInit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TimeIncTime</a:t>
            </a:r>
            <a:r>
              <a:rPr lang="en-US" sz="2600" dirty="0" smtClean="0"/>
              <a:t> / </a:t>
            </a:r>
            <a:r>
              <a:rPr lang="en-US" sz="2600" dirty="0" err="1"/>
              <a:t>TimeDecTime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TimeSetTime</a:t>
            </a:r>
            <a:r>
              <a:rPr lang="en-US" sz="2600" dirty="0" smtClean="0"/>
              <a:t> / </a:t>
            </a:r>
            <a:r>
              <a:rPr lang="en-US" sz="2600" dirty="0" err="1" smtClean="0"/>
              <a:t>TimeGetTime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TimePauseTime</a:t>
            </a:r>
            <a:r>
              <a:rPr lang="en-US" sz="2600" dirty="0" smtClean="0"/>
              <a:t> / </a:t>
            </a:r>
            <a:r>
              <a:rPr lang="en-US" sz="2600" dirty="0" err="1" smtClean="0"/>
              <a:t>TimeResumeTime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TimeUpdate</a:t>
            </a:r>
            <a:endParaRPr lang="en-US" sz="2600" dirty="0" smtClean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445257-B8B2-4D5E-871A-E9C76AF7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4900" y="959741"/>
            <a:ext cx="3200400" cy="5700139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3400" dirty="0" smtClean="0"/>
              <a:t>DISP</a:t>
            </a:r>
            <a:endParaRPr lang="en-US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DispInit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 smtClean="0"/>
              <a:t>DispSetVal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DispUpdate</a:t>
            </a:r>
            <a:endParaRPr lang="en-US" sz="2900" dirty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3400" dirty="0"/>
              <a:t>SSD</a:t>
            </a:r>
            <a:endParaRPr lang="en-US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DisplayInit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/>
              <a:t>DisplayWrite</a:t>
            </a:r>
            <a:r>
              <a:rPr lang="en-US" sz="2900" dirty="0" smtClean="0"/>
              <a:t> 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DisplayReset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DisplayDeInit</a:t>
            </a:r>
            <a:r>
              <a:rPr lang="en-US" sz="2900" dirty="0" smtClean="0"/>
              <a:t> 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 smtClean="0"/>
              <a:t>DisplayMuxInit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DisplayMuxWrite</a:t>
            </a:r>
            <a:endParaRPr lang="en-US" sz="29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 smtClean="0"/>
              <a:t>DisplayMuxReset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DisplayMuxDeInit</a:t>
            </a:r>
            <a:r>
              <a:rPr lang="en-US" sz="2900" dirty="0" smtClean="0"/>
              <a:t>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3400" dirty="0" smtClean="0"/>
              <a:t>Lamp</a:t>
            </a:r>
            <a:endParaRPr lang="en-US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LampInit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LampSetState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LampGetState</a:t>
            </a:r>
            <a:endParaRPr lang="en-US" sz="29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900" dirty="0" err="1"/>
              <a:t>LampUpdate</a:t>
            </a:r>
            <a:endParaRPr lang="en-US" sz="2900" dirty="0" smtClean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F445257-B8B2-4D5E-871A-E9C76AF7AA1F}"/>
              </a:ext>
            </a:extLst>
          </p:cNvPr>
          <p:cNvSpPr txBox="1">
            <a:spLocks/>
          </p:cNvSpPr>
          <p:nvPr/>
        </p:nvSpPr>
        <p:spPr>
          <a:xfrm>
            <a:off x="4889958" y="959741"/>
            <a:ext cx="3911142" cy="563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/>
              <a:t>Heater</a:t>
            </a:r>
            <a:endParaRPr lang="en-US" sz="24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HeaterInit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HeaterSetState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HeaterGetState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HeaterUpdate</a:t>
            </a:r>
            <a:endParaRPr lang="en-US" sz="2000" dirty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PWM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PwmInit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PwmRun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PwmStop</a:t>
            </a:r>
            <a:endParaRPr lang="en-US" sz="20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PwmDeInit</a:t>
            </a:r>
            <a:endParaRPr lang="en-US" sz="2000" dirty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Buttons &amp; </a:t>
            </a:r>
            <a:r>
              <a:rPr lang="en-US" dirty="0"/>
              <a:t>Door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BtnInit</a:t>
            </a:r>
            <a:endParaRPr lang="en-US" sz="2600" dirty="0" smtClean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DoorSensInit</a:t>
            </a:r>
            <a:endParaRPr lang="en-US" sz="26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BtnGetState</a:t>
            </a:r>
            <a:endParaRPr lang="en-US" sz="26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DoorSensGetState</a:t>
            </a:r>
            <a:endParaRPr lang="en-US" sz="2600" dirty="0"/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/>
              <a:t>BtnUpdate</a:t>
            </a:r>
            <a:r>
              <a:rPr lang="en-US" sz="2600" dirty="0"/>
              <a:t> 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600" dirty="0" err="1" smtClean="0"/>
              <a:t>DoorSensUpdate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1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3624110" y="2371732"/>
            <a:ext cx="474761" cy="2259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3973"/>
                </a:lnTo>
                <a:lnTo>
                  <a:pt x="474761" y="153973"/>
                </a:lnTo>
                <a:lnTo>
                  <a:pt x="474761" y="2259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8" name="Freeform 127"/>
          <p:cNvSpPr/>
          <p:nvPr/>
        </p:nvSpPr>
        <p:spPr>
          <a:xfrm>
            <a:off x="3149350" y="2372219"/>
            <a:ext cx="474761" cy="2259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74761" y="0"/>
                </a:moveTo>
                <a:lnTo>
                  <a:pt x="474761" y="153973"/>
                </a:lnTo>
                <a:lnTo>
                  <a:pt x="0" y="153973"/>
                </a:lnTo>
                <a:lnTo>
                  <a:pt x="0" y="2259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48" name="Elbow Connector 147"/>
          <p:cNvCxnSpPr>
            <a:endCxn id="87" idx="0"/>
          </p:cNvCxnSpPr>
          <p:nvPr/>
        </p:nvCxnSpPr>
        <p:spPr>
          <a:xfrm rot="16200000" flipH="1">
            <a:off x="6203659" y="3072600"/>
            <a:ext cx="1427918" cy="14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>
            <a:off x="8250882" y="3453920"/>
            <a:ext cx="2543474" cy="6478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endCxn id="69" idx="0"/>
          </p:cNvCxnSpPr>
          <p:nvPr/>
        </p:nvCxnSpPr>
        <p:spPr>
          <a:xfrm>
            <a:off x="6896843" y="3450024"/>
            <a:ext cx="1996823" cy="35399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V="1">
            <a:off x="5016017" y="3453677"/>
            <a:ext cx="3229823" cy="5761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9880" y="297180"/>
            <a:ext cx="7004480" cy="68834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/>
                </a:solidFill>
                <a:latin typeface="+mn-lt"/>
              </a:rPr>
              <a:t>Needed Files for </a:t>
            </a:r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The </a:t>
            </a:r>
            <a:r>
              <a:rPr lang="en-US" b="1" u="sng" dirty="0">
                <a:solidFill>
                  <a:schemeClr val="accent5"/>
                </a:solidFill>
                <a:latin typeface="+mn-lt"/>
              </a:rPr>
              <a:t>Project</a:t>
            </a:r>
          </a:p>
        </p:txBody>
      </p:sp>
      <p:sp>
        <p:nvSpPr>
          <p:cNvPr id="18" name="Freeform 17"/>
          <p:cNvSpPr/>
          <p:nvPr/>
        </p:nvSpPr>
        <p:spPr>
          <a:xfrm>
            <a:off x="5115073" y="2351738"/>
            <a:ext cx="91440" cy="2259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259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ounded Rectangle 21"/>
          <p:cNvSpPr/>
          <p:nvPr/>
        </p:nvSpPr>
        <p:spPr>
          <a:xfrm>
            <a:off x="4868435" y="1123911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4791340" y="1055733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µWave</a:t>
            </a:r>
            <a:endParaRPr lang="en-US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9408" y="1858415"/>
            <a:ext cx="863203" cy="575324"/>
            <a:chOff x="3190368" y="1858415"/>
            <a:chExt cx="863203" cy="575324"/>
          </a:xfrm>
        </p:grpSpPr>
        <p:sp>
          <p:nvSpPr>
            <p:cNvPr id="24" name="Rounded Rectangle 23"/>
            <p:cNvSpPr/>
            <p:nvPr/>
          </p:nvSpPr>
          <p:spPr>
            <a:xfrm>
              <a:off x="3190368" y="1858415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276689" y="1940419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µWave</a:t>
              </a:r>
              <a:endParaRPr lang="en-US" sz="11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16148" y="2577679"/>
            <a:ext cx="863203" cy="575324"/>
            <a:chOff x="3822828" y="2577679"/>
            <a:chExt cx="863203" cy="575324"/>
          </a:xfrm>
        </p:grpSpPr>
        <p:sp>
          <p:nvSpPr>
            <p:cNvPr id="26" name="Rounded Rectangle 25"/>
            <p:cNvSpPr/>
            <p:nvPr/>
          </p:nvSpPr>
          <p:spPr>
            <a:xfrm>
              <a:off x="3822828" y="2577679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909149" y="2659683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µ</a:t>
              </a:r>
              <a:r>
                <a:rPr lang="en-US" sz="1100" dirty="0" err="1"/>
                <a:t>Wave.c</a:t>
              </a:r>
              <a:endParaRPr lang="en-US" sz="1100" dirty="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772350" y="1858415"/>
            <a:ext cx="965510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4858671" y="1940419"/>
            <a:ext cx="978216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µController</a:t>
            </a:r>
            <a:endParaRPr lang="en-US" sz="11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72352" y="2577679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4858672" y="2659683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err="1"/>
              <a:t>Main.h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6508402" y="1866035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6594723" y="1948039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Modules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2167443" y="3787642"/>
            <a:ext cx="1812726" cy="1294588"/>
            <a:chOff x="1819244" y="5144947"/>
            <a:chExt cx="1812726" cy="1294588"/>
          </a:xfrm>
        </p:grpSpPr>
        <p:sp>
          <p:nvSpPr>
            <p:cNvPr id="12" name="Freeform 11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ounded Rectangle 37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2380326" y="5226951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Buttons</a:t>
              </a:r>
              <a:endParaRPr lang="en-US" sz="1100" b="1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Buttons.h</a:t>
              </a:r>
              <a:endParaRPr lang="en-US" sz="11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 42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Buttons.c</a:t>
              </a:r>
              <a:endParaRPr lang="en-US" sz="11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030463" y="3804016"/>
            <a:ext cx="1812726" cy="1294588"/>
            <a:chOff x="1819244" y="5144947"/>
            <a:chExt cx="1812726" cy="1294588"/>
          </a:xfrm>
        </p:grpSpPr>
        <p:sp>
          <p:nvSpPr>
            <p:cNvPr id="67" name="Freeform 66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Freeform 67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Rounded Rectangle 68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2380326" y="5226951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Heater</a:t>
              </a:r>
              <a:endParaRPr lang="en-US" sz="1100" b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Freeform 71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Heater.h</a:t>
              </a:r>
              <a:endParaRPr lang="en-US" sz="11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Heater.c</a:t>
              </a:r>
              <a:endParaRPr lang="en-US" sz="11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52811" y="3787273"/>
            <a:ext cx="1812726" cy="1294588"/>
            <a:chOff x="1819244" y="5144947"/>
            <a:chExt cx="1812726" cy="1294588"/>
          </a:xfrm>
        </p:grpSpPr>
        <p:sp>
          <p:nvSpPr>
            <p:cNvPr id="76" name="Freeform 75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Rounded Rectangle 77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2380326" y="5226951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Lamp</a:t>
              </a:r>
              <a:endParaRPr lang="en-US" sz="11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Freeform 80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Lamp.h</a:t>
              </a:r>
              <a:endParaRPr lang="en-US" sz="1100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Lamp.c</a:t>
              </a:r>
              <a:endParaRPr lang="en-US" sz="11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55129" y="3787273"/>
            <a:ext cx="1873686" cy="1294588"/>
            <a:chOff x="1819244" y="5144947"/>
            <a:chExt cx="1873686" cy="1294588"/>
          </a:xfrm>
        </p:grpSpPr>
        <p:sp>
          <p:nvSpPr>
            <p:cNvPr id="85" name="Freeform 84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 85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ounded Rectangle 86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Freeform 87"/>
            <p:cNvSpPr/>
            <p:nvPr/>
          </p:nvSpPr>
          <p:spPr>
            <a:xfrm>
              <a:off x="2380326" y="5226951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Buzzer</a:t>
              </a:r>
              <a:endParaRPr lang="en-US" sz="1100" b="1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1838135" y="5946215"/>
              <a:ext cx="848219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 err="1"/>
                <a:t>Buzzer.h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82972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827165" y="5946215"/>
              <a:ext cx="865765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 err="1"/>
                <a:t>Buzzer.c</a:t>
              </a:r>
              <a:endParaRPr lang="en-US" sz="1000" dirty="0"/>
            </a:p>
          </p:txBody>
        </p:sp>
      </p:grpSp>
      <p:sp>
        <p:nvSpPr>
          <p:cNvPr id="131" name="Freeform 130"/>
          <p:cNvSpPr/>
          <p:nvPr/>
        </p:nvSpPr>
        <p:spPr>
          <a:xfrm>
            <a:off x="10319598" y="4353053"/>
            <a:ext cx="474761" cy="2259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74761" y="0"/>
                </a:moveTo>
                <a:lnTo>
                  <a:pt x="474761" y="153973"/>
                </a:lnTo>
                <a:lnTo>
                  <a:pt x="0" y="153973"/>
                </a:lnTo>
                <a:lnTo>
                  <a:pt x="0" y="22594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2" name="Rounded Rectangle 131"/>
          <p:cNvSpPr/>
          <p:nvPr/>
        </p:nvSpPr>
        <p:spPr>
          <a:xfrm>
            <a:off x="10405915" y="3859243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3" name="Freeform 132"/>
          <p:cNvSpPr/>
          <p:nvPr/>
        </p:nvSpPr>
        <p:spPr>
          <a:xfrm>
            <a:off x="10492235" y="3941247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/>
              <a:t>DISP</a:t>
            </a:r>
            <a:endParaRPr lang="en-US" sz="1100" b="1" dirty="0"/>
          </a:p>
        </p:txBody>
      </p:sp>
      <p:sp>
        <p:nvSpPr>
          <p:cNvPr id="134" name="Rounded Rectangle 133"/>
          <p:cNvSpPr/>
          <p:nvPr/>
        </p:nvSpPr>
        <p:spPr>
          <a:xfrm>
            <a:off x="9931153" y="4578507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5" name="Freeform 134"/>
          <p:cNvSpPr/>
          <p:nvPr/>
        </p:nvSpPr>
        <p:spPr>
          <a:xfrm>
            <a:off x="10017473" y="4660511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err="1"/>
              <a:t>DISP.h</a:t>
            </a:r>
            <a:endParaRPr lang="en-US" sz="11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1061017" y="4578507"/>
            <a:ext cx="776882" cy="49332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7" name="Freeform 136"/>
          <p:cNvSpPr/>
          <p:nvPr/>
        </p:nvSpPr>
        <p:spPr>
          <a:xfrm>
            <a:off x="11147337" y="4660511"/>
            <a:ext cx="776882" cy="493320"/>
          </a:xfrm>
          <a:custGeom>
            <a:avLst/>
            <a:gdLst>
              <a:gd name="connsiteX0" fmla="*/ 0 w 776882"/>
              <a:gd name="connsiteY0" fmla="*/ 49332 h 493320"/>
              <a:gd name="connsiteX1" fmla="*/ 49332 w 776882"/>
              <a:gd name="connsiteY1" fmla="*/ 0 h 493320"/>
              <a:gd name="connsiteX2" fmla="*/ 727550 w 776882"/>
              <a:gd name="connsiteY2" fmla="*/ 0 h 493320"/>
              <a:gd name="connsiteX3" fmla="*/ 776882 w 776882"/>
              <a:gd name="connsiteY3" fmla="*/ 49332 h 493320"/>
              <a:gd name="connsiteX4" fmla="*/ 776882 w 776882"/>
              <a:gd name="connsiteY4" fmla="*/ 443988 h 493320"/>
              <a:gd name="connsiteX5" fmla="*/ 727550 w 776882"/>
              <a:gd name="connsiteY5" fmla="*/ 493320 h 493320"/>
              <a:gd name="connsiteX6" fmla="*/ 49332 w 776882"/>
              <a:gd name="connsiteY6" fmla="*/ 493320 h 493320"/>
              <a:gd name="connsiteX7" fmla="*/ 0 w 776882"/>
              <a:gd name="connsiteY7" fmla="*/ 443988 h 493320"/>
              <a:gd name="connsiteX8" fmla="*/ 0 w 776882"/>
              <a:gd name="connsiteY8" fmla="*/ 49332 h 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882" h="493320">
                <a:moveTo>
                  <a:pt x="0" y="49332"/>
                </a:moveTo>
                <a:cubicBezTo>
                  <a:pt x="0" y="22087"/>
                  <a:pt x="22087" y="0"/>
                  <a:pt x="49332" y="0"/>
                </a:cubicBezTo>
                <a:lnTo>
                  <a:pt x="727550" y="0"/>
                </a:lnTo>
                <a:cubicBezTo>
                  <a:pt x="754795" y="0"/>
                  <a:pt x="776882" y="22087"/>
                  <a:pt x="776882" y="49332"/>
                </a:cubicBezTo>
                <a:lnTo>
                  <a:pt x="776882" y="443988"/>
                </a:lnTo>
                <a:cubicBezTo>
                  <a:pt x="776882" y="471233"/>
                  <a:pt x="754795" y="493320"/>
                  <a:pt x="727550" y="493320"/>
                </a:cubicBezTo>
                <a:lnTo>
                  <a:pt x="49332" y="493320"/>
                </a:lnTo>
                <a:cubicBezTo>
                  <a:pt x="22087" y="493320"/>
                  <a:pt x="0" y="471233"/>
                  <a:pt x="0" y="443988"/>
                </a:cubicBezTo>
                <a:lnTo>
                  <a:pt x="0" y="4933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359" tIns="56359" rIns="56359" bIns="56359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err="1"/>
              <a:t>DISP.c</a:t>
            </a:r>
            <a:endParaRPr lang="en-US" sz="1100" dirty="0"/>
          </a:p>
        </p:txBody>
      </p:sp>
      <p:cxnSp>
        <p:nvCxnSpPr>
          <p:cNvPr id="166" name="Elbow Connector 165"/>
          <p:cNvCxnSpPr/>
          <p:nvPr/>
        </p:nvCxnSpPr>
        <p:spPr>
          <a:xfrm rot="10800000" flipV="1">
            <a:off x="3030649" y="3452208"/>
            <a:ext cx="5692021" cy="3278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9962641" y="5303890"/>
            <a:ext cx="1812726" cy="1294588"/>
            <a:chOff x="1819244" y="5144947"/>
            <a:chExt cx="1812726" cy="1294588"/>
          </a:xfrm>
        </p:grpSpPr>
        <p:sp>
          <p:nvSpPr>
            <p:cNvPr id="192" name="Freeform 191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3" name="Freeform 192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4" name="Rounded Rectangle 193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Freeform 194"/>
            <p:cNvSpPr/>
            <p:nvPr/>
          </p:nvSpPr>
          <p:spPr>
            <a:xfrm>
              <a:off x="2380326" y="5243637"/>
              <a:ext cx="753877" cy="476634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SSD</a:t>
              </a:r>
              <a:endParaRPr lang="en-US" sz="1100" b="1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7" name="Freeform 196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SSD.h</a:t>
              </a:r>
              <a:endParaRPr lang="en-US" sz="1100" dirty="0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Freeform 198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SSD.c</a:t>
              </a:r>
              <a:endParaRPr lang="en-US" sz="1100" dirty="0"/>
            </a:p>
          </p:txBody>
        </p:sp>
      </p:grpSp>
      <p:cxnSp>
        <p:nvCxnSpPr>
          <p:cNvPr id="200" name="Elbow Connector 199"/>
          <p:cNvCxnSpPr/>
          <p:nvPr/>
        </p:nvCxnSpPr>
        <p:spPr>
          <a:xfrm rot="16200000" flipH="1">
            <a:off x="10485083" y="4815808"/>
            <a:ext cx="797352" cy="178810"/>
          </a:xfrm>
          <a:prstGeom prst="bentConnector3">
            <a:avLst>
              <a:gd name="adj1" fmla="val 3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endCxn id="136" idx="0"/>
          </p:cNvCxnSpPr>
          <p:nvPr/>
        </p:nvCxnSpPr>
        <p:spPr>
          <a:xfrm>
            <a:off x="10794352" y="4506537"/>
            <a:ext cx="655106" cy="719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7928066" y="5248663"/>
            <a:ext cx="1812726" cy="1294588"/>
            <a:chOff x="1819244" y="5144947"/>
            <a:chExt cx="1812726" cy="1294588"/>
          </a:xfrm>
        </p:grpSpPr>
        <p:sp>
          <p:nvSpPr>
            <p:cNvPr id="211" name="Freeform 210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2" name="Freeform 211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3" name="Rounded Rectangle 212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Freeform 213"/>
            <p:cNvSpPr/>
            <p:nvPr/>
          </p:nvSpPr>
          <p:spPr>
            <a:xfrm>
              <a:off x="2380326" y="5243637"/>
              <a:ext cx="753877" cy="476634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PWM</a:t>
              </a:r>
              <a:endParaRPr lang="en-US" sz="1100" b="1" dirty="0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Freeform 215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PWM.h</a:t>
              </a:r>
              <a:endParaRPr lang="en-US" sz="1100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Freeform 217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PWM.c</a:t>
              </a:r>
              <a:endParaRPr lang="en-US" sz="1100" dirty="0"/>
            </a:p>
          </p:txBody>
        </p:sp>
      </p:grpSp>
      <p:cxnSp>
        <p:nvCxnSpPr>
          <p:cNvPr id="219" name="Elbow Connector 218"/>
          <p:cNvCxnSpPr/>
          <p:nvPr/>
        </p:nvCxnSpPr>
        <p:spPr>
          <a:xfrm rot="16200000" flipH="1">
            <a:off x="8450508" y="4760581"/>
            <a:ext cx="797352" cy="178810"/>
          </a:xfrm>
          <a:prstGeom prst="bentConnector3">
            <a:avLst>
              <a:gd name="adj1" fmla="val 3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/>
          <p:nvPr/>
        </p:nvCxnSpPr>
        <p:spPr>
          <a:xfrm rot="10800000" flipV="1">
            <a:off x="5356886" y="4434042"/>
            <a:ext cx="1559822" cy="1116508"/>
          </a:xfrm>
          <a:prstGeom prst="bentConnector3">
            <a:avLst>
              <a:gd name="adj1" fmla="val -47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4110481" y="5235310"/>
            <a:ext cx="1812726" cy="1294588"/>
            <a:chOff x="1819244" y="5144947"/>
            <a:chExt cx="1812726" cy="1294588"/>
          </a:xfrm>
        </p:grpSpPr>
        <p:sp>
          <p:nvSpPr>
            <p:cNvPr id="232" name="Freeform 231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3" name="Freeform 232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4" name="Rounded Rectangle 233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5" name="Freeform 234"/>
            <p:cNvSpPr/>
            <p:nvPr/>
          </p:nvSpPr>
          <p:spPr>
            <a:xfrm>
              <a:off x="2380326" y="5243637"/>
              <a:ext cx="753877" cy="476634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GPIO</a:t>
              </a:r>
              <a:endParaRPr lang="en-US" sz="1100" b="1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7" name="Freeform 236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GPIO.h</a:t>
              </a:r>
              <a:endParaRPr lang="en-US" sz="1100" dirty="0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9" name="Freeform 238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GPIO.c</a:t>
              </a:r>
              <a:endParaRPr lang="en-US" sz="1100" dirty="0"/>
            </a:p>
          </p:txBody>
        </p:sp>
      </p:grpSp>
      <p:cxnSp>
        <p:nvCxnSpPr>
          <p:cNvPr id="240" name="Elbow Connector 239"/>
          <p:cNvCxnSpPr/>
          <p:nvPr/>
        </p:nvCxnSpPr>
        <p:spPr>
          <a:xfrm rot="16200000" flipH="1">
            <a:off x="4579583" y="4747228"/>
            <a:ext cx="797352" cy="178810"/>
          </a:xfrm>
          <a:prstGeom prst="bentConnector3">
            <a:avLst>
              <a:gd name="adj1" fmla="val 3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234" idx="1"/>
          </p:cNvCxnSpPr>
          <p:nvPr/>
        </p:nvCxnSpPr>
        <p:spPr>
          <a:xfrm>
            <a:off x="3037089" y="4434042"/>
            <a:ext cx="1548154" cy="1047928"/>
          </a:xfrm>
          <a:prstGeom prst="bentConnector3">
            <a:avLst>
              <a:gd name="adj1" fmla="val 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2" idx="2"/>
            <a:endCxn id="36" idx="0"/>
          </p:cNvCxnSpPr>
          <p:nvPr/>
        </p:nvCxnSpPr>
        <p:spPr>
          <a:xfrm rot="16200000" flipH="1">
            <a:off x="5952457" y="921649"/>
            <a:ext cx="248804" cy="1639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234111" y="3804016"/>
            <a:ext cx="1812726" cy="1294588"/>
            <a:chOff x="1819244" y="5144947"/>
            <a:chExt cx="1812726" cy="1294588"/>
          </a:xfrm>
        </p:grpSpPr>
        <p:sp>
          <p:nvSpPr>
            <p:cNvPr id="263" name="Freeform 262"/>
            <p:cNvSpPr/>
            <p:nvPr/>
          </p:nvSpPr>
          <p:spPr>
            <a:xfrm>
              <a:off x="2682447" y="5638268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3973"/>
                  </a:lnTo>
                  <a:lnTo>
                    <a:pt x="474761" y="153973"/>
                  </a:lnTo>
                  <a:lnTo>
                    <a:pt x="474761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4" name="Freeform 263"/>
            <p:cNvSpPr/>
            <p:nvPr/>
          </p:nvSpPr>
          <p:spPr>
            <a:xfrm>
              <a:off x="2207687" y="5638755"/>
              <a:ext cx="474761" cy="225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74761" y="0"/>
                  </a:moveTo>
                  <a:lnTo>
                    <a:pt x="474761" y="153973"/>
                  </a:lnTo>
                  <a:lnTo>
                    <a:pt x="0" y="153973"/>
                  </a:lnTo>
                  <a:lnTo>
                    <a:pt x="0" y="22594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5" name="Rounded Rectangle 264"/>
            <p:cNvSpPr/>
            <p:nvPr/>
          </p:nvSpPr>
          <p:spPr>
            <a:xfrm>
              <a:off x="2294006" y="5144947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6" name="Freeform 265"/>
            <p:cNvSpPr/>
            <p:nvPr/>
          </p:nvSpPr>
          <p:spPr>
            <a:xfrm>
              <a:off x="2380326" y="5226951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Time</a:t>
              </a:r>
              <a:endParaRPr lang="en-US" sz="1100" b="1" dirty="0"/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819244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8" name="Freeform 267"/>
            <p:cNvSpPr/>
            <p:nvPr/>
          </p:nvSpPr>
          <p:spPr>
            <a:xfrm>
              <a:off x="1905564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 smtClean="0"/>
                <a:t>Time.h</a:t>
              </a:r>
              <a:endParaRPr lang="en-US" sz="1100" dirty="0"/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2768768" y="5864211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0" name="Freeform 269"/>
            <p:cNvSpPr/>
            <p:nvPr/>
          </p:nvSpPr>
          <p:spPr>
            <a:xfrm>
              <a:off x="2855088" y="5946215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 smtClean="0"/>
                <a:t>Time.c</a:t>
              </a:r>
              <a:endParaRPr lang="en-US" sz="1100" dirty="0"/>
            </a:p>
          </p:txBody>
        </p:sp>
      </p:grpSp>
      <p:cxnSp>
        <p:nvCxnSpPr>
          <p:cNvPr id="271" name="Elbow Connector 270"/>
          <p:cNvCxnSpPr>
            <a:endCxn id="265" idx="0"/>
          </p:cNvCxnSpPr>
          <p:nvPr/>
        </p:nvCxnSpPr>
        <p:spPr>
          <a:xfrm rot="10800000" flipV="1">
            <a:off x="1097314" y="3450024"/>
            <a:ext cx="3675038" cy="3539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2717928" y="2577679"/>
            <a:ext cx="863203" cy="575324"/>
            <a:chOff x="3822828" y="2577679"/>
            <a:chExt cx="863203" cy="575324"/>
          </a:xfrm>
        </p:grpSpPr>
        <p:sp>
          <p:nvSpPr>
            <p:cNvPr id="114" name="Rounded Rectangle 113"/>
            <p:cNvSpPr/>
            <p:nvPr/>
          </p:nvSpPr>
          <p:spPr>
            <a:xfrm>
              <a:off x="3822828" y="2577679"/>
              <a:ext cx="776882" cy="493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Freeform 114"/>
            <p:cNvSpPr/>
            <p:nvPr/>
          </p:nvSpPr>
          <p:spPr>
            <a:xfrm>
              <a:off x="3909149" y="2659683"/>
              <a:ext cx="776882" cy="493320"/>
            </a:xfrm>
            <a:custGeom>
              <a:avLst/>
              <a:gdLst>
                <a:gd name="connsiteX0" fmla="*/ 0 w 776882"/>
                <a:gd name="connsiteY0" fmla="*/ 49332 h 493320"/>
                <a:gd name="connsiteX1" fmla="*/ 49332 w 776882"/>
                <a:gd name="connsiteY1" fmla="*/ 0 h 493320"/>
                <a:gd name="connsiteX2" fmla="*/ 727550 w 776882"/>
                <a:gd name="connsiteY2" fmla="*/ 0 h 493320"/>
                <a:gd name="connsiteX3" fmla="*/ 776882 w 776882"/>
                <a:gd name="connsiteY3" fmla="*/ 49332 h 493320"/>
                <a:gd name="connsiteX4" fmla="*/ 776882 w 776882"/>
                <a:gd name="connsiteY4" fmla="*/ 443988 h 493320"/>
                <a:gd name="connsiteX5" fmla="*/ 727550 w 776882"/>
                <a:gd name="connsiteY5" fmla="*/ 493320 h 493320"/>
                <a:gd name="connsiteX6" fmla="*/ 49332 w 776882"/>
                <a:gd name="connsiteY6" fmla="*/ 493320 h 493320"/>
                <a:gd name="connsiteX7" fmla="*/ 0 w 776882"/>
                <a:gd name="connsiteY7" fmla="*/ 443988 h 493320"/>
                <a:gd name="connsiteX8" fmla="*/ 0 w 776882"/>
                <a:gd name="connsiteY8" fmla="*/ 49332 h 4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882" h="493320">
                  <a:moveTo>
                    <a:pt x="0" y="49332"/>
                  </a:moveTo>
                  <a:cubicBezTo>
                    <a:pt x="0" y="22087"/>
                    <a:pt x="22087" y="0"/>
                    <a:pt x="49332" y="0"/>
                  </a:cubicBezTo>
                  <a:lnTo>
                    <a:pt x="727550" y="0"/>
                  </a:lnTo>
                  <a:cubicBezTo>
                    <a:pt x="754795" y="0"/>
                    <a:pt x="776882" y="22087"/>
                    <a:pt x="776882" y="49332"/>
                  </a:cubicBezTo>
                  <a:lnTo>
                    <a:pt x="776882" y="443988"/>
                  </a:lnTo>
                  <a:cubicBezTo>
                    <a:pt x="776882" y="471233"/>
                    <a:pt x="754795" y="493320"/>
                    <a:pt x="727550" y="493320"/>
                  </a:cubicBezTo>
                  <a:lnTo>
                    <a:pt x="49332" y="493320"/>
                  </a:lnTo>
                  <a:cubicBezTo>
                    <a:pt x="22087" y="493320"/>
                    <a:pt x="0" y="471233"/>
                    <a:pt x="0" y="443988"/>
                  </a:cubicBezTo>
                  <a:lnTo>
                    <a:pt x="0" y="49332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359" tIns="56359" rIns="56359" bIns="5635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 smtClean="0"/>
                <a:t>Main.c</a:t>
              </a:r>
              <a:endParaRPr lang="en-US" sz="1100" dirty="0"/>
            </a:p>
          </p:txBody>
        </p:sp>
      </p:grpSp>
      <p:cxnSp>
        <p:nvCxnSpPr>
          <p:cNvPr id="118" name="Elbow Connector 117"/>
          <p:cNvCxnSpPr>
            <a:stCxn id="22" idx="2"/>
            <a:endCxn id="28" idx="0"/>
          </p:cNvCxnSpPr>
          <p:nvPr/>
        </p:nvCxnSpPr>
        <p:spPr>
          <a:xfrm rot="5400000">
            <a:off x="5135399" y="1736938"/>
            <a:ext cx="241184" cy="17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22" idx="2"/>
            <a:endCxn id="24" idx="0"/>
          </p:cNvCxnSpPr>
          <p:nvPr/>
        </p:nvCxnSpPr>
        <p:spPr>
          <a:xfrm rot="5400000">
            <a:off x="4266771" y="868310"/>
            <a:ext cx="241184" cy="17390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562101"/>
            <a:ext cx="11551920" cy="18516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Following the Divide and Conquer Algorithm.</a:t>
            </a:r>
          </a:p>
          <a:p>
            <a:r>
              <a:rPr lang="en-US" sz="2400" dirty="0" smtClean="0"/>
              <a:t>Dividing and </a:t>
            </a:r>
            <a:r>
              <a:rPr lang="en-US" sz="2400" dirty="0"/>
              <a:t>Conquering</a:t>
            </a:r>
            <a:r>
              <a:rPr lang="en-US" sz="2400" dirty="0" smtClean="0"/>
              <a:t> is based on:</a:t>
            </a:r>
          </a:p>
          <a:p>
            <a:pPr lvl="1"/>
            <a:r>
              <a:rPr lang="en-US" sz="2200" dirty="0"/>
              <a:t>Functions </a:t>
            </a:r>
            <a:r>
              <a:rPr lang="en-US" sz="2200" dirty="0" smtClean="0"/>
              <a:t>Periodicity and Time-Cohesion. </a:t>
            </a:r>
          </a:p>
          <a:p>
            <a:pPr lvl="1"/>
            <a:r>
              <a:rPr lang="en-US" sz="2200" dirty="0" smtClean="0"/>
              <a:t>Functions Nature (IO Bound – CPU Bound).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1C2E37-7D04-4A00-9F04-249265F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304167"/>
            <a:ext cx="10515600" cy="73977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/>
                </a:solidFill>
                <a:latin typeface="+mn-lt"/>
              </a:rPr>
              <a:t>Microwave: Project Partitioning </a:t>
            </a:r>
            <a:endParaRPr lang="en-US" b="1" u="sng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30425"/>
              </p:ext>
            </p:extLst>
          </p:nvPr>
        </p:nvGraphicFramePr>
        <p:xfrm>
          <a:off x="933450" y="3749039"/>
          <a:ext cx="104317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540">
                  <a:extLst>
                    <a:ext uri="{9D8B030D-6E8A-4147-A177-3AD203B41FA5}">
                      <a16:colId xmlns:a16="http://schemas.microsoft.com/office/drawing/2014/main" val="2014632570"/>
                    </a:ext>
                  </a:extLst>
                </a:gridCol>
                <a:gridCol w="1488040">
                  <a:extLst>
                    <a:ext uri="{9D8B030D-6E8A-4147-A177-3AD203B41FA5}">
                      <a16:colId xmlns:a16="http://schemas.microsoft.com/office/drawing/2014/main" val="2639410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62744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879016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32951951"/>
                    </a:ext>
                  </a:extLst>
                </a:gridCol>
              </a:tblGrid>
              <a:tr h="29718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Divide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Conquer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6817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Modules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Nature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Periodicity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Task/Group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493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Buttons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IO Bound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 </a:t>
                      </a:r>
                      <a:r>
                        <a:rPr lang="en-US" b="1" dirty="0" err="1" smtClean="0"/>
                        <a:t>ms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 TSK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398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CPU Bound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Timing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1000 </a:t>
                      </a:r>
                      <a:r>
                        <a:rPr lang="en-US" b="1" dirty="0" err="1" smtClean="0"/>
                        <a:t>ms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TASK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8244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Heater – Lamp - Buzzer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IO Bound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 </a:t>
                      </a:r>
                      <a:r>
                        <a:rPr lang="en-US" b="1" dirty="0" err="1" smtClean="0"/>
                        <a:t>ms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 TASK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56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Display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IO Bound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</a:t>
                      </a:r>
                      <a:r>
                        <a:rPr lang="en-US" b="1" dirty="0" err="1" smtClean="0"/>
                        <a:t>ms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DISPLAY TASK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273C63-E437-4CBF-8836-7590F567C628}"/>
              </a:ext>
            </a:extLst>
          </p:cNvPr>
          <p:cNvCxnSpPr>
            <a:cxnSpLocks/>
          </p:cNvCxnSpPr>
          <p:nvPr/>
        </p:nvCxnSpPr>
        <p:spPr>
          <a:xfrm>
            <a:off x="1727252" y="5980924"/>
            <a:ext cx="808389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0DC00D2-8241-4083-B6AC-AE0FDC59D48A}"/>
              </a:ext>
            </a:extLst>
          </p:cNvPr>
          <p:cNvSpPr txBox="1">
            <a:spLocks/>
          </p:cNvSpPr>
          <p:nvPr/>
        </p:nvSpPr>
        <p:spPr>
          <a:xfrm>
            <a:off x="268544" y="502619"/>
            <a:ext cx="9987564" cy="1128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4000" dirty="0" smtClean="0">
                <a:solidFill>
                  <a:schemeClr val="accent5"/>
                </a:solidFill>
                <a:latin typeface="+mn-lt"/>
              </a:rPr>
              <a:t>Microwave</a:t>
            </a:r>
            <a:r>
              <a:rPr lang="en-US" sz="4000" dirty="0" smtClean="0">
                <a:solidFill>
                  <a:schemeClr val="accent5"/>
                </a:solidFill>
                <a:latin typeface="Calibri"/>
              </a:rPr>
              <a:t>: </a:t>
            </a:r>
            <a:endParaRPr lang="en-US" sz="4000" dirty="0" smtClean="0">
              <a:solidFill>
                <a:schemeClr val="accent5"/>
              </a:solidFill>
              <a:latin typeface="Calibri"/>
            </a:endParaRPr>
          </a:p>
          <a:p>
            <a:pPr lvl="0" algn="ctr"/>
            <a:r>
              <a:rPr lang="en-US" sz="4000" dirty="0" smtClean="0">
                <a:solidFill>
                  <a:schemeClr val="accent5"/>
                </a:solidFill>
                <a:latin typeface="Calibri"/>
              </a:rPr>
              <a:t>Dynamic Design and </a:t>
            </a:r>
            <a:r>
              <a:rPr lang="en-US" sz="4000" dirty="0" err="1" smtClean="0">
                <a:solidFill>
                  <a:schemeClr val="accent5"/>
                </a:solidFill>
                <a:latin typeface="Calibri"/>
              </a:rPr>
              <a:t>Schedulability</a:t>
            </a:r>
            <a:r>
              <a:rPr lang="en-US" sz="4000" dirty="0" smtClean="0">
                <a:solidFill>
                  <a:schemeClr val="accent5"/>
                </a:solidFill>
                <a:latin typeface="Calibri"/>
              </a:rPr>
              <a:t> Check</a:t>
            </a:r>
            <a:endParaRPr lang="en-US" sz="4000" dirty="0">
              <a:solidFill>
                <a:schemeClr val="accent5"/>
              </a:solidFill>
              <a:latin typeface="Calibri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8AE69F-B205-42FA-8F56-319B304BB8E2}"/>
              </a:ext>
            </a:extLst>
          </p:cNvPr>
          <p:cNvCxnSpPr/>
          <p:nvPr/>
        </p:nvCxnSpPr>
        <p:spPr>
          <a:xfrm>
            <a:off x="1950588" y="5066524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B109C-598E-4755-85A2-B90B9ED47FCF}"/>
              </a:ext>
            </a:extLst>
          </p:cNvPr>
          <p:cNvCxnSpPr/>
          <p:nvPr/>
        </p:nvCxnSpPr>
        <p:spPr>
          <a:xfrm>
            <a:off x="3078348" y="5066524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4206108" y="5066524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C465AA-025A-42EE-A8DC-45E6075D8CED}"/>
              </a:ext>
            </a:extLst>
          </p:cNvPr>
          <p:cNvCxnSpPr/>
          <p:nvPr/>
        </p:nvCxnSpPr>
        <p:spPr>
          <a:xfrm>
            <a:off x="5333868" y="5066524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A56CE-F59B-4463-AD3F-EF0475AC5A07}"/>
              </a:ext>
            </a:extLst>
          </p:cNvPr>
          <p:cNvSpPr/>
          <p:nvPr/>
        </p:nvSpPr>
        <p:spPr>
          <a:xfrm>
            <a:off x="2935743" y="196101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0E815A-7A61-4DCE-8CB8-FAA9E84D8D5A}"/>
              </a:ext>
            </a:extLst>
          </p:cNvPr>
          <p:cNvSpPr/>
          <p:nvPr/>
        </p:nvSpPr>
        <p:spPr>
          <a:xfrm>
            <a:off x="3084516" y="517425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4206834" y="5171754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BFCB63-E2B9-4B6D-90FF-0C8683FC7D61}"/>
              </a:ext>
            </a:extLst>
          </p:cNvPr>
          <p:cNvSpPr/>
          <p:nvPr/>
        </p:nvSpPr>
        <p:spPr>
          <a:xfrm>
            <a:off x="5341488" y="5171755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C1C702-1EBC-458B-AD5B-273C26F32E98}"/>
              </a:ext>
            </a:extLst>
          </p:cNvPr>
          <p:cNvSpPr/>
          <p:nvPr/>
        </p:nvSpPr>
        <p:spPr>
          <a:xfrm>
            <a:off x="2935743" y="2921290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FCA07E-279C-4FA7-80EE-2D440D2FB5E0}"/>
              </a:ext>
            </a:extLst>
          </p:cNvPr>
          <p:cNvSpPr/>
          <p:nvPr/>
        </p:nvSpPr>
        <p:spPr>
          <a:xfrm>
            <a:off x="6175177" y="1913828"/>
            <a:ext cx="152400" cy="792161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F908B4-F99D-4599-A159-DF2E5C08DE66}"/>
              </a:ext>
            </a:extLst>
          </p:cNvPr>
          <p:cNvSpPr/>
          <p:nvPr/>
        </p:nvSpPr>
        <p:spPr>
          <a:xfrm>
            <a:off x="6175177" y="2920144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95BC6-1895-4BE9-90AF-1D3864D8291C}"/>
              </a:ext>
            </a:extLst>
          </p:cNvPr>
          <p:cNvSpPr txBox="1"/>
          <p:nvPr/>
        </p:nvSpPr>
        <p:spPr>
          <a:xfrm>
            <a:off x="3316745" y="2208579"/>
            <a:ext cx="182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DISP </a:t>
            </a:r>
            <a:r>
              <a:rPr lang="en-US" kern="0" dirty="0">
                <a:solidFill>
                  <a:prstClr val="black"/>
                </a:solidFill>
              </a:rPr>
              <a:t>Task @ 5 </a:t>
            </a:r>
            <a:r>
              <a:rPr lang="en-US" kern="0" dirty="0" err="1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4FD37-462E-4F1E-B171-41D734E5ACDD}"/>
              </a:ext>
            </a:extLst>
          </p:cNvPr>
          <p:cNvSpPr txBox="1"/>
          <p:nvPr/>
        </p:nvSpPr>
        <p:spPr>
          <a:xfrm>
            <a:off x="3316754" y="3140243"/>
            <a:ext cx="22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INPUTS </a:t>
            </a:r>
            <a:r>
              <a:rPr lang="en-US" kern="0" dirty="0">
                <a:solidFill>
                  <a:prstClr val="black"/>
                </a:solidFill>
              </a:rPr>
              <a:t>Task @ 20 </a:t>
            </a:r>
            <a:r>
              <a:rPr lang="en-US" kern="0" dirty="0" err="1" smtClean="0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FCF957-0E83-4D06-8B77-8BF2E4DCA6AA}"/>
              </a:ext>
            </a:extLst>
          </p:cNvPr>
          <p:cNvSpPr txBox="1"/>
          <p:nvPr/>
        </p:nvSpPr>
        <p:spPr>
          <a:xfrm>
            <a:off x="6493183" y="3115841"/>
            <a:ext cx="24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OUTPUTS </a:t>
            </a:r>
            <a:r>
              <a:rPr lang="en-US" kern="0" dirty="0">
                <a:solidFill>
                  <a:prstClr val="black"/>
                </a:solidFill>
              </a:rPr>
              <a:t>Task @ </a:t>
            </a:r>
            <a:r>
              <a:rPr lang="en-US" kern="0" dirty="0" smtClean="0">
                <a:solidFill>
                  <a:prstClr val="black"/>
                </a:solidFill>
              </a:rPr>
              <a:t>10 </a:t>
            </a:r>
            <a:r>
              <a:rPr lang="en-US" kern="0" dirty="0" err="1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625978-3945-40C0-A14C-22992A9A4985}"/>
              </a:ext>
            </a:extLst>
          </p:cNvPr>
          <p:cNvSpPr txBox="1"/>
          <p:nvPr/>
        </p:nvSpPr>
        <p:spPr>
          <a:xfrm>
            <a:off x="6493183" y="2148259"/>
            <a:ext cx="22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kern="0" dirty="0" smtClean="0">
                <a:solidFill>
                  <a:prstClr val="black"/>
                </a:solidFill>
              </a:rPr>
              <a:t>TIME </a:t>
            </a:r>
            <a:r>
              <a:rPr lang="en-US" kern="0" dirty="0">
                <a:solidFill>
                  <a:prstClr val="black"/>
                </a:solidFill>
              </a:rPr>
              <a:t>Task @ </a:t>
            </a:r>
            <a:r>
              <a:rPr lang="en-US" kern="0" dirty="0" smtClean="0">
                <a:solidFill>
                  <a:prstClr val="black"/>
                </a:solidFill>
              </a:rPr>
              <a:t>1000 </a:t>
            </a:r>
            <a:r>
              <a:rPr lang="en-US" kern="0" dirty="0" err="1" smtClean="0">
                <a:solidFill>
                  <a:prstClr val="black"/>
                </a:solidFill>
              </a:rPr>
              <a:t>ms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738850" y="5753076"/>
            <a:ext cx="85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kern="0" dirty="0" smtClean="0">
                <a:solidFill>
                  <a:prstClr val="black"/>
                </a:solidFill>
              </a:rPr>
              <a:t>Time</a:t>
            </a:r>
            <a:endParaRPr lang="en-US" b="1" kern="0" dirty="0">
              <a:solidFill>
                <a:prstClr val="black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CCC614-8D79-4893-9851-6525E8B41261}"/>
              </a:ext>
            </a:extLst>
          </p:cNvPr>
          <p:cNvCxnSpPr/>
          <p:nvPr/>
        </p:nvCxnSpPr>
        <p:spPr>
          <a:xfrm>
            <a:off x="1940428" y="5066524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CAED01-805F-4ECC-9A48-E88360C2B784}"/>
              </a:ext>
            </a:extLst>
          </p:cNvPr>
          <p:cNvCxnSpPr/>
          <p:nvPr/>
        </p:nvCxnSpPr>
        <p:spPr>
          <a:xfrm>
            <a:off x="3068188" y="5066524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D49D23-D9DE-4BA9-9105-CE51C32C83F2}"/>
              </a:ext>
            </a:extLst>
          </p:cNvPr>
          <p:cNvCxnSpPr/>
          <p:nvPr/>
        </p:nvCxnSpPr>
        <p:spPr>
          <a:xfrm>
            <a:off x="4195948" y="5066524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16567D-A900-4AA4-9ECC-6345C2E8AA6E}"/>
              </a:ext>
            </a:extLst>
          </p:cNvPr>
          <p:cNvCxnSpPr/>
          <p:nvPr/>
        </p:nvCxnSpPr>
        <p:spPr>
          <a:xfrm>
            <a:off x="5333868" y="5066524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34EF88F-2E09-44DD-B025-F22298F26987}"/>
              </a:ext>
            </a:extLst>
          </p:cNvPr>
          <p:cNvSpPr/>
          <p:nvPr/>
        </p:nvSpPr>
        <p:spPr>
          <a:xfrm>
            <a:off x="1956972" y="5176419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B9C307-89ED-43F7-A868-3B7DE3E11AF4}"/>
              </a:ext>
            </a:extLst>
          </p:cNvPr>
          <p:cNvSpPr/>
          <p:nvPr/>
        </p:nvSpPr>
        <p:spPr>
          <a:xfrm>
            <a:off x="3084516" y="5174251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FC8DB-FCD8-4A83-A3D3-3C88515B1685}"/>
              </a:ext>
            </a:extLst>
          </p:cNvPr>
          <p:cNvSpPr/>
          <p:nvPr/>
        </p:nvSpPr>
        <p:spPr>
          <a:xfrm>
            <a:off x="4214454" y="5171754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986891-80DE-4864-BEA8-71BAEAD8A76C}"/>
              </a:ext>
            </a:extLst>
          </p:cNvPr>
          <p:cNvSpPr/>
          <p:nvPr/>
        </p:nvSpPr>
        <p:spPr>
          <a:xfrm>
            <a:off x="5341488" y="5171755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5BF190-9C78-4249-BF4D-65406D437DFD}"/>
              </a:ext>
            </a:extLst>
          </p:cNvPr>
          <p:cNvSpPr/>
          <p:nvPr/>
        </p:nvSpPr>
        <p:spPr>
          <a:xfrm>
            <a:off x="2261420" y="5176419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C53AC4-9E1E-4E79-817D-A266B0A30F7E}"/>
              </a:ext>
            </a:extLst>
          </p:cNvPr>
          <p:cNvSpPr/>
          <p:nvPr/>
        </p:nvSpPr>
        <p:spPr>
          <a:xfrm>
            <a:off x="2414183" y="5176418"/>
            <a:ext cx="152400" cy="792161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2109371" y="5176419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1768813" y="5963756"/>
            <a:ext cx="28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2972969" y="5963756"/>
            <a:ext cx="28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5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4005822" y="5968330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10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5114001" y="5963756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15</a:t>
            </a:r>
            <a:endParaRPr lang="en-US" b="1" kern="0" dirty="0">
              <a:solidFill>
                <a:prstClr val="black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5323655" y="5069867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6C465AA-025A-42EE-A8DC-45E6075D8CED}"/>
              </a:ext>
            </a:extLst>
          </p:cNvPr>
          <p:cNvCxnSpPr/>
          <p:nvPr/>
        </p:nvCxnSpPr>
        <p:spPr>
          <a:xfrm>
            <a:off x="6461575" y="5069867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5342161" y="5175097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16567D-A900-4AA4-9ECC-6345C2E8AA6E}"/>
              </a:ext>
            </a:extLst>
          </p:cNvPr>
          <p:cNvCxnSpPr/>
          <p:nvPr/>
        </p:nvCxnSpPr>
        <p:spPr>
          <a:xfrm>
            <a:off x="6461575" y="5069867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8AE69F-B205-42FA-8F56-319B304BB8E2}"/>
              </a:ext>
            </a:extLst>
          </p:cNvPr>
          <p:cNvCxnSpPr/>
          <p:nvPr/>
        </p:nvCxnSpPr>
        <p:spPr>
          <a:xfrm>
            <a:off x="6461628" y="5069135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AB109C-598E-4755-85A2-B90B9ED47FCF}"/>
              </a:ext>
            </a:extLst>
          </p:cNvPr>
          <p:cNvCxnSpPr/>
          <p:nvPr/>
        </p:nvCxnSpPr>
        <p:spPr>
          <a:xfrm>
            <a:off x="7589388" y="5069135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B1C661B-8053-4AD4-844B-D0F77514B54E}"/>
              </a:ext>
            </a:extLst>
          </p:cNvPr>
          <p:cNvCxnSpPr/>
          <p:nvPr/>
        </p:nvCxnSpPr>
        <p:spPr>
          <a:xfrm>
            <a:off x="8717148" y="5069135"/>
            <a:ext cx="0" cy="9144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10E815A-7A61-4DCE-8CB8-FAA9E84D8D5A}"/>
              </a:ext>
            </a:extLst>
          </p:cNvPr>
          <p:cNvSpPr/>
          <p:nvPr/>
        </p:nvSpPr>
        <p:spPr>
          <a:xfrm>
            <a:off x="7595556" y="5176862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6F8BD3-F07B-4B3B-8478-C9819B7F8769}"/>
              </a:ext>
            </a:extLst>
          </p:cNvPr>
          <p:cNvSpPr/>
          <p:nvPr/>
        </p:nvSpPr>
        <p:spPr>
          <a:xfrm>
            <a:off x="8725494" y="5174365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CCC614-8D79-4893-9851-6525E8B41261}"/>
              </a:ext>
            </a:extLst>
          </p:cNvPr>
          <p:cNvCxnSpPr/>
          <p:nvPr/>
        </p:nvCxnSpPr>
        <p:spPr>
          <a:xfrm>
            <a:off x="6451468" y="5069135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CAED01-805F-4ECC-9A48-E88360C2B784}"/>
              </a:ext>
            </a:extLst>
          </p:cNvPr>
          <p:cNvCxnSpPr/>
          <p:nvPr/>
        </p:nvCxnSpPr>
        <p:spPr>
          <a:xfrm>
            <a:off x="7579228" y="5069135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D49D23-D9DE-4BA9-9105-CE51C32C83F2}"/>
              </a:ext>
            </a:extLst>
          </p:cNvPr>
          <p:cNvCxnSpPr/>
          <p:nvPr/>
        </p:nvCxnSpPr>
        <p:spPr>
          <a:xfrm>
            <a:off x="8706988" y="5069135"/>
            <a:ext cx="0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B9C307-89ED-43F7-A868-3B7DE3E11AF4}"/>
              </a:ext>
            </a:extLst>
          </p:cNvPr>
          <p:cNvSpPr/>
          <p:nvPr/>
        </p:nvSpPr>
        <p:spPr>
          <a:xfrm>
            <a:off x="7595556" y="5176862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C8DB-FCD8-4A83-A3D3-3C88515B1685}"/>
              </a:ext>
            </a:extLst>
          </p:cNvPr>
          <p:cNvSpPr/>
          <p:nvPr/>
        </p:nvSpPr>
        <p:spPr>
          <a:xfrm>
            <a:off x="8725494" y="5174365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6252660" y="5967437"/>
            <a:ext cx="5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20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7376243" y="5955245"/>
            <a:ext cx="56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25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FA65E1-4AE8-4EF0-95B5-5B2B7D312E24}"/>
              </a:ext>
            </a:extLst>
          </p:cNvPr>
          <p:cNvSpPr txBox="1"/>
          <p:nvPr/>
        </p:nvSpPr>
        <p:spPr>
          <a:xfrm>
            <a:off x="8531016" y="5959819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kern="0" dirty="0" smtClean="0">
                <a:solidFill>
                  <a:prstClr val="black"/>
                </a:solidFill>
              </a:rPr>
              <a:t>30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4367461" y="5170704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8875815" y="5176772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F88F-2E09-44DD-B025-F22298F26987}"/>
              </a:ext>
            </a:extLst>
          </p:cNvPr>
          <p:cNvSpPr/>
          <p:nvPr/>
        </p:nvSpPr>
        <p:spPr>
          <a:xfrm>
            <a:off x="6467818" y="5176114"/>
            <a:ext cx="152400" cy="792161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5BF190-9C78-4249-BF4D-65406D437DFD}"/>
              </a:ext>
            </a:extLst>
          </p:cNvPr>
          <p:cNvSpPr/>
          <p:nvPr/>
        </p:nvSpPr>
        <p:spPr>
          <a:xfrm>
            <a:off x="6772266" y="5176114"/>
            <a:ext cx="152400" cy="792161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ED8FCF-5551-4AC0-ACE6-FD2C6EBFFDB3}"/>
              </a:ext>
            </a:extLst>
          </p:cNvPr>
          <p:cNvSpPr/>
          <p:nvPr/>
        </p:nvSpPr>
        <p:spPr>
          <a:xfrm>
            <a:off x="6620217" y="5176114"/>
            <a:ext cx="152400" cy="792161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036309" y="4110970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Major Cycle:</a:t>
            </a:r>
            <a:r>
              <a:rPr lang="en-US" b="1" dirty="0" smtClean="0"/>
              <a:t> 1000 </a:t>
            </a:r>
            <a:r>
              <a:rPr lang="en-US" b="1" dirty="0" err="1" smtClean="0"/>
              <a:t>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0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4541</TotalTime>
  <Words>3622</Words>
  <Application>Microsoft Office PowerPoint</Application>
  <PresentationFormat>Widescreen</PresentationFormat>
  <Paragraphs>829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Berlin Sans FB Demi</vt:lpstr>
      <vt:lpstr>Calibri</vt:lpstr>
      <vt:lpstr>Calibri Light</vt:lpstr>
      <vt:lpstr>Consolas</vt:lpstr>
      <vt:lpstr>Wingdings</vt:lpstr>
      <vt:lpstr>Office Theme</vt:lpstr>
      <vt:lpstr>Microwave Oven System Task</vt:lpstr>
      <vt:lpstr>Task: Design and implement an embedded software using FreeRTOS for a microwave oven.</vt:lpstr>
      <vt:lpstr>System Requirements:</vt:lpstr>
      <vt:lpstr>System Assumptions:</vt:lpstr>
      <vt:lpstr>Microwave: Static Architecture </vt:lpstr>
      <vt:lpstr>Microwave: Detailed Static Design </vt:lpstr>
      <vt:lpstr>Needed Files for The Project</vt:lpstr>
      <vt:lpstr>Microwave: Project Partitioning </vt:lpstr>
      <vt:lpstr>PowerPoint Presentation</vt:lpstr>
      <vt:lpstr>PowerPoint Presentation</vt:lpstr>
      <vt:lpstr>PowerPoint Presentation</vt:lpstr>
      <vt:lpstr>PowerPoint Presentation</vt:lpstr>
      <vt:lpstr>State: System Startup </vt:lpstr>
      <vt:lpstr>State: System Cocking-ON </vt:lpstr>
      <vt:lpstr>State: System Cocking-Done</vt:lpstr>
      <vt:lpstr>System Modules and Functions: Buttons</vt:lpstr>
      <vt:lpstr>System Modules and Functions: Buttons</vt:lpstr>
      <vt:lpstr>System Modules and Functions: Time</vt:lpstr>
      <vt:lpstr>System Modules and Functions: Time</vt:lpstr>
      <vt:lpstr>System Modules and Functions: Time</vt:lpstr>
      <vt:lpstr>System Modules and Functions: DISPLAY</vt:lpstr>
      <vt:lpstr>System Modules and Functions: DISPLAY</vt:lpstr>
      <vt:lpstr>System Modules and Functions: SSD</vt:lpstr>
      <vt:lpstr>System Modules and Functions: SSD</vt:lpstr>
      <vt:lpstr>System Modules and Functions: SSD</vt:lpstr>
      <vt:lpstr>System Modules and Functions: SSD</vt:lpstr>
      <vt:lpstr>System Modules and Functions: Buzzer</vt:lpstr>
      <vt:lpstr>System Modules and Functions: Buzzer</vt:lpstr>
      <vt:lpstr>System Modules and Functions: Lamp</vt:lpstr>
      <vt:lpstr>System Modules and Functions: Lamp</vt:lpstr>
      <vt:lpstr>System Modules and Functions: Lamp</vt:lpstr>
      <vt:lpstr>System Modules and Functions: Heater</vt:lpstr>
      <vt:lpstr>System Modules and Functions: Heater</vt:lpstr>
      <vt:lpstr>System Modules and Functions: Heater</vt:lpstr>
      <vt:lpstr>System Modules and Functions: PWM</vt:lpstr>
      <vt:lpstr>System Modules and Functions: PWM</vt:lpstr>
      <vt:lpstr>System Modules and Functions: PWM</vt:lpstr>
      <vt:lpstr>System Modules and Functions: GPIO</vt:lpstr>
      <vt:lpstr>System Modules and Functions: GPIO</vt:lpstr>
      <vt:lpstr>System Modules and Functions: GPIO</vt:lpstr>
      <vt:lpstr>System Modules and Functions: GPIO</vt:lpstr>
      <vt:lpstr>System Modules and Functions: GPIO</vt:lpstr>
      <vt:lpstr>___Done___</vt:lpstr>
    </vt:vector>
  </TitlesOfParts>
  <Company>EmbeddedMinds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ZeroX96</dc:creator>
  <cp:lastModifiedBy>ZeroX96</cp:lastModifiedBy>
  <cp:revision>433</cp:revision>
  <dcterms:created xsi:type="dcterms:W3CDTF">2021-08-20T16:46:26Z</dcterms:created>
  <dcterms:modified xsi:type="dcterms:W3CDTF">2021-08-23T22:20:39Z</dcterms:modified>
</cp:coreProperties>
</file>