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3"/>
  </p:notesMasterIdLst>
  <p:sldIdLst>
    <p:sldId id="256" r:id="rId2"/>
    <p:sldId id="258" r:id="rId3"/>
    <p:sldId id="257" r:id="rId4"/>
    <p:sldId id="260" r:id="rId5"/>
    <p:sldId id="296" r:id="rId6"/>
    <p:sldId id="305" r:id="rId7"/>
    <p:sldId id="306" r:id="rId8"/>
    <p:sldId id="307" r:id="rId9"/>
    <p:sldId id="308" r:id="rId10"/>
    <p:sldId id="309" r:id="rId11"/>
    <p:sldId id="294" r:id="rId12"/>
    <p:sldId id="261" r:id="rId13"/>
    <p:sldId id="295" r:id="rId14"/>
    <p:sldId id="297" r:id="rId15"/>
    <p:sldId id="298" r:id="rId16"/>
    <p:sldId id="299" r:id="rId17"/>
    <p:sldId id="300" r:id="rId18"/>
    <p:sldId id="301" r:id="rId19"/>
    <p:sldId id="302" r:id="rId20"/>
    <p:sldId id="304" r:id="rId21"/>
    <p:sldId id="303" r:id="rId22"/>
  </p:sldIdLst>
  <p:sldSz cx="9144000" cy="5143500" type="screen16x9"/>
  <p:notesSz cx="6858000" cy="9144000"/>
  <p:embeddedFontLst>
    <p:embeddedFont>
      <p:font typeface="Bree Serif" panose="020B0604020202020204" charset="0"/>
      <p:regular r:id="rId24"/>
    </p:embeddedFont>
    <p:embeddedFont>
      <p:font typeface="Didact Gothic" panose="00000500000000000000" pitchFamily="2" charset="0"/>
      <p:regular r:id="rId25"/>
    </p:embeddedFont>
    <p:embeddedFont>
      <p:font typeface="Impact" panose="020B0806030902050204" pitchFamily="34" charset="0"/>
      <p:regular r:id="rId26"/>
    </p:embeddedFont>
    <p:embeddedFont>
      <p:font typeface="Roboto" panose="02000000000000000000" pitchFamily="2" charset="0"/>
      <p:regular r:id="rId27"/>
      <p:bold r:id="rId28"/>
      <p:italic r:id="rId29"/>
      <p:boldItalic r:id="rId30"/>
    </p:embeddedFont>
    <p:embeddedFont>
      <p:font typeface="Roboto Black" panose="02000000000000000000" pitchFamily="2" charset="0"/>
      <p:bold r:id="rId31"/>
      <p:boldItalic r:id="rId32"/>
    </p:embeddedFont>
    <p:embeddedFont>
      <p:font typeface="Roboto Light" panose="02000000000000000000" pitchFamily="2" charset="0"/>
      <p:regular r:id="rId33"/>
      <p:bold r:id="rId34"/>
      <p:italic r:id="rId35"/>
      <p:boldItalic r:id="rId36"/>
    </p:embeddedFont>
    <p:embeddedFont>
      <p:font typeface="Roboto Mono Thin" panose="020B0604020202020204" charset="0"/>
      <p:regular r:id="rId37"/>
      <p:bold r:id="rId38"/>
      <p:italic r:id="rId39"/>
      <p:boldItalic r:id="rId40"/>
    </p:embeddedFont>
    <p:embeddedFont>
      <p:font typeface="Roboto Thin"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1EFFC1"/>
    <a:srgbClr val="051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C08F47-7E06-47AD-B4B0-98CFB386E5B8}">
  <a:tblStyle styleId="{58C08F47-7E06-47AD-B4B0-98CFB386E5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39" autoAdjust="0"/>
  </p:normalViewPr>
  <p:slideViewPr>
    <p:cSldViewPr snapToGrid="0">
      <p:cViewPr varScale="1">
        <p:scale>
          <a:sx n="101" d="100"/>
          <a:sy n="101" d="100"/>
        </p:scale>
        <p:origin x="9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13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11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355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914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55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5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80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509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169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032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28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853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81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301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1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69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60" r:id="rId6"/>
    <p:sldLayoutId id="2147483661" r:id="rId7"/>
    <p:sldLayoutId id="2147483662"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T</a:t>
            </a:r>
            <a:r>
              <a:rPr lang="id-ID" dirty="0">
                <a:solidFill>
                  <a:schemeClr val="accent1"/>
                </a:solidFill>
              </a:rPr>
              <a:t>UGAS BESAR 2</a:t>
            </a:r>
            <a:endParaRPr dirty="0">
              <a:solidFill>
                <a:schemeClr val="accent1"/>
              </a:solidFill>
            </a:endParaRPr>
          </a:p>
          <a:p>
            <a:pPr marL="0" lvl="0" indent="0" algn="r" rtl="0">
              <a:spcBef>
                <a:spcPts val="0"/>
              </a:spcBef>
              <a:spcAft>
                <a:spcPts val="0"/>
              </a:spcAft>
              <a:buNone/>
            </a:pPr>
            <a:r>
              <a:rPr lang="id-ID" dirty="0">
                <a:solidFill>
                  <a:schemeClr val="accent1"/>
                </a:solidFill>
              </a:rPr>
              <a:t>KELOMPOK 1</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a:t>TEFA MALANG</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3;p28">
            <a:extLst>
              <a:ext uri="{FF2B5EF4-FFF2-40B4-BE49-F238E27FC236}">
                <a16:creationId xmlns:a16="http://schemas.microsoft.com/office/drawing/2014/main" id="{601ACC8A-51E4-8AA1-2B97-6DFA9436A8D4}"/>
              </a:ext>
            </a:extLst>
          </p:cNvPr>
          <p:cNvSpPr txBox="1">
            <a:spLocks/>
          </p:cNvSpPr>
          <p:nvPr/>
        </p:nvSpPr>
        <p:spPr>
          <a:xfrm>
            <a:off x="3197021" y="69230"/>
            <a:ext cx="2749959"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d-ID" dirty="0">
                <a:solidFill>
                  <a:srgbClr val="FFFFFF"/>
                </a:solidFill>
              </a:rPr>
              <a:t>WIREFRAME</a:t>
            </a:r>
          </a:p>
        </p:txBody>
      </p:sp>
      <p:pic>
        <p:nvPicPr>
          <p:cNvPr id="21" name="Picture 20">
            <a:extLst>
              <a:ext uri="{FF2B5EF4-FFF2-40B4-BE49-F238E27FC236}">
                <a16:creationId xmlns:a16="http://schemas.microsoft.com/office/drawing/2014/main" id="{36194CB5-723E-846B-5ABE-A0B9185C251F}"/>
              </a:ext>
            </a:extLst>
          </p:cNvPr>
          <p:cNvPicPr>
            <a:picLocks noChangeAspect="1"/>
          </p:cNvPicPr>
          <p:nvPr/>
        </p:nvPicPr>
        <p:blipFill>
          <a:blip r:embed="rId3"/>
          <a:srcRect/>
          <a:stretch/>
        </p:blipFill>
        <p:spPr>
          <a:xfrm>
            <a:off x="2012906" y="789698"/>
            <a:ext cx="5118189" cy="3639600"/>
          </a:xfrm>
          <a:prstGeom prst="rect">
            <a:avLst/>
          </a:prstGeom>
        </p:spPr>
      </p:pic>
    </p:spTree>
    <p:extLst>
      <p:ext uri="{BB962C8B-B14F-4D97-AF65-F5344CB8AC3E}">
        <p14:creationId xmlns:p14="http://schemas.microsoft.com/office/powerpoint/2010/main" val="234880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4" name="Rectangle 3">
            <a:extLst>
              <a:ext uri="{FF2B5EF4-FFF2-40B4-BE49-F238E27FC236}">
                <a16:creationId xmlns:a16="http://schemas.microsoft.com/office/drawing/2014/main" id="{4747CD21-40E8-EBF3-23E9-6CD07F1E029E}"/>
              </a:ext>
            </a:extLst>
          </p:cNvPr>
          <p:cNvSpPr/>
          <p:nvPr/>
        </p:nvSpPr>
        <p:spPr>
          <a:xfrm>
            <a:off x="6400801" y="1620520"/>
            <a:ext cx="2049779" cy="2937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ALGORITMA &amp; DAILY DIAGRAM ACTIVITY</a:t>
            </a:r>
            <a:endParaRPr dirty="0"/>
          </a:p>
        </p:txBody>
      </p:sp>
      <p:sp>
        <p:nvSpPr>
          <p:cNvPr id="1282" name="Google Shape;1282;p41"/>
          <p:cNvSpPr txBox="1">
            <a:spLocks noGrp="1"/>
          </p:cNvSpPr>
          <p:nvPr>
            <p:ph type="body" idx="1"/>
          </p:nvPr>
        </p:nvSpPr>
        <p:spPr>
          <a:xfrm>
            <a:off x="-204889" y="1620520"/>
            <a:ext cx="8520600" cy="3416400"/>
          </a:xfrm>
          <a:prstGeom prst="rect">
            <a:avLst/>
          </a:prstGeom>
        </p:spPr>
        <p:txBody>
          <a:bodyPr spcFirstLastPara="1" wrap="square" lIns="91425" tIns="91425" rIns="91425" bIns="91425" anchor="t" anchorCtr="0">
            <a:noAutofit/>
          </a:bodyPr>
          <a:lstStyle/>
          <a:p>
            <a:pPr marL="914400" rtl="0" fontAlgn="base">
              <a:spcBef>
                <a:spcPts val="0"/>
              </a:spcBef>
              <a:spcAft>
                <a:spcPts val="0"/>
              </a:spcAft>
              <a:buFont typeface="+mj-lt"/>
              <a:buAutoNum type="arabicPeriod"/>
            </a:pPr>
            <a:r>
              <a:rPr lang="en-ID" sz="1200" b="0" i="0" u="none" strike="noStrike" dirty="0" err="1">
                <a:solidFill>
                  <a:srgbClr val="000000"/>
                </a:solidFill>
                <a:effectLst/>
                <a:latin typeface="Roboto" panose="02000000000000000000" pitchFamily="2" charset="0"/>
                <a:ea typeface="Roboto" panose="02000000000000000000" pitchFamily="2" charset="0"/>
              </a:rPr>
              <a:t>Klik</a:t>
            </a:r>
            <a:r>
              <a:rPr lang="en-ID" sz="1200" b="0" i="0" u="none" strike="noStrike" dirty="0">
                <a:solidFill>
                  <a:srgbClr val="000000"/>
                </a:solidFill>
                <a:effectLst/>
                <a:latin typeface="Roboto" panose="02000000000000000000" pitchFamily="2" charset="0"/>
                <a:ea typeface="Roboto" panose="02000000000000000000" pitchFamily="2" charset="0"/>
              </a:rPr>
              <a:t> link </a:t>
            </a:r>
            <a:r>
              <a:rPr lang="en-ID" sz="1200" b="0" i="0" u="none" strike="noStrike" dirty="0" err="1">
                <a:solidFill>
                  <a:srgbClr val="000000"/>
                </a:solidFill>
                <a:effectLst/>
                <a:latin typeface="Roboto" panose="02000000000000000000" pitchFamily="2" charset="0"/>
                <a:ea typeface="Roboto" panose="02000000000000000000" pitchFamily="2" charset="0"/>
              </a:rPr>
              <a:t>perpustakaan</a:t>
            </a:r>
            <a:r>
              <a:rPr lang="en-ID" sz="1200" b="0" i="0" u="none" strike="noStrike" dirty="0">
                <a:solidFill>
                  <a:srgbClr val="000000"/>
                </a:solidFill>
                <a:effectLst/>
                <a:latin typeface="Roboto" panose="02000000000000000000" pitchFamily="2" charset="0"/>
                <a:ea typeface="Roboto" panose="02000000000000000000" pitchFamily="2" charset="0"/>
              </a:rPr>
              <a:t> yang </a:t>
            </a:r>
            <a:r>
              <a:rPr lang="en-ID" sz="1200" b="0" i="0" u="none" strike="noStrike" dirty="0" err="1">
                <a:solidFill>
                  <a:srgbClr val="000000"/>
                </a:solidFill>
                <a:effectLst/>
                <a:latin typeface="Roboto" panose="02000000000000000000" pitchFamily="2" charset="0"/>
                <a:ea typeface="Roboto" panose="02000000000000000000" pitchFamily="2" charset="0"/>
              </a:rPr>
              <a:t>telah</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dibagikan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untuk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melihat</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isi</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dari</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perpustakaan</a:t>
            </a:r>
            <a:endParaRPr lang="en-ID" sz="1200" b="0" i="0" u="none" strike="noStrike" dirty="0">
              <a:solidFill>
                <a:srgbClr val="000000"/>
              </a:solidFill>
              <a:effectLst/>
              <a:latin typeface="Roboto" panose="02000000000000000000" pitchFamily="2" charset="0"/>
              <a:ea typeface="Roboto" panose="02000000000000000000" pitchFamily="2" charset="0"/>
            </a:endParaRPr>
          </a:p>
          <a:p>
            <a:pPr marL="914400" rtl="0" fontAlgn="base">
              <a:spcBef>
                <a:spcPts val="0"/>
              </a:spcBef>
              <a:spcAft>
                <a:spcPts val="0"/>
              </a:spcAft>
              <a:buFont typeface="+mj-lt"/>
              <a:buAutoNum type="arabicPeriod"/>
            </a:pPr>
            <a:r>
              <a:rPr lang="en-ID" sz="1200" b="0" i="0" u="none" strike="noStrike" dirty="0" err="1">
                <a:solidFill>
                  <a:srgbClr val="000000"/>
                </a:solidFill>
                <a:effectLst/>
                <a:latin typeface="Roboto" panose="02000000000000000000" pitchFamily="2" charset="0"/>
                <a:ea typeface="Roboto" panose="02000000000000000000" pitchFamily="2" charset="0"/>
              </a:rPr>
              <a:t>Setelah</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muncul</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tampilan</a:t>
            </a:r>
            <a:r>
              <a:rPr lang="en-ID" sz="1200" b="0" i="0" u="none" strike="noStrike" dirty="0">
                <a:solidFill>
                  <a:srgbClr val="000000"/>
                </a:solidFill>
                <a:effectLst/>
                <a:latin typeface="Roboto" panose="02000000000000000000" pitchFamily="2" charset="0"/>
                <a:ea typeface="Roboto" panose="02000000000000000000" pitchFamily="2" charset="0"/>
              </a:rPr>
              <a:t> homepage, </a:t>
            </a:r>
            <a:r>
              <a:rPr lang="en-ID" sz="1200" b="0" i="0" u="none" strike="noStrike" dirty="0" err="1">
                <a:solidFill>
                  <a:srgbClr val="000000"/>
                </a:solidFill>
                <a:effectLst/>
                <a:latin typeface="Roboto" panose="02000000000000000000" pitchFamily="2" charset="0"/>
                <a:ea typeface="Roboto" panose="02000000000000000000" pitchFamily="2" charset="0"/>
              </a:rPr>
              <a:t>apakah</a:t>
            </a:r>
            <a:r>
              <a:rPr lang="en-ID" sz="1200" b="0" i="0" u="none" strike="noStrike" dirty="0">
                <a:solidFill>
                  <a:srgbClr val="000000"/>
                </a:solidFill>
                <a:effectLst/>
                <a:latin typeface="Roboto" panose="02000000000000000000" pitchFamily="2" charset="0"/>
                <a:ea typeface="Roboto" panose="02000000000000000000" pitchFamily="2" charset="0"/>
              </a:rPr>
              <a:t> user </a:t>
            </a:r>
            <a:r>
              <a:rPr lang="en-ID" sz="1200" b="0" i="0" u="none" strike="noStrike" dirty="0" err="1">
                <a:solidFill>
                  <a:srgbClr val="000000"/>
                </a:solidFill>
                <a:effectLst/>
                <a:latin typeface="Roboto" panose="02000000000000000000" pitchFamily="2" charset="0"/>
                <a:ea typeface="Roboto" panose="02000000000000000000" pitchFamily="2" charset="0"/>
              </a:rPr>
              <a:t>seorang</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karyawan</a:t>
            </a:r>
            <a:r>
              <a:rPr lang="en-ID" sz="1200" b="0" i="0" u="none" strike="noStrike" dirty="0">
                <a:solidFill>
                  <a:srgbClr val="000000"/>
                </a:solidFill>
                <a:effectLst/>
                <a:latin typeface="Roboto" panose="02000000000000000000" pitchFamily="2" charset="0"/>
                <a:ea typeface="Roboto" panose="02000000000000000000" pitchFamily="2" charset="0"/>
              </a:rPr>
              <a:t>?,</a:t>
            </a:r>
          </a:p>
          <a:p>
            <a:pPr marL="914400" rtl="0" fontAlgn="base">
              <a:spcBef>
                <a:spcPts val="0"/>
              </a:spcBef>
              <a:spcAft>
                <a:spcPts val="0"/>
              </a:spcAft>
              <a:buFont typeface="+mj-lt"/>
              <a:buAutoNum type="arabicPeriod"/>
            </a:pPr>
            <a:r>
              <a:rPr lang="en-ID" sz="1200" b="0" i="0" u="none" strike="noStrike" dirty="0">
                <a:solidFill>
                  <a:srgbClr val="000000"/>
                </a:solidFill>
                <a:effectLst/>
                <a:latin typeface="Roboto" panose="02000000000000000000" pitchFamily="2" charset="0"/>
                <a:ea typeface="Roboto" panose="02000000000000000000" pitchFamily="2" charset="0"/>
              </a:rPr>
              <a:t>Jika user </a:t>
            </a:r>
            <a:r>
              <a:rPr lang="en-ID" sz="1200" b="0" i="0" u="none" strike="noStrike" dirty="0" err="1">
                <a:solidFill>
                  <a:srgbClr val="000000"/>
                </a:solidFill>
                <a:effectLst/>
                <a:latin typeface="Roboto" panose="02000000000000000000" pitchFamily="2" charset="0"/>
                <a:ea typeface="Roboto" panose="02000000000000000000" pitchFamily="2" charset="0"/>
              </a:rPr>
              <a:t>adalah</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karyawan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maka</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lanjut</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ke</a:t>
            </a:r>
            <a:r>
              <a:rPr lang="en-ID" sz="1200" b="0" i="0" u="none" strike="noStrike" dirty="0">
                <a:solidFill>
                  <a:srgbClr val="000000"/>
                </a:solidFill>
                <a:effectLst/>
                <a:latin typeface="Roboto" panose="02000000000000000000" pitchFamily="2" charset="0"/>
                <a:ea typeface="Roboto" panose="02000000000000000000" pitchFamily="2" charset="0"/>
              </a:rPr>
              <a:t> page login </a:t>
            </a:r>
            <a:r>
              <a:rPr lang="en-ID" sz="1200" b="0" i="0" u="none" strike="noStrike" dirty="0" err="1">
                <a:solidFill>
                  <a:srgbClr val="000000"/>
                </a:solidFill>
                <a:effectLst/>
                <a:latin typeface="Roboto" panose="02000000000000000000" pitchFamily="2" charset="0"/>
                <a:ea typeface="Roboto" panose="02000000000000000000" pitchFamily="2" charset="0"/>
              </a:rPr>
              <a:t>dengan</a:t>
            </a:r>
            <a:r>
              <a:rPr lang="en-ID" sz="1200" b="0" i="0" u="none" strike="noStrike" dirty="0">
                <a:solidFill>
                  <a:srgbClr val="000000"/>
                </a:solidFill>
                <a:effectLst/>
                <a:latin typeface="Roboto" panose="02000000000000000000" pitchFamily="2" charset="0"/>
                <a:ea typeface="Roboto" panose="02000000000000000000" pitchFamily="2" charset="0"/>
              </a:rPr>
              <a:t> meng-</a:t>
            </a:r>
            <a:r>
              <a:rPr lang="en-ID" sz="1200" b="0" i="0" u="none" strike="noStrike" dirty="0" err="1">
                <a:solidFill>
                  <a:srgbClr val="000000"/>
                </a:solidFill>
                <a:effectLst/>
                <a:latin typeface="Roboto" panose="02000000000000000000" pitchFamily="2" charset="0"/>
                <a:ea typeface="Roboto" panose="02000000000000000000" pitchFamily="2" charset="0"/>
              </a:rPr>
              <a:t>klik</a:t>
            </a:r>
            <a:r>
              <a:rPr lang="en-ID" sz="1200" b="0" i="0" u="none" strike="noStrike" dirty="0">
                <a:solidFill>
                  <a:srgbClr val="000000"/>
                </a:solidFill>
                <a:effectLst/>
                <a:latin typeface="Roboto" panose="02000000000000000000" pitchFamily="2" charset="0"/>
                <a:ea typeface="Roboto" panose="02000000000000000000" pitchFamily="2" charset="0"/>
              </a:rPr>
              <a:t> button login di </a:t>
            </a:r>
            <a:r>
              <a:rPr lang="en-ID" sz="1200" b="0" i="0" u="none" strike="noStrike" dirty="0" err="1">
                <a:solidFill>
                  <a:srgbClr val="000000"/>
                </a:solidFill>
                <a:effectLst/>
                <a:latin typeface="Roboto" panose="02000000000000000000" pitchFamily="2" charset="0"/>
                <a:ea typeface="Roboto" panose="02000000000000000000" pitchFamily="2" charset="0"/>
              </a:rPr>
              <a:t>pojok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kanan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atas</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untuk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mengisi</a:t>
            </a:r>
            <a:r>
              <a:rPr lang="en-ID" sz="1200" b="0" i="0" u="none" strike="noStrike" dirty="0">
                <a:solidFill>
                  <a:srgbClr val="000000"/>
                </a:solidFill>
                <a:effectLst/>
                <a:latin typeface="Roboto" panose="02000000000000000000" pitchFamily="2" charset="0"/>
                <a:ea typeface="Roboto" panose="02000000000000000000" pitchFamily="2" charset="0"/>
              </a:rPr>
              <a:t> username dan password yang </a:t>
            </a:r>
            <a:r>
              <a:rPr lang="en-ID" sz="1200" b="0" i="0" u="none" strike="noStrike" dirty="0" err="1">
                <a:solidFill>
                  <a:srgbClr val="000000"/>
                </a:solidFill>
                <a:effectLst/>
                <a:latin typeface="Roboto" panose="02000000000000000000" pitchFamily="2" charset="0"/>
                <a:ea typeface="Roboto" panose="02000000000000000000" pitchFamily="2" charset="0"/>
              </a:rPr>
              <a:t>telah</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dimiliki</a:t>
            </a:r>
            <a:r>
              <a:rPr lang="en-ID" sz="1200" b="0" i="0" u="none" strike="noStrike" dirty="0">
                <a:solidFill>
                  <a:srgbClr val="000000"/>
                </a:solidFill>
                <a:effectLst/>
                <a:latin typeface="Roboto" panose="02000000000000000000" pitchFamily="2" charset="0"/>
                <a:ea typeface="Roboto" panose="02000000000000000000" pitchFamily="2" charset="0"/>
              </a:rPr>
              <a:t> dan </a:t>
            </a:r>
            <a:r>
              <a:rPr lang="en-ID" sz="1200" b="0" i="0" u="none" strike="noStrike" dirty="0" err="1">
                <a:solidFill>
                  <a:srgbClr val="000000"/>
                </a:solidFill>
                <a:effectLst/>
                <a:latin typeface="Roboto" panose="02000000000000000000" pitchFamily="2" charset="0"/>
                <a:ea typeface="Roboto" panose="02000000000000000000" pitchFamily="2" charset="0"/>
              </a:rPr>
              <a:t>klik</a:t>
            </a:r>
            <a:r>
              <a:rPr lang="en-ID" sz="1200" b="0" i="0" u="none" strike="noStrike" dirty="0">
                <a:solidFill>
                  <a:srgbClr val="000000"/>
                </a:solidFill>
                <a:effectLst/>
                <a:latin typeface="Roboto" panose="02000000000000000000" pitchFamily="2" charset="0"/>
                <a:ea typeface="Roboto" panose="02000000000000000000" pitchFamily="2" charset="0"/>
              </a:rPr>
              <a:t> login, </a:t>
            </a:r>
            <a:r>
              <a:rPr lang="en-ID" sz="1200" b="0" i="0" u="none" strike="noStrike" dirty="0" err="1">
                <a:solidFill>
                  <a:srgbClr val="000000"/>
                </a:solidFill>
                <a:effectLst/>
                <a:latin typeface="Roboto" panose="02000000000000000000" pitchFamily="2" charset="0"/>
                <a:ea typeface="Roboto" panose="02000000000000000000" pitchFamily="2" charset="0"/>
              </a:rPr>
              <a:t>jika</a:t>
            </a:r>
            <a:r>
              <a:rPr lang="en-ID" sz="1200" b="0" i="0" u="none" strike="noStrike" dirty="0">
                <a:solidFill>
                  <a:srgbClr val="000000"/>
                </a:solidFill>
                <a:effectLst/>
                <a:latin typeface="Roboto" panose="02000000000000000000" pitchFamily="2" charset="0"/>
                <a:ea typeface="Roboto" panose="02000000000000000000" pitchFamily="2" charset="0"/>
              </a:rPr>
              <a:t> jam </a:t>
            </a:r>
            <a:r>
              <a:rPr lang="en-ID" sz="1200" b="0" i="0" u="none" strike="noStrike" dirty="0" err="1">
                <a:solidFill>
                  <a:srgbClr val="000000"/>
                </a:solidFill>
                <a:effectLst/>
                <a:latin typeface="Roboto" panose="02000000000000000000" pitchFamily="2" charset="0"/>
                <a:ea typeface="Roboto" panose="02000000000000000000" pitchFamily="2" charset="0"/>
              </a:rPr>
              <a:t>kerja</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telah</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selesai</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maka</a:t>
            </a:r>
            <a:r>
              <a:rPr lang="en-ID" sz="1200" b="0" i="0" u="none" strike="noStrike" dirty="0">
                <a:solidFill>
                  <a:srgbClr val="000000"/>
                </a:solidFill>
                <a:effectLst/>
                <a:latin typeface="Roboto" panose="02000000000000000000" pitchFamily="2" charset="0"/>
                <a:ea typeface="Roboto" panose="02000000000000000000" pitchFamily="2" charset="0"/>
              </a:rPr>
              <a:t> user </a:t>
            </a:r>
            <a:r>
              <a:rPr lang="en-ID" sz="1200" b="0" i="0" u="none" strike="noStrike" dirty="0" err="1">
                <a:solidFill>
                  <a:srgbClr val="000000"/>
                </a:solidFill>
                <a:effectLst/>
                <a:latin typeface="Roboto" panose="02000000000000000000" pitchFamily="2" charset="0"/>
                <a:ea typeface="Roboto" panose="02000000000000000000" pitchFamily="2" charset="0"/>
              </a:rPr>
              <a:t>bisa</a:t>
            </a:r>
            <a:r>
              <a:rPr lang="en-ID" sz="1200" b="0" i="0" u="none" strike="noStrike" dirty="0">
                <a:solidFill>
                  <a:srgbClr val="000000"/>
                </a:solidFill>
                <a:effectLst/>
                <a:latin typeface="Roboto" panose="02000000000000000000" pitchFamily="2" charset="0"/>
                <a:ea typeface="Roboto" panose="02000000000000000000" pitchFamily="2" charset="0"/>
              </a:rPr>
              <a:t> meng-</a:t>
            </a:r>
            <a:r>
              <a:rPr lang="en-ID" sz="1200" b="0" i="0" u="none" strike="noStrike" dirty="0" err="1">
                <a:solidFill>
                  <a:srgbClr val="000000"/>
                </a:solidFill>
                <a:effectLst/>
                <a:latin typeface="Roboto" panose="02000000000000000000" pitchFamily="2" charset="0"/>
                <a:ea typeface="Roboto" panose="02000000000000000000" pitchFamily="2" charset="0"/>
              </a:rPr>
              <a:t>klik</a:t>
            </a:r>
            <a:r>
              <a:rPr lang="en-ID" sz="1200" b="0" i="0" u="none" strike="noStrike" dirty="0">
                <a:solidFill>
                  <a:srgbClr val="000000"/>
                </a:solidFill>
                <a:effectLst/>
                <a:latin typeface="Roboto" panose="02000000000000000000" pitchFamily="2" charset="0"/>
                <a:ea typeface="Roboto" panose="02000000000000000000" pitchFamily="2" charset="0"/>
              </a:rPr>
              <a:t> status </a:t>
            </a:r>
            <a:r>
              <a:rPr lang="en-ID" sz="1200" b="0" i="0" u="none" strike="noStrike" dirty="0" err="1">
                <a:solidFill>
                  <a:srgbClr val="000000"/>
                </a:solidFill>
                <a:effectLst/>
                <a:latin typeface="Roboto" panose="02000000000000000000" pitchFamily="2" charset="0"/>
                <a:ea typeface="Roboto" panose="02000000000000000000" pitchFamily="2" charset="0"/>
              </a:rPr>
              <a:t>untuk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mengganti</a:t>
            </a:r>
            <a:r>
              <a:rPr lang="en-ID" sz="1200" b="0" i="0" u="none" strike="noStrike" dirty="0">
                <a:solidFill>
                  <a:srgbClr val="000000"/>
                </a:solidFill>
                <a:effectLst/>
                <a:latin typeface="Roboto" panose="02000000000000000000" pitchFamily="2" charset="0"/>
                <a:ea typeface="Roboto" panose="02000000000000000000" pitchFamily="2" charset="0"/>
              </a:rPr>
              <a:t> status </a:t>
            </a:r>
            <a:r>
              <a:rPr lang="en-ID" sz="1200" b="0" i="0" u="none" strike="noStrike" dirty="0" err="1">
                <a:solidFill>
                  <a:srgbClr val="000000"/>
                </a:solidFill>
                <a:effectLst/>
                <a:latin typeface="Roboto" panose="02000000000000000000" pitchFamily="2" charset="0"/>
                <a:ea typeface="Roboto" panose="02000000000000000000" pitchFamily="2" charset="0"/>
              </a:rPr>
              <a:t>karyawan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menjadi</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keluar</a:t>
            </a:r>
            <a:r>
              <a:rPr lang="en-ID" sz="1200" b="0" i="0" u="none" strike="noStrike" dirty="0">
                <a:solidFill>
                  <a:srgbClr val="000000"/>
                </a:solidFill>
                <a:effectLst/>
                <a:latin typeface="Roboto" panose="02000000000000000000" pitchFamily="2" charset="0"/>
                <a:ea typeface="Roboto" panose="02000000000000000000" pitchFamily="2" charset="0"/>
              </a:rPr>
              <a:t>.</a:t>
            </a:r>
          </a:p>
          <a:p>
            <a:pPr marL="914400" rtl="0" fontAlgn="base">
              <a:spcBef>
                <a:spcPts val="0"/>
              </a:spcBef>
              <a:spcAft>
                <a:spcPts val="0"/>
              </a:spcAft>
              <a:buFont typeface="+mj-lt"/>
              <a:buAutoNum type="arabicPeriod"/>
            </a:pPr>
            <a:r>
              <a:rPr lang="en-ID" sz="1200" b="0" i="0" u="none" strike="noStrike" dirty="0">
                <a:solidFill>
                  <a:srgbClr val="000000"/>
                </a:solidFill>
                <a:effectLst/>
                <a:latin typeface="Roboto" panose="02000000000000000000" pitchFamily="2" charset="0"/>
                <a:ea typeface="Roboto" panose="02000000000000000000" pitchFamily="2" charset="0"/>
              </a:rPr>
              <a:t>Jika user </a:t>
            </a:r>
            <a:r>
              <a:rPr lang="en-ID" sz="1200" b="0" i="0" u="none" strike="noStrike" dirty="0" err="1">
                <a:solidFill>
                  <a:srgbClr val="000000"/>
                </a:solidFill>
                <a:effectLst/>
                <a:latin typeface="Roboto" panose="02000000000000000000" pitchFamily="2" charset="0"/>
                <a:ea typeface="Roboto" panose="02000000000000000000" pitchFamily="2" charset="0"/>
              </a:rPr>
              <a:t>bukan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karyawan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maka</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tidak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perlu</a:t>
            </a:r>
            <a:r>
              <a:rPr lang="en-ID" sz="1200" b="0" i="0" u="none" strike="noStrike" dirty="0">
                <a:solidFill>
                  <a:srgbClr val="000000"/>
                </a:solidFill>
                <a:effectLst/>
                <a:latin typeface="Roboto" panose="02000000000000000000" pitchFamily="2" charset="0"/>
                <a:ea typeface="Roboto" panose="02000000000000000000" pitchFamily="2" charset="0"/>
              </a:rPr>
              <a:t> login </a:t>
            </a:r>
            <a:r>
              <a:rPr lang="en-ID" sz="1200" b="0" i="0" u="none" strike="noStrike" dirty="0" err="1">
                <a:solidFill>
                  <a:srgbClr val="000000"/>
                </a:solidFill>
                <a:effectLst/>
                <a:latin typeface="Roboto" panose="02000000000000000000" pitchFamily="2" charset="0"/>
                <a:ea typeface="Roboto" panose="02000000000000000000" pitchFamily="2" charset="0"/>
              </a:rPr>
              <a:t>langsung</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saja</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melihat</a:t>
            </a:r>
            <a:r>
              <a:rPr lang="en-ID" sz="1200" b="0" i="0" u="none" strike="noStrike" dirty="0">
                <a:solidFill>
                  <a:srgbClr val="000000"/>
                </a:solidFill>
                <a:effectLst/>
                <a:latin typeface="Roboto" panose="02000000000000000000" pitchFamily="2" charset="0"/>
                <a:ea typeface="Roboto" panose="02000000000000000000" pitchFamily="2" charset="0"/>
              </a:rPr>
              <a:t> menu </a:t>
            </a:r>
            <a:r>
              <a:rPr lang="en-ID" sz="1200" b="0" i="0" u="none" strike="noStrike" dirty="0" err="1">
                <a:solidFill>
                  <a:srgbClr val="000000"/>
                </a:solidFill>
                <a:effectLst/>
                <a:latin typeface="Roboto" panose="02000000000000000000" pitchFamily="2" charset="0"/>
                <a:ea typeface="Roboto" panose="02000000000000000000" pitchFamily="2" charset="0"/>
              </a:rPr>
              <a:t>katalog</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di home page</a:t>
            </a:r>
          </a:p>
          <a:p>
            <a:pPr marL="914400" rtl="0" fontAlgn="base">
              <a:spcBef>
                <a:spcPts val="0"/>
              </a:spcBef>
              <a:spcAft>
                <a:spcPts val="0"/>
              </a:spcAft>
              <a:buFont typeface="+mj-lt"/>
              <a:buAutoNum type="arabicPeriod"/>
            </a:pPr>
            <a:r>
              <a:rPr lang="en-ID" sz="1200" b="0" i="0" u="none" strike="noStrike" dirty="0">
                <a:solidFill>
                  <a:srgbClr val="000000"/>
                </a:solidFill>
                <a:effectLst/>
                <a:latin typeface="Roboto" panose="02000000000000000000" pitchFamily="2" charset="0"/>
                <a:ea typeface="Roboto" panose="02000000000000000000" pitchFamily="2" charset="0"/>
              </a:rPr>
              <a:t>Di home page </a:t>
            </a:r>
            <a:r>
              <a:rPr lang="en-ID" sz="1200" b="0" i="0" u="none" strike="noStrike" dirty="0" err="1">
                <a:solidFill>
                  <a:srgbClr val="000000"/>
                </a:solidFill>
                <a:effectLst/>
                <a:latin typeface="Roboto" panose="02000000000000000000" pitchFamily="2" charset="0"/>
                <a:ea typeface="Roboto" panose="02000000000000000000" pitchFamily="2" charset="0"/>
              </a:rPr>
              <a:t>terdapat</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pilihan</a:t>
            </a:r>
            <a:r>
              <a:rPr lang="en-ID" sz="1200" b="0" i="0" u="none" strike="noStrike" dirty="0">
                <a:solidFill>
                  <a:srgbClr val="000000"/>
                </a:solidFill>
                <a:effectLst/>
                <a:latin typeface="Roboto" panose="02000000000000000000" pitchFamily="2" charset="0"/>
                <a:ea typeface="Roboto" panose="02000000000000000000" pitchFamily="2" charset="0"/>
              </a:rPr>
              <a:t> 3 </a:t>
            </a:r>
            <a:r>
              <a:rPr lang="en-ID" sz="1200" b="0" i="0" u="none" strike="noStrike" dirty="0" err="1">
                <a:solidFill>
                  <a:srgbClr val="000000"/>
                </a:solidFill>
                <a:effectLst/>
                <a:latin typeface="Roboto" panose="02000000000000000000" pitchFamily="2" charset="0"/>
                <a:ea typeface="Roboto" panose="02000000000000000000" pitchFamily="2" charset="0"/>
              </a:rPr>
              <a:t>kategori</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yang </a:t>
            </a:r>
            <a:r>
              <a:rPr lang="en-ID" sz="1200" b="0" i="0" u="none" strike="noStrike" dirty="0" err="1">
                <a:solidFill>
                  <a:srgbClr val="000000"/>
                </a:solidFill>
                <a:effectLst/>
                <a:latin typeface="Roboto" panose="02000000000000000000" pitchFamily="2" charset="0"/>
                <a:ea typeface="Roboto" panose="02000000000000000000" pitchFamily="2" charset="0"/>
              </a:rPr>
              <a:t>termasuk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ke</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dalam</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katalog</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apabila</a:t>
            </a:r>
            <a:r>
              <a:rPr lang="en-ID" sz="1200" b="0" i="0" u="none" strike="noStrike" dirty="0">
                <a:solidFill>
                  <a:srgbClr val="000000"/>
                </a:solidFill>
                <a:effectLst/>
                <a:latin typeface="Roboto" panose="02000000000000000000" pitchFamily="2" charset="0"/>
                <a:ea typeface="Roboto" panose="02000000000000000000" pitchFamily="2" charset="0"/>
              </a:rPr>
              <a:t> di scroll </a:t>
            </a:r>
            <a:r>
              <a:rPr lang="en-ID" sz="1200" b="0" i="0" u="none" strike="noStrike" dirty="0" err="1">
                <a:solidFill>
                  <a:srgbClr val="000000"/>
                </a:solidFill>
                <a:effectLst/>
                <a:latin typeface="Roboto" panose="02000000000000000000" pitchFamily="2" charset="0"/>
                <a:ea typeface="Roboto" panose="02000000000000000000" pitchFamily="2" charset="0"/>
              </a:rPr>
              <a:t>ke</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bawah</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akan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ada</a:t>
            </a:r>
            <a:r>
              <a:rPr lang="en-ID" sz="1200" b="0" i="0" u="none" strike="noStrike" dirty="0">
                <a:solidFill>
                  <a:srgbClr val="000000"/>
                </a:solidFill>
                <a:effectLst/>
                <a:latin typeface="Roboto" panose="02000000000000000000" pitchFamily="2" charset="0"/>
                <a:ea typeface="Roboto" panose="02000000000000000000" pitchFamily="2" charset="0"/>
              </a:rPr>
              <a:t> 2 menu </a:t>
            </a:r>
            <a:r>
              <a:rPr lang="en-ID" sz="1200" b="0" i="0" u="none" strike="noStrike" dirty="0" err="1">
                <a:solidFill>
                  <a:srgbClr val="000000"/>
                </a:solidFill>
                <a:effectLst/>
                <a:latin typeface="Roboto" panose="02000000000000000000" pitchFamily="2" charset="0"/>
                <a:ea typeface="Roboto" panose="02000000000000000000" pitchFamily="2" charset="0"/>
              </a:rPr>
              <a:t>yaitu</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rekomendasi</a:t>
            </a:r>
            <a:r>
              <a:rPr lang="en-ID" sz="1200" b="0" i="0" u="none" strike="noStrike" dirty="0">
                <a:solidFill>
                  <a:srgbClr val="000000"/>
                </a:solidFill>
                <a:effectLst/>
                <a:latin typeface="Roboto" panose="02000000000000000000" pitchFamily="2" charset="0"/>
                <a:ea typeface="Roboto" panose="02000000000000000000" pitchFamily="2" charset="0"/>
              </a:rPr>
              <a:t> dan juga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yang </a:t>
            </a:r>
            <a:r>
              <a:rPr lang="en-ID" sz="1200" b="0" i="0" u="none" strike="noStrike" dirty="0" err="1">
                <a:solidFill>
                  <a:srgbClr val="000000"/>
                </a:solidFill>
                <a:effectLst/>
                <a:latin typeface="Roboto" panose="02000000000000000000" pitchFamily="2" charset="0"/>
                <a:ea typeface="Roboto" panose="02000000000000000000" pitchFamily="2" charset="0"/>
              </a:rPr>
              <a:t>sedang</a:t>
            </a:r>
            <a:r>
              <a:rPr lang="en-ID" sz="1200" b="0" i="0" u="none" strike="noStrike" dirty="0">
                <a:solidFill>
                  <a:srgbClr val="000000"/>
                </a:solidFill>
                <a:effectLst/>
                <a:latin typeface="Roboto" panose="02000000000000000000" pitchFamily="2" charset="0"/>
                <a:ea typeface="Roboto" panose="02000000000000000000" pitchFamily="2" charset="0"/>
              </a:rPr>
              <a:t> trending</a:t>
            </a:r>
          </a:p>
          <a:p>
            <a:pPr marL="914400" rtl="0" fontAlgn="base">
              <a:spcBef>
                <a:spcPts val="0"/>
              </a:spcBef>
              <a:spcAft>
                <a:spcPts val="0"/>
              </a:spcAft>
              <a:buFont typeface="+mj-lt"/>
              <a:buAutoNum type="arabicPeriod"/>
            </a:pPr>
            <a:r>
              <a:rPr lang="en-ID" sz="1200" b="0" i="0" u="none" strike="noStrike" dirty="0">
                <a:solidFill>
                  <a:srgbClr val="000000"/>
                </a:solidFill>
                <a:effectLst/>
                <a:latin typeface="Roboto" panose="02000000000000000000" pitchFamily="2" charset="0"/>
                <a:ea typeface="Roboto" panose="02000000000000000000" pitchFamily="2" charset="0"/>
              </a:rPr>
              <a:t>Jika user </a:t>
            </a:r>
            <a:r>
              <a:rPr lang="en-ID" sz="1200" b="0" i="0" u="none" strike="noStrike" dirty="0" err="1">
                <a:solidFill>
                  <a:srgbClr val="000000"/>
                </a:solidFill>
                <a:effectLst/>
                <a:latin typeface="Roboto" panose="02000000000000000000" pitchFamily="2" charset="0"/>
                <a:ea typeface="Roboto" panose="02000000000000000000" pitchFamily="2" charset="0"/>
              </a:rPr>
              <a:t>ingin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meminjam</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maka</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masuk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ke</a:t>
            </a:r>
            <a:r>
              <a:rPr lang="en-ID" sz="1200" b="0" i="0" u="none" strike="noStrike" dirty="0">
                <a:solidFill>
                  <a:srgbClr val="000000"/>
                </a:solidFill>
                <a:effectLst/>
                <a:latin typeface="Roboto" panose="02000000000000000000" pitchFamily="2" charset="0"/>
                <a:ea typeface="Roboto" panose="02000000000000000000" pitchFamily="2" charset="0"/>
              </a:rPr>
              <a:t> form </a:t>
            </a:r>
            <a:r>
              <a:rPr lang="en-ID" sz="1200" b="0" i="0" u="none" strike="noStrike" dirty="0" err="1">
                <a:solidFill>
                  <a:srgbClr val="000000"/>
                </a:solidFill>
                <a:effectLst/>
                <a:latin typeface="Roboto" panose="02000000000000000000" pitchFamily="2" charset="0"/>
                <a:ea typeface="Roboto" panose="02000000000000000000" pitchFamily="2" charset="0"/>
              </a:rPr>
              <a:t>peminjaman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untuk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memilih</a:t>
            </a:r>
            <a:r>
              <a:rPr lang="en-ID" sz="1200" b="0" i="0" u="none" strike="noStrike" dirty="0">
                <a:solidFill>
                  <a:srgbClr val="000000"/>
                </a:solidFill>
                <a:effectLst/>
                <a:latin typeface="Roboto" panose="02000000000000000000" pitchFamily="2" charset="0"/>
                <a:ea typeface="Roboto" panose="02000000000000000000" pitchFamily="2" charset="0"/>
              </a:rPr>
              <a:t> genre, </a:t>
            </a:r>
            <a:r>
              <a:rPr lang="en-ID" sz="1200" b="0" i="0" u="none" strike="noStrike" dirty="0" err="1">
                <a:solidFill>
                  <a:srgbClr val="000000"/>
                </a:solidFill>
                <a:effectLst/>
                <a:latin typeface="Roboto" panose="02000000000000000000" pitchFamily="2" charset="0"/>
                <a:ea typeface="Roboto" panose="02000000000000000000" pitchFamily="2" charset="0"/>
              </a:rPr>
              <a:t>judul</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memasukan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nama</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pilih</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tanggal</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peminjaman</a:t>
            </a:r>
            <a:r>
              <a:rPr lang="en-ID" sz="1200" b="0" i="0" u="none" strike="noStrike" dirty="0">
                <a:solidFill>
                  <a:srgbClr val="000000"/>
                </a:solidFill>
                <a:effectLst/>
                <a:latin typeface="Roboto" panose="02000000000000000000" pitchFamily="2" charset="0"/>
                <a:ea typeface="Roboto" panose="02000000000000000000" pitchFamily="2" charset="0"/>
              </a:rPr>
              <a:t>, dan </a:t>
            </a:r>
            <a:r>
              <a:rPr lang="en-ID" sz="1200" b="0" i="0" u="none" strike="noStrike" dirty="0" err="1">
                <a:solidFill>
                  <a:srgbClr val="000000"/>
                </a:solidFill>
                <a:effectLst/>
                <a:latin typeface="Roboto" panose="02000000000000000000" pitchFamily="2" charset="0"/>
                <a:ea typeface="Roboto" panose="02000000000000000000" pitchFamily="2" charset="0"/>
              </a:rPr>
              <a:t>pilih</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tanggal</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pengembalian</a:t>
            </a:r>
            <a:r>
              <a:rPr lang="en-ID" sz="1200" b="0" i="0" u="none" strike="noStrike" dirty="0">
                <a:solidFill>
                  <a:srgbClr val="000000"/>
                </a:solidFill>
                <a:effectLst/>
                <a:latin typeface="Roboto" panose="02000000000000000000" pitchFamily="2" charset="0"/>
                <a:ea typeface="Roboto" panose="02000000000000000000" pitchFamily="2" charset="0"/>
              </a:rPr>
              <a:t>. Bisa juga </a:t>
            </a:r>
            <a:r>
              <a:rPr lang="en-ID" sz="1200" b="0" i="0" u="none" strike="noStrike" dirty="0" err="1">
                <a:solidFill>
                  <a:srgbClr val="000000"/>
                </a:solidFill>
                <a:effectLst/>
                <a:latin typeface="Roboto" panose="02000000000000000000" pitchFamily="2" charset="0"/>
                <a:ea typeface="Roboto" panose="02000000000000000000" pitchFamily="2" charset="0"/>
              </a:rPr>
              <a:t>menggunakan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cara</a:t>
            </a:r>
            <a:r>
              <a:rPr lang="en-ID" sz="1200" b="0" i="0" u="none" strike="noStrike" dirty="0">
                <a:solidFill>
                  <a:srgbClr val="000000"/>
                </a:solidFill>
                <a:effectLst/>
                <a:latin typeface="Roboto" panose="02000000000000000000" pitchFamily="2" charset="0"/>
                <a:ea typeface="Roboto" panose="02000000000000000000" pitchFamily="2" charset="0"/>
              </a:rPr>
              <a:t> yang </a:t>
            </a:r>
            <a:r>
              <a:rPr lang="en-ID" sz="1200" b="0" i="0" u="none" strike="noStrike" dirty="0" err="1">
                <a:solidFill>
                  <a:srgbClr val="000000"/>
                </a:solidFill>
                <a:effectLst/>
                <a:latin typeface="Roboto" panose="02000000000000000000" pitchFamily="2" charset="0"/>
                <a:ea typeface="Roboto" panose="02000000000000000000" pitchFamily="2" charset="0"/>
              </a:rPr>
              <a:t>kedua</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yaitu</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dengan</a:t>
            </a:r>
            <a:r>
              <a:rPr lang="en-ID" sz="1200" b="0" i="0" u="none" strike="noStrike" dirty="0">
                <a:solidFill>
                  <a:srgbClr val="000000"/>
                </a:solidFill>
                <a:effectLst/>
                <a:latin typeface="Roboto" panose="02000000000000000000" pitchFamily="2" charset="0"/>
                <a:ea typeface="Roboto" panose="02000000000000000000" pitchFamily="2" charset="0"/>
              </a:rPr>
              <a:t> meng-</a:t>
            </a:r>
            <a:r>
              <a:rPr lang="en-ID" sz="1200" b="0" i="0" u="none" strike="noStrike" dirty="0" err="1">
                <a:solidFill>
                  <a:srgbClr val="000000"/>
                </a:solidFill>
                <a:effectLst/>
                <a:latin typeface="Roboto" panose="02000000000000000000" pitchFamily="2" charset="0"/>
                <a:ea typeface="Roboto" panose="02000000000000000000" pitchFamily="2" charset="0"/>
              </a:rPr>
              <a:t>klik</a:t>
            </a:r>
            <a:r>
              <a:rPr lang="en-ID" sz="1200" b="0" i="0" u="none" strike="noStrike" dirty="0">
                <a:solidFill>
                  <a:srgbClr val="000000"/>
                </a:solidFill>
                <a:effectLst/>
                <a:latin typeface="Roboto" panose="02000000000000000000" pitchFamily="2" charset="0"/>
                <a:ea typeface="Roboto" panose="02000000000000000000" pitchFamily="2" charset="0"/>
              </a:rPr>
              <a:t> text </a:t>
            </a:r>
            <a:r>
              <a:rPr lang="en-ID" sz="1200" b="0" i="0" u="none" strike="noStrike" dirty="0" err="1">
                <a:solidFill>
                  <a:srgbClr val="000000"/>
                </a:solidFill>
                <a:effectLst/>
                <a:latin typeface="Roboto" panose="02000000000000000000" pitchFamily="2" charset="0"/>
                <a:ea typeface="Roboto" panose="02000000000000000000" pitchFamily="2" charset="0"/>
              </a:rPr>
              <a:t>pinjam</a:t>
            </a:r>
            <a:r>
              <a:rPr lang="en-ID" sz="1200" b="0" i="0" u="none" strike="noStrike" dirty="0">
                <a:solidFill>
                  <a:srgbClr val="000000"/>
                </a:solidFill>
                <a:effectLst/>
                <a:latin typeface="Roboto" panose="02000000000000000000" pitchFamily="2" charset="0"/>
                <a:ea typeface="Roboto" panose="02000000000000000000" pitchFamily="2" charset="0"/>
              </a:rPr>
              <a:t> yang </a:t>
            </a:r>
            <a:r>
              <a:rPr lang="en-ID" sz="1200" b="0" i="0" u="none" strike="noStrike" dirty="0" err="1">
                <a:solidFill>
                  <a:srgbClr val="000000"/>
                </a:solidFill>
                <a:effectLst/>
                <a:latin typeface="Roboto" panose="02000000000000000000" pitchFamily="2" charset="0"/>
                <a:ea typeface="Roboto" panose="02000000000000000000" pitchFamily="2" charset="0"/>
              </a:rPr>
              <a:t>tertera</a:t>
            </a:r>
            <a:r>
              <a:rPr lang="en-ID" sz="1200" b="0" i="0" u="none" strike="noStrike" dirty="0">
                <a:solidFill>
                  <a:srgbClr val="000000"/>
                </a:solidFill>
                <a:effectLst/>
                <a:latin typeface="Roboto" panose="02000000000000000000" pitchFamily="2" charset="0"/>
                <a:ea typeface="Roboto" panose="02000000000000000000" pitchFamily="2" charset="0"/>
              </a:rPr>
              <a:t> pada </a:t>
            </a:r>
            <a:r>
              <a:rPr lang="en-ID" sz="1200" b="0" i="0" u="none" strike="noStrike" dirty="0" err="1">
                <a:solidFill>
                  <a:srgbClr val="000000"/>
                </a:solidFill>
                <a:effectLst/>
                <a:latin typeface="Roboto" panose="02000000000000000000" pitchFamily="2" charset="0"/>
                <a:ea typeface="Roboto" panose="02000000000000000000" pitchFamily="2" charset="0"/>
              </a:rPr>
              <a:t>katalog</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yang </a:t>
            </a:r>
            <a:r>
              <a:rPr lang="en-ID" sz="1200" b="0" i="0" u="none" strike="noStrike" dirty="0" err="1">
                <a:solidFill>
                  <a:srgbClr val="000000"/>
                </a:solidFill>
                <a:effectLst/>
                <a:latin typeface="Roboto" panose="02000000000000000000" pitchFamily="2" charset="0"/>
                <a:ea typeface="Roboto" panose="02000000000000000000" pitchFamily="2" charset="0"/>
              </a:rPr>
              <a:t>ingin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dipinjam</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kemudian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mengikuti</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langkah</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selanjutnya</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untuk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mengisi</a:t>
            </a:r>
            <a:r>
              <a:rPr lang="en-ID" sz="1200" b="0" i="0" u="none" strike="noStrike" dirty="0">
                <a:solidFill>
                  <a:srgbClr val="000000"/>
                </a:solidFill>
                <a:effectLst/>
                <a:latin typeface="Roboto" panose="02000000000000000000" pitchFamily="2" charset="0"/>
                <a:ea typeface="Roboto" panose="02000000000000000000" pitchFamily="2" charset="0"/>
              </a:rPr>
              <a:t> form </a:t>
            </a:r>
            <a:r>
              <a:rPr lang="en-ID" sz="1200" b="0" i="0" u="none" strike="noStrike" dirty="0" err="1">
                <a:solidFill>
                  <a:srgbClr val="000000"/>
                </a:solidFill>
                <a:effectLst/>
                <a:latin typeface="Roboto" panose="02000000000000000000" pitchFamily="2" charset="0"/>
                <a:ea typeface="Roboto" panose="02000000000000000000" pitchFamily="2" charset="0"/>
              </a:rPr>
              <a:t>peminjaman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endParaRPr lang="en-ID" sz="1200" b="0" i="0" u="none" strike="noStrike" dirty="0">
              <a:solidFill>
                <a:srgbClr val="000000"/>
              </a:solidFill>
              <a:effectLst/>
              <a:latin typeface="Roboto" panose="02000000000000000000" pitchFamily="2" charset="0"/>
              <a:ea typeface="Roboto" panose="02000000000000000000" pitchFamily="2" charset="0"/>
            </a:endParaRPr>
          </a:p>
          <a:p>
            <a:pPr marL="914400" rtl="0" fontAlgn="base">
              <a:spcBef>
                <a:spcPts val="0"/>
              </a:spcBef>
              <a:spcAft>
                <a:spcPts val="0"/>
              </a:spcAft>
              <a:buFont typeface="+mj-lt"/>
              <a:buAutoNum type="arabicPeriod"/>
            </a:pPr>
            <a:r>
              <a:rPr lang="en-ID" sz="1200" b="0" i="0" u="none" strike="noStrike" dirty="0">
                <a:solidFill>
                  <a:srgbClr val="000000"/>
                </a:solidFill>
                <a:effectLst/>
                <a:latin typeface="Roboto" panose="02000000000000000000" pitchFamily="2" charset="0"/>
                <a:ea typeface="Roboto" panose="02000000000000000000" pitchFamily="2" charset="0"/>
              </a:rPr>
              <a:t>Jika user </a:t>
            </a:r>
            <a:r>
              <a:rPr lang="en-ID" sz="1200" b="0" i="0" u="none" strike="noStrike" dirty="0" err="1">
                <a:solidFill>
                  <a:srgbClr val="000000"/>
                </a:solidFill>
                <a:effectLst/>
                <a:latin typeface="Roboto" panose="02000000000000000000" pitchFamily="2" charset="0"/>
                <a:ea typeface="Roboto" panose="02000000000000000000" pitchFamily="2" charset="0"/>
              </a:rPr>
              <a:t>tidak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ingin</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meminjam</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maka</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tetap</a:t>
            </a:r>
            <a:r>
              <a:rPr lang="en-ID" sz="1200" b="0" i="0" u="none" strike="noStrike" dirty="0">
                <a:solidFill>
                  <a:srgbClr val="000000"/>
                </a:solidFill>
                <a:effectLst/>
                <a:latin typeface="Roboto" panose="02000000000000000000" pitchFamily="2" charset="0"/>
                <a:ea typeface="Roboto" panose="02000000000000000000" pitchFamily="2" charset="0"/>
              </a:rPr>
              <a:t> di menu home </a:t>
            </a:r>
            <a:r>
              <a:rPr lang="en-ID" sz="1200" b="0" i="0" u="none" strike="noStrike" dirty="0" err="1">
                <a:solidFill>
                  <a:srgbClr val="000000"/>
                </a:solidFill>
                <a:effectLst/>
                <a:latin typeface="Roboto" panose="02000000000000000000" pitchFamily="2" charset="0"/>
                <a:ea typeface="Roboto" panose="02000000000000000000" pitchFamily="2" charset="0"/>
              </a:rPr>
              <a:t>untuk</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melihat-lihat</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buku</a:t>
            </a:r>
            <a:r>
              <a:rPr lang="en-ID" sz="1200" b="0" i="0" u="none" strike="noStrike" dirty="0">
                <a:solidFill>
                  <a:srgbClr val="000000"/>
                </a:solidFill>
                <a:effectLst/>
                <a:latin typeface="Roboto" panose="02000000000000000000" pitchFamily="2" charset="0"/>
                <a:ea typeface="Roboto" panose="02000000000000000000" pitchFamily="2" charset="0"/>
              </a:rPr>
              <a:t> </a:t>
            </a:r>
            <a:r>
              <a:rPr lang="en-ID" sz="1200" b="0" i="0" u="none" strike="noStrike" dirty="0" err="1">
                <a:solidFill>
                  <a:srgbClr val="000000"/>
                </a:solidFill>
                <a:effectLst/>
                <a:latin typeface="Roboto" panose="02000000000000000000" pitchFamily="2" charset="0"/>
                <a:ea typeface="Roboto" panose="02000000000000000000" pitchFamily="2" charset="0"/>
              </a:rPr>
              <a:t>lainya</a:t>
            </a:r>
            <a:endParaRPr lang="en-ID" sz="1200" b="0" i="0" u="none" strike="noStrike" dirty="0">
              <a:solidFill>
                <a:srgbClr val="000000"/>
              </a:solidFill>
              <a:effectLst/>
              <a:latin typeface="Roboto" panose="02000000000000000000" pitchFamily="2" charset="0"/>
              <a:ea typeface="Roboto" panose="02000000000000000000" pitchFamily="2" charset="0"/>
            </a:endParaRPr>
          </a:p>
          <a:p>
            <a:pPr marL="0" lvl="0" indent="0" algn="l" rtl="0">
              <a:spcBef>
                <a:spcPts val="0"/>
              </a:spcBef>
              <a:spcAft>
                <a:spcPts val="1600"/>
              </a:spcAft>
              <a:buNone/>
            </a:pPr>
            <a:endParaRPr lang="en-ID" sz="1200" dirty="0">
              <a:solidFill>
                <a:schemeClr val="dk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330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—SOMEONE FAMOUS</a:t>
            </a:r>
            <a:endParaRPr/>
          </a:p>
        </p:txBody>
      </p:sp>
      <p:sp>
        <p:nvSpPr>
          <p:cNvPr id="395" name="Google Shape;395;p27"/>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161234"/>
                </a:solidFill>
              </a:rPr>
              <a:t>“This is a quote. Words full of wisdom that someone important said and can make the reader get inspired.”</a:t>
            </a:r>
            <a:endParaRPr/>
          </a:p>
        </p:txBody>
      </p:sp>
      <p:pic>
        <p:nvPicPr>
          <p:cNvPr id="21" name="Picture 20">
            <a:extLst>
              <a:ext uri="{FF2B5EF4-FFF2-40B4-BE49-F238E27FC236}">
                <a16:creationId xmlns:a16="http://schemas.microsoft.com/office/drawing/2014/main" id="{36194CB5-723E-846B-5ABE-A0B9185C251F}"/>
              </a:ext>
            </a:extLst>
          </p:cNvPr>
          <p:cNvPicPr>
            <a:picLocks noChangeAspect="1"/>
          </p:cNvPicPr>
          <p:nvPr/>
        </p:nvPicPr>
        <p:blipFill>
          <a:blip r:embed="rId3"/>
          <a:srcRect/>
          <a:stretch/>
        </p:blipFill>
        <p:spPr>
          <a:xfrm>
            <a:off x="946425" y="341598"/>
            <a:ext cx="7137100" cy="43509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5" name="Rectangle 4">
            <a:extLst>
              <a:ext uri="{FF2B5EF4-FFF2-40B4-BE49-F238E27FC236}">
                <a16:creationId xmlns:a16="http://schemas.microsoft.com/office/drawing/2014/main" id="{129E7B3D-4E8D-AEB2-1831-91BC0E8F1EEC}"/>
              </a:ext>
            </a:extLst>
          </p:cNvPr>
          <p:cNvSpPr/>
          <p:nvPr/>
        </p:nvSpPr>
        <p:spPr>
          <a:xfrm>
            <a:off x="6455230" y="1287435"/>
            <a:ext cx="2049779" cy="3603879"/>
          </a:xfrm>
          <a:prstGeom prst="rect">
            <a:avLst/>
          </a:prstGeom>
          <a:solidFill>
            <a:srgbClr val="051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PENJELASAN</a:t>
            </a:r>
            <a:endParaRPr dirty="0"/>
          </a:p>
        </p:txBody>
      </p:sp>
      <p:sp>
        <p:nvSpPr>
          <p:cNvPr id="1288" name="Google Shape;1288;p42"/>
          <p:cNvSpPr txBox="1">
            <a:spLocks noGrp="1"/>
          </p:cNvSpPr>
          <p:nvPr>
            <p:ph type="body" idx="1"/>
          </p:nvPr>
        </p:nvSpPr>
        <p:spPr>
          <a:xfrm>
            <a:off x="214914" y="1361209"/>
            <a:ext cx="8101772" cy="3416400"/>
          </a:xfrm>
          <a:prstGeom prst="rect">
            <a:avLst/>
          </a:prstGeom>
          <a:noFill/>
        </p:spPr>
        <p:txBody>
          <a:bodyPr spcFirstLastPara="1" wrap="square" lIns="91425" tIns="91425" rIns="91425" bIns="91425" anchor="t" anchorCtr="0">
            <a:noAutofit/>
          </a:bodyPr>
          <a:lstStyle/>
          <a:p>
            <a:pPr marL="342900" lvl="0" indent="-342900" algn="l" rtl="0">
              <a:lnSpc>
                <a:spcPct val="100000"/>
              </a:lnSpc>
              <a:spcBef>
                <a:spcPts val="300"/>
              </a:spcBef>
              <a:spcAft>
                <a:spcPts val="0"/>
              </a:spcAft>
              <a:buSzPct val="100000"/>
              <a:buAutoNum type="arabicPeriod"/>
            </a:pPr>
            <a:r>
              <a:rPr lang="id-ID" sz="1600" dirty="0">
                <a:latin typeface="Roboto Black" panose="02000000000000000000" pitchFamily="2" charset="0"/>
                <a:ea typeface="Roboto Black" panose="02000000000000000000" pitchFamily="2" charset="0"/>
              </a:rPr>
              <a:t>HEADER</a:t>
            </a:r>
          </a:p>
          <a:p>
            <a:pPr marL="0" lvl="0" indent="0" algn="l" rtl="0">
              <a:lnSpc>
                <a:spcPct val="100000"/>
              </a:lnSpc>
              <a:spcBef>
                <a:spcPts val="300"/>
              </a:spcBef>
              <a:spcAft>
                <a:spcPts val="0"/>
              </a:spcAft>
              <a:buSzPct val="100000"/>
              <a:buNone/>
            </a:pPr>
            <a:endParaRPr lang="id-ID" sz="1600" dirty="0">
              <a:latin typeface="Roboto Black" panose="02000000000000000000" pitchFamily="2" charset="0"/>
              <a:ea typeface="Roboto Black" panose="02000000000000000000" pitchFamily="2" charset="0"/>
            </a:endParaRPr>
          </a:p>
          <a:p>
            <a:pPr marL="0" indent="0">
              <a:lnSpc>
                <a:spcPct val="100000"/>
              </a:lnSpc>
              <a:spcBef>
                <a:spcPts val="300"/>
              </a:spcBef>
              <a:buSzPct val="100000"/>
              <a:buNone/>
            </a:pPr>
            <a:r>
              <a:rPr lang="id-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Terdapat</a:t>
            </a:r>
            <a:r>
              <a:rPr lang="en-ID" sz="1600" b="0" i="0" u="none" strike="noStrike" dirty="0">
                <a:effectLst/>
                <a:latin typeface="Roboto Light" panose="02000000000000000000" pitchFamily="2" charset="0"/>
                <a:ea typeface="Roboto Light" panose="02000000000000000000" pitchFamily="2" charset="0"/>
              </a:rPr>
              <a:t> 1 button di header </a:t>
            </a:r>
            <a:r>
              <a:rPr lang="en-ID" sz="1600" b="0" i="0" u="none" strike="noStrike" dirty="0" err="1">
                <a:effectLst/>
                <a:latin typeface="Roboto Light" panose="02000000000000000000" pitchFamily="2" charset="0"/>
                <a:ea typeface="Roboto Light" panose="02000000000000000000" pitchFamily="2" charset="0"/>
              </a:rPr>
              <a:t>yaitu</a:t>
            </a:r>
            <a:r>
              <a:rPr lang="en-ID" sz="1600" b="0" i="0" u="none" strike="noStrike" dirty="0">
                <a:effectLst/>
                <a:latin typeface="Roboto Light" panose="02000000000000000000" pitchFamily="2" charset="0"/>
                <a:ea typeface="Roboto Light" panose="02000000000000000000" pitchFamily="2" charset="0"/>
              </a:rPr>
              <a:t> button login yang </a:t>
            </a:r>
            <a:r>
              <a:rPr lang="en-ID" sz="1600" b="0" i="0" u="none" strike="noStrike" dirty="0" err="1">
                <a:effectLst/>
                <a:latin typeface="Roboto Light" panose="02000000000000000000" pitchFamily="2" charset="0"/>
                <a:ea typeface="Roboto Light" panose="02000000000000000000" pitchFamily="2" charset="0"/>
              </a:rPr>
              <a:t>apabila</a:t>
            </a:r>
            <a:r>
              <a:rPr lang="en-ID" sz="1600" b="0" i="0" u="none" strike="noStrike" dirty="0">
                <a:effectLst/>
                <a:latin typeface="Roboto Light" panose="02000000000000000000" pitchFamily="2" charset="0"/>
                <a:ea typeface="Roboto Light" panose="02000000000000000000" pitchFamily="2" charset="0"/>
              </a:rPr>
              <a:t> di </a:t>
            </a:r>
            <a:r>
              <a:rPr lang="en-ID" sz="1600" b="0" i="0" u="none" strike="noStrike" dirty="0" err="1">
                <a:effectLst/>
                <a:latin typeface="Roboto Light" panose="02000000000000000000" pitchFamily="2" charset="0"/>
                <a:ea typeface="Roboto Light" panose="02000000000000000000" pitchFamily="2" charset="0"/>
              </a:rPr>
              <a:t>klik</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akan</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mengarah</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ke</a:t>
            </a:r>
            <a:r>
              <a:rPr lang="en-ID" sz="1600" b="0" i="0" u="none" strike="noStrike" dirty="0">
                <a:effectLst/>
                <a:latin typeface="Roboto Light" panose="02000000000000000000" pitchFamily="2" charset="0"/>
                <a:ea typeface="Roboto Light" panose="02000000000000000000" pitchFamily="2" charset="0"/>
              </a:rPr>
              <a:t> page </a:t>
            </a:r>
            <a:r>
              <a:rPr lang="en-ID" sz="1600" b="0" i="0" u="none" strike="noStrike" dirty="0" err="1">
                <a:effectLst/>
                <a:latin typeface="Roboto Light" panose="02000000000000000000" pitchFamily="2" charset="0"/>
                <a:ea typeface="Roboto Light" panose="02000000000000000000" pitchFamily="2" charset="0"/>
              </a:rPr>
              <a:t>karyawan</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jika</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sudah</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masuk</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ke</a:t>
            </a:r>
            <a:r>
              <a:rPr lang="en-ID" sz="1600" b="0" i="0" u="none" strike="noStrike" dirty="0">
                <a:effectLst/>
                <a:latin typeface="Roboto Light" panose="02000000000000000000" pitchFamily="2" charset="0"/>
                <a:ea typeface="Roboto Light" panose="02000000000000000000" pitchFamily="2" charset="0"/>
              </a:rPr>
              <a:t> page </a:t>
            </a:r>
            <a:r>
              <a:rPr lang="en-ID" sz="1600" b="0" i="0" u="none" strike="noStrike" dirty="0" err="1">
                <a:effectLst/>
                <a:latin typeface="Roboto Light" panose="02000000000000000000" pitchFamily="2" charset="0"/>
                <a:ea typeface="Roboto Light" panose="02000000000000000000" pitchFamily="2" charset="0"/>
              </a:rPr>
              <a:t>karyawan</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maka</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tidak</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bisa</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kembali</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ke</a:t>
            </a:r>
            <a:r>
              <a:rPr lang="en-ID" sz="1600" b="0" i="0" u="none" strike="noStrike" dirty="0">
                <a:effectLst/>
                <a:latin typeface="Roboto Light" panose="02000000000000000000" pitchFamily="2" charset="0"/>
                <a:ea typeface="Roboto Light" panose="02000000000000000000" pitchFamily="2" charset="0"/>
              </a:rPr>
              <a:t> home page </a:t>
            </a:r>
            <a:r>
              <a:rPr lang="en-ID" sz="1600" b="0" i="0" u="none" strike="noStrike" dirty="0" err="1">
                <a:effectLst/>
                <a:latin typeface="Roboto Light" panose="02000000000000000000" pitchFamily="2" charset="0"/>
                <a:ea typeface="Roboto Light" panose="02000000000000000000" pitchFamily="2" charset="0"/>
              </a:rPr>
              <a:t>karena</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bagian</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tersebut</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memang</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dikhususkan</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untuk</a:t>
            </a:r>
            <a:r>
              <a:rPr lang="en-ID" sz="1600" b="0" i="0" u="none" strike="noStrike" dirty="0">
                <a:effectLst/>
                <a:latin typeface="Roboto Light" panose="02000000000000000000" pitchFamily="2" charset="0"/>
                <a:ea typeface="Roboto Light" panose="02000000000000000000" pitchFamily="2" charset="0"/>
              </a:rPr>
              <a:t> </a:t>
            </a:r>
            <a:r>
              <a:rPr lang="en-ID" sz="1600" b="0" i="0" u="none" strike="noStrike" dirty="0" err="1">
                <a:effectLst/>
                <a:latin typeface="Roboto Light" panose="02000000000000000000" pitchFamily="2" charset="0"/>
                <a:ea typeface="Roboto Light" panose="02000000000000000000" pitchFamily="2" charset="0"/>
              </a:rPr>
              <a:t>karyawan</a:t>
            </a:r>
            <a:r>
              <a:rPr lang="en-ID" sz="2000" b="0" i="0" u="none" strike="noStrike" dirty="0">
                <a:effectLst/>
                <a:latin typeface="Roboto Light" panose="02000000000000000000" pitchFamily="2" charset="0"/>
                <a:ea typeface="Roboto Light" panose="02000000000000000000" pitchFamily="2" charset="0"/>
              </a:rPr>
              <a:t>)</a:t>
            </a:r>
            <a:endParaRPr lang="id-ID" sz="2000" b="0" i="0" u="none" strike="noStrike" dirty="0">
              <a:effectLst/>
              <a:latin typeface="Roboto Light" panose="02000000000000000000" pitchFamily="2" charset="0"/>
              <a:ea typeface="Roboto Light" panose="02000000000000000000" pitchFamily="2" charset="0"/>
            </a:endParaRPr>
          </a:p>
          <a:p>
            <a:pPr marL="0" lvl="0" indent="0" algn="l" rtl="0">
              <a:lnSpc>
                <a:spcPct val="100000"/>
              </a:lnSpc>
              <a:spcBef>
                <a:spcPts val="300"/>
              </a:spcBef>
              <a:spcAft>
                <a:spcPts val="0"/>
              </a:spcAft>
              <a:buSzPct val="100000"/>
              <a:buNone/>
            </a:pPr>
            <a:endParaRPr lang="id-ID" sz="1600" dirty="0">
              <a:latin typeface="Roboto Black" panose="02000000000000000000" pitchFamily="2" charset="0"/>
              <a:ea typeface="Roboto Black" panose="02000000000000000000" pitchFamily="2" charset="0"/>
            </a:endParaRPr>
          </a:p>
          <a:p>
            <a:pPr marL="342900" lvl="0" indent="-342900" algn="l" rtl="0">
              <a:lnSpc>
                <a:spcPct val="100000"/>
              </a:lnSpc>
              <a:spcBef>
                <a:spcPts val="300"/>
              </a:spcBef>
              <a:spcAft>
                <a:spcPts val="0"/>
              </a:spcAft>
              <a:buSzPct val="100000"/>
              <a:buFont typeface="+mj-lt"/>
              <a:buAutoNum type="arabicPeriod" startAt="2"/>
            </a:pPr>
            <a:r>
              <a:rPr lang="id-ID" sz="1600" dirty="0">
                <a:latin typeface="Roboto Black" panose="02000000000000000000" pitchFamily="2" charset="0"/>
                <a:ea typeface="Roboto Black" panose="02000000000000000000" pitchFamily="2" charset="0"/>
              </a:rPr>
              <a:t>NAV BAR</a:t>
            </a:r>
          </a:p>
          <a:p>
            <a:pPr marL="342900" lvl="0" indent="-342900" algn="l" rtl="0">
              <a:lnSpc>
                <a:spcPct val="100000"/>
              </a:lnSpc>
              <a:spcBef>
                <a:spcPts val="300"/>
              </a:spcBef>
              <a:spcAft>
                <a:spcPts val="0"/>
              </a:spcAft>
              <a:buSzPct val="100000"/>
              <a:buFont typeface="+mj-lt"/>
              <a:buAutoNum type="arabicPeriod" startAt="2"/>
            </a:pPr>
            <a:endParaRPr lang="id-ID" sz="1600" dirty="0">
              <a:latin typeface="Roboto Black" panose="02000000000000000000" pitchFamily="2" charset="0"/>
              <a:ea typeface="Roboto Black" panose="02000000000000000000" pitchFamily="2" charset="0"/>
            </a:endParaRPr>
          </a:p>
          <a:p>
            <a:pPr marL="0" lvl="0" indent="0" algn="l" rtl="0">
              <a:lnSpc>
                <a:spcPct val="100000"/>
              </a:lnSpc>
              <a:spcBef>
                <a:spcPts val="300"/>
              </a:spcBef>
              <a:spcAft>
                <a:spcPts val="0"/>
              </a:spcAft>
              <a:buSzPct val="100000"/>
              <a:buNone/>
            </a:pPr>
            <a:r>
              <a:rPr lang="id-ID" sz="1600" b="0" i="0" u="none" strike="noStrike" dirty="0">
                <a:solidFill>
                  <a:srgbClr val="000000"/>
                </a:solidFill>
                <a:effectLst/>
                <a:latin typeface="Roboto Black" panose="02000000000000000000" pitchFamily="2" charset="0"/>
                <a:ea typeface="Roboto Black" panose="02000000000000000000" pitchFamily="2" charset="0"/>
              </a:rPr>
              <a:t>	</a:t>
            </a:r>
            <a:r>
              <a:rPr lang="en-ID" sz="1400" b="0" i="0" u="none" strike="noStrike" dirty="0">
                <a:effectLst/>
                <a:latin typeface="Roboto Light" panose="02000000000000000000" pitchFamily="2" charset="0"/>
                <a:ea typeface="Roboto Light" panose="02000000000000000000" pitchFamily="2" charset="0"/>
              </a:rPr>
              <a:t>Pada </a:t>
            </a:r>
            <a:r>
              <a:rPr lang="en-ID" sz="1400" b="0" i="0" u="none" strike="noStrike" dirty="0" err="1">
                <a:effectLst/>
                <a:latin typeface="Roboto Light" panose="02000000000000000000" pitchFamily="2" charset="0"/>
                <a:ea typeface="Roboto Light" panose="02000000000000000000" pitchFamily="2" charset="0"/>
              </a:rPr>
              <a:t>bagian</a:t>
            </a:r>
            <a:r>
              <a:rPr lang="en-ID" sz="1400" b="0" i="0" u="none" strike="noStrike" dirty="0">
                <a:effectLst/>
                <a:latin typeface="Roboto Light" panose="02000000000000000000" pitchFamily="2" charset="0"/>
                <a:ea typeface="Roboto Light" panose="02000000000000000000" pitchFamily="2" charset="0"/>
              </a:rPr>
              <a:t> navigation bar </a:t>
            </a:r>
            <a:r>
              <a:rPr lang="en-ID" sz="1400" b="0" i="0" u="none" strike="noStrike" dirty="0" err="1">
                <a:effectLst/>
                <a:latin typeface="Roboto Light" panose="02000000000000000000" pitchFamily="2" charset="0"/>
                <a:ea typeface="Roboto Light" panose="02000000000000000000" pitchFamily="2" charset="0"/>
              </a:rPr>
              <a:t>ini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terdapat</a:t>
            </a:r>
            <a:r>
              <a:rPr lang="en-ID" sz="1400" b="0" i="0" u="none" strike="noStrike" dirty="0">
                <a:effectLst/>
                <a:latin typeface="Roboto Light" panose="02000000000000000000" pitchFamily="2" charset="0"/>
                <a:ea typeface="Roboto Light" panose="02000000000000000000" pitchFamily="2" charset="0"/>
              </a:rPr>
              <a:t> 2 </a:t>
            </a:r>
            <a:r>
              <a:rPr lang="en-ID" sz="1400" b="0" i="0" u="none" strike="noStrike" dirty="0" err="1">
                <a:effectLst/>
                <a:latin typeface="Roboto Light" panose="02000000000000000000" pitchFamily="2" charset="0"/>
                <a:ea typeface="Roboto Light" panose="02000000000000000000" pitchFamily="2" charset="0"/>
              </a:rPr>
              <a:t>sisi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yaitu</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sisi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kiri</a:t>
            </a:r>
            <a:r>
              <a:rPr lang="en-ID" sz="1400" b="0" i="0" u="none" strike="noStrike" dirty="0">
                <a:effectLst/>
                <a:latin typeface="Roboto Light" panose="02000000000000000000" pitchFamily="2" charset="0"/>
                <a:ea typeface="Roboto Light" panose="02000000000000000000" pitchFamily="2" charset="0"/>
              </a:rPr>
              <a:t> yang </a:t>
            </a:r>
            <a:r>
              <a:rPr lang="en-ID" sz="1400" b="0" i="0" u="none" strike="noStrike" dirty="0" err="1">
                <a:effectLst/>
                <a:latin typeface="Roboto Light" panose="02000000000000000000" pitchFamily="2" charset="0"/>
                <a:ea typeface="Roboto Light" panose="02000000000000000000" pitchFamily="2" charset="0"/>
              </a:rPr>
              <a:t>berisi</a:t>
            </a:r>
            <a:r>
              <a:rPr lang="en-ID" sz="1400" b="0" i="0" u="none" strike="noStrike" dirty="0">
                <a:effectLst/>
                <a:latin typeface="Roboto Light" panose="02000000000000000000" pitchFamily="2" charset="0"/>
                <a:ea typeface="Roboto Light" panose="02000000000000000000" pitchFamily="2" charset="0"/>
              </a:rPr>
              <a:t> logo </a:t>
            </a:r>
            <a:r>
              <a:rPr lang="en-ID" sz="1400" b="0" i="0" u="none" strike="noStrike" dirty="0" err="1">
                <a:effectLst/>
                <a:latin typeface="Roboto Light" panose="02000000000000000000" pitchFamily="2" charset="0"/>
                <a:ea typeface="Roboto Light" panose="02000000000000000000" pitchFamily="2" charset="0"/>
              </a:rPr>
              <a:t>dari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Perpustakaan</a:t>
            </a:r>
            <a:r>
              <a:rPr lang="en-ID" sz="1400" b="0" i="0" u="none" strike="noStrike" dirty="0">
                <a:effectLst/>
                <a:latin typeface="Roboto Light" panose="02000000000000000000" pitchFamily="2" charset="0"/>
                <a:ea typeface="Roboto Light" panose="02000000000000000000" pitchFamily="2" charset="0"/>
              </a:rPr>
              <a:t> Indonesia Jaya dan di </a:t>
            </a:r>
            <a:r>
              <a:rPr lang="en-ID" sz="1400" b="0" i="0" u="none" strike="noStrike" dirty="0" err="1">
                <a:effectLst/>
                <a:latin typeface="Roboto Light" panose="02000000000000000000" pitchFamily="2" charset="0"/>
                <a:ea typeface="Roboto Light" panose="02000000000000000000" pitchFamily="2" charset="0"/>
              </a:rPr>
              <a:t>sisi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kanan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berisi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beberapa</a:t>
            </a:r>
            <a:r>
              <a:rPr lang="en-ID" sz="1400" b="0" i="0" u="none" strike="noStrike" dirty="0">
                <a:effectLst/>
                <a:latin typeface="Roboto Light" panose="02000000000000000000" pitchFamily="2" charset="0"/>
                <a:ea typeface="Roboto Light" panose="02000000000000000000" pitchFamily="2" charset="0"/>
              </a:rPr>
              <a:t> menu yang </a:t>
            </a:r>
            <a:r>
              <a:rPr lang="en-ID" sz="1400" b="0" i="0" u="none" strike="noStrike" dirty="0" err="1">
                <a:effectLst/>
                <a:latin typeface="Roboto Light" panose="02000000000000000000" pitchFamily="2" charset="0"/>
                <a:ea typeface="Roboto Light" panose="02000000000000000000" pitchFamily="2" charset="0"/>
              </a:rPr>
              <a:t>memuat</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isi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dari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perpustakaan</a:t>
            </a:r>
            <a:r>
              <a:rPr lang="id-ID" sz="1400" i="0" u="none" strike="noStrike" dirty="0">
                <a:latin typeface="Roboto Light" panose="02000000000000000000" pitchFamily="2" charset="0"/>
                <a:ea typeface="Roboto Light" panose="02000000000000000000" pitchFamily="2" charset="0"/>
              </a:rPr>
              <a:t>.</a:t>
            </a:r>
            <a:br>
              <a:rPr lang="en-ID" sz="4400" dirty="0"/>
            </a:br>
            <a:endParaRPr lang="id-ID" sz="1600" dirty="0">
              <a:latin typeface="Roboto Black" panose="02000000000000000000" pitchFamily="2" charset="0"/>
              <a:ea typeface="Roboto Black" panose="02000000000000000000" pitchFamily="2" charset="0"/>
            </a:endParaRPr>
          </a:p>
          <a:p>
            <a:pPr marL="0" lvl="0" indent="0" algn="l" rtl="0">
              <a:lnSpc>
                <a:spcPct val="100000"/>
              </a:lnSpc>
              <a:spcBef>
                <a:spcPts val="300"/>
              </a:spcBef>
              <a:spcAft>
                <a:spcPts val="0"/>
              </a:spcAft>
              <a:buNone/>
            </a:pPr>
            <a:endParaRPr lang="id-ID" sz="1600" dirty="0">
              <a:solidFill>
                <a:srgbClr val="48FFD5"/>
              </a:solidFill>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80526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5" name="Rectangle 4">
            <a:extLst>
              <a:ext uri="{FF2B5EF4-FFF2-40B4-BE49-F238E27FC236}">
                <a16:creationId xmlns:a16="http://schemas.microsoft.com/office/drawing/2014/main" id="{6D68A55E-F007-A72C-8B23-8863765B723B}"/>
              </a:ext>
            </a:extLst>
          </p:cNvPr>
          <p:cNvSpPr/>
          <p:nvPr/>
        </p:nvSpPr>
        <p:spPr>
          <a:xfrm>
            <a:off x="-341085" y="1323721"/>
            <a:ext cx="8791666" cy="2937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Rectangle 3">
            <a:extLst>
              <a:ext uri="{FF2B5EF4-FFF2-40B4-BE49-F238E27FC236}">
                <a16:creationId xmlns:a16="http://schemas.microsoft.com/office/drawing/2014/main" id="{4747CD21-40E8-EBF3-23E9-6CD07F1E029E}"/>
              </a:ext>
            </a:extLst>
          </p:cNvPr>
          <p:cNvSpPr/>
          <p:nvPr/>
        </p:nvSpPr>
        <p:spPr>
          <a:xfrm>
            <a:off x="6400801" y="1620520"/>
            <a:ext cx="2049779" cy="2937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PENJELASAN</a:t>
            </a:r>
            <a:endParaRPr dirty="0"/>
          </a:p>
        </p:txBody>
      </p:sp>
      <p:sp>
        <p:nvSpPr>
          <p:cNvPr id="1282" name="Google Shape;1282;p41"/>
          <p:cNvSpPr txBox="1">
            <a:spLocks noGrp="1"/>
          </p:cNvSpPr>
          <p:nvPr>
            <p:ph type="body" idx="1"/>
          </p:nvPr>
        </p:nvSpPr>
        <p:spPr>
          <a:xfrm>
            <a:off x="-782194" y="1442012"/>
            <a:ext cx="9232774" cy="3416400"/>
          </a:xfrm>
          <a:prstGeom prst="rect">
            <a:avLst/>
          </a:prstGeom>
        </p:spPr>
        <p:txBody>
          <a:bodyPr spcFirstLastPara="1" wrap="square" lIns="91425" tIns="91425" rIns="91425" bIns="91425" anchor="t" anchorCtr="0">
            <a:noAutofit/>
          </a:bodyPr>
          <a:lstStyle/>
          <a:p>
            <a:pPr marL="1371600" rtl="0" fontAlgn="base">
              <a:spcBef>
                <a:spcPts val="0"/>
              </a:spcBef>
              <a:spcAft>
                <a:spcPts val="0"/>
              </a:spcAft>
              <a:buFont typeface="Arial" panose="020B0604020202020204" pitchFamily="34" charset="0"/>
              <a:buChar char="•"/>
            </a:pPr>
            <a:r>
              <a:rPr lang="en-ID" sz="1400" b="0" i="0" u="none" strike="noStrike" dirty="0">
                <a:solidFill>
                  <a:srgbClr val="000000"/>
                </a:solidFill>
                <a:effectLst/>
                <a:latin typeface="Roboto Light" panose="02000000000000000000" pitchFamily="2" charset="0"/>
                <a:ea typeface="Roboto Light" panose="02000000000000000000" pitchFamily="2" charset="0"/>
              </a:rPr>
              <a:t>Logo :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Terletak</a:t>
            </a:r>
            <a:r>
              <a:rPr lang="en-ID" sz="1400" b="0" i="0" u="none" strike="noStrike" dirty="0">
                <a:solidFill>
                  <a:srgbClr val="000000"/>
                </a:solidFill>
                <a:effectLst/>
                <a:latin typeface="Roboto Light" panose="02000000000000000000" pitchFamily="2" charset="0"/>
                <a:ea typeface="Roboto Light" panose="02000000000000000000" pitchFamily="2" charset="0"/>
              </a:rPr>
              <a:t> di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sisi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kanan</a:t>
            </a:r>
            <a:r>
              <a:rPr lang="en-ID" sz="1400" b="0" i="0" u="none" strike="noStrike" dirty="0">
                <a:solidFill>
                  <a:srgbClr val="000000"/>
                </a:solidFill>
                <a:effectLst/>
                <a:latin typeface="Roboto Light" panose="02000000000000000000" pitchFamily="2" charset="0"/>
                <a:ea typeface="Roboto Light" panose="02000000000000000000" pitchFamily="2" charset="0"/>
              </a:rPr>
              <a:t> dan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bagian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ini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hanya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berfungsi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sebagai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penyampaian</a:t>
            </a:r>
            <a:r>
              <a:rPr lang="en-ID" sz="1400" b="0" i="0" u="none" strike="noStrike" dirty="0">
                <a:solidFill>
                  <a:srgbClr val="000000"/>
                </a:solidFill>
                <a:effectLst/>
                <a:latin typeface="Roboto Light" panose="02000000000000000000" pitchFamily="2" charset="0"/>
                <a:ea typeface="Roboto Light" panose="02000000000000000000" pitchFamily="2" charset="0"/>
              </a:rPr>
              <a:t> inti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dari</a:t>
            </a:r>
            <a:r>
              <a:rPr lang="en-ID" sz="1400" b="0" i="0" u="none" strike="noStrike" dirty="0">
                <a:solidFill>
                  <a:srgbClr val="000000"/>
                </a:solidFill>
                <a:effectLst/>
                <a:latin typeface="Roboto Light" panose="02000000000000000000" pitchFamily="2" charset="0"/>
                <a:ea typeface="Roboto Light" panose="02000000000000000000" pitchFamily="2" charset="0"/>
              </a:rPr>
              <a:t> web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ini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yaitu</a:t>
            </a:r>
            <a:r>
              <a:rPr lang="en-ID" sz="1400" b="0" i="0" u="none" strike="noStrike" dirty="0">
                <a:solidFill>
                  <a:srgbClr val="000000"/>
                </a:solidFill>
                <a:effectLst/>
                <a:latin typeface="Roboto Light" panose="02000000000000000000" pitchFamily="2" charset="0"/>
                <a:ea typeface="Roboto Light" panose="02000000000000000000" pitchFamily="2" charset="0"/>
              </a:rPr>
              <a:t> web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mengelola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suatu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perpustakaan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mengarah</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ke</a:t>
            </a:r>
            <a:r>
              <a:rPr lang="en-ID" sz="1400" b="0" i="0" u="none" strike="noStrike" dirty="0">
                <a:solidFill>
                  <a:srgbClr val="000000"/>
                </a:solidFill>
                <a:effectLst/>
                <a:latin typeface="Roboto Light" panose="02000000000000000000" pitchFamily="2" charset="0"/>
                <a:ea typeface="Roboto Light" panose="02000000000000000000" pitchFamily="2" charset="0"/>
              </a:rPr>
              <a:t> page lain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atau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bagian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tertentu</a:t>
            </a:r>
            <a:endParaRPr lang="en-ID" sz="1400" b="0" i="0" u="none" strike="noStrike" dirty="0">
              <a:solidFill>
                <a:srgbClr val="000000"/>
              </a:solidFill>
              <a:effectLst/>
              <a:latin typeface="Roboto Light" panose="02000000000000000000" pitchFamily="2" charset="0"/>
              <a:ea typeface="Roboto Light" panose="02000000000000000000" pitchFamily="2" charset="0"/>
            </a:endParaRPr>
          </a:p>
          <a:p>
            <a:pPr marL="1371600" rtl="0" fontAlgn="base">
              <a:spcBef>
                <a:spcPts val="0"/>
              </a:spcBef>
              <a:spcAft>
                <a:spcPts val="0"/>
              </a:spcAft>
              <a:buFont typeface="Arial" panose="020B0604020202020204" pitchFamily="34" charset="0"/>
              <a:buChar char="•"/>
            </a:pPr>
            <a:r>
              <a:rPr lang="en-ID" sz="1400" b="0" i="0" u="none" strike="noStrike" dirty="0">
                <a:solidFill>
                  <a:srgbClr val="000000"/>
                </a:solidFill>
                <a:effectLst/>
                <a:latin typeface="Roboto Light" panose="02000000000000000000" pitchFamily="2" charset="0"/>
                <a:ea typeface="Roboto Light" panose="02000000000000000000" pitchFamily="2" charset="0"/>
              </a:rPr>
              <a:t>Menu Home :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Berfungsi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untuk</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mengembalikan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ke</a:t>
            </a:r>
            <a:r>
              <a:rPr lang="en-ID" sz="1400" b="0" i="0" u="none" strike="noStrike" dirty="0">
                <a:solidFill>
                  <a:srgbClr val="000000"/>
                </a:solidFill>
                <a:effectLst/>
                <a:latin typeface="Roboto Light" panose="02000000000000000000" pitchFamily="2" charset="0"/>
                <a:ea typeface="Roboto Light" panose="02000000000000000000" pitchFamily="2" charset="0"/>
              </a:rPr>
              <a:t> page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awal</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jika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sebelumnya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berada</a:t>
            </a:r>
            <a:r>
              <a:rPr lang="en-ID" sz="1400" b="0" i="0" u="none" strike="noStrike" dirty="0">
                <a:solidFill>
                  <a:srgbClr val="000000"/>
                </a:solidFill>
                <a:effectLst/>
                <a:latin typeface="Roboto Light" panose="02000000000000000000" pitchFamily="2" charset="0"/>
                <a:ea typeface="Roboto Light" panose="02000000000000000000" pitchFamily="2" charset="0"/>
              </a:rPr>
              <a:t> di page lain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kecuali</a:t>
            </a:r>
            <a:r>
              <a:rPr lang="en-ID" sz="1400" b="0" i="0" u="none" strike="noStrike" dirty="0">
                <a:solidFill>
                  <a:srgbClr val="000000"/>
                </a:solidFill>
                <a:effectLst/>
                <a:latin typeface="Roboto Light" panose="02000000000000000000" pitchFamily="2" charset="0"/>
                <a:ea typeface="Roboto Light" panose="02000000000000000000" pitchFamily="2" charset="0"/>
              </a:rPr>
              <a:t> page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karyawan</a:t>
            </a:r>
            <a:r>
              <a:rPr lang="en-ID" sz="1400" b="0" i="0" u="none" strike="noStrike" dirty="0">
                <a:solidFill>
                  <a:srgbClr val="000000"/>
                </a:solidFill>
                <a:effectLst/>
                <a:latin typeface="Roboto Light" panose="02000000000000000000" pitchFamily="2" charset="0"/>
                <a:ea typeface="Roboto Light" panose="02000000000000000000" pitchFamily="2" charset="0"/>
              </a:rPr>
              <a:t>)</a:t>
            </a:r>
          </a:p>
          <a:p>
            <a:pPr marL="1371600" rtl="0" fontAlgn="base">
              <a:spcBef>
                <a:spcPts val="0"/>
              </a:spcBef>
              <a:spcAft>
                <a:spcPts val="0"/>
              </a:spcAft>
              <a:buFont typeface="Arial" panose="020B0604020202020204" pitchFamily="34" charset="0"/>
              <a:buChar char="•"/>
            </a:pPr>
            <a:r>
              <a:rPr lang="en-ID" sz="1400" b="0" i="0" u="none" strike="noStrike" dirty="0">
                <a:solidFill>
                  <a:srgbClr val="000000"/>
                </a:solidFill>
                <a:effectLst/>
                <a:latin typeface="Roboto Light" panose="02000000000000000000" pitchFamily="2" charset="0"/>
                <a:ea typeface="Roboto Light" panose="02000000000000000000" pitchFamily="2" charset="0"/>
              </a:rPr>
              <a:t>Menu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Katalog</a:t>
            </a:r>
            <a:r>
              <a:rPr lang="en-ID" sz="1400" b="0" i="0" u="none" strike="noStrike" dirty="0">
                <a:solidFill>
                  <a:srgbClr val="000000"/>
                </a:solidFill>
                <a:effectLst/>
                <a:latin typeface="Roboto Light" panose="02000000000000000000" pitchFamily="2" charset="0"/>
                <a:ea typeface="Roboto Light" panose="02000000000000000000" pitchFamily="2" charset="0"/>
              </a:rPr>
              <a:t> : Menu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ini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fungsinya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sama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dengan</a:t>
            </a:r>
            <a:r>
              <a:rPr lang="en-ID" sz="1400" b="0" i="0" u="none" strike="noStrike" dirty="0">
                <a:solidFill>
                  <a:srgbClr val="000000"/>
                </a:solidFill>
                <a:effectLst/>
                <a:latin typeface="Roboto Light" panose="02000000000000000000" pitchFamily="2" charset="0"/>
                <a:ea typeface="Roboto Light" panose="02000000000000000000" pitchFamily="2" charset="0"/>
              </a:rPr>
              <a:t> 3 icon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kategori</a:t>
            </a:r>
            <a:r>
              <a:rPr lang="en-ID" sz="1400" b="0" i="0" u="none" strike="noStrike" dirty="0">
                <a:solidFill>
                  <a:srgbClr val="000000"/>
                </a:solidFill>
                <a:effectLst/>
                <a:latin typeface="Roboto Light" panose="02000000000000000000" pitchFamily="2" charset="0"/>
                <a:ea typeface="Roboto Light" panose="02000000000000000000" pitchFamily="2" charset="0"/>
              </a:rPr>
              <a:t>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berada</a:t>
            </a:r>
            <a:r>
              <a:rPr lang="en-ID" sz="1400" b="0" i="0" u="none" strike="noStrike" dirty="0">
                <a:solidFill>
                  <a:srgbClr val="000000"/>
                </a:solidFill>
                <a:effectLst/>
                <a:latin typeface="Roboto Light" panose="02000000000000000000" pitchFamily="2" charset="0"/>
                <a:ea typeface="Roboto Light" panose="02000000000000000000" pitchFamily="2" charset="0"/>
              </a:rPr>
              <a:t> di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bawah</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gambar</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yaitu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mengarah</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ke</a:t>
            </a:r>
            <a:r>
              <a:rPr lang="en-ID" sz="1400" b="0" i="0" u="none" strike="noStrike" dirty="0">
                <a:solidFill>
                  <a:srgbClr val="000000"/>
                </a:solidFill>
                <a:effectLst/>
                <a:latin typeface="Roboto Light" panose="02000000000000000000" pitchFamily="2" charset="0"/>
                <a:ea typeface="Roboto Light" panose="02000000000000000000" pitchFamily="2" charset="0"/>
              </a:rPr>
              <a:t> page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katalog</a:t>
            </a:r>
            <a:r>
              <a:rPr lang="en-ID" sz="1400" b="0" i="0" u="none" strike="noStrike" dirty="0">
                <a:solidFill>
                  <a:srgbClr val="000000"/>
                </a:solidFill>
                <a:effectLst/>
                <a:latin typeface="Roboto Light" panose="02000000000000000000" pitchFamily="2" charset="0"/>
                <a:ea typeface="Roboto Light" panose="02000000000000000000" pitchFamily="2" charset="0"/>
              </a:rPr>
              <a:t>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berisi</a:t>
            </a:r>
            <a:r>
              <a:rPr lang="en-ID" sz="1400" b="0" i="0" u="none" strike="noStrike" dirty="0">
                <a:solidFill>
                  <a:srgbClr val="000000"/>
                </a:solidFill>
                <a:effectLst/>
                <a:latin typeface="Roboto Light" panose="02000000000000000000" pitchFamily="2" charset="0"/>
                <a:ea typeface="Roboto Light" panose="02000000000000000000" pitchFamily="2" charset="0"/>
              </a:rPr>
              <a:t> daftar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id-ID" sz="1400" dirty="0">
                <a:solidFill>
                  <a:srgbClr val="000000"/>
                </a:solidFill>
                <a:latin typeface="Roboto Light" panose="02000000000000000000" pitchFamily="2" charset="0"/>
                <a:ea typeface="Roboto Light" panose="02000000000000000000" pitchFamily="2" charset="0"/>
              </a:rPr>
              <a:t>-</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ada</a:t>
            </a:r>
            <a:r>
              <a:rPr lang="en-ID" sz="1400" b="0" i="0" u="none" strike="noStrike" dirty="0">
                <a:solidFill>
                  <a:srgbClr val="000000"/>
                </a:solidFill>
                <a:effectLst/>
                <a:latin typeface="Roboto Light" panose="02000000000000000000" pitchFamily="2" charset="0"/>
                <a:ea typeface="Roboto Light" panose="02000000000000000000" pitchFamily="2" charset="0"/>
              </a:rPr>
              <a:t> di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Perpustakaan</a:t>
            </a:r>
            <a:r>
              <a:rPr lang="en-ID" sz="1400" b="0" i="0" u="none" strike="noStrike" dirty="0">
                <a:solidFill>
                  <a:srgbClr val="000000"/>
                </a:solidFill>
                <a:effectLst/>
                <a:latin typeface="Roboto Light" panose="02000000000000000000" pitchFamily="2" charset="0"/>
                <a:ea typeface="Roboto Light" panose="02000000000000000000" pitchFamily="2" charset="0"/>
              </a:rPr>
              <a:t> Indonesia Jaya</a:t>
            </a:r>
          </a:p>
          <a:p>
            <a:pPr marL="1371600" rtl="0" fontAlgn="base">
              <a:spcBef>
                <a:spcPts val="0"/>
              </a:spcBef>
              <a:spcAft>
                <a:spcPts val="0"/>
              </a:spcAft>
              <a:buFont typeface="Arial" panose="020B0604020202020204" pitchFamily="34" charset="0"/>
              <a:buChar char="•"/>
            </a:pPr>
            <a:r>
              <a:rPr lang="en-ID" sz="1400" b="0" i="0" u="none" strike="noStrike" dirty="0">
                <a:solidFill>
                  <a:srgbClr val="000000"/>
                </a:solidFill>
                <a:effectLst/>
                <a:latin typeface="Roboto Light" panose="02000000000000000000" pitchFamily="2" charset="0"/>
                <a:ea typeface="Roboto Light" panose="02000000000000000000" pitchFamily="2" charset="0"/>
              </a:rPr>
              <a:t>Menu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Peminjaman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Berfungsi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untuk</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mengarahkan</a:t>
            </a:r>
            <a:r>
              <a:rPr lang="en-ID" sz="1400" b="0" i="0" u="none" strike="noStrike" dirty="0">
                <a:solidFill>
                  <a:srgbClr val="000000"/>
                </a:solidFill>
                <a:effectLst/>
                <a:latin typeface="Roboto Light" panose="02000000000000000000" pitchFamily="2" charset="0"/>
                <a:ea typeface="Roboto Light" panose="02000000000000000000" pitchFamily="2" charset="0"/>
              </a:rPr>
              <a:t> user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ke</a:t>
            </a:r>
            <a:r>
              <a:rPr lang="en-ID" sz="1400" b="0" i="0" u="none" strike="noStrike" dirty="0">
                <a:solidFill>
                  <a:srgbClr val="000000"/>
                </a:solidFill>
                <a:effectLst/>
                <a:latin typeface="Roboto Light" panose="02000000000000000000" pitchFamily="2" charset="0"/>
                <a:ea typeface="Roboto Light" panose="02000000000000000000" pitchFamily="2" charset="0"/>
              </a:rPr>
              <a:t> page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peminjaman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p>
          <a:p>
            <a:pPr marL="1371600" rtl="0" fontAlgn="base">
              <a:spcBef>
                <a:spcPts val="0"/>
              </a:spcBef>
              <a:spcAft>
                <a:spcPts val="0"/>
              </a:spcAft>
              <a:buFont typeface="Arial" panose="020B0604020202020204" pitchFamily="34" charset="0"/>
              <a:buChar char="•"/>
            </a:pPr>
            <a:r>
              <a:rPr lang="en-ID" sz="1400" b="0" i="0" u="none" strike="noStrike" dirty="0">
                <a:solidFill>
                  <a:srgbClr val="000000"/>
                </a:solidFill>
                <a:effectLst/>
                <a:latin typeface="Roboto Light" panose="02000000000000000000" pitchFamily="2" charset="0"/>
                <a:ea typeface="Roboto Light" panose="02000000000000000000" pitchFamily="2" charset="0"/>
              </a:rPr>
              <a:t>Menu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Telusuri</a:t>
            </a:r>
            <a:r>
              <a:rPr lang="en-ID" sz="1400" b="0" i="0" u="none" strike="noStrike" dirty="0">
                <a:solidFill>
                  <a:srgbClr val="000000"/>
                </a:solidFill>
                <a:effectLst/>
                <a:latin typeface="Roboto Light" panose="02000000000000000000" pitchFamily="2" charset="0"/>
                <a:ea typeface="Roboto Light" panose="02000000000000000000" pitchFamily="2" charset="0"/>
              </a:rPr>
              <a:t> : Menu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ini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sebenarnya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berfungsi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untuk</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mencari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tersedia</a:t>
            </a:r>
            <a:r>
              <a:rPr lang="en-ID" sz="1400" b="0" i="0" u="none" strike="noStrike" dirty="0">
                <a:solidFill>
                  <a:srgbClr val="000000"/>
                </a:solidFill>
                <a:effectLst/>
                <a:latin typeface="Roboto Light" panose="02000000000000000000" pitchFamily="2" charset="0"/>
                <a:ea typeface="Roboto Light" panose="02000000000000000000" pitchFamily="2" charset="0"/>
              </a:rPr>
              <a:t> di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perpustakaan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ini</a:t>
            </a:r>
            <a:r>
              <a:rPr lang="en-ID" sz="1400" b="0" i="0" u="none" strike="noStrike" dirty="0">
                <a:solidFill>
                  <a:srgbClr val="000000"/>
                </a:solidFill>
                <a:effectLst/>
                <a:latin typeface="Roboto Light" panose="02000000000000000000" pitchFamily="2" charset="0"/>
                <a:ea typeface="Roboto Light" panose="02000000000000000000" pitchFamily="2" charset="0"/>
              </a:rPr>
              <a:t> dan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mempermudah</a:t>
            </a:r>
            <a:r>
              <a:rPr lang="en-ID" sz="1400" b="0" i="0" u="none" strike="noStrike" dirty="0">
                <a:solidFill>
                  <a:srgbClr val="000000"/>
                </a:solidFill>
                <a:effectLst/>
                <a:latin typeface="Roboto Light" panose="02000000000000000000" pitchFamily="2" charset="0"/>
                <a:ea typeface="Roboto Light" panose="02000000000000000000" pitchFamily="2" charset="0"/>
              </a:rPr>
              <a:t> user agar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tidak</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perlu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membaca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satu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persatu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judul</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Namun</a:t>
            </a:r>
            <a:r>
              <a:rPr lang="en-ID" sz="1400" b="0" i="0" u="none" strike="noStrike" dirty="0">
                <a:solidFill>
                  <a:srgbClr val="000000"/>
                </a:solidFill>
                <a:effectLst/>
                <a:latin typeface="Roboto Light" panose="02000000000000000000" pitchFamily="2" charset="0"/>
                <a:ea typeface="Roboto Light" panose="02000000000000000000" pitchFamily="2" charset="0"/>
              </a:rPr>
              <a:t> menu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ini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belum</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berfungsi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karena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dari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kelompok</a:t>
            </a:r>
            <a:r>
              <a:rPr lang="en-ID" sz="1400" b="0" i="0" u="none" strike="noStrike" dirty="0">
                <a:solidFill>
                  <a:srgbClr val="000000"/>
                </a:solidFill>
                <a:effectLst/>
                <a:latin typeface="Roboto Light" panose="02000000000000000000" pitchFamily="2" charset="0"/>
                <a:ea typeface="Roboto Light" panose="02000000000000000000" pitchFamily="2" charset="0"/>
              </a:rPr>
              <a:t> kami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memfokuskan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pengerjaan</a:t>
            </a:r>
            <a:r>
              <a:rPr lang="en-ID" sz="1400" b="0" i="0" u="none" strike="noStrike" dirty="0">
                <a:solidFill>
                  <a:srgbClr val="000000"/>
                </a:solidFill>
                <a:effectLst/>
                <a:latin typeface="Roboto Light" panose="02000000000000000000" pitchFamily="2" charset="0"/>
                <a:ea typeface="Roboto Light" panose="02000000000000000000" pitchFamily="2" charset="0"/>
              </a:rPr>
              <a:t> pada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peminjaman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dan menu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utama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mungkin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selanjutnya</a:t>
            </a:r>
            <a:r>
              <a:rPr lang="en-ID" sz="1400" b="0" i="0" u="none" strike="noStrike" dirty="0">
                <a:solidFill>
                  <a:srgbClr val="000000"/>
                </a:solidFill>
                <a:effectLst/>
                <a:latin typeface="Roboto Light" panose="02000000000000000000" pitchFamily="2" charset="0"/>
                <a:ea typeface="Roboto Light" panose="02000000000000000000" pitchFamily="2" charset="0"/>
              </a:rPr>
              <a:t> kami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dapat</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meneruskan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untuk</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melengkapi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bagian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ini</a:t>
            </a:r>
            <a:endParaRPr lang="en-ID" sz="1400" b="0" i="0" u="none" strike="noStrike" dirty="0">
              <a:solidFill>
                <a:srgbClr val="000000"/>
              </a:solidFill>
              <a:effectLst/>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92550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5" name="Rectangle 4">
            <a:extLst>
              <a:ext uri="{FF2B5EF4-FFF2-40B4-BE49-F238E27FC236}">
                <a16:creationId xmlns:a16="http://schemas.microsoft.com/office/drawing/2014/main" id="{129E7B3D-4E8D-AEB2-1831-91BC0E8F1EEC}"/>
              </a:ext>
            </a:extLst>
          </p:cNvPr>
          <p:cNvSpPr/>
          <p:nvPr/>
        </p:nvSpPr>
        <p:spPr>
          <a:xfrm>
            <a:off x="6455230" y="1287435"/>
            <a:ext cx="2049779" cy="3603879"/>
          </a:xfrm>
          <a:prstGeom prst="rect">
            <a:avLst/>
          </a:prstGeom>
          <a:solidFill>
            <a:srgbClr val="051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PENJELASAN</a:t>
            </a:r>
            <a:endParaRPr dirty="0"/>
          </a:p>
        </p:txBody>
      </p:sp>
      <p:sp>
        <p:nvSpPr>
          <p:cNvPr id="1288" name="Google Shape;1288;p42"/>
          <p:cNvSpPr txBox="1">
            <a:spLocks noGrp="1"/>
          </p:cNvSpPr>
          <p:nvPr>
            <p:ph type="body" idx="1"/>
          </p:nvPr>
        </p:nvSpPr>
        <p:spPr>
          <a:xfrm>
            <a:off x="214914" y="1361209"/>
            <a:ext cx="8101772" cy="3416400"/>
          </a:xfrm>
          <a:prstGeom prst="rect">
            <a:avLst/>
          </a:prstGeom>
          <a:noFill/>
        </p:spPr>
        <p:txBody>
          <a:bodyPr spcFirstLastPara="1" wrap="square" lIns="91425" tIns="91425" rIns="91425" bIns="91425" anchor="t" anchorCtr="0">
            <a:noAutofit/>
          </a:bodyPr>
          <a:lstStyle/>
          <a:p>
            <a:pPr marL="342900" lvl="0" indent="-342900" algn="l" rtl="0">
              <a:lnSpc>
                <a:spcPct val="100000"/>
              </a:lnSpc>
              <a:spcBef>
                <a:spcPts val="300"/>
              </a:spcBef>
              <a:spcAft>
                <a:spcPts val="0"/>
              </a:spcAft>
              <a:buSzPct val="100000"/>
              <a:buFont typeface="+mj-lt"/>
              <a:buAutoNum type="arabicPeriod" startAt="3"/>
            </a:pPr>
            <a:r>
              <a:rPr lang="id-ID" sz="1600" dirty="0">
                <a:latin typeface="Roboto Black" panose="02000000000000000000" pitchFamily="2" charset="0"/>
                <a:ea typeface="Roboto Black" panose="02000000000000000000" pitchFamily="2" charset="0"/>
              </a:rPr>
              <a:t>CONTENT</a:t>
            </a:r>
          </a:p>
          <a:p>
            <a:pPr marL="0" lvl="0" indent="0" algn="l" rtl="0">
              <a:lnSpc>
                <a:spcPct val="100000"/>
              </a:lnSpc>
              <a:spcBef>
                <a:spcPts val="300"/>
              </a:spcBef>
              <a:spcAft>
                <a:spcPts val="0"/>
              </a:spcAft>
              <a:buSzPct val="100000"/>
              <a:buNone/>
            </a:pPr>
            <a:endParaRPr lang="id-ID" sz="1400" dirty="0">
              <a:latin typeface="Roboto Black" panose="02000000000000000000" pitchFamily="2" charset="0"/>
              <a:ea typeface="Roboto Black" panose="02000000000000000000" pitchFamily="2" charset="0"/>
            </a:endParaRPr>
          </a:p>
          <a:p>
            <a:pPr marL="0" indent="0">
              <a:lnSpc>
                <a:spcPct val="100000"/>
              </a:lnSpc>
              <a:spcBef>
                <a:spcPts val="300"/>
              </a:spcBef>
              <a:buSzPct val="100000"/>
              <a:buNone/>
            </a:pPr>
            <a:r>
              <a:rPr lang="id-ID" sz="16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Terdapat</a:t>
            </a:r>
            <a:r>
              <a:rPr lang="en-ID" sz="1400" b="0" i="0" u="none" strike="noStrike" dirty="0">
                <a:effectLst/>
                <a:latin typeface="Roboto Light" panose="02000000000000000000" pitchFamily="2" charset="0"/>
                <a:ea typeface="Roboto Light" panose="02000000000000000000" pitchFamily="2" charset="0"/>
              </a:rPr>
              <a:t> 1 Pada </a:t>
            </a:r>
            <a:r>
              <a:rPr lang="en-ID" sz="1400" b="0" i="0" u="none" strike="noStrike" dirty="0" err="1">
                <a:effectLst/>
                <a:latin typeface="Roboto Light" panose="02000000000000000000" pitchFamily="2" charset="0"/>
                <a:ea typeface="Roboto Light" panose="02000000000000000000" pitchFamily="2" charset="0"/>
              </a:rPr>
              <a:t>bagian</a:t>
            </a:r>
            <a:r>
              <a:rPr lang="en-ID" sz="1400" b="0" i="0" u="none" strike="noStrike" dirty="0">
                <a:effectLst/>
                <a:latin typeface="Roboto Light" panose="02000000000000000000" pitchFamily="2" charset="0"/>
                <a:ea typeface="Roboto Light" panose="02000000000000000000" pitchFamily="2" charset="0"/>
              </a:rPr>
              <a:t> content </a:t>
            </a:r>
            <a:r>
              <a:rPr lang="en-ID" sz="1400" b="0" i="0" u="none" strike="noStrike" dirty="0" err="1">
                <a:effectLst/>
                <a:latin typeface="Roboto Light" panose="02000000000000000000" pitchFamily="2" charset="0"/>
                <a:ea typeface="Roboto Light" panose="02000000000000000000" pitchFamily="2" charset="0"/>
              </a:rPr>
              <a:t>ini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terbagi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menjadi</a:t>
            </a:r>
            <a:r>
              <a:rPr lang="en-ID" sz="1400" b="0" i="0" u="none" strike="noStrike" dirty="0">
                <a:effectLst/>
                <a:latin typeface="Roboto Light" panose="02000000000000000000" pitchFamily="2" charset="0"/>
                <a:ea typeface="Roboto Light" panose="02000000000000000000" pitchFamily="2" charset="0"/>
              </a:rPr>
              <a:t> 3 page </a:t>
            </a:r>
            <a:r>
              <a:rPr lang="en-ID" sz="1400" b="0" i="0" u="none" strike="noStrike" dirty="0" err="1">
                <a:effectLst/>
                <a:latin typeface="Roboto Light" panose="02000000000000000000" pitchFamily="2" charset="0"/>
                <a:ea typeface="Roboto Light" panose="02000000000000000000" pitchFamily="2" charset="0"/>
              </a:rPr>
              <a:t>yaitu</a:t>
            </a:r>
            <a:r>
              <a:rPr lang="en-ID" sz="1400" b="0" i="0" u="none" strike="noStrike" dirty="0">
                <a:effectLst/>
                <a:latin typeface="Roboto Light" panose="02000000000000000000" pitchFamily="2" charset="0"/>
                <a:ea typeface="Roboto Light" panose="02000000000000000000" pitchFamily="2" charset="0"/>
              </a:rPr>
              <a:t> Home, </a:t>
            </a:r>
            <a:r>
              <a:rPr lang="en-ID" sz="1400" b="0" i="0" u="none" strike="noStrike" dirty="0" err="1">
                <a:effectLst/>
                <a:latin typeface="Roboto Light" panose="02000000000000000000" pitchFamily="2" charset="0"/>
                <a:ea typeface="Roboto Light" panose="02000000000000000000" pitchFamily="2" charset="0"/>
              </a:rPr>
              <a:t>Katalog</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Peminjaman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dan 1 </a:t>
            </a:r>
            <a:r>
              <a:rPr lang="en-ID" sz="1400" b="0" i="0" u="none" strike="noStrike" dirty="0" err="1">
                <a:effectLst/>
                <a:latin typeface="Roboto Light" panose="02000000000000000000" pitchFamily="2" charset="0"/>
                <a:ea typeface="Roboto Light" panose="02000000000000000000" pitchFamily="2" charset="0"/>
              </a:rPr>
              <a:t>lagi</a:t>
            </a:r>
            <a:r>
              <a:rPr lang="en-ID" sz="1400" b="0" i="0" u="none" strike="noStrike" dirty="0">
                <a:effectLst/>
                <a:latin typeface="Roboto Light" panose="02000000000000000000" pitchFamily="2" charset="0"/>
                <a:ea typeface="Roboto Light" panose="02000000000000000000" pitchFamily="2" charset="0"/>
              </a:rPr>
              <a:t> private page </a:t>
            </a:r>
            <a:r>
              <a:rPr lang="en-ID" sz="1400" b="0" i="0" u="none" strike="noStrike" dirty="0" err="1">
                <a:effectLst/>
                <a:latin typeface="Roboto Light" panose="02000000000000000000" pitchFamily="2" charset="0"/>
                <a:ea typeface="Roboto Light" panose="02000000000000000000" pitchFamily="2" charset="0"/>
              </a:rPr>
              <a:t>yaitu</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untuk</a:t>
            </a:r>
            <a:r>
              <a:rPr lang="en-ID" sz="1400" b="0" i="0" u="none" strike="noStrike" dirty="0">
                <a:effectLst/>
                <a:latin typeface="Roboto Light" panose="02000000000000000000" pitchFamily="2" charset="0"/>
                <a:ea typeface="Roboto Light" panose="02000000000000000000" pitchFamily="2" charset="0"/>
              </a:rPr>
              <a:t> login </a:t>
            </a:r>
            <a:r>
              <a:rPr lang="en-ID" sz="1400" b="0" i="0" u="none" strike="noStrike" dirty="0" err="1">
                <a:effectLst/>
                <a:latin typeface="Roboto Light" panose="02000000000000000000" pitchFamily="2" charset="0"/>
                <a:ea typeface="Roboto Light" panose="02000000000000000000" pitchFamily="2" charset="0"/>
              </a:rPr>
              <a:t>karyawan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yaitu</a:t>
            </a:r>
            <a:r>
              <a:rPr lang="en-ID" sz="1400" b="0" i="0" u="none" strike="noStrike" dirty="0">
                <a:effectLst/>
                <a:latin typeface="Roboto Light" panose="02000000000000000000" pitchFamily="2" charset="0"/>
                <a:ea typeface="Roboto Light" panose="02000000000000000000" pitchFamily="2" charset="0"/>
              </a:rPr>
              <a:t> page </a:t>
            </a:r>
            <a:r>
              <a:rPr lang="en-ID" sz="1400" b="0" i="0" u="none" strike="noStrike" dirty="0" err="1">
                <a:effectLst/>
                <a:latin typeface="Roboto Light" panose="02000000000000000000" pitchFamily="2" charset="0"/>
                <a:ea typeface="Roboto Light" panose="02000000000000000000" pitchFamily="2" charset="0"/>
              </a:rPr>
              <a:t>Karyawan</a:t>
            </a:r>
            <a:br>
              <a:rPr lang="en-ID" sz="4400" dirty="0"/>
            </a:br>
            <a:endParaRPr lang="id-ID" sz="1600" dirty="0">
              <a:latin typeface="Roboto Black" panose="02000000000000000000" pitchFamily="2" charset="0"/>
              <a:ea typeface="Roboto Black" panose="02000000000000000000" pitchFamily="2" charset="0"/>
            </a:endParaRPr>
          </a:p>
          <a:p>
            <a:pPr marL="342900" lvl="0" indent="-342900" algn="l" rtl="0">
              <a:lnSpc>
                <a:spcPct val="100000"/>
              </a:lnSpc>
              <a:spcBef>
                <a:spcPts val="300"/>
              </a:spcBef>
              <a:spcAft>
                <a:spcPts val="0"/>
              </a:spcAft>
              <a:buSzPct val="80000"/>
              <a:buFont typeface="+mj-lt"/>
              <a:buAutoNum type="alphaLcParenR"/>
            </a:pPr>
            <a:r>
              <a:rPr lang="en-ID" sz="1400" b="0" i="0" u="none" strike="noStrike" dirty="0">
                <a:effectLst/>
                <a:latin typeface="Roboto Light" panose="02000000000000000000" pitchFamily="2" charset="0"/>
                <a:ea typeface="Roboto Light" panose="02000000000000000000" pitchFamily="2" charset="0"/>
              </a:rPr>
              <a:t>Home </a:t>
            </a:r>
            <a:r>
              <a:rPr lang="en-ID" sz="1400" b="0" i="0" u="none" strike="noStrike" dirty="0" err="1">
                <a:effectLst/>
                <a:latin typeface="Roboto Light" panose="02000000000000000000" pitchFamily="2" charset="0"/>
                <a:ea typeface="Roboto Light" panose="02000000000000000000" pitchFamily="2" charset="0"/>
              </a:rPr>
              <a:t>diawali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dengan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gambar</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yang </a:t>
            </a:r>
            <a:r>
              <a:rPr lang="en-ID" sz="1400" b="0" i="0" u="none" strike="noStrike" dirty="0" err="1">
                <a:effectLst/>
                <a:latin typeface="Roboto Light" panose="02000000000000000000" pitchFamily="2" charset="0"/>
                <a:ea typeface="Roboto Light" panose="02000000000000000000" pitchFamily="2" charset="0"/>
              </a:rPr>
              <a:t>ditengahnya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terdapat</a:t>
            </a:r>
            <a:r>
              <a:rPr lang="en-ID" sz="1400" b="0" i="0" u="none" strike="noStrike" dirty="0">
                <a:effectLst/>
                <a:latin typeface="Roboto Light" panose="02000000000000000000" pitchFamily="2" charset="0"/>
                <a:ea typeface="Roboto Light" panose="02000000000000000000" pitchFamily="2" charset="0"/>
              </a:rPr>
              <a:t> kata </a:t>
            </a:r>
            <a:r>
              <a:rPr lang="en-ID" sz="1400" b="0" i="0" u="none" strike="noStrike" dirty="0" err="1">
                <a:effectLst/>
                <a:latin typeface="Roboto Light" panose="02000000000000000000" pitchFamily="2" charset="0"/>
                <a:ea typeface="Roboto Light" panose="02000000000000000000" pitchFamily="2" charset="0"/>
              </a:rPr>
              <a:t>kata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motivasi</a:t>
            </a:r>
            <a:r>
              <a:rPr lang="en-ID" sz="1400" b="0" i="0" u="none" strike="noStrike" dirty="0">
                <a:effectLst/>
                <a:latin typeface="Roboto Light" panose="02000000000000000000" pitchFamily="2" charset="0"/>
                <a:ea typeface="Roboto Light" panose="02000000000000000000" pitchFamily="2" charset="0"/>
              </a:rPr>
              <a:t> dan </a:t>
            </a:r>
            <a:r>
              <a:rPr lang="en-ID" sz="1400" b="0" i="0" u="none" strike="noStrike" dirty="0" err="1">
                <a:effectLst/>
                <a:latin typeface="Roboto Light" panose="02000000000000000000" pitchFamily="2" charset="0"/>
                <a:ea typeface="Roboto Light" panose="02000000000000000000" pitchFamily="2" charset="0"/>
              </a:rPr>
              <a:t>dibawahnya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terdapat</a:t>
            </a:r>
            <a:r>
              <a:rPr lang="en-ID" sz="1400" b="0" i="0" u="none" strike="noStrike" dirty="0">
                <a:effectLst/>
                <a:latin typeface="Roboto Light" panose="02000000000000000000" pitchFamily="2" charset="0"/>
                <a:ea typeface="Roboto Light" panose="02000000000000000000" pitchFamily="2" charset="0"/>
              </a:rPr>
              <a:t> 3 icon </a:t>
            </a:r>
            <a:r>
              <a:rPr lang="en-ID" sz="1400" b="0" i="0" u="none" strike="noStrike" dirty="0" err="1">
                <a:effectLst/>
                <a:latin typeface="Roboto Light" panose="02000000000000000000" pitchFamily="2" charset="0"/>
                <a:ea typeface="Roboto Light" panose="02000000000000000000" pitchFamily="2" charset="0"/>
              </a:rPr>
              <a:t>dari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katalog</a:t>
            </a:r>
            <a:r>
              <a:rPr lang="en-ID" sz="1400" b="0" i="0" u="none" strike="noStrike" dirty="0">
                <a:effectLst/>
                <a:latin typeface="Roboto Light" panose="02000000000000000000" pitchFamily="2" charset="0"/>
                <a:ea typeface="Roboto Light" panose="02000000000000000000" pitchFamily="2" charset="0"/>
              </a:rPr>
              <a:t> yang </a:t>
            </a:r>
            <a:r>
              <a:rPr lang="en-ID" sz="1400" b="0" i="0" u="none" strike="noStrike" dirty="0" err="1">
                <a:effectLst/>
                <a:latin typeface="Roboto Light" panose="02000000000000000000" pitchFamily="2" charset="0"/>
                <a:ea typeface="Roboto Light" panose="02000000000000000000" pitchFamily="2" charset="0"/>
              </a:rPr>
              <a:t>tersedia</a:t>
            </a:r>
            <a:r>
              <a:rPr lang="en-ID" sz="1400" b="0" i="0" u="none" strike="noStrike" dirty="0">
                <a:effectLst/>
                <a:latin typeface="Roboto Light" panose="02000000000000000000" pitchFamily="2" charset="0"/>
                <a:ea typeface="Roboto Light" panose="02000000000000000000" pitchFamily="2" charset="0"/>
              </a:rPr>
              <a:t> di </a:t>
            </a:r>
            <a:r>
              <a:rPr lang="en-ID" sz="1400" b="0" i="0" u="none" strike="noStrike" dirty="0" err="1">
                <a:effectLst/>
                <a:latin typeface="Roboto Light" panose="02000000000000000000" pitchFamily="2" charset="0"/>
                <a:ea typeface="Roboto Light" panose="02000000000000000000" pitchFamily="2" charset="0"/>
              </a:rPr>
              <a:t>perpustakaan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ini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apabila</a:t>
            </a:r>
            <a:r>
              <a:rPr lang="en-ID" sz="1400" b="0" i="0" u="none" strike="noStrike" dirty="0">
                <a:effectLst/>
                <a:latin typeface="Roboto Light" panose="02000000000000000000" pitchFamily="2" charset="0"/>
                <a:ea typeface="Roboto Light" panose="02000000000000000000" pitchFamily="2" charset="0"/>
              </a:rPr>
              <a:t> di scroll </a:t>
            </a:r>
            <a:r>
              <a:rPr lang="en-ID" sz="1400" b="0" i="0" u="none" strike="noStrike" dirty="0" err="1">
                <a:effectLst/>
                <a:latin typeface="Roboto Light" panose="02000000000000000000" pitchFamily="2" charset="0"/>
                <a:ea typeface="Roboto Light" panose="02000000000000000000" pitchFamily="2" charset="0"/>
              </a:rPr>
              <a:t>kebawah</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ada</a:t>
            </a:r>
            <a:r>
              <a:rPr lang="en-ID" sz="1400" b="0" i="0" u="none" strike="noStrike" dirty="0">
                <a:effectLst/>
                <a:latin typeface="Roboto Light" panose="02000000000000000000" pitchFamily="2" charset="0"/>
                <a:ea typeface="Roboto Light" panose="02000000000000000000" pitchFamily="2" charset="0"/>
              </a:rPr>
              <a:t> juga </a:t>
            </a:r>
            <a:r>
              <a:rPr lang="en-ID" sz="1400" b="0" i="0" u="none" strike="noStrike" dirty="0" err="1">
                <a:effectLst/>
                <a:latin typeface="Roboto Light" panose="02000000000000000000" pitchFamily="2" charset="0"/>
                <a:ea typeface="Roboto Light" panose="02000000000000000000" pitchFamily="2" charset="0"/>
              </a:rPr>
              <a:t>beberapa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yang </a:t>
            </a:r>
            <a:r>
              <a:rPr lang="en-ID" sz="1400" b="0" i="0" u="none" strike="noStrike" dirty="0" err="1">
                <a:effectLst/>
                <a:latin typeface="Roboto Light" panose="02000000000000000000" pitchFamily="2" charset="0"/>
                <a:ea typeface="Roboto Light" panose="02000000000000000000" pitchFamily="2" charset="0"/>
              </a:rPr>
              <a:t>sedang</a:t>
            </a:r>
            <a:r>
              <a:rPr lang="en-ID" sz="1400" b="0" i="0" u="none" strike="noStrike" dirty="0">
                <a:effectLst/>
                <a:latin typeface="Roboto Light" panose="02000000000000000000" pitchFamily="2" charset="0"/>
                <a:ea typeface="Roboto Light" panose="02000000000000000000" pitchFamily="2" charset="0"/>
              </a:rPr>
              <a:t> trending dan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yang </a:t>
            </a:r>
            <a:r>
              <a:rPr lang="en-ID" sz="1400" b="0" i="0" u="none" strike="noStrike" dirty="0" err="1">
                <a:effectLst/>
                <a:latin typeface="Roboto Light" panose="02000000000000000000" pitchFamily="2" charset="0"/>
                <a:ea typeface="Roboto Light" panose="02000000000000000000" pitchFamily="2" charset="0"/>
              </a:rPr>
              <a:t>direkomendasikan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untuk</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pengguna</a:t>
            </a:r>
            <a:endParaRPr lang="id-ID" sz="1400" b="0" i="0" u="none" strike="noStrike" dirty="0">
              <a:effectLst/>
              <a:latin typeface="Roboto Light" panose="02000000000000000000" pitchFamily="2" charset="0"/>
              <a:ea typeface="Roboto Light" panose="02000000000000000000" pitchFamily="2" charset="0"/>
            </a:endParaRPr>
          </a:p>
          <a:p>
            <a:pPr marL="1371600" rtl="0" fontAlgn="base">
              <a:spcBef>
                <a:spcPts val="0"/>
              </a:spcBef>
              <a:spcAft>
                <a:spcPts val="0"/>
              </a:spcAft>
              <a:buFont typeface="Arial" panose="020B0604020202020204" pitchFamily="34" charset="0"/>
              <a:buChar char="•"/>
            </a:pPr>
            <a:r>
              <a:rPr lang="en-ID" sz="1400" b="0" i="0" u="none" strike="noStrike" dirty="0" err="1">
                <a:effectLst/>
                <a:latin typeface="Roboto Light" panose="02000000000000000000" pitchFamily="2" charset="0"/>
                <a:ea typeface="Roboto Light" panose="02000000000000000000" pitchFamily="2" charset="0"/>
              </a:rPr>
              <a:t>Terdapat</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gambar</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didalam</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perpustakaan</a:t>
            </a:r>
            <a:r>
              <a:rPr lang="en-ID" sz="1400" b="0" i="0" u="none" strike="noStrike" dirty="0">
                <a:effectLst/>
                <a:latin typeface="Roboto Light" panose="02000000000000000000" pitchFamily="2" charset="0"/>
                <a:ea typeface="Roboto Light" panose="02000000000000000000" pitchFamily="2" charset="0"/>
              </a:rPr>
              <a:t> yang </a:t>
            </a:r>
            <a:r>
              <a:rPr lang="en-ID" sz="1400" b="0" i="0" u="none" strike="noStrike" dirty="0" err="1">
                <a:effectLst/>
                <a:latin typeface="Roboto Light" panose="02000000000000000000" pitchFamily="2" charset="0"/>
                <a:ea typeface="Roboto Light" panose="02000000000000000000" pitchFamily="2" charset="0"/>
              </a:rPr>
              <a:t>disertai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dengan</a:t>
            </a:r>
            <a:r>
              <a:rPr lang="en-ID" sz="1400" b="0" i="0" u="none" strike="noStrike" dirty="0">
                <a:effectLst/>
                <a:latin typeface="Roboto Light" panose="02000000000000000000" pitchFamily="2" charset="0"/>
                <a:ea typeface="Roboto Light" panose="02000000000000000000" pitchFamily="2" charset="0"/>
              </a:rPr>
              <a:t> kata </a:t>
            </a:r>
            <a:r>
              <a:rPr lang="en-ID" sz="1400" b="0" i="0" u="none" strike="noStrike" dirty="0" err="1">
                <a:effectLst/>
                <a:latin typeface="Roboto Light" panose="02000000000000000000" pitchFamily="2" charset="0"/>
                <a:ea typeface="Roboto Light" panose="02000000000000000000" pitchFamily="2" charset="0"/>
              </a:rPr>
              <a:t>motivasi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dengan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harapan</a:t>
            </a:r>
            <a:r>
              <a:rPr lang="en-ID" sz="1400" b="0" i="0" u="none" strike="noStrike" dirty="0">
                <a:effectLst/>
                <a:latin typeface="Roboto Light" panose="02000000000000000000" pitchFamily="2" charset="0"/>
                <a:ea typeface="Roboto Light" panose="02000000000000000000" pitchFamily="2" charset="0"/>
              </a:rPr>
              <a:t> user </a:t>
            </a:r>
            <a:r>
              <a:rPr lang="en-ID" sz="1400" b="0" i="0" u="none" strike="noStrike" dirty="0" err="1">
                <a:effectLst/>
                <a:latin typeface="Roboto Light" panose="02000000000000000000" pitchFamily="2" charset="0"/>
                <a:ea typeface="Roboto Light" panose="02000000000000000000" pitchFamily="2" charset="0"/>
              </a:rPr>
              <a:t>aplikasi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ini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dapat</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termotivasi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dengan</a:t>
            </a:r>
            <a:r>
              <a:rPr lang="en-ID" sz="1400" b="0" i="0" u="none" strike="noStrike" dirty="0">
                <a:effectLst/>
                <a:latin typeface="Roboto Light" panose="02000000000000000000" pitchFamily="2" charset="0"/>
                <a:ea typeface="Roboto Light" panose="02000000000000000000" pitchFamily="2" charset="0"/>
              </a:rPr>
              <a:t> kata - kata </a:t>
            </a:r>
            <a:r>
              <a:rPr lang="en-ID" sz="1400" b="0" i="0" u="none" strike="noStrike" dirty="0" err="1">
                <a:effectLst/>
                <a:latin typeface="Roboto Light" panose="02000000000000000000" pitchFamily="2" charset="0"/>
                <a:ea typeface="Roboto Light" panose="02000000000000000000" pitchFamily="2" charset="0"/>
              </a:rPr>
              <a:t>tersebut</a:t>
            </a:r>
            <a:r>
              <a:rPr lang="en-ID" sz="1400" b="0" i="0" u="none" strike="noStrike" dirty="0">
                <a:effectLst/>
                <a:latin typeface="Roboto Light" panose="02000000000000000000" pitchFamily="2" charset="0"/>
                <a:ea typeface="Roboto Light" panose="02000000000000000000" pitchFamily="2" charset="0"/>
              </a:rPr>
              <a:t>.</a:t>
            </a:r>
          </a:p>
          <a:p>
            <a:pPr marL="1371600" rtl="0" fontAlgn="base">
              <a:spcBef>
                <a:spcPts val="0"/>
              </a:spcBef>
              <a:spcAft>
                <a:spcPts val="0"/>
              </a:spcAft>
              <a:buFont typeface="Arial" panose="020B0604020202020204" pitchFamily="34" charset="0"/>
              <a:buChar char="•"/>
            </a:pPr>
            <a:r>
              <a:rPr lang="en-ID" sz="1400" b="0" i="0" u="none" strike="noStrike" dirty="0" err="1">
                <a:effectLst/>
                <a:latin typeface="Roboto Light" panose="02000000000000000000" pitchFamily="2" charset="0"/>
                <a:ea typeface="Roboto Light" panose="02000000000000000000" pitchFamily="2" charset="0"/>
              </a:rPr>
              <a:t>Terdapat</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tiga</a:t>
            </a:r>
            <a:r>
              <a:rPr lang="en-ID" sz="1400" b="0" i="0" u="none" strike="noStrike" dirty="0">
                <a:effectLst/>
                <a:latin typeface="Roboto Light" panose="02000000000000000000" pitchFamily="2" charset="0"/>
                <a:ea typeface="Roboto Light" panose="02000000000000000000" pitchFamily="2" charset="0"/>
              </a:rPr>
              <a:t> icon yang </a:t>
            </a:r>
            <a:r>
              <a:rPr lang="en-ID" sz="1400" b="0" i="0" u="none" strike="noStrike" dirty="0" err="1">
                <a:effectLst/>
                <a:latin typeface="Roboto Light" panose="02000000000000000000" pitchFamily="2" charset="0"/>
                <a:ea typeface="Roboto Light" panose="02000000000000000000" pitchFamily="2" charset="0"/>
              </a:rPr>
              <a:t>apabila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diklik</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akan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mengarah</a:t>
            </a:r>
            <a:r>
              <a:rPr lang="en-ID" sz="1400" b="0" i="0" u="none" strike="noStrike" dirty="0">
                <a:effectLst/>
                <a:latin typeface="Roboto Light" panose="02000000000000000000" pitchFamily="2" charset="0"/>
                <a:ea typeface="Roboto Light" panose="02000000000000000000" pitchFamily="2" charset="0"/>
              </a:rPr>
              <a:t> pada page </a:t>
            </a:r>
            <a:r>
              <a:rPr lang="en-ID" sz="1400" b="0" i="0" u="none" strike="noStrike" dirty="0" err="1">
                <a:effectLst/>
                <a:latin typeface="Roboto Light" panose="02000000000000000000" pitchFamily="2" charset="0"/>
                <a:ea typeface="Roboto Light" panose="02000000000000000000" pitchFamily="2" charset="0"/>
              </a:rPr>
              <a:t>katalog</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yang </a:t>
            </a:r>
            <a:r>
              <a:rPr lang="en-ID" sz="1400" b="0" i="0" u="none" strike="noStrike" dirty="0" err="1">
                <a:effectLst/>
                <a:latin typeface="Roboto Light" panose="02000000000000000000" pitchFamily="2" charset="0"/>
                <a:ea typeface="Roboto Light" panose="02000000000000000000" pitchFamily="2" charset="0"/>
              </a:rPr>
              <a:t>sudah</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dikategorikan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untuk</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memudahkan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pencarian</a:t>
            </a:r>
            <a:endParaRPr lang="en-ID" sz="1400" b="0" i="0" u="none" strike="noStrike" dirty="0">
              <a:effectLst/>
              <a:latin typeface="Roboto Light" panose="02000000000000000000" pitchFamily="2" charset="0"/>
              <a:ea typeface="Roboto Light" panose="02000000000000000000" pitchFamily="2" charset="0"/>
            </a:endParaRPr>
          </a:p>
          <a:p>
            <a:pPr marL="342900" lvl="0" indent="-342900" algn="l" rtl="0">
              <a:lnSpc>
                <a:spcPct val="100000"/>
              </a:lnSpc>
              <a:spcBef>
                <a:spcPts val="300"/>
              </a:spcBef>
              <a:spcAft>
                <a:spcPts val="0"/>
              </a:spcAft>
              <a:buSzPct val="80000"/>
              <a:buFont typeface="+mj-lt"/>
              <a:buAutoNum type="alphaLcParenR"/>
            </a:pPr>
            <a:endParaRPr lang="id-ID"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64842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5" name="Rectangle 4">
            <a:extLst>
              <a:ext uri="{FF2B5EF4-FFF2-40B4-BE49-F238E27FC236}">
                <a16:creationId xmlns:a16="http://schemas.microsoft.com/office/drawing/2014/main" id="{6D68A55E-F007-A72C-8B23-8863765B723B}"/>
              </a:ext>
            </a:extLst>
          </p:cNvPr>
          <p:cNvSpPr/>
          <p:nvPr/>
        </p:nvSpPr>
        <p:spPr>
          <a:xfrm>
            <a:off x="-341085" y="1323721"/>
            <a:ext cx="8791666" cy="2937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Rectangle 3">
            <a:extLst>
              <a:ext uri="{FF2B5EF4-FFF2-40B4-BE49-F238E27FC236}">
                <a16:creationId xmlns:a16="http://schemas.microsoft.com/office/drawing/2014/main" id="{4747CD21-40E8-EBF3-23E9-6CD07F1E029E}"/>
              </a:ext>
            </a:extLst>
          </p:cNvPr>
          <p:cNvSpPr/>
          <p:nvPr/>
        </p:nvSpPr>
        <p:spPr>
          <a:xfrm>
            <a:off x="6400801" y="1620520"/>
            <a:ext cx="2049779" cy="2937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PENJELASAN</a:t>
            </a:r>
            <a:endParaRPr dirty="0"/>
          </a:p>
        </p:txBody>
      </p:sp>
      <p:sp>
        <p:nvSpPr>
          <p:cNvPr id="1282" name="Google Shape;1282;p41"/>
          <p:cNvSpPr txBox="1">
            <a:spLocks noGrp="1"/>
          </p:cNvSpPr>
          <p:nvPr>
            <p:ph type="body" idx="1"/>
          </p:nvPr>
        </p:nvSpPr>
        <p:spPr>
          <a:xfrm>
            <a:off x="-782194" y="1251150"/>
            <a:ext cx="9232774" cy="3416400"/>
          </a:xfrm>
          <a:prstGeom prst="rect">
            <a:avLst/>
          </a:prstGeom>
        </p:spPr>
        <p:txBody>
          <a:bodyPr spcFirstLastPara="1" wrap="square" lIns="91425" tIns="91425" rIns="91425" bIns="91425" anchor="t" anchorCtr="0">
            <a:noAutofit/>
          </a:bodyPr>
          <a:lstStyle/>
          <a:p>
            <a:pPr marL="1371600" rtl="0" fontAlgn="base">
              <a:spcBef>
                <a:spcPts val="0"/>
              </a:spcBef>
              <a:spcAft>
                <a:spcPts val="0"/>
              </a:spcAft>
              <a:buFont typeface="Arial" panose="020B0604020202020204" pitchFamily="34" charset="0"/>
              <a:buChar char="•"/>
            </a:pPr>
            <a:r>
              <a:rPr lang="en-ID" sz="1400" b="0" i="0" u="none" strike="noStrike" dirty="0">
                <a:solidFill>
                  <a:srgbClr val="000000"/>
                </a:solidFill>
                <a:effectLst/>
                <a:latin typeface="Roboto Light" panose="02000000000000000000" pitchFamily="2" charset="0"/>
                <a:ea typeface="Roboto Light" panose="02000000000000000000" pitchFamily="2" charset="0"/>
              </a:rPr>
              <a:t>Di Bawah icon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tersebut</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terdapat</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beberapa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termasuk</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kedalam</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kategori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direkomendasikan</a:t>
            </a:r>
            <a:r>
              <a:rPr lang="en-ID" sz="1400" b="0" i="0" u="none" strike="noStrike" dirty="0">
                <a:solidFill>
                  <a:srgbClr val="000000"/>
                </a:solidFill>
                <a:effectLst/>
                <a:latin typeface="Roboto Light" panose="02000000000000000000" pitchFamily="2" charset="0"/>
                <a:ea typeface="Roboto Light" panose="02000000000000000000" pitchFamily="2" charset="0"/>
              </a:rPr>
              <a:t> dan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sedang</a:t>
            </a:r>
            <a:r>
              <a:rPr lang="en-ID" sz="1400" b="0" i="0" u="none" strike="noStrike" dirty="0">
                <a:solidFill>
                  <a:srgbClr val="000000"/>
                </a:solidFill>
                <a:effectLst/>
                <a:latin typeface="Roboto Light" panose="02000000000000000000" pitchFamily="2" charset="0"/>
                <a:ea typeface="Roboto Light" panose="02000000000000000000" pitchFamily="2" charset="0"/>
              </a:rPr>
              <a:t> trending</a:t>
            </a:r>
          </a:p>
          <a:p>
            <a:pPr marL="1371600" rtl="0" fontAlgn="base">
              <a:spcBef>
                <a:spcPts val="0"/>
              </a:spcBef>
              <a:spcAft>
                <a:spcPts val="0"/>
              </a:spcAft>
              <a:buFont typeface="Arial" panose="020B0604020202020204" pitchFamily="34" charset="0"/>
              <a:buChar char="•"/>
            </a:pPr>
            <a:r>
              <a:rPr lang="en-ID" sz="1400" b="0" i="0" u="none" strike="noStrike" dirty="0" err="1">
                <a:solidFill>
                  <a:srgbClr val="000000"/>
                </a:solidFill>
                <a:effectLst/>
                <a:latin typeface="Roboto Light" panose="02000000000000000000" pitchFamily="2" charset="0"/>
                <a:ea typeface="Roboto Light" panose="02000000000000000000" pitchFamily="2" charset="0"/>
              </a:rPr>
              <a:t>Terdapat</a:t>
            </a:r>
            <a:r>
              <a:rPr lang="en-ID" sz="1400" b="0" i="0" u="none" strike="noStrike" dirty="0">
                <a:solidFill>
                  <a:srgbClr val="000000"/>
                </a:solidFill>
                <a:effectLst/>
                <a:latin typeface="Roboto Light" panose="02000000000000000000" pitchFamily="2" charset="0"/>
                <a:ea typeface="Roboto Light" panose="02000000000000000000" pitchFamily="2" charset="0"/>
              </a:rPr>
              <a:t> button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pinjam</a:t>
            </a:r>
            <a:r>
              <a:rPr lang="en-ID" sz="1400" b="0" i="0" u="none" strike="noStrike" dirty="0">
                <a:solidFill>
                  <a:srgbClr val="000000"/>
                </a:solidFill>
                <a:effectLst/>
                <a:latin typeface="Roboto Light" panose="02000000000000000000" pitchFamily="2" charset="0"/>
                <a:ea typeface="Roboto Light" panose="02000000000000000000" pitchFamily="2" charset="0"/>
              </a:rPr>
              <a:t>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apabila</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diklik</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dapat</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digunakan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untuk</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meminjam</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tersebut</a:t>
            </a:r>
            <a:r>
              <a:rPr lang="en-ID" sz="1400" b="0" i="0" u="none" strike="noStrike" dirty="0">
                <a:solidFill>
                  <a:srgbClr val="000000"/>
                </a:solidFill>
                <a:effectLst/>
                <a:latin typeface="Roboto Light" panose="02000000000000000000" pitchFamily="2" charset="0"/>
                <a:ea typeface="Roboto Light" panose="02000000000000000000" pitchFamily="2" charset="0"/>
              </a:rPr>
              <a:t>, dan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dilanjutkan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dengan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mengisikan</a:t>
            </a:r>
            <a:r>
              <a:rPr lang="en-ID" sz="1400" b="0" i="0" u="none" strike="noStrike" dirty="0">
                <a:solidFill>
                  <a:srgbClr val="000000"/>
                </a:solidFill>
                <a:effectLst/>
                <a:latin typeface="Roboto Light" panose="02000000000000000000" pitchFamily="2" charset="0"/>
                <a:ea typeface="Roboto Light" panose="02000000000000000000" pitchFamily="2" charset="0"/>
              </a:rPr>
              <a:t> form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peminjaman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a:t>
            </a:r>
            <a:endParaRPr lang="id-ID" sz="1400" b="0" i="0" u="none" strike="noStrike" dirty="0">
              <a:solidFill>
                <a:srgbClr val="000000"/>
              </a:solidFill>
              <a:effectLst/>
              <a:latin typeface="Roboto Light" panose="02000000000000000000" pitchFamily="2" charset="0"/>
              <a:ea typeface="Roboto Light" panose="02000000000000000000" pitchFamily="2" charset="0"/>
            </a:endParaRPr>
          </a:p>
          <a:p>
            <a:pPr marL="1079500" indent="0" rtl="0" fontAlgn="base">
              <a:spcBef>
                <a:spcPts val="0"/>
              </a:spcBef>
              <a:spcAft>
                <a:spcPts val="0"/>
              </a:spcAft>
              <a:buNone/>
            </a:pPr>
            <a:endParaRPr lang="id-ID" sz="1400" b="0" i="0" u="none" strike="noStrike" dirty="0">
              <a:solidFill>
                <a:srgbClr val="000000"/>
              </a:solidFill>
              <a:effectLst/>
              <a:latin typeface="Roboto Light" panose="02000000000000000000" pitchFamily="2" charset="0"/>
              <a:ea typeface="Roboto Light" panose="02000000000000000000" pitchFamily="2" charset="0"/>
            </a:endParaRPr>
          </a:p>
          <a:p>
            <a:pPr marL="1422400" indent="-342900" rtl="0" fontAlgn="base">
              <a:spcBef>
                <a:spcPts val="0"/>
              </a:spcBef>
              <a:spcAft>
                <a:spcPts val="0"/>
              </a:spcAft>
              <a:buSzPct val="80000"/>
              <a:buFont typeface="+mj-lt"/>
              <a:buAutoNum type="alphaLcParenR" startAt="2"/>
            </a:pPr>
            <a:r>
              <a:rPr lang="en-ID" sz="1400" b="0" i="0" u="none" strike="noStrike" dirty="0" err="1">
                <a:solidFill>
                  <a:srgbClr val="000000"/>
                </a:solidFill>
                <a:effectLst/>
                <a:latin typeface="Roboto Light" panose="02000000000000000000" pitchFamily="2" charset="0"/>
                <a:ea typeface="Roboto Light" panose="02000000000000000000" pitchFamily="2" charset="0"/>
              </a:rPr>
              <a:t>Katalog</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berisi</a:t>
            </a:r>
            <a:r>
              <a:rPr lang="en-ID" sz="1400" b="0" i="0" u="none" strike="noStrike" dirty="0">
                <a:solidFill>
                  <a:srgbClr val="000000"/>
                </a:solidFill>
                <a:effectLst/>
                <a:latin typeface="Roboto Light" panose="02000000000000000000" pitchFamily="2" charset="0"/>
                <a:ea typeface="Roboto Light" panose="02000000000000000000" pitchFamily="2" charset="0"/>
              </a:rPr>
              <a:t> 3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kategori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dari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buku</a:t>
            </a:r>
            <a:r>
              <a:rPr lang="en-ID" sz="1400" b="0" i="0" u="none" strike="noStrike" dirty="0">
                <a:solidFill>
                  <a:srgbClr val="000000"/>
                </a:solidFill>
                <a:effectLst/>
                <a:latin typeface="Roboto Light" panose="02000000000000000000" pitchFamily="2" charset="0"/>
                <a:ea typeface="Roboto Light" panose="02000000000000000000" pitchFamily="2" charset="0"/>
              </a:rPr>
              <a:t> yang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tersedia</a:t>
            </a:r>
            <a:r>
              <a:rPr lang="en-ID" sz="1400" b="0" i="0" u="none" strike="noStrike" dirty="0">
                <a:solidFill>
                  <a:srgbClr val="000000"/>
                </a:solidFill>
                <a:effectLst/>
                <a:latin typeface="Roboto Light" panose="02000000000000000000" pitchFamily="2" charset="0"/>
                <a:ea typeface="Roboto Light" panose="02000000000000000000" pitchFamily="2" charset="0"/>
              </a:rPr>
              <a:t> di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perpustakaan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ini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tiap</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kategori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dipisahkan</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dengan</a:t>
            </a:r>
            <a:r>
              <a:rPr lang="en-ID" sz="1400" b="0" i="0" u="none" strike="noStrike" dirty="0">
                <a:solidFill>
                  <a:srgbClr val="000000"/>
                </a:solidFill>
                <a:effectLst/>
                <a:latin typeface="Roboto Light" panose="02000000000000000000" pitchFamily="2" charset="0"/>
                <a:ea typeface="Roboto Light" panose="02000000000000000000" pitchFamily="2" charset="0"/>
              </a:rPr>
              <a:t> line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biru</a:t>
            </a:r>
            <a:r>
              <a:rPr lang="en-ID" sz="1400" b="0" i="0" u="none" strike="noStrike" dirty="0">
                <a:solidFill>
                  <a:srgbClr val="000000"/>
                </a:solidFill>
                <a:effectLst/>
                <a:latin typeface="Roboto Light" panose="02000000000000000000" pitchFamily="2" charset="0"/>
                <a:ea typeface="Roboto Light" panose="02000000000000000000" pitchFamily="2" charset="0"/>
              </a:rPr>
              <a:t> dan tulisan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sesuai</a:t>
            </a:r>
            <a:r>
              <a:rPr lang="en-ID" sz="1400" b="0" i="0" u="none" strike="noStrike" dirty="0">
                <a:solidFill>
                  <a:srgbClr val="000000"/>
                </a:solidFill>
                <a:effectLst/>
                <a:latin typeface="Roboto Light" panose="02000000000000000000" pitchFamily="2" charset="0"/>
                <a:ea typeface="Roboto Light" panose="02000000000000000000" pitchFamily="2" charset="0"/>
              </a:rPr>
              <a:t> </a:t>
            </a:r>
            <a:r>
              <a:rPr lang="en-ID" sz="1400" b="0" i="0" u="none" strike="noStrike" dirty="0" err="1">
                <a:solidFill>
                  <a:srgbClr val="000000"/>
                </a:solidFill>
                <a:effectLst/>
                <a:latin typeface="Roboto Light" panose="02000000000000000000" pitchFamily="2" charset="0"/>
                <a:ea typeface="Roboto Light" panose="02000000000000000000" pitchFamily="2" charset="0"/>
              </a:rPr>
              <a:t>bagiannya</a:t>
            </a:r>
            <a:r>
              <a:rPr lang="id-ID" sz="1400" b="0" i="0" u="none" strike="noStrike" dirty="0">
                <a:solidFill>
                  <a:srgbClr val="000000"/>
                </a:solidFill>
                <a:effectLst/>
                <a:latin typeface="Roboto Light" panose="02000000000000000000" pitchFamily="2" charset="0"/>
                <a:ea typeface="Roboto Light" panose="02000000000000000000" pitchFamily="2" charset="0"/>
              </a:rPr>
              <a:t> :</a:t>
            </a:r>
          </a:p>
          <a:p>
            <a:pPr marL="1079500" indent="0" rtl="0" fontAlgn="base">
              <a:spcBef>
                <a:spcPts val="0"/>
              </a:spcBef>
              <a:spcAft>
                <a:spcPts val="0"/>
              </a:spcAft>
              <a:buSzPct val="80000"/>
              <a:buNone/>
            </a:pPr>
            <a:r>
              <a:rPr lang="id-ID" sz="1400" b="0" i="0" u="none" strike="noStrike" dirty="0">
                <a:solidFill>
                  <a:srgbClr val="000000"/>
                </a:solidFill>
                <a:effectLst/>
                <a:latin typeface="Roboto Light" panose="02000000000000000000" pitchFamily="2" charset="0"/>
                <a:ea typeface="Roboto Light" panose="02000000000000000000" pitchFamily="2" charset="0"/>
              </a:rPr>
              <a:t>	i. Majalah terdiri dari : PNI dan Ahli Warisnya, Mudahnya Mema</a:t>
            </a:r>
            <a:r>
              <a:rPr lang="id-ID" sz="1400" dirty="0">
                <a:solidFill>
                  <a:srgbClr val="000000"/>
                </a:solidFill>
                <a:latin typeface="Roboto Light" panose="02000000000000000000" pitchFamily="2" charset="0"/>
                <a:ea typeface="Roboto Light" panose="02000000000000000000" pitchFamily="2" charset="0"/>
              </a:rPr>
              <a:t>afkan, Efek Vonis Ahok, </a:t>
            </a:r>
          </a:p>
          <a:p>
            <a:pPr marL="1079500" indent="0" rtl="0" fontAlgn="base">
              <a:spcBef>
                <a:spcPts val="0"/>
              </a:spcBef>
              <a:spcAft>
                <a:spcPts val="0"/>
              </a:spcAft>
              <a:buSzPct val="80000"/>
              <a:buNone/>
            </a:pPr>
            <a:r>
              <a:rPr lang="id-ID" sz="1400" b="0" i="0" u="none" strike="noStrike" dirty="0">
                <a:solidFill>
                  <a:srgbClr val="000000"/>
                </a:solidFill>
                <a:effectLst/>
                <a:latin typeface="Roboto Light" panose="02000000000000000000" pitchFamily="2" charset="0"/>
                <a:ea typeface="Roboto Light" panose="02000000000000000000" pitchFamily="2" charset="0"/>
              </a:rPr>
              <a:t>	   Creamy Seafood, Merawat Balita, Fashion and Art</a:t>
            </a:r>
          </a:p>
          <a:p>
            <a:pPr marL="1079500" indent="0" rtl="0" fontAlgn="base">
              <a:spcBef>
                <a:spcPts val="0"/>
              </a:spcBef>
              <a:spcAft>
                <a:spcPts val="0"/>
              </a:spcAft>
              <a:buSzPct val="80000"/>
              <a:buNone/>
            </a:pPr>
            <a:r>
              <a:rPr lang="id-ID" sz="1400" dirty="0">
                <a:solidFill>
                  <a:srgbClr val="000000"/>
                </a:solidFill>
                <a:latin typeface="Roboto Light" panose="02000000000000000000" pitchFamily="2" charset="0"/>
                <a:ea typeface="Roboto Light" panose="02000000000000000000" pitchFamily="2" charset="0"/>
              </a:rPr>
              <a:t>	ii. Olahraga terdiri dari : Jago Futsal, Jago Sepak Bola, Jago Bulu Tangkis, Jago Renang, 	    Panduan Hatha Yoga, Bermain Kasti</a:t>
            </a:r>
          </a:p>
          <a:p>
            <a:pPr marL="1079500" indent="0" rtl="0" fontAlgn="base">
              <a:spcBef>
                <a:spcPts val="0"/>
              </a:spcBef>
              <a:spcAft>
                <a:spcPts val="0"/>
              </a:spcAft>
              <a:buSzPct val="80000"/>
              <a:buNone/>
            </a:pPr>
            <a:r>
              <a:rPr lang="id-ID" sz="1400" b="0" i="0" u="none" strike="noStrike" dirty="0">
                <a:solidFill>
                  <a:srgbClr val="000000"/>
                </a:solidFill>
                <a:effectLst/>
                <a:latin typeface="Roboto Light" panose="02000000000000000000" pitchFamily="2" charset="0"/>
                <a:ea typeface="Roboto Light" panose="02000000000000000000" pitchFamily="2" charset="0"/>
              </a:rPr>
              <a:t>	iii. Teknologi terdiri dari : Belajar Microsoft Office, Indonesia menuju 5G,Teknologi</a:t>
            </a:r>
          </a:p>
          <a:p>
            <a:pPr marL="1079500" indent="0" rtl="0" fontAlgn="base">
              <a:spcBef>
                <a:spcPts val="0"/>
              </a:spcBef>
              <a:spcAft>
                <a:spcPts val="0"/>
              </a:spcAft>
              <a:buSzPct val="80000"/>
              <a:buNone/>
            </a:pPr>
            <a:r>
              <a:rPr lang="id-ID" sz="1400" dirty="0">
                <a:solidFill>
                  <a:srgbClr val="000000"/>
                </a:solidFill>
                <a:latin typeface="Roboto Light" panose="02000000000000000000" pitchFamily="2" charset="0"/>
                <a:ea typeface="Roboto Light" panose="02000000000000000000" pitchFamily="2" charset="0"/>
              </a:rPr>
              <a:t>	     </a:t>
            </a:r>
            <a:r>
              <a:rPr lang="id-ID" sz="1400" b="0" i="0" u="none" strike="noStrike" dirty="0">
                <a:solidFill>
                  <a:srgbClr val="000000"/>
                </a:solidFill>
                <a:effectLst/>
                <a:latin typeface="Roboto Light" panose="02000000000000000000" pitchFamily="2" charset="0"/>
                <a:ea typeface="Roboto Light" panose="02000000000000000000" pitchFamily="2" charset="0"/>
              </a:rPr>
              <a:t>Pembangkit Listrik, Prinsip Dasar Satelit, Teknologi Layanan Jaringan</a:t>
            </a:r>
          </a:p>
          <a:p>
            <a:pPr marL="1079500" indent="0" rtl="0" fontAlgn="base">
              <a:spcBef>
                <a:spcPts val="0"/>
              </a:spcBef>
              <a:spcAft>
                <a:spcPts val="0"/>
              </a:spcAft>
              <a:buSzPct val="80000"/>
              <a:buNone/>
            </a:pPr>
            <a:r>
              <a:rPr lang="id-ID" sz="1400" dirty="0">
                <a:solidFill>
                  <a:srgbClr val="000000"/>
                </a:solidFill>
                <a:latin typeface="Roboto Light" panose="02000000000000000000" pitchFamily="2" charset="0"/>
                <a:ea typeface="Roboto Light" panose="02000000000000000000" pitchFamily="2" charset="0"/>
              </a:rPr>
              <a:t>	</a:t>
            </a:r>
            <a:endParaRPr lang="id-ID" sz="1400" b="0" i="0" u="none" strike="noStrike" dirty="0">
              <a:solidFill>
                <a:srgbClr val="000000"/>
              </a:solidFill>
              <a:effectLst/>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3567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5" name="Rectangle 4">
            <a:extLst>
              <a:ext uri="{FF2B5EF4-FFF2-40B4-BE49-F238E27FC236}">
                <a16:creationId xmlns:a16="http://schemas.microsoft.com/office/drawing/2014/main" id="{129E7B3D-4E8D-AEB2-1831-91BC0E8F1EEC}"/>
              </a:ext>
            </a:extLst>
          </p:cNvPr>
          <p:cNvSpPr/>
          <p:nvPr/>
        </p:nvSpPr>
        <p:spPr>
          <a:xfrm>
            <a:off x="6455230" y="1287435"/>
            <a:ext cx="2049779" cy="3603879"/>
          </a:xfrm>
          <a:prstGeom prst="rect">
            <a:avLst/>
          </a:prstGeom>
          <a:solidFill>
            <a:srgbClr val="051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PENJELASAN</a:t>
            </a:r>
            <a:endParaRPr dirty="0"/>
          </a:p>
        </p:txBody>
      </p:sp>
      <p:sp>
        <p:nvSpPr>
          <p:cNvPr id="1288" name="Google Shape;1288;p42"/>
          <p:cNvSpPr txBox="1">
            <a:spLocks noGrp="1"/>
          </p:cNvSpPr>
          <p:nvPr>
            <p:ph type="body" idx="1"/>
          </p:nvPr>
        </p:nvSpPr>
        <p:spPr>
          <a:xfrm>
            <a:off x="214914" y="1361209"/>
            <a:ext cx="8101772" cy="3416400"/>
          </a:xfrm>
          <a:prstGeom prst="rect">
            <a:avLst/>
          </a:prstGeom>
          <a:noFill/>
        </p:spPr>
        <p:txBody>
          <a:bodyPr spcFirstLastPara="1" wrap="square" lIns="91425" tIns="91425" rIns="91425" bIns="91425" anchor="t" anchorCtr="0">
            <a:noAutofit/>
          </a:bodyPr>
          <a:lstStyle/>
          <a:p>
            <a:pPr marL="342900" lvl="0" indent="-342900" algn="l" rtl="0">
              <a:lnSpc>
                <a:spcPct val="100000"/>
              </a:lnSpc>
              <a:spcBef>
                <a:spcPts val="300"/>
              </a:spcBef>
              <a:spcAft>
                <a:spcPts val="0"/>
              </a:spcAft>
              <a:buSzPct val="80000"/>
              <a:buFont typeface="+mj-lt"/>
              <a:buAutoNum type="alphaLcParenR" startAt="3"/>
            </a:pPr>
            <a:r>
              <a:rPr lang="en-ID" sz="1400" b="0" i="0" u="none" strike="noStrike" dirty="0" err="1">
                <a:effectLst/>
                <a:latin typeface="Roboto Light" panose="02000000000000000000" pitchFamily="2" charset="0"/>
                <a:ea typeface="Roboto Light" panose="02000000000000000000" pitchFamily="2" charset="0"/>
              </a:rPr>
              <a:t>Peminjaman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berisi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formulir</a:t>
            </a:r>
            <a:r>
              <a:rPr lang="en-ID" sz="1400" b="0" i="0" u="none" strike="noStrike" dirty="0">
                <a:effectLst/>
                <a:latin typeface="Roboto Light" panose="02000000000000000000" pitchFamily="2" charset="0"/>
                <a:ea typeface="Roboto Light" panose="02000000000000000000" pitchFamily="2" charset="0"/>
              </a:rPr>
              <a:t> yang </a:t>
            </a:r>
            <a:r>
              <a:rPr lang="en-ID" sz="1400" b="0" i="0" u="none" strike="noStrike" dirty="0" err="1">
                <a:effectLst/>
                <a:latin typeface="Roboto Light" panose="02000000000000000000" pitchFamily="2" charset="0"/>
                <a:ea typeface="Roboto Light" panose="02000000000000000000" pitchFamily="2" charset="0"/>
              </a:rPr>
              <a:t>harus</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diisi</a:t>
            </a:r>
            <a:r>
              <a:rPr lang="en-ID" sz="1400" b="0" i="0" u="none" strike="noStrike" dirty="0">
                <a:effectLst/>
                <a:latin typeface="Roboto Light" panose="02000000000000000000" pitchFamily="2" charset="0"/>
                <a:ea typeface="Roboto Light" panose="02000000000000000000" pitchFamily="2" charset="0"/>
              </a:rPr>
              <a:t> user </a:t>
            </a:r>
            <a:r>
              <a:rPr lang="en-ID" sz="1400" b="0" i="0" u="none" strike="noStrike" dirty="0" err="1">
                <a:effectLst/>
                <a:latin typeface="Roboto Light" panose="02000000000000000000" pitchFamily="2" charset="0"/>
                <a:ea typeface="Roboto Light" panose="02000000000000000000" pitchFamily="2" charset="0"/>
              </a:rPr>
              <a:t>ketika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ingin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meminjam</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dan </a:t>
            </a:r>
            <a:r>
              <a:rPr lang="en-ID" sz="1400" b="0" i="0" u="none" strike="noStrike" dirty="0" err="1">
                <a:effectLst/>
                <a:latin typeface="Roboto Light" panose="02000000000000000000" pitchFamily="2" charset="0"/>
                <a:ea typeface="Roboto Light" panose="02000000000000000000" pitchFamily="2" charset="0"/>
              </a:rPr>
              <a:t>dibawahnya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terdapat</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tabel</a:t>
            </a:r>
            <a:r>
              <a:rPr lang="en-ID" sz="1400" b="0" i="0" u="none" strike="noStrike" dirty="0">
                <a:effectLst/>
                <a:latin typeface="Roboto Light" panose="02000000000000000000" pitchFamily="2" charset="0"/>
                <a:ea typeface="Roboto Light" panose="02000000000000000000" pitchFamily="2" charset="0"/>
              </a:rPr>
              <a:t> yang </a:t>
            </a:r>
            <a:r>
              <a:rPr lang="en-ID" sz="1400" b="0" i="0" u="none" strike="noStrike" dirty="0" err="1">
                <a:effectLst/>
                <a:latin typeface="Roboto Light" panose="02000000000000000000" pitchFamily="2" charset="0"/>
                <a:ea typeface="Roboto Light" panose="02000000000000000000" pitchFamily="2" charset="0"/>
              </a:rPr>
              <a:t>apabila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telah</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dipinjam</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maka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tabel</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tersebut</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akan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berisi</a:t>
            </a:r>
            <a:r>
              <a:rPr lang="en-ID" sz="1400" b="0" i="0" u="none" strike="noStrike" dirty="0">
                <a:effectLst/>
                <a:latin typeface="Roboto Light" panose="02000000000000000000" pitchFamily="2" charset="0"/>
                <a:ea typeface="Roboto Light" panose="02000000000000000000" pitchFamily="2" charset="0"/>
              </a:rPr>
              <a:t> data </a:t>
            </a:r>
            <a:r>
              <a:rPr lang="en-ID" sz="1400" b="0" i="0" u="none" strike="noStrike" dirty="0" err="1">
                <a:effectLst/>
                <a:latin typeface="Roboto Light" panose="02000000000000000000" pitchFamily="2" charset="0"/>
                <a:ea typeface="Roboto Light" panose="02000000000000000000" pitchFamily="2" charset="0"/>
              </a:rPr>
              <a:t>data</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dari</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peminjam</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r>
              <a:rPr lang="id-ID" sz="1400" dirty="0">
                <a:latin typeface="Roboto Light" panose="02000000000000000000" pitchFamily="2" charset="0"/>
                <a:ea typeface="Roboto Light" panose="02000000000000000000" pitchFamily="2" charset="0"/>
              </a:rPr>
              <a:t>.</a:t>
            </a:r>
          </a:p>
          <a:p>
            <a:pPr marL="342900" lvl="0" indent="-342900" algn="l" rtl="0">
              <a:lnSpc>
                <a:spcPct val="100000"/>
              </a:lnSpc>
              <a:spcBef>
                <a:spcPts val="300"/>
              </a:spcBef>
              <a:spcAft>
                <a:spcPts val="0"/>
              </a:spcAft>
              <a:buSzPct val="80000"/>
              <a:buFont typeface="+mj-lt"/>
              <a:buAutoNum type="alphaLcParenR" startAt="3"/>
            </a:pPr>
            <a:endParaRPr lang="id-ID" sz="1400" b="0" i="0" u="none" strike="noStrike" dirty="0">
              <a:effectLst/>
              <a:latin typeface="Roboto Light" panose="02000000000000000000" pitchFamily="2" charset="0"/>
              <a:ea typeface="Roboto Light" panose="02000000000000000000" pitchFamily="2" charset="0"/>
            </a:endParaRPr>
          </a:p>
          <a:p>
            <a:pPr marL="0" lvl="0" indent="0" algn="l" rtl="0">
              <a:lnSpc>
                <a:spcPct val="100000"/>
              </a:lnSpc>
              <a:spcBef>
                <a:spcPts val="300"/>
              </a:spcBef>
              <a:spcAft>
                <a:spcPts val="0"/>
              </a:spcAft>
              <a:buSzPct val="80000"/>
              <a:buNone/>
            </a:pPr>
            <a:r>
              <a:rPr lang="id-ID" sz="1400" dirty="0">
                <a:latin typeface="Roboto Light" panose="02000000000000000000" pitchFamily="2" charset="0"/>
                <a:ea typeface="Roboto Light" panose="02000000000000000000" pitchFamily="2" charset="0"/>
              </a:rPr>
              <a:t>        </a:t>
            </a:r>
            <a:r>
              <a:rPr lang="id-ID" sz="1400" b="0" i="0" u="none" strike="noStrike" dirty="0">
                <a:effectLst/>
                <a:latin typeface="Roboto Light" panose="02000000000000000000" pitchFamily="2" charset="0"/>
                <a:ea typeface="Roboto Light" panose="02000000000000000000" pitchFamily="2" charset="0"/>
              </a:rPr>
              <a:t>Form Terdiri dari :</a:t>
            </a:r>
          </a:p>
          <a:p>
            <a:pPr marL="742950" lvl="1" indent="-285750">
              <a:lnSpc>
                <a:spcPct val="100000"/>
              </a:lnSpc>
              <a:spcBef>
                <a:spcPts val="300"/>
              </a:spcBef>
              <a:buSzPct val="80000"/>
              <a:buFont typeface="Arial" panose="020B0604020202020204" pitchFamily="34" charset="0"/>
              <a:buChar char="•"/>
            </a:pPr>
            <a:r>
              <a:rPr lang="id-ID" sz="1400" b="0" i="0" u="none" strike="noStrike" dirty="0">
                <a:effectLst/>
                <a:latin typeface="Roboto Light" panose="02000000000000000000" pitchFamily="2" charset="0"/>
                <a:ea typeface="Roboto Light" panose="02000000000000000000" pitchFamily="2" charset="0"/>
              </a:rPr>
              <a:t>Genre Buku</a:t>
            </a:r>
          </a:p>
          <a:p>
            <a:pPr marL="742950" lvl="1" indent="-285750">
              <a:lnSpc>
                <a:spcPct val="100000"/>
              </a:lnSpc>
              <a:spcBef>
                <a:spcPts val="300"/>
              </a:spcBef>
              <a:buSzPct val="80000"/>
              <a:buFont typeface="Arial" panose="020B0604020202020204" pitchFamily="34" charset="0"/>
              <a:buChar char="•"/>
            </a:pPr>
            <a:r>
              <a:rPr lang="id-ID" sz="1400" dirty="0">
                <a:latin typeface="Roboto Light" panose="02000000000000000000" pitchFamily="2" charset="0"/>
                <a:ea typeface="Roboto Light" panose="02000000000000000000" pitchFamily="2" charset="0"/>
              </a:rPr>
              <a:t>Judul Buku</a:t>
            </a:r>
          </a:p>
          <a:p>
            <a:pPr marL="742950" lvl="1" indent="-285750">
              <a:lnSpc>
                <a:spcPct val="100000"/>
              </a:lnSpc>
              <a:spcBef>
                <a:spcPts val="300"/>
              </a:spcBef>
              <a:buSzPct val="80000"/>
              <a:buFont typeface="Arial" panose="020B0604020202020204" pitchFamily="34" charset="0"/>
              <a:buChar char="•"/>
            </a:pPr>
            <a:r>
              <a:rPr lang="id-ID" sz="1400" b="0" i="0" u="none" strike="noStrike" dirty="0">
                <a:effectLst/>
                <a:latin typeface="Roboto Light" panose="02000000000000000000" pitchFamily="2" charset="0"/>
                <a:ea typeface="Roboto Light" panose="02000000000000000000" pitchFamily="2" charset="0"/>
              </a:rPr>
              <a:t>Nama Peminjam</a:t>
            </a:r>
          </a:p>
          <a:p>
            <a:pPr marL="742950" lvl="1" indent="-285750">
              <a:lnSpc>
                <a:spcPct val="100000"/>
              </a:lnSpc>
              <a:spcBef>
                <a:spcPts val="300"/>
              </a:spcBef>
              <a:buSzPct val="80000"/>
              <a:buFont typeface="Arial" panose="020B0604020202020204" pitchFamily="34" charset="0"/>
              <a:buChar char="•"/>
            </a:pPr>
            <a:r>
              <a:rPr lang="id-ID" sz="1400" dirty="0">
                <a:latin typeface="Roboto Light" panose="02000000000000000000" pitchFamily="2" charset="0"/>
                <a:ea typeface="Roboto Light" panose="02000000000000000000" pitchFamily="2" charset="0"/>
              </a:rPr>
              <a:t>Tanggal Peminjaman</a:t>
            </a:r>
          </a:p>
          <a:p>
            <a:pPr marL="742950" lvl="1" indent="-285750">
              <a:lnSpc>
                <a:spcPct val="100000"/>
              </a:lnSpc>
              <a:spcBef>
                <a:spcPts val="300"/>
              </a:spcBef>
              <a:buSzPct val="80000"/>
              <a:buFont typeface="Arial" panose="020B0604020202020204" pitchFamily="34" charset="0"/>
              <a:buChar char="•"/>
            </a:pPr>
            <a:r>
              <a:rPr lang="id-ID" sz="1400" b="0" i="0" u="none" strike="noStrike" dirty="0">
                <a:effectLst/>
                <a:latin typeface="Roboto Light" panose="02000000000000000000" pitchFamily="2" charset="0"/>
                <a:ea typeface="Roboto Light" panose="02000000000000000000" pitchFamily="2" charset="0"/>
              </a:rPr>
              <a:t>Tanggal Pengembalian</a:t>
            </a:r>
          </a:p>
          <a:p>
            <a:pPr marL="457200" lvl="1" indent="0">
              <a:lnSpc>
                <a:spcPct val="100000"/>
              </a:lnSpc>
              <a:spcBef>
                <a:spcPts val="300"/>
              </a:spcBef>
              <a:buSzPct val="80000"/>
              <a:buNone/>
            </a:pPr>
            <a:endParaRPr lang="id-ID" sz="1400" b="0" i="0" u="none" strike="noStrike" dirty="0">
              <a:effectLst/>
              <a:latin typeface="Roboto Light" panose="02000000000000000000" pitchFamily="2" charset="0"/>
              <a:ea typeface="Roboto Light" panose="02000000000000000000" pitchFamily="2" charset="0"/>
            </a:endParaRPr>
          </a:p>
          <a:p>
            <a:pPr marL="457200" lvl="1" indent="0">
              <a:lnSpc>
                <a:spcPct val="100000"/>
              </a:lnSpc>
              <a:spcBef>
                <a:spcPts val="300"/>
              </a:spcBef>
              <a:buSzPct val="80000"/>
              <a:buNone/>
            </a:pPr>
            <a:r>
              <a:rPr lang="en-ID" sz="1400" b="0" i="0" u="none" strike="noStrike" dirty="0" err="1">
                <a:effectLst/>
                <a:latin typeface="Roboto Light" panose="02000000000000000000" pitchFamily="2" charset="0"/>
                <a:ea typeface="Roboto Light" panose="02000000000000000000" pitchFamily="2" charset="0"/>
              </a:rPr>
              <a:t>Setelah</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mengisi</a:t>
            </a:r>
            <a:r>
              <a:rPr lang="en-ID" sz="1400" b="0" i="0" u="none" strike="noStrike" dirty="0">
                <a:effectLst/>
                <a:latin typeface="Roboto Light" panose="02000000000000000000" pitchFamily="2" charset="0"/>
                <a:ea typeface="Roboto Light" panose="02000000000000000000" pitchFamily="2" charset="0"/>
              </a:rPr>
              <a:t> form </a:t>
            </a:r>
            <a:r>
              <a:rPr lang="en-ID" sz="1400" b="0" i="0" u="none" strike="noStrike" dirty="0" err="1">
                <a:effectLst/>
                <a:latin typeface="Roboto Light" panose="02000000000000000000" pitchFamily="2" charset="0"/>
                <a:ea typeface="Roboto Light" panose="02000000000000000000" pitchFamily="2" charset="0"/>
              </a:rPr>
              <a:t>tersebut</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dilanjutkan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dengan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mengklik</a:t>
            </a:r>
            <a:r>
              <a:rPr lang="en-ID" sz="1400" b="0" i="0" u="none" strike="noStrike" dirty="0">
                <a:effectLst/>
                <a:latin typeface="Roboto Light" panose="02000000000000000000" pitchFamily="2" charset="0"/>
                <a:ea typeface="Roboto Light" panose="02000000000000000000" pitchFamily="2" charset="0"/>
              </a:rPr>
              <a:t> button </a:t>
            </a:r>
            <a:r>
              <a:rPr lang="en-ID" sz="1400" b="0" i="0" u="none" strike="noStrike" dirty="0" err="1">
                <a:effectLst/>
                <a:latin typeface="Roboto Light" panose="02000000000000000000" pitchFamily="2" charset="0"/>
                <a:ea typeface="Roboto Light" panose="02000000000000000000" pitchFamily="2" charset="0"/>
              </a:rPr>
              <a:t>kirim</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untuk</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memunculkan</a:t>
            </a:r>
            <a:r>
              <a:rPr lang="en-ID" sz="1400" b="0" i="0" u="none" strike="noStrike" dirty="0">
                <a:effectLst/>
                <a:latin typeface="Roboto Light" panose="02000000000000000000" pitchFamily="2" charset="0"/>
                <a:ea typeface="Roboto Light" panose="02000000000000000000" pitchFamily="2" charset="0"/>
              </a:rPr>
              <a:t> data </a:t>
            </a:r>
            <a:r>
              <a:rPr lang="en-ID" sz="1400" b="0" i="0" u="none" strike="noStrike" dirty="0" err="1">
                <a:effectLst/>
                <a:latin typeface="Roboto Light" panose="02000000000000000000" pitchFamily="2" charset="0"/>
                <a:ea typeface="Roboto Light" panose="02000000000000000000" pitchFamily="2" charset="0"/>
              </a:rPr>
              <a:t>peminjam</a:t>
            </a:r>
            <a:r>
              <a:rPr lang="id-ID" sz="1400" b="0" i="0" u="none" strike="noStrike" dirty="0">
                <a:effectLst/>
                <a:latin typeface="Roboto Light" panose="02000000000000000000" pitchFamily="2" charset="0"/>
                <a:ea typeface="Roboto Light" panose="02000000000000000000" pitchFamily="2" charset="0"/>
              </a:rPr>
              <a:t>an</a:t>
            </a:r>
            <a:r>
              <a:rPr lang="en-ID" sz="1400" b="0" i="0" u="none" strike="noStrike" dirty="0">
                <a:effectLst/>
                <a:latin typeface="Roboto Light" panose="02000000000000000000" pitchFamily="2" charset="0"/>
                <a:ea typeface="Roboto Light" panose="02000000000000000000" pitchFamily="2" charset="0"/>
              </a:rPr>
              <a:t> </a:t>
            </a:r>
            <a:r>
              <a:rPr lang="en-ID" sz="1400" b="0" i="0" u="none" strike="noStrike" dirty="0" err="1">
                <a:effectLst/>
                <a:latin typeface="Roboto Light" panose="02000000000000000000" pitchFamily="2" charset="0"/>
                <a:ea typeface="Roboto Light" panose="02000000000000000000" pitchFamily="2" charset="0"/>
              </a:rPr>
              <a:t>buku</a:t>
            </a:r>
            <a:endParaRPr lang="id-ID" sz="1400" dirty="0">
              <a:latin typeface="Roboto Light" panose="02000000000000000000" pitchFamily="2" charset="0"/>
              <a:ea typeface="Roboto Light" panose="02000000000000000000" pitchFamily="2" charset="0"/>
            </a:endParaRPr>
          </a:p>
          <a:p>
            <a:pPr marL="457200" lvl="1" indent="0">
              <a:lnSpc>
                <a:spcPct val="100000"/>
              </a:lnSpc>
              <a:spcBef>
                <a:spcPts val="300"/>
              </a:spcBef>
              <a:buSzPct val="80000"/>
              <a:buNone/>
            </a:pPr>
            <a:endParaRPr lang="id-ID"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0095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5" name="Rectangle 4">
            <a:extLst>
              <a:ext uri="{FF2B5EF4-FFF2-40B4-BE49-F238E27FC236}">
                <a16:creationId xmlns:a16="http://schemas.microsoft.com/office/drawing/2014/main" id="{6D68A55E-F007-A72C-8B23-8863765B723B}"/>
              </a:ext>
            </a:extLst>
          </p:cNvPr>
          <p:cNvSpPr/>
          <p:nvPr/>
        </p:nvSpPr>
        <p:spPr>
          <a:xfrm>
            <a:off x="-341085" y="1323721"/>
            <a:ext cx="8791666" cy="2937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Rectangle 3">
            <a:extLst>
              <a:ext uri="{FF2B5EF4-FFF2-40B4-BE49-F238E27FC236}">
                <a16:creationId xmlns:a16="http://schemas.microsoft.com/office/drawing/2014/main" id="{4747CD21-40E8-EBF3-23E9-6CD07F1E029E}"/>
              </a:ext>
            </a:extLst>
          </p:cNvPr>
          <p:cNvSpPr/>
          <p:nvPr/>
        </p:nvSpPr>
        <p:spPr>
          <a:xfrm>
            <a:off x="6400801" y="1620520"/>
            <a:ext cx="2049779" cy="2937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PENJELASAN</a:t>
            </a:r>
            <a:endParaRPr dirty="0"/>
          </a:p>
        </p:txBody>
      </p:sp>
      <p:sp>
        <p:nvSpPr>
          <p:cNvPr id="1282" name="Google Shape;1282;p41"/>
          <p:cNvSpPr txBox="1">
            <a:spLocks noGrp="1"/>
          </p:cNvSpPr>
          <p:nvPr>
            <p:ph type="body" idx="1"/>
          </p:nvPr>
        </p:nvSpPr>
        <p:spPr>
          <a:xfrm>
            <a:off x="-782194" y="1251150"/>
            <a:ext cx="9232774" cy="3416400"/>
          </a:xfrm>
          <a:prstGeom prst="rect">
            <a:avLst/>
          </a:prstGeom>
        </p:spPr>
        <p:txBody>
          <a:bodyPr spcFirstLastPara="1" wrap="square" lIns="91425" tIns="91425" rIns="91425" bIns="91425" anchor="t" anchorCtr="0">
            <a:noAutofit/>
          </a:bodyPr>
          <a:lstStyle/>
          <a:p>
            <a:pPr marL="1422400" indent="-342900" rtl="0" fontAlgn="base">
              <a:spcBef>
                <a:spcPts val="0"/>
              </a:spcBef>
              <a:spcAft>
                <a:spcPts val="0"/>
              </a:spcAft>
              <a:buSzPct val="80000"/>
              <a:buFont typeface="+mj-lt"/>
              <a:buAutoNum type="alphaLcParenR" startAt="4"/>
            </a:pPr>
            <a:r>
              <a:rPr lang="id-ID" sz="1400" dirty="0">
                <a:solidFill>
                  <a:srgbClr val="000000"/>
                </a:solidFill>
                <a:latin typeface="Roboto Light" panose="02000000000000000000" pitchFamily="2" charset="0"/>
                <a:ea typeface="Roboto Light" panose="02000000000000000000" pitchFamily="2" charset="0"/>
              </a:rPr>
              <a:t>Karyawan diawali dengan bagian untuk mengisi username dari karyawan dan password nya, apabila username atau password salah maka akan muncul pop up peringatan dan tidak akan bisa masuk ke page karyawannya. Di page karyawan terdapat 4 menu yaitu dashboard, daftar karyawan, ganti password dan logout.</a:t>
            </a:r>
          </a:p>
          <a:p>
            <a:pPr marL="1822450" lvl="1" indent="-285750" fontAlgn="base">
              <a:lnSpc>
                <a:spcPct val="100000"/>
              </a:lnSpc>
              <a:buSzPct val="80000"/>
              <a:buFont typeface="Arial" panose="020B0604020202020204" pitchFamily="34" charset="0"/>
              <a:buChar char="•"/>
            </a:pPr>
            <a:r>
              <a:rPr lang="id-ID" sz="1400" dirty="0">
                <a:solidFill>
                  <a:srgbClr val="000000"/>
                </a:solidFill>
                <a:latin typeface="Roboto Light" panose="02000000000000000000" pitchFamily="2" charset="0"/>
                <a:ea typeface="Roboto Light" panose="02000000000000000000" pitchFamily="2" charset="0"/>
              </a:rPr>
              <a:t>Dashboard : berisi nama lengkap dari karyawan, jabatan, dan juga bagian untuk mengubah status apabila karyawan masuk atau keluar</a:t>
            </a:r>
          </a:p>
          <a:p>
            <a:pPr marL="1822450" lvl="1" indent="-285750" fontAlgn="base">
              <a:lnSpc>
                <a:spcPct val="100000"/>
              </a:lnSpc>
              <a:buSzPct val="80000"/>
              <a:buFont typeface="Arial" panose="020B0604020202020204" pitchFamily="34" charset="0"/>
              <a:buChar char="•"/>
            </a:pPr>
            <a:r>
              <a:rPr lang="id-ID" sz="1400" dirty="0">
                <a:solidFill>
                  <a:srgbClr val="000000"/>
                </a:solidFill>
                <a:latin typeface="Roboto Light" panose="02000000000000000000" pitchFamily="2" charset="0"/>
                <a:ea typeface="Roboto Light" panose="02000000000000000000" pitchFamily="2" charset="0"/>
              </a:rPr>
              <a:t>Daftar Karyawan : berisi daftar karyawan yang ada</a:t>
            </a:r>
          </a:p>
          <a:p>
            <a:pPr marL="1822450" lvl="1" indent="-285750" fontAlgn="base">
              <a:lnSpc>
                <a:spcPct val="100000"/>
              </a:lnSpc>
              <a:buSzPct val="80000"/>
              <a:buFont typeface="Arial" panose="020B0604020202020204" pitchFamily="34" charset="0"/>
              <a:buChar char="•"/>
            </a:pPr>
            <a:r>
              <a:rPr lang="id-ID" sz="1400" dirty="0">
                <a:solidFill>
                  <a:srgbClr val="000000"/>
                </a:solidFill>
                <a:latin typeface="Roboto Light" panose="02000000000000000000" pitchFamily="2" charset="0"/>
                <a:ea typeface="Roboto Light" panose="02000000000000000000" pitchFamily="2" charset="0"/>
              </a:rPr>
              <a:t>Ganti Password : berisi form untuk mengganti password</a:t>
            </a:r>
          </a:p>
          <a:p>
            <a:pPr marL="1822450" lvl="1" indent="-285750" fontAlgn="base">
              <a:lnSpc>
                <a:spcPct val="100000"/>
              </a:lnSpc>
              <a:buSzPct val="80000"/>
              <a:buFont typeface="Arial" panose="020B0604020202020204" pitchFamily="34" charset="0"/>
              <a:buChar char="•"/>
            </a:pPr>
            <a:r>
              <a:rPr lang="id-ID" sz="1400" dirty="0">
                <a:solidFill>
                  <a:srgbClr val="000000"/>
                </a:solidFill>
                <a:latin typeface="Roboto Light" panose="02000000000000000000" pitchFamily="2" charset="0"/>
                <a:ea typeface="Roboto Light" panose="02000000000000000000" pitchFamily="2" charset="0"/>
              </a:rPr>
              <a:t>Logout : bagian ini berfungsi untuk keluar dari akun karyawan tersebut, apabila ingin login kembali bisa mengisi username dan password ulang</a:t>
            </a:r>
          </a:p>
        </p:txBody>
      </p:sp>
    </p:spTree>
    <p:extLst>
      <p:ext uri="{BB962C8B-B14F-4D97-AF65-F5344CB8AC3E}">
        <p14:creationId xmlns:p14="http://schemas.microsoft.com/office/powerpoint/2010/main" val="69237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5" name="Rectangle 4">
            <a:extLst>
              <a:ext uri="{FF2B5EF4-FFF2-40B4-BE49-F238E27FC236}">
                <a16:creationId xmlns:a16="http://schemas.microsoft.com/office/drawing/2014/main" id="{129E7B3D-4E8D-AEB2-1831-91BC0E8F1EEC}"/>
              </a:ext>
            </a:extLst>
          </p:cNvPr>
          <p:cNvSpPr/>
          <p:nvPr/>
        </p:nvSpPr>
        <p:spPr>
          <a:xfrm>
            <a:off x="6455230" y="1287435"/>
            <a:ext cx="2049779" cy="3603879"/>
          </a:xfrm>
          <a:prstGeom prst="rect">
            <a:avLst/>
          </a:prstGeom>
          <a:solidFill>
            <a:srgbClr val="051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PENJELASAN</a:t>
            </a:r>
            <a:endParaRPr dirty="0"/>
          </a:p>
        </p:txBody>
      </p:sp>
      <p:sp>
        <p:nvSpPr>
          <p:cNvPr id="1288" name="Google Shape;1288;p42"/>
          <p:cNvSpPr txBox="1">
            <a:spLocks noGrp="1"/>
          </p:cNvSpPr>
          <p:nvPr>
            <p:ph type="body" idx="1"/>
          </p:nvPr>
        </p:nvSpPr>
        <p:spPr>
          <a:xfrm>
            <a:off x="214914" y="1361209"/>
            <a:ext cx="8101772" cy="3416400"/>
          </a:xfrm>
          <a:prstGeom prst="rect">
            <a:avLst/>
          </a:prstGeom>
          <a:noFill/>
        </p:spPr>
        <p:txBody>
          <a:bodyPr spcFirstLastPara="1" wrap="square" lIns="91425" tIns="91425" rIns="91425" bIns="91425" anchor="t" anchorCtr="0">
            <a:noAutofit/>
          </a:bodyPr>
          <a:lstStyle/>
          <a:p>
            <a:pPr marL="800100" lvl="1" indent="-342900">
              <a:lnSpc>
                <a:spcPct val="100000"/>
              </a:lnSpc>
              <a:spcBef>
                <a:spcPts val="300"/>
              </a:spcBef>
              <a:buSzPct val="80000"/>
              <a:buFont typeface="+mj-lt"/>
              <a:buAutoNum type="arabicPeriod" startAt="4"/>
            </a:pPr>
            <a:r>
              <a:rPr lang="id-ID" sz="1600" dirty="0">
                <a:latin typeface="Roboto Black" panose="02000000000000000000" pitchFamily="2" charset="0"/>
                <a:ea typeface="Roboto Black" panose="02000000000000000000" pitchFamily="2" charset="0"/>
              </a:rPr>
              <a:t>FOOTER</a:t>
            </a:r>
          </a:p>
          <a:p>
            <a:pPr marL="457200" lvl="1" indent="0">
              <a:lnSpc>
                <a:spcPct val="100000"/>
              </a:lnSpc>
              <a:spcBef>
                <a:spcPts val="300"/>
              </a:spcBef>
              <a:buSzPct val="80000"/>
              <a:buNone/>
            </a:pPr>
            <a:endParaRPr lang="id-ID" sz="1600" dirty="0">
              <a:latin typeface="Roboto Black" panose="02000000000000000000" pitchFamily="2" charset="0"/>
              <a:ea typeface="Roboto Black" panose="02000000000000000000" pitchFamily="2" charset="0"/>
            </a:endParaRPr>
          </a:p>
          <a:p>
            <a:pPr marL="457200" lvl="1" indent="0">
              <a:lnSpc>
                <a:spcPct val="100000"/>
              </a:lnSpc>
              <a:spcBef>
                <a:spcPts val="300"/>
              </a:spcBef>
              <a:buSzPct val="80000"/>
              <a:buNone/>
            </a:pPr>
            <a:r>
              <a:rPr lang="en-ID" sz="1400" b="0" i="0" u="none" strike="noStrike" dirty="0" err="1">
                <a:effectLst/>
                <a:latin typeface="Roboto Light" panose="02000000000000000000" pitchFamily="2" charset="0"/>
                <a:ea typeface="Roboto Light" panose="02000000000000000000" pitchFamily="2" charset="0"/>
              </a:rPr>
              <a:t>Sebagai</a:t>
            </a:r>
            <a:r>
              <a:rPr lang="en-ID" sz="1400" b="0" i="0" u="none" strike="noStrike" dirty="0">
                <a:effectLst/>
                <a:latin typeface="Roboto Light" panose="02000000000000000000" pitchFamily="2" charset="0"/>
                <a:ea typeface="Roboto Light" panose="02000000000000000000" pitchFamily="2" charset="0"/>
              </a:rPr>
              <a:t> </a:t>
            </a:r>
            <a:r>
              <a:rPr lang="id-ID" sz="1400" b="0" i="0" u="none" strike="noStrike" dirty="0">
                <a:effectLst/>
                <a:latin typeface="Roboto Light" panose="02000000000000000000" pitchFamily="2" charset="0"/>
                <a:ea typeface="Roboto Light" panose="02000000000000000000" pitchFamily="2" charset="0"/>
              </a:rPr>
              <a:t>tempat credit yaitu bahwa aplikasi tersebut adalah hasil kerja kelompok 1 TEFA MALANG.</a:t>
            </a:r>
            <a:endParaRPr lang="id-ID"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9017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OUR </a:t>
            </a:r>
            <a:r>
              <a:rPr lang="id-ID" sz="3000" dirty="0"/>
              <a:t>TEAM</a:t>
            </a:r>
            <a:endParaRPr sz="3000" dirty="0"/>
          </a:p>
        </p:txBody>
      </p:sp>
      <p:sp>
        <p:nvSpPr>
          <p:cNvPr id="263" name="Google Shape;263;p24"/>
          <p:cNvSpPr txBox="1">
            <a:spLocks noGrp="1"/>
          </p:cNvSpPr>
          <p:nvPr>
            <p:ph type="subTitle" idx="1"/>
          </p:nvPr>
        </p:nvSpPr>
        <p:spPr>
          <a:xfrm>
            <a:off x="4679157" y="2571750"/>
            <a:ext cx="4257674" cy="14205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bg1"/>
              </a:buClr>
              <a:buSzPct val="90000"/>
              <a:buFont typeface="Arial"/>
              <a:buAutoNum type="arabicPeriod"/>
            </a:pPr>
            <a:r>
              <a:rPr lang="id-ID" sz="1800" dirty="0"/>
              <a:t>MUHAMMAD FAKHRIL AINUR RIDLO</a:t>
            </a:r>
          </a:p>
          <a:p>
            <a:pPr marL="228600" lvl="0" indent="-228600" algn="l" rtl="0">
              <a:spcBef>
                <a:spcPts val="0"/>
              </a:spcBef>
              <a:spcAft>
                <a:spcPts val="0"/>
              </a:spcAft>
              <a:buClr>
                <a:schemeClr val="bg1"/>
              </a:buClr>
              <a:buSzPct val="90000"/>
              <a:buFont typeface="Arial"/>
              <a:buAutoNum type="arabicPeriod"/>
            </a:pPr>
            <a:r>
              <a:rPr lang="id-ID" sz="1800" dirty="0"/>
              <a:t>MOH. AUFA FABIAN AZKA</a:t>
            </a:r>
          </a:p>
          <a:p>
            <a:pPr marL="228600" lvl="0" indent="-228600" algn="l" rtl="0">
              <a:spcBef>
                <a:spcPts val="0"/>
              </a:spcBef>
              <a:spcAft>
                <a:spcPts val="0"/>
              </a:spcAft>
              <a:buClr>
                <a:schemeClr val="bg1"/>
              </a:buClr>
              <a:buSzPct val="90000"/>
              <a:buFont typeface="Arial"/>
              <a:buAutoNum type="arabicPeriod"/>
            </a:pPr>
            <a:r>
              <a:rPr lang="id-ID" sz="1800" dirty="0"/>
              <a:t>MASYITA ANDINI LARASATI</a:t>
            </a:r>
          </a:p>
          <a:p>
            <a:pPr marL="228600" lvl="0" indent="-228600" algn="l" rtl="0">
              <a:spcBef>
                <a:spcPts val="0"/>
              </a:spcBef>
              <a:spcAft>
                <a:spcPts val="0"/>
              </a:spcAft>
              <a:buClr>
                <a:schemeClr val="bg1"/>
              </a:buClr>
              <a:buSzPct val="90000"/>
              <a:buFont typeface="Arial"/>
              <a:buAutoNum type="arabicPeriod"/>
            </a:pPr>
            <a:r>
              <a:rPr lang="id-ID" sz="1800" dirty="0"/>
              <a:t>GRISELDA PUTRI CAHYANINGTYAS</a:t>
            </a:r>
            <a:endParaRPr sz="1800" dirty="0"/>
          </a:p>
          <a:p>
            <a:pPr marL="0" lvl="0" indent="0" algn="l" rtl="0">
              <a:spcBef>
                <a:spcPts val="0"/>
              </a:spcBef>
              <a:spcAft>
                <a:spcPts val="0"/>
              </a:spcAft>
              <a:buNone/>
            </a:pPr>
            <a:endParaRPr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dirty="0">
                <a:solidFill>
                  <a:srgbClr val="48FFD5"/>
                </a:solidFill>
                <a:latin typeface="Impact"/>
                <a:ea typeface="Impact"/>
                <a:cs typeface="Impact"/>
                <a:sym typeface="Impact"/>
              </a:rPr>
              <a:t>KELOMPOK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796552" y="666016"/>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SIMPULAN</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B68FFA0D-F2BD-9C95-6CE2-4D1524D9A7C6}"/>
              </a:ext>
            </a:extLst>
          </p:cNvPr>
          <p:cNvSpPr txBox="1"/>
          <p:nvPr/>
        </p:nvSpPr>
        <p:spPr>
          <a:xfrm>
            <a:off x="3793575" y="1220264"/>
            <a:ext cx="5200592" cy="3108543"/>
          </a:xfrm>
          <a:prstGeom prst="rect">
            <a:avLst/>
          </a:prstGeom>
          <a:noFill/>
        </p:spPr>
        <p:txBody>
          <a:bodyPr wrap="square" rtlCol="0">
            <a:spAutoFit/>
          </a:bodyPr>
          <a:lstStyle/>
          <a:p>
            <a:r>
              <a:rPr lang="en-ID" dirty="0" err="1">
                <a:solidFill>
                  <a:srgbClr val="0E2A47"/>
                </a:solidFill>
                <a:latin typeface="Roboto Light" panose="02000000000000000000" pitchFamily="2" charset="0"/>
                <a:ea typeface="Roboto Light" panose="02000000000000000000" pitchFamily="2" charset="0"/>
              </a:rPr>
              <a:t>Pembuatan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Aplikasi</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Perpustakaan</a:t>
            </a:r>
            <a:r>
              <a:rPr lang="en-ID" dirty="0">
                <a:solidFill>
                  <a:srgbClr val="0E2A47"/>
                </a:solidFill>
                <a:latin typeface="Roboto Light" panose="02000000000000000000" pitchFamily="2" charset="0"/>
                <a:ea typeface="Roboto Light" panose="02000000000000000000" pitchFamily="2" charset="0"/>
              </a:rPr>
              <a:t> Indonesia Jaya </a:t>
            </a:r>
            <a:r>
              <a:rPr lang="en-ID" dirty="0" err="1">
                <a:solidFill>
                  <a:srgbClr val="0E2A47"/>
                </a:solidFill>
                <a:latin typeface="Roboto Light" panose="02000000000000000000" pitchFamily="2" charset="0"/>
                <a:ea typeface="Roboto Light" panose="02000000000000000000" pitchFamily="2" charset="0"/>
              </a:rPr>
              <a:t>ini</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bertujuan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untuk</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mempermudah</a:t>
            </a:r>
            <a:r>
              <a:rPr lang="en-ID" dirty="0">
                <a:solidFill>
                  <a:srgbClr val="0E2A47"/>
                </a:solidFill>
                <a:latin typeface="Roboto Light" panose="02000000000000000000" pitchFamily="2" charset="0"/>
                <a:ea typeface="Roboto Light" panose="02000000000000000000" pitchFamily="2" charset="0"/>
              </a:rPr>
              <a:t> user </a:t>
            </a:r>
            <a:r>
              <a:rPr lang="en-ID" dirty="0" err="1">
                <a:solidFill>
                  <a:srgbClr val="0E2A47"/>
                </a:solidFill>
                <a:latin typeface="Roboto Light" panose="02000000000000000000" pitchFamily="2" charset="0"/>
                <a:ea typeface="Roboto Light" panose="02000000000000000000" pitchFamily="2" charset="0"/>
              </a:rPr>
              <a:t>dalam</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melakukan</a:t>
            </a:r>
            <a:r>
              <a:rPr lang="en-ID" dirty="0">
                <a:solidFill>
                  <a:srgbClr val="0E2A47"/>
                </a:solidFill>
                <a:latin typeface="Roboto Light" panose="02000000000000000000" pitchFamily="2" charset="0"/>
                <a:ea typeface="Roboto Light" panose="02000000000000000000" pitchFamily="2" charset="0"/>
              </a:rPr>
              <a:t> proses </a:t>
            </a:r>
            <a:r>
              <a:rPr lang="en-ID" dirty="0" err="1">
                <a:solidFill>
                  <a:srgbClr val="0E2A47"/>
                </a:solidFill>
                <a:latin typeface="Roboto Light" panose="02000000000000000000" pitchFamily="2" charset="0"/>
                <a:ea typeface="Roboto Light" panose="02000000000000000000" pitchFamily="2" charset="0"/>
              </a:rPr>
              <a:t>peminjaman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buku</a:t>
            </a:r>
            <a:r>
              <a:rPr lang="en-ID" dirty="0">
                <a:solidFill>
                  <a:srgbClr val="0E2A47"/>
                </a:solidFill>
                <a:latin typeface="Roboto Light" panose="02000000000000000000" pitchFamily="2" charset="0"/>
                <a:ea typeface="Roboto Light" panose="02000000000000000000" pitchFamily="2" charset="0"/>
              </a:rPr>
              <a:t> dan </a:t>
            </a:r>
            <a:r>
              <a:rPr lang="en-ID" dirty="0" err="1">
                <a:solidFill>
                  <a:srgbClr val="0E2A47"/>
                </a:solidFill>
                <a:latin typeface="Roboto Light" panose="02000000000000000000" pitchFamily="2" charset="0"/>
                <a:ea typeface="Roboto Light" panose="02000000000000000000" pitchFamily="2" charset="0"/>
              </a:rPr>
              <a:t>membantu</a:t>
            </a:r>
            <a:r>
              <a:rPr lang="en-ID" dirty="0">
                <a:solidFill>
                  <a:srgbClr val="0E2A47"/>
                </a:solidFill>
                <a:latin typeface="Roboto Light" panose="02000000000000000000" pitchFamily="2" charset="0"/>
                <a:ea typeface="Roboto Light" panose="02000000000000000000" pitchFamily="2" charset="0"/>
              </a:rPr>
              <a:t> admin </a:t>
            </a:r>
            <a:r>
              <a:rPr lang="en-ID" dirty="0" err="1">
                <a:solidFill>
                  <a:srgbClr val="0E2A47"/>
                </a:solidFill>
                <a:latin typeface="Roboto Light" panose="02000000000000000000" pitchFamily="2" charset="0"/>
                <a:ea typeface="Roboto Light" panose="02000000000000000000" pitchFamily="2" charset="0"/>
              </a:rPr>
              <a:t>dalam</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mengumpulkan</a:t>
            </a:r>
            <a:r>
              <a:rPr lang="en-ID" dirty="0">
                <a:solidFill>
                  <a:srgbClr val="0E2A47"/>
                </a:solidFill>
                <a:latin typeface="Roboto Light" panose="02000000000000000000" pitchFamily="2" charset="0"/>
                <a:ea typeface="Roboto Light" panose="02000000000000000000" pitchFamily="2" charset="0"/>
              </a:rPr>
              <a:t> data - data </a:t>
            </a:r>
            <a:r>
              <a:rPr lang="en-ID" dirty="0" err="1">
                <a:solidFill>
                  <a:srgbClr val="0E2A47"/>
                </a:solidFill>
                <a:latin typeface="Roboto Light" panose="02000000000000000000" pitchFamily="2" charset="0"/>
                <a:ea typeface="Roboto Light" panose="02000000000000000000" pitchFamily="2" charset="0"/>
              </a:rPr>
              <a:t>peminjam</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buku</a:t>
            </a:r>
            <a:r>
              <a:rPr lang="en-ID" dirty="0"/>
              <a:t>.</a:t>
            </a:r>
            <a:endParaRPr lang="id-ID" dirty="0"/>
          </a:p>
          <a:p>
            <a:endParaRPr lang="id-ID" dirty="0"/>
          </a:p>
          <a:p>
            <a:r>
              <a:rPr lang="en-ID" dirty="0" err="1">
                <a:solidFill>
                  <a:srgbClr val="0E2A47"/>
                </a:solidFill>
                <a:latin typeface="Roboto Light" panose="02000000000000000000" pitchFamily="2" charset="0"/>
                <a:ea typeface="Roboto Light" panose="02000000000000000000" pitchFamily="2" charset="0"/>
              </a:rPr>
              <a:t>Aplikasi</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ini</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mampu</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untuk</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memberikan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keefektifan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kerja</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Berdasarkan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hasil</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perancangan</a:t>
            </a:r>
            <a:r>
              <a:rPr lang="en-ID" dirty="0">
                <a:solidFill>
                  <a:srgbClr val="0E2A47"/>
                </a:solidFill>
                <a:latin typeface="Roboto Light" panose="02000000000000000000" pitchFamily="2" charset="0"/>
                <a:ea typeface="Roboto Light" panose="02000000000000000000" pitchFamily="2" charset="0"/>
              </a:rPr>
              <a:t> dan </a:t>
            </a:r>
            <a:r>
              <a:rPr lang="en-ID" dirty="0" err="1">
                <a:solidFill>
                  <a:srgbClr val="0E2A47"/>
                </a:solidFill>
                <a:latin typeface="Roboto Light" panose="02000000000000000000" pitchFamily="2" charset="0"/>
                <a:ea typeface="Roboto Light" panose="02000000000000000000" pitchFamily="2" charset="0"/>
              </a:rPr>
              <a:t>pembuatan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aplikasi</a:t>
            </a:r>
            <a:r>
              <a:rPr lang="en-ID" dirty="0">
                <a:solidFill>
                  <a:srgbClr val="0E2A47"/>
                </a:solidFill>
                <a:latin typeface="Roboto Light" panose="02000000000000000000" pitchFamily="2" charset="0"/>
                <a:ea typeface="Roboto Light" panose="02000000000000000000" pitchFamily="2" charset="0"/>
              </a:rPr>
              <a:t> yang </a:t>
            </a:r>
            <a:r>
              <a:rPr lang="en-ID" dirty="0" err="1">
                <a:solidFill>
                  <a:srgbClr val="0E2A47"/>
                </a:solidFill>
                <a:latin typeface="Roboto Light" panose="02000000000000000000" pitchFamily="2" charset="0"/>
                <a:ea typeface="Roboto Light" panose="02000000000000000000" pitchFamily="2" charset="0"/>
              </a:rPr>
              <a:t>telah</a:t>
            </a:r>
            <a:r>
              <a:rPr lang="en-ID" dirty="0">
                <a:solidFill>
                  <a:srgbClr val="0E2A47"/>
                </a:solidFill>
                <a:latin typeface="Roboto Light" panose="02000000000000000000" pitchFamily="2" charset="0"/>
                <a:ea typeface="Roboto Light" panose="02000000000000000000" pitchFamily="2" charset="0"/>
              </a:rPr>
              <a:t> kami </a:t>
            </a:r>
            <a:r>
              <a:rPr lang="en-ID" dirty="0" err="1">
                <a:solidFill>
                  <a:srgbClr val="0E2A47"/>
                </a:solidFill>
                <a:latin typeface="Roboto Light" panose="02000000000000000000" pitchFamily="2" charset="0"/>
                <a:ea typeface="Roboto Light" panose="02000000000000000000" pitchFamily="2" charset="0"/>
              </a:rPr>
              <a:t>lakukan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dapat</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disimpulkan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bahwa</a:t>
            </a:r>
            <a:r>
              <a:rPr lang="en-ID" dirty="0">
                <a:solidFill>
                  <a:srgbClr val="0E2A47"/>
                </a:solidFill>
                <a:latin typeface="Roboto Light" panose="02000000000000000000" pitchFamily="2" charset="0"/>
                <a:ea typeface="Roboto Light" panose="02000000000000000000" pitchFamily="2" charset="0"/>
              </a:rPr>
              <a:t> :</a:t>
            </a:r>
          </a:p>
          <a:p>
            <a:pPr marL="285750" indent="-285750">
              <a:buFont typeface="Arial" panose="020B0604020202020204" pitchFamily="34" charset="0"/>
              <a:buChar char="•"/>
            </a:pPr>
            <a:r>
              <a:rPr lang="en-ID" dirty="0" err="1">
                <a:solidFill>
                  <a:srgbClr val="0E2A47"/>
                </a:solidFill>
                <a:latin typeface="Roboto Light" panose="02000000000000000000" pitchFamily="2" charset="0"/>
                <a:ea typeface="Roboto Light" panose="02000000000000000000" pitchFamily="2" charset="0"/>
              </a:rPr>
              <a:t>dengan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menggunakan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sistem</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ini</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maka</a:t>
            </a:r>
            <a:r>
              <a:rPr lang="en-ID" dirty="0">
                <a:solidFill>
                  <a:srgbClr val="0E2A47"/>
                </a:solidFill>
                <a:latin typeface="Roboto Light" panose="02000000000000000000" pitchFamily="2" charset="0"/>
                <a:ea typeface="Roboto Light" panose="02000000000000000000" pitchFamily="2" charset="0"/>
              </a:rPr>
              <a:t> proses </a:t>
            </a:r>
            <a:r>
              <a:rPr lang="en-ID" dirty="0" err="1">
                <a:solidFill>
                  <a:srgbClr val="0E2A47"/>
                </a:solidFill>
                <a:latin typeface="Roboto Light" panose="02000000000000000000" pitchFamily="2" charset="0"/>
                <a:ea typeface="Roboto Light" panose="02000000000000000000" pitchFamily="2" charset="0"/>
              </a:rPr>
              <a:t>peminjaman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buku</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dapat</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terorganisir</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dengan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baik</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sehingga</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dapat</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mempermudah</a:t>
            </a:r>
            <a:r>
              <a:rPr lang="en-ID" dirty="0">
                <a:solidFill>
                  <a:srgbClr val="0E2A47"/>
                </a:solidFill>
                <a:latin typeface="Roboto Light" panose="02000000000000000000" pitchFamily="2" charset="0"/>
                <a:ea typeface="Roboto Light" panose="02000000000000000000" pitchFamily="2" charset="0"/>
              </a:rPr>
              <a:t> user </a:t>
            </a:r>
            <a:r>
              <a:rPr lang="en-ID" dirty="0" err="1">
                <a:solidFill>
                  <a:srgbClr val="0E2A47"/>
                </a:solidFill>
                <a:latin typeface="Roboto Light" panose="02000000000000000000" pitchFamily="2" charset="0"/>
                <a:ea typeface="Roboto Light" panose="02000000000000000000" pitchFamily="2" charset="0"/>
              </a:rPr>
              <a:t>maupun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petugas</a:t>
            </a:r>
            <a:r>
              <a:rPr lang="en-ID" dirty="0">
                <a:solidFill>
                  <a:srgbClr val="0E2A47"/>
                </a:solidFill>
                <a:latin typeface="Roboto Light" panose="02000000000000000000" pitchFamily="2" charset="0"/>
                <a:ea typeface="Roboto Light" panose="02000000000000000000" pitchFamily="2" charset="0"/>
              </a:rPr>
              <a:t>.</a:t>
            </a:r>
          </a:p>
          <a:p>
            <a:pPr marL="285750" indent="-285750">
              <a:buFont typeface="Arial" panose="020B0604020202020204" pitchFamily="34" charset="0"/>
              <a:buChar char="•"/>
            </a:pPr>
            <a:r>
              <a:rPr lang="en-ID" dirty="0">
                <a:solidFill>
                  <a:srgbClr val="0E2A47"/>
                </a:solidFill>
                <a:latin typeface="Roboto Light" panose="02000000000000000000" pitchFamily="2" charset="0"/>
                <a:ea typeface="Roboto Light" panose="02000000000000000000" pitchFamily="2" charset="0"/>
              </a:rPr>
              <a:t>Proses </a:t>
            </a:r>
            <a:r>
              <a:rPr lang="en-ID" dirty="0" err="1">
                <a:solidFill>
                  <a:srgbClr val="0E2A47"/>
                </a:solidFill>
                <a:latin typeface="Roboto Light" panose="02000000000000000000" pitchFamily="2" charset="0"/>
                <a:ea typeface="Roboto Light" panose="02000000000000000000" pitchFamily="2" charset="0"/>
              </a:rPr>
              <a:t>penginputan</a:t>
            </a:r>
            <a:r>
              <a:rPr lang="en-ID" dirty="0">
                <a:solidFill>
                  <a:srgbClr val="0E2A47"/>
                </a:solidFill>
                <a:latin typeface="Roboto Light" panose="02000000000000000000" pitchFamily="2" charset="0"/>
                <a:ea typeface="Roboto Light" panose="02000000000000000000" pitchFamily="2" charset="0"/>
              </a:rPr>
              <a:t> data </a:t>
            </a:r>
            <a:r>
              <a:rPr lang="en-ID" dirty="0" err="1">
                <a:solidFill>
                  <a:srgbClr val="0E2A47"/>
                </a:solidFill>
                <a:latin typeface="Roboto Light" panose="02000000000000000000" pitchFamily="2" charset="0"/>
                <a:ea typeface="Roboto Light" panose="02000000000000000000" pitchFamily="2" charset="0"/>
              </a:rPr>
              <a:t>dapat</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berlangsung</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dengan</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lebih</a:t>
            </a:r>
            <a:r>
              <a:rPr lang="en-ID" dirty="0">
                <a:solidFill>
                  <a:srgbClr val="0E2A47"/>
                </a:solidFill>
                <a:latin typeface="Roboto Light" panose="02000000000000000000" pitchFamily="2" charset="0"/>
                <a:ea typeface="Roboto Light" panose="02000000000000000000" pitchFamily="2" charset="0"/>
              </a:rPr>
              <a:t> </a:t>
            </a:r>
            <a:r>
              <a:rPr lang="en-ID" dirty="0" err="1">
                <a:solidFill>
                  <a:srgbClr val="0E2A47"/>
                </a:solidFill>
                <a:latin typeface="Roboto Light" panose="02000000000000000000" pitchFamily="2" charset="0"/>
                <a:ea typeface="Roboto Light" panose="02000000000000000000" pitchFamily="2" charset="0"/>
              </a:rPr>
              <a:t>efektif</a:t>
            </a:r>
            <a:r>
              <a:rPr lang="en-ID" dirty="0">
                <a:solidFill>
                  <a:srgbClr val="0E2A47"/>
                </a:solidFill>
                <a:latin typeface="Roboto Light" panose="02000000000000000000" pitchFamily="2" charset="0"/>
                <a:ea typeface="Roboto Light" panose="02000000000000000000" pitchFamily="2" charset="0"/>
              </a:rPr>
              <a:t> dan </a:t>
            </a:r>
            <a:r>
              <a:rPr lang="en-ID" dirty="0" err="1">
                <a:solidFill>
                  <a:srgbClr val="0E2A47"/>
                </a:solidFill>
                <a:latin typeface="Roboto Light" panose="02000000000000000000" pitchFamily="2" charset="0"/>
                <a:ea typeface="Roboto Light" panose="02000000000000000000" pitchFamily="2" charset="0"/>
              </a:rPr>
              <a:t>efisien</a:t>
            </a:r>
            <a:r>
              <a:rPr lang="en-ID" dirty="0">
                <a:solidFill>
                  <a:srgbClr val="0E2A47"/>
                </a:solidFill>
                <a:latin typeface="Roboto Light" panose="02000000000000000000" pitchFamily="2" charset="0"/>
                <a:ea typeface="Roboto Light" panose="02000000000000000000" pitchFamily="2" charset="0"/>
              </a:rPr>
              <a:t>.</a:t>
            </a:r>
          </a:p>
          <a:p>
            <a:endParaRPr lang="en-ID" dirty="0"/>
          </a:p>
        </p:txBody>
      </p:sp>
    </p:spTree>
    <p:extLst>
      <p:ext uri="{BB962C8B-B14F-4D97-AF65-F5344CB8AC3E}">
        <p14:creationId xmlns:p14="http://schemas.microsoft.com/office/powerpoint/2010/main" val="329819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txBox="1">
            <a:spLocks noGrp="1"/>
          </p:cNvSpPr>
          <p:nvPr>
            <p:ph type="subTitle" idx="1"/>
          </p:nvPr>
        </p:nvSpPr>
        <p:spPr>
          <a:xfrm>
            <a:off x="2082800" y="1422146"/>
            <a:ext cx="4913086" cy="1792129"/>
          </a:xfrm>
          <a:prstGeom prst="rect">
            <a:avLst/>
          </a:prstGeom>
        </p:spPr>
        <p:txBody>
          <a:bodyPr spcFirstLastPara="1" wrap="square" lIns="91425" tIns="91425" rIns="91425" bIns="91425" anchor="t" anchorCtr="0">
            <a:noAutofit/>
          </a:bodyPr>
          <a:lstStyle/>
          <a:p>
            <a:pPr marL="0" indent="0"/>
            <a:r>
              <a:rPr lang="en-US" sz="2400" dirty="0">
                <a:latin typeface="Roboto Black" panose="02000000000000000000" pitchFamily="2" charset="0"/>
                <a:ea typeface="Roboto Black" panose="02000000000000000000" pitchFamily="2" charset="0"/>
              </a:rPr>
              <a:t>DO YOU HAVE ANY SUGGESTION?</a:t>
            </a:r>
            <a:endParaRPr lang="id-ID" sz="2400" dirty="0">
              <a:latin typeface="Roboto Black" panose="02000000000000000000" pitchFamily="2" charset="0"/>
              <a:ea typeface="Roboto Black" panose="02000000000000000000" pitchFamily="2" charset="0"/>
            </a:endParaRPr>
          </a:p>
          <a:p>
            <a:pPr marL="0" indent="0"/>
            <a:endParaRPr lang="id-ID" sz="2400" dirty="0">
              <a:latin typeface="Roboto Black" panose="02000000000000000000" pitchFamily="2" charset="0"/>
              <a:ea typeface="Roboto Black" panose="02000000000000000000" pitchFamily="2" charset="0"/>
            </a:endParaRPr>
          </a:p>
          <a:p>
            <a:pPr marL="0" indent="0"/>
            <a:r>
              <a:rPr lang="id-ID" dirty="0">
                <a:latin typeface="Roboto Light" panose="02000000000000000000" pitchFamily="2" charset="0"/>
                <a:ea typeface="Roboto Light" panose="02000000000000000000" pitchFamily="2" charset="0"/>
              </a:rPr>
              <a:t>Please, contact us!</a:t>
            </a:r>
          </a:p>
          <a:p>
            <a:pPr marL="0" lvl="0" indent="0" algn="ctr" rtl="0">
              <a:spcBef>
                <a:spcPts val="0"/>
              </a:spcBef>
              <a:spcAft>
                <a:spcPts val="0"/>
              </a:spcAft>
              <a:buNone/>
            </a:pPr>
            <a:endParaRPr lang="id-ID" sz="2400" dirty="0">
              <a:latin typeface="Roboto Black" panose="02000000000000000000" pitchFamily="2" charset="0"/>
              <a:ea typeface="Roboto Black" panose="02000000000000000000" pitchFamily="2" charset="0"/>
            </a:endParaRPr>
          </a:p>
          <a:p>
            <a:pPr marL="0" lvl="0" indent="0" algn="ctr" rtl="0">
              <a:spcBef>
                <a:spcPts val="0"/>
              </a:spcBef>
              <a:spcAft>
                <a:spcPts val="0"/>
              </a:spcAft>
              <a:buNone/>
            </a:pPr>
            <a:r>
              <a:rPr sz="2400" dirty="0">
                <a:latin typeface="Roboto Black" panose="02000000000000000000" pitchFamily="2" charset="0"/>
                <a:ea typeface="Roboto Black" panose="02000000000000000000" pitchFamily="2" charset="0"/>
              </a:rPr>
              <a:t>THANKS!</a:t>
            </a:r>
          </a:p>
          <a:p>
            <a:pPr marL="0" lvl="0" indent="0" algn="ctr" rtl="0">
              <a:spcBef>
                <a:spcPts val="0"/>
              </a:spcBef>
              <a:spcAft>
                <a:spcPts val="0"/>
              </a:spcAft>
              <a:buNone/>
            </a:pPr>
            <a:endParaRPr lang="id-ID" sz="24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189414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14344" y="220864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a:t>Tujuan</a:t>
            </a:r>
            <a:endParaRPr dirty="0"/>
          </a:p>
        </p:txBody>
      </p:sp>
      <p:sp>
        <p:nvSpPr>
          <p:cNvPr id="232" name="Google Shape;232;p23"/>
          <p:cNvSpPr txBox="1">
            <a:spLocks noGrp="1"/>
          </p:cNvSpPr>
          <p:nvPr>
            <p:ph type="ctrTitle" idx="17"/>
          </p:nvPr>
        </p:nvSpPr>
        <p:spPr>
          <a:xfrm>
            <a:off x="643488" y="313850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id-ID" dirty="0"/>
              <a:t>Batasan Masalah</a:t>
            </a:r>
            <a:endParaRPr dirty="0"/>
          </a:p>
        </p:txBody>
      </p:sp>
      <p:sp>
        <p:nvSpPr>
          <p:cNvPr id="233" name="Google Shape;233;p23"/>
          <p:cNvSpPr txBox="1">
            <a:spLocks noGrp="1"/>
          </p:cNvSpPr>
          <p:nvPr>
            <p:ph type="ctrTitle" idx="18"/>
          </p:nvPr>
        </p:nvSpPr>
        <p:spPr>
          <a:xfrm>
            <a:off x="643488" y="41051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id-ID" dirty="0"/>
              <a:t>Algoritma Singkat &amp; Diagram Activity</a:t>
            </a:r>
            <a:endParaRPr dirty="0"/>
          </a:p>
        </p:txBody>
      </p:sp>
      <p:sp>
        <p:nvSpPr>
          <p:cNvPr id="234" name="Google Shape;234;p23"/>
          <p:cNvSpPr txBox="1">
            <a:spLocks noGrp="1"/>
          </p:cNvSpPr>
          <p:nvPr>
            <p:ph type="ctrTitle" idx="19"/>
          </p:nvPr>
        </p:nvSpPr>
        <p:spPr>
          <a:xfrm>
            <a:off x="6424513" y="221034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d-ID" dirty="0"/>
              <a:t>Wireframe</a:t>
            </a:r>
            <a:endParaRPr dirty="0"/>
          </a:p>
        </p:txBody>
      </p:sp>
      <p:sp>
        <p:nvSpPr>
          <p:cNvPr id="235" name="Google Shape;235;p23"/>
          <p:cNvSpPr txBox="1">
            <a:spLocks noGrp="1"/>
          </p:cNvSpPr>
          <p:nvPr>
            <p:ph type="ctrTitle" idx="20"/>
          </p:nvPr>
        </p:nvSpPr>
        <p:spPr>
          <a:xfrm>
            <a:off x="6424513" y="3101275"/>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d-ID" dirty="0"/>
              <a:t>Penjelasan</a:t>
            </a:r>
            <a:endParaRPr dirty="0"/>
          </a:p>
        </p:txBody>
      </p:sp>
      <p:sp>
        <p:nvSpPr>
          <p:cNvPr id="236" name="Google Shape;236;p23"/>
          <p:cNvSpPr txBox="1">
            <a:spLocks noGrp="1"/>
          </p:cNvSpPr>
          <p:nvPr>
            <p:ph type="ctrTitle" idx="21"/>
          </p:nvPr>
        </p:nvSpPr>
        <p:spPr>
          <a:xfrm>
            <a:off x="6424513" y="40070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id-ID" dirty="0"/>
              <a:t>Simpulan</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dirty="0"/>
              <a:t>TUJUAN</a:t>
            </a:r>
            <a:endParaRPr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342900" lvl="0" algn="l" rtl="0">
              <a:spcBef>
                <a:spcPts val="0"/>
              </a:spcBef>
              <a:spcAft>
                <a:spcPts val="0"/>
              </a:spcAft>
              <a:buSzPct val="90000"/>
              <a:buFont typeface="+mj-lt"/>
              <a:buAutoNum type="arabicPeriod"/>
            </a:pPr>
            <a:r>
              <a:rPr sz="1600" dirty="0" err="1">
                <a:solidFill>
                  <a:srgbClr val="FFFFFF"/>
                </a:solidFill>
              </a:rPr>
              <a:t>Menyelesaikan</a:t>
            </a:r>
            <a:r>
              <a:rPr sz="1600" dirty="0">
                <a:solidFill>
                  <a:srgbClr val="FFFFFF"/>
                </a:solidFill>
              </a:rPr>
              <a:t> </a:t>
            </a:r>
            <a:r>
              <a:rPr sz="1600" dirty="0" err="1">
                <a:solidFill>
                  <a:srgbClr val="FFFFFF"/>
                </a:solidFill>
              </a:rPr>
              <a:t>penugasaan</a:t>
            </a:r>
            <a:r>
              <a:rPr sz="1600" dirty="0">
                <a:solidFill>
                  <a:srgbClr val="FFFFFF"/>
                </a:solidFill>
              </a:rPr>
              <a:t> </a:t>
            </a:r>
            <a:r>
              <a:rPr sz="1600" dirty="0" err="1">
                <a:solidFill>
                  <a:srgbClr val="FFFFFF"/>
                </a:solidFill>
              </a:rPr>
              <a:t>Tugas</a:t>
            </a:r>
            <a:r>
              <a:rPr sz="1600" dirty="0">
                <a:solidFill>
                  <a:srgbClr val="FFFFFF"/>
                </a:solidFill>
              </a:rPr>
              <a:t> </a:t>
            </a:r>
            <a:r>
              <a:rPr sz="1600" dirty="0" err="1">
                <a:solidFill>
                  <a:srgbClr val="FFFFFF"/>
                </a:solidFill>
              </a:rPr>
              <a:t>Besar</a:t>
            </a:r>
            <a:r>
              <a:rPr sz="1600" dirty="0">
                <a:solidFill>
                  <a:srgbClr val="FFFFFF"/>
                </a:solidFill>
              </a:rPr>
              <a:t> DBT TEFA MALANG</a:t>
            </a:r>
          </a:p>
          <a:p>
            <a:pPr marL="0" lvl="0" indent="0" algn="l" rtl="0">
              <a:spcBef>
                <a:spcPts val="0"/>
              </a:spcBef>
              <a:spcAft>
                <a:spcPts val="0"/>
              </a:spcAft>
              <a:buNone/>
            </a:pPr>
            <a:endParaRPr lang="id-ID" dirty="0"/>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endParaRPr lang="id-ID" dirty="0"/>
          </a:p>
          <a:p>
            <a:pPr marL="0" lvl="0" indent="0" algn="l" rtl="0">
              <a:spcBef>
                <a:spcPts val="0"/>
              </a:spcBef>
              <a:spcAft>
                <a:spcPts val="0"/>
              </a:spcAft>
              <a:buNone/>
            </a:pPr>
            <a:r>
              <a:rPr dirty="0">
                <a:solidFill>
                  <a:srgbClr val="FFFFFF"/>
                </a:solidFill>
              </a:rPr>
              <a:t> </a:t>
            </a: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solidFill>
                  <a:srgbClr val="FFFFFF"/>
                </a:solidFill>
              </a:rPr>
              <a:t>BATASAN MASALAH</a:t>
            </a:r>
            <a:endParaRPr dirty="0">
              <a:solidFill>
                <a:srgbClr val="FFFFFF"/>
              </a:solidFill>
            </a:endParaRPr>
          </a:p>
        </p:txBody>
      </p:sp>
      <p:sp>
        <p:nvSpPr>
          <p:cNvPr id="404" name="Google Shape;404;p28"/>
          <p:cNvSpPr txBox="1">
            <a:spLocks noGrp="1"/>
          </p:cNvSpPr>
          <p:nvPr>
            <p:ph type="ctrTitle"/>
          </p:nvPr>
        </p:nvSpPr>
        <p:spPr>
          <a:xfrm>
            <a:off x="1557931" y="216344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solidFill>
                  <a:schemeClr val="dk1"/>
                </a:solidFill>
              </a:rPr>
              <a:t>WEB TAK SEPENUHNYA RESPONSIVE</a:t>
            </a:r>
            <a:endParaRPr lang="en-ID" dirty="0">
              <a:solidFill>
                <a:schemeClr val="dk1"/>
              </a:solidFill>
            </a:endParaRPr>
          </a:p>
        </p:txBody>
      </p:sp>
      <p:sp>
        <p:nvSpPr>
          <p:cNvPr id="405" name="Google Shape;405;p28"/>
          <p:cNvSpPr txBox="1">
            <a:spLocks noGrp="1"/>
          </p:cNvSpPr>
          <p:nvPr>
            <p:ph type="ctrTitle" idx="2"/>
          </p:nvPr>
        </p:nvSpPr>
        <p:spPr>
          <a:xfrm>
            <a:off x="1511734" y="356925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dirty="0">
                <a:solidFill>
                  <a:schemeClr val="dk1"/>
                </a:solidFill>
              </a:rPr>
              <a:t>HANYA MENGGUNAKAN HTML, CSS, &amp; JAVASCRIPT</a:t>
            </a:r>
          </a:p>
        </p:txBody>
      </p:sp>
      <p:sp>
        <p:nvSpPr>
          <p:cNvPr id="406" name="Google Shape;406;p28"/>
          <p:cNvSpPr txBox="1">
            <a:spLocks noGrp="1"/>
          </p:cNvSpPr>
          <p:nvPr>
            <p:ph type="ctrTitle" idx="3"/>
          </p:nvPr>
        </p:nvSpPr>
        <p:spPr>
          <a:xfrm>
            <a:off x="1527737" y="287590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dirty="0">
                <a:solidFill>
                  <a:schemeClr val="dk1"/>
                </a:solidFill>
              </a:rPr>
              <a:t>BEBERAPA FUNGSI TAK TERSEDIA</a:t>
            </a: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6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Picture 20">
            <a:extLst>
              <a:ext uri="{FF2B5EF4-FFF2-40B4-BE49-F238E27FC236}">
                <a16:creationId xmlns:a16="http://schemas.microsoft.com/office/drawing/2014/main" id="{36194CB5-723E-846B-5ABE-A0B9185C251F}"/>
              </a:ext>
            </a:extLst>
          </p:cNvPr>
          <p:cNvPicPr>
            <a:picLocks noChangeAspect="1"/>
          </p:cNvPicPr>
          <p:nvPr/>
        </p:nvPicPr>
        <p:blipFill>
          <a:blip r:embed="rId3"/>
          <a:srcRect/>
          <a:stretch/>
        </p:blipFill>
        <p:spPr>
          <a:xfrm>
            <a:off x="1219438" y="718799"/>
            <a:ext cx="2881478" cy="3705902"/>
          </a:xfrm>
          <a:prstGeom prst="rect">
            <a:avLst/>
          </a:prstGeom>
        </p:spPr>
      </p:pic>
      <p:sp>
        <p:nvSpPr>
          <p:cNvPr id="22" name="Google Shape;403;p28">
            <a:extLst>
              <a:ext uri="{FF2B5EF4-FFF2-40B4-BE49-F238E27FC236}">
                <a16:creationId xmlns:a16="http://schemas.microsoft.com/office/drawing/2014/main" id="{601ACC8A-51E4-8AA1-2B97-6DFA9436A8D4}"/>
              </a:ext>
            </a:extLst>
          </p:cNvPr>
          <p:cNvSpPr txBox="1">
            <a:spLocks/>
          </p:cNvSpPr>
          <p:nvPr/>
        </p:nvSpPr>
        <p:spPr>
          <a:xfrm>
            <a:off x="3197021" y="69230"/>
            <a:ext cx="2749959"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d-ID" dirty="0">
                <a:solidFill>
                  <a:srgbClr val="FFFFFF"/>
                </a:solidFill>
              </a:rPr>
              <a:t>WIREFRAME</a:t>
            </a:r>
          </a:p>
        </p:txBody>
      </p:sp>
      <p:pic>
        <p:nvPicPr>
          <p:cNvPr id="7" name="Picture 6">
            <a:extLst>
              <a:ext uri="{FF2B5EF4-FFF2-40B4-BE49-F238E27FC236}">
                <a16:creationId xmlns:a16="http://schemas.microsoft.com/office/drawing/2014/main" id="{D9B1A529-882E-5B1B-314E-1F7D34701052}"/>
              </a:ext>
            </a:extLst>
          </p:cNvPr>
          <p:cNvPicPr>
            <a:picLocks noChangeAspect="1"/>
          </p:cNvPicPr>
          <p:nvPr/>
        </p:nvPicPr>
        <p:blipFill>
          <a:blip r:embed="rId4"/>
          <a:stretch>
            <a:fillRect/>
          </a:stretch>
        </p:blipFill>
        <p:spPr>
          <a:xfrm>
            <a:off x="4339307" y="708407"/>
            <a:ext cx="3717501" cy="3712338"/>
          </a:xfrm>
          <a:prstGeom prst="rect">
            <a:avLst/>
          </a:prstGeom>
        </p:spPr>
      </p:pic>
    </p:spTree>
    <p:extLst>
      <p:ext uri="{BB962C8B-B14F-4D97-AF65-F5344CB8AC3E}">
        <p14:creationId xmlns:p14="http://schemas.microsoft.com/office/powerpoint/2010/main" val="39598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Picture 20">
            <a:extLst>
              <a:ext uri="{FF2B5EF4-FFF2-40B4-BE49-F238E27FC236}">
                <a16:creationId xmlns:a16="http://schemas.microsoft.com/office/drawing/2014/main" id="{36194CB5-723E-846B-5ABE-A0B9185C251F}"/>
              </a:ext>
            </a:extLst>
          </p:cNvPr>
          <p:cNvPicPr>
            <a:picLocks noChangeAspect="1"/>
          </p:cNvPicPr>
          <p:nvPr/>
        </p:nvPicPr>
        <p:blipFill>
          <a:blip r:embed="rId3"/>
          <a:srcRect/>
          <a:stretch/>
        </p:blipFill>
        <p:spPr>
          <a:xfrm>
            <a:off x="2014206" y="853154"/>
            <a:ext cx="4963694" cy="3529737"/>
          </a:xfrm>
          <a:prstGeom prst="rect">
            <a:avLst/>
          </a:prstGeom>
        </p:spPr>
      </p:pic>
      <p:sp>
        <p:nvSpPr>
          <p:cNvPr id="22" name="Google Shape;403;p28">
            <a:extLst>
              <a:ext uri="{FF2B5EF4-FFF2-40B4-BE49-F238E27FC236}">
                <a16:creationId xmlns:a16="http://schemas.microsoft.com/office/drawing/2014/main" id="{601ACC8A-51E4-8AA1-2B97-6DFA9436A8D4}"/>
              </a:ext>
            </a:extLst>
          </p:cNvPr>
          <p:cNvSpPr txBox="1">
            <a:spLocks/>
          </p:cNvSpPr>
          <p:nvPr/>
        </p:nvSpPr>
        <p:spPr>
          <a:xfrm>
            <a:off x="3197021" y="69230"/>
            <a:ext cx="2749959"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d-ID" dirty="0">
                <a:solidFill>
                  <a:srgbClr val="FFFFFF"/>
                </a:solidFill>
              </a:rPr>
              <a:t>WIREFRAME</a:t>
            </a:r>
          </a:p>
        </p:txBody>
      </p:sp>
    </p:spTree>
    <p:extLst>
      <p:ext uri="{BB962C8B-B14F-4D97-AF65-F5344CB8AC3E}">
        <p14:creationId xmlns:p14="http://schemas.microsoft.com/office/powerpoint/2010/main" val="373364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3;p28">
            <a:extLst>
              <a:ext uri="{FF2B5EF4-FFF2-40B4-BE49-F238E27FC236}">
                <a16:creationId xmlns:a16="http://schemas.microsoft.com/office/drawing/2014/main" id="{601ACC8A-51E4-8AA1-2B97-6DFA9436A8D4}"/>
              </a:ext>
            </a:extLst>
          </p:cNvPr>
          <p:cNvSpPr txBox="1">
            <a:spLocks/>
          </p:cNvSpPr>
          <p:nvPr/>
        </p:nvSpPr>
        <p:spPr>
          <a:xfrm>
            <a:off x="3197021" y="69230"/>
            <a:ext cx="2749959"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d-ID" dirty="0">
                <a:solidFill>
                  <a:srgbClr val="FFFFFF"/>
                </a:solidFill>
              </a:rPr>
              <a:t>WIREFRAME</a:t>
            </a:r>
          </a:p>
        </p:txBody>
      </p:sp>
      <p:grpSp>
        <p:nvGrpSpPr>
          <p:cNvPr id="2" name="Group 1">
            <a:extLst>
              <a:ext uri="{FF2B5EF4-FFF2-40B4-BE49-F238E27FC236}">
                <a16:creationId xmlns:a16="http://schemas.microsoft.com/office/drawing/2014/main" id="{47097EA4-EC35-4971-A813-7D2C4602F59B}"/>
              </a:ext>
            </a:extLst>
          </p:cNvPr>
          <p:cNvGrpSpPr/>
          <p:nvPr/>
        </p:nvGrpSpPr>
        <p:grpSpPr>
          <a:xfrm>
            <a:off x="432234" y="1233068"/>
            <a:ext cx="8279533" cy="2852572"/>
            <a:chOff x="344798" y="1233068"/>
            <a:chExt cx="8279533" cy="2852572"/>
          </a:xfrm>
        </p:grpSpPr>
        <p:pic>
          <p:nvPicPr>
            <p:cNvPr id="21" name="Picture 20">
              <a:extLst>
                <a:ext uri="{FF2B5EF4-FFF2-40B4-BE49-F238E27FC236}">
                  <a16:creationId xmlns:a16="http://schemas.microsoft.com/office/drawing/2014/main" id="{36194CB5-723E-846B-5ABE-A0B9185C251F}"/>
                </a:ext>
              </a:extLst>
            </p:cNvPr>
            <p:cNvPicPr>
              <a:picLocks noChangeAspect="1"/>
            </p:cNvPicPr>
            <p:nvPr/>
          </p:nvPicPr>
          <p:blipFill>
            <a:blip r:embed="rId3"/>
            <a:srcRect/>
            <a:stretch/>
          </p:blipFill>
          <p:spPr>
            <a:xfrm>
              <a:off x="344798" y="1233069"/>
              <a:ext cx="4011430" cy="2852571"/>
            </a:xfrm>
            <a:prstGeom prst="rect">
              <a:avLst/>
            </a:prstGeom>
          </p:spPr>
        </p:pic>
        <p:pic>
          <p:nvPicPr>
            <p:cNvPr id="7" name="Picture 6">
              <a:extLst>
                <a:ext uri="{FF2B5EF4-FFF2-40B4-BE49-F238E27FC236}">
                  <a16:creationId xmlns:a16="http://schemas.microsoft.com/office/drawing/2014/main" id="{D9B1A529-882E-5B1B-314E-1F7D34701052}"/>
                </a:ext>
              </a:extLst>
            </p:cNvPr>
            <p:cNvPicPr>
              <a:picLocks noChangeAspect="1"/>
            </p:cNvPicPr>
            <p:nvPr/>
          </p:nvPicPr>
          <p:blipFill>
            <a:blip r:embed="rId4"/>
            <a:srcRect/>
            <a:stretch/>
          </p:blipFill>
          <p:spPr>
            <a:xfrm>
              <a:off x="4612901" y="1233068"/>
              <a:ext cx="4011430" cy="2852572"/>
            </a:xfrm>
            <a:prstGeom prst="rect">
              <a:avLst/>
            </a:prstGeom>
          </p:spPr>
        </p:pic>
      </p:grpSp>
    </p:spTree>
    <p:extLst>
      <p:ext uri="{BB962C8B-B14F-4D97-AF65-F5344CB8AC3E}">
        <p14:creationId xmlns:p14="http://schemas.microsoft.com/office/powerpoint/2010/main" val="288716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3;p28">
            <a:extLst>
              <a:ext uri="{FF2B5EF4-FFF2-40B4-BE49-F238E27FC236}">
                <a16:creationId xmlns:a16="http://schemas.microsoft.com/office/drawing/2014/main" id="{601ACC8A-51E4-8AA1-2B97-6DFA9436A8D4}"/>
              </a:ext>
            </a:extLst>
          </p:cNvPr>
          <p:cNvSpPr txBox="1">
            <a:spLocks/>
          </p:cNvSpPr>
          <p:nvPr/>
        </p:nvSpPr>
        <p:spPr>
          <a:xfrm>
            <a:off x="3197021" y="69230"/>
            <a:ext cx="2749959"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d-ID" dirty="0">
                <a:solidFill>
                  <a:srgbClr val="FFFFFF"/>
                </a:solidFill>
              </a:rPr>
              <a:t>WIREFRAME</a:t>
            </a:r>
          </a:p>
        </p:txBody>
      </p:sp>
      <p:grpSp>
        <p:nvGrpSpPr>
          <p:cNvPr id="2" name="Group 1">
            <a:extLst>
              <a:ext uri="{FF2B5EF4-FFF2-40B4-BE49-F238E27FC236}">
                <a16:creationId xmlns:a16="http://schemas.microsoft.com/office/drawing/2014/main" id="{47097EA4-EC35-4971-A813-7D2C4602F59B}"/>
              </a:ext>
            </a:extLst>
          </p:cNvPr>
          <p:cNvGrpSpPr/>
          <p:nvPr/>
        </p:nvGrpSpPr>
        <p:grpSpPr>
          <a:xfrm>
            <a:off x="432235" y="1233068"/>
            <a:ext cx="8279531" cy="2852572"/>
            <a:chOff x="344799" y="1233068"/>
            <a:chExt cx="8279531" cy="2852572"/>
          </a:xfrm>
        </p:grpSpPr>
        <p:pic>
          <p:nvPicPr>
            <p:cNvPr id="21" name="Picture 20">
              <a:extLst>
                <a:ext uri="{FF2B5EF4-FFF2-40B4-BE49-F238E27FC236}">
                  <a16:creationId xmlns:a16="http://schemas.microsoft.com/office/drawing/2014/main" id="{36194CB5-723E-846B-5ABE-A0B9185C251F}"/>
                </a:ext>
              </a:extLst>
            </p:cNvPr>
            <p:cNvPicPr>
              <a:picLocks noChangeAspect="1"/>
            </p:cNvPicPr>
            <p:nvPr/>
          </p:nvPicPr>
          <p:blipFill>
            <a:blip r:embed="rId3"/>
            <a:srcRect/>
            <a:stretch/>
          </p:blipFill>
          <p:spPr>
            <a:xfrm>
              <a:off x="344799" y="1233069"/>
              <a:ext cx="4011428" cy="2852571"/>
            </a:xfrm>
            <a:prstGeom prst="rect">
              <a:avLst/>
            </a:prstGeom>
          </p:spPr>
        </p:pic>
        <p:pic>
          <p:nvPicPr>
            <p:cNvPr id="7" name="Picture 6">
              <a:extLst>
                <a:ext uri="{FF2B5EF4-FFF2-40B4-BE49-F238E27FC236}">
                  <a16:creationId xmlns:a16="http://schemas.microsoft.com/office/drawing/2014/main" id="{D9B1A529-882E-5B1B-314E-1F7D34701052}"/>
                </a:ext>
              </a:extLst>
            </p:cNvPr>
            <p:cNvPicPr>
              <a:picLocks noChangeAspect="1"/>
            </p:cNvPicPr>
            <p:nvPr/>
          </p:nvPicPr>
          <p:blipFill>
            <a:blip r:embed="rId4"/>
            <a:srcRect/>
            <a:stretch/>
          </p:blipFill>
          <p:spPr>
            <a:xfrm>
              <a:off x="4612901" y="1233068"/>
              <a:ext cx="4011429" cy="2852572"/>
            </a:xfrm>
            <a:prstGeom prst="rect">
              <a:avLst/>
            </a:prstGeom>
          </p:spPr>
        </p:pic>
      </p:grpSp>
    </p:spTree>
    <p:extLst>
      <p:ext uri="{BB962C8B-B14F-4D97-AF65-F5344CB8AC3E}">
        <p14:creationId xmlns:p14="http://schemas.microsoft.com/office/powerpoint/2010/main" val="3495107985"/>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1086</Words>
  <Application>Microsoft Office PowerPoint</Application>
  <PresentationFormat>On-screen Show (16:9)</PresentationFormat>
  <Paragraphs>111</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Roboto Mono Thin</vt:lpstr>
      <vt:lpstr>Roboto Black</vt:lpstr>
      <vt:lpstr>Arial</vt:lpstr>
      <vt:lpstr>Roboto Thin</vt:lpstr>
      <vt:lpstr>Roboto Light</vt:lpstr>
      <vt:lpstr>Didact Gothic</vt:lpstr>
      <vt:lpstr>Bree Serif</vt:lpstr>
      <vt:lpstr>Roboto</vt:lpstr>
      <vt:lpstr>Impact</vt:lpstr>
      <vt:lpstr>WEB PROPOSAL</vt:lpstr>
      <vt:lpstr>TUGAS BESAR 2 KELOMPOK 1</vt:lpstr>
      <vt:lpstr>OUR TEAM</vt:lpstr>
      <vt:lpstr>TABLE OF CONTENTS</vt:lpstr>
      <vt:lpstr>TUJUAN</vt:lpstr>
      <vt:lpstr>BATASAN MASALAH</vt:lpstr>
      <vt:lpstr>PowerPoint Presentation</vt:lpstr>
      <vt:lpstr>PowerPoint Presentation</vt:lpstr>
      <vt:lpstr>PowerPoint Presentation</vt:lpstr>
      <vt:lpstr>PowerPoint Presentation</vt:lpstr>
      <vt:lpstr>PowerPoint Presentation</vt:lpstr>
      <vt:lpstr>ALGORITMA &amp; DAILY DIAGRAM ACTIVITY</vt:lpstr>
      <vt:lpstr>—SOMEONE FAMOUS</vt:lpstr>
      <vt:lpstr>PENJELASAN</vt:lpstr>
      <vt:lpstr>PENJELASAN</vt:lpstr>
      <vt:lpstr>PENJELASAN</vt:lpstr>
      <vt:lpstr>PENJELASAN</vt:lpstr>
      <vt:lpstr>PENJELASAN</vt:lpstr>
      <vt:lpstr>PENJELASAN</vt:lpstr>
      <vt:lpstr>PENJELASAN</vt:lpstr>
      <vt:lpstr>SIMPULAN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2 KELOMPOK 1</dc:title>
  <cp:lastModifiedBy>Muhammad Fakhril Ainur Ridlo</cp:lastModifiedBy>
  <cp:revision>4</cp:revision>
  <dcterms:modified xsi:type="dcterms:W3CDTF">2022-07-04T13:41:55Z</dcterms:modified>
</cp:coreProperties>
</file>