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018D2-C07A-4A52-AB5B-F7DA361258D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91A89-49BA-40FB-A1DB-B82D1ABC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36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18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64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0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2019-09-11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1BFCAC-86EA-428B-9F88-FDF9C8DF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3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8541-0998-4DFC-ACFA-A9C74B729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Identifying the best places to open a French restaurant in Nagoya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760B32-DABC-45BA-9BE1-85E2AB256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Jonhathan Pinon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A68FA7-7279-4D4A-B390-A0C01E07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0FE63-FD80-4E24-B0FD-4F58F6DF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63CF5-EA8C-443A-93EA-CF360E73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74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 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Vector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C49478-9F6C-4ABE-9867-46233D0B8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Optimization algorithm to find best 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Least square method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err="1">
                    <a:solidFill>
                      <a:schemeClr val="tx1"/>
                    </a:solidFill>
                  </a:rPr>
                  <a:t>Broyden</a:t>
                </a:r>
                <a:r>
                  <a:rPr lang="en-US" dirty="0">
                    <a:solidFill>
                      <a:schemeClr val="tx1"/>
                    </a:solidFill>
                  </a:rPr>
                  <a:t>-Fletcher-Goldfarb-</a:t>
                </a:r>
                <a:r>
                  <a:rPr lang="en-US" dirty="0" err="1">
                    <a:solidFill>
                      <a:schemeClr val="tx1"/>
                    </a:solidFill>
                  </a:rPr>
                  <a:t>Shanno</a:t>
                </a:r>
                <a:r>
                  <a:rPr lang="en-US" dirty="0">
                    <a:solidFill>
                      <a:schemeClr val="tx1"/>
                    </a:solidFill>
                  </a:rPr>
                  <a:t> (BFGS) (</a:t>
                </a:r>
                <a:r>
                  <a:rPr lang="en-US" dirty="0" err="1">
                    <a:solidFill>
                      <a:schemeClr val="tx1"/>
                    </a:solidFill>
                  </a:rPr>
                  <a:t>scipy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Initial vector : (1, 1, 1, 1, 0.01)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Failed to obtain a better vector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Similarity distance function too complex (~80*5 + 900*5 independent variables)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C49478-9F6C-4ABE-9867-46233D0B8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1A2E39-0782-461C-BBFE-450DB298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8D6DAB-DF38-4CED-82C1-960E79B2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CF8AB-1CB7-4CF4-BFD3-9D07F30B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Complete set, zoom</a:t>
            </a:r>
            <a:endParaRPr lang="en-US" sz="2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D1163-BDAE-45B4-B6F3-5BD53D9D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42978F-47A2-4B3D-AB19-B8A4F4C2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11</a:t>
            </a:fld>
            <a:endParaRPr lang="en-US"/>
          </a:p>
        </p:txBody>
      </p:sp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8B874A8-2FE1-481A-833E-97564A8C5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26" y="2007524"/>
            <a:ext cx="4497975" cy="4216400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2988F0F-60C5-464E-B40F-2B2ACCDE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84401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Green = True Positive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Red = False Positive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Yellow = False Negative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Blue = True Negative</a:t>
            </a:r>
          </a:p>
        </p:txBody>
      </p:sp>
    </p:spTree>
    <p:extLst>
      <p:ext uri="{BB962C8B-B14F-4D97-AF65-F5344CB8AC3E}">
        <p14:creationId xmlns:p14="http://schemas.microsoft.com/office/powerpoint/2010/main" val="1484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574F1-10C7-4AC9-AA69-C4B5DF06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023CB-DFD3-48FD-BE7E-A2850720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12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B90A4B7-318B-4DEA-81B3-300C5FA7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74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 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Maps</a:t>
            </a:r>
            <a:endParaRPr lang="en-US" sz="2800" dirty="0"/>
          </a:p>
        </p:txBody>
      </p:sp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1566713-F740-4326-8A5B-885DC2EBB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2" y="2324900"/>
            <a:ext cx="3326516" cy="2208200"/>
          </a:xfrm>
          <a:prstGeom prst="rect">
            <a:avLst/>
          </a:prstGeom>
        </p:spPr>
      </p:pic>
      <p:pic>
        <p:nvPicPr>
          <p:cNvPr id="10" name="図 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4A46C81-A8EC-4B03-86B4-8B9A597EA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26" y="2338895"/>
            <a:ext cx="2966607" cy="2208200"/>
          </a:xfrm>
          <a:prstGeom prst="rect">
            <a:avLst/>
          </a:prstGeom>
        </p:spPr>
      </p:pic>
      <p:pic>
        <p:nvPicPr>
          <p:cNvPr id="12" name="図 11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BE5D5D0-40B5-4E63-A670-F54483A7C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41" y="2318207"/>
            <a:ext cx="2377735" cy="222888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0EF36D-0990-430B-AA45-3404487F823B}"/>
              </a:ext>
            </a:extLst>
          </p:cNvPr>
          <p:cNvSpPr txBox="1"/>
          <p:nvPr/>
        </p:nvSpPr>
        <p:spPr>
          <a:xfrm>
            <a:off x="4606960" y="5024285"/>
            <a:ext cx="222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 Set</a:t>
            </a:r>
          </a:p>
          <a:p>
            <a:pPr algn="ctr"/>
            <a:r>
              <a:rPr lang="en-US" dirty="0"/>
              <a:t>F1 = 0.1212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E64EC5-DB67-4C32-9FCA-887E7F0A89F3}"/>
              </a:ext>
            </a:extLst>
          </p:cNvPr>
          <p:cNvSpPr txBox="1"/>
          <p:nvPr/>
        </p:nvSpPr>
        <p:spPr>
          <a:xfrm>
            <a:off x="1331494" y="5078962"/>
            <a:ext cx="222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 Set</a:t>
            </a:r>
          </a:p>
          <a:p>
            <a:pPr algn="ctr"/>
            <a:r>
              <a:rPr lang="en-US" dirty="0"/>
              <a:t>F1 = 0.40625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AC8E3D-4C7E-4957-9D59-EA9622EF52D6}"/>
              </a:ext>
            </a:extLst>
          </p:cNvPr>
          <p:cNvSpPr txBox="1"/>
          <p:nvPr/>
        </p:nvSpPr>
        <p:spPr>
          <a:xfrm>
            <a:off x="7988300" y="5024285"/>
            <a:ext cx="202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Complete  Set</a:t>
            </a:r>
          </a:p>
          <a:p>
            <a:pPr algn="ctr"/>
            <a:r>
              <a:rPr lang="en-US" dirty="0"/>
              <a:t>F1 = 0.3875</a:t>
            </a:r>
          </a:p>
        </p:txBody>
      </p:sp>
    </p:spTree>
    <p:extLst>
      <p:ext uri="{BB962C8B-B14F-4D97-AF65-F5344CB8AC3E}">
        <p14:creationId xmlns:p14="http://schemas.microsoft.com/office/powerpoint/2010/main" val="14483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48F79-4CA9-47DE-9E8F-4CE87B16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D01256-EBD8-4051-8C3A-D108E095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true positive + false positive = real number of areas with French restaurant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true negative + false negative = real number of areas without French restaurant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F1 score ~ 0.4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Model is inaccurate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Average F1 score of random model ~ 0.1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Model still far better than random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Recommended areas to open French restaurants = areas with consecutive False Positives and without True Positives or False Negatives.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8A9D3-C897-4CBB-B41F-93506B6C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F406F8-A673-45EF-B095-E47E18CF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7EA5B-EEA6-4960-9868-DF48F41A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3ACC7A-BC1A-4DF9-9F2A-5229C4E2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Best areas for new French restaurants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Look for areas like areas with French restaurants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using Foursquare and pandas (python)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French restaurant, food, transport, long stay, short stay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Similarity distance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Bad : F1 score = ~0.4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good enough for pedagogic purposes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about popularity, visits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Different radius, different initial vector, model</a:t>
            </a:r>
          </a:p>
          <a:p>
            <a:pPr lvl="1"/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AB619-6F46-43BA-B08C-289B73D5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EC00F0-F918-4FD4-808E-9F3A36F0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0C604-3912-4BC5-995D-555B91D2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23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Thank you for reading this presentation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0C5E45-B6EF-41CA-B440-DC2F9C50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D22E09-B83B-4460-B7C1-90B2230F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7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6C98D-C736-468D-B60F-B25B3070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Business Approach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D0679-92F3-40AB-8F9C-099CF486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Japan  : French restaurants are popular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Nagoya : one of the largest cities in Japan</a:t>
            </a:r>
          </a:p>
          <a:p>
            <a:pPr lvl="1"/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Nagoya = attractive place to open new French restaurant</a:t>
            </a:r>
          </a:p>
          <a:p>
            <a:pPr lvl="1"/>
            <a:endParaRPr lang="en-US" dirty="0"/>
          </a:p>
          <a:p>
            <a:pPr lvl="2" algn="ctr"/>
            <a:r>
              <a:rPr lang="en-US" sz="3200" dirty="0"/>
              <a:t>Where? </a:t>
            </a:r>
          </a:p>
          <a:p>
            <a:pPr marL="914400" lvl="2" indent="0" algn="ctr">
              <a:buNone/>
            </a:pPr>
            <a:endParaRPr lang="en-US" sz="3200" dirty="0"/>
          </a:p>
          <a:p>
            <a:pPr marL="914400" lvl="2" indent="0" algn="ctr">
              <a:buNone/>
            </a:pPr>
            <a:r>
              <a:rPr lang="en-US" sz="3200" dirty="0"/>
              <a:t>Popularity = Income = Interest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DFAB39-8E24-424E-8D92-11353917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9AE0E-30E0-4FF4-8193-5B8D05AC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2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8434B-6E2F-4F54-AD93-F818D89D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Description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2800" b="1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601B9-0469-4798-A67B-2715D538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08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Data source = Foursquare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All venues in Nagoya with positions (including French restaurants)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Problem : No data about venue popularity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Data : Inside python pandas </a:t>
            </a:r>
            <a:r>
              <a:rPr lang="en-US" sz="2400" dirty="0" err="1"/>
              <a:t>dataframes</a:t>
            </a: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D9ABC-EF0C-4C6C-AFFB-2A19ADB8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53BE30-427B-4C3D-812D-EEA2CBC0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DB187-8AD7-4043-86D4-BBC22536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Description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2800" b="1" dirty="0">
                <a:solidFill>
                  <a:schemeClr val="tx1"/>
                </a:solidFill>
              </a:rPr>
              <a:t>Data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E040D-877B-42C7-8CAD-DE08F781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626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Data collected: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French restaurants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Food-related restaurants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Transport-related venues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Long stay venues (Residence, Work, Education related venue)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Short stay venues (Shops, Art, Nightlife, Recreation related venues)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cleaning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Remove duplicates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49CFE5-5EE8-4CD0-95AF-F7C8709F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2AE77C-BFC9-4156-A30E-5CD04F3F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60225-7207-49F0-8325-218AECE5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Methodology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5632B9-230D-47D3-A3F4-E086C343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Fundamental Hypothesis : </a:t>
            </a:r>
          </a:p>
          <a:p>
            <a:pPr lvl="1"/>
            <a:r>
              <a:rPr lang="en-US" sz="2400" dirty="0"/>
              <a:t>Past shop owners chose the best places to open French restaurants</a:t>
            </a:r>
          </a:p>
          <a:p>
            <a:pPr lvl="1"/>
            <a:r>
              <a:rPr lang="en-US" sz="2400" dirty="0"/>
              <a:t>French restaurants are situated in areas suited for them</a:t>
            </a:r>
          </a:p>
          <a:p>
            <a:pPr lvl="1"/>
            <a:r>
              <a:rPr lang="en-US" sz="2400" dirty="0"/>
              <a:t>Finding areas like areas with French restaurants = finding good places to open new French restaurants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8D468-C04F-4177-B0A0-234BD35B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698210-EB1D-46A7-88DD-6CBABB0C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0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1FE5D-1DBE-472F-8845-BCDE9294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489DAD7-5956-4A7C-AB4D-88689A834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92308" cy="388077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Quantity to measure similarity = Similarity Distance: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𝑝𝑓𝑜𝑜𝑑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𝑝𝑓𝑜𝑜𝑑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𝑝𝑓𝑜𝑜𝑑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𝑙𝑔𝑠𝑡𝑎𝑦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𝑙𝑔𝑠𝑡𝑎𝑦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𝑠𝑡𝑎𝑦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𝑠𝑡𝑎𝑦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𝑛𝑣𝑒𝑛𝑢𝑒𝑠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𝑓𝑟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𝑛𝑣𝑒𝑛𝑢𝑒𝑠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489DAD7-5956-4A7C-AB4D-88689A83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92308" cy="3880773"/>
              </a:xfrm>
              <a:blipFill>
                <a:blip r:embed="rId2"/>
                <a:stretch>
                  <a:fillRect l="-5161" t="-1413" r="-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C7031-F628-4A97-91DF-35BCE72C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BC57A2-1B5B-4BB5-944C-8274EBB6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5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8A914-50AF-4C91-A75D-175C6606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Grid of Nagoya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F76F76-0026-4DB6-A74C-F73DDD18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18F65D-06B4-452A-A89E-8EAD0E2E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7</a:t>
            </a:fld>
            <a:endParaRPr lang="en-US"/>
          </a:p>
        </p:txBody>
      </p:sp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3BB8861-4F2A-463D-8C54-28C1704C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38" y="1479041"/>
            <a:ext cx="4194250" cy="4307800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F7E5296-3166-48D3-82C6-B94C7F66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041"/>
            <a:ext cx="318600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30 * 30 grid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One small circle ~ 330 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Big red circle = encompasses all French restaurants (6 kilometers)</a:t>
            </a:r>
          </a:p>
        </p:txBody>
      </p:sp>
    </p:spTree>
    <p:extLst>
      <p:ext uri="{BB962C8B-B14F-4D97-AF65-F5344CB8AC3E}">
        <p14:creationId xmlns:p14="http://schemas.microsoft.com/office/powerpoint/2010/main" val="242429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C0633-DF93-4F04-A16F-C31C0898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Coordinate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96D9317-DA7E-46A9-9F8C-2DDFEE89E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For more speed without losing accuracy: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New local cartesian coordinate system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𝑙𝑔𝑡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𝑙𝑔𝑡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/>
                  <a:t>y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R = Earth’s radius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𝑙𝑔𝑡</m:t>
                    </m:r>
                  </m:oMath>
                </a14:m>
                <a:r>
                  <a:rPr lang="en-US" dirty="0"/>
                  <a:t> = longitude of the point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𝑙𝑔𝑡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longitude of the center of the system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latitude of the point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latitude of the center of the system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96D9317-DA7E-46A9-9F8C-2DDFEE89E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7125C-D5BB-4739-BE9D-9CFC219F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C50E18-12CD-4E8F-86CB-919C6404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29CC3-EC8D-4DAD-9140-37800CE3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F1 Score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D371D-0342-4478-9281-444DB047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each area, calculate similarity distance</a:t>
            </a:r>
          </a:p>
          <a:p>
            <a:r>
              <a:rPr lang="en-US" sz="2000" dirty="0"/>
              <a:t>Get number of areas with at least one French restaurant = </a:t>
            </a:r>
            <a:r>
              <a:rPr lang="en-US" sz="2000" i="1" dirty="0" err="1"/>
              <a:t>nb_areas_with_fr</a:t>
            </a:r>
            <a:endParaRPr lang="en-US" sz="2000" i="1" dirty="0"/>
          </a:p>
          <a:p>
            <a:r>
              <a:rPr lang="en-US" sz="2000" dirty="0"/>
              <a:t>Sort the areas by smallest similarity distance</a:t>
            </a:r>
          </a:p>
          <a:p>
            <a:r>
              <a:rPr lang="en-US" sz="2000" dirty="0"/>
              <a:t>The </a:t>
            </a:r>
            <a:r>
              <a:rPr lang="en-US" sz="2000" i="1" dirty="0" err="1"/>
              <a:t>nb_areas_with_fr</a:t>
            </a:r>
            <a:r>
              <a:rPr lang="en-US" sz="2000" i="1" dirty="0"/>
              <a:t> </a:t>
            </a:r>
            <a:r>
              <a:rPr lang="en-US" sz="2000" dirty="0"/>
              <a:t>areas with the smallest distances are predicted to have at least one French restaurants</a:t>
            </a:r>
          </a:p>
          <a:p>
            <a:r>
              <a:rPr lang="en-US" sz="2000" dirty="0"/>
              <a:t>Compare reals and predicted French restaurants</a:t>
            </a:r>
          </a:p>
          <a:p>
            <a:r>
              <a:rPr lang="en-US" sz="2000" dirty="0"/>
              <a:t>F1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AAE92-CEF5-4346-8416-F19571A3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2019-09-11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0F82BF-E7B2-41A6-9DE8-092A1AD7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CAC-86EA-428B-9F88-FDF9C8DFB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024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593</Words>
  <Application>Microsoft Office PowerPoint</Application>
  <PresentationFormat>ワイド画面</PresentationFormat>
  <Paragraphs>134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</vt:lpstr>
      <vt:lpstr>Wingdings 3</vt:lpstr>
      <vt:lpstr>ファセット</vt:lpstr>
      <vt:lpstr>Identifying the best places to open a French restaurant in Nagoya</vt:lpstr>
      <vt:lpstr>Business Approach</vt:lpstr>
      <vt:lpstr>Data Description  Data Source</vt:lpstr>
      <vt:lpstr>Data Description  Data </vt:lpstr>
      <vt:lpstr>Methodology</vt:lpstr>
      <vt:lpstr>Model</vt:lpstr>
      <vt:lpstr>Grid of Nagoya</vt:lpstr>
      <vt:lpstr>Coordinate System</vt:lpstr>
      <vt:lpstr>F1 Score</vt:lpstr>
      <vt:lpstr>Result    Vector</vt:lpstr>
      <vt:lpstr>Result  Complete set, zoom</vt:lpstr>
      <vt:lpstr>Result    Maps</vt:lpstr>
      <vt:lpstr>Discussion</vt:lpstr>
      <vt:lpstr>Conclusion</vt:lpstr>
      <vt:lpstr>Thank you for reading this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best places to open a French restaurant in Nagoya</dc:title>
  <dc:creator>Jonhathan PINON</dc:creator>
  <cp:lastModifiedBy>Jonhathan PINON</cp:lastModifiedBy>
  <cp:revision>63</cp:revision>
  <dcterms:created xsi:type="dcterms:W3CDTF">2019-09-11T11:17:07Z</dcterms:created>
  <dcterms:modified xsi:type="dcterms:W3CDTF">2019-09-11T13:24:19Z</dcterms:modified>
</cp:coreProperties>
</file>