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4B9662-0734-3294-DFCF-EE1CCC97B010}" v="421" dt="2020-01-14T09:15:01.349"/>
    <p1510:client id="{E23DAC10-7BCD-DE27-2A0F-CFA5FD371263}" v="338" dt="2020-01-13T15:39:02.3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rednji stil 2 - Isticanj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Svijetli stil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Svijetli stil 1 - Isticanj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Srednji stil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9E205C-CCF3-4B8D-A94B-90885500B55F}" type="doc">
      <dgm:prSet loTypeId="urn:microsoft.com/office/officeart/2005/8/layout/vProcess5" loCatId="process" qsTypeId="urn:microsoft.com/office/officeart/2005/8/quickstyle/simple1" qsCatId="simple" csTypeId="urn:microsoft.com/office/officeart/2005/8/colors/accent1_4" csCatId="accent1"/>
      <dgm:spPr/>
      <dgm:t>
        <a:bodyPr/>
        <a:lstStyle/>
        <a:p>
          <a:endParaRPr lang="en-US"/>
        </a:p>
      </dgm:t>
    </dgm:pt>
    <dgm:pt modelId="{E3107147-FFE8-4271-8FBB-4613BA071153}">
      <dgm:prSet/>
      <dgm:spPr/>
      <dgm:t>
        <a:bodyPr/>
        <a:lstStyle/>
        <a:p>
          <a:r>
            <a:rPr lang="en-US"/>
            <a:t>Predstavnik približnog podudaranja sekvenci</a:t>
          </a:r>
        </a:p>
      </dgm:t>
    </dgm:pt>
    <dgm:pt modelId="{9BEF44D0-CC4B-47B7-8EC9-B384B4851952}" type="parTrans" cxnId="{71946EBB-14B0-4BD6-8AF3-A2B0A322235B}">
      <dgm:prSet/>
      <dgm:spPr/>
      <dgm:t>
        <a:bodyPr/>
        <a:lstStyle/>
        <a:p>
          <a:endParaRPr lang="en-US"/>
        </a:p>
      </dgm:t>
    </dgm:pt>
    <dgm:pt modelId="{3AED47D2-87F9-49A2-90AF-D0E2CBC31656}" type="sibTrans" cxnId="{71946EBB-14B0-4BD6-8AF3-A2B0A322235B}">
      <dgm:prSet/>
      <dgm:spPr/>
      <dgm:t>
        <a:bodyPr/>
        <a:lstStyle/>
        <a:p>
          <a:endParaRPr lang="en-US"/>
        </a:p>
      </dgm:t>
    </dgm:pt>
    <dgm:pt modelId="{898B2DAC-6154-4EA2-A449-FDFB720E6C04}">
      <dgm:prSet/>
      <dgm:spPr/>
      <dgm:t>
        <a:bodyPr/>
        <a:lstStyle/>
        <a:p>
          <a:r>
            <a:rPr lang="en-US"/>
            <a:t>Primjeniv u bioinformatici kada se žele poravnati proteinski ili nukleotidni nizovi</a:t>
          </a:r>
        </a:p>
      </dgm:t>
    </dgm:pt>
    <dgm:pt modelId="{6684C541-65C8-4E45-94CF-70109E684769}" type="parTrans" cxnId="{91F43A76-EEE2-49F2-B964-0E88DB2B6251}">
      <dgm:prSet/>
      <dgm:spPr/>
      <dgm:t>
        <a:bodyPr/>
        <a:lstStyle/>
        <a:p>
          <a:endParaRPr lang="en-US"/>
        </a:p>
      </dgm:t>
    </dgm:pt>
    <dgm:pt modelId="{CD4A768C-2314-42D5-9520-777E3FB96ECD}" type="sibTrans" cxnId="{91F43A76-EEE2-49F2-B964-0E88DB2B6251}">
      <dgm:prSet/>
      <dgm:spPr/>
      <dgm:t>
        <a:bodyPr/>
        <a:lstStyle/>
        <a:p>
          <a:endParaRPr lang="en-US"/>
        </a:p>
      </dgm:t>
    </dgm:pt>
    <dgm:pt modelId="{D2782E8D-0E02-43B4-8B39-24208D1D229C}">
      <dgm:prSet/>
      <dgm:spPr/>
      <dgm:t>
        <a:bodyPr/>
        <a:lstStyle/>
        <a:p>
          <a:r>
            <a:rPr lang="en-US"/>
            <a:t>Zasniva se na dinamičkom programiranju</a:t>
          </a:r>
        </a:p>
      </dgm:t>
    </dgm:pt>
    <dgm:pt modelId="{038DC664-4B11-41C5-87C6-3A6685860343}" type="parTrans" cxnId="{49A41F49-CB62-4DF3-9547-64D68B43F592}">
      <dgm:prSet/>
      <dgm:spPr/>
      <dgm:t>
        <a:bodyPr/>
        <a:lstStyle/>
        <a:p>
          <a:endParaRPr lang="en-US"/>
        </a:p>
      </dgm:t>
    </dgm:pt>
    <dgm:pt modelId="{B17752CC-F44F-4755-A198-F71C99F0AD3B}" type="sibTrans" cxnId="{49A41F49-CB62-4DF3-9547-64D68B43F592}">
      <dgm:prSet/>
      <dgm:spPr/>
      <dgm:t>
        <a:bodyPr/>
        <a:lstStyle/>
        <a:p>
          <a:endParaRPr lang="en-US"/>
        </a:p>
      </dgm:t>
    </dgm:pt>
    <dgm:pt modelId="{15C9D6DD-E702-4086-8AAA-34D901DBF341}">
      <dgm:prSet/>
      <dgm:spPr/>
      <dgm:t>
        <a:bodyPr/>
        <a:lstStyle/>
        <a:p>
          <a:r>
            <a:rPr lang="en-US"/>
            <a:t>Istodobno pamti samo dva retka matrice udaljenosti uređivanja, a kroz svaki redak prolazi dva puta.</a:t>
          </a:r>
        </a:p>
      </dgm:t>
    </dgm:pt>
    <dgm:pt modelId="{D7E01C1E-FB80-4153-B809-44F4C97E6265}" type="parTrans" cxnId="{91E9DEC3-5B00-4274-9FF9-0C742C1B0BFC}">
      <dgm:prSet/>
      <dgm:spPr/>
      <dgm:t>
        <a:bodyPr/>
        <a:lstStyle/>
        <a:p>
          <a:endParaRPr lang="en-US"/>
        </a:p>
      </dgm:t>
    </dgm:pt>
    <dgm:pt modelId="{F3B75065-84E9-482A-9BA9-1FBF6B0959D2}" type="sibTrans" cxnId="{91E9DEC3-5B00-4274-9FF9-0C742C1B0BFC}">
      <dgm:prSet/>
      <dgm:spPr/>
      <dgm:t>
        <a:bodyPr/>
        <a:lstStyle/>
        <a:p>
          <a:endParaRPr lang="en-US"/>
        </a:p>
      </dgm:t>
    </dgm:pt>
    <dgm:pt modelId="{486383C3-E516-4B76-A32F-5F73A732FB8F}" type="pres">
      <dgm:prSet presAssocID="{7C9E205C-CCF3-4B8D-A94B-90885500B55F}" presName="outerComposite" presStyleCnt="0">
        <dgm:presLayoutVars>
          <dgm:chMax val="5"/>
          <dgm:dir/>
          <dgm:resizeHandles val="exact"/>
        </dgm:presLayoutVars>
      </dgm:prSet>
      <dgm:spPr/>
    </dgm:pt>
    <dgm:pt modelId="{8371B1D2-67C7-4565-8471-007A6C5B5DC6}" type="pres">
      <dgm:prSet presAssocID="{7C9E205C-CCF3-4B8D-A94B-90885500B55F}" presName="dummyMaxCanvas" presStyleCnt="0">
        <dgm:presLayoutVars/>
      </dgm:prSet>
      <dgm:spPr/>
    </dgm:pt>
    <dgm:pt modelId="{C06FEFB2-A274-4B5E-AB3A-116B144C2DA0}" type="pres">
      <dgm:prSet presAssocID="{7C9E205C-CCF3-4B8D-A94B-90885500B55F}" presName="FourNodes_1" presStyleLbl="node1" presStyleIdx="0" presStyleCnt="4">
        <dgm:presLayoutVars>
          <dgm:bulletEnabled val="1"/>
        </dgm:presLayoutVars>
      </dgm:prSet>
      <dgm:spPr/>
    </dgm:pt>
    <dgm:pt modelId="{A246F3E0-C360-4AA1-BF2A-F20F0E15FA01}" type="pres">
      <dgm:prSet presAssocID="{7C9E205C-CCF3-4B8D-A94B-90885500B55F}" presName="FourNodes_2" presStyleLbl="node1" presStyleIdx="1" presStyleCnt="4">
        <dgm:presLayoutVars>
          <dgm:bulletEnabled val="1"/>
        </dgm:presLayoutVars>
      </dgm:prSet>
      <dgm:spPr/>
    </dgm:pt>
    <dgm:pt modelId="{5B180D9A-531B-4314-854B-623036CE7902}" type="pres">
      <dgm:prSet presAssocID="{7C9E205C-CCF3-4B8D-A94B-90885500B55F}" presName="FourNodes_3" presStyleLbl="node1" presStyleIdx="2" presStyleCnt="4">
        <dgm:presLayoutVars>
          <dgm:bulletEnabled val="1"/>
        </dgm:presLayoutVars>
      </dgm:prSet>
      <dgm:spPr/>
    </dgm:pt>
    <dgm:pt modelId="{C28F4109-5A1B-445B-97FF-436E94BC7AAC}" type="pres">
      <dgm:prSet presAssocID="{7C9E205C-CCF3-4B8D-A94B-90885500B55F}" presName="FourNodes_4" presStyleLbl="node1" presStyleIdx="3" presStyleCnt="4">
        <dgm:presLayoutVars>
          <dgm:bulletEnabled val="1"/>
        </dgm:presLayoutVars>
      </dgm:prSet>
      <dgm:spPr/>
    </dgm:pt>
    <dgm:pt modelId="{2D1ACE12-87B2-405D-9DFA-B030500D40AF}" type="pres">
      <dgm:prSet presAssocID="{7C9E205C-CCF3-4B8D-A94B-90885500B55F}" presName="FourConn_1-2" presStyleLbl="fgAccFollowNode1" presStyleIdx="0" presStyleCnt="3">
        <dgm:presLayoutVars>
          <dgm:bulletEnabled val="1"/>
        </dgm:presLayoutVars>
      </dgm:prSet>
      <dgm:spPr/>
    </dgm:pt>
    <dgm:pt modelId="{33749FC2-5F20-4899-A8A7-5351841843F2}" type="pres">
      <dgm:prSet presAssocID="{7C9E205C-CCF3-4B8D-A94B-90885500B55F}" presName="FourConn_2-3" presStyleLbl="fgAccFollowNode1" presStyleIdx="1" presStyleCnt="3">
        <dgm:presLayoutVars>
          <dgm:bulletEnabled val="1"/>
        </dgm:presLayoutVars>
      </dgm:prSet>
      <dgm:spPr/>
    </dgm:pt>
    <dgm:pt modelId="{A9DC8884-2E36-4F97-A704-F3B4A349179E}" type="pres">
      <dgm:prSet presAssocID="{7C9E205C-CCF3-4B8D-A94B-90885500B55F}" presName="FourConn_3-4" presStyleLbl="fgAccFollowNode1" presStyleIdx="2" presStyleCnt="3">
        <dgm:presLayoutVars>
          <dgm:bulletEnabled val="1"/>
        </dgm:presLayoutVars>
      </dgm:prSet>
      <dgm:spPr/>
    </dgm:pt>
    <dgm:pt modelId="{5576B4FC-0A1C-4ADF-84DD-D14ADAF0A081}" type="pres">
      <dgm:prSet presAssocID="{7C9E205C-CCF3-4B8D-A94B-90885500B55F}" presName="FourNodes_1_text" presStyleLbl="node1" presStyleIdx="3" presStyleCnt="4">
        <dgm:presLayoutVars>
          <dgm:bulletEnabled val="1"/>
        </dgm:presLayoutVars>
      </dgm:prSet>
      <dgm:spPr/>
    </dgm:pt>
    <dgm:pt modelId="{C5F6AD40-5AF6-4065-83D9-86B2E5978864}" type="pres">
      <dgm:prSet presAssocID="{7C9E205C-CCF3-4B8D-A94B-90885500B55F}" presName="FourNodes_2_text" presStyleLbl="node1" presStyleIdx="3" presStyleCnt="4">
        <dgm:presLayoutVars>
          <dgm:bulletEnabled val="1"/>
        </dgm:presLayoutVars>
      </dgm:prSet>
      <dgm:spPr/>
    </dgm:pt>
    <dgm:pt modelId="{6F334DA4-D3CC-4022-93E0-88952A12100C}" type="pres">
      <dgm:prSet presAssocID="{7C9E205C-CCF3-4B8D-A94B-90885500B55F}" presName="FourNodes_3_text" presStyleLbl="node1" presStyleIdx="3" presStyleCnt="4">
        <dgm:presLayoutVars>
          <dgm:bulletEnabled val="1"/>
        </dgm:presLayoutVars>
      </dgm:prSet>
      <dgm:spPr/>
    </dgm:pt>
    <dgm:pt modelId="{6C5BE2AD-B747-4F30-A149-CF4B81931823}" type="pres">
      <dgm:prSet presAssocID="{7C9E205C-CCF3-4B8D-A94B-90885500B55F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58A12D08-3B87-48E3-8AC2-C27FF9B291B3}" type="presOf" srcId="{15C9D6DD-E702-4086-8AAA-34D901DBF341}" destId="{C28F4109-5A1B-445B-97FF-436E94BC7AAC}" srcOrd="0" destOrd="0" presId="urn:microsoft.com/office/officeart/2005/8/layout/vProcess5"/>
    <dgm:cxn modelId="{7A921F27-3030-4B09-A89C-04034C5D55EF}" type="presOf" srcId="{E3107147-FFE8-4271-8FBB-4613BA071153}" destId="{5576B4FC-0A1C-4ADF-84DD-D14ADAF0A081}" srcOrd="1" destOrd="0" presId="urn:microsoft.com/office/officeart/2005/8/layout/vProcess5"/>
    <dgm:cxn modelId="{971F065E-EAF6-4872-8131-968350B9125B}" type="presOf" srcId="{B17752CC-F44F-4755-A198-F71C99F0AD3B}" destId="{A9DC8884-2E36-4F97-A704-F3B4A349179E}" srcOrd="0" destOrd="0" presId="urn:microsoft.com/office/officeart/2005/8/layout/vProcess5"/>
    <dgm:cxn modelId="{72919944-B36B-4CE0-969B-83FF32C111F1}" type="presOf" srcId="{3AED47D2-87F9-49A2-90AF-D0E2CBC31656}" destId="{2D1ACE12-87B2-405D-9DFA-B030500D40AF}" srcOrd="0" destOrd="0" presId="urn:microsoft.com/office/officeart/2005/8/layout/vProcess5"/>
    <dgm:cxn modelId="{49A41F49-CB62-4DF3-9547-64D68B43F592}" srcId="{7C9E205C-CCF3-4B8D-A94B-90885500B55F}" destId="{D2782E8D-0E02-43B4-8B39-24208D1D229C}" srcOrd="2" destOrd="0" parTransId="{038DC664-4B11-41C5-87C6-3A6685860343}" sibTransId="{B17752CC-F44F-4755-A198-F71C99F0AD3B}"/>
    <dgm:cxn modelId="{70671A70-64C8-4505-8765-5F2130EED03B}" type="presOf" srcId="{E3107147-FFE8-4271-8FBB-4613BA071153}" destId="{C06FEFB2-A274-4B5E-AB3A-116B144C2DA0}" srcOrd="0" destOrd="0" presId="urn:microsoft.com/office/officeart/2005/8/layout/vProcess5"/>
    <dgm:cxn modelId="{57B0C274-2537-45E6-89FB-05A41EB8D68E}" type="presOf" srcId="{D2782E8D-0E02-43B4-8B39-24208D1D229C}" destId="{5B180D9A-531B-4314-854B-623036CE7902}" srcOrd="0" destOrd="0" presId="urn:microsoft.com/office/officeart/2005/8/layout/vProcess5"/>
    <dgm:cxn modelId="{D9CA4255-A4D9-463B-A984-3FF41CF8B8D0}" type="presOf" srcId="{898B2DAC-6154-4EA2-A449-FDFB720E6C04}" destId="{A246F3E0-C360-4AA1-BF2A-F20F0E15FA01}" srcOrd="0" destOrd="0" presId="urn:microsoft.com/office/officeart/2005/8/layout/vProcess5"/>
    <dgm:cxn modelId="{91F43A76-EEE2-49F2-B964-0E88DB2B6251}" srcId="{7C9E205C-CCF3-4B8D-A94B-90885500B55F}" destId="{898B2DAC-6154-4EA2-A449-FDFB720E6C04}" srcOrd="1" destOrd="0" parTransId="{6684C541-65C8-4E45-94CF-70109E684769}" sibTransId="{CD4A768C-2314-42D5-9520-777E3FB96ECD}"/>
    <dgm:cxn modelId="{E52A8F9D-DCC6-4315-B875-646559410B4A}" type="presOf" srcId="{7C9E205C-CCF3-4B8D-A94B-90885500B55F}" destId="{486383C3-E516-4B76-A32F-5F73A732FB8F}" srcOrd="0" destOrd="0" presId="urn:microsoft.com/office/officeart/2005/8/layout/vProcess5"/>
    <dgm:cxn modelId="{92E3E6A9-73AA-492A-B9D6-6FE21468D24D}" type="presOf" srcId="{D2782E8D-0E02-43B4-8B39-24208D1D229C}" destId="{6F334DA4-D3CC-4022-93E0-88952A12100C}" srcOrd="1" destOrd="0" presId="urn:microsoft.com/office/officeart/2005/8/layout/vProcess5"/>
    <dgm:cxn modelId="{CBB313AB-859B-4D80-97D8-544EF2670DAF}" type="presOf" srcId="{898B2DAC-6154-4EA2-A449-FDFB720E6C04}" destId="{C5F6AD40-5AF6-4065-83D9-86B2E5978864}" srcOrd="1" destOrd="0" presId="urn:microsoft.com/office/officeart/2005/8/layout/vProcess5"/>
    <dgm:cxn modelId="{6FC86EB2-082F-4BCF-921A-54513FF82450}" type="presOf" srcId="{15C9D6DD-E702-4086-8AAA-34D901DBF341}" destId="{6C5BE2AD-B747-4F30-A149-CF4B81931823}" srcOrd="1" destOrd="0" presId="urn:microsoft.com/office/officeart/2005/8/layout/vProcess5"/>
    <dgm:cxn modelId="{71946EBB-14B0-4BD6-8AF3-A2B0A322235B}" srcId="{7C9E205C-CCF3-4B8D-A94B-90885500B55F}" destId="{E3107147-FFE8-4271-8FBB-4613BA071153}" srcOrd="0" destOrd="0" parTransId="{9BEF44D0-CC4B-47B7-8EC9-B384B4851952}" sibTransId="{3AED47D2-87F9-49A2-90AF-D0E2CBC31656}"/>
    <dgm:cxn modelId="{91E9DEC3-5B00-4274-9FF9-0C742C1B0BFC}" srcId="{7C9E205C-CCF3-4B8D-A94B-90885500B55F}" destId="{15C9D6DD-E702-4086-8AAA-34D901DBF341}" srcOrd="3" destOrd="0" parTransId="{D7E01C1E-FB80-4153-B809-44F4C97E6265}" sibTransId="{F3B75065-84E9-482A-9BA9-1FBF6B0959D2}"/>
    <dgm:cxn modelId="{CF8144E9-3F06-4705-942D-77C40AEEC51E}" type="presOf" srcId="{CD4A768C-2314-42D5-9520-777E3FB96ECD}" destId="{33749FC2-5F20-4899-A8A7-5351841843F2}" srcOrd="0" destOrd="0" presId="urn:microsoft.com/office/officeart/2005/8/layout/vProcess5"/>
    <dgm:cxn modelId="{26FB9CB6-EA18-49CD-9A48-49CC2A86D229}" type="presParOf" srcId="{486383C3-E516-4B76-A32F-5F73A732FB8F}" destId="{8371B1D2-67C7-4565-8471-007A6C5B5DC6}" srcOrd="0" destOrd="0" presId="urn:microsoft.com/office/officeart/2005/8/layout/vProcess5"/>
    <dgm:cxn modelId="{FF67F465-F5CE-4631-9746-DAD78A65FB8D}" type="presParOf" srcId="{486383C3-E516-4B76-A32F-5F73A732FB8F}" destId="{C06FEFB2-A274-4B5E-AB3A-116B144C2DA0}" srcOrd="1" destOrd="0" presId="urn:microsoft.com/office/officeart/2005/8/layout/vProcess5"/>
    <dgm:cxn modelId="{70BFEF3C-D534-4F55-B206-25B5DE8898DF}" type="presParOf" srcId="{486383C3-E516-4B76-A32F-5F73A732FB8F}" destId="{A246F3E0-C360-4AA1-BF2A-F20F0E15FA01}" srcOrd="2" destOrd="0" presId="urn:microsoft.com/office/officeart/2005/8/layout/vProcess5"/>
    <dgm:cxn modelId="{524C476A-8FD0-4D24-B324-347CE5ACD8C6}" type="presParOf" srcId="{486383C3-E516-4B76-A32F-5F73A732FB8F}" destId="{5B180D9A-531B-4314-854B-623036CE7902}" srcOrd="3" destOrd="0" presId="urn:microsoft.com/office/officeart/2005/8/layout/vProcess5"/>
    <dgm:cxn modelId="{3BF455C7-F4E9-407F-A1F9-5A8342E5F496}" type="presParOf" srcId="{486383C3-E516-4B76-A32F-5F73A732FB8F}" destId="{C28F4109-5A1B-445B-97FF-436E94BC7AAC}" srcOrd="4" destOrd="0" presId="urn:microsoft.com/office/officeart/2005/8/layout/vProcess5"/>
    <dgm:cxn modelId="{6BC7AA76-9CB3-4CF3-9424-E2C15624532D}" type="presParOf" srcId="{486383C3-E516-4B76-A32F-5F73A732FB8F}" destId="{2D1ACE12-87B2-405D-9DFA-B030500D40AF}" srcOrd="5" destOrd="0" presId="urn:microsoft.com/office/officeart/2005/8/layout/vProcess5"/>
    <dgm:cxn modelId="{F80F3FFA-A79E-46A7-BFB2-57B035012E93}" type="presParOf" srcId="{486383C3-E516-4B76-A32F-5F73A732FB8F}" destId="{33749FC2-5F20-4899-A8A7-5351841843F2}" srcOrd="6" destOrd="0" presId="urn:microsoft.com/office/officeart/2005/8/layout/vProcess5"/>
    <dgm:cxn modelId="{21EC98EA-1466-4234-A218-A2326A7210A2}" type="presParOf" srcId="{486383C3-E516-4B76-A32F-5F73A732FB8F}" destId="{A9DC8884-2E36-4F97-A704-F3B4A349179E}" srcOrd="7" destOrd="0" presId="urn:microsoft.com/office/officeart/2005/8/layout/vProcess5"/>
    <dgm:cxn modelId="{40AA672C-765D-4916-BA22-0FCA39D06058}" type="presParOf" srcId="{486383C3-E516-4B76-A32F-5F73A732FB8F}" destId="{5576B4FC-0A1C-4ADF-84DD-D14ADAF0A081}" srcOrd="8" destOrd="0" presId="urn:microsoft.com/office/officeart/2005/8/layout/vProcess5"/>
    <dgm:cxn modelId="{CD914D11-63B9-4C5D-9B2C-55137D05ADBB}" type="presParOf" srcId="{486383C3-E516-4B76-A32F-5F73A732FB8F}" destId="{C5F6AD40-5AF6-4065-83D9-86B2E5978864}" srcOrd="9" destOrd="0" presId="urn:microsoft.com/office/officeart/2005/8/layout/vProcess5"/>
    <dgm:cxn modelId="{29EA3596-22DC-4E50-B8B9-AB0857B88D2C}" type="presParOf" srcId="{486383C3-E516-4B76-A32F-5F73A732FB8F}" destId="{6F334DA4-D3CC-4022-93E0-88952A12100C}" srcOrd="10" destOrd="0" presId="urn:microsoft.com/office/officeart/2005/8/layout/vProcess5"/>
    <dgm:cxn modelId="{EEBDBE0E-437E-43F4-9E65-2B8468F2002F}" type="presParOf" srcId="{486383C3-E516-4B76-A32F-5F73A732FB8F}" destId="{6C5BE2AD-B747-4F30-A149-CF4B81931823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6FEFB2-A274-4B5E-AB3A-116B144C2DA0}">
      <dsp:nvSpPr>
        <dsp:cNvPr id="0" name=""/>
        <dsp:cNvSpPr/>
      </dsp:nvSpPr>
      <dsp:spPr>
        <a:xfrm>
          <a:off x="0" y="0"/>
          <a:ext cx="6182613" cy="1119211"/>
        </a:xfrm>
        <a:prstGeom prst="roundRect">
          <a:avLst>
            <a:gd name="adj" fmla="val 10000"/>
          </a:avLst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Predstavnik približnog podudaranja sekvenci</a:t>
          </a:r>
        </a:p>
      </dsp:txBody>
      <dsp:txXfrm>
        <a:off x="32781" y="32781"/>
        <a:ext cx="4880323" cy="1053649"/>
      </dsp:txXfrm>
    </dsp:sp>
    <dsp:sp modelId="{A246F3E0-C360-4AA1-BF2A-F20F0E15FA01}">
      <dsp:nvSpPr>
        <dsp:cNvPr id="0" name=""/>
        <dsp:cNvSpPr/>
      </dsp:nvSpPr>
      <dsp:spPr>
        <a:xfrm>
          <a:off x="517793" y="1322704"/>
          <a:ext cx="6182613" cy="1119211"/>
        </a:xfrm>
        <a:prstGeom prst="roundRect">
          <a:avLst>
            <a:gd name="adj" fmla="val 10000"/>
          </a:avLst>
        </a:prstGeom>
        <a:solidFill>
          <a:schemeClr val="accent1">
            <a:shade val="50000"/>
            <a:hueOff val="121017"/>
            <a:satOff val="-2258"/>
            <a:lumOff val="21299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Primjeniv u bioinformatici kada se žele poravnati proteinski ili nukleotidni nizovi</a:t>
          </a:r>
        </a:p>
      </dsp:txBody>
      <dsp:txXfrm>
        <a:off x="550574" y="1355485"/>
        <a:ext cx="4871770" cy="1053649"/>
      </dsp:txXfrm>
    </dsp:sp>
    <dsp:sp modelId="{5B180D9A-531B-4314-854B-623036CE7902}">
      <dsp:nvSpPr>
        <dsp:cNvPr id="0" name=""/>
        <dsp:cNvSpPr/>
      </dsp:nvSpPr>
      <dsp:spPr>
        <a:xfrm>
          <a:off x="1027859" y="2645408"/>
          <a:ext cx="6182613" cy="1119211"/>
        </a:xfrm>
        <a:prstGeom prst="roundRect">
          <a:avLst>
            <a:gd name="adj" fmla="val 10000"/>
          </a:avLst>
        </a:prstGeom>
        <a:solidFill>
          <a:schemeClr val="accent1">
            <a:shade val="50000"/>
            <a:hueOff val="242034"/>
            <a:satOff val="-4515"/>
            <a:lumOff val="42599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Zasniva se na dinamičkom programiranju</a:t>
          </a:r>
        </a:p>
      </dsp:txBody>
      <dsp:txXfrm>
        <a:off x="1060640" y="2678189"/>
        <a:ext cx="4879498" cy="1053649"/>
      </dsp:txXfrm>
    </dsp:sp>
    <dsp:sp modelId="{C28F4109-5A1B-445B-97FF-436E94BC7AAC}">
      <dsp:nvSpPr>
        <dsp:cNvPr id="0" name=""/>
        <dsp:cNvSpPr/>
      </dsp:nvSpPr>
      <dsp:spPr>
        <a:xfrm>
          <a:off x="1545653" y="3968112"/>
          <a:ext cx="6182613" cy="1119211"/>
        </a:xfrm>
        <a:prstGeom prst="roundRect">
          <a:avLst>
            <a:gd name="adj" fmla="val 10000"/>
          </a:avLst>
        </a:prstGeom>
        <a:solidFill>
          <a:schemeClr val="accent1">
            <a:shade val="50000"/>
            <a:hueOff val="121017"/>
            <a:satOff val="-2258"/>
            <a:lumOff val="21299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Istodobno pamti samo dva retka matrice udaljenosti uređivanja, a kroz svaki redak prolazi dva puta.</a:t>
          </a:r>
        </a:p>
      </dsp:txBody>
      <dsp:txXfrm>
        <a:off x="1578434" y="4000893"/>
        <a:ext cx="4871770" cy="1053649"/>
      </dsp:txXfrm>
    </dsp:sp>
    <dsp:sp modelId="{2D1ACE12-87B2-405D-9DFA-B030500D40AF}">
      <dsp:nvSpPr>
        <dsp:cNvPr id="0" name=""/>
        <dsp:cNvSpPr/>
      </dsp:nvSpPr>
      <dsp:spPr>
        <a:xfrm>
          <a:off x="5455126" y="857214"/>
          <a:ext cx="727487" cy="72748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55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/>
        </a:p>
      </dsp:txBody>
      <dsp:txXfrm>
        <a:off x="5618811" y="857214"/>
        <a:ext cx="400117" cy="547434"/>
      </dsp:txXfrm>
    </dsp:sp>
    <dsp:sp modelId="{33749FC2-5F20-4899-A8A7-5351841843F2}">
      <dsp:nvSpPr>
        <dsp:cNvPr id="0" name=""/>
        <dsp:cNvSpPr/>
      </dsp:nvSpPr>
      <dsp:spPr>
        <a:xfrm>
          <a:off x="5972920" y="2179918"/>
          <a:ext cx="727487" cy="72748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55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/>
        </a:p>
      </dsp:txBody>
      <dsp:txXfrm>
        <a:off x="6136605" y="2179918"/>
        <a:ext cx="400117" cy="547434"/>
      </dsp:txXfrm>
    </dsp:sp>
    <dsp:sp modelId="{A9DC8884-2E36-4F97-A704-F3B4A349179E}">
      <dsp:nvSpPr>
        <dsp:cNvPr id="0" name=""/>
        <dsp:cNvSpPr/>
      </dsp:nvSpPr>
      <dsp:spPr>
        <a:xfrm>
          <a:off x="6482985" y="3502622"/>
          <a:ext cx="727487" cy="72748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55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/>
        </a:p>
      </dsp:txBody>
      <dsp:txXfrm>
        <a:off x="6646670" y="3502622"/>
        <a:ext cx="400117" cy="5474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1/14/2020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1/14/2020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1/14/2020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1/14/2020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1/14/2020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2F4AD318-2FB6-4C6E-931E-58E404FA1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reeform: Shape 9">
            <a:extLst>
              <a:ext uri="{FF2B5EF4-FFF2-40B4-BE49-F238E27FC236}">
                <a16:creationId xmlns:a16="http://schemas.microsoft.com/office/drawing/2014/main" id="{1A118E35-1CBF-4863-8497-F4DF1A166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582" y="752748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Freeform: Shape 11">
            <a:extLst>
              <a:ext uri="{FF2B5EF4-FFF2-40B4-BE49-F238E27FC236}">
                <a16:creationId xmlns:a16="http://schemas.microsoft.com/office/drawing/2014/main" id="{6E187274-5DC2-4BE0-AF99-925D6D973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7094" y="761999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9" y="1298448"/>
            <a:ext cx="7056444" cy="3255264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Navarrov algoritam</a:t>
            </a:r>
            <a:br>
              <a:rPr lang="en-US">
                <a:solidFill>
                  <a:schemeClr val="accent1"/>
                </a:solidFill>
              </a:rPr>
            </a:br>
            <a:br>
              <a:rPr lang="en-US">
                <a:solidFill>
                  <a:schemeClr val="accent1"/>
                </a:solidFill>
              </a:rPr>
            </a:br>
            <a:endParaRPr lang="en-US">
              <a:solidFill>
                <a:schemeClr val="accent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28702" y="4084889"/>
            <a:ext cx="3021621" cy="1709159"/>
          </a:xfrm>
        </p:spPr>
        <p:txBody>
          <a:bodyPr>
            <a:normAutofit/>
          </a:bodyPr>
          <a:lstStyle/>
          <a:p>
            <a:pPr algn="r"/>
            <a:r>
              <a:rPr lang="en-US" sz="1800">
                <a:solidFill>
                  <a:srgbClr val="FFFFFF"/>
                </a:solidFill>
              </a:rPr>
              <a:t>Pavao Jerebić</a:t>
            </a:r>
          </a:p>
          <a:p>
            <a:pPr algn="r"/>
            <a:r>
              <a:rPr lang="en-US" sz="1800">
                <a:solidFill>
                  <a:srgbClr val="FFFFFF"/>
                </a:solidFill>
              </a:rPr>
              <a:t>Toni Jurjević</a:t>
            </a:r>
          </a:p>
          <a:p>
            <a:pPr algn="r"/>
            <a:r>
              <a:rPr lang="en-US" sz="1800">
                <a:solidFill>
                  <a:srgbClr val="FFFFFF"/>
                </a:solidFill>
              </a:rPr>
              <a:t>Lucija Šošić</a:t>
            </a:r>
          </a:p>
          <a:p>
            <a:pPr algn="r"/>
            <a:endParaRPr lang="en-US" sz="1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316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4F77E-E4BE-4623-ACF3-5D0110126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US" dirty="0" err="1"/>
              <a:t>Navarrov</a:t>
            </a:r>
            <a:r>
              <a:rPr lang="en-US" dirty="0"/>
              <a:t> </a:t>
            </a:r>
            <a:r>
              <a:rPr lang="en-US" dirty="0" err="1"/>
              <a:t>algoritam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CF4C638-A005-4083-B7F7-A2D6F45182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2889906"/>
              </p:ext>
            </p:extLst>
          </p:nvPr>
        </p:nvGraphicFramePr>
        <p:xfrm>
          <a:off x="3759896" y="885459"/>
          <a:ext cx="7728267" cy="5087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90250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DE9C01DB-7A55-460F-9A1A-027E0BBFE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590661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900" spc="-100"/>
              <a:t>Matrica udaljenosti uređivanja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A8AB1B8F-1A71-41A7-AAAC-F2D7E454D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014" y="5666792"/>
            <a:ext cx="10180696" cy="54259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Vremenska</a:t>
            </a:r>
            <a:r>
              <a:rPr lang="en-US" sz="2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složenost</a:t>
            </a:r>
            <a:r>
              <a:rPr lang="en-US" sz="2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algoritma</a:t>
            </a:r>
            <a:r>
              <a:rPr lang="en-US" sz="2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iznosi</a:t>
            </a:r>
            <a:r>
              <a:rPr lang="en-US" sz="2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O(m(</a:t>
            </a:r>
            <a:r>
              <a:rPr lang="en-US" sz="2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n+e</a:t>
            </a:r>
            <a:r>
              <a:rPr lang="en-US" sz="2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)) </a:t>
            </a:r>
            <a:r>
              <a:rPr lang="en-US" sz="2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te</a:t>
            </a:r>
            <a:r>
              <a:rPr lang="en-US" sz="2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prostorna</a:t>
            </a:r>
            <a:r>
              <a:rPr lang="en-US" sz="2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O(n)</a:t>
            </a:r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8ED2EC4-2512-448E-9B27-C509EF52BE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439" y="484632"/>
            <a:ext cx="9548336" cy="355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686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864E5C9-52C9-4572-AC75-548B9B9C2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5CC6500-4DBD-4C34-BC14-2387FB483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13BB333F-8DF2-4E63-8C3A-058E5CE8B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354" y="2301587"/>
            <a:ext cx="3056132" cy="133579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spc="-100"/>
              <a:t>Pseudokod </a:t>
            </a:r>
          </a:p>
        </p:txBody>
      </p:sp>
      <p:pic>
        <p:nvPicPr>
          <p:cNvPr id="4" name="Slika 4">
            <a:extLst>
              <a:ext uri="{FF2B5EF4-FFF2-40B4-BE49-F238E27FC236}">
                <a16:creationId xmlns:a16="http://schemas.microsoft.com/office/drawing/2014/main" id="{46F75414-2DD8-43DC-8277-7C128673DA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502" b="-1"/>
          <a:stretch/>
        </p:blipFill>
        <p:spPr>
          <a:xfrm>
            <a:off x="5120640" y="1241317"/>
            <a:ext cx="6367271" cy="4367214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4E34A3B6-BAD2-4156-BDC6-4736248BF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30041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0864E5C9-52C9-4572-AC75-548B9B9C2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5CC6500-4DBD-4C34-BC14-2387FB483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974C7168-4E12-4298-8AF4-4F5DE5A1B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824" y="1298448"/>
            <a:ext cx="3856713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spc="-100"/>
              <a:t>Jednostavan primjer cikličkog grafa</a:t>
            </a:r>
          </a:p>
        </p:txBody>
      </p:sp>
      <p:pic>
        <p:nvPicPr>
          <p:cNvPr id="4" name="Slika 4" descr="Slika na kojoj se prikazuje objekt, sat, gledanje, sjedenje&#10;&#10;Opis je generiran uz vrlo visoku pouzdanost">
            <a:extLst>
              <a:ext uri="{FF2B5EF4-FFF2-40B4-BE49-F238E27FC236}">
                <a16:creationId xmlns:a16="http://schemas.microsoft.com/office/drawing/2014/main" id="{EC75C275-1DC4-4C9C-AFEC-259F47108D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20640" y="1252093"/>
            <a:ext cx="6367271" cy="4345662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4E34A3B6-BAD2-4156-BDC6-4736248BF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F56F93-8DEA-43BF-9993-DAE3F6C1B9FF}"/>
              </a:ext>
            </a:extLst>
          </p:cNvPr>
          <p:cNvSpPr txBox="1"/>
          <p:nvPr/>
        </p:nvSpPr>
        <p:spPr>
          <a:xfrm>
            <a:off x="5013767" y="702197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r-HR" dirty="0"/>
              <a:t>Sekvenca: </a:t>
            </a:r>
            <a:r>
              <a:rPr lang="hr-HR" dirty="0" err="1"/>
              <a:t>bbbb</a:t>
            </a:r>
            <a:endParaRPr lang="hr-H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280990-6FB5-4BFF-AC6A-5A46BA3A51F1}"/>
              </a:ext>
            </a:extLst>
          </p:cNvPr>
          <p:cNvSpPr txBox="1"/>
          <p:nvPr/>
        </p:nvSpPr>
        <p:spPr>
          <a:xfrm>
            <a:off x="5011959" y="1115147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Graf: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1DA908-C994-4C14-96FD-63E357C8A544}"/>
              </a:ext>
            </a:extLst>
          </p:cNvPr>
          <p:cNvSpPr txBox="1"/>
          <p:nvPr/>
        </p:nvSpPr>
        <p:spPr>
          <a:xfrm>
            <a:off x="5010150" y="4981212"/>
            <a:ext cx="389102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Zadnji</a:t>
            </a:r>
            <a:r>
              <a:rPr lang="en-US" dirty="0"/>
              <a:t> </a:t>
            </a:r>
            <a:r>
              <a:rPr lang="en-US" dirty="0" err="1"/>
              <a:t>redak</a:t>
            </a:r>
            <a:r>
              <a:rPr lang="en-US" dirty="0"/>
              <a:t> </a:t>
            </a:r>
            <a:r>
              <a:rPr lang="en-US" dirty="0" err="1"/>
              <a:t>matrice</a:t>
            </a:r>
            <a:r>
              <a:rPr lang="en-US" dirty="0"/>
              <a:t>: </a:t>
            </a:r>
            <a:r>
              <a:rPr lang="en-US" dirty="0">
                <a:ea typeface="+mn-lt"/>
                <a:cs typeface="+mn-lt"/>
              </a:rPr>
              <a:t> [32111]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112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0">
            <a:extLst>
              <a:ext uri="{FF2B5EF4-FFF2-40B4-BE49-F238E27FC236}">
                <a16:creationId xmlns:a16="http://schemas.microsoft.com/office/drawing/2014/main" id="{A566E947-FB18-4E34-92A1-7AE6603498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2">
            <a:extLst>
              <a:ext uri="{FF2B5EF4-FFF2-40B4-BE49-F238E27FC236}">
                <a16:creationId xmlns:a16="http://schemas.microsoft.com/office/drawing/2014/main" id="{7E1FB687-F018-4798-90C8-38F1111E1A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228428" y="272368"/>
            <a:ext cx="1741251" cy="114300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8F5F36F9-833C-401A-912A-D665A9E9B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667" y="5257630"/>
            <a:ext cx="10908667" cy="1021405"/>
          </a:xfrm>
        </p:spPr>
        <p:txBody>
          <a:bodyPr>
            <a:normAutofit/>
          </a:bodyPr>
          <a:lstStyle/>
          <a:p>
            <a:pPr algn="ctr"/>
            <a:r>
              <a:rPr lang="hr-HR" sz="3300" dirty="0"/>
              <a:t>Rezultati brzina izvođenja i memorijske složenosti s i bez </a:t>
            </a:r>
            <a:r>
              <a:rPr lang="hr-HR" sz="3300" dirty="0" err="1"/>
              <a:t>backtrackinga</a:t>
            </a:r>
            <a:endParaRPr lang="hr-HR" sz="3300"/>
          </a:p>
        </p:txBody>
      </p:sp>
      <p:sp>
        <p:nvSpPr>
          <p:cNvPr id="16" name="Rectangle 14">
            <a:extLst>
              <a:ext uri="{FF2B5EF4-FFF2-40B4-BE49-F238E27FC236}">
                <a16:creationId xmlns:a16="http://schemas.microsoft.com/office/drawing/2014/main" id="{99BAA161-AE24-467D-9AE2-A99E23CD7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7030" y="-5522982"/>
            <a:ext cx="384048" cy="1143001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ekstniOkvir 5">
            <a:extLst>
              <a:ext uri="{FF2B5EF4-FFF2-40B4-BE49-F238E27FC236}">
                <a16:creationId xmlns:a16="http://schemas.microsoft.com/office/drawing/2014/main" id="{05A5119E-BF34-4BEA-9E7D-F04E7B75D7AD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Rezervirano mjesto sadržaja 4">
            <a:extLst>
              <a:ext uri="{FF2B5EF4-FFF2-40B4-BE49-F238E27FC236}">
                <a16:creationId xmlns:a16="http://schemas.microsoft.com/office/drawing/2014/main" id="{2752E61E-CB51-4EEE-9F67-494C2B287F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4962648"/>
              </p:ext>
            </p:extLst>
          </p:nvPr>
        </p:nvGraphicFramePr>
        <p:xfrm>
          <a:off x="900552" y="1057931"/>
          <a:ext cx="10390897" cy="34441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9033">
                  <a:extLst>
                    <a:ext uri="{9D8B030D-6E8A-4147-A177-3AD203B41FA5}">
                      <a16:colId xmlns:a16="http://schemas.microsoft.com/office/drawing/2014/main" val="3801626042"/>
                    </a:ext>
                  </a:extLst>
                </a:gridCol>
                <a:gridCol w="2087255">
                  <a:extLst>
                    <a:ext uri="{9D8B030D-6E8A-4147-A177-3AD203B41FA5}">
                      <a16:colId xmlns:a16="http://schemas.microsoft.com/office/drawing/2014/main" val="1955001211"/>
                    </a:ext>
                  </a:extLst>
                </a:gridCol>
                <a:gridCol w="2061310">
                  <a:extLst>
                    <a:ext uri="{9D8B030D-6E8A-4147-A177-3AD203B41FA5}">
                      <a16:colId xmlns:a16="http://schemas.microsoft.com/office/drawing/2014/main" val="3302999868"/>
                    </a:ext>
                  </a:extLst>
                </a:gridCol>
                <a:gridCol w="2131989">
                  <a:extLst>
                    <a:ext uri="{9D8B030D-6E8A-4147-A177-3AD203B41FA5}">
                      <a16:colId xmlns:a16="http://schemas.microsoft.com/office/drawing/2014/main" val="2506507991"/>
                    </a:ext>
                  </a:extLst>
                </a:gridCol>
                <a:gridCol w="2061310">
                  <a:extLst>
                    <a:ext uri="{9D8B030D-6E8A-4147-A177-3AD203B41FA5}">
                      <a16:colId xmlns:a16="http://schemas.microsoft.com/office/drawing/2014/main" val="2473842237"/>
                    </a:ext>
                  </a:extLst>
                </a:gridCol>
              </a:tblGrid>
              <a:tr h="100345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700" u="none" strike="noStrike">
                          <a:effectLst/>
                        </a:rPr>
                        <a:t>topologija</a:t>
                      </a:r>
                      <a:endParaRPr lang="hr-HR" sz="2500">
                        <a:effectLst/>
                      </a:endParaRPr>
                    </a:p>
                  </a:txBody>
                  <a:tcPr marL="89467" marR="89467" marT="89467" marB="89467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700" u="none" strike="noStrike">
                          <a:effectLst/>
                        </a:rPr>
                        <a:t>vrijeme izvođenja s backtrack (s)</a:t>
                      </a:r>
                      <a:endParaRPr lang="hr-HR" sz="2500">
                        <a:effectLst/>
                      </a:endParaRPr>
                    </a:p>
                  </a:txBody>
                  <a:tcPr marL="89467" marR="89467" marT="89467" marB="89467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700" u="none" strike="noStrike">
                          <a:effectLst/>
                        </a:rPr>
                        <a:t>vrijeme izvođenja bez backtrack (s)</a:t>
                      </a:r>
                      <a:endParaRPr lang="hr-HR" sz="2500">
                        <a:effectLst/>
                      </a:endParaRPr>
                    </a:p>
                  </a:txBody>
                  <a:tcPr marL="89467" marR="89467" marT="89467" marB="89467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700" u="none" strike="noStrike">
                          <a:effectLst/>
                        </a:rPr>
                        <a:t>zauzeće memorije s backtracking (GB)</a:t>
                      </a:r>
                      <a:endParaRPr lang="hr-HR" sz="2500">
                        <a:effectLst/>
                      </a:endParaRPr>
                    </a:p>
                  </a:txBody>
                  <a:tcPr marL="89467" marR="89467" marT="89467" marB="89467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700" u="none" strike="noStrike">
                          <a:effectLst/>
                        </a:rPr>
                        <a:t>zauzeće memorije bez backtracking (GB)</a:t>
                      </a:r>
                      <a:endParaRPr lang="hr-HR" sz="2500">
                        <a:effectLst/>
                      </a:endParaRPr>
                    </a:p>
                  </a:txBody>
                  <a:tcPr marL="89467" marR="89467" marT="89467" marB="89467"/>
                </a:tc>
                <a:extLst>
                  <a:ext uri="{0D108BD9-81ED-4DB2-BD59-A6C34878D82A}">
                    <a16:rowId xmlns:a16="http://schemas.microsoft.com/office/drawing/2014/main" val="1201246599"/>
                  </a:ext>
                </a:extLst>
              </a:tr>
              <a:tr h="48813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700" u="none" strike="noStrike">
                          <a:effectLst/>
                        </a:rPr>
                        <a:t>linear</a:t>
                      </a:r>
                      <a:endParaRPr lang="hr-HR" sz="2500">
                        <a:effectLst/>
                      </a:endParaRPr>
                    </a:p>
                  </a:txBody>
                  <a:tcPr marL="89467" marR="89467" marT="89467" marB="89467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700" u="none" strike="noStrike">
                          <a:effectLst/>
                        </a:rPr>
                        <a:t>32</a:t>
                      </a:r>
                      <a:endParaRPr lang="hr-HR" sz="2500">
                        <a:effectLst/>
                      </a:endParaRPr>
                    </a:p>
                  </a:txBody>
                  <a:tcPr marL="89467" marR="89467" marT="89467" marB="89467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700" u="none" strike="noStrike">
                          <a:effectLst/>
                        </a:rPr>
                        <a:t>25</a:t>
                      </a:r>
                      <a:endParaRPr lang="hr-HR" sz="2500">
                        <a:effectLst/>
                      </a:endParaRPr>
                    </a:p>
                  </a:txBody>
                  <a:tcPr marL="89467" marR="89467" marT="89467" marB="89467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700" u="none" strike="noStrike">
                          <a:effectLst/>
                        </a:rPr>
                        <a:t>1</a:t>
                      </a:r>
                      <a:endParaRPr lang="hr-HR" sz="2500">
                        <a:effectLst/>
                      </a:endParaRPr>
                    </a:p>
                  </a:txBody>
                  <a:tcPr marL="89467" marR="89467" marT="89467" marB="89467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700" u="none" strike="noStrike">
                          <a:effectLst/>
                        </a:rPr>
                        <a:t>0.012</a:t>
                      </a:r>
                      <a:endParaRPr lang="hr-HR" sz="2500">
                        <a:effectLst/>
                      </a:endParaRPr>
                    </a:p>
                  </a:txBody>
                  <a:tcPr marL="89467" marR="89467" marT="89467" marB="89467"/>
                </a:tc>
                <a:extLst>
                  <a:ext uri="{0D108BD9-81ED-4DB2-BD59-A6C34878D82A}">
                    <a16:rowId xmlns:a16="http://schemas.microsoft.com/office/drawing/2014/main" val="2459522214"/>
                  </a:ext>
                </a:extLst>
              </a:tr>
              <a:tr h="48813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700" u="none" strike="noStrike">
                          <a:effectLst/>
                        </a:rPr>
                        <a:t>one_char</a:t>
                      </a:r>
                      <a:endParaRPr lang="hr-HR" sz="2500">
                        <a:effectLst/>
                      </a:endParaRPr>
                    </a:p>
                  </a:txBody>
                  <a:tcPr marL="89467" marR="89467" marT="89467" marB="89467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700" u="none" strike="noStrike">
                          <a:effectLst/>
                        </a:rPr>
                        <a:t>42</a:t>
                      </a:r>
                      <a:endParaRPr lang="hr-HR" sz="2500">
                        <a:effectLst/>
                      </a:endParaRPr>
                    </a:p>
                  </a:txBody>
                  <a:tcPr marL="89467" marR="89467" marT="89467" marB="89467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700" u="none" strike="noStrike">
                          <a:effectLst/>
                        </a:rPr>
                        <a:t>33</a:t>
                      </a:r>
                      <a:endParaRPr lang="hr-HR" sz="2500">
                        <a:effectLst/>
                      </a:endParaRPr>
                    </a:p>
                  </a:txBody>
                  <a:tcPr marL="89467" marR="89467" marT="89467" marB="89467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700" u="none" strike="noStrike">
                          <a:effectLst/>
                        </a:rPr>
                        <a:t>1</a:t>
                      </a:r>
                      <a:endParaRPr lang="hr-HR" sz="2500">
                        <a:effectLst/>
                      </a:endParaRPr>
                    </a:p>
                  </a:txBody>
                  <a:tcPr marL="89467" marR="89467" marT="89467" marB="89467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700" u="none" strike="noStrike">
                          <a:effectLst/>
                        </a:rPr>
                        <a:t>0.023</a:t>
                      </a:r>
                      <a:endParaRPr lang="hr-HR" sz="2500">
                        <a:effectLst/>
                      </a:endParaRPr>
                    </a:p>
                  </a:txBody>
                  <a:tcPr marL="89467" marR="89467" marT="89467" marB="89467"/>
                </a:tc>
                <a:extLst>
                  <a:ext uri="{0D108BD9-81ED-4DB2-BD59-A6C34878D82A}">
                    <a16:rowId xmlns:a16="http://schemas.microsoft.com/office/drawing/2014/main" val="1741842281"/>
                  </a:ext>
                </a:extLst>
              </a:tr>
              <a:tr h="48813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700" u="none" strike="noStrike">
                          <a:effectLst/>
                        </a:rPr>
                        <a:t>snp</a:t>
                      </a:r>
                      <a:endParaRPr lang="hr-HR" sz="2500">
                        <a:effectLst/>
                      </a:endParaRPr>
                    </a:p>
                  </a:txBody>
                  <a:tcPr marL="89467" marR="89467" marT="89467" marB="89467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700" u="none" strike="noStrike">
                          <a:effectLst/>
                        </a:rPr>
                        <a:t>50</a:t>
                      </a:r>
                      <a:endParaRPr lang="hr-HR" sz="2500">
                        <a:effectLst/>
                      </a:endParaRPr>
                    </a:p>
                  </a:txBody>
                  <a:tcPr marL="89467" marR="89467" marT="89467" marB="89467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700" u="none" strike="noStrike">
                          <a:effectLst/>
                        </a:rPr>
                        <a:t>39</a:t>
                      </a:r>
                      <a:endParaRPr lang="hr-HR" sz="2500">
                        <a:effectLst/>
                      </a:endParaRPr>
                    </a:p>
                  </a:txBody>
                  <a:tcPr marL="89467" marR="89467" marT="89467" marB="89467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700" u="none" strike="noStrike">
                          <a:effectLst/>
                        </a:rPr>
                        <a:t>1.3</a:t>
                      </a:r>
                      <a:endParaRPr lang="hr-HR" sz="2500">
                        <a:effectLst/>
                      </a:endParaRPr>
                    </a:p>
                  </a:txBody>
                  <a:tcPr marL="89467" marR="89467" marT="89467" marB="89467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700" u="none" strike="noStrike">
                          <a:effectLst/>
                        </a:rPr>
                        <a:t>0.030</a:t>
                      </a:r>
                      <a:endParaRPr lang="hr-HR" sz="2500">
                        <a:effectLst/>
                      </a:endParaRPr>
                    </a:p>
                  </a:txBody>
                  <a:tcPr marL="89467" marR="89467" marT="89467" marB="89467"/>
                </a:tc>
                <a:extLst>
                  <a:ext uri="{0D108BD9-81ED-4DB2-BD59-A6C34878D82A}">
                    <a16:rowId xmlns:a16="http://schemas.microsoft.com/office/drawing/2014/main" val="1314518643"/>
                  </a:ext>
                </a:extLst>
              </a:tr>
              <a:tr h="48813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700" u="none" strike="noStrike">
                          <a:effectLst/>
                        </a:rPr>
                        <a:t>two_path</a:t>
                      </a:r>
                      <a:endParaRPr lang="hr-HR" sz="2500">
                        <a:effectLst/>
                      </a:endParaRPr>
                    </a:p>
                  </a:txBody>
                  <a:tcPr marL="89467" marR="89467" marT="89467" marB="89467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700" u="none" strike="noStrike">
                          <a:effectLst/>
                        </a:rPr>
                        <a:t>207</a:t>
                      </a:r>
                      <a:endParaRPr lang="hr-HR" sz="2500">
                        <a:effectLst/>
                      </a:endParaRPr>
                    </a:p>
                  </a:txBody>
                  <a:tcPr marL="89467" marR="89467" marT="89467" marB="89467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700" u="none" strike="noStrike">
                          <a:effectLst/>
                        </a:rPr>
                        <a:t>178</a:t>
                      </a:r>
                      <a:endParaRPr lang="hr-HR" sz="2500">
                        <a:effectLst/>
                      </a:endParaRPr>
                    </a:p>
                  </a:txBody>
                  <a:tcPr marL="89467" marR="89467" marT="89467" marB="89467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700" u="none" strike="noStrike">
                          <a:effectLst/>
                        </a:rPr>
                        <a:t>2.3</a:t>
                      </a:r>
                      <a:endParaRPr lang="hr-HR" sz="2500">
                        <a:effectLst/>
                      </a:endParaRPr>
                    </a:p>
                  </a:txBody>
                  <a:tcPr marL="89467" marR="89467" marT="89467" marB="89467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700" u="none" strike="noStrike">
                          <a:effectLst/>
                        </a:rPr>
                        <a:t>0.074</a:t>
                      </a:r>
                      <a:endParaRPr lang="hr-HR" sz="2500">
                        <a:effectLst/>
                      </a:endParaRPr>
                    </a:p>
                  </a:txBody>
                  <a:tcPr marL="89467" marR="89467" marT="89467" marB="89467"/>
                </a:tc>
                <a:extLst>
                  <a:ext uri="{0D108BD9-81ED-4DB2-BD59-A6C34878D82A}">
                    <a16:rowId xmlns:a16="http://schemas.microsoft.com/office/drawing/2014/main" val="1863733381"/>
                  </a:ext>
                </a:extLst>
              </a:tr>
              <a:tr h="48813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700" u="none" strike="noStrike">
                          <a:effectLst/>
                        </a:rPr>
                        <a:t>tangle</a:t>
                      </a:r>
                      <a:endParaRPr lang="hr-HR" sz="2500">
                        <a:effectLst/>
                      </a:endParaRPr>
                    </a:p>
                  </a:txBody>
                  <a:tcPr marL="89467" marR="89467" marT="89467" marB="89467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700" u="none" strike="noStrike">
                          <a:effectLst/>
                        </a:rPr>
                        <a:t>270</a:t>
                      </a:r>
                      <a:endParaRPr lang="hr-HR" sz="2500">
                        <a:effectLst/>
                      </a:endParaRPr>
                    </a:p>
                  </a:txBody>
                  <a:tcPr marL="89467" marR="89467" marT="89467" marB="89467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700" u="none" strike="noStrike">
                          <a:effectLst/>
                        </a:rPr>
                        <a:t>210</a:t>
                      </a:r>
                      <a:endParaRPr lang="hr-HR" sz="2500">
                        <a:effectLst/>
                      </a:endParaRPr>
                    </a:p>
                  </a:txBody>
                  <a:tcPr marL="89467" marR="89467" marT="89467" marB="89467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700" u="none" strike="noStrike">
                          <a:effectLst/>
                        </a:rPr>
                        <a:t>3.1</a:t>
                      </a:r>
                      <a:endParaRPr lang="hr-HR" sz="2500">
                        <a:effectLst/>
                      </a:endParaRPr>
                    </a:p>
                  </a:txBody>
                  <a:tcPr marL="89467" marR="89467" marT="89467" marB="89467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700" u="none" strike="noStrike">
                          <a:effectLst/>
                        </a:rPr>
                        <a:t>0.093</a:t>
                      </a:r>
                      <a:endParaRPr lang="hr-HR" sz="2500">
                        <a:effectLst/>
                      </a:endParaRPr>
                    </a:p>
                  </a:txBody>
                  <a:tcPr marL="89467" marR="89467" marT="89467" marB="89467"/>
                </a:tc>
                <a:extLst>
                  <a:ext uri="{0D108BD9-81ED-4DB2-BD59-A6C34878D82A}">
                    <a16:rowId xmlns:a16="http://schemas.microsoft.com/office/drawing/2014/main" val="42841578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5587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566E947-FB18-4E34-92A1-7AE6603498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1FB687-F018-4798-90C8-38F1111E1A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228428" y="272368"/>
            <a:ext cx="1741251" cy="114300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34C46587-324D-478F-AEA8-D31DD7DA4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667" y="5257630"/>
            <a:ext cx="10908667" cy="1021405"/>
          </a:xfrm>
        </p:spPr>
        <p:txBody>
          <a:bodyPr>
            <a:normAutofit/>
          </a:bodyPr>
          <a:lstStyle/>
          <a:p>
            <a:pPr algn="ctr"/>
            <a:r>
              <a:rPr lang="hr-HR" sz="3300"/>
              <a:t>Usporedba brzine izvođenja s </a:t>
            </a:r>
            <a:r>
              <a:rPr lang="hr-HR" sz="3300" err="1"/>
              <a:t>bitvector</a:t>
            </a:r>
            <a:r>
              <a:rPr lang="hr-HR" sz="3300"/>
              <a:t> i </a:t>
            </a:r>
            <a:r>
              <a:rPr lang="hr-HR" sz="3300" err="1"/>
              <a:t>cellbycell</a:t>
            </a:r>
            <a:r>
              <a:rPr lang="hr-HR" sz="3300"/>
              <a:t> implementacijom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9BAA161-AE24-467D-9AE2-A99E23CD7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7030" y="-5522982"/>
            <a:ext cx="384048" cy="1143001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ekstniOkvir 5">
            <a:extLst>
              <a:ext uri="{FF2B5EF4-FFF2-40B4-BE49-F238E27FC236}">
                <a16:creationId xmlns:a16="http://schemas.microsoft.com/office/drawing/2014/main" id="{ABE1D4B9-5B33-44E3-9AE0-743E290F01DE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Rezervirano mjesto sadržaja 4">
            <a:extLst>
              <a:ext uri="{FF2B5EF4-FFF2-40B4-BE49-F238E27FC236}">
                <a16:creationId xmlns:a16="http://schemas.microsoft.com/office/drawing/2014/main" id="{D66C5E29-D47C-486D-B829-BF4915BEB43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02727" y="1035347"/>
          <a:ext cx="10786548" cy="3431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8216">
                  <a:extLst>
                    <a:ext uri="{9D8B030D-6E8A-4147-A177-3AD203B41FA5}">
                      <a16:colId xmlns:a16="http://schemas.microsoft.com/office/drawing/2014/main" val="3712472728"/>
                    </a:ext>
                  </a:extLst>
                </a:gridCol>
                <a:gridCol w="4078809">
                  <a:extLst>
                    <a:ext uri="{9D8B030D-6E8A-4147-A177-3AD203B41FA5}">
                      <a16:colId xmlns:a16="http://schemas.microsoft.com/office/drawing/2014/main" val="3951342331"/>
                    </a:ext>
                  </a:extLst>
                </a:gridCol>
                <a:gridCol w="3759523">
                  <a:extLst>
                    <a:ext uri="{9D8B030D-6E8A-4147-A177-3AD203B41FA5}">
                      <a16:colId xmlns:a16="http://schemas.microsoft.com/office/drawing/2014/main" val="3550418636"/>
                    </a:ext>
                  </a:extLst>
                </a:gridCol>
              </a:tblGrid>
              <a:tr h="571961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000" u="none" strike="noStrike">
                          <a:effectLst/>
                        </a:rPr>
                        <a:t>graf</a:t>
                      </a:r>
                      <a:endParaRPr lang="hr-HR" sz="3000">
                        <a:effectLst/>
                      </a:endParaRPr>
                    </a:p>
                  </a:txBody>
                  <a:tcPr marL="104831" marR="104831" marT="104831" marB="10483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000" u="none" strike="noStrike">
                          <a:effectLst/>
                        </a:rPr>
                        <a:t>ratio cellbycell</a:t>
                      </a:r>
                      <a:endParaRPr lang="hr-HR" sz="3000">
                        <a:effectLst/>
                      </a:endParaRPr>
                    </a:p>
                  </a:txBody>
                  <a:tcPr marL="104831" marR="104831" marT="104831" marB="10483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000" u="none" strike="noStrike">
                          <a:effectLst/>
                        </a:rPr>
                        <a:t>ratio navarro</a:t>
                      </a:r>
                      <a:endParaRPr lang="hr-HR" sz="3000">
                        <a:effectLst/>
                      </a:endParaRPr>
                    </a:p>
                  </a:txBody>
                  <a:tcPr marL="104831" marR="104831" marT="104831" marB="104831"/>
                </a:tc>
                <a:extLst>
                  <a:ext uri="{0D108BD9-81ED-4DB2-BD59-A6C34878D82A}">
                    <a16:rowId xmlns:a16="http://schemas.microsoft.com/office/drawing/2014/main" val="1851670298"/>
                  </a:ext>
                </a:extLst>
              </a:tr>
              <a:tr h="571961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000" u="none" strike="noStrike">
                          <a:effectLst/>
                        </a:rPr>
                        <a:t>linear</a:t>
                      </a:r>
                      <a:endParaRPr lang="hr-HR" sz="3000">
                        <a:effectLst/>
                      </a:endParaRPr>
                    </a:p>
                  </a:txBody>
                  <a:tcPr marL="104831" marR="104831" marT="104831" marB="10483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000" u="none" strike="noStrike">
                          <a:effectLst/>
                        </a:rPr>
                        <a:t>39.0278</a:t>
                      </a:r>
                      <a:endParaRPr lang="hr-HR" sz="3000">
                        <a:effectLst/>
                      </a:endParaRPr>
                    </a:p>
                  </a:txBody>
                  <a:tcPr marL="104831" marR="104831" marT="104831" marB="10483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000" u="none" strike="noStrike">
                          <a:effectLst/>
                        </a:rPr>
                        <a:t>12.5009</a:t>
                      </a:r>
                      <a:endParaRPr lang="hr-HR" sz="3000">
                        <a:effectLst/>
                      </a:endParaRPr>
                    </a:p>
                  </a:txBody>
                  <a:tcPr marL="104831" marR="104831" marT="104831" marB="104831"/>
                </a:tc>
                <a:extLst>
                  <a:ext uri="{0D108BD9-81ED-4DB2-BD59-A6C34878D82A}">
                    <a16:rowId xmlns:a16="http://schemas.microsoft.com/office/drawing/2014/main" val="4031560499"/>
                  </a:ext>
                </a:extLst>
              </a:tr>
              <a:tr h="571961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000" u="none" strike="noStrike">
                          <a:effectLst/>
                        </a:rPr>
                        <a:t>one_char</a:t>
                      </a:r>
                      <a:endParaRPr lang="hr-HR" sz="3000">
                        <a:effectLst/>
                      </a:endParaRPr>
                    </a:p>
                  </a:txBody>
                  <a:tcPr marL="104831" marR="104831" marT="104831" marB="10483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000" u="none" strike="noStrike">
                          <a:effectLst/>
                        </a:rPr>
                        <a:t>34.5238</a:t>
                      </a:r>
                      <a:endParaRPr lang="hr-HR" sz="3000">
                        <a:effectLst/>
                      </a:endParaRPr>
                    </a:p>
                  </a:txBody>
                  <a:tcPr marL="104831" marR="104831" marT="104831" marB="10483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000" u="none" strike="noStrike">
                          <a:effectLst/>
                        </a:rPr>
                        <a:t>8.7551</a:t>
                      </a:r>
                      <a:endParaRPr lang="hr-HR" sz="3000">
                        <a:effectLst/>
                      </a:endParaRPr>
                    </a:p>
                  </a:txBody>
                  <a:tcPr marL="104831" marR="104831" marT="104831" marB="104831"/>
                </a:tc>
                <a:extLst>
                  <a:ext uri="{0D108BD9-81ED-4DB2-BD59-A6C34878D82A}">
                    <a16:rowId xmlns:a16="http://schemas.microsoft.com/office/drawing/2014/main" val="1553842659"/>
                  </a:ext>
                </a:extLst>
              </a:tr>
              <a:tr h="571961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000" u="none" strike="noStrike">
                          <a:effectLst/>
                        </a:rPr>
                        <a:t>snp</a:t>
                      </a:r>
                      <a:endParaRPr lang="hr-HR" sz="3000">
                        <a:effectLst/>
                      </a:endParaRPr>
                    </a:p>
                  </a:txBody>
                  <a:tcPr marL="104831" marR="104831" marT="104831" marB="10483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000" u="none" strike="noStrike">
                          <a:effectLst/>
                        </a:rPr>
                        <a:t>33.7274</a:t>
                      </a:r>
                      <a:endParaRPr lang="hr-HR" sz="3000">
                        <a:effectLst/>
                      </a:endParaRPr>
                    </a:p>
                  </a:txBody>
                  <a:tcPr marL="104831" marR="104831" marT="104831" marB="10483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000" u="none" strike="noStrike">
                          <a:effectLst/>
                        </a:rPr>
                        <a:t>11.7498</a:t>
                      </a:r>
                      <a:endParaRPr lang="hr-HR" sz="3000">
                        <a:effectLst/>
                      </a:endParaRPr>
                    </a:p>
                  </a:txBody>
                  <a:tcPr marL="104831" marR="104831" marT="104831" marB="104831"/>
                </a:tc>
                <a:extLst>
                  <a:ext uri="{0D108BD9-81ED-4DB2-BD59-A6C34878D82A}">
                    <a16:rowId xmlns:a16="http://schemas.microsoft.com/office/drawing/2014/main" val="3288191829"/>
                  </a:ext>
                </a:extLst>
              </a:tr>
              <a:tr h="571961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000" u="none" strike="noStrike">
                          <a:effectLst/>
                        </a:rPr>
                        <a:t>two_path</a:t>
                      </a:r>
                      <a:endParaRPr lang="hr-HR" sz="3000">
                        <a:effectLst/>
                      </a:endParaRPr>
                    </a:p>
                  </a:txBody>
                  <a:tcPr marL="104831" marR="104831" marT="104831" marB="10483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000" u="none" strike="noStrike">
                          <a:effectLst/>
                        </a:rPr>
                        <a:t>14.0534</a:t>
                      </a:r>
                      <a:endParaRPr lang="hr-HR" sz="3000">
                        <a:effectLst/>
                      </a:endParaRPr>
                    </a:p>
                  </a:txBody>
                  <a:tcPr marL="104831" marR="104831" marT="104831" marB="10483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000" u="none" strike="noStrike">
                          <a:effectLst/>
                        </a:rPr>
                        <a:t>6.9254</a:t>
                      </a:r>
                      <a:endParaRPr lang="hr-HR" sz="3000">
                        <a:effectLst/>
                      </a:endParaRPr>
                    </a:p>
                  </a:txBody>
                  <a:tcPr marL="104831" marR="104831" marT="104831" marB="104831"/>
                </a:tc>
                <a:extLst>
                  <a:ext uri="{0D108BD9-81ED-4DB2-BD59-A6C34878D82A}">
                    <a16:rowId xmlns:a16="http://schemas.microsoft.com/office/drawing/2014/main" val="2412346899"/>
                  </a:ext>
                </a:extLst>
              </a:tr>
              <a:tr h="571961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000" u="none" strike="noStrike">
                          <a:effectLst/>
                        </a:rPr>
                        <a:t>tangle</a:t>
                      </a:r>
                      <a:endParaRPr lang="hr-HR" sz="3000">
                        <a:effectLst/>
                      </a:endParaRPr>
                    </a:p>
                  </a:txBody>
                  <a:tcPr marL="104831" marR="104831" marT="104831" marB="10483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000" u="none" strike="noStrike">
                          <a:effectLst/>
                        </a:rPr>
                        <a:t>10.2055</a:t>
                      </a:r>
                      <a:endParaRPr lang="hr-HR" sz="3000">
                        <a:effectLst/>
                      </a:endParaRPr>
                    </a:p>
                  </a:txBody>
                  <a:tcPr marL="104831" marR="104831" marT="104831" marB="104831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000" u="none" strike="noStrike">
                          <a:effectLst/>
                        </a:rPr>
                        <a:t>19.0922</a:t>
                      </a:r>
                      <a:endParaRPr lang="hr-HR" sz="3000">
                        <a:effectLst/>
                      </a:endParaRPr>
                    </a:p>
                  </a:txBody>
                  <a:tcPr marL="104831" marR="104831" marT="104831" marB="104831"/>
                </a:tc>
                <a:extLst>
                  <a:ext uri="{0D108BD9-81ED-4DB2-BD59-A6C34878D82A}">
                    <a16:rowId xmlns:a16="http://schemas.microsoft.com/office/drawing/2014/main" val="29869611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0159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11">
            <a:extLst>
              <a:ext uri="{FF2B5EF4-FFF2-40B4-BE49-F238E27FC236}">
                <a16:creationId xmlns:a16="http://schemas.microsoft.com/office/drawing/2014/main" id="{5DB23C2B-2054-4D8B-9E98-9190F8E0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797B5BC-9873-45F9-97D6-298FB5AF0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762000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2B3774-939D-40EC-8B20-0A028ABB5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260" y="1683144"/>
            <a:ext cx="2774922" cy="3491712"/>
          </a:xfrm>
        </p:spPr>
        <p:txBody>
          <a:bodyPr>
            <a:normAutofit/>
          </a:bodyPr>
          <a:lstStyle/>
          <a:p>
            <a:r>
              <a:rPr lang="en-US" sz="2500" err="1"/>
              <a:t>Navarrov</a:t>
            </a:r>
            <a:r>
              <a:rPr lang="en-US" sz="2500"/>
              <a:t>  </a:t>
            </a:r>
            <a:r>
              <a:rPr lang="en-US" sz="2500" err="1"/>
              <a:t>algoritam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BE4EE-2C63-47DC-8C26-EA5ECD6CED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1606" y="1683143"/>
            <a:ext cx="6627377" cy="34917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Hvala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pažnji</a:t>
            </a:r>
            <a:r>
              <a:rPr lang="en-US" dirty="0"/>
              <a:t>. </a:t>
            </a:r>
            <a:r>
              <a:rPr lang="en-US" dirty="0" err="1"/>
              <a:t>Pitanja</a:t>
            </a:r>
            <a:r>
              <a:rPr lang="en-US" dirty="0"/>
              <a:t>?</a:t>
            </a:r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65C2FCD-09A4-4B4B-AA73-F330DFE91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1190517" y="1056875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55067764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Frame</vt:lpstr>
      <vt:lpstr>Navarrov algoritam  </vt:lpstr>
      <vt:lpstr>Navarrov algoritam</vt:lpstr>
      <vt:lpstr>Matrica udaljenosti uređivanja</vt:lpstr>
      <vt:lpstr>Pseudokod </vt:lpstr>
      <vt:lpstr>Jednostavan primjer cikličkog grafa</vt:lpstr>
      <vt:lpstr>Rezultati brzina izvođenja i memorijske složenosti s i bez backtrackinga</vt:lpstr>
      <vt:lpstr>Usporedba brzine izvođenja s bitvector i cellbycell implementacijom</vt:lpstr>
      <vt:lpstr>Navarrov  algoritam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prezentacija</dc:title>
  <dc:creator/>
  <cp:lastModifiedBy/>
  <cp:revision>188</cp:revision>
  <dcterms:created xsi:type="dcterms:W3CDTF">2020-01-13T15:14:27Z</dcterms:created>
  <dcterms:modified xsi:type="dcterms:W3CDTF">2020-01-14T10:12:57Z</dcterms:modified>
</cp:coreProperties>
</file>