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DAC10-7BCD-DE27-2A0F-CFA5FD371263}" v="338" dt="2020-01-13T15:39:02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ijetli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ijetli stil 1 - Isticanj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rednji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Navarrov</a:t>
            </a:r>
            <a:r>
              <a:rPr lang="en-US" dirty="0"/>
              <a:t> </a:t>
            </a:r>
            <a:r>
              <a:rPr lang="en-US" dirty="0" err="1"/>
              <a:t>algoritam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751" y="4770888"/>
            <a:ext cx="7703389" cy="10150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Pavao </a:t>
            </a:r>
            <a:r>
              <a:rPr lang="en-US" dirty="0" err="1"/>
              <a:t>Jerebić</a:t>
            </a:r>
          </a:p>
          <a:p>
            <a:r>
              <a:rPr lang="en-US" dirty="0"/>
              <a:t>Toni </a:t>
            </a:r>
            <a:r>
              <a:rPr lang="en-US" dirty="0" err="1"/>
              <a:t>Jurjević</a:t>
            </a:r>
          </a:p>
          <a:p>
            <a:r>
              <a:rPr lang="en-US" dirty="0" err="1"/>
              <a:t>Lucija</a:t>
            </a:r>
            <a:r>
              <a:rPr lang="en-US" dirty="0"/>
              <a:t> </a:t>
            </a:r>
            <a:r>
              <a:rPr lang="en-US" dirty="0" err="1"/>
              <a:t>Šošić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E9C01DB-7A55-460F-9A1A-027E0BBF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 err="1"/>
              <a:t>Primjer</a:t>
            </a:r>
            <a:r>
              <a:rPr lang="en-US" sz="5900" spc="-100" dirty="0"/>
              <a:t> </a:t>
            </a:r>
            <a:r>
              <a:rPr lang="en-US" sz="5900" spc="-100" dirty="0" err="1"/>
              <a:t>rada</a:t>
            </a:r>
            <a:r>
              <a:rPr lang="en-US" sz="5900" spc="-100" dirty="0"/>
              <a:t> </a:t>
            </a:r>
            <a:r>
              <a:rPr lang="en-US" sz="5900" spc="-100" dirty="0" err="1"/>
              <a:t>algoritma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A1924CB0-7107-4B56-8DEC-0B1B91673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39" y="484632"/>
            <a:ext cx="9548336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8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3BB333F-8DF2-4E63-8C3A-058E5CE8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Pseudokod 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46F75414-2DD8-43DC-8277-7C128673D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02" b="-1"/>
          <a:stretch/>
        </p:blipFill>
        <p:spPr>
          <a:xfrm>
            <a:off x="5120640" y="1241317"/>
            <a:ext cx="6367271" cy="43672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004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9373E92-F88D-4F0A-94DF-393703E7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938" y="46653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29DAA0-ADF6-43FD-9C99-483F722B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609288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74C7168-4E12-4298-8AF4-4F5DE5A1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4705801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Jednostavan primjer cikličkog grafa</a:t>
            </a:r>
          </a:p>
        </p:txBody>
      </p:sp>
      <p:pic>
        <p:nvPicPr>
          <p:cNvPr id="4" name="Slika 4" descr="Slika na kojoj se prikazuje objekt, sat, gledanje, sjedenje&#10;&#10;Opis je generiran uz vrlo visoku pouzdanost">
            <a:extLst>
              <a:ext uri="{FF2B5EF4-FFF2-40B4-BE49-F238E27FC236}">
                <a16:creationId xmlns:a16="http://schemas.microsoft.com/office/drawing/2014/main" id="{EC75C275-1DC4-4C9C-AFEC-259F47108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6977" y="1749780"/>
            <a:ext cx="4908848" cy="33502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32C8C35-BF44-4CFB-9754-81F07C98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411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F5F36F9-833C-401A-912A-D665A9E9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hr-HR" sz="3300" dirty="0"/>
              <a:t>Rezultati brzina izvođenja i memorijske složenosti s i bez </a:t>
            </a:r>
            <a:r>
              <a:rPr lang="hr-HR" sz="3300" dirty="0" err="1"/>
              <a:t>backtrackinga</a:t>
            </a:r>
            <a:endParaRPr lang="hr-HR" sz="3300" dirty="0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05A5119E-BF34-4BEA-9E7D-F04E7B75D7A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Rezervirano mjesto sadržaja 4">
            <a:extLst>
              <a:ext uri="{FF2B5EF4-FFF2-40B4-BE49-F238E27FC236}">
                <a16:creationId xmlns:a16="http://schemas.microsoft.com/office/drawing/2014/main" id="{2752E61E-CB51-4EEE-9F67-494C2B287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962648"/>
              </p:ext>
            </p:extLst>
          </p:nvPr>
        </p:nvGraphicFramePr>
        <p:xfrm>
          <a:off x="900552" y="1057931"/>
          <a:ext cx="10390897" cy="344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033">
                  <a:extLst>
                    <a:ext uri="{9D8B030D-6E8A-4147-A177-3AD203B41FA5}">
                      <a16:colId xmlns:a16="http://schemas.microsoft.com/office/drawing/2014/main" val="3801626042"/>
                    </a:ext>
                  </a:extLst>
                </a:gridCol>
                <a:gridCol w="2087255">
                  <a:extLst>
                    <a:ext uri="{9D8B030D-6E8A-4147-A177-3AD203B41FA5}">
                      <a16:colId xmlns:a16="http://schemas.microsoft.com/office/drawing/2014/main" val="1955001211"/>
                    </a:ext>
                  </a:extLst>
                </a:gridCol>
                <a:gridCol w="2061310">
                  <a:extLst>
                    <a:ext uri="{9D8B030D-6E8A-4147-A177-3AD203B41FA5}">
                      <a16:colId xmlns:a16="http://schemas.microsoft.com/office/drawing/2014/main" val="3302999868"/>
                    </a:ext>
                  </a:extLst>
                </a:gridCol>
                <a:gridCol w="2131989">
                  <a:extLst>
                    <a:ext uri="{9D8B030D-6E8A-4147-A177-3AD203B41FA5}">
                      <a16:colId xmlns:a16="http://schemas.microsoft.com/office/drawing/2014/main" val="2506507991"/>
                    </a:ext>
                  </a:extLst>
                </a:gridCol>
                <a:gridCol w="2061310">
                  <a:extLst>
                    <a:ext uri="{9D8B030D-6E8A-4147-A177-3AD203B41FA5}">
                      <a16:colId xmlns:a16="http://schemas.microsoft.com/office/drawing/2014/main" val="2473842237"/>
                    </a:ext>
                  </a:extLst>
                </a:gridCol>
              </a:tblGrid>
              <a:tr h="100345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topologija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vrijeme izvođenja s backtrack (s)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vrijeme izvođenja bez backtrack (s)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zauzeće memorije s backtracking (GB)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zauzeće memorije bez backtracking (GB)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extLst>
                  <a:ext uri="{0D108BD9-81ED-4DB2-BD59-A6C34878D82A}">
                    <a16:rowId xmlns:a16="http://schemas.microsoft.com/office/drawing/2014/main" val="1201246599"/>
                  </a:ext>
                </a:extLst>
              </a:tr>
              <a:tr h="4881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linear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32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25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1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0.012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extLst>
                  <a:ext uri="{0D108BD9-81ED-4DB2-BD59-A6C34878D82A}">
                    <a16:rowId xmlns:a16="http://schemas.microsoft.com/office/drawing/2014/main" val="2459522214"/>
                  </a:ext>
                </a:extLst>
              </a:tr>
              <a:tr h="4881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one_char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42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33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1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0.023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extLst>
                  <a:ext uri="{0D108BD9-81ED-4DB2-BD59-A6C34878D82A}">
                    <a16:rowId xmlns:a16="http://schemas.microsoft.com/office/drawing/2014/main" val="1741842281"/>
                  </a:ext>
                </a:extLst>
              </a:tr>
              <a:tr h="4881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snp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50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39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1.3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0.030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extLst>
                  <a:ext uri="{0D108BD9-81ED-4DB2-BD59-A6C34878D82A}">
                    <a16:rowId xmlns:a16="http://schemas.microsoft.com/office/drawing/2014/main" val="1314518643"/>
                  </a:ext>
                </a:extLst>
              </a:tr>
              <a:tr h="4881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two_path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207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178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2.3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0.074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extLst>
                  <a:ext uri="{0D108BD9-81ED-4DB2-BD59-A6C34878D82A}">
                    <a16:rowId xmlns:a16="http://schemas.microsoft.com/office/drawing/2014/main" val="1863733381"/>
                  </a:ext>
                </a:extLst>
              </a:tr>
              <a:tr h="4881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tangle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270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210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3.1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0.093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extLst>
                  <a:ext uri="{0D108BD9-81ED-4DB2-BD59-A6C34878D82A}">
                    <a16:rowId xmlns:a16="http://schemas.microsoft.com/office/drawing/2014/main" val="4284157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58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4C46587-324D-478F-AEA8-D31DD7DA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hr-HR" sz="3300"/>
              <a:t>Usporedba brzine izvođenja s </a:t>
            </a:r>
            <a:r>
              <a:rPr lang="hr-HR" sz="3300" err="1"/>
              <a:t>bitvector</a:t>
            </a:r>
            <a:r>
              <a:rPr lang="hr-HR" sz="3300"/>
              <a:t> i </a:t>
            </a:r>
            <a:r>
              <a:rPr lang="hr-HR" sz="3300" err="1"/>
              <a:t>cellbycell</a:t>
            </a:r>
            <a:r>
              <a:rPr lang="hr-HR" sz="3300"/>
              <a:t> implementacijom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ABE1D4B9-5B33-44E3-9AE0-743E290F01D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Rezervirano mjesto sadržaja 4">
            <a:extLst>
              <a:ext uri="{FF2B5EF4-FFF2-40B4-BE49-F238E27FC236}">
                <a16:creationId xmlns:a16="http://schemas.microsoft.com/office/drawing/2014/main" id="{D66C5E29-D47C-486D-B829-BF4915BEB4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2727" y="1035347"/>
          <a:ext cx="10786548" cy="3431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216">
                  <a:extLst>
                    <a:ext uri="{9D8B030D-6E8A-4147-A177-3AD203B41FA5}">
                      <a16:colId xmlns:a16="http://schemas.microsoft.com/office/drawing/2014/main" val="3712472728"/>
                    </a:ext>
                  </a:extLst>
                </a:gridCol>
                <a:gridCol w="4078809">
                  <a:extLst>
                    <a:ext uri="{9D8B030D-6E8A-4147-A177-3AD203B41FA5}">
                      <a16:colId xmlns:a16="http://schemas.microsoft.com/office/drawing/2014/main" val="3951342331"/>
                    </a:ext>
                  </a:extLst>
                </a:gridCol>
                <a:gridCol w="3759523">
                  <a:extLst>
                    <a:ext uri="{9D8B030D-6E8A-4147-A177-3AD203B41FA5}">
                      <a16:colId xmlns:a16="http://schemas.microsoft.com/office/drawing/2014/main" val="3550418636"/>
                    </a:ext>
                  </a:extLst>
                </a:gridCol>
              </a:tblGrid>
              <a:tr h="5719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graf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ratio cellbycell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ratio navarro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extLst>
                  <a:ext uri="{0D108BD9-81ED-4DB2-BD59-A6C34878D82A}">
                    <a16:rowId xmlns:a16="http://schemas.microsoft.com/office/drawing/2014/main" val="1851670298"/>
                  </a:ext>
                </a:extLst>
              </a:tr>
              <a:tr h="5719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linear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39.0278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12.5009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extLst>
                  <a:ext uri="{0D108BD9-81ED-4DB2-BD59-A6C34878D82A}">
                    <a16:rowId xmlns:a16="http://schemas.microsoft.com/office/drawing/2014/main" val="4031560499"/>
                  </a:ext>
                </a:extLst>
              </a:tr>
              <a:tr h="5719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one_char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34.5238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8.7551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extLst>
                  <a:ext uri="{0D108BD9-81ED-4DB2-BD59-A6C34878D82A}">
                    <a16:rowId xmlns:a16="http://schemas.microsoft.com/office/drawing/2014/main" val="1553842659"/>
                  </a:ext>
                </a:extLst>
              </a:tr>
              <a:tr h="5719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snp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33.7274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11.7498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extLst>
                  <a:ext uri="{0D108BD9-81ED-4DB2-BD59-A6C34878D82A}">
                    <a16:rowId xmlns:a16="http://schemas.microsoft.com/office/drawing/2014/main" val="3288191829"/>
                  </a:ext>
                </a:extLst>
              </a:tr>
              <a:tr h="5719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two_path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14.0534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6.9254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extLst>
                  <a:ext uri="{0D108BD9-81ED-4DB2-BD59-A6C34878D82A}">
                    <a16:rowId xmlns:a16="http://schemas.microsoft.com/office/drawing/2014/main" val="2412346899"/>
                  </a:ext>
                </a:extLst>
              </a:tr>
              <a:tr h="5719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tangle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10.2055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19.0922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extLst>
                  <a:ext uri="{0D108BD9-81ED-4DB2-BD59-A6C34878D82A}">
                    <a16:rowId xmlns:a16="http://schemas.microsoft.com/office/drawing/2014/main" val="298696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5907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Široki zaslon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7" baseType="lpstr">
      <vt:lpstr>Frame</vt:lpstr>
      <vt:lpstr>Navarrov algoritam  </vt:lpstr>
      <vt:lpstr>Primjer rada algoritma</vt:lpstr>
      <vt:lpstr>Pseudokod </vt:lpstr>
      <vt:lpstr>Jednostavan primjer cikličkog grafa</vt:lpstr>
      <vt:lpstr>Rezultati brzina izvođenja i memorijske složenosti s i bez backtrackinga</vt:lpstr>
      <vt:lpstr>Usporedba brzine izvođenja s bitvector i cellbycell implementacijom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84</cp:revision>
  <dcterms:created xsi:type="dcterms:W3CDTF">2020-01-13T15:14:27Z</dcterms:created>
  <dcterms:modified xsi:type="dcterms:W3CDTF">2020-01-13T15:44:43Z</dcterms:modified>
</cp:coreProperties>
</file>