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Genetic-algorithm-schema_fig3_2345746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0AF5-698D-4D0A-952C-D05A93D1B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Projekt:</a:t>
            </a:r>
            <a:br>
              <a:rPr lang="hr-HR" dirty="0"/>
            </a:br>
            <a:r>
              <a:rPr lang="en-US" dirty="0"/>
              <a:t>Capacitated Vehicle Routing Problem with Time Windows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EDAC3-3158-4456-9379-0D819042B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Pavao </a:t>
            </a:r>
            <a:r>
              <a:rPr lang="hr-HR" dirty="0" err="1"/>
              <a:t>jerebić</a:t>
            </a:r>
            <a:endParaRPr lang="hr-HR" dirty="0"/>
          </a:p>
          <a:p>
            <a:r>
              <a:rPr lang="hr-HR" dirty="0"/>
              <a:t>Heurističke metode optimizacije 2019./2020.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1048-A968-40AA-BF78-2330146D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/>
              <a:t>Genetski algoritam – Rezultati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FDB20F-545F-4E63-89DE-B739483C2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46859"/>
              </p:ext>
            </p:extLst>
          </p:nvPr>
        </p:nvGraphicFramePr>
        <p:xfrm>
          <a:off x="1141413" y="2702509"/>
          <a:ext cx="9906001" cy="2575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434">
                  <a:extLst>
                    <a:ext uri="{9D8B030D-6E8A-4147-A177-3AD203B41FA5}">
                      <a16:colId xmlns:a16="http://schemas.microsoft.com/office/drawing/2014/main" val="3980315822"/>
                    </a:ext>
                  </a:extLst>
                </a:gridCol>
                <a:gridCol w="1558917">
                  <a:extLst>
                    <a:ext uri="{9D8B030D-6E8A-4147-A177-3AD203B41FA5}">
                      <a16:colId xmlns:a16="http://schemas.microsoft.com/office/drawing/2014/main" val="61329972"/>
                    </a:ext>
                  </a:extLst>
                </a:gridCol>
                <a:gridCol w="2488902">
                  <a:extLst>
                    <a:ext uri="{9D8B030D-6E8A-4147-A177-3AD203B41FA5}">
                      <a16:colId xmlns:a16="http://schemas.microsoft.com/office/drawing/2014/main" val="757568882"/>
                    </a:ext>
                  </a:extLst>
                </a:gridCol>
                <a:gridCol w="4036748">
                  <a:extLst>
                    <a:ext uri="{9D8B030D-6E8A-4147-A177-3AD203B41FA5}">
                      <a16:colId xmlns:a16="http://schemas.microsoft.com/office/drawing/2014/main" val="2363502330"/>
                    </a:ext>
                  </a:extLst>
                </a:gridCol>
              </a:tblGrid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Ime instance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Broj vozila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Ukupna udaljenost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Broj poziva evaluacijske funkcije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1015753177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1196.34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315578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2434878936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6386.67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55599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4060570587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14749.89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104497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1646702471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72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25284.02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148976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2393653502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76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46268.55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128951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2160355362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I6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115707.91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000">
                          <a:effectLst/>
                        </a:rPr>
                        <a:t>67731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971" marR="114971" marT="0" marB="0"/>
                </a:tc>
                <a:extLst>
                  <a:ext uri="{0D108BD9-81ED-4DB2-BD59-A6C34878D82A}">
                    <a16:rowId xmlns:a16="http://schemas.microsoft.com/office/drawing/2014/main" val="304742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7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AAF9-A45F-4742-87A3-A86F451C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r-HR" sz="3200" dirty="0"/>
              <a:t>Koraci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19FB-4D20-48B0-8EE0-1FA00866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r-HR" sz="2000" dirty="0"/>
              <a:t>Inicijalizacija</a:t>
            </a:r>
          </a:p>
          <a:p>
            <a:r>
              <a:rPr lang="hr-HR" sz="2000" dirty="0"/>
              <a:t>Mutacija</a:t>
            </a:r>
          </a:p>
          <a:p>
            <a:r>
              <a:rPr lang="hr-HR" sz="2000" dirty="0"/>
              <a:t>Selekcija</a:t>
            </a:r>
          </a:p>
          <a:p>
            <a:r>
              <a:rPr lang="hr-HR" sz="2000" dirty="0"/>
              <a:t>Križanje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A7106-CB0F-4117-A74D-7B1BEB0D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49" y="2322512"/>
            <a:ext cx="7016981" cy="24384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8647975-5045-4BBE-8565-8F42B3757558}"/>
              </a:ext>
            </a:extLst>
          </p:cNvPr>
          <p:cNvSpPr txBox="1"/>
          <p:nvPr/>
        </p:nvSpPr>
        <p:spPr>
          <a:xfrm>
            <a:off x="3884313" y="4937686"/>
            <a:ext cx="787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https://www.researchgate.net/figure/Genetic-algorithm-schema_fig3_23457461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943-27F8-4D03-88C0-A7F4D93E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Inicijalizacija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FD63-7C96-485C-87A8-129621A7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Ubacivanje praznih ruta - slučajan broj iz nekog raspona</a:t>
            </a:r>
          </a:p>
          <a:p>
            <a:r>
              <a:rPr lang="hr-HR" dirty="0"/>
              <a:t>Varijante:</a:t>
            </a:r>
          </a:p>
          <a:p>
            <a:pPr lvl="1"/>
            <a:r>
              <a:rPr lang="hr-HR" dirty="0"/>
              <a:t>Sortiranje po </a:t>
            </a:r>
            <a:r>
              <a:rPr lang="hr-HR" dirty="0" err="1"/>
              <a:t>DueTime</a:t>
            </a:r>
            <a:r>
              <a:rPr lang="hr-HR" dirty="0"/>
              <a:t> i ubacivanje na kraj neke rute dok ne uspije, inače stvaranje nove</a:t>
            </a:r>
          </a:p>
          <a:p>
            <a:pPr lvl="1"/>
            <a:r>
              <a:rPr lang="hr-HR" dirty="0"/>
              <a:t>Ubacivanje u nasumičnu poziciju u nasumično odabranu rutu dok ne uspije, inače stvaranje nove</a:t>
            </a:r>
          </a:p>
          <a:p>
            <a:r>
              <a:rPr lang="hr-HR" dirty="0"/>
              <a:t>Ubrzana konvergencija rasponom oko očekivanog broja ruta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0554-3BE3-4E5F-A5B3-134C95B9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Mutacija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6D31-8B84-4F10-ACA5-382DF0DE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699"/>
            <a:ext cx="9905999" cy="3882502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Izbacivanje cijele rute iz rasporeda i ponovno raspoređivanje svih korisnika</a:t>
            </a:r>
          </a:p>
          <a:p>
            <a:r>
              <a:rPr lang="hr-HR" dirty="0"/>
              <a:t>Varijante:</a:t>
            </a:r>
          </a:p>
          <a:p>
            <a:pPr lvl="1"/>
            <a:r>
              <a:rPr lang="hr-HR" dirty="0"/>
              <a:t>Sortiranje korisnika po </a:t>
            </a:r>
            <a:r>
              <a:rPr lang="hr-HR" dirty="0" err="1"/>
              <a:t>DueTime</a:t>
            </a:r>
            <a:r>
              <a:rPr lang="hr-HR" dirty="0"/>
              <a:t> i ubacivanje u nasumičnu rutu u nasumičnu poziciju dok ne uspije, inače stvori novu rutu</a:t>
            </a:r>
          </a:p>
          <a:p>
            <a:pPr lvl="1"/>
            <a:r>
              <a:rPr lang="hr-HR" dirty="0"/>
              <a:t>Nasumični odabir korisnika i ubacivanje u nasumičnu rutu u nasumičnu poziciju dok ne uspije, inače stvori novu rutu</a:t>
            </a:r>
          </a:p>
          <a:p>
            <a:pPr lvl="1"/>
            <a:r>
              <a:rPr lang="hr-HR" dirty="0"/>
              <a:t>Odabir jedne do dvije rute</a:t>
            </a:r>
          </a:p>
          <a:p>
            <a:r>
              <a:rPr lang="hr-HR" dirty="0"/>
              <a:t>Slučajni odabir od 1 do k ruta, slučajni odabir nekog postotka korisnika iz svake rute i njihovo ponovno raspoređivanje u postojeće rute po istom principu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17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18EB-9DC6-496A-9F6D-A419705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Selekcija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BF7-2E5E-429E-A323-275AB37A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 turnirska selekcija</a:t>
            </a:r>
          </a:p>
          <a:p>
            <a:pPr lvl="1"/>
            <a:r>
              <a:rPr lang="hr-HR" dirty="0"/>
              <a:t>Najčešće 3 ili 5</a:t>
            </a:r>
          </a:p>
          <a:p>
            <a:pPr lvl="1"/>
            <a:r>
              <a:rPr lang="hr-HR" dirty="0"/>
              <a:t>Najbolja dva su roditelji</a:t>
            </a:r>
          </a:p>
          <a:p>
            <a:pPr lvl="1"/>
            <a:r>
              <a:rPr lang="hr-HR" dirty="0"/>
              <a:t>Najgora dva se brišu iz populacije i zamjenjuju djecom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BBEB-2A5A-4532-A1CF-A5AA406D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Križanje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4EE-BF66-469C-98FC-2D3833FB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Prosljeđivanje roditelja</a:t>
            </a:r>
          </a:p>
          <a:p>
            <a:pPr lvl="1"/>
            <a:r>
              <a:rPr lang="hr-HR" dirty="0"/>
              <a:t>Prva varijanta, zbog kapaciteta mutacije dovoljna za solidne rezultate</a:t>
            </a:r>
          </a:p>
          <a:p>
            <a:r>
              <a:rPr lang="hr-HR" dirty="0"/>
              <a:t>Ubacivanje rute drugog roditelja</a:t>
            </a:r>
          </a:p>
          <a:p>
            <a:pPr lvl="1"/>
            <a:r>
              <a:rPr lang="hr-HR" dirty="0"/>
              <a:t>Stvara se novo dijete tako da se uzmu rute prvog roditelja i u njih se ubaci jedna nasumično odabrana ruta drugog roditelja (pritom se izbrišu korisnici obrađeni u toj ruti iz ostalih)</a:t>
            </a:r>
          </a:p>
          <a:p>
            <a:pPr lvl="1"/>
            <a:r>
              <a:rPr lang="hr-HR" dirty="0"/>
              <a:t>Ubrzalo konvergenciju</a:t>
            </a:r>
          </a:p>
        </p:txBody>
      </p:sp>
    </p:spTree>
    <p:extLst>
      <p:ext uri="{BB962C8B-B14F-4D97-AF65-F5344CB8AC3E}">
        <p14:creationId xmlns:p14="http://schemas.microsoft.com/office/powerpoint/2010/main" val="33197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7E7-80C3-4991-9096-6EBF606B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Hiperparametri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57F9-377F-4AF7-B96B-E8644649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Puno pokretanja s različitim parametrima ovisno o instanci</a:t>
            </a:r>
          </a:p>
          <a:p>
            <a:r>
              <a:rPr lang="hr-HR" dirty="0"/>
              <a:t>Populacija</a:t>
            </a:r>
          </a:p>
          <a:p>
            <a:pPr lvl="1"/>
            <a:r>
              <a:rPr lang="hr-HR" dirty="0"/>
              <a:t>Ovisno o broju korisnika, da bi se ubrzalo dobivanje rješenja</a:t>
            </a:r>
          </a:p>
          <a:p>
            <a:r>
              <a:rPr lang="hr-HR" dirty="0"/>
              <a:t>Parametri selekcije, težinske vjerojatnosti odabira ruta prilikom inicijalizacije, mutacije i križanja (koristiti udaljenosti, broj korisnika u ruti, vrijeme provedeno u vožnji, preostali kapacitet)</a:t>
            </a:r>
          </a:p>
          <a:p>
            <a:r>
              <a:rPr lang="hr-HR" dirty="0"/>
              <a:t>Odabir različitih operatora – kombinacija svih, slučajan odabir</a:t>
            </a:r>
          </a:p>
        </p:txBody>
      </p:sp>
    </p:spTree>
    <p:extLst>
      <p:ext uri="{BB962C8B-B14F-4D97-AF65-F5344CB8AC3E}">
        <p14:creationId xmlns:p14="http://schemas.microsoft.com/office/powerpoint/2010/main" val="19100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B390-DB8E-45CE-9468-C74CC0EA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C091-C65F-489C-A138-F6FBF399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671</TotalTime>
  <Words>346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Projekt: Capacitated Vehicle Routing Problem with Time Windows </vt:lpstr>
      <vt:lpstr>Genetski algoritam – Rezultati</vt:lpstr>
      <vt:lpstr>Koraci</vt:lpstr>
      <vt:lpstr>Inicijalizacija</vt:lpstr>
      <vt:lpstr>Mutacija</vt:lpstr>
      <vt:lpstr>Selekcija</vt:lpstr>
      <vt:lpstr>Križanje</vt:lpstr>
      <vt:lpstr>Hiperparametri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Capacitated Vehicle Routing Problem with Time Windows </dc:title>
  <dc:creator>Pavao Jerebic</dc:creator>
  <cp:lastModifiedBy>Pavao Jerebic</cp:lastModifiedBy>
  <cp:revision>8</cp:revision>
  <dcterms:created xsi:type="dcterms:W3CDTF">2020-01-20T10:47:19Z</dcterms:created>
  <dcterms:modified xsi:type="dcterms:W3CDTF">2020-01-20T22:18:33Z</dcterms:modified>
</cp:coreProperties>
</file>