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Inconsolata"/>
      <p:regular r:id="rId33"/>
      <p:bold r:id="rId34"/>
    </p:embeddedFont>
    <p:embeddedFont>
      <p:font typeface="Pangolin"/>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Inconsolat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angolin-regular.fntdata"/><Relationship Id="rId12" Type="http://schemas.openxmlformats.org/officeDocument/2006/relationships/slide" Target="slides/slide7.xml"/><Relationship Id="rId34" Type="http://schemas.openxmlformats.org/officeDocument/2006/relationships/font" Target="fonts/Inconsolata-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Shape 55"/>
          <p:cNvSpPr txBox="1"/>
          <p:nvPr>
            <p:ph type="ctrTitle"/>
          </p:nvPr>
        </p:nvSpPr>
        <p:spPr>
          <a:xfrm>
            <a:off x="2745450" y="1197750"/>
            <a:ext cx="3434100" cy="2748000"/>
          </a:xfrm>
          <a:prstGeom prst="rect">
            <a:avLst/>
          </a:prstGeom>
        </p:spPr>
        <p:txBody>
          <a:bodyPr anchorCtr="0" anchor="ctr" bIns="91425" lIns="91425" rIns="91425" wrap="square" tIns="91425"/>
          <a:lstStyle>
            <a:lvl1pPr lvl="0"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1pPr>
            <a:lvl2pPr lvl="1"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2pPr>
            <a:lvl3pPr lvl="2"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3pPr>
            <a:lvl4pPr lvl="3"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4pPr>
            <a:lvl5pPr lvl="4"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5pPr>
            <a:lvl6pPr lvl="5"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6pPr>
            <a:lvl7pPr lvl="6"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7pPr>
            <a:lvl8pPr lvl="7"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8pPr>
            <a:lvl9pPr lvl="8"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Shape 57"/>
          <p:cNvSpPr txBox="1"/>
          <p:nvPr>
            <p:ph type="ctrTitle"/>
          </p:nvPr>
        </p:nvSpPr>
        <p:spPr>
          <a:xfrm>
            <a:off x="2703525" y="1735750"/>
            <a:ext cx="3486300" cy="1159800"/>
          </a:xfrm>
          <a:prstGeom prst="rect">
            <a:avLst/>
          </a:prstGeom>
        </p:spPr>
        <p:txBody>
          <a:bodyPr anchorCtr="0" anchor="b" bIns="91425" lIns="91425" rIns="91425" wrap="square" tIns="91425"/>
          <a:lstStyle>
            <a:lvl1pPr lvl="0"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1pPr>
            <a:lvl2pPr lvl="1"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2pPr>
            <a:lvl3pPr lvl="2"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3pPr>
            <a:lvl4pPr lvl="3"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4pPr>
            <a:lvl5pPr lvl="4"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5pPr>
            <a:lvl6pPr lvl="5"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6pPr>
            <a:lvl7pPr lvl="6"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7pPr>
            <a:lvl8pPr lvl="7"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8pPr>
            <a:lvl9pPr lvl="8"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9pPr>
          </a:lstStyle>
          <a:p/>
        </p:txBody>
      </p:sp>
      <p:sp>
        <p:nvSpPr>
          <p:cNvPr id="58" name="Shape 58"/>
          <p:cNvSpPr txBox="1"/>
          <p:nvPr>
            <p:ph idx="1" type="subTitle"/>
          </p:nvPr>
        </p:nvSpPr>
        <p:spPr>
          <a:xfrm>
            <a:off x="2703525" y="2763852"/>
            <a:ext cx="3486300" cy="784800"/>
          </a:xfrm>
          <a:prstGeom prst="rect">
            <a:avLst/>
          </a:prstGeom>
        </p:spPr>
        <p:txBody>
          <a:bodyPr anchorCtr="0" anchor="t" bIns="91425" lIns="91425" rIns="91425" wrap="square" tIns="91425"/>
          <a:lstStyle>
            <a:lvl1pPr lvl="0" rtl="0" algn="ctr">
              <a:spcBef>
                <a:spcPts val="0"/>
              </a:spcBef>
              <a:buClr>
                <a:srgbClr val="434343"/>
              </a:buClr>
              <a:buSzPts val="1400"/>
              <a:buFont typeface="Inconsolata"/>
              <a:buNone/>
              <a:defRPr>
                <a:solidFill>
                  <a:srgbClr val="434343"/>
                </a:solidFill>
                <a:latin typeface="Inconsolata"/>
                <a:ea typeface="Inconsolata"/>
                <a:cs typeface="Inconsolata"/>
                <a:sym typeface="Inconsolata"/>
              </a:defRPr>
            </a:lvl1pPr>
            <a:lvl2pPr lvl="1"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2pPr>
            <a:lvl3pPr lvl="2"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3pPr>
            <a:lvl4pPr lvl="3"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4pPr>
            <a:lvl5pPr lvl="4"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5pPr>
            <a:lvl6pPr lvl="5"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6pPr>
            <a:lvl7pPr lvl="6"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7pPr>
            <a:lvl8pPr lvl="7"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8pPr>
            <a:lvl9pPr lvl="8"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Shape 60"/>
          <p:cNvSpPr txBox="1"/>
          <p:nvPr>
            <p:ph idx="1" type="body"/>
          </p:nvPr>
        </p:nvSpPr>
        <p:spPr>
          <a:xfrm>
            <a:off x="962850" y="876850"/>
            <a:ext cx="4955700" cy="819900"/>
          </a:xfrm>
          <a:prstGeom prst="rect">
            <a:avLst/>
          </a:prstGeom>
        </p:spPr>
        <p:txBody>
          <a:bodyPr anchorCtr="0" anchor="t" bIns="91425" lIns="91425" rIns="91425" wrap="square" tIns="91425"/>
          <a:lstStyle>
            <a:lvl1pPr lvl="0" rtl="0">
              <a:lnSpc>
                <a:spcPct val="130000"/>
              </a:lnSpc>
              <a:spcBef>
                <a:spcPts val="0"/>
              </a:spcBef>
              <a:buSzPts val="3000"/>
              <a:buChar char="✗"/>
              <a:defRPr i="1" sz="3000"/>
            </a:lvl1pPr>
            <a:lvl2pPr lvl="1" rtl="0">
              <a:lnSpc>
                <a:spcPct val="130000"/>
              </a:lnSpc>
              <a:spcBef>
                <a:spcPts val="0"/>
              </a:spcBef>
              <a:buSzPts val="3000"/>
              <a:buChar char="✗"/>
              <a:defRPr i="1" sz="3000"/>
            </a:lvl2pPr>
            <a:lvl3pPr lvl="2" rtl="0">
              <a:lnSpc>
                <a:spcPct val="130000"/>
              </a:lnSpc>
              <a:spcBef>
                <a:spcPts val="0"/>
              </a:spcBef>
              <a:buSzPts val="3000"/>
              <a:buChar char="✗"/>
              <a:defRPr i="1" sz="3000"/>
            </a:lvl3pPr>
            <a:lvl4pPr lvl="3" rtl="0">
              <a:lnSpc>
                <a:spcPct val="130000"/>
              </a:lnSpc>
              <a:spcBef>
                <a:spcPts val="0"/>
              </a:spcBef>
              <a:buSzPts val="3000"/>
              <a:buChar char="✗"/>
              <a:defRPr i="1" sz="3000"/>
            </a:lvl4pPr>
            <a:lvl5pPr lvl="4" rtl="0">
              <a:lnSpc>
                <a:spcPct val="130000"/>
              </a:lnSpc>
              <a:spcBef>
                <a:spcPts val="0"/>
              </a:spcBef>
              <a:buSzPts val="3000"/>
              <a:buChar char="✗"/>
              <a:defRPr i="1" sz="3000"/>
            </a:lvl5pPr>
            <a:lvl6pPr lvl="5" rtl="0">
              <a:lnSpc>
                <a:spcPct val="130000"/>
              </a:lnSpc>
              <a:spcBef>
                <a:spcPts val="0"/>
              </a:spcBef>
              <a:buSzPts val="3000"/>
              <a:buChar char="✗"/>
              <a:defRPr i="1" sz="3000"/>
            </a:lvl6pPr>
            <a:lvl7pPr lvl="6" rtl="0">
              <a:lnSpc>
                <a:spcPct val="130000"/>
              </a:lnSpc>
              <a:spcBef>
                <a:spcPts val="0"/>
              </a:spcBef>
              <a:buSzPts val="3000"/>
              <a:buChar char="✗"/>
              <a:defRPr i="1" sz="3000"/>
            </a:lvl7pPr>
            <a:lvl8pPr lvl="7" rtl="0">
              <a:lnSpc>
                <a:spcPct val="130000"/>
              </a:lnSpc>
              <a:spcBef>
                <a:spcPts val="0"/>
              </a:spcBef>
              <a:buSzPts val="3000"/>
              <a:buChar char="✗"/>
              <a:defRPr i="1" sz="3000"/>
            </a:lvl8pPr>
            <a:lvl9pPr lvl="8" rtl="0">
              <a:lnSpc>
                <a:spcPct val="130000"/>
              </a:lnSpc>
              <a:spcBef>
                <a:spcPts val="0"/>
              </a:spcBef>
              <a:buSzPts val="3000"/>
              <a:buChar char="✗"/>
              <a:defRPr i="1" sz="3000"/>
            </a:lvl9pPr>
          </a:lstStyle>
          <a:p/>
        </p:txBody>
      </p:sp>
      <p:sp>
        <p:nvSpPr>
          <p:cNvPr id="61" name="Shape 61"/>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Shape 63"/>
          <p:cNvSpPr txBox="1"/>
          <p:nvPr>
            <p:ph type="title"/>
          </p:nvPr>
        </p:nvSpPr>
        <p:spPr>
          <a:xfrm>
            <a:off x="866375" y="358385"/>
            <a:ext cx="5626200" cy="857400"/>
          </a:xfrm>
          <a:prstGeom prst="rect">
            <a:avLst/>
          </a:prstGeom>
        </p:spPr>
        <p:txBody>
          <a:bodyPr anchorCtr="0" anchor="b"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64" name="Shape 64"/>
          <p:cNvSpPr txBox="1"/>
          <p:nvPr>
            <p:ph idx="1" type="body"/>
          </p:nvPr>
        </p:nvSpPr>
        <p:spPr>
          <a:xfrm>
            <a:off x="866375" y="1304543"/>
            <a:ext cx="5626200" cy="3063000"/>
          </a:xfrm>
          <a:prstGeom prst="rect">
            <a:avLst/>
          </a:prstGeom>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65" name="Shape 6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 image">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Shape 67"/>
          <p:cNvSpPr txBox="1"/>
          <p:nvPr>
            <p:ph type="title"/>
          </p:nvPr>
        </p:nvSpPr>
        <p:spPr>
          <a:xfrm>
            <a:off x="866375" y="642310"/>
            <a:ext cx="3966600" cy="857400"/>
          </a:xfrm>
          <a:prstGeom prst="rect">
            <a:avLst/>
          </a:prstGeom>
        </p:spPr>
        <p:txBody>
          <a:bodyPr anchorCtr="0" anchor="b" bIns="91425" lIns="91425" rIns="91425" wrap="square" tIns="91425"/>
          <a:lstStyle>
            <a:lvl1pPr lvl="0" rtl="0">
              <a:spcBef>
                <a:spcPts val="0"/>
              </a:spcBef>
              <a:buSzPts val="2000"/>
              <a:buNone/>
              <a:defRPr sz="2000"/>
            </a:lvl1pPr>
            <a:lvl2pPr lvl="1" rtl="0">
              <a:spcBef>
                <a:spcPts val="0"/>
              </a:spcBef>
              <a:buSzPts val="2000"/>
              <a:buNone/>
              <a:defRPr sz="2000"/>
            </a:lvl2pPr>
            <a:lvl3pPr lvl="2" rtl="0">
              <a:spcBef>
                <a:spcPts val="0"/>
              </a:spcBef>
              <a:buSzPts val="2000"/>
              <a:buNone/>
              <a:defRPr sz="2000"/>
            </a:lvl3pPr>
            <a:lvl4pPr lvl="3" rtl="0">
              <a:spcBef>
                <a:spcPts val="0"/>
              </a:spcBef>
              <a:buSzPts val="2000"/>
              <a:buNone/>
              <a:defRPr sz="2000"/>
            </a:lvl4pPr>
            <a:lvl5pPr lvl="4" rtl="0">
              <a:spcBef>
                <a:spcPts val="0"/>
              </a:spcBef>
              <a:buSzPts val="2000"/>
              <a:buNone/>
              <a:defRPr sz="2000"/>
            </a:lvl5pPr>
            <a:lvl6pPr lvl="5" rtl="0">
              <a:spcBef>
                <a:spcPts val="0"/>
              </a:spcBef>
              <a:buSzPts val="2000"/>
              <a:buNone/>
              <a:defRPr sz="2000"/>
            </a:lvl6pPr>
            <a:lvl7pPr lvl="6" rtl="0">
              <a:spcBef>
                <a:spcPts val="0"/>
              </a:spcBef>
              <a:buSzPts val="2000"/>
              <a:buNone/>
              <a:defRPr sz="2000"/>
            </a:lvl7pPr>
            <a:lvl8pPr lvl="7" rtl="0">
              <a:spcBef>
                <a:spcPts val="0"/>
              </a:spcBef>
              <a:buSzPts val="2000"/>
              <a:buNone/>
              <a:defRPr sz="2000"/>
            </a:lvl8pPr>
            <a:lvl9pPr lvl="8" rtl="0">
              <a:spcBef>
                <a:spcPts val="0"/>
              </a:spcBef>
              <a:buSzPts val="2000"/>
              <a:buNone/>
              <a:defRPr sz="2000"/>
            </a:lvl9pPr>
          </a:lstStyle>
          <a:p/>
        </p:txBody>
      </p:sp>
      <p:sp>
        <p:nvSpPr>
          <p:cNvPr id="68" name="Shape 68"/>
          <p:cNvSpPr txBox="1"/>
          <p:nvPr>
            <p:ph idx="1" type="body"/>
          </p:nvPr>
        </p:nvSpPr>
        <p:spPr>
          <a:xfrm>
            <a:off x="866375" y="1609350"/>
            <a:ext cx="3966600" cy="2833500"/>
          </a:xfrm>
          <a:prstGeom prst="rect">
            <a:avLst/>
          </a:prstGeom>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69" name="Shape 6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Shape 71"/>
          <p:cNvSpPr txBox="1"/>
          <p:nvPr>
            <p:ph type="title"/>
          </p:nvPr>
        </p:nvSpPr>
        <p:spPr>
          <a:xfrm>
            <a:off x="866375" y="358385"/>
            <a:ext cx="5626200" cy="857400"/>
          </a:xfrm>
          <a:prstGeom prst="rect">
            <a:avLst/>
          </a:prstGeom>
        </p:spPr>
        <p:txBody>
          <a:bodyPr anchorCtr="0" anchor="b"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72" name="Shape 72"/>
          <p:cNvSpPr txBox="1"/>
          <p:nvPr>
            <p:ph idx="1" type="body"/>
          </p:nvPr>
        </p:nvSpPr>
        <p:spPr>
          <a:xfrm>
            <a:off x="866375" y="1310800"/>
            <a:ext cx="2730900" cy="3042600"/>
          </a:xfrm>
          <a:prstGeom prst="rect">
            <a:avLst/>
          </a:prstGeom>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73" name="Shape 73"/>
          <p:cNvSpPr txBox="1"/>
          <p:nvPr>
            <p:ph idx="2" type="body"/>
          </p:nvPr>
        </p:nvSpPr>
        <p:spPr>
          <a:xfrm>
            <a:off x="3761704" y="1310800"/>
            <a:ext cx="2730900" cy="3042600"/>
          </a:xfrm>
          <a:prstGeom prst="rect">
            <a:avLst/>
          </a:prstGeom>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74" name="Shape 74"/>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Shape 76"/>
          <p:cNvSpPr txBox="1"/>
          <p:nvPr>
            <p:ph type="title"/>
          </p:nvPr>
        </p:nvSpPr>
        <p:spPr>
          <a:xfrm>
            <a:off x="866375" y="358375"/>
            <a:ext cx="7567800" cy="857400"/>
          </a:xfrm>
          <a:prstGeom prst="rect">
            <a:avLst/>
          </a:prstGeom>
        </p:spPr>
        <p:txBody>
          <a:bodyPr anchorCtr="0" anchor="b"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77" name="Shape 77"/>
          <p:cNvSpPr txBox="1"/>
          <p:nvPr>
            <p:ph idx="1" type="body"/>
          </p:nvPr>
        </p:nvSpPr>
        <p:spPr>
          <a:xfrm>
            <a:off x="866375" y="1331673"/>
            <a:ext cx="2439300" cy="3152700"/>
          </a:xfrm>
          <a:prstGeom prst="rect">
            <a:avLst/>
          </a:prstGeom>
        </p:spPr>
        <p:txBody>
          <a:bodyPr anchorCtr="0" anchor="t" bIns="91425" lIns="91425" rIns="91425" wrap="square" tIns="91425"/>
          <a:lstStyle>
            <a:lvl1pPr lvl="0" rtl="0">
              <a:lnSpc>
                <a:spcPct val="120000"/>
              </a:lnSpc>
              <a:spcBef>
                <a:spcPts val="0"/>
              </a:spcBef>
              <a:buSzPts val="1600"/>
              <a:buChar char="✗"/>
              <a:defRPr sz="1600"/>
            </a:lvl1pPr>
            <a:lvl2pPr lvl="1" rtl="0">
              <a:lnSpc>
                <a:spcPct val="120000"/>
              </a:lnSpc>
              <a:spcBef>
                <a:spcPts val="0"/>
              </a:spcBef>
              <a:buSzPts val="1600"/>
              <a:buChar char="✗"/>
              <a:defRPr sz="1600"/>
            </a:lvl2pPr>
            <a:lvl3pPr lvl="2" rtl="0">
              <a:lnSpc>
                <a:spcPct val="120000"/>
              </a:lnSpc>
              <a:spcBef>
                <a:spcPts val="0"/>
              </a:spcBef>
              <a:buSzPts val="1600"/>
              <a:buChar char="✗"/>
              <a:defRPr sz="1600"/>
            </a:lvl3pPr>
            <a:lvl4pPr lvl="3" rtl="0">
              <a:lnSpc>
                <a:spcPct val="120000"/>
              </a:lnSpc>
              <a:spcBef>
                <a:spcPts val="0"/>
              </a:spcBef>
              <a:buSzPts val="1600"/>
              <a:buChar char="✗"/>
              <a:defRPr sz="1600"/>
            </a:lvl4pPr>
            <a:lvl5pPr lvl="4" rtl="0">
              <a:lnSpc>
                <a:spcPct val="120000"/>
              </a:lnSpc>
              <a:spcBef>
                <a:spcPts val="0"/>
              </a:spcBef>
              <a:buSzPts val="1600"/>
              <a:buChar char="✗"/>
              <a:defRPr sz="1600"/>
            </a:lvl5pPr>
            <a:lvl6pPr lvl="5" rtl="0">
              <a:lnSpc>
                <a:spcPct val="120000"/>
              </a:lnSpc>
              <a:spcBef>
                <a:spcPts val="0"/>
              </a:spcBef>
              <a:buSzPts val="1600"/>
              <a:buChar char="✗"/>
              <a:defRPr sz="1600"/>
            </a:lvl6pPr>
            <a:lvl7pPr lvl="6" rtl="0">
              <a:lnSpc>
                <a:spcPct val="120000"/>
              </a:lnSpc>
              <a:spcBef>
                <a:spcPts val="0"/>
              </a:spcBef>
              <a:buSzPts val="1600"/>
              <a:buChar char="✗"/>
              <a:defRPr sz="1600"/>
            </a:lvl7pPr>
            <a:lvl8pPr lvl="7" rtl="0">
              <a:lnSpc>
                <a:spcPct val="120000"/>
              </a:lnSpc>
              <a:spcBef>
                <a:spcPts val="0"/>
              </a:spcBef>
              <a:buSzPts val="1600"/>
              <a:buChar char="✗"/>
              <a:defRPr sz="1600"/>
            </a:lvl8pPr>
            <a:lvl9pPr lvl="8" rtl="0">
              <a:lnSpc>
                <a:spcPct val="120000"/>
              </a:lnSpc>
              <a:spcBef>
                <a:spcPts val="0"/>
              </a:spcBef>
              <a:buSzPts val="1600"/>
              <a:buChar char="✗"/>
              <a:defRPr sz="1600"/>
            </a:lvl9pPr>
          </a:lstStyle>
          <a:p/>
        </p:txBody>
      </p:sp>
      <p:sp>
        <p:nvSpPr>
          <p:cNvPr id="78" name="Shape 78"/>
          <p:cNvSpPr txBox="1"/>
          <p:nvPr>
            <p:ph idx="2" type="body"/>
          </p:nvPr>
        </p:nvSpPr>
        <p:spPr>
          <a:xfrm>
            <a:off x="3430687" y="1331673"/>
            <a:ext cx="2439300" cy="3152700"/>
          </a:xfrm>
          <a:prstGeom prst="rect">
            <a:avLst/>
          </a:prstGeom>
        </p:spPr>
        <p:txBody>
          <a:bodyPr anchorCtr="0" anchor="t" bIns="91425" lIns="91425" rIns="91425" wrap="square" tIns="91425"/>
          <a:lstStyle>
            <a:lvl1pPr lvl="0" rtl="0">
              <a:lnSpc>
                <a:spcPct val="120000"/>
              </a:lnSpc>
              <a:spcBef>
                <a:spcPts val="0"/>
              </a:spcBef>
              <a:buSzPts val="1600"/>
              <a:buChar char="✗"/>
              <a:defRPr sz="1600"/>
            </a:lvl1pPr>
            <a:lvl2pPr lvl="1" rtl="0">
              <a:lnSpc>
                <a:spcPct val="120000"/>
              </a:lnSpc>
              <a:spcBef>
                <a:spcPts val="0"/>
              </a:spcBef>
              <a:buSzPts val="1600"/>
              <a:buChar char="✗"/>
              <a:defRPr sz="1600"/>
            </a:lvl2pPr>
            <a:lvl3pPr lvl="2" rtl="0">
              <a:lnSpc>
                <a:spcPct val="120000"/>
              </a:lnSpc>
              <a:spcBef>
                <a:spcPts val="0"/>
              </a:spcBef>
              <a:buSzPts val="1600"/>
              <a:buChar char="✗"/>
              <a:defRPr sz="1600"/>
            </a:lvl3pPr>
            <a:lvl4pPr lvl="3" rtl="0">
              <a:lnSpc>
                <a:spcPct val="120000"/>
              </a:lnSpc>
              <a:spcBef>
                <a:spcPts val="0"/>
              </a:spcBef>
              <a:buSzPts val="1600"/>
              <a:buChar char="✗"/>
              <a:defRPr sz="1600"/>
            </a:lvl4pPr>
            <a:lvl5pPr lvl="4" rtl="0">
              <a:lnSpc>
                <a:spcPct val="120000"/>
              </a:lnSpc>
              <a:spcBef>
                <a:spcPts val="0"/>
              </a:spcBef>
              <a:buSzPts val="1600"/>
              <a:buChar char="✗"/>
              <a:defRPr sz="1600"/>
            </a:lvl5pPr>
            <a:lvl6pPr lvl="5" rtl="0">
              <a:lnSpc>
                <a:spcPct val="120000"/>
              </a:lnSpc>
              <a:spcBef>
                <a:spcPts val="0"/>
              </a:spcBef>
              <a:buSzPts val="1600"/>
              <a:buChar char="✗"/>
              <a:defRPr sz="1600"/>
            </a:lvl6pPr>
            <a:lvl7pPr lvl="6" rtl="0">
              <a:lnSpc>
                <a:spcPct val="120000"/>
              </a:lnSpc>
              <a:spcBef>
                <a:spcPts val="0"/>
              </a:spcBef>
              <a:buSzPts val="1600"/>
              <a:buChar char="✗"/>
              <a:defRPr sz="1600"/>
            </a:lvl7pPr>
            <a:lvl8pPr lvl="7" rtl="0">
              <a:lnSpc>
                <a:spcPct val="120000"/>
              </a:lnSpc>
              <a:spcBef>
                <a:spcPts val="0"/>
              </a:spcBef>
              <a:buSzPts val="1600"/>
              <a:buChar char="✗"/>
              <a:defRPr sz="1600"/>
            </a:lvl8pPr>
            <a:lvl9pPr lvl="8" rtl="0">
              <a:lnSpc>
                <a:spcPct val="120000"/>
              </a:lnSpc>
              <a:spcBef>
                <a:spcPts val="0"/>
              </a:spcBef>
              <a:buSzPts val="1600"/>
              <a:buChar char="✗"/>
              <a:defRPr sz="1600"/>
            </a:lvl9pPr>
          </a:lstStyle>
          <a:p/>
        </p:txBody>
      </p:sp>
      <p:sp>
        <p:nvSpPr>
          <p:cNvPr id="79" name="Shape 79"/>
          <p:cNvSpPr txBox="1"/>
          <p:nvPr>
            <p:ph idx="3" type="body"/>
          </p:nvPr>
        </p:nvSpPr>
        <p:spPr>
          <a:xfrm>
            <a:off x="5994999" y="1331673"/>
            <a:ext cx="2439300" cy="3152700"/>
          </a:xfrm>
          <a:prstGeom prst="rect">
            <a:avLst/>
          </a:prstGeom>
        </p:spPr>
        <p:txBody>
          <a:bodyPr anchorCtr="0" anchor="t" bIns="91425" lIns="91425" rIns="91425" wrap="square" tIns="91425"/>
          <a:lstStyle>
            <a:lvl1pPr lvl="0" rtl="0">
              <a:lnSpc>
                <a:spcPct val="120000"/>
              </a:lnSpc>
              <a:spcBef>
                <a:spcPts val="0"/>
              </a:spcBef>
              <a:buSzPts val="1600"/>
              <a:buChar char="✗"/>
              <a:defRPr sz="1600"/>
            </a:lvl1pPr>
            <a:lvl2pPr lvl="1" rtl="0">
              <a:lnSpc>
                <a:spcPct val="120000"/>
              </a:lnSpc>
              <a:spcBef>
                <a:spcPts val="0"/>
              </a:spcBef>
              <a:buSzPts val="1600"/>
              <a:buChar char="✗"/>
              <a:defRPr sz="1600"/>
            </a:lvl2pPr>
            <a:lvl3pPr lvl="2" rtl="0">
              <a:lnSpc>
                <a:spcPct val="120000"/>
              </a:lnSpc>
              <a:spcBef>
                <a:spcPts val="0"/>
              </a:spcBef>
              <a:buSzPts val="1600"/>
              <a:buChar char="✗"/>
              <a:defRPr sz="1600"/>
            </a:lvl3pPr>
            <a:lvl4pPr lvl="3" rtl="0">
              <a:lnSpc>
                <a:spcPct val="120000"/>
              </a:lnSpc>
              <a:spcBef>
                <a:spcPts val="0"/>
              </a:spcBef>
              <a:buSzPts val="1600"/>
              <a:buChar char="✗"/>
              <a:defRPr sz="1600"/>
            </a:lvl4pPr>
            <a:lvl5pPr lvl="4" rtl="0">
              <a:lnSpc>
                <a:spcPct val="120000"/>
              </a:lnSpc>
              <a:spcBef>
                <a:spcPts val="0"/>
              </a:spcBef>
              <a:buSzPts val="1600"/>
              <a:buChar char="✗"/>
              <a:defRPr sz="1600"/>
            </a:lvl5pPr>
            <a:lvl6pPr lvl="5" rtl="0">
              <a:lnSpc>
                <a:spcPct val="120000"/>
              </a:lnSpc>
              <a:spcBef>
                <a:spcPts val="0"/>
              </a:spcBef>
              <a:buSzPts val="1600"/>
              <a:buChar char="✗"/>
              <a:defRPr sz="1600"/>
            </a:lvl6pPr>
            <a:lvl7pPr lvl="6" rtl="0">
              <a:lnSpc>
                <a:spcPct val="120000"/>
              </a:lnSpc>
              <a:spcBef>
                <a:spcPts val="0"/>
              </a:spcBef>
              <a:buSzPts val="1600"/>
              <a:buChar char="✗"/>
              <a:defRPr sz="1600"/>
            </a:lvl7pPr>
            <a:lvl8pPr lvl="7" rtl="0">
              <a:lnSpc>
                <a:spcPct val="120000"/>
              </a:lnSpc>
              <a:spcBef>
                <a:spcPts val="0"/>
              </a:spcBef>
              <a:buSzPts val="1600"/>
              <a:buChar char="✗"/>
              <a:defRPr sz="1600"/>
            </a:lvl8pPr>
            <a:lvl9pPr lvl="8" rtl="0">
              <a:lnSpc>
                <a:spcPct val="120000"/>
              </a:lnSpc>
              <a:spcBef>
                <a:spcPts val="0"/>
              </a:spcBef>
              <a:buSzPts val="1600"/>
              <a:buChar char="✗"/>
              <a:defRPr sz="1600"/>
            </a:lvl9pPr>
          </a:lstStyle>
          <a:p/>
        </p:txBody>
      </p:sp>
      <p:sp>
        <p:nvSpPr>
          <p:cNvPr id="80" name="Shape 80"/>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Shape 82"/>
          <p:cNvSpPr txBox="1"/>
          <p:nvPr>
            <p:ph type="title"/>
          </p:nvPr>
        </p:nvSpPr>
        <p:spPr>
          <a:xfrm>
            <a:off x="866375" y="358385"/>
            <a:ext cx="5626200" cy="857400"/>
          </a:xfrm>
          <a:prstGeom prst="rect">
            <a:avLst/>
          </a:prstGeom>
        </p:spPr>
        <p:txBody>
          <a:bodyPr anchorCtr="0" anchor="b"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83" name="Shape 83"/>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Shape 85"/>
          <p:cNvSpPr txBox="1"/>
          <p:nvPr>
            <p:ph idx="1" type="body"/>
          </p:nvPr>
        </p:nvSpPr>
        <p:spPr>
          <a:xfrm>
            <a:off x="924850" y="3872900"/>
            <a:ext cx="7599000" cy="519600"/>
          </a:xfrm>
          <a:prstGeom prst="rect">
            <a:avLst/>
          </a:prstGeom>
        </p:spPr>
        <p:txBody>
          <a:bodyPr anchorCtr="0" anchor="t" bIns="91425" lIns="91425" rIns="91425" wrap="square" tIns="91425"/>
          <a:lstStyle>
            <a:lvl1pPr lvl="0" rtl="0" algn="ctr">
              <a:spcBef>
                <a:spcPts val="360"/>
              </a:spcBef>
              <a:buSzPts val="1800"/>
              <a:buNone/>
              <a:defRPr sz="1800"/>
            </a:lvl1pPr>
          </a:lstStyle>
          <a:p/>
        </p:txBody>
      </p:sp>
      <p:sp>
        <p:nvSpPr>
          <p:cNvPr id="86" name="Shape 86"/>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olaroid">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Shape 88"/>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ostit">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Shape 90"/>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ig postit">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Shape 92"/>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Shape 94"/>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background">
    <p:bg>
      <p:bgPr>
        <a:noFill/>
      </p:bgPr>
    </p:bg>
    <p:spTree>
      <p:nvGrpSpPr>
        <p:cNvPr id="95" name="Shape 95"/>
        <p:cNvGrpSpPr/>
        <p:nvPr/>
      </p:nvGrpSpPr>
      <p:grpSpPr>
        <a:xfrm>
          <a:off x="0" y="0"/>
          <a:ext cx="0" cy="0"/>
          <a:chOff x="0" y="0"/>
          <a:chExt cx="0" cy="0"/>
        </a:xfrm>
      </p:grpSpPr>
      <p:pic>
        <p:nvPicPr>
          <p:cNvPr descr="notepad4.png" id="96" name="Shape 96"/>
          <p:cNvPicPr preferRelativeResize="0"/>
          <p:nvPr/>
        </p:nvPicPr>
        <p:blipFill>
          <a:blip r:embed="rId2">
            <a:alphaModFix/>
          </a:blip>
          <a:stretch>
            <a:fillRect/>
          </a:stretch>
        </p:blipFill>
        <p:spPr>
          <a:xfrm>
            <a:off x="0" y="0"/>
            <a:ext cx="9144000" cy="5143516"/>
          </a:xfrm>
          <a:prstGeom prst="rect">
            <a:avLst/>
          </a:prstGeom>
          <a:noFill/>
          <a:ln>
            <a:noFill/>
          </a:ln>
        </p:spPr>
      </p:pic>
      <p:sp>
        <p:nvSpPr>
          <p:cNvPr id="97" name="Shape 97"/>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866375" y="358385"/>
            <a:ext cx="5626200" cy="857400"/>
          </a:xfrm>
          <a:prstGeom prst="rect">
            <a:avLst/>
          </a:prstGeom>
          <a:noFill/>
          <a:ln>
            <a:noFill/>
          </a:ln>
        </p:spPr>
        <p:txBody>
          <a:bodyPr anchorCtr="0" anchor="b" bIns="91425" lIns="91425" rIns="91425" wrap="square" tIns="91425"/>
          <a:lstStyle>
            <a:lvl1pPr lvl="0"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1pPr>
            <a:lvl2pPr lvl="1"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2pPr>
            <a:lvl3pPr lvl="2"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3pPr>
            <a:lvl4pPr lvl="3"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4pPr>
            <a:lvl5pPr lvl="4"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5pPr>
            <a:lvl6pPr lvl="5"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6pPr>
            <a:lvl7pPr lvl="6"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7pPr>
            <a:lvl8pPr lvl="7"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8pPr>
            <a:lvl9pPr lvl="8"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9pPr>
          </a:lstStyle>
          <a:p/>
        </p:txBody>
      </p:sp>
      <p:sp>
        <p:nvSpPr>
          <p:cNvPr id="52" name="Shape 52"/>
          <p:cNvSpPr txBox="1"/>
          <p:nvPr>
            <p:ph idx="1" type="body"/>
          </p:nvPr>
        </p:nvSpPr>
        <p:spPr>
          <a:xfrm>
            <a:off x="866375" y="1304543"/>
            <a:ext cx="5626200" cy="3063000"/>
          </a:xfrm>
          <a:prstGeom prst="rect">
            <a:avLst/>
          </a:prstGeom>
          <a:noFill/>
          <a:ln>
            <a:noFill/>
          </a:ln>
        </p:spPr>
        <p:txBody>
          <a:bodyPr anchorCtr="0" anchor="t" bIns="91425" lIns="91425" rIns="91425" wrap="square" tIns="91425"/>
          <a:lstStyle>
            <a:lvl1pPr lvl="0" rtl="0">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1pPr>
            <a:lvl2pPr lvl="1" rtl="0">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2pPr>
            <a:lvl3pPr lvl="2" rtl="0">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3pPr>
            <a:lvl4pPr lvl="3" rtl="0">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4pPr>
            <a:lvl5pPr lvl="4"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5pPr>
            <a:lvl6pPr lvl="5"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6pPr>
            <a:lvl7pPr lvl="6"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7pPr>
            <a:lvl8pPr lvl="7"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8pPr>
            <a:lvl9pPr lvl="8"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9pPr>
          </a:lstStyle>
          <a:p/>
        </p:txBody>
      </p:sp>
      <p:sp>
        <p:nvSpPr>
          <p:cNvPr id="53" name="Shape 53"/>
          <p:cNvSpPr txBox="1"/>
          <p:nvPr>
            <p:ph idx="12" type="sldNum"/>
          </p:nvPr>
        </p:nvSpPr>
        <p:spPr>
          <a:xfrm>
            <a:off x="8716025" y="4676375"/>
            <a:ext cx="428100" cy="467100"/>
          </a:xfrm>
          <a:prstGeom prst="rect">
            <a:avLst/>
          </a:prstGeom>
          <a:noFill/>
          <a:ln>
            <a:noFill/>
          </a:ln>
        </p:spPr>
        <p:txBody>
          <a:bodyPr anchorCtr="0" anchor="ctr" bIns="91425" lIns="91425" rIns="91425" wrap="square" tIns="91425">
            <a:noAutofit/>
          </a:bodyPr>
          <a:lstStyle/>
          <a:p>
            <a:pPr indent="0" lvl="0" marL="0" rtl="0" algn="ctr">
              <a:spcBef>
                <a:spcPts val="0"/>
              </a:spcBef>
              <a:buNone/>
            </a:pPr>
            <a:fld id="{00000000-1234-1234-1234-123412341234}" type="slidenum">
              <a:rPr lang="en" sz="1300">
                <a:solidFill>
                  <a:srgbClr val="7F6000"/>
                </a:solidFill>
                <a:latin typeface="Inconsolata"/>
                <a:ea typeface="Inconsolata"/>
                <a:cs typeface="Inconsolata"/>
                <a:sym typeface="Inconsolat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hyperlink" Target="http://www.youtube.com/watch?v=u4WFfZ0IAco" TargetMode="Externa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hyperlink" Target="http://www.youtube.com/watch?v=zYEE1NruwQU" TargetMode="Externa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hyperlink" Target="http://www.youtube.com/watch?v=OfYM0jWgDyI" TargetMode="Externa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hyperlink" Target="http://www.youtube.com/watch?v=xMmXy3_xDKw" TargetMode="Externa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hyperlink" Target="http://www.youtube.com/watch?v=B_4cUCy2z1Y" TargetMode="Externa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hyperlink" Target="https://docs.google.com/document/d/16nwniOCphB4xkGAEI2gSROdLsSsTKVPEjwcy-p5fK_g/edit" TargetMode="External"/><Relationship Id="rId4" Type="http://schemas.openxmlformats.org/officeDocument/2006/relationships/hyperlink" Target="https://docs.google.com/document/d/16nwniOCphB4xkGAEI2gSROdLsSsTKVPEjwcy-p5fK_g/edi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hyperlink" Target="http://www.slidescarnival.com/" TargetMode="Externa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2745450" y="1197750"/>
            <a:ext cx="3434100" cy="2748000"/>
          </a:xfrm>
          <a:prstGeom prst="rect">
            <a:avLst/>
          </a:prstGeom>
        </p:spPr>
        <p:txBody>
          <a:bodyPr anchorCtr="0" anchor="ctr" bIns="91425" lIns="91425" rIns="91425" wrap="square" tIns="91425">
            <a:noAutofit/>
          </a:bodyPr>
          <a:lstStyle/>
          <a:p>
            <a:pPr indent="0" lvl="0" marL="0" rtl="0">
              <a:spcBef>
                <a:spcPts val="0"/>
              </a:spcBef>
              <a:buNone/>
            </a:pPr>
            <a:r>
              <a:rPr lang="en"/>
              <a:t>The Puzzle Box</a:t>
            </a:r>
          </a:p>
        </p:txBody>
      </p:sp>
      <p:sp>
        <p:nvSpPr>
          <p:cNvPr id="103" name="Shape 103"/>
          <p:cNvSpPr txBox="1"/>
          <p:nvPr>
            <p:ph idx="4294967295" type="subTitle"/>
          </p:nvPr>
        </p:nvSpPr>
        <p:spPr>
          <a:xfrm>
            <a:off x="251150" y="4639200"/>
            <a:ext cx="8659500" cy="436500"/>
          </a:xfrm>
          <a:prstGeom prst="rect">
            <a:avLst/>
          </a:prstGeom>
        </p:spPr>
        <p:txBody>
          <a:bodyPr anchorCtr="0" anchor="t" bIns="91425" lIns="91425" rIns="91425" wrap="square" tIns="91425">
            <a:noAutofit/>
          </a:bodyPr>
          <a:lstStyle/>
          <a:p>
            <a:pPr indent="0" lvl="0" marL="0" rtl="0" algn="ctr">
              <a:spcBef>
                <a:spcPts val="0"/>
              </a:spcBef>
              <a:buNone/>
            </a:pPr>
            <a:r>
              <a:rPr lang="en"/>
              <a:t>Note: Please view these slides in presentation mode to view demo videos.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Sound Puzzle</a:t>
            </a:r>
          </a:p>
        </p:txBody>
      </p:sp>
      <p:sp>
        <p:nvSpPr>
          <p:cNvPr id="172" name="Shape 172"/>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Step 1:</a:t>
            </a:r>
          </a:p>
          <a:p>
            <a:pPr indent="-69850" lvl="0" marL="0">
              <a:spcBef>
                <a:spcPts val="0"/>
              </a:spcBef>
              <a:buClr>
                <a:schemeClr val="dk1"/>
              </a:buClr>
              <a:buSzPts val="1100"/>
              <a:buFont typeface="Arial"/>
              <a:buNone/>
            </a:pPr>
            <a:r>
              <a:rPr lang="en" sz="1200"/>
              <a:t>The program can take any sound byte.  It chops the soundbyte into 6 equal length clips and stores them in a dictionary.  The number of chopped clips can be easily adjusted, but the puzzle becomes too complex with smaller sound clips.</a:t>
            </a:r>
          </a:p>
          <a:p>
            <a:pPr indent="-69850" lvl="0" marL="0" rtl="0">
              <a:spcBef>
                <a:spcPts val="0"/>
              </a:spcBef>
              <a:buClr>
                <a:schemeClr val="dk1"/>
              </a:buClr>
              <a:buSzPts val="1100"/>
              <a:buFont typeface="Arial"/>
              <a:buNone/>
            </a:pPr>
            <a:r>
              <a:rPr lang="en" sz="1200"/>
              <a:t>Another list is created with values 1-6 and then shuffled.  The indexes of these values are what the user is testing against.</a:t>
            </a:r>
          </a:p>
        </p:txBody>
      </p:sp>
      <p:sp>
        <p:nvSpPr>
          <p:cNvPr id="173" name="Shape 173"/>
          <p:cNvSpPr txBox="1"/>
          <p:nvPr>
            <p:ph idx="2" type="body"/>
          </p:nvPr>
        </p:nvSpPr>
        <p:spPr>
          <a:xfrm>
            <a:off x="3430675" y="1082950"/>
            <a:ext cx="2439300" cy="3401400"/>
          </a:xfrm>
          <a:prstGeom prst="rect">
            <a:avLst/>
          </a:prstGeom>
        </p:spPr>
        <p:txBody>
          <a:bodyPr anchorCtr="0" anchor="t" bIns="91425" lIns="91425" rIns="91425" wrap="square" tIns="91425">
            <a:noAutofit/>
          </a:bodyPr>
          <a:lstStyle/>
          <a:p>
            <a:pPr indent="0" lvl="0" marL="0" rtl="0">
              <a:spcBef>
                <a:spcPts val="0"/>
              </a:spcBef>
              <a:buNone/>
            </a:pPr>
            <a:r>
              <a:rPr b="1" lang="en"/>
              <a:t>Step 2:</a:t>
            </a:r>
          </a:p>
          <a:p>
            <a:pPr indent="-69850" lvl="0" marL="0">
              <a:spcBef>
                <a:spcPts val="0"/>
              </a:spcBef>
              <a:buClr>
                <a:schemeClr val="dk1"/>
              </a:buClr>
              <a:buSzPts val="1100"/>
              <a:buFont typeface="Arial"/>
              <a:buNone/>
            </a:pPr>
            <a:r>
              <a:rPr lang="en" sz="1200"/>
              <a:t>The interface allows the user to play one of the clips by providing it’s index (Ex: “2”) or attempt to “play” their order to see if it matches the original (Ex: “Play 2 3 4 1 6 5”).</a:t>
            </a:r>
          </a:p>
          <a:p>
            <a:pPr indent="-69850" lvl="0" marL="0">
              <a:spcBef>
                <a:spcPts val="0"/>
              </a:spcBef>
              <a:buClr>
                <a:schemeClr val="dk1"/>
              </a:buClr>
              <a:buSzPts val="1100"/>
              <a:buFont typeface="Arial"/>
              <a:buNone/>
            </a:pPr>
            <a:r>
              <a:rPr lang="en" sz="1200"/>
              <a:t>The user entry is matched to the value stored in the list using the “index()” function of the list.</a:t>
            </a:r>
          </a:p>
          <a:p>
            <a:pPr indent="-69850" lvl="0" marL="0">
              <a:spcBef>
                <a:spcPts val="0"/>
              </a:spcBef>
              <a:buClr>
                <a:schemeClr val="dk1"/>
              </a:buClr>
              <a:buSzPts val="1100"/>
              <a:buFont typeface="Arial"/>
              <a:buNone/>
            </a:pPr>
            <a:r>
              <a:rPr lang="en" sz="1200"/>
              <a:t>The index for the given value points to the key in the dictionary storing the clips.</a:t>
            </a:r>
          </a:p>
          <a:p>
            <a:pPr indent="-69850" lvl="0" marL="0" rtl="0">
              <a:spcBef>
                <a:spcPts val="0"/>
              </a:spcBef>
              <a:buClr>
                <a:schemeClr val="dk1"/>
              </a:buClr>
              <a:buSzPts val="1100"/>
              <a:buFont typeface="Arial"/>
              <a:buNone/>
            </a:pPr>
            <a:r>
              <a:rPr lang="en" sz="1200"/>
              <a:t>The clip is stored in the dictionary and can be played directly.</a:t>
            </a:r>
          </a:p>
        </p:txBody>
      </p:sp>
      <p:sp>
        <p:nvSpPr>
          <p:cNvPr id="174" name="Shape 174"/>
          <p:cNvSpPr txBox="1"/>
          <p:nvPr>
            <p:ph idx="3" type="body"/>
          </p:nvPr>
        </p:nvSpPr>
        <p:spPr>
          <a:xfrm>
            <a:off x="5995000" y="902125"/>
            <a:ext cx="2795100" cy="3774300"/>
          </a:xfrm>
          <a:prstGeom prst="rect">
            <a:avLst/>
          </a:prstGeom>
        </p:spPr>
        <p:txBody>
          <a:bodyPr anchorCtr="0" anchor="t" bIns="91425" lIns="91425" rIns="91425" wrap="square" tIns="91425">
            <a:noAutofit/>
          </a:bodyPr>
          <a:lstStyle/>
          <a:p>
            <a:pPr indent="0" lvl="0" marL="0" rtl="0">
              <a:spcBef>
                <a:spcPts val="0"/>
              </a:spcBef>
              <a:buNone/>
            </a:pPr>
            <a:r>
              <a:rPr b="1" lang="en"/>
              <a:t>Step 3:</a:t>
            </a:r>
          </a:p>
          <a:p>
            <a:pPr indent="0" lvl="0" marL="0">
              <a:spcBef>
                <a:spcPts val="0"/>
              </a:spcBef>
              <a:buNone/>
            </a:pPr>
            <a:r>
              <a:rPr lang="en" sz="1200"/>
              <a:t>Entry validation is done to ensure formats of the user submissions are correct.  Clips can only be from 1-6.  Attempts to play the order must be in format “Play # # # # # #”.</a:t>
            </a:r>
          </a:p>
          <a:p>
            <a:pPr indent="0" lvl="0" marL="0">
              <a:spcBef>
                <a:spcPts val="0"/>
              </a:spcBef>
              <a:buNone/>
            </a:pPr>
            <a:r>
              <a:rPr lang="en" sz="1200"/>
              <a:t>An attempt to play is tested by looping through the user entries and matching the clip dictionary using a 0-5 loop index.  If the clip retrieved for each iteration of the loop has the key matching the loop index, it continues on to the next test.  If it makes it successfully through to the end of the loop, the user wins!</a:t>
            </a:r>
          </a:p>
          <a:p>
            <a:pPr indent="0" lvl="0" marL="0" rtl="0">
              <a:spcBef>
                <a:spcPts val="0"/>
              </a:spcBef>
              <a:buNone/>
            </a:pPr>
            <a:r>
              <a:rPr lang="en" sz="1200"/>
              <a:t>The user is given 4 chances to put together the clips, then they lose!</a:t>
            </a:r>
          </a:p>
          <a:p>
            <a:pPr indent="0" lvl="0" marL="0" rtl="0">
              <a:spcBef>
                <a:spcPts val="0"/>
              </a:spcBef>
              <a:buNone/>
            </a:pPr>
            <a:r>
              <a:t/>
            </a:r>
            <a:endParaRPr/>
          </a:p>
        </p:txBody>
      </p:sp>
      <p:sp>
        <p:nvSpPr>
          <p:cNvPr id="175" name="Shape 17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76" name="Shape 176"/>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Michael Loeser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Trivia Game</a:t>
            </a:r>
          </a:p>
        </p:txBody>
      </p:sp>
      <p:sp>
        <p:nvSpPr>
          <p:cNvPr id="182" name="Shape 182"/>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Step 1:</a:t>
            </a:r>
          </a:p>
          <a:p>
            <a:pPr indent="-69850" lvl="0" marL="0" rtl="0">
              <a:spcBef>
                <a:spcPts val="0"/>
              </a:spcBef>
              <a:buClr>
                <a:schemeClr val="dk1"/>
              </a:buClr>
              <a:buSzPts val="1100"/>
              <a:buFont typeface="Arial"/>
              <a:buNone/>
            </a:pPr>
            <a:r>
              <a:rPr lang="en" sz="1200"/>
              <a:t>I created two arrays: one to hold the questions for the trivia game, and the other for holding the answers.  I then created the conditions for correct or incorrect answers.  If the user entered the correct answer, or the word “cheat” (as a cheat code), the function would register the answer as correct.  Anything else would be returned as incorrect.   </a:t>
            </a:r>
          </a:p>
        </p:txBody>
      </p:sp>
      <p:sp>
        <p:nvSpPr>
          <p:cNvPr id="183" name="Shape 183"/>
          <p:cNvSpPr txBox="1"/>
          <p:nvPr>
            <p:ph idx="2" type="body"/>
          </p:nvPr>
        </p:nvSpPr>
        <p:spPr>
          <a:xfrm>
            <a:off x="3430675" y="1082950"/>
            <a:ext cx="2439300" cy="3401400"/>
          </a:xfrm>
          <a:prstGeom prst="rect">
            <a:avLst/>
          </a:prstGeom>
        </p:spPr>
        <p:txBody>
          <a:bodyPr anchorCtr="0" anchor="t" bIns="91425" lIns="91425" rIns="91425" wrap="square" tIns="91425">
            <a:noAutofit/>
          </a:bodyPr>
          <a:lstStyle/>
          <a:p>
            <a:pPr indent="0" lvl="0" marL="0" rtl="0">
              <a:spcBef>
                <a:spcPts val="0"/>
              </a:spcBef>
              <a:buNone/>
            </a:pPr>
            <a:r>
              <a:rPr b="1" lang="en"/>
              <a:t>Step 2:</a:t>
            </a:r>
          </a:p>
          <a:p>
            <a:pPr indent="-69850" lvl="0" marL="0" rtl="0">
              <a:spcBef>
                <a:spcPts val="0"/>
              </a:spcBef>
              <a:buClr>
                <a:schemeClr val="dk1"/>
              </a:buClr>
              <a:buSzPts val="1100"/>
              <a:buFont typeface="Arial"/>
              <a:buNone/>
            </a:pPr>
            <a:r>
              <a:rPr lang="en" sz="1200"/>
              <a:t>The second function would randomly pick a question from the first function (the one with the questions and answers) and display them.  If the user answered correctly, then the program would confirm it was correct.  The same happens for incorrect answers.  The win condition is 3 correct answers.  The losing condition is 7 incorrect answers.</a:t>
            </a:r>
          </a:p>
        </p:txBody>
      </p:sp>
      <p:sp>
        <p:nvSpPr>
          <p:cNvPr id="184" name="Shape 184"/>
          <p:cNvSpPr txBox="1"/>
          <p:nvPr>
            <p:ph idx="3" type="body"/>
          </p:nvPr>
        </p:nvSpPr>
        <p:spPr>
          <a:xfrm>
            <a:off x="5995000" y="902125"/>
            <a:ext cx="2795100" cy="3774300"/>
          </a:xfrm>
          <a:prstGeom prst="rect">
            <a:avLst/>
          </a:prstGeom>
        </p:spPr>
        <p:txBody>
          <a:bodyPr anchorCtr="0" anchor="t" bIns="91425" lIns="91425" rIns="91425" wrap="square" tIns="91425">
            <a:noAutofit/>
          </a:bodyPr>
          <a:lstStyle/>
          <a:p>
            <a:pPr indent="0" lvl="0" marL="0" rtl="0">
              <a:spcBef>
                <a:spcPts val="0"/>
              </a:spcBef>
              <a:buNone/>
            </a:pPr>
            <a:r>
              <a:rPr b="1" lang="en"/>
              <a:t>Step 3:</a:t>
            </a:r>
          </a:p>
          <a:p>
            <a:pPr indent="0" lvl="0" marL="0" rtl="0">
              <a:spcBef>
                <a:spcPts val="0"/>
              </a:spcBef>
              <a:buNone/>
            </a:pPr>
            <a:r>
              <a:rPr lang="en" sz="1200"/>
              <a:t>The user would be asked a series of fairly-hard questions.  IF the user answered three of these questions correctly, they would be able to move on.  If the user answered 7 of the questions incorrectly, they would lose the game.  The game would be much much easier if the user knew the cheat code, in which all he would have to do is enter the word cheat and win the game.</a:t>
            </a:r>
          </a:p>
          <a:p>
            <a:pPr indent="0" lvl="0" marL="0" rtl="0">
              <a:spcBef>
                <a:spcPts val="0"/>
              </a:spcBef>
              <a:buNone/>
            </a:pPr>
            <a:r>
              <a:t/>
            </a:r>
            <a:endParaRPr/>
          </a:p>
        </p:txBody>
      </p:sp>
      <p:sp>
        <p:nvSpPr>
          <p:cNvPr id="185" name="Shape 18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86" name="Shape 186"/>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 Buckey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The Memory Game</a:t>
            </a:r>
          </a:p>
        </p:txBody>
      </p:sp>
      <p:sp>
        <p:nvSpPr>
          <p:cNvPr id="192" name="Shape 192"/>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Step 1:</a:t>
            </a:r>
          </a:p>
          <a:p>
            <a:pPr indent="-69850" lvl="0" marL="0" rtl="0">
              <a:spcBef>
                <a:spcPts val="0"/>
              </a:spcBef>
              <a:buClr>
                <a:schemeClr val="dk1"/>
              </a:buClr>
              <a:buSzPts val="1100"/>
              <a:buFont typeface="Arial"/>
              <a:buNone/>
            </a:pPr>
            <a:r>
              <a:rPr lang="en" sz="1200"/>
              <a:t>I first wrote this game as a text based game so that I could work out all the bugs in the logic without having to worry about the images or any of the extra complications that might be added by JES. The game generates two 2D lists to be used as the game boards and to verify if answers are correct or incorrect. I used multiple helper functions to make the code easier to read and process.</a:t>
            </a:r>
          </a:p>
        </p:txBody>
      </p:sp>
      <p:sp>
        <p:nvSpPr>
          <p:cNvPr id="193" name="Shape 193"/>
          <p:cNvSpPr txBox="1"/>
          <p:nvPr>
            <p:ph idx="2" type="body"/>
          </p:nvPr>
        </p:nvSpPr>
        <p:spPr>
          <a:xfrm>
            <a:off x="3430675" y="1082950"/>
            <a:ext cx="2439300" cy="3401400"/>
          </a:xfrm>
          <a:prstGeom prst="rect">
            <a:avLst/>
          </a:prstGeom>
        </p:spPr>
        <p:txBody>
          <a:bodyPr anchorCtr="0" anchor="t" bIns="91425" lIns="91425" rIns="91425" wrap="square" tIns="91425">
            <a:noAutofit/>
          </a:bodyPr>
          <a:lstStyle/>
          <a:p>
            <a:pPr indent="0" lvl="0" marL="0" rtl="0">
              <a:spcBef>
                <a:spcPts val="0"/>
              </a:spcBef>
              <a:buNone/>
            </a:pPr>
            <a:r>
              <a:rPr b="1" lang="en"/>
              <a:t>Step 2:</a:t>
            </a:r>
          </a:p>
          <a:p>
            <a:pPr indent="-69850" lvl="0" marL="0" rtl="0">
              <a:spcBef>
                <a:spcPts val="0"/>
              </a:spcBef>
              <a:buClr>
                <a:schemeClr val="dk1"/>
              </a:buClr>
              <a:buSzPts val="1100"/>
              <a:buFont typeface="Arial"/>
              <a:buNone/>
            </a:pPr>
            <a:r>
              <a:rPr lang="en" sz="1200"/>
              <a:t>Once I had the logic worked out and the game running, I modified it to be used in JES with images. To use the images, I had to set the working directory so that all the images could be read in automatically. I would then need to construct the boards with those images and be able to display these boards appropriately since they were no longer just lists of text, but rather images.</a:t>
            </a:r>
          </a:p>
        </p:txBody>
      </p:sp>
      <p:sp>
        <p:nvSpPr>
          <p:cNvPr id="194" name="Shape 194"/>
          <p:cNvSpPr txBox="1"/>
          <p:nvPr>
            <p:ph idx="3" type="body"/>
          </p:nvPr>
        </p:nvSpPr>
        <p:spPr>
          <a:xfrm>
            <a:off x="5995000" y="902125"/>
            <a:ext cx="2795100" cy="3774300"/>
          </a:xfrm>
          <a:prstGeom prst="rect">
            <a:avLst/>
          </a:prstGeom>
        </p:spPr>
        <p:txBody>
          <a:bodyPr anchorCtr="0" anchor="t" bIns="91425" lIns="91425" rIns="91425" wrap="square" tIns="91425">
            <a:noAutofit/>
          </a:bodyPr>
          <a:lstStyle/>
          <a:p>
            <a:pPr indent="0" lvl="0" marL="0" rtl="0">
              <a:spcBef>
                <a:spcPts val="0"/>
              </a:spcBef>
              <a:buNone/>
            </a:pPr>
            <a:r>
              <a:rPr b="1" lang="en"/>
              <a:t>Step 3:</a:t>
            </a:r>
          </a:p>
          <a:p>
            <a:pPr indent="0" lvl="0" marL="0" rtl="0">
              <a:spcBef>
                <a:spcPts val="0"/>
              </a:spcBef>
              <a:buNone/>
            </a:pPr>
            <a:r>
              <a:rPr lang="en" sz="1200"/>
              <a:t>To actually play the game, I would have the user input the letter on the back of the card that they wanted to guess. From there it would correctly pull the right image, and would use a compare function to see if the images are the same. If the images were the same, it would print that a match was found and leave those images on the board. If it was not a match, the images would display for 5 seconds and then revert back to the letters to be picked again. Once all matches were found it says you won and returns true.</a:t>
            </a:r>
          </a:p>
          <a:p>
            <a:pPr indent="0" lvl="0" marL="0" rtl="0">
              <a:spcBef>
                <a:spcPts val="0"/>
              </a:spcBef>
              <a:buNone/>
            </a:pPr>
            <a:r>
              <a:t/>
            </a:r>
            <a:endParaRPr/>
          </a:p>
        </p:txBody>
      </p:sp>
      <p:sp>
        <p:nvSpPr>
          <p:cNvPr id="195" name="Shape 19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96" name="Shape 196"/>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Christopher Holmes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4</a:t>
            </a:r>
            <a:r>
              <a:rPr lang="en"/>
              <a:t>.</a:t>
            </a:r>
          </a:p>
          <a:p>
            <a:pPr indent="0" lvl="0" marL="0" rtl="0">
              <a:spcBef>
                <a:spcPts val="0"/>
              </a:spcBef>
              <a:buNone/>
            </a:pPr>
            <a:r>
              <a:rPr lang="en"/>
              <a:t>Demo</a:t>
            </a:r>
          </a:p>
        </p:txBody>
      </p:sp>
      <p:sp>
        <p:nvSpPr>
          <p:cNvPr id="202" name="Shape 202"/>
          <p:cNvSpPr txBox="1"/>
          <p:nvPr>
            <p:ph idx="1" type="subTitle"/>
          </p:nvPr>
        </p:nvSpPr>
        <p:spPr>
          <a:xfrm>
            <a:off x="2703525" y="2763852"/>
            <a:ext cx="3486300" cy="784800"/>
          </a:xfrm>
          <a:prstGeom prst="rect">
            <a:avLst/>
          </a:prstGeom>
        </p:spPr>
        <p:txBody>
          <a:bodyPr anchorCtr="0" anchor="t" bIns="91425" lIns="91425" rIns="91425" wrap="square" tIns="91425">
            <a:noAutofit/>
          </a:bodyPr>
          <a:lstStyle/>
          <a:p>
            <a:pPr indent="0" lvl="0" marL="0" rtl="0">
              <a:spcBef>
                <a:spcPts val="0"/>
              </a:spcBef>
              <a:buNone/>
            </a:pPr>
            <a:r>
              <a:rPr lang="en"/>
              <a:t>Throw away the plan!</a:t>
            </a:r>
            <a:r>
              <a:rPr lang="en" sz="3600">
                <a:solidFill>
                  <a:srgbClr val="0B5394"/>
                </a:solidFill>
                <a:latin typeface="Pangolin"/>
                <a:ea typeface="Pangolin"/>
                <a:cs typeface="Pangolin"/>
                <a:sym typeface="Pangolin"/>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p:nvPr/>
        </p:nvSpPr>
        <p:spPr>
          <a:xfrm>
            <a:off x="4060350" y="927851"/>
            <a:ext cx="4232737" cy="329523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08" name="Shape 208"/>
          <p:cNvSpPr/>
          <p:nvPr/>
        </p:nvSpPr>
        <p:spPr>
          <a:xfrm>
            <a:off x="4237380" y="1215771"/>
            <a:ext cx="3878700" cy="2476800"/>
          </a:xfrm>
          <a:prstGeom prst="rect">
            <a:avLst/>
          </a:prstGeom>
          <a:noFill/>
          <a:ln>
            <a:noFill/>
          </a:ln>
        </p:spPr>
        <p:txBody>
          <a:bodyPr anchorCtr="0" anchor="ctr" bIns="91425" lIns="91425" rIns="91425" wrap="square" tIns="91425">
            <a:noAutofit/>
          </a:bodyPr>
          <a:lstStyle/>
          <a:p>
            <a:pPr indent="0" lvl="0" marL="0" rtl="0" algn="ctr">
              <a:spcBef>
                <a:spcPts val="0"/>
              </a:spcBef>
              <a:buNone/>
            </a:pPr>
            <a:r>
              <a:t/>
            </a:r>
            <a:endParaRPr sz="1000">
              <a:solidFill>
                <a:srgbClr val="0B5394"/>
              </a:solidFill>
              <a:latin typeface="Pangolin"/>
              <a:ea typeface="Pangolin"/>
              <a:cs typeface="Pangolin"/>
              <a:sym typeface="Pangolin"/>
            </a:endParaRPr>
          </a:p>
        </p:txBody>
      </p:sp>
      <p:sp>
        <p:nvSpPr>
          <p:cNvPr id="209" name="Shape 20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10" name="Shape 210"/>
          <p:cNvSpPr txBox="1"/>
          <p:nvPr>
            <p:ph idx="4294967295" type="body"/>
          </p:nvPr>
        </p:nvSpPr>
        <p:spPr>
          <a:xfrm>
            <a:off x="866375" y="1307525"/>
            <a:ext cx="2501700" cy="3063000"/>
          </a:xfrm>
          <a:prstGeom prst="rect">
            <a:avLst/>
          </a:prstGeom>
        </p:spPr>
        <p:txBody>
          <a:bodyPr anchorCtr="0" anchor="t" bIns="91425" lIns="91425" rIns="91425" wrap="square" tIns="91425">
            <a:noAutofit/>
          </a:bodyPr>
          <a:lstStyle/>
          <a:p>
            <a:pPr indent="0" lvl="0" marL="0" rtl="0">
              <a:spcBef>
                <a:spcPts val="0"/>
              </a:spcBef>
              <a:buNone/>
            </a:pPr>
            <a:r>
              <a:rPr lang="en" sz="1400"/>
              <a:t>Here is a video showing how our main controller function works.  We display our intro message, then prompt for user input.  When the user decides which game to play, we will call that game’s function.  If the player successfully solves all the puzzles, they win!</a:t>
            </a:r>
          </a:p>
        </p:txBody>
      </p:sp>
      <p:sp>
        <p:nvSpPr>
          <p:cNvPr id="211" name="Shape 211"/>
          <p:cNvSpPr txBox="1"/>
          <p:nvPr>
            <p:ph idx="4294967295" type="title"/>
          </p:nvPr>
        </p:nvSpPr>
        <p:spPr>
          <a:xfrm>
            <a:off x="2333400" y="447150"/>
            <a:ext cx="4477200" cy="617100"/>
          </a:xfrm>
          <a:prstGeom prst="rect">
            <a:avLst/>
          </a:prstGeom>
        </p:spPr>
        <p:txBody>
          <a:bodyPr anchorCtr="0" anchor="b" bIns="91425" lIns="91425" rIns="91425" wrap="square" tIns="91425">
            <a:noAutofit/>
          </a:bodyPr>
          <a:lstStyle/>
          <a:p>
            <a:pPr indent="0" lvl="0" marL="0" rtl="0">
              <a:spcBef>
                <a:spcPts val="0"/>
              </a:spcBef>
              <a:buNone/>
            </a:pPr>
            <a:r>
              <a:rPr lang="en"/>
              <a:t>Controller Function</a:t>
            </a:r>
          </a:p>
        </p:txBody>
      </p:sp>
      <p:sp>
        <p:nvSpPr>
          <p:cNvPr id="212" name="Shape 212"/>
          <p:cNvSpPr txBox="1"/>
          <p:nvPr/>
        </p:nvSpPr>
        <p:spPr>
          <a:xfrm>
            <a:off x="6304125" y="4676375"/>
            <a:ext cx="2747400" cy="531900"/>
          </a:xfrm>
          <a:prstGeom prst="rect">
            <a:avLst/>
          </a:prstGeom>
          <a:noFill/>
          <a:ln>
            <a:noFill/>
          </a:ln>
        </p:spPr>
        <p:txBody>
          <a:bodyPr anchorCtr="0" anchor="t" bIns="91425" lIns="91425" rIns="91425" wrap="square" tIns="91425">
            <a:noAutofit/>
          </a:bodyPr>
          <a:lstStyle/>
          <a:p>
            <a:pPr indent="0" lvl="0" marL="0">
              <a:spcBef>
                <a:spcPts val="0"/>
              </a:spcBef>
              <a:buNone/>
            </a:pPr>
            <a:r>
              <a:rPr b="1" lang="en">
                <a:solidFill>
                  <a:srgbClr val="3C78D8"/>
                </a:solidFill>
              </a:rPr>
              <a:t>             </a:t>
            </a:r>
            <a:r>
              <a:rPr b="1" lang="en" sz="1800">
                <a:solidFill>
                  <a:srgbClr val="3C78D8"/>
                </a:solidFill>
              </a:rPr>
              <a:t>John Seals</a:t>
            </a:r>
          </a:p>
        </p:txBody>
      </p:sp>
      <p:sp>
        <p:nvSpPr>
          <p:cNvPr descr="Demonstration video for the main controller function.  This runs the Betawares Puzzle Extravaganza." id="213" name="Shape 213" title="Main Controller, Betawares Puzzle Extravaganza">
            <a:hlinkClick r:id="rId3"/>
          </p:cNvPr>
          <p:cNvSpPr/>
          <p:nvPr/>
        </p:nvSpPr>
        <p:spPr>
          <a:xfrm>
            <a:off x="4229975" y="1064250"/>
            <a:ext cx="3878700" cy="2537075"/>
          </a:xfrm>
          <a:prstGeom prst="rect">
            <a:avLst/>
          </a:prstGeom>
          <a:blipFill>
            <a:blip r:embed="rId4">
              <a:alphaModFix/>
            </a:blip>
            <a:stretch>
              <a:fillRect/>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p:nvPr/>
        </p:nvSpPr>
        <p:spPr>
          <a:xfrm>
            <a:off x="3368076" y="927850"/>
            <a:ext cx="4924806" cy="363106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19" name="Shape 21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20" name="Shape 220"/>
          <p:cNvSpPr txBox="1"/>
          <p:nvPr>
            <p:ph idx="4294967295" type="title"/>
          </p:nvPr>
        </p:nvSpPr>
        <p:spPr>
          <a:xfrm>
            <a:off x="660300" y="499000"/>
            <a:ext cx="7823400" cy="523800"/>
          </a:xfrm>
          <a:prstGeom prst="rect">
            <a:avLst/>
          </a:prstGeom>
        </p:spPr>
        <p:txBody>
          <a:bodyPr anchorCtr="0" anchor="b" bIns="91425" lIns="91425" rIns="91425" wrap="square" tIns="91425">
            <a:noAutofit/>
          </a:bodyPr>
          <a:lstStyle/>
          <a:p>
            <a:pPr indent="0" lvl="0" marL="0" rtl="0" algn="ctr">
              <a:spcBef>
                <a:spcPts val="0"/>
              </a:spcBef>
              <a:buNone/>
            </a:pPr>
            <a:r>
              <a:rPr lang="en"/>
              <a:t>Jigsaw Puzzle Demo</a:t>
            </a:r>
          </a:p>
        </p:txBody>
      </p:sp>
      <p:sp>
        <p:nvSpPr>
          <p:cNvPr id="221" name="Shape 221"/>
          <p:cNvSpPr txBox="1"/>
          <p:nvPr>
            <p:ph idx="4294967295"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Patrick Gonzalez</a:t>
            </a:r>
          </a:p>
        </p:txBody>
      </p:sp>
      <p:sp>
        <p:nvSpPr>
          <p:cNvPr id="222" name="Shape 222"/>
          <p:cNvSpPr txBox="1"/>
          <p:nvPr>
            <p:ph idx="4294967295" type="body"/>
          </p:nvPr>
        </p:nvSpPr>
        <p:spPr>
          <a:xfrm>
            <a:off x="866375" y="927850"/>
            <a:ext cx="2501700" cy="3806100"/>
          </a:xfrm>
          <a:prstGeom prst="rect">
            <a:avLst/>
          </a:prstGeom>
        </p:spPr>
        <p:txBody>
          <a:bodyPr anchorCtr="0" anchor="t" bIns="91425" lIns="91425" rIns="91425" wrap="square" tIns="91425">
            <a:noAutofit/>
          </a:bodyPr>
          <a:lstStyle/>
          <a:p>
            <a:pPr indent="0" lvl="0" marL="0" rtl="0">
              <a:spcBef>
                <a:spcPts val="0"/>
              </a:spcBef>
              <a:buNone/>
            </a:pPr>
            <a:r>
              <a:rPr lang="en" sz="1400"/>
              <a:t>In this video you can see that I begin by showing the shuffled image board to the player and then give them direction as well as how each piece is numbered. Then I </a:t>
            </a:r>
            <a:r>
              <a:rPr lang="en" sz="1400"/>
              <a:t>asked</a:t>
            </a:r>
            <a:r>
              <a:rPr lang="en" sz="1400"/>
              <a:t> the player for two pieces to swap. After performing the swap I show the shuffled images again and ask the player for another set of images to swap. Once all the piece are in the right place the player wins the game unless the type exit then they can leave the game. </a:t>
            </a:r>
          </a:p>
        </p:txBody>
      </p:sp>
      <p:sp>
        <p:nvSpPr>
          <p:cNvPr descr="Demo video of my jigsaw project." id="223" name="Shape 223" title="JigSaw Program Demo">
            <a:hlinkClick r:id="rId3"/>
          </p:cNvPr>
          <p:cNvSpPr/>
          <p:nvPr/>
        </p:nvSpPr>
        <p:spPr>
          <a:xfrm>
            <a:off x="3577125" y="1086475"/>
            <a:ext cx="4539350" cy="2777250"/>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p:nvPr/>
        </p:nvSpPr>
        <p:spPr>
          <a:xfrm>
            <a:off x="3368076" y="927850"/>
            <a:ext cx="4924806" cy="363106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9" name="Shape 229"/>
          <p:cNvSpPr/>
          <p:nvPr/>
        </p:nvSpPr>
        <p:spPr>
          <a:xfrm>
            <a:off x="3563549" y="1102850"/>
            <a:ext cx="4552500" cy="27261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sz="1000">
                <a:solidFill>
                  <a:srgbClr val="0B5394"/>
                </a:solidFill>
                <a:latin typeface="Pangolin"/>
                <a:ea typeface="Pangolin"/>
                <a:cs typeface="Pangolin"/>
                <a:sym typeface="Pangolin"/>
              </a:rPr>
              <a:t>Place your screenshot here</a:t>
            </a:r>
          </a:p>
        </p:txBody>
      </p:sp>
      <p:sp>
        <p:nvSpPr>
          <p:cNvPr id="230" name="Shape 230"/>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31" name="Shape 231"/>
          <p:cNvSpPr txBox="1"/>
          <p:nvPr>
            <p:ph idx="4294967295" type="title"/>
          </p:nvPr>
        </p:nvSpPr>
        <p:spPr>
          <a:xfrm>
            <a:off x="660300" y="499000"/>
            <a:ext cx="7823400" cy="523800"/>
          </a:xfrm>
          <a:prstGeom prst="rect">
            <a:avLst/>
          </a:prstGeom>
        </p:spPr>
        <p:txBody>
          <a:bodyPr anchorCtr="0" anchor="b" bIns="91425" lIns="91425" rIns="91425" wrap="square" tIns="91425">
            <a:noAutofit/>
          </a:bodyPr>
          <a:lstStyle/>
          <a:p>
            <a:pPr indent="0" lvl="0" marL="0" rtl="0" algn="ctr">
              <a:spcBef>
                <a:spcPts val="0"/>
              </a:spcBef>
              <a:buNone/>
            </a:pPr>
            <a:r>
              <a:rPr lang="en"/>
              <a:t>Sound</a:t>
            </a:r>
            <a:r>
              <a:rPr lang="en"/>
              <a:t> Puzzle Demo</a:t>
            </a:r>
          </a:p>
        </p:txBody>
      </p:sp>
      <p:sp>
        <p:nvSpPr>
          <p:cNvPr id="232" name="Shape 232"/>
          <p:cNvSpPr txBox="1"/>
          <p:nvPr>
            <p:ph idx="4294967295"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Michael Loeser </a:t>
            </a:r>
          </a:p>
        </p:txBody>
      </p:sp>
      <p:sp>
        <p:nvSpPr>
          <p:cNvPr id="233" name="Shape 233"/>
          <p:cNvSpPr txBox="1"/>
          <p:nvPr>
            <p:ph idx="4294967295" type="body"/>
          </p:nvPr>
        </p:nvSpPr>
        <p:spPr>
          <a:xfrm>
            <a:off x="866375" y="927850"/>
            <a:ext cx="2501700" cy="3806100"/>
          </a:xfrm>
          <a:prstGeom prst="rect">
            <a:avLst/>
          </a:prstGeom>
        </p:spPr>
        <p:txBody>
          <a:bodyPr anchorCtr="0" anchor="t" bIns="91425" lIns="91425" rIns="91425" wrap="square" tIns="91425">
            <a:noAutofit/>
          </a:bodyPr>
          <a:lstStyle/>
          <a:p>
            <a:pPr indent="0" lvl="0" marL="0">
              <a:spcBef>
                <a:spcPts val="0"/>
              </a:spcBef>
              <a:buNone/>
            </a:pPr>
            <a:r>
              <a:rPr lang="en" sz="1400"/>
              <a:t>In this video I am doing a demo of the Sound Puzzle game.  The intent of the game is to put back a list of 6 randomly ordered clips into a great scene from one of the funniest movies ever made, Young Frankenstein.</a:t>
            </a:r>
          </a:p>
          <a:p>
            <a:pPr indent="0" lvl="0" marL="0">
              <a:spcBef>
                <a:spcPts val="0"/>
              </a:spcBef>
              <a:buNone/>
            </a:pPr>
            <a:r>
              <a:rPr lang="en" sz="1400"/>
              <a:t>The user has the option of playing the clips or attempting to “play” their clip order to see if it is correct.</a:t>
            </a:r>
          </a:p>
          <a:p>
            <a:pPr indent="0" lvl="0" marL="0" rtl="0">
              <a:spcBef>
                <a:spcPts val="0"/>
              </a:spcBef>
              <a:buNone/>
            </a:pPr>
            <a:r>
              <a:rPr lang="en" sz="1400"/>
              <a:t>If they can get the order right within 4 tries, they win!  If not, they lose and exit the game.</a:t>
            </a:r>
          </a:p>
        </p:txBody>
      </p:sp>
      <p:sp>
        <p:nvSpPr>
          <p:cNvPr descr="This is a demo of my final project contribution.  It is a sound byte clip puzzle.  If the user puts the puzzle back together in proper order within 4 tries, they win.  If not, they lose." id="234" name="Shape 234" title="CST-205 Final Project - Sound Puzzle Demo">
            <a:hlinkClick r:id="rId3"/>
          </p:cNvPr>
          <p:cNvSpPr/>
          <p:nvPr/>
        </p:nvSpPr>
        <p:spPr>
          <a:xfrm>
            <a:off x="3563550" y="1102850"/>
            <a:ext cx="4552500" cy="2726100"/>
          </a:xfrm>
          <a:prstGeom prst="rect">
            <a:avLst/>
          </a:prstGeom>
          <a:blipFill>
            <a:blip r:embed="rId4">
              <a:alphaModFix/>
            </a:blip>
            <a:stretch>
              <a:fillRect/>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p:nvPr/>
        </p:nvSpPr>
        <p:spPr>
          <a:xfrm>
            <a:off x="3368076" y="927850"/>
            <a:ext cx="4924806" cy="363106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0" name="Shape 240"/>
          <p:cNvSpPr/>
          <p:nvPr/>
        </p:nvSpPr>
        <p:spPr>
          <a:xfrm>
            <a:off x="4237480" y="1102846"/>
            <a:ext cx="3878700" cy="24768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sz="1000">
                <a:solidFill>
                  <a:srgbClr val="0B5394"/>
                </a:solidFill>
                <a:latin typeface="Pangolin"/>
                <a:ea typeface="Pangolin"/>
                <a:cs typeface="Pangolin"/>
                <a:sym typeface="Pangolin"/>
              </a:rPr>
              <a:t>Place your screenshot here</a:t>
            </a:r>
          </a:p>
        </p:txBody>
      </p:sp>
      <p:sp>
        <p:nvSpPr>
          <p:cNvPr id="241" name="Shape 241"/>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42" name="Shape 242"/>
          <p:cNvSpPr txBox="1"/>
          <p:nvPr>
            <p:ph idx="4294967295" type="title"/>
          </p:nvPr>
        </p:nvSpPr>
        <p:spPr>
          <a:xfrm>
            <a:off x="660300" y="499000"/>
            <a:ext cx="7823400" cy="523800"/>
          </a:xfrm>
          <a:prstGeom prst="rect">
            <a:avLst/>
          </a:prstGeom>
        </p:spPr>
        <p:txBody>
          <a:bodyPr anchorCtr="0" anchor="b" bIns="91425" lIns="91425" rIns="91425" wrap="square" tIns="91425">
            <a:noAutofit/>
          </a:bodyPr>
          <a:lstStyle/>
          <a:p>
            <a:pPr indent="0" lvl="0" marL="0" rtl="0" algn="ctr">
              <a:spcBef>
                <a:spcPts val="0"/>
              </a:spcBef>
              <a:buNone/>
            </a:pPr>
            <a:r>
              <a:rPr lang="en"/>
              <a:t>Trivia Game</a:t>
            </a:r>
            <a:r>
              <a:rPr lang="en"/>
              <a:t> Demo</a:t>
            </a:r>
          </a:p>
        </p:txBody>
      </p:sp>
      <p:sp>
        <p:nvSpPr>
          <p:cNvPr id="243" name="Shape 243"/>
          <p:cNvSpPr txBox="1"/>
          <p:nvPr>
            <p:ph idx="4294967295"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 Buckey</a:t>
            </a:r>
          </a:p>
        </p:txBody>
      </p:sp>
      <p:sp>
        <p:nvSpPr>
          <p:cNvPr id="244" name="Shape 244"/>
          <p:cNvSpPr txBox="1"/>
          <p:nvPr>
            <p:ph idx="4294967295" type="body"/>
          </p:nvPr>
        </p:nvSpPr>
        <p:spPr>
          <a:xfrm>
            <a:off x="866375" y="927850"/>
            <a:ext cx="2501700" cy="3806100"/>
          </a:xfrm>
          <a:prstGeom prst="rect">
            <a:avLst/>
          </a:prstGeom>
        </p:spPr>
        <p:txBody>
          <a:bodyPr anchorCtr="0" anchor="t" bIns="91425" lIns="91425" rIns="91425" wrap="square" tIns="91425">
            <a:noAutofit/>
          </a:bodyPr>
          <a:lstStyle/>
          <a:p>
            <a:pPr indent="0" lvl="0" marL="0" rtl="0">
              <a:spcBef>
                <a:spcPts val="0"/>
              </a:spcBef>
              <a:buNone/>
            </a:pPr>
            <a:r>
              <a:rPr lang="en" sz="1400"/>
              <a:t>In this video I am doing a demo of the Trivia Game.  The game asks the user a bunch of questions, and tells them if they answered correctly or not.  Of course, the user could also use the cheat code to display a correct answer.  If the user answers 3 questions correctly, they win the game.  If the user answers 7 questions incorrectly, they lose.</a:t>
            </a:r>
          </a:p>
        </p:txBody>
      </p:sp>
      <p:sp>
        <p:nvSpPr>
          <p:cNvPr id="245" name="Shape 245" title="triviagame">
            <a:hlinkClick r:id="rId3"/>
          </p:cNvPr>
          <p:cNvSpPr/>
          <p:nvPr/>
        </p:nvSpPr>
        <p:spPr>
          <a:xfrm>
            <a:off x="3508550" y="1102850"/>
            <a:ext cx="4607626" cy="2805325"/>
          </a:xfrm>
          <a:prstGeom prst="rect">
            <a:avLst/>
          </a:prstGeom>
          <a:blipFill>
            <a:blip r:embed="rId4">
              <a:alphaModFix/>
            </a:blip>
            <a:stretch>
              <a:fillRect/>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p:nvPr/>
        </p:nvSpPr>
        <p:spPr>
          <a:xfrm>
            <a:off x="3368076" y="927850"/>
            <a:ext cx="4924806" cy="363106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a:off x="4237480" y="1102846"/>
            <a:ext cx="3878700" cy="24768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sz="1000">
                <a:solidFill>
                  <a:srgbClr val="0B5394"/>
                </a:solidFill>
                <a:latin typeface="Pangolin"/>
                <a:ea typeface="Pangolin"/>
                <a:cs typeface="Pangolin"/>
                <a:sym typeface="Pangolin"/>
              </a:rPr>
              <a:t>Place your screenshot here</a:t>
            </a:r>
          </a:p>
        </p:txBody>
      </p:sp>
      <p:sp>
        <p:nvSpPr>
          <p:cNvPr id="252" name="Shape 252"/>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53" name="Shape 253"/>
          <p:cNvSpPr txBox="1"/>
          <p:nvPr>
            <p:ph idx="4294967295" type="title"/>
          </p:nvPr>
        </p:nvSpPr>
        <p:spPr>
          <a:xfrm>
            <a:off x="660300" y="499000"/>
            <a:ext cx="7823400" cy="523800"/>
          </a:xfrm>
          <a:prstGeom prst="rect">
            <a:avLst/>
          </a:prstGeom>
        </p:spPr>
        <p:txBody>
          <a:bodyPr anchorCtr="0" anchor="b" bIns="91425" lIns="91425" rIns="91425" wrap="square" tIns="91425">
            <a:noAutofit/>
          </a:bodyPr>
          <a:lstStyle/>
          <a:p>
            <a:pPr indent="0" lvl="0" marL="0" rtl="0" algn="ctr">
              <a:spcBef>
                <a:spcPts val="0"/>
              </a:spcBef>
              <a:buNone/>
            </a:pPr>
            <a:r>
              <a:rPr lang="en"/>
              <a:t>Memory Game</a:t>
            </a:r>
            <a:r>
              <a:rPr lang="en"/>
              <a:t> Demo</a:t>
            </a:r>
          </a:p>
        </p:txBody>
      </p:sp>
      <p:sp>
        <p:nvSpPr>
          <p:cNvPr id="254" name="Shape 254"/>
          <p:cNvSpPr txBox="1"/>
          <p:nvPr>
            <p:ph idx="4294967295"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Christopher Holmes</a:t>
            </a:r>
          </a:p>
        </p:txBody>
      </p:sp>
      <p:sp>
        <p:nvSpPr>
          <p:cNvPr id="255" name="Shape 255"/>
          <p:cNvSpPr txBox="1"/>
          <p:nvPr>
            <p:ph idx="4294967295" type="body"/>
          </p:nvPr>
        </p:nvSpPr>
        <p:spPr>
          <a:xfrm>
            <a:off x="866375" y="927850"/>
            <a:ext cx="2501700" cy="3806100"/>
          </a:xfrm>
          <a:prstGeom prst="rect">
            <a:avLst/>
          </a:prstGeom>
        </p:spPr>
        <p:txBody>
          <a:bodyPr anchorCtr="0" anchor="t" bIns="91425" lIns="91425" rIns="91425" wrap="square" tIns="91425">
            <a:noAutofit/>
          </a:bodyPr>
          <a:lstStyle/>
          <a:p>
            <a:pPr indent="0" lvl="0" marL="0" rtl="0">
              <a:spcBef>
                <a:spcPts val="0"/>
              </a:spcBef>
              <a:buNone/>
            </a:pPr>
            <a:r>
              <a:rPr lang="en" sz="1400"/>
              <a:t>In this video I am doing a demo of the Memory game.  The object of the game is to </a:t>
            </a:r>
            <a:r>
              <a:rPr lang="en" sz="1400"/>
              <a:t>successfully</a:t>
            </a:r>
            <a:r>
              <a:rPr lang="en" sz="1400"/>
              <a:t> match each of the different pictures that are on the game board. The user has as many tries as they would like to solve the game. In the demo, I select the folder that contains the images, attempt to find a match, and then quit the game after a match. If they cannot solve it, they can hit q to exit the game and they do not win the game.</a:t>
            </a:r>
          </a:p>
        </p:txBody>
      </p:sp>
      <p:sp>
        <p:nvSpPr>
          <p:cNvPr descr="CST 205" id="256" name="Shape 256" title="Memory Game Demo Video">
            <a:hlinkClick r:id="rId3"/>
          </p:cNvPr>
          <p:cNvSpPr/>
          <p:nvPr/>
        </p:nvSpPr>
        <p:spPr>
          <a:xfrm>
            <a:off x="3579250" y="1102850"/>
            <a:ext cx="4489500" cy="2732675"/>
          </a:xfrm>
          <a:prstGeom prst="rect">
            <a:avLst/>
          </a:prstGeom>
          <a:blipFill>
            <a:blip r:embed="rId4">
              <a:alphaModFix/>
            </a:blip>
            <a:stretch>
              <a:fillRect/>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5</a:t>
            </a:r>
            <a:r>
              <a:rPr lang="en"/>
              <a:t>.</a:t>
            </a:r>
          </a:p>
          <a:p>
            <a:pPr indent="0" lvl="0" marL="0" rtl="0">
              <a:spcBef>
                <a:spcPts val="0"/>
              </a:spcBef>
              <a:buNone/>
            </a:pPr>
            <a:r>
              <a:rPr lang="en"/>
              <a:t>What we learned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66375" y="1023310"/>
            <a:ext cx="3966600" cy="857400"/>
          </a:xfrm>
          <a:prstGeom prst="rect">
            <a:avLst/>
          </a:prstGeom>
        </p:spPr>
        <p:txBody>
          <a:bodyPr anchorCtr="0" anchor="b" bIns="91425" lIns="91425" rIns="91425" wrap="square" tIns="91425">
            <a:noAutofit/>
          </a:bodyPr>
          <a:lstStyle/>
          <a:p>
            <a:pPr indent="0" lvl="0" marL="0" rtl="0">
              <a:spcBef>
                <a:spcPts val="0"/>
              </a:spcBef>
              <a:buNone/>
            </a:pPr>
            <a:r>
              <a:rPr lang="en" sz="6000"/>
              <a:t>Hello!</a:t>
            </a:r>
          </a:p>
        </p:txBody>
      </p:sp>
      <p:sp>
        <p:nvSpPr>
          <p:cNvPr id="109" name="Shape 10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110" name="Shape 110"/>
          <p:cNvPicPr preferRelativeResize="0"/>
          <p:nvPr/>
        </p:nvPicPr>
        <p:blipFill rotWithShape="1">
          <a:blip r:embed="rId3">
            <a:alphaModFix/>
          </a:blip>
          <a:srcRect b="727" l="22254" r="20152" t="4826"/>
          <a:stretch/>
        </p:blipFill>
        <p:spPr>
          <a:xfrm rot="122555">
            <a:off x="5484230" y="553079"/>
            <a:ext cx="2828097" cy="2819092"/>
          </a:xfrm>
          <a:prstGeom prst="rect">
            <a:avLst/>
          </a:prstGeom>
          <a:noFill/>
          <a:ln>
            <a:noFill/>
          </a:ln>
        </p:spPr>
      </p:pic>
      <p:sp>
        <p:nvSpPr>
          <p:cNvPr id="111" name="Shape 111"/>
          <p:cNvSpPr txBox="1"/>
          <p:nvPr>
            <p:ph idx="1" type="body"/>
          </p:nvPr>
        </p:nvSpPr>
        <p:spPr>
          <a:xfrm>
            <a:off x="577400" y="1742550"/>
            <a:ext cx="5346300" cy="2106300"/>
          </a:xfrm>
          <a:prstGeom prst="rect">
            <a:avLst/>
          </a:prstGeom>
        </p:spPr>
        <p:txBody>
          <a:bodyPr anchorCtr="0" anchor="t" bIns="91425" lIns="91425" rIns="91425" wrap="square" tIns="91425">
            <a:noAutofit/>
          </a:bodyPr>
          <a:lstStyle/>
          <a:p>
            <a:pPr indent="0" lvl="0" marL="0" rtl="0">
              <a:spcBef>
                <a:spcPts val="0"/>
              </a:spcBef>
              <a:spcAft>
                <a:spcPts val="1000"/>
              </a:spcAft>
              <a:buNone/>
            </a:pPr>
            <a:r>
              <a:rPr lang="en" sz="3600"/>
              <a:t>We Are Team Betawares</a:t>
            </a:r>
          </a:p>
          <a:p>
            <a:pPr indent="457200" lvl="0" marL="0" rtl="0">
              <a:spcBef>
                <a:spcPts val="0"/>
              </a:spcBef>
              <a:spcAft>
                <a:spcPts val="0"/>
              </a:spcAft>
              <a:buNone/>
            </a:pPr>
            <a:r>
              <a:rPr lang="en"/>
              <a:t>Christopher Buckey</a:t>
            </a:r>
          </a:p>
          <a:p>
            <a:pPr indent="387350" lvl="0" marL="0" rtl="0">
              <a:lnSpc>
                <a:spcPct val="100000"/>
              </a:lnSpc>
              <a:spcBef>
                <a:spcPts val="0"/>
              </a:spcBef>
              <a:spcAft>
                <a:spcPts val="0"/>
              </a:spcAft>
              <a:buClr>
                <a:schemeClr val="dk1"/>
              </a:buClr>
              <a:buSzPts val="1100"/>
              <a:buFont typeface="Arial"/>
              <a:buNone/>
            </a:pPr>
            <a:r>
              <a:rPr lang="en"/>
              <a:t>Patrick Gonzalez</a:t>
            </a:r>
          </a:p>
          <a:p>
            <a:pPr indent="387350" lvl="0" marL="0" rtl="0">
              <a:lnSpc>
                <a:spcPct val="100000"/>
              </a:lnSpc>
              <a:spcBef>
                <a:spcPts val="0"/>
              </a:spcBef>
              <a:spcAft>
                <a:spcPts val="0"/>
              </a:spcAft>
              <a:buClr>
                <a:schemeClr val="dk1"/>
              </a:buClr>
              <a:buSzPts val="1100"/>
              <a:buFont typeface="Arial"/>
              <a:buNone/>
            </a:pPr>
            <a:r>
              <a:rPr lang="en"/>
              <a:t>Christopher Holmes</a:t>
            </a:r>
          </a:p>
          <a:p>
            <a:pPr indent="387350" lvl="0" marL="0" rtl="0">
              <a:lnSpc>
                <a:spcPct val="100000"/>
              </a:lnSpc>
              <a:spcBef>
                <a:spcPts val="0"/>
              </a:spcBef>
              <a:spcAft>
                <a:spcPts val="0"/>
              </a:spcAft>
              <a:buClr>
                <a:schemeClr val="dk1"/>
              </a:buClr>
              <a:buSzPts val="1100"/>
              <a:buFont typeface="Arial"/>
              <a:buNone/>
            </a:pPr>
            <a:r>
              <a:rPr lang="en"/>
              <a:t>Michael Loeser</a:t>
            </a:r>
          </a:p>
          <a:p>
            <a:pPr indent="387350" lvl="0" marL="0" rtl="0">
              <a:lnSpc>
                <a:spcPct val="100000"/>
              </a:lnSpc>
              <a:spcBef>
                <a:spcPts val="0"/>
              </a:spcBef>
              <a:spcAft>
                <a:spcPts val="0"/>
              </a:spcAft>
              <a:buClr>
                <a:schemeClr val="dk1"/>
              </a:buClr>
              <a:buSzPts val="1100"/>
              <a:buFont typeface="Arial"/>
              <a:buNone/>
            </a:pPr>
            <a:r>
              <a:rPr lang="en"/>
              <a:t>John Seals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866375" y="642310"/>
            <a:ext cx="3966600" cy="857400"/>
          </a:xfrm>
          <a:prstGeom prst="rect">
            <a:avLst/>
          </a:prstGeom>
        </p:spPr>
        <p:txBody>
          <a:bodyPr anchorCtr="0" anchor="b" bIns="91425" lIns="91425" rIns="91425" wrap="square" tIns="91425">
            <a:noAutofit/>
          </a:bodyPr>
          <a:lstStyle/>
          <a:p>
            <a:pPr indent="0" lvl="0" marL="0" rtl="0">
              <a:spcBef>
                <a:spcPts val="0"/>
              </a:spcBef>
              <a:buNone/>
            </a:pPr>
            <a:r>
              <a:rPr lang="en"/>
              <a:t>Learning &amp; Professional Development</a:t>
            </a:r>
          </a:p>
        </p:txBody>
      </p:sp>
      <p:sp>
        <p:nvSpPr>
          <p:cNvPr id="267" name="Shape 267"/>
          <p:cNvSpPr txBox="1"/>
          <p:nvPr>
            <p:ph idx="1" type="body"/>
          </p:nvPr>
        </p:nvSpPr>
        <p:spPr>
          <a:xfrm>
            <a:off x="832700" y="1609350"/>
            <a:ext cx="3966600" cy="2833500"/>
          </a:xfrm>
          <a:prstGeom prst="rect">
            <a:avLst/>
          </a:prstGeom>
        </p:spPr>
        <p:txBody>
          <a:bodyPr anchorCtr="0" anchor="t" bIns="91425" lIns="91425" rIns="91425" wrap="square" tIns="91425">
            <a:noAutofit/>
          </a:bodyPr>
          <a:lstStyle/>
          <a:p>
            <a:pPr indent="-323850" lvl="0" marL="457200" rtl="0">
              <a:spcBef>
                <a:spcPts val="0"/>
              </a:spcBef>
              <a:spcAft>
                <a:spcPts val="0"/>
              </a:spcAft>
              <a:buSzPts val="1500"/>
              <a:buChar char="●"/>
            </a:pPr>
            <a:r>
              <a:rPr lang="en" sz="1500"/>
              <a:t>Good communication is vital to the development process</a:t>
            </a:r>
          </a:p>
          <a:p>
            <a:pPr indent="-323850" lvl="0" marL="457200" rtl="0">
              <a:spcBef>
                <a:spcPts val="0"/>
              </a:spcBef>
              <a:spcAft>
                <a:spcPts val="0"/>
              </a:spcAft>
              <a:buSzPts val="1500"/>
              <a:buChar char="●"/>
            </a:pPr>
            <a:r>
              <a:rPr lang="en" sz="1500"/>
              <a:t>Teamwork is vital, delegation of responsibility and breaking large problems into individual chunks for group memebers to solve  is essential to manage time</a:t>
            </a:r>
          </a:p>
          <a:p>
            <a:pPr indent="-323850" lvl="0" marL="457200" rtl="0">
              <a:spcBef>
                <a:spcPts val="0"/>
              </a:spcBef>
              <a:buSzPts val="1500"/>
              <a:buChar char="●"/>
            </a:pPr>
            <a:r>
              <a:rPr lang="en" sz="1500"/>
              <a:t>Software Development Process: Clearly define all expecations/pre &amp; post conditions before you start coding!</a:t>
            </a:r>
          </a:p>
          <a:p>
            <a:pPr indent="0" lvl="0" marL="0" rtl="0">
              <a:spcBef>
                <a:spcPts val="0"/>
              </a:spcBef>
              <a:buNone/>
            </a:pPr>
            <a:r>
              <a:t/>
            </a:r>
            <a:endParaRPr sz="1500"/>
          </a:p>
          <a:p>
            <a:pPr indent="0" lvl="0" marL="0" rtl="0">
              <a:spcBef>
                <a:spcPts val="0"/>
              </a:spcBef>
              <a:buNone/>
            </a:pPr>
            <a:r>
              <a:t/>
            </a:r>
            <a:endParaRPr sz="1500"/>
          </a:p>
          <a:p>
            <a:pPr indent="0" lvl="0" marL="0" rtl="0">
              <a:spcBef>
                <a:spcPts val="0"/>
              </a:spcBef>
              <a:buNone/>
            </a:pPr>
            <a:r>
              <a:rPr lang="en" sz="1500"/>
              <a:t>																</a:t>
            </a:r>
          </a:p>
        </p:txBody>
      </p:sp>
      <p:sp>
        <p:nvSpPr>
          <p:cNvPr id="268" name="Shape 268"/>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269" name="Shape 269"/>
          <p:cNvPicPr preferRelativeResize="0"/>
          <p:nvPr/>
        </p:nvPicPr>
        <p:blipFill>
          <a:blip r:embed="rId3">
            <a:alphaModFix/>
          </a:blip>
          <a:stretch>
            <a:fillRect/>
          </a:stretch>
        </p:blipFill>
        <p:spPr>
          <a:xfrm>
            <a:off x="5471825" y="515775"/>
            <a:ext cx="2689375" cy="2876750"/>
          </a:xfrm>
          <a:prstGeom prst="rect">
            <a:avLst/>
          </a:prstGeom>
          <a:noFill/>
          <a:ln>
            <a:noFill/>
          </a:ln>
        </p:spPr>
      </p:pic>
      <p:sp>
        <p:nvSpPr>
          <p:cNvPr id="270" name="Shape 270"/>
          <p:cNvSpPr txBox="1"/>
          <p:nvPr/>
        </p:nvSpPr>
        <p:spPr>
          <a:xfrm>
            <a:off x="5917975" y="4478450"/>
            <a:ext cx="4848900" cy="565800"/>
          </a:xfrm>
          <a:prstGeom prst="rect">
            <a:avLst/>
          </a:prstGeom>
          <a:noFill/>
          <a:ln>
            <a:noFill/>
          </a:ln>
        </p:spPr>
        <p:txBody>
          <a:bodyPr anchorCtr="0" anchor="t" bIns="91425" lIns="91425" rIns="91425" wrap="square" tIns="91425">
            <a:noAutofit/>
          </a:bodyPr>
          <a:lstStyle/>
          <a:p>
            <a:pPr indent="0" lvl="0" marL="1371600" rtl="0">
              <a:spcBef>
                <a:spcPts val="0"/>
              </a:spcBef>
              <a:buNone/>
            </a:pPr>
            <a:r>
              <a:t/>
            </a:r>
            <a:endParaRPr>
              <a:solidFill>
                <a:srgbClr val="3C78D8"/>
              </a:solidFill>
            </a:endParaRPr>
          </a:p>
          <a:p>
            <a:pPr indent="0" lvl="0" marL="1371600">
              <a:spcBef>
                <a:spcPts val="0"/>
              </a:spcBef>
              <a:buNone/>
            </a:pPr>
            <a:r>
              <a:rPr lang="en" sz="1800">
                <a:solidFill>
                  <a:srgbClr val="1155CC"/>
                </a:solidFill>
              </a:rPr>
              <a:t>John Seals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You live and you learn. </a:t>
            </a:r>
          </a:p>
        </p:txBody>
      </p:sp>
      <p:sp>
        <p:nvSpPr>
          <p:cNvPr id="276" name="Shape 276"/>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1:</a:t>
            </a:r>
          </a:p>
          <a:p>
            <a:pPr indent="0" lvl="0" marL="0" rtl="0">
              <a:spcBef>
                <a:spcPts val="0"/>
              </a:spcBef>
              <a:buNone/>
            </a:pPr>
            <a:r>
              <a:rPr lang="en"/>
              <a:t>I learned that teamwork matters. Whenever I struggled through certain portions of my work my teammates were there to help me out. </a:t>
            </a:r>
          </a:p>
        </p:txBody>
      </p:sp>
      <p:sp>
        <p:nvSpPr>
          <p:cNvPr id="277" name="Shape 277"/>
          <p:cNvSpPr txBox="1"/>
          <p:nvPr>
            <p:ph idx="2" type="body"/>
          </p:nvPr>
        </p:nvSpPr>
        <p:spPr>
          <a:xfrm>
            <a:off x="3258025" y="1300325"/>
            <a:ext cx="2736900" cy="3183900"/>
          </a:xfrm>
          <a:prstGeom prst="rect">
            <a:avLst/>
          </a:prstGeom>
        </p:spPr>
        <p:txBody>
          <a:bodyPr anchorCtr="0" anchor="t" bIns="91425" lIns="91425" rIns="91425" wrap="square" tIns="91425">
            <a:noAutofit/>
          </a:bodyPr>
          <a:lstStyle/>
          <a:p>
            <a:pPr indent="0" lvl="0" marL="0" rtl="0">
              <a:spcBef>
                <a:spcPts val="0"/>
              </a:spcBef>
              <a:buNone/>
            </a:pPr>
            <a:r>
              <a:rPr b="1" lang="en"/>
              <a:t>Lesson 2:</a:t>
            </a:r>
          </a:p>
          <a:p>
            <a:pPr indent="0" lvl="0" marL="0" rtl="0">
              <a:spcBef>
                <a:spcPts val="0"/>
              </a:spcBef>
              <a:buNone/>
            </a:pPr>
            <a:r>
              <a:rPr lang="en" sz="1400"/>
              <a:t>I also came to appreciate using pseudo code to logically layout a plan. I normally just jump right into coding but I found that harder to do this time. So I took a step back and pseudo coded my whole project before moving forward and it helped me come up with different methods to use for my project over all. </a:t>
            </a:r>
          </a:p>
        </p:txBody>
      </p:sp>
      <p:sp>
        <p:nvSpPr>
          <p:cNvPr id="278" name="Shape 278"/>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a:spcBef>
                <a:spcPts val="0"/>
              </a:spcBef>
              <a:buNone/>
            </a:pPr>
            <a:r>
              <a:rPr b="1" lang="en"/>
              <a:t>Lesson 3:</a:t>
            </a:r>
          </a:p>
          <a:p>
            <a:pPr indent="0" lvl="0" marL="0" rtl="0">
              <a:spcBef>
                <a:spcPts val="0"/>
              </a:spcBef>
              <a:buNone/>
            </a:pPr>
            <a:r>
              <a:rPr lang="en"/>
              <a:t>The last lesson I learned through this experience is to think out of the box about solving problems. For my project I used a combination of different sorting techniques that I would not normally use them as. </a:t>
            </a:r>
          </a:p>
          <a:p>
            <a:pPr indent="0" lvl="0" marL="0" rtl="0">
              <a:spcBef>
                <a:spcPts val="0"/>
              </a:spcBef>
              <a:buNone/>
            </a:pPr>
            <a:r>
              <a:t/>
            </a:r>
            <a:endParaRPr/>
          </a:p>
          <a:p>
            <a:pPr indent="0" lvl="0" marL="0" rtl="0">
              <a:spcBef>
                <a:spcPts val="0"/>
              </a:spcBef>
              <a:buNone/>
            </a:pPr>
            <a:r>
              <a:t/>
            </a:r>
            <a:endParaRPr/>
          </a:p>
        </p:txBody>
      </p:sp>
      <p:sp>
        <p:nvSpPr>
          <p:cNvPr id="279" name="Shape 27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80" name="Shape 280"/>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Patrick Gonzalez</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You live and you learn. </a:t>
            </a:r>
          </a:p>
        </p:txBody>
      </p:sp>
      <p:sp>
        <p:nvSpPr>
          <p:cNvPr id="286" name="Shape 286"/>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1:</a:t>
            </a:r>
          </a:p>
          <a:p>
            <a:pPr indent="0" lvl="0" marL="0" rtl="0">
              <a:spcBef>
                <a:spcPts val="0"/>
              </a:spcBef>
              <a:buNone/>
            </a:pPr>
            <a:r>
              <a:rPr lang="en"/>
              <a:t>I learned that dictionaries are very powerful. They made solving certain aspects of the game much easier than I expected.</a:t>
            </a:r>
          </a:p>
        </p:txBody>
      </p:sp>
      <p:sp>
        <p:nvSpPr>
          <p:cNvPr id="287" name="Shape 287"/>
          <p:cNvSpPr txBox="1"/>
          <p:nvPr>
            <p:ph idx="2" type="body"/>
          </p:nvPr>
        </p:nvSpPr>
        <p:spPr>
          <a:xfrm>
            <a:off x="3258025" y="1300325"/>
            <a:ext cx="2736900" cy="3183900"/>
          </a:xfrm>
          <a:prstGeom prst="rect">
            <a:avLst/>
          </a:prstGeom>
        </p:spPr>
        <p:txBody>
          <a:bodyPr anchorCtr="0" anchor="t" bIns="91425" lIns="91425" rIns="91425" wrap="square" tIns="91425">
            <a:noAutofit/>
          </a:bodyPr>
          <a:lstStyle/>
          <a:p>
            <a:pPr indent="0" lvl="0" marL="0" rtl="0">
              <a:spcBef>
                <a:spcPts val="0"/>
              </a:spcBef>
              <a:buNone/>
            </a:pPr>
            <a:r>
              <a:rPr b="1" lang="en"/>
              <a:t>Lesson 2:</a:t>
            </a:r>
          </a:p>
          <a:p>
            <a:pPr indent="0" lvl="0" marL="0" rtl="0">
              <a:spcBef>
                <a:spcPts val="0"/>
              </a:spcBef>
              <a:buNone/>
            </a:pPr>
            <a:r>
              <a:rPr lang="en" sz="1400"/>
              <a:t>Breaking down problems into smaller tasks makes it a lot easier to solve things. When I first started the project I was thinking the final product and it was overwhelming. By breaking it down into smaller chunks it made it easier to have those mental milestones of success and eventually a working game.</a:t>
            </a:r>
          </a:p>
        </p:txBody>
      </p:sp>
      <p:sp>
        <p:nvSpPr>
          <p:cNvPr id="288" name="Shape 288"/>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3:</a:t>
            </a:r>
          </a:p>
          <a:p>
            <a:pPr indent="0" lvl="0" marL="0" rtl="0">
              <a:spcBef>
                <a:spcPts val="0"/>
              </a:spcBef>
              <a:buNone/>
            </a:pPr>
            <a:r>
              <a:rPr lang="en"/>
              <a:t>Lastly, budgeting time. When I originally laid out a timetable to be able to finish this, I underestimated by a long shot. Once I started working I was able to better gauge how much time I needed. </a:t>
            </a:r>
          </a:p>
          <a:p>
            <a:pPr indent="0" lvl="0" marL="0" rtl="0">
              <a:spcBef>
                <a:spcPts val="0"/>
              </a:spcBef>
              <a:buNone/>
            </a:pPr>
            <a:r>
              <a:t/>
            </a:r>
            <a:endParaRPr/>
          </a:p>
          <a:p>
            <a:pPr indent="0" lvl="0" marL="0" rtl="0">
              <a:spcBef>
                <a:spcPts val="0"/>
              </a:spcBef>
              <a:buNone/>
            </a:pPr>
            <a:r>
              <a:t/>
            </a:r>
            <a:endParaRPr/>
          </a:p>
        </p:txBody>
      </p:sp>
      <p:sp>
        <p:nvSpPr>
          <p:cNvPr id="289" name="Shape 28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90" name="Shape 290"/>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Christopher Holmes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Media can be fun!</a:t>
            </a:r>
            <a:r>
              <a:rPr lang="en"/>
              <a:t> </a:t>
            </a:r>
          </a:p>
        </p:txBody>
      </p:sp>
      <p:sp>
        <p:nvSpPr>
          <p:cNvPr id="296" name="Shape 296"/>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1:</a:t>
            </a:r>
          </a:p>
          <a:p>
            <a:pPr indent="0" lvl="0" marL="0">
              <a:spcBef>
                <a:spcPts val="0"/>
              </a:spcBef>
              <a:buNone/>
            </a:pPr>
            <a:r>
              <a:rPr lang="en"/>
              <a:t>Media files are nothing more than ordered files based on samples and numeric digits.  They can be manipulated easily and with simple to understand tools.  Very cool!</a:t>
            </a:r>
          </a:p>
          <a:p>
            <a:pPr indent="0" lvl="0" marL="0" rtl="0">
              <a:spcBef>
                <a:spcPts val="0"/>
              </a:spcBef>
              <a:buNone/>
            </a:pPr>
            <a:r>
              <a:rPr lang="en"/>
              <a:t>I really had a good time with these projects.</a:t>
            </a:r>
          </a:p>
        </p:txBody>
      </p:sp>
      <p:sp>
        <p:nvSpPr>
          <p:cNvPr id="297" name="Shape 297"/>
          <p:cNvSpPr txBox="1"/>
          <p:nvPr>
            <p:ph idx="2" type="body"/>
          </p:nvPr>
        </p:nvSpPr>
        <p:spPr>
          <a:xfrm>
            <a:off x="3258025" y="1300325"/>
            <a:ext cx="2736900" cy="3183900"/>
          </a:xfrm>
          <a:prstGeom prst="rect">
            <a:avLst/>
          </a:prstGeom>
        </p:spPr>
        <p:txBody>
          <a:bodyPr anchorCtr="0" anchor="t" bIns="91425" lIns="91425" rIns="91425" wrap="square" tIns="91425">
            <a:noAutofit/>
          </a:bodyPr>
          <a:lstStyle/>
          <a:p>
            <a:pPr indent="0" lvl="0" marL="0" rtl="0">
              <a:spcBef>
                <a:spcPts val="0"/>
              </a:spcBef>
              <a:buNone/>
            </a:pPr>
            <a:r>
              <a:rPr b="1" lang="en"/>
              <a:t>Lesson 2:</a:t>
            </a:r>
          </a:p>
          <a:p>
            <a:pPr indent="0" lvl="0" marL="0">
              <a:spcBef>
                <a:spcPts val="0"/>
              </a:spcBef>
              <a:buNone/>
            </a:pPr>
            <a:r>
              <a:rPr lang="en" sz="1500"/>
              <a:t>Even though our projects are relatively straightforward and easy, they can be time consuming.  Budget time appropriately!</a:t>
            </a:r>
          </a:p>
          <a:p>
            <a:pPr indent="0" lvl="0" marL="0">
              <a:spcBef>
                <a:spcPts val="0"/>
              </a:spcBef>
              <a:buNone/>
            </a:pPr>
            <a:r>
              <a:t/>
            </a:r>
            <a:endParaRPr sz="1500"/>
          </a:p>
          <a:p>
            <a:pPr indent="0" lvl="0" marL="0" rtl="0">
              <a:spcBef>
                <a:spcPts val="0"/>
              </a:spcBef>
              <a:buNone/>
            </a:pPr>
            <a:r>
              <a:rPr lang="en" sz="1500"/>
              <a:t>Also, I learned to make sure to keep some time available to help classmates.  Everyone on the team should do well.</a:t>
            </a:r>
          </a:p>
        </p:txBody>
      </p:sp>
      <p:sp>
        <p:nvSpPr>
          <p:cNvPr id="298" name="Shape 298"/>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3:</a:t>
            </a:r>
          </a:p>
          <a:p>
            <a:pPr indent="0" lvl="0" marL="0" rtl="0">
              <a:spcBef>
                <a:spcPts val="0"/>
              </a:spcBef>
              <a:buNone/>
            </a:pPr>
            <a:r>
              <a:rPr lang="en"/>
              <a:t>I keep learning that the projects and work assignments can be tricky.  Read through them multiple times to get all of the detailed info and ensure that all requirements are met.</a:t>
            </a:r>
          </a:p>
          <a:p>
            <a:pPr indent="0" lvl="0" marL="0" rtl="0">
              <a:spcBef>
                <a:spcPts val="0"/>
              </a:spcBef>
              <a:buNone/>
            </a:pPr>
            <a:r>
              <a:t/>
            </a:r>
            <a:endParaRPr/>
          </a:p>
          <a:p>
            <a:pPr indent="0" lvl="0" marL="0" rtl="0">
              <a:spcBef>
                <a:spcPts val="0"/>
              </a:spcBef>
              <a:buNone/>
            </a:pPr>
            <a:r>
              <a:t/>
            </a:r>
            <a:endParaRPr/>
          </a:p>
        </p:txBody>
      </p:sp>
      <p:sp>
        <p:nvSpPr>
          <p:cNvPr id="299" name="Shape 29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00" name="Shape 300"/>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Michael Loeser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Like photoshop...but with a python</a:t>
            </a:r>
            <a:r>
              <a:rPr lang="en"/>
              <a:t> </a:t>
            </a:r>
          </a:p>
        </p:txBody>
      </p:sp>
      <p:sp>
        <p:nvSpPr>
          <p:cNvPr id="306" name="Shape 306"/>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1:</a:t>
            </a:r>
          </a:p>
          <a:p>
            <a:pPr indent="0" lvl="0" marL="0" rtl="0">
              <a:spcBef>
                <a:spcPts val="0"/>
              </a:spcBef>
              <a:buNone/>
            </a:pPr>
            <a:r>
              <a:rPr lang="en"/>
              <a:t>Images are nothing more than a series of pixels, and can be manipulated individually or through a for loop.  Likewise, sounds are nothing but a series of sound bytes that can likewise be manipulated.</a:t>
            </a:r>
          </a:p>
        </p:txBody>
      </p:sp>
      <p:sp>
        <p:nvSpPr>
          <p:cNvPr id="307" name="Shape 307"/>
          <p:cNvSpPr txBox="1"/>
          <p:nvPr>
            <p:ph idx="2" type="body"/>
          </p:nvPr>
        </p:nvSpPr>
        <p:spPr>
          <a:xfrm>
            <a:off x="3258025" y="1300325"/>
            <a:ext cx="2736900" cy="3183900"/>
          </a:xfrm>
          <a:prstGeom prst="rect">
            <a:avLst/>
          </a:prstGeom>
        </p:spPr>
        <p:txBody>
          <a:bodyPr anchorCtr="0" anchor="t" bIns="91425" lIns="91425" rIns="91425" wrap="square" tIns="91425">
            <a:noAutofit/>
          </a:bodyPr>
          <a:lstStyle/>
          <a:p>
            <a:pPr indent="0" lvl="0" marL="0" rtl="0">
              <a:spcBef>
                <a:spcPts val="0"/>
              </a:spcBef>
              <a:buNone/>
            </a:pPr>
            <a:r>
              <a:rPr b="1" lang="en"/>
              <a:t>Lesson 2:</a:t>
            </a:r>
          </a:p>
          <a:p>
            <a:pPr indent="0" lvl="0" marL="0" rtl="0">
              <a:spcBef>
                <a:spcPts val="0"/>
              </a:spcBef>
              <a:buNone/>
            </a:pPr>
            <a:r>
              <a:rPr lang="en" sz="1500"/>
              <a:t>Python is an easy language to pick up and learn.  I never thought I’d be a week into learning a new language and already manipulating images and such.  That said, the programming can be time consuming, so it is not a good idea to start projects on the day that they are due.</a:t>
            </a:r>
          </a:p>
        </p:txBody>
      </p:sp>
      <p:sp>
        <p:nvSpPr>
          <p:cNvPr id="308" name="Shape 308"/>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3:</a:t>
            </a:r>
          </a:p>
          <a:p>
            <a:pPr indent="0" lvl="0" marL="0" rtl="0">
              <a:spcBef>
                <a:spcPts val="0"/>
              </a:spcBef>
              <a:buNone/>
            </a:pPr>
            <a:r>
              <a:rPr lang="en"/>
              <a:t>Sounds, in particular, are tricky to manipulate.  HOwever, once you figure that out, you can do a lot of interesting things with them in Python.  That applies to nearly everything in Python.</a:t>
            </a:r>
          </a:p>
          <a:p>
            <a:pPr indent="0" lvl="0" marL="0" rtl="0">
              <a:spcBef>
                <a:spcPts val="0"/>
              </a:spcBef>
              <a:buNone/>
            </a:pPr>
            <a:r>
              <a:t/>
            </a:r>
            <a:endParaRPr/>
          </a:p>
          <a:p>
            <a:pPr indent="0" lvl="0" marL="0" rtl="0">
              <a:spcBef>
                <a:spcPts val="0"/>
              </a:spcBef>
              <a:buNone/>
            </a:pPr>
            <a:r>
              <a:t/>
            </a:r>
            <a:endParaRPr/>
          </a:p>
        </p:txBody>
      </p:sp>
      <p:sp>
        <p:nvSpPr>
          <p:cNvPr id="309" name="Shape 30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10" name="Shape 310"/>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 Buckey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idx="4294967295" type="title"/>
          </p:nvPr>
        </p:nvSpPr>
        <p:spPr>
          <a:xfrm>
            <a:off x="866375" y="358385"/>
            <a:ext cx="5626200" cy="857400"/>
          </a:xfrm>
          <a:prstGeom prst="rect">
            <a:avLst/>
          </a:prstGeom>
        </p:spPr>
        <p:txBody>
          <a:bodyPr anchorCtr="0" anchor="b" bIns="91425" lIns="91425" rIns="91425" wrap="square" tIns="91425">
            <a:noAutofit/>
          </a:bodyPr>
          <a:lstStyle/>
          <a:p>
            <a:pPr indent="0" lvl="0" marL="0" rtl="0">
              <a:spcBef>
                <a:spcPts val="0"/>
              </a:spcBef>
              <a:buNone/>
            </a:pPr>
            <a:r>
              <a:rPr lang="en"/>
              <a:t>Furthermore,</a:t>
            </a:r>
          </a:p>
        </p:txBody>
      </p:sp>
      <p:sp>
        <p:nvSpPr>
          <p:cNvPr id="316" name="Shape 316"/>
          <p:cNvSpPr/>
          <p:nvPr/>
        </p:nvSpPr>
        <p:spPr>
          <a:xfrm>
            <a:off x="1018775" y="1638225"/>
            <a:ext cx="5473800" cy="2315400"/>
          </a:xfrm>
          <a:prstGeom prst="homePlate">
            <a:avLst>
              <a:gd fmla="val 30129" name="adj"/>
            </a:avLst>
          </a:prstGeom>
          <a:noFill/>
          <a:ln cap="flat" cmpd="sng" w="9525">
            <a:solidFill>
              <a:srgbClr val="0B5394"/>
            </a:solidFill>
            <a:prstDash val="dash"/>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u="sng">
                <a:solidFill>
                  <a:schemeClr val="hlink"/>
                </a:solidFill>
                <a:latin typeface="Pangolin"/>
                <a:ea typeface="Pangolin"/>
                <a:cs typeface="Pangolin"/>
                <a:sym typeface="Pangolin"/>
                <a:hlinkClick r:id="rId3"/>
              </a:rPr>
              <a:t>Group Status Doc</a:t>
            </a:r>
          </a:p>
          <a:p>
            <a:pPr indent="0" lvl="0" marL="0" rtl="0" algn="ctr">
              <a:spcBef>
                <a:spcPts val="0"/>
              </a:spcBef>
              <a:buNone/>
            </a:pPr>
            <a:r>
              <a:rPr lang="en" sz="1800" u="sng">
                <a:solidFill>
                  <a:schemeClr val="hlink"/>
                </a:solidFill>
                <a:latin typeface="Pangolin"/>
                <a:ea typeface="Pangolin"/>
                <a:cs typeface="Pangolin"/>
                <a:sym typeface="Pangolin"/>
                <a:hlinkClick r:id="rId4"/>
              </a:rPr>
              <a:t>https://docs.google.com/document/d/16nwniOCphB4xkGAEI2gSROdLsSsTKVPEjwcy-p5fK_g/edit</a:t>
            </a:r>
            <a:r>
              <a:rPr lang="en" sz="1800">
                <a:solidFill>
                  <a:srgbClr val="0B5394"/>
                </a:solidFill>
                <a:latin typeface="Pangolin"/>
                <a:ea typeface="Pangolin"/>
                <a:cs typeface="Pangolin"/>
                <a:sym typeface="Pangolin"/>
              </a:rPr>
              <a:t> </a:t>
            </a:r>
          </a:p>
        </p:txBody>
      </p:sp>
      <p:sp>
        <p:nvSpPr>
          <p:cNvPr id="317" name="Shape 317"/>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18" name="Shape 318"/>
          <p:cNvSpPr/>
          <p:nvPr/>
        </p:nvSpPr>
        <p:spPr>
          <a:xfrm>
            <a:off x="7129125" y="1020552"/>
            <a:ext cx="1245054" cy="1294696"/>
          </a:xfrm>
          <a:custGeom>
            <a:pathLst>
              <a:path extrusionOk="0" h="18420" w="17715">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0B5394"/>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24" name="Shape 324"/>
          <p:cNvSpPr txBox="1"/>
          <p:nvPr>
            <p:ph idx="4294967295" type="title"/>
          </p:nvPr>
        </p:nvSpPr>
        <p:spPr>
          <a:xfrm>
            <a:off x="866375" y="1023275"/>
            <a:ext cx="3966600" cy="2792100"/>
          </a:xfrm>
          <a:prstGeom prst="rect">
            <a:avLst/>
          </a:prstGeom>
        </p:spPr>
        <p:txBody>
          <a:bodyPr anchorCtr="0" anchor="b" bIns="91425" lIns="91425" rIns="91425" wrap="square" tIns="91425">
            <a:noAutofit/>
          </a:bodyPr>
          <a:lstStyle/>
          <a:p>
            <a:pPr indent="0" lvl="0" marL="0" rtl="0">
              <a:spcBef>
                <a:spcPts val="0"/>
              </a:spcBef>
              <a:buNone/>
            </a:pPr>
            <a:r>
              <a:rPr lang="en" sz="6000"/>
              <a:t>Thanks For Your Time!</a:t>
            </a:r>
          </a:p>
        </p:txBody>
      </p:sp>
      <p:sp>
        <p:nvSpPr>
          <p:cNvPr id="325" name="Shape 325"/>
          <p:cNvSpPr/>
          <p:nvPr/>
        </p:nvSpPr>
        <p:spPr>
          <a:xfrm>
            <a:off x="5875463" y="1578259"/>
            <a:ext cx="1934246" cy="1786513"/>
          </a:xfrm>
          <a:custGeom>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0B5394"/>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866375" y="358385"/>
            <a:ext cx="5626200" cy="857400"/>
          </a:xfrm>
          <a:prstGeom prst="rect">
            <a:avLst/>
          </a:prstGeom>
        </p:spPr>
        <p:txBody>
          <a:bodyPr anchorCtr="0" anchor="b" bIns="91425" lIns="91425" rIns="91425" wrap="square" tIns="91425">
            <a:noAutofit/>
          </a:bodyPr>
          <a:lstStyle/>
          <a:p>
            <a:pPr indent="0" lvl="0" marL="0" rtl="0">
              <a:spcBef>
                <a:spcPts val="0"/>
              </a:spcBef>
              <a:buNone/>
            </a:pPr>
            <a:r>
              <a:rPr lang="en"/>
              <a:t>Credits</a:t>
            </a:r>
          </a:p>
        </p:txBody>
      </p:sp>
      <p:sp>
        <p:nvSpPr>
          <p:cNvPr id="331" name="Shape 331"/>
          <p:cNvSpPr txBox="1"/>
          <p:nvPr>
            <p:ph idx="1" type="body"/>
          </p:nvPr>
        </p:nvSpPr>
        <p:spPr>
          <a:xfrm>
            <a:off x="866375" y="1304543"/>
            <a:ext cx="5626200" cy="3063000"/>
          </a:xfrm>
          <a:prstGeom prst="rect">
            <a:avLst/>
          </a:prstGeom>
        </p:spPr>
        <p:txBody>
          <a:bodyPr anchorCtr="0" anchor="t" bIns="91425" lIns="91425" rIns="91425" wrap="square" tIns="91425">
            <a:noAutofit/>
          </a:bodyPr>
          <a:lstStyle/>
          <a:p>
            <a:pPr indent="0" lvl="0" marL="0" rtl="0">
              <a:spcBef>
                <a:spcPts val="0"/>
              </a:spcBef>
              <a:buNone/>
            </a:pPr>
            <a:r>
              <a:rPr lang="en"/>
              <a:t>Special thanks to all the people who made and released these awesome resources for free:</a:t>
            </a:r>
          </a:p>
          <a:p>
            <a:pPr indent="-342900" lvl="0" marL="457200" rtl="0">
              <a:lnSpc>
                <a:spcPct val="115000"/>
              </a:lnSpc>
              <a:spcBef>
                <a:spcPts val="0"/>
              </a:spcBef>
              <a:spcAft>
                <a:spcPts val="0"/>
              </a:spcAft>
              <a:buSzPts val="1800"/>
              <a:buChar char="✗"/>
            </a:pPr>
            <a:r>
              <a:rPr lang="en"/>
              <a:t>Presentation template by </a:t>
            </a:r>
            <a:r>
              <a:rPr lang="en" u="sng">
                <a:hlinkClick r:id="rId3"/>
              </a:rPr>
              <a:t>SlidesCarnival</a:t>
            </a:r>
          </a:p>
          <a:p>
            <a:pPr indent="-317500" lvl="0" marL="457200" rtl="0">
              <a:lnSpc>
                <a:spcPct val="115000"/>
              </a:lnSpc>
              <a:spcBef>
                <a:spcPts val="0"/>
              </a:spcBef>
              <a:buSzPts val="1400"/>
              <a:buChar char="✗"/>
            </a:pPr>
            <a:r>
              <a:rPr lang="en"/>
              <a:t>Photographs by Patrick Gonzalez</a:t>
            </a:r>
          </a:p>
        </p:txBody>
      </p:sp>
      <p:sp>
        <p:nvSpPr>
          <p:cNvPr id="332" name="Shape 332"/>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333" name="Shape 333"/>
          <p:cNvPicPr preferRelativeResize="0"/>
          <p:nvPr/>
        </p:nvPicPr>
        <p:blipFill rotWithShape="1">
          <a:blip r:embed="rId4">
            <a:alphaModFix/>
          </a:blip>
          <a:srcRect b="24938" l="-590" r="590" t="15"/>
          <a:stretch/>
        </p:blipFill>
        <p:spPr>
          <a:xfrm rot="123228">
            <a:off x="6804238" y="514461"/>
            <a:ext cx="1607232" cy="1607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1.</a:t>
            </a:r>
          </a:p>
          <a:p>
            <a:pPr indent="0" lvl="0" marL="0" rtl="0">
              <a:spcBef>
                <a:spcPts val="0"/>
              </a:spcBef>
              <a:buNone/>
            </a:pPr>
            <a:r>
              <a:rPr lang="en"/>
              <a:t>Objective</a:t>
            </a:r>
          </a:p>
        </p:txBody>
      </p:sp>
      <p:sp>
        <p:nvSpPr>
          <p:cNvPr id="117" name="Shape 117"/>
          <p:cNvSpPr txBox="1"/>
          <p:nvPr>
            <p:ph idx="1" type="subTitle"/>
          </p:nvPr>
        </p:nvSpPr>
        <p:spPr>
          <a:xfrm>
            <a:off x="2703525" y="2763852"/>
            <a:ext cx="3486300" cy="784800"/>
          </a:xfrm>
          <a:prstGeom prst="rect">
            <a:avLst/>
          </a:prstGeom>
        </p:spPr>
        <p:txBody>
          <a:bodyPr anchorCtr="0" anchor="t" bIns="91425" lIns="91425" rIns="91425" wrap="square" tIns="91425">
            <a:noAutofit/>
          </a:bodyPr>
          <a:lstStyle/>
          <a:p>
            <a:pPr indent="0" lvl="0" marL="0" rtl="0">
              <a:spcBef>
                <a:spcPts val="0"/>
              </a:spcBef>
              <a:buNone/>
            </a:pPr>
            <a:r>
              <a:rPr lang="en"/>
              <a:t>Make the plan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773525" y="540475"/>
            <a:ext cx="5766300" cy="3877500"/>
          </a:xfrm>
          <a:prstGeom prst="rect">
            <a:avLst/>
          </a:prstGeom>
        </p:spPr>
        <p:txBody>
          <a:bodyPr anchorCtr="0" anchor="t" bIns="91425" lIns="91425" rIns="91425" wrap="square" tIns="91425">
            <a:noAutofit/>
          </a:bodyPr>
          <a:lstStyle/>
          <a:p>
            <a:pPr indent="0" lvl="0" marL="0" rtl="0">
              <a:spcBef>
                <a:spcPts val="0"/>
              </a:spcBef>
              <a:buNone/>
            </a:pPr>
            <a:r>
              <a:rPr i="0" lang="en" sz="2400"/>
              <a:t>For our final project our team decided to create a box of puzzles. We each decided to create a puzzle of our choice and bring it all together to create this toy box puzzles. We have two image based puzzles , a sound bit puzzle and a text based puzzle.  </a:t>
            </a:r>
          </a:p>
        </p:txBody>
      </p:sp>
      <p:sp>
        <p:nvSpPr>
          <p:cNvPr id="123" name="Shape 123"/>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24" name="Shape 124"/>
          <p:cNvSpPr/>
          <p:nvPr/>
        </p:nvSpPr>
        <p:spPr>
          <a:xfrm>
            <a:off x="7098300" y="1076881"/>
            <a:ext cx="1281591" cy="1294312"/>
          </a:xfrm>
          <a:custGeom>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2</a:t>
            </a:r>
            <a:r>
              <a:rPr lang="en"/>
              <a:t>.</a:t>
            </a:r>
          </a:p>
          <a:p>
            <a:pPr indent="0" lvl="0" marL="0" rtl="0">
              <a:spcBef>
                <a:spcPts val="0"/>
              </a:spcBef>
              <a:buNone/>
            </a:pPr>
            <a:r>
              <a:rPr lang="en"/>
              <a:t>Approach</a:t>
            </a:r>
          </a:p>
        </p:txBody>
      </p:sp>
      <p:sp>
        <p:nvSpPr>
          <p:cNvPr id="130" name="Shape 130"/>
          <p:cNvSpPr txBox="1"/>
          <p:nvPr>
            <p:ph idx="1" type="subTitle"/>
          </p:nvPr>
        </p:nvSpPr>
        <p:spPr>
          <a:xfrm>
            <a:off x="2703525" y="2763852"/>
            <a:ext cx="3486300" cy="784800"/>
          </a:xfrm>
          <a:prstGeom prst="rect">
            <a:avLst/>
          </a:prstGeom>
        </p:spPr>
        <p:txBody>
          <a:bodyPr anchorCtr="0" anchor="t" bIns="91425" lIns="91425" rIns="91425" wrap="square" tIns="91425">
            <a:noAutofit/>
          </a:bodyPr>
          <a:lstStyle/>
          <a:p>
            <a:pPr indent="0" lvl="0" marL="0" rtl="0">
              <a:spcBef>
                <a:spcPts val="0"/>
              </a:spcBef>
              <a:buNone/>
            </a:pPr>
            <a:r>
              <a:rPr lang="en"/>
              <a:t>Execute the plan,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4294967295" type="subTitle"/>
          </p:nvPr>
        </p:nvSpPr>
        <p:spPr>
          <a:xfrm>
            <a:off x="1070800" y="962400"/>
            <a:ext cx="3551100" cy="36366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Christopher Buckey</a:t>
            </a:r>
          </a:p>
          <a:p>
            <a:pPr indent="-317500" lvl="1" marL="914400" rtl="0">
              <a:spcBef>
                <a:spcPts val="0"/>
              </a:spcBef>
              <a:spcAft>
                <a:spcPts val="0"/>
              </a:spcAft>
              <a:buSzPts val="1400"/>
              <a:buChar char="✗"/>
            </a:pPr>
            <a:r>
              <a:rPr lang="en"/>
              <a:t>Trivia Game</a:t>
            </a:r>
          </a:p>
          <a:p>
            <a:pPr indent="-317500" lvl="0" marL="457200" rtl="0">
              <a:spcBef>
                <a:spcPts val="0"/>
              </a:spcBef>
              <a:spcAft>
                <a:spcPts val="0"/>
              </a:spcAft>
              <a:buSzPts val="1400"/>
              <a:buChar char="✗"/>
            </a:pPr>
            <a:r>
              <a:rPr lang="en"/>
              <a:t>Patrick Gonzalez</a:t>
            </a:r>
          </a:p>
          <a:p>
            <a:pPr indent="-317500" lvl="1" marL="914400" rtl="0">
              <a:spcBef>
                <a:spcPts val="0"/>
              </a:spcBef>
              <a:spcAft>
                <a:spcPts val="0"/>
              </a:spcAft>
              <a:buSzPts val="1400"/>
              <a:buChar char="✗"/>
            </a:pPr>
            <a:r>
              <a:rPr lang="en"/>
              <a:t>Jigsaw Puzzle</a:t>
            </a:r>
          </a:p>
          <a:p>
            <a:pPr indent="-317500" lvl="0" marL="457200" rtl="0">
              <a:spcBef>
                <a:spcPts val="0"/>
              </a:spcBef>
              <a:spcAft>
                <a:spcPts val="0"/>
              </a:spcAft>
              <a:buSzPts val="1400"/>
              <a:buChar char="✗"/>
            </a:pPr>
            <a:r>
              <a:rPr lang="en"/>
              <a:t>Christopher Homes</a:t>
            </a:r>
          </a:p>
          <a:p>
            <a:pPr indent="-317500" lvl="1" marL="914400" rtl="0">
              <a:spcBef>
                <a:spcPts val="0"/>
              </a:spcBef>
              <a:spcAft>
                <a:spcPts val="0"/>
              </a:spcAft>
              <a:buSzPts val="1400"/>
              <a:buChar char="✗"/>
            </a:pPr>
            <a:r>
              <a:rPr lang="en"/>
              <a:t>Memory Game</a:t>
            </a:r>
          </a:p>
          <a:p>
            <a:pPr indent="-317500" lvl="0" marL="457200" rtl="0">
              <a:spcBef>
                <a:spcPts val="0"/>
              </a:spcBef>
              <a:spcAft>
                <a:spcPts val="0"/>
              </a:spcAft>
              <a:buSzPts val="1400"/>
              <a:buChar char="✗"/>
            </a:pPr>
            <a:r>
              <a:rPr lang="en"/>
              <a:t>Michael Loeser</a:t>
            </a:r>
          </a:p>
          <a:p>
            <a:pPr indent="-317500" lvl="1" marL="914400" rtl="0">
              <a:spcBef>
                <a:spcPts val="0"/>
              </a:spcBef>
              <a:spcAft>
                <a:spcPts val="0"/>
              </a:spcAft>
              <a:buSzPts val="1400"/>
              <a:buChar char="✗"/>
            </a:pPr>
            <a:r>
              <a:rPr lang="en"/>
              <a:t>Sound Puzzle</a:t>
            </a:r>
          </a:p>
          <a:p>
            <a:pPr indent="-317500" lvl="0" marL="457200" rtl="0">
              <a:spcBef>
                <a:spcPts val="0"/>
              </a:spcBef>
              <a:spcAft>
                <a:spcPts val="0"/>
              </a:spcAft>
              <a:buSzPts val="1400"/>
              <a:buChar char="✗"/>
            </a:pPr>
            <a:r>
              <a:rPr lang="en"/>
              <a:t>John Seals</a:t>
            </a:r>
          </a:p>
          <a:p>
            <a:pPr indent="-317500" lvl="1" marL="914400" rtl="0">
              <a:spcBef>
                <a:spcPts val="0"/>
              </a:spcBef>
              <a:buSzPts val="1400"/>
              <a:buChar char="✗"/>
            </a:pPr>
            <a:r>
              <a:rPr lang="en"/>
              <a:t>Game Host</a:t>
            </a:r>
          </a:p>
          <a:p>
            <a:pPr indent="-69850" lvl="0" marL="0">
              <a:spcBef>
                <a:spcPts val="0"/>
              </a:spcBef>
              <a:buClr>
                <a:schemeClr val="dk1"/>
              </a:buClr>
              <a:buSzPts val="1100"/>
              <a:buFont typeface="Arial"/>
              <a:buNone/>
            </a:pPr>
            <a:r>
              <a:t/>
            </a:r>
            <a:endParaRPr/>
          </a:p>
          <a:p>
            <a:pPr indent="0" lvl="0" marL="0" rtl="0">
              <a:spcBef>
                <a:spcPts val="0"/>
              </a:spcBef>
              <a:buNone/>
            </a:pPr>
            <a:r>
              <a:t/>
            </a:r>
            <a:endParaRPr/>
          </a:p>
        </p:txBody>
      </p:sp>
      <p:sp>
        <p:nvSpPr>
          <p:cNvPr id="136" name="Shape 136"/>
          <p:cNvSpPr/>
          <p:nvPr/>
        </p:nvSpPr>
        <p:spPr>
          <a:xfrm>
            <a:off x="6814287" y="1610574"/>
            <a:ext cx="1465647" cy="1485119"/>
          </a:xfrm>
          <a:custGeom>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0B5394"/>
          </a:solidFill>
          <a:ln>
            <a:noFill/>
          </a:ln>
        </p:spPr>
        <p:txBody>
          <a:bodyPr anchorCtr="0" anchor="ctr" bIns="91425" lIns="91425" rIns="91425" wrap="square" tIns="91425">
            <a:noAutofit/>
          </a:bodyPr>
          <a:lstStyle/>
          <a:p>
            <a:pPr indent="0" lvl="0" marL="0" rtl="0">
              <a:spcBef>
                <a:spcPts val="0"/>
              </a:spcBef>
              <a:buNone/>
            </a:pPr>
            <a:r>
              <a:t/>
            </a:r>
            <a:endParaRPr>
              <a:solidFill>
                <a:srgbClr val="6D9EEB"/>
              </a:solidFill>
            </a:endParaRPr>
          </a:p>
        </p:txBody>
      </p:sp>
      <p:sp>
        <p:nvSpPr>
          <p:cNvPr id="137" name="Shape 137"/>
          <p:cNvSpPr/>
          <p:nvPr/>
        </p:nvSpPr>
        <p:spPr>
          <a:xfrm rot="1473029">
            <a:off x="5481677" y="2352112"/>
            <a:ext cx="856929" cy="834717"/>
          </a:xfrm>
          <a:custGeom>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0B5394"/>
          </a:solidFill>
          <a:ln>
            <a:noFill/>
          </a:ln>
        </p:spPr>
        <p:txBody>
          <a:bodyPr anchorCtr="0" anchor="ctr" bIns="91425" lIns="91425" rIns="91425" wrap="square" tIns="91425">
            <a:noAutofit/>
          </a:bodyPr>
          <a:lstStyle/>
          <a:p>
            <a:pPr indent="0" lvl="0" marL="0" rtl="0">
              <a:spcBef>
                <a:spcPts val="0"/>
              </a:spcBef>
              <a:buNone/>
            </a:pPr>
            <a:r>
              <a:t/>
            </a:r>
            <a:endParaRPr>
              <a:solidFill>
                <a:srgbClr val="6D9EEB"/>
              </a:solidFill>
            </a:endParaRPr>
          </a:p>
        </p:txBody>
      </p:sp>
      <p:sp>
        <p:nvSpPr>
          <p:cNvPr id="138" name="Shape 138"/>
          <p:cNvSpPr/>
          <p:nvPr/>
        </p:nvSpPr>
        <p:spPr>
          <a:xfrm>
            <a:off x="6530815" y="1468646"/>
            <a:ext cx="375163" cy="364562"/>
          </a:xfrm>
          <a:custGeom>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0B5394"/>
          </a:solidFill>
          <a:ln>
            <a:noFill/>
          </a:ln>
        </p:spPr>
        <p:txBody>
          <a:bodyPr anchorCtr="0" anchor="ctr" bIns="91425" lIns="91425" rIns="91425" wrap="square" tIns="91425">
            <a:noAutofit/>
          </a:bodyPr>
          <a:lstStyle/>
          <a:p>
            <a:pPr indent="0" lvl="0" marL="0" rtl="0">
              <a:spcBef>
                <a:spcPts val="0"/>
              </a:spcBef>
              <a:buNone/>
            </a:pPr>
            <a:r>
              <a:t/>
            </a:r>
            <a:endParaRPr>
              <a:solidFill>
                <a:srgbClr val="6D9EEB"/>
              </a:solidFill>
            </a:endParaRPr>
          </a:p>
        </p:txBody>
      </p:sp>
      <p:sp>
        <p:nvSpPr>
          <p:cNvPr id="139" name="Shape 139"/>
          <p:cNvSpPr/>
          <p:nvPr/>
        </p:nvSpPr>
        <p:spPr>
          <a:xfrm rot="2487027">
            <a:off x="6289570" y="3122809"/>
            <a:ext cx="266888" cy="259347"/>
          </a:xfrm>
          <a:custGeom>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0B5394"/>
          </a:solidFill>
          <a:ln>
            <a:noFill/>
          </a:ln>
        </p:spPr>
        <p:txBody>
          <a:bodyPr anchorCtr="0" anchor="ctr" bIns="91425" lIns="91425" rIns="91425" wrap="square" tIns="91425">
            <a:noAutofit/>
          </a:bodyPr>
          <a:lstStyle/>
          <a:p>
            <a:pPr indent="0" lvl="0" marL="0" rtl="0">
              <a:spcBef>
                <a:spcPts val="0"/>
              </a:spcBef>
              <a:buNone/>
            </a:pPr>
            <a:r>
              <a:t/>
            </a:r>
            <a:endParaRPr>
              <a:solidFill>
                <a:srgbClr val="6D9EEB"/>
              </a:solidFill>
            </a:endParaRPr>
          </a:p>
        </p:txBody>
      </p:sp>
      <p:sp>
        <p:nvSpPr>
          <p:cNvPr id="140" name="Shape 140"/>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41" name="Shape 141"/>
          <p:cNvSpPr txBox="1"/>
          <p:nvPr>
            <p:ph idx="4294967295" type="title"/>
          </p:nvPr>
        </p:nvSpPr>
        <p:spPr>
          <a:xfrm>
            <a:off x="866300" y="520378"/>
            <a:ext cx="5607000" cy="574800"/>
          </a:xfrm>
          <a:prstGeom prst="rect">
            <a:avLst/>
          </a:prstGeom>
        </p:spPr>
        <p:txBody>
          <a:bodyPr anchorCtr="0" anchor="b" bIns="91425" lIns="91425" rIns="91425" wrap="square" tIns="91425">
            <a:noAutofit/>
          </a:bodyPr>
          <a:lstStyle/>
          <a:p>
            <a:pPr indent="0" lvl="0" marL="0" rtl="0">
              <a:spcBef>
                <a:spcPts val="0"/>
              </a:spcBef>
              <a:buNone/>
            </a:pPr>
            <a:r>
              <a:rPr lang="en"/>
              <a:t>Splitting</a:t>
            </a:r>
            <a:r>
              <a:rPr lang="en"/>
              <a:t> Up the Work: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3</a:t>
            </a:r>
            <a:r>
              <a:rPr lang="en"/>
              <a:t>.</a:t>
            </a:r>
          </a:p>
          <a:p>
            <a:pPr indent="0" lvl="0" marL="0" rtl="0">
              <a:spcBef>
                <a:spcPts val="0"/>
              </a:spcBef>
              <a:buNone/>
            </a:pPr>
            <a:r>
              <a:rPr lang="en"/>
              <a:t>Results</a:t>
            </a:r>
          </a:p>
        </p:txBody>
      </p:sp>
      <p:sp>
        <p:nvSpPr>
          <p:cNvPr id="147" name="Shape 147"/>
          <p:cNvSpPr txBox="1"/>
          <p:nvPr>
            <p:ph idx="1" type="subTitle"/>
          </p:nvPr>
        </p:nvSpPr>
        <p:spPr>
          <a:xfrm>
            <a:off x="2703525" y="2763852"/>
            <a:ext cx="3486300" cy="784800"/>
          </a:xfrm>
          <a:prstGeom prst="rect">
            <a:avLst/>
          </a:prstGeom>
        </p:spPr>
        <p:txBody>
          <a:bodyPr anchorCtr="0" anchor="t" bIns="91425" lIns="91425" rIns="91425" wrap="square" tIns="91425">
            <a:noAutofit/>
          </a:bodyPr>
          <a:lstStyle/>
          <a:p>
            <a:pPr indent="0" lvl="0" marL="0" rtl="0">
              <a:spcBef>
                <a:spcPts val="0"/>
              </a:spcBef>
              <a:buNone/>
            </a:pPr>
            <a:r>
              <a:rPr lang="en"/>
              <a:t>Expect the plan to go off the rails,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Controller Function &amp; Intro Text</a:t>
            </a:r>
          </a:p>
        </p:txBody>
      </p:sp>
      <p:sp>
        <p:nvSpPr>
          <p:cNvPr id="153" name="Shape 153"/>
          <p:cNvSpPr txBox="1"/>
          <p:nvPr>
            <p:ph idx="1" type="body"/>
          </p:nvPr>
        </p:nvSpPr>
        <p:spPr>
          <a:xfrm>
            <a:off x="1578175" y="1331673"/>
            <a:ext cx="2439300" cy="3152700"/>
          </a:xfrm>
          <a:prstGeom prst="rect">
            <a:avLst/>
          </a:prstGeom>
        </p:spPr>
        <p:txBody>
          <a:bodyPr anchorCtr="0" anchor="t" bIns="91425" lIns="91425" rIns="91425" wrap="square" tIns="91425">
            <a:noAutofit/>
          </a:bodyPr>
          <a:lstStyle/>
          <a:p>
            <a:pPr indent="0" lvl="0" marL="0" marR="0" rtl="0" algn="l">
              <a:lnSpc>
                <a:spcPct val="120000"/>
              </a:lnSpc>
              <a:spcBef>
                <a:spcPts val="0"/>
              </a:spcBef>
              <a:spcAft>
                <a:spcPts val="0"/>
              </a:spcAft>
              <a:buNone/>
            </a:pPr>
            <a:r>
              <a:rPr b="1" lang="en" sz="1400" u="sng"/>
              <a:t>Step 1:</a:t>
            </a:r>
          </a:p>
          <a:p>
            <a:pPr indent="0" lvl="0" marL="0" rtl="0">
              <a:spcBef>
                <a:spcPts val="0"/>
              </a:spcBef>
              <a:buNone/>
            </a:pPr>
            <a:r>
              <a:rPr lang="en" sz="1200"/>
              <a:t>Our puzzle collection would need a main function which would call the various games and keep track of whether the player had won or lost. I implemented the main function which runs inside a while loop and continues until either the user solves all the puzzles or chooses to quit.  This implementation would resolve program termination errors we experienced in our previous project.  </a:t>
            </a:r>
          </a:p>
        </p:txBody>
      </p:sp>
      <p:sp>
        <p:nvSpPr>
          <p:cNvPr id="154" name="Shape 154"/>
          <p:cNvSpPr txBox="1"/>
          <p:nvPr>
            <p:ph idx="2" type="body"/>
          </p:nvPr>
        </p:nvSpPr>
        <p:spPr>
          <a:xfrm>
            <a:off x="5066112" y="1331673"/>
            <a:ext cx="2439300" cy="3152700"/>
          </a:xfrm>
          <a:prstGeom prst="rect">
            <a:avLst/>
          </a:prstGeom>
        </p:spPr>
        <p:txBody>
          <a:bodyPr anchorCtr="0" anchor="t" bIns="91425" lIns="91425" rIns="91425" wrap="square" tIns="91425">
            <a:noAutofit/>
          </a:bodyPr>
          <a:lstStyle/>
          <a:p>
            <a:pPr indent="0" lvl="0" marL="0">
              <a:spcBef>
                <a:spcPts val="0"/>
              </a:spcBef>
              <a:buNone/>
            </a:pPr>
            <a:r>
              <a:rPr b="1" lang="en" sz="1400" u="sng"/>
              <a:t>Step 2</a:t>
            </a:r>
            <a:r>
              <a:rPr lang="en" sz="1400"/>
              <a:t>:</a:t>
            </a:r>
          </a:p>
          <a:p>
            <a:pPr indent="0" lvl="0" marL="0" rtl="0">
              <a:spcBef>
                <a:spcPts val="0"/>
              </a:spcBef>
              <a:buNone/>
            </a:pPr>
            <a:r>
              <a:rPr lang="en" sz="1200"/>
              <a:t>Next we would need a sharp, edgy introduction to our game.  We decided that a plot based introduction would be highly desirable and I was chosen to write the intro text.  The draft was posted early in the development process in order to collect feedback/suggestions on the plot and writing style with the final version being inserted into the main controller function.  </a:t>
            </a:r>
          </a:p>
        </p:txBody>
      </p:sp>
      <p:sp>
        <p:nvSpPr>
          <p:cNvPr id="155" name="Shape 155"/>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rPr lang="en"/>
              <a:t>		</a:t>
            </a:r>
            <a:r>
              <a:rPr lang="en" sz="1800"/>
              <a:t>John Seals</a:t>
            </a:r>
          </a:p>
        </p:txBody>
      </p:sp>
      <p:sp>
        <p:nvSpPr>
          <p:cNvPr id="156" name="Shape 156"/>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The Jigsaw Puzzle</a:t>
            </a:r>
          </a:p>
        </p:txBody>
      </p:sp>
      <p:sp>
        <p:nvSpPr>
          <p:cNvPr id="162" name="Shape 162"/>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Step 1:</a:t>
            </a:r>
          </a:p>
          <a:p>
            <a:pPr indent="-69850" lvl="0" marL="0" rtl="0">
              <a:spcBef>
                <a:spcPts val="0"/>
              </a:spcBef>
              <a:buClr>
                <a:schemeClr val="dk1"/>
              </a:buClr>
              <a:buSzPts val="1100"/>
              <a:buFont typeface="Arial"/>
              <a:buNone/>
            </a:pPr>
            <a:r>
              <a:rPr lang="en" sz="1200"/>
              <a:t>I took a 720x540 image and split it into 9 pieces. I then stored those images into a dictionary, with keys 0-8. In order to mix up the puzzle pieces I had to create a randomized list with the values 0-8. Then I made a new  dictionary and used the random list to create a new order of the puzzle pieces. Now that I have a new dictionary with the shuffled image pieces I put them all together into a new image.</a:t>
            </a:r>
          </a:p>
        </p:txBody>
      </p:sp>
      <p:sp>
        <p:nvSpPr>
          <p:cNvPr id="163" name="Shape 163"/>
          <p:cNvSpPr txBox="1"/>
          <p:nvPr>
            <p:ph idx="2" type="body"/>
          </p:nvPr>
        </p:nvSpPr>
        <p:spPr>
          <a:xfrm>
            <a:off x="3430675" y="1082950"/>
            <a:ext cx="2439300" cy="3401400"/>
          </a:xfrm>
          <a:prstGeom prst="rect">
            <a:avLst/>
          </a:prstGeom>
        </p:spPr>
        <p:txBody>
          <a:bodyPr anchorCtr="0" anchor="t" bIns="91425" lIns="91425" rIns="91425" wrap="square" tIns="91425">
            <a:noAutofit/>
          </a:bodyPr>
          <a:lstStyle/>
          <a:p>
            <a:pPr indent="0" lvl="0" marL="0" rtl="0">
              <a:spcBef>
                <a:spcPts val="0"/>
              </a:spcBef>
              <a:buNone/>
            </a:pPr>
            <a:r>
              <a:rPr b="1" lang="en"/>
              <a:t>Step 2:</a:t>
            </a:r>
          </a:p>
          <a:p>
            <a:pPr indent="-69850" lvl="0" marL="0" rtl="0">
              <a:spcBef>
                <a:spcPts val="0"/>
              </a:spcBef>
              <a:buClr>
                <a:schemeClr val="dk1"/>
              </a:buClr>
              <a:buSzPts val="1100"/>
              <a:buFont typeface="Arial"/>
              <a:buNone/>
            </a:pPr>
            <a:r>
              <a:rPr lang="en" sz="1200"/>
              <a:t>In order to accept the command from the player to swap two images pieces I had to reassign the shuffled dictionary keys to be in order from 0-8 but still keep the image pieces/values in the shuffled order. Then I showed the player the shuffled image pieces and asked the player which two image pieces they would like to swap. So long as the player input a legal command or exit or help I then swapped the images.</a:t>
            </a:r>
          </a:p>
        </p:txBody>
      </p:sp>
      <p:sp>
        <p:nvSpPr>
          <p:cNvPr id="164" name="Shape 164"/>
          <p:cNvSpPr txBox="1"/>
          <p:nvPr>
            <p:ph idx="3" type="body"/>
          </p:nvPr>
        </p:nvSpPr>
        <p:spPr>
          <a:xfrm>
            <a:off x="5995000" y="902125"/>
            <a:ext cx="2795100" cy="3774300"/>
          </a:xfrm>
          <a:prstGeom prst="rect">
            <a:avLst/>
          </a:prstGeom>
        </p:spPr>
        <p:txBody>
          <a:bodyPr anchorCtr="0" anchor="t" bIns="91425" lIns="91425" rIns="91425" wrap="square" tIns="91425">
            <a:noAutofit/>
          </a:bodyPr>
          <a:lstStyle/>
          <a:p>
            <a:pPr indent="0" lvl="0" marL="0" rtl="0">
              <a:spcBef>
                <a:spcPts val="0"/>
              </a:spcBef>
              <a:buNone/>
            </a:pPr>
            <a:r>
              <a:rPr b="1" lang="en"/>
              <a:t>Step 3:</a:t>
            </a:r>
          </a:p>
          <a:p>
            <a:pPr indent="-69850" lvl="0" marL="0">
              <a:spcBef>
                <a:spcPts val="0"/>
              </a:spcBef>
              <a:buClr>
                <a:schemeClr val="dk1"/>
              </a:buClr>
              <a:buSzPts val="1100"/>
              <a:buFont typeface="Arial"/>
              <a:buNone/>
            </a:pPr>
            <a:r>
              <a:rPr lang="en" sz="1200"/>
              <a:t>To swap the images I used a form of sorting technique by creating a variable to hold the image pieces and then used the player input as the key for where to reassigned those images to within the shuffled dictionary. After every input and swap I then pieced the shuffled dictionary images back together for the player  and then compared the completed shuffled board image to the original image. If each pixel color didn't match that of the original image I asked the player for a new set of images to swap. Once the pieced together shuffleboard image matches the original the player wins the game. </a:t>
            </a:r>
          </a:p>
          <a:p>
            <a:pPr indent="0" lvl="0" marL="0" rtl="0">
              <a:spcBef>
                <a:spcPts val="0"/>
              </a:spcBef>
              <a:buNone/>
            </a:pPr>
            <a:r>
              <a:t/>
            </a:r>
            <a:endParaRPr/>
          </a:p>
          <a:p>
            <a:pPr indent="0" lvl="0" marL="0" rtl="0">
              <a:spcBef>
                <a:spcPts val="0"/>
              </a:spcBef>
              <a:buNone/>
            </a:pPr>
            <a:r>
              <a:t/>
            </a:r>
            <a:endParaRPr/>
          </a:p>
        </p:txBody>
      </p:sp>
      <p:sp>
        <p:nvSpPr>
          <p:cNvPr id="165" name="Shape 16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66" name="Shape 166"/>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Patrick Gonzalez</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