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81" r:id="rId2"/>
    <p:sldId id="411" r:id="rId3"/>
    <p:sldId id="407" r:id="rId4"/>
    <p:sldId id="412" r:id="rId5"/>
    <p:sldId id="382" r:id="rId6"/>
    <p:sldId id="383" r:id="rId7"/>
    <p:sldId id="384" r:id="rId8"/>
    <p:sldId id="387" r:id="rId9"/>
    <p:sldId id="385" r:id="rId10"/>
    <p:sldId id="386" r:id="rId11"/>
    <p:sldId id="389" r:id="rId12"/>
    <p:sldId id="401" r:id="rId13"/>
    <p:sldId id="391" r:id="rId14"/>
    <p:sldId id="408" r:id="rId15"/>
    <p:sldId id="409" r:id="rId16"/>
    <p:sldId id="397" r:id="rId17"/>
    <p:sldId id="399" r:id="rId18"/>
    <p:sldId id="400" r:id="rId19"/>
    <p:sldId id="413" r:id="rId20"/>
    <p:sldId id="392" r:id="rId21"/>
    <p:sldId id="398" r:id="rId22"/>
    <p:sldId id="393" r:id="rId23"/>
    <p:sldId id="396" r:id="rId24"/>
    <p:sldId id="394" r:id="rId25"/>
    <p:sldId id="395" r:id="rId26"/>
    <p:sldId id="388" r:id="rId27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7E7"/>
    <a:srgbClr val="1A12BC"/>
    <a:srgbClr val="1E15D7"/>
    <a:srgbClr val="4840EC"/>
    <a:srgbClr val="003399"/>
    <a:srgbClr val="4F5A28"/>
    <a:srgbClr val="1811A9"/>
    <a:srgbClr val="6699FF"/>
    <a:srgbClr val="7973F5"/>
    <a:srgbClr val="E0A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4" autoAdjust="0"/>
    <p:restoredTop sz="96395" autoAdjust="0"/>
  </p:normalViewPr>
  <p:slideViewPr>
    <p:cSldViewPr>
      <p:cViewPr varScale="1">
        <p:scale>
          <a:sx n="103" d="100"/>
          <a:sy n="103" d="100"/>
        </p:scale>
        <p:origin x="80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2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7A94-7CFE-42A6-8A3B-749641187EED}" type="doc">
      <dgm:prSet loTypeId="urn:microsoft.com/office/officeart/2005/8/layout/hChevron3" loCatId="process" qsTypeId="urn:microsoft.com/office/officeart/2005/8/quickstyle/simple1" qsCatId="simple" csTypeId="urn:microsoft.com/office/officeart/2005/8/colors/accent6_2" csCatId="accent6" phldr="1"/>
      <dgm:spPr/>
    </dgm:pt>
    <dgm:pt modelId="{64BC1CDF-CB77-4ACA-8440-4B8FEBEB60A5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5BAE861F-C335-4C6D-8519-46A857961607}" type="parTrans" cxnId="{5D6583D7-B2DC-49B8-A1A4-8C72695AFBBD}">
      <dgm:prSet/>
      <dgm:spPr/>
      <dgm:t>
        <a:bodyPr/>
        <a:lstStyle/>
        <a:p>
          <a:endParaRPr lang="en-US"/>
        </a:p>
      </dgm:t>
    </dgm:pt>
    <dgm:pt modelId="{03AA14E4-7179-4AF6-90FB-F7D3F59B7498}" type="sibTrans" cxnId="{5D6583D7-B2DC-49B8-A1A4-8C72695AFBBD}">
      <dgm:prSet/>
      <dgm:spPr/>
      <dgm:t>
        <a:bodyPr/>
        <a:lstStyle/>
        <a:p>
          <a:endParaRPr lang="en-US"/>
        </a:p>
      </dgm:t>
    </dgm:pt>
    <dgm:pt modelId="{6A5BE1FA-247F-430B-9519-66E7C8D7F989}">
      <dgm:prSet phldrT="[Text]"/>
      <dgm:spPr/>
      <dgm:t>
        <a:bodyPr/>
        <a:lstStyle/>
        <a:p>
          <a:r>
            <a:rPr lang="en-US" dirty="0"/>
            <a:t>Get parameters</a:t>
          </a:r>
        </a:p>
      </dgm:t>
    </dgm:pt>
    <dgm:pt modelId="{86F315C5-BF03-4FE0-947E-5773B4934410}" type="parTrans" cxnId="{3E636C0C-9581-4D99-AC15-D66B5E0EDDA4}">
      <dgm:prSet/>
      <dgm:spPr/>
      <dgm:t>
        <a:bodyPr/>
        <a:lstStyle/>
        <a:p>
          <a:endParaRPr lang="en-US"/>
        </a:p>
      </dgm:t>
    </dgm:pt>
    <dgm:pt modelId="{91D9927B-FEA0-4A10-8FFF-EB1719FF4C79}" type="sibTrans" cxnId="{3E636C0C-9581-4D99-AC15-D66B5E0EDDA4}">
      <dgm:prSet/>
      <dgm:spPr/>
      <dgm:t>
        <a:bodyPr/>
        <a:lstStyle/>
        <a:p>
          <a:endParaRPr lang="en-US"/>
        </a:p>
      </dgm:t>
    </dgm:pt>
    <dgm:pt modelId="{A7BE2898-5E23-4CB9-B06D-F90802DD927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76299307-A57B-4423-B173-DA184A46FBB3}" type="parTrans" cxnId="{DFACFEC6-7A38-4462-BEFC-FDE6C0BD7DD2}">
      <dgm:prSet/>
      <dgm:spPr/>
      <dgm:t>
        <a:bodyPr/>
        <a:lstStyle/>
        <a:p>
          <a:endParaRPr lang="en-US"/>
        </a:p>
      </dgm:t>
    </dgm:pt>
    <dgm:pt modelId="{8ECA677A-5A83-4B50-8B3C-9A50E5E07595}" type="sibTrans" cxnId="{DFACFEC6-7A38-4462-BEFC-FDE6C0BD7DD2}">
      <dgm:prSet/>
      <dgm:spPr/>
      <dgm:t>
        <a:bodyPr/>
        <a:lstStyle/>
        <a:p>
          <a:endParaRPr lang="en-US"/>
        </a:p>
      </dgm:t>
    </dgm:pt>
    <dgm:pt modelId="{C4705CC0-D928-4696-BDAB-F57B92146DF1}">
      <dgm:prSet phldrT="[Text]"/>
      <dgm:spPr/>
      <dgm:t>
        <a:bodyPr/>
        <a:lstStyle/>
        <a:p>
          <a:r>
            <a:rPr lang="en-US" dirty="0"/>
            <a:t>Display result</a:t>
          </a:r>
        </a:p>
      </dgm:t>
    </dgm:pt>
    <dgm:pt modelId="{6AA8B836-1B66-4FF9-8180-4A7925629E86}" type="parTrans" cxnId="{8BE24B98-8CA6-49F9-A9CE-6D07C4A79177}">
      <dgm:prSet/>
      <dgm:spPr/>
      <dgm:t>
        <a:bodyPr/>
        <a:lstStyle/>
        <a:p>
          <a:endParaRPr lang="en-US"/>
        </a:p>
      </dgm:t>
    </dgm:pt>
    <dgm:pt modelId="{463EF40A-C136-444C-A514-30A8F8C9958E}" type="sibTrans" cxnId="{8BE24B98-8CA6-49F9-A9CE-6D07C4A79177}">
      <dgm:prSet/>
      <dgm:spPr/>
      <dgm:t>
        <a:bodyPr/>
        <a:lstStyle/>
        <a:p>
          <a:endParaRPr lang="en-US"/>
        </a:p>
      </dgm:t>
    </dgm:pt>
    <dgm:pt modelId="{373E5923-7E3F-46BD-BE70-A260D64C42CC}">
      <dgm:prSet phldrT="[Text]"/>
      <dgm:spPr/>
      <dgm:t>
        <a:bodyPr/>
        <a:lstStyle/>
        <a:p>
          <a:r>
            <a:rPr lang="en-US" dirty="0"/>
            <a:t>Disconnect</a:t>
          </a:r>
        </a:p>
      </dgm:t>
    </dgm:pt>
    <dgm:pt modelId="{78F7DB54-F197-4110-B170-61A8DAFCDE5C}" type="parTrans" cxnId="{DAD8D90F-F544-4388-949C-5452114E9A77}">
      <dgm:prSet/>
      <dgm:spPr/>
      <dgm:t>
        <a:bodyPr/>
        <a:lstStyle/>
        <a:p>
          <a:endParaRPr lang="en-US"/>
        </a:p>
      </dgm:t>
    </dgm:pt>
    <dgm:pt modelId="{A3232EA1-3A5B-4A3B-BC96-2D5E50DEFC69}" type="sibTrans" cxnId="{DAD8D90F-F544-4388-949C-5452114E9A77}">
      <dgm:prSet/>
      <dgm:spPr/>
      <dgm:t>
        <a:bodyPr/>
        <a:lstStyle/>
        <a:p>
          <a:endParaRPr lang="en-US"/>
        </a:p>
      </dgm:t>
    </dgm:pt>
    <dgm:pt modelId="{2B3A7877-1821-42EE-B5A6-84A8B4A63E6D}" type="pres">
      <dgm:prSet presAssocID="{00237A94-7CFE-42A6-8A3B-749641187EED}" presName="Name0" presStyleCnt="0">
        <dgm:presLayoutVars>
          <dgm:dir/>
          <dgm:resizeHandles val="exact"/>
        </dgm:presLayoutVars>
      </dgm:prSet>
      <dgm:spPr/>
    </dgm:pt>
    <dgm:pt modelId="{6F8D2990-A7A3-4702-BC47-0FCB075096F6}" type="pres">
      <dgm:prSet presAssocID="{64BC1CDF-CB77-4ACA-8440-4B8FEBEB60A5}" presName="parTxOnly" presStyleLbl="node1" presStyleIdx="0" presStyleCnt="5">
        <dgm:presLayoutVars>
          <dgm:bulletEnabled val="1"/>
        </dgm:presLayoutVars>
      </dgm:prSet>
      <dgm:spPr/>
    </dgm:pt>
    <dgm:pt modelId="{E3B3D332-D9E4-4EA8-8288-C8F49C830173}" type="pres">
      <dgm:prSet presAssocID="{03AA14E4-7179-4AF6-90FB-F7D3F59B7498}" presName="parSpace" presStyleCnt="0"/>
      <dgm:spPr/>
    </dgm:pt>
    <dgm:pt modelId="{B4A6D35C-0149-42D1-AA3C-3FB59EA35164}" type="pres">
      <dgm:prSet presAssocID="{6A5BE1FA-247F-430B-9519-66E7C8D7F989}" presName="parTxOnly" presStyleLbl="node1" presStyleIdx="1" presStyleCnt="5">
        <dgm:presLayoutVars>
          <dgm:bulletEnabled val="1"/>
        </dgm:presLayoutVars>
      </dgm:prSet>
      <dgm:spPr/>
    </dgm:pt>
    <dgm:pt modelId="{5FD2BD1E-94C4-4E47-BCCC-0E234685734E}" type="pres">
      <dgm:prSet presAssocID="{91D9927B-FEA0-4A10-8FFF-EB1719FF4C79}" presName="parSpace" presStyleCnt="0"/>
      <dgm:spPr/>
    </dgm:pt>
    <dgm:pt modelId="{97CACDBC-8CAB-4C5D-99B5-1DAC09025433}" type="pres">
      <dgm:prSet presAssocID="{A7BE2898-5E23-4CB9-B06D-F90802DD9270}" presName="parTxOnly" presStyleLbl="node1" presStyleIdx="2" presStyleCnt="5">
        <dgm:presLayoutVars>
          <dgm:bulletEnabled val="1"/>
        </dgm:presLayoutVars>
      </dgm:prSet>
      <dgm:spPr/>
    </dgm:pt>
    <dgm:pt modelId="{2FE4C950-ACE1-4FBC-AB1D-BA8835375583}" type="pres">
      <dgm:prSet presAssocID="{8ECA677A-5A83-4B50-8B3C-9A50E5E07595}" presName="parSpace" presStyleCnt="0"/>
      <dgm:spPr/>
    </dgm:pt>
    <dgm:pt modelId="{31008875-D71C-4886-B547-72F8518C5C27}" type="pres">
      <dgm:prSet presAssocID="{C4705CC0-D928-4696-BDAB-F57B92146DF1}" presName="parTxOnly" presStyleLbl="node1" presStyleIdx="3" presStyleCnt="5">
        <dgm:presLayoutVars>
          <dgm:bulletEnabled val="1"/>
        </dgm:presLayoutVars>
      </dgm:prSet>
      <dgm:spPr/>
    </dgm:pt>
    <dgm:pt modelId="{A89FEAB3-6949-4A40-96C8-B54B702864E9}" type="pres">
      <dgm:prSet presAssocID="{463EF40A-C136-444C-A514-30A8F8C9958E}" presName="parSpace" presStyleCnt="0"/>
      <dgm:spPr/>
    </dgm:pt>
    <dgm:pt modelId="{93DC828A-DC29-428B-937F-E454A0259C67}" type="pres">
      <dgm:prSet presAssocID="{373E5923-7E3F-46BD-BE70-A260D64C42C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D6583D7-B2DC-49B8-A1A4-8C72695AFBBD}" srcId="{00237A94-7CFE-42A6-8A3B-749641187EED}" destId="{64BC1CDF-CB77-4ACA-8440-4B8FEBEB60A5}" srcOrd="0" destOrd="0" parTransId="{5BAE861F-C335-4C6D-8519-46A857961607}" sibTransId="{03AA14E4-7179-4AF6-90FB-F7D3F59B7498}"/>
    <dgm:cxn modelId="{8BE24B98-8CA6-49F9-A9CE-6D07C4A79177}" srcId="{00237A94-7CFE-42A6-8A3B-749641187EED}" destId="{C4705CC0-D928-4696-BDAB-F57B92146DF1}" srcOrd="3" destOrd="0" parTransId="{6AA8B836-1B66-4FF9-8180-4A7925629E86}" sibTransId="{463EF40A-C136-444C-A514-30A8F8C9958E}"/>
    <dgm:cxn modelId="{EE7C2F87-113B-49CF-BED6-2E4B74EC39EE}" type="presOf" srcId="{A7BE2898-5E23-4CB9-B06D-F90802DD9270}" destId="{97CACDBC-8CAB-4C5D-99B5-1DAC09025433}" srcOrd="0" destOrd="0" presId="urn:microsoft.com/office/officeart/2005/8/layout/hChevron3"/>
    <dgm:cxn modelId="{DFACFEC6-7A38-4462-BEFC-FDE6C0BD7DD2}" srcId="{00237A94-7CFE-42A6-8A3B-749641187EED}" destId="{A7BE2898-5E23-4CB9-B06D-F90802DD9270}" srcOrd="2" destOrd="0" parTransId="{76299307-A57B-4423-B173-DA184A46FBB3}" sibTransId="{8ECA677A-5A83-4B50-8B3C-9A50E5E07595}"/>
    <dgm:cxn modelId="{0B68D010-00E2-47E5-A3A4-B3DEE5482D81}" type="presOf" srcId="{373E5923-7E3F-46BD-BE70-A260D64C42CC}" destId="{93DC828A-DC29-428B-937F-E454A0259C67}" srcOrd="0" destOrd="0" presId="urn:microsoft.com/office/officeart/2005/8/layout/hChevron3"/>
    <dgm:cxn modelId="{144BCF1F-E5D4-4BA5-BC66-F6893FAAB746}" type="presOf" srcId="{C4705CC0-D928-4696-BDAB-F57B92146DF1}" destId="{31008875-D71C-4886-B547-72F8518C5C27}" srcOrd="0" destOrd="0" presId="urn:microsoft.com/office/officeart/2005/8/layout/hChevron3"/>
    <dgm:cxn modelId="{8F278624-E836-4960-999B-B62A75E832AE}" type="presOf" srcId="{00237A94-7CFE-42A6-8A3B-749641187EED}" destId="{2B3A7877-1821-42EE-B5A6-84A8B4A63E6D}" srcOrd="0" destOrd="0" presId="urn:microsoft.com/office/officeart/2005/8/layout/hChevron3"/>
    <dgm:cxn modelId="{87D3A3A4-8A6A-4658-8345-43112952031C}" type="presOf" srcId="{6A5BE1FA-247F-430B-9519-66E7C8D7F989}" destId="{B4A6D35C-0149-42D1-AA3C-3FB59EA35164}" srcOrd="0" destOrd="0" presId="urn:microsoft.com/office/officeart/2005/8/layout/hChevron3"/>
    <dgm:cxn modelId="{DAD8D90F-F544-4388-949C-5452114E9A77}" srcId="{00237A94-7CFE-42A6-8A3B-749641187EED}" destId="{373E5923-7E3F-46BD-BE70-A260D64C42CC}" srcOrd="4" destOrd="0" parTransId="{78F7DB54-F197-4110-B170-61A8DAFCDE5C}" sibTransId="{A3232EA1-3A5B-4A3B-BC96-2D5E50DEFC69}"/>
    <dgm:cxn modelId="{3E636C0C-9581-4D99-AC15-D66B5E0EDDA4}" srcId="{00237A94-7CFE-42A6-8A3B-749641187EED}" destId="{6A5BE1FA-247F-430B-9519-66E7C8D7F989}" srcOrd="1" destOrd="0" parTransId="{86F315C5-BF03-4FE0-947E-5773B4934410}" sibTransId="{91D9927B-FEA0-4A10-8FFF-EB1719FF4C79}"/>
    <dgm:cxn modelId="{4E21F31F-BEB8-4AC8-BAB1-6478857C8854}" type="presOf" srcId="{64BC1CDF-CB77-4ACA-8440-4B8FEBEB60A5}" destId="{6F8D2990-A7A3-4702-BC47-0FCB075096F6}" srcOrd="0" destOrd="0" presId="urn:microsoft.com/office/officeart/2005/8/layout/hChevron3"/>
    <dgm:cxn modelId="{A073C0F0-348C-4CE0-8024-B27D3A5C1945}" type="presParOf" srcId="{2B3A7877-1821-42EE-B5A6-84A8B4A63E6D}" destId="{6F8D2990-A7A3-4702-BC47-0FCB075096F6}" srcOrd="0" destOrd="0" presId="urn:microsoft.com/office/officeart/2005/8/layout/hChevron3"/>
    <dgm:cxn modelId="{641C0C68-54BF-4EE0-BCC9-82EA7E487166}" type="presParOf" srcId="{2B3A7877-1821-42EE-B5A6-84A8B4A63E6D}" destId="{E3B3D332-D9E4-4EA8-8288-C8F49C830173}" srcOrd="1" destOrd="0" presId="urn:microsoft.com/office/officeart/2005/8/layout/hChevron3"/>
    <dgm:cxn modelId="{E03D8BCC-3601-4927-91EA-77101E37707D}" type="presParOf" srcId="{2B3A7877-1821-42EE-B5A6-84A8B4A63E6D}" destId="{B4A6D35C-0149-42D1-AA3C-3FB59EA35164}" srcOrd="2" destOrd="0" presId="urn:microsoft.com/office/officeart/2005/8/layout/hChevron3"/>
    <dgm:cxn modelId="{A3349B40-8D30-46F4-AEBA-D818E4E201FE}" type="presParOf" srcId="{2B3A7877-1821-42EE-B5A6-84A8B4A63E6D}" destId="{5FD2BD1E-94C4-4E47-BCCC-0E234685734E}" srcOrd="3" destOrd="0" presId="urn:microsoft.com/office/officeart/2005/8/layout/hChevron3"/>
    <dgm:cxn modelId="{AC22F700-37A7-4F7F-A935-639245BB086A}" type="presParOf" srcId="{2B3A7877-1821-42EE-B5A6-84A8B4A63E6D}" destId="{97CACDBC-8CAB-4C5D-99B5-1DAC09025433}" srcOrd="4" destOrd="0" presId="urn:microsoft.com/office/officeart/2005/8/layout/hChevron3"/>
    <dgm:cxn modelId="{8F25BCD5-48CD-4CE6-BD3E-2BE011D3CA76}" type="presParOf" srcId="{2B3A7877-1821-42EE-B5A6-84A8B4A63E6D}" destId="{2FE4C950-ACE1-4FBC-AB1D-BA8835375583}" srcOrd="5" destOrd="0" presId="urn:microsoft.com/office/officeart/2005/8/layout/hChevron3"/>
    <dgm:cxn modelId="{3F62452A-33E4-43A6-A296-17214D3C6E03}" type="presParOf" srcId="{2B3A7877-1821-42EE-B5A6-84A8B4A63E6D}" destId="{31008875-D71C-4886-B547-72F8518C5C27}" srcOrd="6" destOrd="0" presId="urn:microsoft.com/office/officeart/2005/8/layout/hChevron3"/>
    <dgm:cxn modelId="{CEE2DA3E-9F04-4BB3-98B5-950FDC1CE188}" type="presParOf" srcId="{2B3A7877-1821-42EE-B5A6-84A8B4A63E6D}" destId="{A89FEAB3-6949-4A40-96C8-B54B702864E9}" srcOrd="7" destOrd="0" presId="urn:microsoft.com/office/officeart/2005/8/layout/hChevron3"/>
    <dgm:cxn modelId="{C614BA9C-AABA-403E-B630-7BFF2A3AAAB8}" type="presParOf" srcId="{2B3A7877-1821-42EE-B5A6-84A8B4A63E6D}" destId="{93DC828A-DC29-428B-937F-E454A0259C6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D2990-A7A3-4702-BC47-0FCB075096F6}">
      <dsp:nvSpPr>
        <dsp:cNvPr id="0" name=""/>
        <dsp:cNvSpPr/>
      </dsp:nvSpPr>
      <dsp:spPr>
        <a:xfrm>
          <a:off x="753" y="811057"/>
          <a:ext cx="1469212" cy="58768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</a:t>
          </a:r>
        </a:p>
      </dsp:txBody>
      <dsp:txXfrm>
        <a:off x="753" y="811057"/>
        <a:ext cx="1322291" cy="587685"/>
      </dsp:txXfrm>
    </dsp:sp>
    <dsp:sp modelId="{B4A6D35C-0149-42D1-AA3C-3FB59EA35164}">
      <dsp:nvSpPr>
        <dsp:cNvPr id="0" name=""/>
        <dsp:cNvSpPr/>
      </dsp:nvSpPr>
      <dsp:spPr>
        <a:xfrm>
          <a:off x="1176123" y="811057"/>
          <a:ext cx="1469212" cy="58768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Get parameters</a:t>
          </a:r>
        </a:p>
      </dsp:txBody>
      <dsp:txXfrm>
        <a:off x="1469966" y="811057"/>
        <a:ext cx="881527" cy="587685"/>
      </dsp:txXfrm>
    </dsp:sp>
    <dsp:sp modelId="{97CACDBC-8CAB-4C5D-99B5-1DAC09025433}">
      <dsp:nvSpPr>
        <dsp:cNvPr id="0" name=""/>
        <dsp:cNvSpPr/>
      </dsp:nvSpPr>
      <dsp:spPr>
        <a:xfrm>
          <a:off x="2351493" y="811057"/>
          <a:ext cx="1469212" cy="58768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SQL</a:t>
          </a:r>
        </a:p>
      </dsp:txBody>
      <dsp:txXfrm>
        <a:off x="2645336" y="811057"/>
        <a:ext cx="881527" cy="587685"/>
      </dsp:txXfrm>
    </dsp:sp>
    <dsp:sp modelId="{31008875-D71C-4886-B547-72F8518C5C27}">
      <dsp:nvSpPr>
        <dsp:cNvPr id="0" name=""/>
        <dsp:cNvSpPr/>
      </dsp:nvSpPr>
      <dsp:spPr>
        <a:xfrm>
          <a:off x="3526863" y="811057"/>
          <a:ext cx="1469212" cy="58768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Display result</a:t>
          </a:r>
        </a:p>
      </dsp:txBody>
      <dsp:txXfrm>
        <a:off x="3820706" y="811057"/>
        <a:ext cx="881527" cy="587685"/>
      </dsp:txXfrm>
    </dsp:sp>
    <dsp:sp modelId="{93DC828A-DC29-428B-937F-E454A0259C67}">
      <dsp:nvSpPr>
        <dsp:cNvPr id="0" name=""/>
        <dsp:cNvSpPr/>
      </dsp:nvSpPr>
      <dsp:spPr>
        <a:xfrm>
          <a:off x="4702233" y="811057"/>
          <a:ext cx="1469212" cy="58768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Disconnect</a:t>
          </a:r>
        </a:p>
      </dsp:txBody>
      <dsp:txXfrm>
        <a:off x="4996076" y="811057"/>
        <a:ext cx="881527" cy="58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705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3296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705" y="8893296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E88ACB-C7FA-4874-B096-0CDA773202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1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705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7708" y="4447461"/>
            <a:ext cx="5661660" cy="42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3296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705" y="8893296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06037E-FB60-48F5-9E91-F13BB68AB9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other languages, = is assignment operator,  == is comparison operator.   You</a:t>
            </a:r>
            <a:r>
              <a:rPr lang="en-US" baseline="0" dirty="0"/>
              <a:t> can use print keyword instead of echo.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48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Update, delete sql statements are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0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baseline="0" dirty="0"/>
              <a:t> methods </a:t>
            </a:r>
            <a:r>
              <a:rPr lang="en-US" baseline="0" dirty="0" err="1"/>
              <a:t>fetch_row</a:t>
            </a:r>
            <a:r>
              <a:rPr lang="en-US" baseline="0" dirty="0"/>
              <a:t>, </a:t>
            </a:r>
            <a:r>
              <a:rPr lang="en-US" baseline="0" dirty="0" err="1"/>
              <a:t>fetch_assoc</a:t>
            </a:r>
            <a:r>
              <a:rPr lang="en-US" baseline="0" dirty="0"/>
              <a:t>, </a:t>
            </a:r>
            <a:r>
              <a:rPr lang="en-US" baseline="0" dirty="0" err="1"/>
              <a:t>fetch_array</a:t>
            </a:r>
            <a:r>
              <a:rPr lang="en-US" baseline="0" dirty="0"/>
              <a:t> return one row of a result set as an enumerated array, associative array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Update, delete sql statements are similar.  </a:t>
            </a:r>
            <a:r>
              <a:rPr lang="en-US" dirty="0" err="1"/>
              <a:t>Insert_id</a:t>
            </a:r>
            <a:r>
              <a:rPr lang="en-US" dirty="0"/>
              <a:t> is</a:t>
            </a:r>
            <a:r>
              <a:rPr lang="en-US" baseline="0" dirty="0"/>
              <a:t> auto-generated key value for column </a:t>
            </a:r>
            <a:r>
              <a:rPr lang="en-US" baseline="0" dirty="0" err="1"/>
              <a:t>CustomerID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7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baseline="0" dirty="0"/>
              <a:t> methods </a:t>
            </a:r>
            <a:r>
              <a:rPr lang="en-US" baseline="0" dirty="0" err="1"/>
              <a:t>fetch_row</a:t>
            </a:r>
            <a:r>
              <a:rPr lang="en-US" baseline="0" dirty="0"/>
              <a:t>, </a:t>
            </a:r>
            <a:r>
              <a:rPr lang="en-US" baseline="0" dirty="0" err="1"/>
              <a:t>fetch_assoc</a:t>
            </a:r>
            <a:r>
              <a:rPr lang="en-US" baseline="0" dirty="0"/>
              <a:t>, </a:t>
            </a:r>
            <a:r>
              <a:rPr lang="en-US" baseline="0" dirty="0" err="1"/>
              <a:t>fetch_array</a:t>
            </a:r>
            <a:r>
              <a:rPr lang="en-US" baseline="0" dirty="0"/>
              <a:t> return one row of a result set as an enumerated array, associative array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baseline="0" dirty="0"/>
              <a:t> methods </a:t>
            </a:r>
            <a:r>
              <a:rPr lang="en-US" baseline="0" dirty="0" err="1"/>
              <a:t>fetch_row</a:t>
            </a:r>
            <a:r>
              <a:rPr lang="en-US" baseline="0" dirty="0"/>
              <a:t>, </a:t>
            </a:r>
            <a:r>
              <a:rPr lang="en-US" baseline="0" dirty="0" err="1"/>
              <a:t>fetch_assoc</a:t>
            </a:r>
            <a:r>
              <a:rPr lang="en-US" baseline="0" dirty="0"/>
              <a:t>, </a:t>
            </a:r>
            <a:r>
              <a:rPr lang="en-US" baseline="0" dirty="0" err="1"/>
              <a:t>fetch_array</a:t>
            </a:r>
            <a:r>
              <a:rPr lang="en-US" baseline="0" dirty="0"/>
              <a:t> return one row of a result set as an enumerated array, associative array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1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use </a:t>
            </a:r>
            <a:r>
              <a:rPr lang="en-US" dirty="0" err="1"/>
              <a:t>fetch_row</a:t>
            </a:r>
            <a:r>
              <a:rPr lang="en-US" dirty="0"/>
              <a:t>()</a:t>
            </a:r>
            <a:r>
              <a:rPr lang="en-US" baseline="0" dirty="0"/>
              <a:t> to retrieve row data as enumerated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baseline="0" dirty="0"/>
              <a:t> methods </a:t>
            </a:r>
            <a:r>
              <a:rPr lang="en-US" baseline="0" dirty="0" err="1"/>
              <a:t>fetch_row</a:t>
            </a:r>
            <a:r>
              <a:rPr lang="en-US" baseline="0" dirty="0"/>
              <a:t>, </a:t>
            </a:r>
            <a:r>
              <a:rPr lang="en-US" baseline="0" dirty="0" err="1"/>
              <a:t>fetch_assoc</a:t>
            </a:r>
            <a:r>
              <a:rPr lang="en-US" baseline="0" dirty="0"/>
              <a:t>, </a:t>
            </a:r>
            <a:r>
              <a:rPr lang="en-US" baseline="0" dirty="0" err="1"/>
              <a:t>fetch_array</a:t>
            </a:r>
            <a:r>
              <a:rPr lang="en-US" baseline="0" dirty="0"/>
              <a:t> return one row of a result set as an enumerated array, associative array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6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5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php</a:t>
            </a:r>
            <a:r>
              <a:rPr lang="en-US" dirty="0"/>
              <a:t> manual for list of all </a:t>
            </a:r>
            <a:r>
              <a:rPr lang="en-US" dirty="0" err="1"/>
              <a:t>php</a:t>
            </a:r>
            <a:r>
              <a:rPr lang="en-US" dirty="0"/>
              <a:t> data types.</a:t>
            </a:r>
            <a:r>
              <a:rPr lang="en-US" baseline="0" dirty="0"/>
              <a:t> Including: re</a:t>
            </a:r>
            <a:r>
              <a:rPr lang="en-US" dirty="0"/>
              <a:t>sources, array,</a:t>
            </a:r>
            <a:r>
              <a:rPr lang="en-US" baseline="0" dirty="0"/>
              <a:t> object, NULL</a:t>
            </a:r>
          </a:p>
          <a:p>
            <a:r>
              <a:rPr lang="en-US" baseline="0" dirty="0"/>
              <a:t>While and do-while loops are supported.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4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baseline="0" dirty="0"/>
              <a:t> methods </a:t>
            </a:r>
            <a:r>
              <a:rPr lang="en-US" baseline="0" dirty="0" err="1"/>
              <a:t>fetch_row</a:t>
            </a:r>
            <a:r>
              <a:rPr lang="en-US" baseline="0" dirty="0"/>
              <a:t>, </a:t>
            </a:r>
            <a:r>
              <a:rPr lang="en-US" baseline="0" dirty="0" err="1"/>
              <a:t>fetch_assoc</a:t>
            </a:r>
            <a:r>
              <a:rPr lang="en-US" baseline="0" dirty="0"/>
              <a:t>, </a:t>
            </a:r>
            <a:r>
              <a:rPr lang="en-US" baseline="0" dirty="0" err="1"/>
              <a:t>fetch_array</a:t>
            </a:r>
            <a:r>
              <a:rPr lang="en-US" baseline="0" dirty="0"/>
              <a:t> return one row of a result set as an enumerated array, associative array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8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3233" indent="-29355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4204" indent="-234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43885" indent="-234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13567" indent="-234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FC481A-6971-4C1D-8A9B-5AEF28F67FBA}" type="slidenum">
              <a:rPr lang="en-US" smtClean="0"/>
              <a:pPr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0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3233" indent="-29355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4204" indent="-234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43885" indent="-234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13567" indent="-234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AA8619-5EBC-4861-8E8E-99D3424A814C}" type="slidenum">
              <a:rPr lang="en-US" smtClean="0"/>
              <a:pPr eaLnBrk="1" hangingPunct="1"/>
              <a:t>13</a:t>
            </a:fld>
            <a:endParaRPr 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/>
              <a:t>Api</a:t>
            </a:r>
            <a:r>
              <a:rPr lang="en-US" dirty="0"/>
              <a:t>:  application programming interface.</a:t>
            </a:r>
            <a:r>
              <a:rPr lang="en-US" baseline="0" dirty="0"/>
              <a:t>  The set of functions that the application uses to communicate with DBMS.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Update, delete sql statements are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9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Update, delete sql statements are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37E-FB60-48F5-9E91-F13BB68AB9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315200" cy="1470025"/>
          </a:xfrm>
        </p:spPr>
        <p:txBody>
          <a:bodyPr/>
          <a:lstStyle>
            <a:lvl1pPr>
              <a:defRPr>
                <a:solidFill>
                  <a:srgbClr val="4F622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7315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6184F436-1012-4D06-8F4D-864D2EFB9D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7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23D7024-41DE-419C-A6E1-F1E7A8BAFC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74638"/>
            <a:ext cx="1809750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27685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3993A35-A656-48BC-8388-129C542C68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47800" y="1600200"/>
            <a:ext cx="7239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E992D645-F234-45E9-9D54-EF97E2B41A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CD386216-AA82-44BC-955E-CD7376CAC2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43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8C42928-7689-4F97-AF7A-D3C9703D14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5F89BEE8-9718-4DB0-9A43-AEB874B5E0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FEEB3C1-05FC-4B5C-8936-188DA2A06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3CE8265B-655F-40CE-9EEA-3DF19AD2A4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973E479-984B-4FAD-9FC0-CFCF9DFEF5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9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9837E7F-1F75-4FA1-A04E-EA6047AD4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00" y="228600"/>
            <a:ext cx="1216103" cy="1216103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239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324600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 smtClean="0">
                <a:solidFill>
                  <a:srgbClr val="4F6228"/>
                </a:solidFill>
                <a:latin typeface="Lucida Sans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00800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solidFill>
                  <a:srgbClr val="4F6228"/>
                </a:solidFill>
                <a:latin typeface="Lucida Sans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16225588-9E30-45FA-BB3B-CAD72D9869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" y="1600200"/>
            <a:ext cx="1219200" cy="5105400"/>
          </a:xfrm>
          <a:prstGeom prst="rect">
            <a:avLst/>
          </a:prstGeom>
          <a:solidFill>
            <a:srgbClr val="4F62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52400" y="1524000"/>
            <a:ext cx="8763000" cy="0"/>
          </a:xfrm>
          <a:prstGeom prst="line">
            <a:avLst/>
          </a:prstGeom>
          <a:noFill/>
          <a:ln w="63500">
            <a:solidFill>
              <a:srgbClr val="4F62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3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4F622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33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33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33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jr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315200" cy="1470025"/>
          </a:xfrm>
        </p:spPr>
        <p:txBody>
          <a:bodyPr/>
          <a:lstStyle/>
          <a:p>
            <a:r>
              <a:rPr lang="en-US" dirty="0"/>
              <a:t>Web Applications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Php</a:t>
            </a:r>
            <a:r>
              <a:rPr lang="en-US" dirty="0"/>
              <a:t> &amp;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5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990600"/>
          </a:xfrm>
        </p:spPr>
        <p:txBody>
          <a:bodyPr/>
          <a:lstStyle/>
          <a:p>
            <a:r>
              <a:rPr lang="en-US" sz="2000" dirty="0"/>
              <a:t>Values can be string, number, </a:t>
            </a:r>
            <a:r>
              <a:rPr lang="en-US" sz="2000" dirty="0" err="1"/>
              <a:t>boolean</a:t>
            </a:r>
            <a:r>
              <a:rPr lang="en-US" sz="2000" dirty="0"/>
              <a:t> or other</a:t>
            </a:r>
          </a:p>
          <a:p>
            <a:r>
              <a:rPr lang="en-US" sz="2000" dirty="0"/>
              <a:t>Arithmetic, string, and logic operations and functions</a:t>
            </a:r>
          </a:p>
          <a:p>
            <a:r>
              <a:rPr lang="en-US" sz="2000" dirty="0"/>
              <a:t>The dot is string concatenation.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819400"/>
            <a:ext cx="6819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$a = 1;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$b = 2;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'At the end of the loop ';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for(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$a += 10;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$b += 5;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echo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"a = $a and b = $b";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990600"/>
          </a:xfrm>
        </p:spPr>
        <p:txBody>
          <a:bodyPr/>
          <a:lstStyle/>
          <a:p>
            <a:r>
              <a:rPr lang="en-US" sz="2000" dirty="0"/>
              <a:t>Array index can be integer or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2665" y="2286000"/>
            <a:ext cx="6819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create empty array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$array = array();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$array["foo"] = "bar";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$array["bar"] = "foo";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echo $array["bar"] .  "&lt;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enumerated array with keys 0, 1, 2, 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$array2 = array ("foo", "bar", "hello", "world");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echo $array2[2] . "&lt;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Web Application Processing Environment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828800"/>
            <a:ext cx="6633581" cy="1914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213" y="4013479"/>
            <a:ext cx="4192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Complications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over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applications and databases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Databases, files and email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7067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664815"/>
            <a:ext cx="7391400" cy="1497944"/>
          </a:xfrm>
          <a:prstGeom prst="rect">
            <a:avLst/>
          </a:prstGeom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ODBC:</a:t>
            </a:r>
            <a:br>
              <a:rPr lang="en-US" sz="3200" dirty="0"/>
            </a:br>
            <a:r>
              <a:rPr lang="en-US" sz="3200" dirty="0"/>
              <a:t>Three-tier Web Server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2672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Tiers 2 &amp; 3 can be on different or same computer(s)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(Windows only) there is a common </a:t>
            </a:r>
            <a:r>
              <a:rPr lang="en-US" sz="1600" dirty="0" err="1"/>
              <a:t>api</a:t>
            </a:r>
            <a:r>
              <a:rPr lang="en-US" sz="1600" dirty="0"/>
              <a:t>:  ODBC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(Java only) there is a common </a:t>
            </a:r>
            <a:r>
              <a:rPr lang="en-US" sz="1600" dirty="0" err="1"/>
              <a:t>api</a:t>
            </a:r>
            <a:r>
              <a:rPr lang="en-US" sz="1600" dirty="0"/>
              <a:t>:  JDBC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Linux, non-Java, use DBMS specific </a:t>
            </a:r>
            <a:r>
              <a:rPr lang="en-US" sz="1600" dirty="0" err="1"/>
              <a:t>apis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change DMBS, you will have to change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class, Tier 2 is apache web server, Tier 3 is MySQL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use the </a:t>
            </a:r>
            <a:r>
              <a:rPr lang="en-US" sz="1600" dirty="0" err="1"/>
              <a:t>mysqli</a:t>
            </a:r>
            <a:r>
              <a:rPr lang="en-US" sz="1600" dirty="0"/>
              <a:t> </a:t>
            </a:r>
            <a:r>
              <a:rPr lang="en-US" sz="1600" dirty="0" err="1"/>
              <a:t>apis</a:t>
            </a:r>
            <a:r>
              <a:rPr lang="en-US" sz="1600" dirty="0"/>
              <a:t> instead of ODBC.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276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 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scripts execute here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3086100" y="2819400"/>
            <a:ext cx="4191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6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26593" y="325929"/>
            <a:ext cx="4763678" cy="994172"/>
          </a:xfrm>
        </p:spPr>
        <p:txBody>
          <a:bodyPr/>
          <a:lstStyle/>
          <a:p>
            <a:r>
              <a:rPr lang="en-US" dirty="0"/>
              <a:t>The Big picture – html file</a:t>
            </a:r>
          </a:p>
        </p:txBody>
      </p:sp>
      <p:pic>
        <p:nvPicPr>
          <p:cNvPr id="7" name="Picture 6" descr="Empty chair computer desk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1" t="-1348" r="-3052" b="44382"/>
          <a:stretch/>
        </p:blipFill>
        <p:spPr>
          <a:xfrm>
            <a:off x="1416554" y="2043608"/>
            <a:ext cx="736168" cy="48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6886" y="2527392"/>
            <a:ext cx="3340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http://www.un.org/en/sections/what-we-do/index.html</a:t>
            </a:r>
          </a:p>
        </p:txBody>
      </p:sp>
      <p:pic>
        <p:nvPicPr>
          <p:cNvPr id="1026" name="Picture 2" descr="http://www.newfoundwebsolutions.net/images/server_ro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30" y="2330113"/>
            <a:ext cx="1839332" cy="13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115976" y="2462213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1967806"/>
            <a:ext cx="4984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request header + body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100" dirty="0"/>
              <a:t>request type GET,  </a:t>
            </a:r>
            <a:r>
              <a:rPr lang="en-US" sz="1100" dirty="0" err="1"/>
              <a:t>url</a:t>
            </a:r>
            <a:r>
              <a:rPr lang="en-US" sz="1100" dirty="0"/>
              <a:t>, cookie (optional), parameters (optional)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2144551" y="3514725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1170" y="3035794"/>
            <a:ext cx="468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response header + body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100" dirty="0"/>
              <a:t>Return code, cookie (optional), content (html document)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3961311"/>
            <a:ext cx="691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message contains the URL of a file at the server.</a:t>
            </a:r>
          </a:p>
          <a:p>
            <a:endParaRPr lang="en-US" dirty="0"/>
          </a:p>
          <a:p>
            <a:r>
              <a:rPr lang="en-US" dirty="0"/>
              <a:t>Server retrieves and sends the file to browser in Http response body.  A return code of 200 indicates success.</a:t>
            </a:r>
          </a:p>
        </p:txBody>
      </p:sp>
    </p:spTree>
    <p:extLst>
      <p:ext uri="{BB962C8B-B14F-4D97-AF65-F5344CB8AC3E}">
        <p14:creationId xmlns:p14="http://schemas.microsoft.com/office/powerpoint/2010/main" val="227334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12470" y="303568"/>
            <a:ext cx="5280186" cy="994172"/>
          </a:xfrm>
        </p:spPr>
        <p:txBody>
          <a:bodyPr/>
          <a:lstStyle/>
          <a:p>
            <a:r>
              <a:rPr lang="en-US" dirty="0"/>
              <a:t>The Big picture – html forms</a:t>
            </a:r>
          </a:p>
        </p:txBody>
      </p:sp>
      <p:pic>
        <p:nvPicPr>
          <p:cNvPr id="7" name="Picture 6" descr="Empty chair computer desk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1" t="-1348" r="-3052" b="44382"/>
          <a:stretch/>
        </p:blipFill>
        <p:spPr>
          <a:xfrm>
            <a:off x="1123201" y="1942138"/>
            <a:ext cx="736168" cy="48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6142" y="2484644"/>
            <a:ext cx="3161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http://voyager.csumb.edu/vwebv/searchAdvanced</a:t>
            </a:r>
          </a:p>
        </p:txBody>
      </p:sp>
      <p:pic>
        <p:nvPicPr>
          <p:cNvPr id="1026" name="Picture 2" descr="http://www.newfoundwebsolutions.net/images/server_ro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30" y="2330113"/>
            <a:ext cx="1839332" cy="13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115976" y="2462213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1969" y="2062176"/>
            <a:ext cx="49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request header:  GET request type,  </a:t>
            </a:r>
            <a:r>
              <a:rPr lang="en-US" sz="1200" dirty="0" err="1"/>
              <a:t>url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2115976" y="3265861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27079" y="3019785"/>
            <a:ext cx="468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response header + body: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1285" y="4401273"/>
            <a:ext cx="8019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URL requests download of an html document containing form</a:t>
            </a:r>
          </a:p>
          <a:p>
            <a:r>
              <a:rPr lang="en-US" sz="1200" dirty="0"/>
              <a:t>User fills in form fields and presses SUBMIT</a:t>
            </a:r>
          </a:p>
          <a:p>
            <a:r>
              <a:rPr lang="en-US" sz="1200" dirty="0"/>
              <a:t>The form tag contains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 dirty="0"/>
              <a:t>action=  the name of the server program to process the data, 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 dirty="0"/>
              <a:t>method=  whether a GET or POST type request is done.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dirty="0"/>
              <a:t>GET type request puts the name, value parameters into the URL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dirty="0"/>
              <a:t>POST type request puts the name, value parameters into the request body.</a:t>
            </a:r>
          </a:p>
          <a:p>
            <a:r>
              <a:rPr lang="en-US" sz="1200" dirty="0"/>
              <a:t>The server program processes the data and sends acknowledgement or error message to client.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319197" y="3276600"/>
            <a:ext cx="3315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User fills out form fields and presses SUBMIT button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2115976" y="3818346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7079" y="3598250"/>
            <a:ext cx="49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request header:  GET/POST,  </a:t>
            </a:r>
            <a:r>
              <a:rPr lang="en-US" sz="1100" dirty="0" err="1"/>
              <a:t>url</a:t>
            </a:r>
            <a:r>
              <a:rPr lang="en-US" sz="1100" dirty="0"/>
              <a:t>, </a:t>
            </a:r>
            <a:r>
              <a:rPr lang="en-US" sz="1200" dirty="0" err="1"/>
              <a:t>name,value</a:t>
            </a:r>
            <a:r>
              <a:rPr lang="en-US" sz="1200" dirty="0"/>
              <a:t> data pairs</a:t>
            </a:r>
            <a:endParaRPr lang="en-US" dirty="0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115976" y="4102455"/>
            <a:ext cx="4608674" cy="1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7079" y="3890478"/>
            <a:ext cx="4689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response header + body  html</a:t>
            </a:r>
          </a:p>
        </p:txBody>
      </p:sp>
    </p:spTree>
    <p:extLst>
      <p:ext uri="{BB962C8B-B14F-4D97-AF65-F5344CB8AC3E}">
        <p14:creationId xmlns:p14="http://schemas.microsoft.com/office/powerpoint/2010/main" val="317781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form with POST</a:t>
            </a:r>
            <a:br>
              <a:rPr lang="en-US" dirty="0"/>
            </a:br>
            <a:r>
              <a:rPr lang="en-US" sz="2400" dirty="0"/>
              <a:t>file:  NewCustomerForm.html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752600"/>
            <a:ext cx="7086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InsertNewCustomer.php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&lt;p&gt;&lt;b&gt;Enter Customer Name, Phone Number and Email:&lt;/b&gt;&lt;/p&gt;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&lt;table&gt;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&lt;td&gt;Last Name:&lt;/td&gt;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&gt;&lt;input type="text" name="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size="25" 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&lt;td&gt;First Name:&lt;/td&gt;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&lt;td&gt;&lt;input type="text" name="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size="25" /&gt;&lt;/td&gt;   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&lt;td&gt;Phone Number:&lt;/td&gt;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&lt;td&gt;&lt;input type="text" name="Phone" size="12" /&gt;&lt;/td&gt;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b="1" dirty="0">
              <a:solidFill>
                <a:srgbClr val="2117E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with POST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752600"/>
            <a:ext cx="7086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&lt;td&gt;Email Address:&lt;/td&gt;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&lt;td&gt;&lt;input type="text" name="Email" size="50" /&gt;&lt;/td&gt;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b="1" dirty="0" err="1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value="Add New Customer" /&gt;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 type="reset" value="Reset Values" /&gt;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endParaRPr lang="en-US" sz="1400" b="1" dirty="0">
              <a:solidFill>
                <a:srgbClr val="2117E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&lt;/form&gt;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400" b="1" dirty="0">
                <a:solidFill>
                  <a:srgbClr val="2117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2117E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9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with POST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57400"/>
            <a:ext cx="642201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7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0058"/>
              </p:ext>
            </p:extLst>
          </p:nvPr>
        </p:nvGraphicFramePr>
        <p:xfrm>
          <a:off x="2171700" y="1661319"/>
          <a:ext cx="6172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4038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error checking at each step</a:t>
            </a:r>
          </a:p>
          <a:p>
            <a:endParaRPr lang="en-US" dirty="0"/>
          </a:p>
          <a:p>
            <a:r>
              <a:rPr lang="en-US" dirty="0"/>
              <a:t>Result will depend on type of SQL statement:  SELECT, INSERT, UPDATE, or DELETE</a:t>
            </a:r>
          </a:p>
        </p:txBody>
      </p:sp>
    </p:spTree>
    <p:extLst>
      <p:ext uri="{BB962C8B-B14F-4D97-AF65-F5344CB8AC3E}">
        <p14:creationId xmlns:p14="http://schemas.microsoft.com/office/powerpoint/2010/main" val="30626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Chapter 7 </a:t>
            </a:r>
          </a:p>
          <a:p>
            <a:endParaRPr lang="en-US" sz="2400" dirty="0"/>
          </a:p>
          <a:p>
            <a:r>
              <a:rPr lang="en-US" sz="2400" dirty="0" err="1"/>
              <a:t>Php</a:t>
            </a:r>
            <a:r>
              <a:rPr lang="en-US" sz="2400" dirty="0"/>
              <a:t> language overview</a:t>
            </a:r>
          </a:p>
          <a:p>
            <a:endParaRPr lang="en-US" sz="2400" dirty="0"/>
          </a:p>
          <a:p>
            <a:r>
              <a:rPr lang="en-US" sz="2400" dirty="0"/>
              <a:t>HTML forms</a:t>
            </a:r>
          </a:p>
          <a:p>
            <a:pPr lvl="1"/>
            <a:r>
              <a:rPr lang="en-US" sz="2000" dirty="0"/>
              <a:t>HTML form input</a:t>
            </a:r>
          </a:p>
          <a:p>
            <a:pPr lvl="1"/>
            <a:r>
              <a:rPr lang="en-US" sz="2000" dirty="0"/>
              <a:t>The completed form invokes a program on the server</a:t>
            </a:r>
          </a:p>
          <a:p>
            <a:pPr lvl="1"/>
            <a:r>
              <a:rPr lang="en-US" sz="2000" dirty="0"/>
              <a:t>The program reads/updates database </a:t>
            </a:r>
          </a:p>
          <a:p>
            <a:pPr lvl="1"/>
            <a:endParaRPr lang="en-US" sz="2000" dirty="0"/>
          </a:p>
          <a:p>
            <a:r>
              <a:rPr lang="en-US" sz="2400" dirty="0"/>
              <a:t>Walkthrough the JRJ sample application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5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990600"/>
          </a:xfrm>
        </p:spPr>
        <p:txBody>
          <a:bodyPr/>
          <a:lstStyle/>
          <a:p>
            <a:r>
              <a:rPr lang="en-US" sz="2000" dirty="0"/>
              <a:t>Parameters :  </a:t>
            </a:r>
            <a:r>
              <a:rPr lang="en-US" sz="2000" dirty="0" err="1"/>
              <a:t>HostName</a:t>
            </a:r>
            <a:r>
              <a:rPr lang="en-US" sz="2000" dirty="0"/>
              <a:t>, User, Password, Database, </a:t>
            </a:r>
          </a:p>
          <a:p>
            <a:pPr marL="0" indent="0">
              <a:buNone/>
            </a:pPr>
            <a:r>
              <a:rPr lang="en-US" sz="2000" dirty="0"/>
              <a:t>                            </a:t>
            </a:r>
            <a:r>
              <a:rPr lang="en-US" sz="2000" dirty="0" err="1"/>
              <a:t>tcpip</a:t>
            </a:r>
            <a:r>
              <a:rPr lang="en-US" sz="2000" dirty="0"/>
              <a:t>  port number of DBMS (optional)</a:t>
            </a:r>
          </a:p>
          <a:p>
            <a:r>
              <a:rPr lang="en-US" sz="2000" dirty="0"/>
              <a:t>Terminate if connection fails.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900" y="2875795"/>
            <a:ext cx="6819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1400" b="1" dirty="0" err="1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 example &lt;/title&gt;   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make a connection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$conn = new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("localhost", "root", "dw4Math" ,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“cs51c", 3306);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connect_errno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exit ("Failed to connect: (" . 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connect_errno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") " . 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connect_error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1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insert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506682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$_POST["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$_POST["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$Phone = $_POST["Phone"];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$Email = $_POST["Email"];</a:t>
            </a: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SQL statement to INSERT new data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$SQLINSERT = "INSERT INTO CUSTOMER 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$SQLINSERT .= "VALUES( null, '$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$SQLINSERT .= "'$Phone', '$Email')";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SQL statement and check result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 = $conn-&gt;query($SQLINSERT);</a:t>
            </a: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affected_rows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1 ){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echo "&lt;h2&gt;New Customer Added: “. 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insert_id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.”&lt;/h2&gt;”;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exit “Insert Failed.”;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5240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from POST request and create SQL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null value to column </a:t>
            </a:r>
            <a:r>
              <a:rPr lang="en-US" dirty="0" err="1"/>
              <a:t>CustomerID</a:t>
            </a:r>
            <a:r>
              <a:rPr lang="en-US" dirty="0"/>
              <a:t> which is auto generated. </a:t>
            </a:r>
          </a:p>
        </p:txBody>
      </p:sp>
    </p:spTree>
    <p:extLst>
      <p:ext uri="{BB962C8B-B14F-4D97-AF65-F5344CB8AC3E}">
        <p14:creationId xmlns:p14="http://schemas.microsoft.com/office/powerpoint/2010/main" val="378756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select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361112"/>
            <a:ext cx="5181600" cy="400050"/>
          </a:xfrm>
        </p:spPr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50" y="3005693"/>
            <a:ext cx="68199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SQL statement to read CUSTOMER table data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$SQL = "SELECT * FROM CUSTOMER";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// Execute SQL statement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$res = $conn-&gt;query($SQL);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// Test existence of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if (!$res)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exit ("Select failed: (" . $conn-&gt;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") " .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$conn-&gt;error);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981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all rows and columns from Customer table</a:t>
            </a:r>
          </a:p>
        </p:txBody>
      </p:sp>
    </p:spTree>
    <p:extLst>
      <p:ext uri="{BB962C8B-B14F-4D97-AF65-F5344CB8AC3E}">
        <p14:creationId xmlns:p14="http://schemas.microsoft.com/office/powerpoint/2010/main" val="14443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select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990600"/>
          </a:xfrm>
        </p:spPr>
        <p:txBody>
          <a:bodyPr/>
          <a:lstStyle/>
          <a:p>
            <a:r>
              <a:rPr lang="en-US" sz="2000" dirty="0"/>
              <a:t>Create html table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485" y="2473782"/>
            <a:ext cx="681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Table header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"&lt;table class='output' border='1'&gt;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&gt;Phone&lt;/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&gt;Email&lt;/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5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select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990600"/>
          </a:xfrm>
        </p:spPr>
        <p:txBody>
          <a:bodyPr/>
          <a:lstStyle/>
          <a:p>
            <a:r>
              <a:rPr lang="en-US" sz="2000" dirty="0"/>
              <a:t>Loop for each row of result table</a:t>
            </a:r>
          </a:p>
          <a:p>
            <a:r>
              <a:rPr lang="en-US" sz="2000" dirty="0" err="1"/>
              <a:t>Fetch_assoc</a:t>
            </a:r>
            <a:r>
              <a:rPr lang="en-US" sz="2000" dirty="0"/>
              <a:t>() returns associative array of column values keyed by column name (case sensitive)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9718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Table data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$res-&gt;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"&lt;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"&lt;td&gt;" .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"&lt;/td&gt;";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"&lt;td&gt;" .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"&lt;/td&gt;";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"&lt;td&gt;" .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['Phone'] . "&lt;/td&gt;";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"&lt;td&gt;" . $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RecordSetRow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['Email'] . "&lt;/td&gt;";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"&lt;/table&gt;";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1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6159" y="2078693"/>
            <a:ext cx="6819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close connection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$conn-&gt;close();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0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2971800"/>
          </a:xfrm>
        </p:spPr>
        <p:txBody>
          <a:bodyPr/>
          <a:lstStyle/>
          <a:p>
            <a:r>
              <a:rPr lang="en-US" sz="2000" dirty="0"/>
              <a:t>Errors are written to the apache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  <a:r>
              <a:rPr lang="en-US" sz="2000" dirty="0"/>
              <a:t> file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apache2/logs</a:t>
            </a:r>
            <a:r>
              <a:rPr lang="en-US" sz="2000" dirty="0"/>
              <a:t> directory. </a:t>
            </a:r>
          </a:p>
          <a:p>
            <a:r>
              <a:rPr lang="en-US" sz="2000" dirty="0"/>
              <a:t>Use notepad++ (</a:t>
            </a:r>
            <a:r>
              <a:rPr lang="en-US" sz="2000" dirty="0" err="1"/>
              <a:t>textwrangler</a:t>
            </a:r>
            <a:r>
              <a:rPr lang="en-US" sz="2000" dirty="0"/>
              <a:t> on Mac </a:t>
            </a:r>
            <a:r>
              <a:rPr lang="en-US" sz="2000" dirty="0" err="1"/>
              <a:t>OsX</a:t>
            </a:r>
            <a:r>
              <a:rPr lang="en-US" sz="2000" dirty="0"/>
              <a:t>) to view. </a:t>
            </a:r>
          </a:p>
          <a:p>
            <a:r>
              <a:rPr lang="en-US" sz="2000" dirty="0"/>
              <a:t>Misspelling variables name (names are case sensitive), forgetting semicolon are common mistakes.</a:t>
            </a:r>
          </a:p>
          <a:p>
            <a:r>
              <a:rPr lang="en-US" sz="2000" dirty="0"/>
              <a:t>Add temporary echo statements to the script to display variables and trace flow of execution.</a:t>
            </a:r>
          </a:p>
          <a:p>
            <a:r>
              <a:rPr lang="en-US" sz="2000" dirty="0"/>
              <a:t>Check return values from sql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754562"/>
            <a:ext cx="681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3480:tid 1192] [client ::1:57248] PHP Parse error:  syntax error, unexpected '}', expecting ',' or ';' in C:\\Bitnami\\wampstack-5.6.22-0\\apache2\\htdocs\\lab2\\examplesql.php on line 49</a:t>
            </a:r>
          </a:p>
          <a:p>
            <a:endParaRPr lang="en-US" sz="1400" b="1" dirty="0">
              <a:solidFill>
                <a:srgbClr val="4840E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example error log entry </a:t>
            </a:r>
            <a:endParaRPr lang="en-US" sz="10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Download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jrj.zip </a:t>
            </a:r>
          </a:p>
          <a:p>
            <a:pPr marL="457200" lvl="1" indent="0">
              <a:buNone/>
            </a:pPr>
            <a:r>
              <a:rPr lang="en-US" sz="1400" dirty="0"/>
              <a:t>and unzip into the apache2/</a:t>
            </a:r>
            <a:r>
              <a:rPr lang="en-US" sz="1400" dirty="0" err="1"/>
              <a:t>htdocs</a:t>
            </a:r>
            <a:r>
              <a:rPr lang="en-US" sz="1400" dirty="0"/>
              <a:t> directory</a:t>
            </a:r>
          </a:p>
          <a:p>
            <a:pPr marL="457200" lvl="1" indent="0">
              <a:buNone/>
            </a:pPr>
            <a:r>
              <a:rPr lang="en-US" sz="1400" dirty="0"/>
              <a:t>You should now have a folder apache2/</a:t>
            </a:r>
            <a:r>
              <a:rPr lang="en-US" sz="1400" dirty="0" err="1"/>
              <a:t>htdocs</a:t>
            </a:r>
            <a:r>
              <a:rPr lang="en-US" sz="1400" dirty="0"/>
              <a:t>/</a:t>
            </a:r>
            <a:r>
              <a:rPr lang="en-US" sz="1400" dirty="0" err="1"/>
              <a:t>jrj</a:t>
            </a:r>
            <a:r>
              <a:rPr lang="en-US" sz="1400" dirty="0"/>
              <a:t> that contains the files.</a:t>
            </a:r>
          </a:p>
          <a:p>
            <a:pPr marL="457200" lvl="1" indent="0">
              <a:buNone/>
            </a:pP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Modify the 4 </a:t>
            </a:r>
            <a:r>
              <a:rPr lang="en-US" sz="1600" dirty="0" err="1"/>
              <a:t>php</a:t>
            </a:r>
            <a:r>
              <a:rPr lang="en-US" sz="1600" dirty="0"/>
              <a:t> files, change the $Password variable  to your root password</a:t>
            </a:r>
          </a:p>
          <a:p>
            <a:pPr marL="914400" lvl="1" indent="-457200"/>
            <a:r>
              <a:rPr lang="en-US" sz="1400" dirty="0" err="1"/>
              <a:t>InsertNewCustomer.php</a:t>
            </a:r>
            <a:endParaRPr lang="en-US" sz="1400" dirty="0"/>
          </a:p>
          <a:p>
            <a:pPr marL="914400" lvl="1" indent="-457200"/>
            <a:r>
              <a:rPr lang="en-US" sz="1400" dirty="0" err="1"/>
              <a:t>ReadItem.php</a:t>
            </a:r>
            <a:endParaRPr lang="en-US" sz="1400" dirty="0"/>
          </a:p>
          <a:p>
            <a:pPr marL="914400" lvl="1" indent="-457200"/>
            <a:r>
              <a:rPr lang="en-US" sz="1400" dirty="0" err="1"/>
              <a:t>ReadPurchase.php</a:t>
            </a:r>
            <a:endParaRPr lang="en-US" sz="1400" dirty="0"/>
          </a:p>
          <a:p>
            <a:pPr marL="914400" lvl="1" indent="-457200"/>
            <a:r>
              <a:rPr lang="en-US" sz="1400" dirty="0" err="1"/>
              <a:t>ReadPurchaseItemItemView.php</a:t>
            </a:r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dirty="0"/>
              <a:t>Open the script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JRJ create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tables.sql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in </a:t>
            </a:r>
            <a:r>
              <a:rPr lang="en-US" sz="1600" dirty="0" err="1"/>
              <a:t>MySql</a:t>
            </a:r>
            <a:r>
              <a:rPr lang="en-US" sz="1600" dirty="0"/>
              <a:t> Workbench and execute it to create the JRJ database tables</a:t>
            </a:r>
          </a:p>
          <a:p>
            <a:endParaRPr lang="en-US" sz="1600" dirty="0"/>
          </a:p>
          <a:p>
            <a:r>
              <a:rPr lang="en-US" sz="1600" dirty="0"/>
              <a:t>You should be able to enter the </a:t>
            </a:r>
            <a:r>
              <a:rPr lang="en-US" sz="1600" dirty="0" err="1"/>
              <a:t>url</a:t>
            </a:r>
            <a:r>
              <a:rPr lang="en-US" sz="1600" dirty="0"/>
              <a:t> at a browser </a:t>
            </a:r>
          </a:p>
          <a:p>
            <a:pPr marL="800100" lvl="2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http://localhost/jrj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/>
              <a:t>       All the links should work successfully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5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River Jewelry (JRJ)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992D645-F234-45E9-9D54-EF97E2B41A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6019800" cy="3841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5814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JRJ Store has jewelry items for sale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item has unique </a:t>
            </a:r>
            <a:r>
              <a:rPr lang="en-US" dirty="0" err="1"/>
              <a:t>itemNumber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make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purchase is identified by an Invoice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purchase may be for one or more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price is different from item cost</a:t>
            </a:r>
          </a:p>
        </p:txBody>
      </p:sp>
    </p:spTree>
    <p:extLst>
      <p:ext uri="{BB962C8B-B14F-4D97-AF65-F5344CB8AC3E}">
        <p14:creationId xmlns:p14="http://schemas.microsoft.com/office/powerpoint/2010/main" val="17635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85232"/>
            <a:ext cx="7239000" cy="1295400"/>
          </a:xfrm>
        </p:spPr>
        <p:txBody>
          <a:bodyPr/>
          <a:lstStyle/>
          <a:p>
            <a:r>
              <a:rPr lang="en-US" sz="2000" dirty="0"/>
              <a:t>A scripting language that can be embedded into html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“echo” statement is like print statement in C or Java</a:t>
            </a:r>
          </a:p>
          <a:p>
            <a:r>
              <a:rPr lang="en-US" sz="2000" dirty="0"/>
              <a:t>The output of echo will be inserted into the html document replacing the </a:t>
            </a:r>
            <a:r>
              <a:rPr lang="en-US" sz="2000" dirty="0" err="1"/>
              <a:t>php</a:t>
            </a:r>
            <a:r>
              <a:rPr lang="en-US" sz="2000" dirty="0"/>
              <a:t> script statements</a:t>
            </a:r>
          </a:p>
          <a:p>
            <a:pPr lvl="1"/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3200400"/>
            <a:ext cx="6477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&lt;title&gt;Online PHP Script Execution&lt;/title&gt;   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echo "&lt;h1&gt;Hello World, PHP!&lt;/h1&gt;";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solidFill>
                  <a:srgbClr val="1E15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1E15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1295400"/>
          </a:xfrm>
        </p:spPr>
        <p:txBody>
          <a:bodyPr/>
          <a:lstStyle/>
          <a:p>
            <a:r>
              <a:rPr lang="en-US" sz="2000" dirty="0"/>
              <a:t>After execution the html becomes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KROENKE and AUER -  DATABASE CONCEPTS (7th Edition)                                                                     Copyright © 2015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601913"/>
            <a:ext cx="6477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&lt;title&gt;Online PHP Script Execution&lt;/title&gt;   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&lt;h1&gt;Hello World, PHP!&lt;/h1&gt;</a:t>
            </a:r>
          </a:p>
          <a:p>
            <a:r>
              <a:rPr lang="en-US" sz="1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solidFill>
                  <a:srgbClr val="1E15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1E15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1295400"/>
          </a:xfrm>
        </p:spPr>
        <p:txBody>
          <a:bodyPr/>
          <a:lstStyle/>
          <a:p>
            <a:r>
              <a:rPr lang="en-US" sz="2000" dirty="0" err="1"/>
              <a:t>Php</a:t>
            </a:r>
            <a:r>
              <a:rPr lang="en-US" sz="2000" dirty="0"/>
              <a:t> variables begin with $ character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statements are terminated by semi-colon  character</a:t>
            </a:r>
          </a:p>
          <a:p>
            <a:r>
              <a:rPr lang="en-US" sz="2000" dirty="0"/>
              <a:t>Names are case sensitive  $d is not same as $D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date(“D”) </a:t>
            </a:r>
            <a:r>
              <a:rPr lang="en-US" sz="2000" dirty="0"/>
              <a:t>is a </a:t>
            </a:r>
            <a:r>
              <a:rPr lang="en-US" sz="2000" dirty="0" err="1"/>
              <a:t>php</a:t>
            </a:r>
            <a:r>
              <a:rPr lang="en-US" sz="2000" dirty="0"/>
              <a:t> function that returns day of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3233172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$d = date("D");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($d == "Sun")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Sunday!";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day.";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1295400"/>
          </a:xfrm>
        </p:spPr>
        <p:txBody>
          <a:bodyPr/>
          <a:lstStyle/>
          <a:p>
            <a:r>
              <a:rPr lang="en-US" sz="2000" dirty="0"/>
              <a:t>//     #     and      /*   */   are used for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438400"/>
            <a:ext cx="647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$d = date("D");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one line comment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($d == "Sun")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Sunday!";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 a multi line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comment      */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day.";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one line comment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1295400"/>
          </a:xfrm>
        </p:spPr>
        <p:txBody>
          <a:bodyPr/>
          <a:lstStyle/>
          <a:p>
            <a:r>
              <a:rPr lang="en-US" sz="2000" dirty="0"/>
              <a:t>Strings can be enclosed in single or double quotes</a:t>
            </a:r>
          </a:p>
          <a:p>
            <a:r>
              <a:rPr lang="en-US" sz="2000" dirty="0"/>
              <a:t>Variables that appear in double quoted will be expanded.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KROENKE and AUER -  DATABASE CONCEPTS (7th Edition)                                                                     Copyright © 2015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F6B11C9-9AAF-4B5D-8190-1978FB055D7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$d = date("D");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($d == "Sun")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Sunday!";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$d!";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1400" b="1" dirty="0">
                <a:solidFill>
                  <a:srgbClr val="4840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000" b="1" dirty="0">
              <a:solidFill>
                <a:srgbClr val="1E15D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3030"/>
      </p:ext>
    </p:extLst>
  </p:cSld>
  <p:clrMapOvr>
    <a:masterClrMapping/>
  </p:clrMapOvr>
</p:sld>
</file>

<file path=ppt/theme/theme1.xml><?xml version="1.0" encoding="utf-8"?>
<a:theme xmlns:a="http://schemas.openxmlformats.org/drawingml/2006/main" name="DBC-e07-Theme-v0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C-e07-Theme-v01" id="{004201C7-B1AA-4647-BFED-7D1418999474}" vid="{12D99A93-3DA1-4FC7-B753-C650C35980D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DBC-e07-Theme-v01</Template>
  <TotalTime>5099</TotalTime>
  <Words>2756</Words>
  <Application>Microsoft Office PowerPoint</Application>
  <PresentationFormat>On-screen Show (4:3)</PresentationFormat>
  <Paragraphs>391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Lucida Sans</vt:lpstr>
      <vt:lpstr>DBC-e07-Theme-v01</vt:lpstr>
      <vt:lpstr>Web Applications using Php &amp; SQL</vt:lpstr>
      <vt:lpstr>Objectives</vt:lpstr>
      <vt:lpstr>setup</vt:lpstr>
      <vt:lpstr>James River Jewelry (JRJ)</vt:lpstr>
      <vt:lpstr>Php</vt:lpstr>
      <vt:lpstr>Php</vt:lpstr>
      <vt:lpstr>Php Variables</vt:lpstr>
      <vt:lpstr>Php Comments</vt:lpstr>
      <vt:lpstr>Php Strings </vt:lpstr>
      <vt:lpstr>Php loops</vt:lpstr>
      <vt:lpstr>Php arrays</vt:lpstr>
      <vt:lpstr>The Web Application Processing Environment </vt:lpstr>
      <vt:lpstr>ODBC: Three-tier Web Server Architecture</vt:lpstr>
      <vt:lpstr>The Big picture – html file</vt:lpstr>
      <vt:lpstr>The Big picture – html forms</vt:lpstr>
      <vt:lpstr>HTML form with POST file:  NewCustomerForm.html</vt:lpstr>
      <vt:lpstr>HTML form with POST</vt:lpstr>
      <vt:lpstr>HTML form with POST</vt:lpstr>
      <vt:lpstr>Server program</vt:lpstr>
      <vt:lpstr>Connect to database</vt:lpstr>
      <vt:lpstr>Perform insert statement</vt:lpstr>
      <vt:lpstr>Perform select statement</vt:lpstr>
      <vt:lpstr>Process select result</vt:lpstr>
      <vt:lpstr>Process select result</vt:lpstr>
      <vt:lpstr>Disconnect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DBC-e07-Chapter-07-PP</dc:title>
  <dc:creator>David J. Auer</dc:creator>
  <cp:lastModifiedBy>David Wisneski</cp:lastModifiedBy>
  <cp:revision>245</cp:revision>
  <cp:lastPrinted>2016-12-28T05:54:39Z</cp:lastPrinted>
  <dcterms:created xsi:type="dcterms:W3CDTF">2010-07-09T19:25:44Z</dcterms:created>
  <dcterms:modified xsi:type="dcterms:W3CDTF">2016-12-30T18:17:28Z</dcterms:modified>
</cp:coreProperties>
</file>