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84" r:id="rId5"/>
    <p:sldId id="288" r:id="rId6"/>
    <p:sldId id="297" r:id="rId7"/>
    <p:sldId id="300" r:id="rId8"/>
    <p:sldId id="298" r:id="rId9"/>
    <p:sldId id="302" r:id="rId10"/>
    <p:sldId id="305" r:id="rId11"/>
    <p:sldId id="307" r:id="rId12"/>
    <p:sldId id="312" r:id="rId13"/>
    <p:sldId id="315" r:id="rId14"/>
    <p:sldId id="308" r:id="rId15"/>
    <p:sldId id="296" r:id="rId16"/>
    <p:sldId id="316" r:id="rId17"/>
    <p:sldId id="319" r:id="rId18"/>
    <p:sldId id="295" r:id="rId19"/>
    <p:sldId id="320" r:id="rId20"/>
  </p:sldIdLst>
  <p:sldSz cx="12192000" cy="6858000"/>
  <p:notesSz cx="6858000" cy="9144000"/>
  <p:defaultTextStyle>
    <a:defPPr rtl="0">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F4EBE8"/>
    <a:srgbClr val="ECC4BF"/>
    <a:srgbClr val="97EFD3"/>
    <a:srgbClr val="E9C46A"/>
    <a:srgbClr val="F15574"/>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899" autoAdjust="0"/>
  </p:normalViewPr>
  <p:slideViewPr>
    <p:cSldViewPr snapToGrid="0" snapToObjects="1" showGuides="1">
      <p:cViewPr varScale="1">
        <p:scale>
          <a:sx n="159" d="100"/>
          <a:sy n="159" d="100"/>
        </p:scale>
        <p:origin x="306" y="138"/>
      </p:cViewPr>
      <p:guideLst>
        <p:guide orient="horz" pos="528"/>
        <p:guide pos="6216"/>
        <p:guide pos="1440"/>
        <p:guide orient="horz" pos="2352"/>
        <p:guide orient="horz" pos="936"/>
        <p:guide pos="3840"/>
        <p:guide orient="horz" pos="3144"/>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FBAEE0-9ED8-4373-BD0F-2B6A628FAF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latin typeface="Microsoft JhengHei UI" panose="020B0604030504040204" pitchFamily="34" charset="-120"/>
              <a:ea typeface="Microsoft JhengHei UI" panose="020B0604030504040204" pitchFamily="34" charset="-120"/>
            </a:endParaRPr>
          </a:p>
        </p:txBody>
      </p:sp>
      <p:sp>
        <p:nvSpPr>
          <p:cNvPr id="3" name="Date Placeholder 2">
            <a:extLst>
              <a:ext uri="{FF2B5EF4-FFF2-40B4-BE49-F238E27FC236}">
                <a16:creationId xmlns:a16="http://schemas.microsoft.com/office/drawing/2014/main" id="{BBF9425D-2833-46E2-B88F-92A346C177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15C89-3412-42E4-AF46-07CE006DCCC3}" type="datetime1">
              <a:rPr lang="zh-TW" altLang="pt-BR" smtClean="0">
                <a:latin typeface="Microsoft JhengHei UI" panose="020B0604030504040204" pitchFamily="34" charset="-120"/>
                <a:ea typeface="Microsoft JhengHei UI" panose="020B0604030504040204" pitchFamily="34" charset="-120"/>
              </a:rPr>
              <a:t>2023/9/23</a:t>
            </a:fld>
            <a:endParaRPr lang="pt-BR">
              <a:latin typeface="Microsoft JhengHei UI" panose="020B0604030504040204" pitchFamily="34" charset="-120"/>
              <a:ea typeface="Microsoft JhengHei UI" panose="020B0604030504040204" pitchFamily="34" charset="-120"/>
            </a:endParaRPr>
          </a:p>
        </p:txBody>
      </p:sp>
      <p:sp>
        <p:nvSpPr>
          <p:cNvPr id="4" name="Footer Placeholder 3">
            <a:extLst>
              <a:ext uri="{FF2B5EF4-FFF2-40B4-BE49-F238E27FC236}">
                <a16:creationId xmlns:a16="http://schemas.microsoft.com/office/drawing/2014/main" id="{03151CF7-4732-47B6-841F-870D39B800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latin typeface="Microsoft JhengHei UI" panose="020B0604030504040204" pitchFamily="34" charset="-120"/>
              <a:ea typeface="Microsoft JhengHei UI" panose="020B0604030504040204" pitchFamily="34" charset="-120"/>
            </a:endParaRPr>
          </a:p>
        </p:txBody>
      </p:sp>
      <p:sp>
        <p:nvSpPr>
          <p:cNvPr id="5" name="Slide Number Placeholder 4">
            <a:extLst>
              <a:ext uri="{FF2B5EF4-FFF2-40B4-BE49-F238E27FC236}">
                <a16:creationId xmlns:a16="http://schemas.microsoft.com/office/drawing/2014/main" id="{DBF4802B-BE81-499D-B0BD-DC40BC90EA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499E58-4FE6-4C2E-A66C-DB661FFDA77F}" type="slidenum">
              <a:rPr lang="pt-BR" smtClean="0">
                <a:latin typeface="Microsoft JhengHei UI" panose="020B0604030504040204" pitchFamily="34" charset="-120"/>
                <a:ea typeface="Microsoft JhengHei UI" panose="020B0604030504040204" pitchFamily="34" charset="-120"/>
              </a:rPr>
              <a:t>‹#›</a:t>
            </a:fld>
            <a:endParaRPr lang="pt-BR">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58745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TW" sz="1200"/>
            </a:lvl1pPr>
          </a:lstStyle>
          <a:p>
            <a:pPr rtl="0"/>
            <a:endParaRPr lang="zh-TW"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TW" sz="1200"/>
            </a:lvl1pPr>
          </a:lstStyle>
          <a:p>
            <a:pPr rtl="0"/>
            <a:fld id="{238BC10F-624E-45DC-84B1-3128B2B550AF}" type="datetime1">
              <a:rPr lang="zh-TW" altLang="pt-BR" smtClean="0"/>
              <a:t>2023/9/23</a:t>
            </a:fld>
            <a:endParaRPr lang="zh-TW"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TW"/>
            </a:defPPr>
          </a:lstStyle>
          <a:p>
            <a:pPr rtl="0"/>
            <a:endParaRPr lang="zh-TW"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TW"/>
            </a:def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TW" sz="1200"/>
            </a:lvl1pPr>
          </a:lstStyle>
          <a:p>
            <a:pPr rtl="0"/>
            <a:endParaRPr lang="zh-TW"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TW" sz="1200"/>
            </a:lvl1pPr>
          </a:lstStyle>
          <a:p>
            <a:pPr rtl="0"/>
            <a:fld id="{980D3DFC-11A7-4DDF-8AEE-A5ACE051EBF3}" type="slidenum">
              <a:rPr lang="zh-TW" smtClean="0"/>
              <a:t>‹#›</a:t>
            </a:fld>
            <a:endParaRPr lang="zh-TW"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TW" sz="1200" kern="1200">
        <a:solidFill>
          <a:schemeClr val="tx1"/>
        </a:solidFill>
        <a:latin typeface="+mn-ea"/>
        <a:ea typeface="+mn-ea"/>
        <a:cs typeface="+mn-cs"/>
      </a:defRPr>
    </a:lvl1pPr>
    <a:lvl2pPr marL="457200" algn="l" defTabSz="914400" rtl="0" eaLnBrk="1" latinLnBrk="0" hangingPunct="1">
      <a:defRPr lang="zh-TW" sz="1200" kern="1200">
        <a:solidFill>
          <a:schemeClr val="tx1"/>
        </a:solidFill>
        <a:latin typeface="+mn-ea"/>
        <a:ea typeface="+mn-ea"/>
        <a:cs typeface="+mn-cs"/>
      </a:defRPr>
    </a:lvl2pPr>
    <a:lvl3pPr marL="914400" algn="l" defTabSz="914400" rtl="0" eaLnBrk="1" latinLnBrk="0" hangingPunct="1">
      <a:defRPr lang="zh-TW" sz="1200" kern="1200">
        <a:solidFill>
          <a:schemeClr val="tx1"/>
        </a:solidFill>
        <a:latin typeface="+mn-ea"/>
        <a:ea typeface="+mn-ea"/>
        <a:cs typeface="+mn-cs"/>
      </a:defRPr>
    </a:lvl3pPr>
    <a:lvl4pPr marL="1371600" algn="l" defTabSz="914400" rtl="0" eaLnBrk="1" latinLnBrk="0" hangingPunct="1">
      <a:defRPr lang="zh-TW" sz="1200" kern="1200">
        <a:solidFill>
          <a:schemeClr val="tx1"/>
        </a:solidFill>
        <a:latin typeface="+mn-ea"/>
        <a:ea typeface="+mn-ea"/>
        <a:cs typeface="+mn-cs"/>
      </a:defRPr>
    </a:lvl4pPr>
    <a:lvl5pPr marL="1828800" algn="l" defTabSz="914400" rtl="0" eaLnBrk="1" latinLnBrk="0" hangingPunct="1">
      <a:defRPr lang="zh-TW" sz="1200" kern="1200">
        <a:solidFill>
          <a:schemeClr val="tx1"/>
        </a:solidFill>
        <a:latin typeface="+mn-ea"/>
        <a:ea typeface="+mn-ea"/>
        <a:cs typeface="+mn-cs"/>
      </a:defRPr>
    </a:lvl5pPr>
    <a:lvl6pPr marL="2286000" algn="l" defTabSz="914400" rtl="0" eaLnBrk="1" latinLnBrk="0" hangingPunct="1">
      <a:defRPr lang="zh-TW" sz="1200" kern="1200">
        <a:solidFill>
          <a:schemeClr val="tx1"/>
        </a:solidFill>
        <a:latin typeface="+mn-ea"/>
        <a:ea typeface="+mn-ea"/>
        <a:cs typeface="+mn-cs"/>
      </a:defRPr>
    </a:lvl6pPr>
    <a:lvl7pPr marL="2743200" algn="l" defTabSz="914400" rtl="0" eaLnBrk="1" latinLnBrk="0" hangingPunct="1">
      <a:defRPr lang="zh-TW" sz="1200" kern="1200">
        <a:solidFill>
          <a:schemeClr val="tx1"/>
        </a:solidFill>
        <a:latin typeface="+mn-ea"/>
        <a:ea typeface="+mn-ea"/>
        <a:cs typeface="+mn-cs"/>
      </a:defRPr>
    </a:lvl7pPr>
    <a:lvl8pPr marL="3200400" algn="l" defTabSz="914400" rtl="0" eaLnBrk="1" latinLnBrk="0" hangingPunct="1">
      <a:defRPr lang="zh-TW" sz="1200" kern="1200">
        <a:solidFill>
          <a:schemeClr val="tx1"/>
        </a:solidFill>
        <a:latin typeface="+mn-ea"/>
        <a:ea typeface="+mn-ea"/>
        <a:cs typeface="+mn-cs"/>
      </a:defRPr>
    </a:lvl8pPr>
    <a:lvl9pPr marL="3657600" algn="l" defTabSz="914400" rtl="0" eaLnBrk="1" latinLnBrk="0" hangingPunct="1">
      <a:defRPr lang="zh-TW"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1</a:t>
            </a:fld>
            <a:endParaRPr lang="zh-TW" dirty="0"/>
          </a:p>
        </p:txBody>
      </p:sp>
    </p:spTree>
    <p:extLst>
      <p:ext uri="{BB962C8B-B14F-4D97-AF65-F5344CB8AC3E}">
        <p14:creationId xmlns:p14="http://schemas.microsoft.com/office/powerpoint/2010/main" val="167089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2</a:t>
            </a:fld>
            <a:endParaRPr lang="zh-TW" dirty="0"/>
          </a:p>
        </p:txBody>
      </p:sp>
    </p:spTree>
    <p:extLst>
      <p:ext uri="{BB962C8B-B14F-4D97-AF65-F5344CB8AC3E}">
        <p14:creationId xmlns:p14="http://schemas.microsoft.com/office/powerpoint/2010/main" val="203916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11</a:t>
            </a:fld>
            <a:endParaRPr lang="zh-TW" dirty="0"/>
          </a:p>
        </p:txBody>
      </p:sp>
    </p:spTree>
    <p:extLst>
      <p:ext uri="{BB962C8B-B14F-4D97-AF65-F5344CB8AC3E}">
        <p14:creationId xmlns:p14="http://schemas.microsoft.com/office/powerpoint/2010/main" val="85998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15</a:t>
            </a:fld>
            <a:endParaRPr lang="zh-TW" dirty="0"/>
          </a:p>
        </p:txBody>
      </p:sp>
    </p:spTree>
    <p:extLst>
      <p:ext uri="{BB962C8B-B14F-4D97-AF65-F5344CB8AC3E}">
        <p14:creationId xmlns:p14="http://schemas.microsoft.com/office/powerpoint/2010/main" val="201850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rtlCol="0" anchor="b">
            <a:noAutofit/>
          </a:bodyPr>
          <a:lstStyle>
            <a:lvl1pPr marL="0" indent="0" algn="l">
              <a:lnSpc>
                <a:spcPct val="90000"/>
              </a:lnSpc>
              <a:defRPr lang="zh-TW" sz="6000"/>
            </a:lvl1pPr>
          </a:lstStyle>
          <a:p>
            <a:pPr rtl="0"/>
            <a:r>
              <a:rPr lang="zh-TW" altLang="en-US" noProof="0"/>
              <a:t>按一下以編輯母片標題樣式</a:t>
            </a:r>
            <a:endParaRPr lang="zh-TW" noProof="0"/>
          </a:p>
        </p:txBody>
      </p:sp>
      <p:sp>
        <p:nvSpPr>
          <p:cNvPr id="3" name="副標題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rtlCol="0">
            <a:noAutofit/>
          </a:bodyPr>
          <a:lstStyle>
            <a:lvl1pPr marL="54864" indent="0" algn="l">
              <a:lnSpc>
                <a:spcPct val="120000"/>
              </a:lnSpc>
              <a:spcBef>
                <a:spcPts val="0"/>
              </a:spcBef>
              <a:buNone/>
              <a:defRPr lang="zh-TW" sz="2000"/>
            </a:lvl1pPr>
            <a:lvl2pPr marL="457200" indent="0" algn="ctr">
              <a:buNone/>
              <a:defRPr lang="zh-TW" sz="2000"/>
            </a:lvl2pPr>
            <a:lvl3pPr marL="914400" indent="0" algn="ctr">
              <a:buNone/>
              <a:defRPr lang="zh-TW" sz="1800"/>
            </a:lvl3pPr>
            <a:lvl4pPr marL="1371600" indent="0" algn="ctr">
              <a:buNone/>
              <a:defRPr lang="zh-TW" sz="1600"/>
            </a:lvl4pPr>
            <a:lvl5pPr marL="1828800" indent="0" algn="ctr">
              <a:buNone/>
              <a:defRPr lang="zh-TW" sz="1600"/>
            </a:lvl5pPr>
            <a:lvl6pPr marL="2286000" indent="0" algn="ctr">
              <a:buNone/>
              <a:defRPr lang="zh-TW" sz="1600"/>
            </a:lvl6pPr>
            <a:lvl7pPr marL="2743200" indent="0" algn="ctr">
              <a:buNone/>
              <a:defRPr lang="zh-TW" sz="1600"/>
            </a:lvl7pPr>
            <a:lvl8pPr marL="3200400" indent="0" algn="ctr">
              <a:buNone/>
              <a:defRPr lang="zh-TW" sz="1600"/>
            </a:lvl8pPr>
            <a:lvl9pPr marL="3657600" indent="0" algn="ctr">
              <a:buNone/>
              <a:defRPr lang="zh-TW" sz="1600"/>
            </a:lvl9pPr>
          </a:lstStyle>
          <a:p>
            <a:pPr rtl="0"/>
            <a:r>
              <a:rPr lang="zh-TW" altLang="en-US" noProof="0"/>
              <a:t>按一下以編輯母片子標題樣式</a:t>
            </a:r>
            <a:endParaRPr lang="zh-TW" noProof="0"/>
          </a:p>
        </p:txBody>
      </p:sp>
      <p:sp>
        <p:nvSpPr>
          <p:cNvPr id="15" name="圖片版面配置區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zh-TW" sz="1800">
                <a:solidFill>
                  <a:schemeClr val="tx1"/>
                </a:solidFill>
              </a:defRPr>
            </a:lvl1pPr>
          </a:lstStyle>
          <a:p>
            <a:pPr marL="0" lvl="0" algn="ctr" rtl="0"/>
            <a:r>
              <a:rPr lang="zh-TW" altLang="en-US" noProof="0"/>
              <a:t>按一下圖示以新增圖片</a:t>
            </a:r>
            <a:endParaRPr lang="zh-TW" noProof="0"/>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時間表">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lvl1pPr>
              <a:defRPr lang="zh-TW">
                <a:solidFill>
                  <a:schemeClr val="bg1"/>
                </a:solidFill>
              </a:defRPr>
            </a:lvl1pPr>
          </a:lstStyle>
          <a:p>
            <a:pPr rtl="0"/>
            <a:r>
              <a:rPr lang="zh-TW" altLang="en-US" noProof="0"/>
              <a:t>按一下以編輯母片標題樣式</a:t>
            </a:r>
            <a:endParaRPr lang="zh-TW" noProof="0"/>
          </a:p>
        </p:txBody>
      </p:sp>
      <p:sp>
        <p:nvSpPr>
          <p:cNvPr id="36" name="文字版面配置區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
        <p:nvSpPr>
          <p:cNvPr id="40" name="文字版面配置區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
        <p:nvSpPr>
          <p:cNvPr id="43" name="文字版面配置區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
        <p:nvSpPr>
          <p:cNvPr id="39" name="文字版面配置區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
        <p:nvSpPr>
          <p:cNvPr id="41" name="文字版面配置區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3" name="標題 22">
            <a:extLst>
              <a:ext uri="{FF2B5EF4-FFF2-40B4-BE49-F238E27FC236}">
                <a16:creationId xmlns:a16="http://schemas.microsoft.com/office/drawing/2014/main" id="{AA325A5B-8E43-DA35-85DE-66DB81C5F5AD}"/>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21" name="文字版面配置區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zh-TW" sz="2000" b="0">
                <a:latin typeface="+mj-ea"/>
                <a:ea typeface="+mj-ea"/>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rtlCol="0" anchor="ctr"/>
          <a:lstStyle>
            <a:lvl1pPr marL="0" indent="-137160">
              <a:lnSpc>
                <a:spcPct val="100000"/>
              </a:lnSpc>
              <a:spcBef>
                <a:spcPts val="0"/>
              </a:spcBef>
              <a:buSzPct val="50000"/>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22" name="文字版面配置區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zh-TW" sz="2000" b="0">
                <a:latin typeface="+mj-ea"/>
                <a:ea typeface="+mj-ea"/>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rtl="0"/>
            <a:r>
              <a:rPr lang="zh-TW" altLang="en-US" noProof="0"/>
              <a:t>按一下以編輯母片文字樣式</a:t>
            </a:r>
          </a:p>
        </p:txBody>
      </p:sp>
      <p:sp>
        <p:nvSpPr>
          <p:cNvPr id="20" name="內容預留位置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rtlCol="0" anchor="ctr"/>
          <a:lstStyle>
            <a:lvl1pPr marL="0" indent="-137160">
              <a:lnSpc>
                <a:spcPct val="100000"/>
              </a:lnSpc>
              <a:spcBef>
                <a:spcPts val="0"/>
              </a:spcBef>
              <a:buSzPct val="50000"/>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9" name="投影片編號版面配置區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8" name="頁尾版面配置區 7">
            <a:extLst>
              <a:ext uri="{FF2B5EF4-FFF2-40B4-BE49-F238E27FC236}">
                <a16:creationId xmlns:a16="http://schemas.microsoft.com/office/drawing/2014/main" id="{10B2D671-9FA9-57ED-C5BB-EF64BEB1363E}"/>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7" name="日期版面配置區 6">
            <a:extLst>
              <a:ext uri="{FF2B5EF4-FFF2-40B4-BE49-F238E27FC236}">
                <a16:creationId xmlns:a16="http://schemas.microsoft.com/office/drawing/2014/main" id="{ECF944D9-3F95-D788-A7A5-9C541DBDEF9F}"/>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兩個內容">
    <p:bg>
      <p:bgPr>
        <a:solidFill>
          <a:schemeClr val="accent4"/>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4CB1F4-E4E2-E27F-87D0-6DFE6637592C}"/>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8" name="文字版面配置區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1" name="內容版面配置區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20" name="文字版面配置區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3" name="內容版面配置區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5" name="投影片編號版面配置區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pPr/>
              <a:t>‹#›</a:t>
            </a:fld>
            <a:endParaRPr lang="zh-TW" noProof="0"/>
          </a:p>
        </p:txBody>
      </p:sp>
      <p:sp>
        <p:nvSpPr>
          <p:cNvPr id="4" name="頁尾版面配置區 3">
            <a:extLst>
              <a:ext uri="{FF2B5EF4-FFF2-40B4-BE49-F238E27FC236}">
                <a16:creationId xmlns:a16="http://schemas.microsoft.com/office/drawing/2014/main" id="{46774F0D-57B5-C6EE-016C-501DC8D7E4F7}"/>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3" name="日期版面配置區 2">
            <a:extLst>
              <a:ext uri="{FF2B5EF4-FFF2-40B4-BE49-F238E27FC236}">
                <a16:creationId xmlns:a16="http://schemas.microsoft.com/office/drawing/2014/main" id="{5DF0D283-938B-8E26-1C43-DC3AD65091BF}"/>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三個內容">
    <p:bg>
      <p:bgPr>
        <a:solidFill>
          <a:schemeClr val="accent4"/>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4CB1F4-E4E2-E27F-87D0-6DFE6637592C}"/>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8" name="文字版面配置區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1" name="內容版面配置區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19" name="文字版面配置區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2" name="內容版面配置區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20" name="文字版面配置區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3" name="內容版面配置區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5" name="投影片編號版面配置區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pPr/>
              <a:t>‹#›</a:t>
            </a:fld>
            <a:endParaRPr lang="zh-TW" noProof="0"/>
          </a:p>
        </p:txBody>
      </p:sp>
      <p:sp>
        <p:nvSpPr>
          <p:cNvPr id="4" name="頁尾版面配置區 3">
            <a:extLst>
              <a:ext uri="{FF2B5EF4-FFF2-40B4-BE49-F238E27FC236}">
                <a16:creationId xmlns:a16="http://schemas.microsoft.com/office/drawing/2014/main" id="{46774F0D-57B5-C6EE-016C-501DC8D7E4F7}"/>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3" name="日期版面配置區 2">
            <a:extLst>
              <a:ext uri="{FF2B5EF4-FFF2-40B4-BE49-F238E27FC236}">
                <a16:creationId xmlns:a16="http://schemas.microsoft.com/office/drawing/2014/main" id="{5DF0D283-938B-8E26-1C43-DC3AD65091BF}"/>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含標題的圖片">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14" name="標題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rtlCol="0"/>
          <a:lstStyle>
            <a:lvl1pPr algn="l">
              <a:lnSpc>
                <a:spcPct val="90000"/>
              </a:lnSpc>
              <a:defRPr lang="zh-TW"/>
            </a:lvl1pPr>
          </a:lstStyle>
          <a:p>
            <a:pPr rtl="0"/>
            <a:r>
              <a:rPr lang="zh-TW" altLang="en-US" noProof="0"/>
              <a:t>按一下以編輯母片標題樣式</a:t>
            </a:r>
            <a:endParaRPr lang="zh-TW" noProof="0"/>
          </a:p>
        </p:txBody>
      </p:sp>
      <p:sp>
        <p:nvSpPr>
          <p:cNvPr id="19" name="圖片版面配置區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rtlCol="0" anchor="ctr"/>
          <a:lstStyle>
            <a:lvl1pPr marL="0" indent="0" algn="ctr">
              <a:buNone/>
              <a:defRPr lang="zh-TW"/>
            </a:lvl1pPr>
          </a:lstStyle>
          <a:p>
            <a:pPr rtl="0"/>
            <a:r>
              <a:rPr lang="zh-TW" altLang="en-US" noProof="0"/>
              <a:t>按一下圖示以新增圖片</a:t>
            </a:r>
            <a:endParaRPr lang="zh-TW" noProof="0"/>
          </a:p>
        </p:txBody>
      </p:sp>
      <p:sp>
        <p:nvSpPr>
          <p:cNvPr id="15" name="內容預留位置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rtlCol="0"/>
          <a:lstStyle>
            <a:lvl1pPr marL="0" indent="0">
              <a:lnSpc>
                <a:spcPct val="100000"/>
              </a:lnSpc>
              <a:spcBef>
                <a:spcPts val="0"/>
              </a:spcBef>
              <a:buNone/>
              <a:defRPr lang="zh-TW" sz="1600"/>
            </a:lvl1pPr>
            <a:lvl2pPr>
              <a:defRPr lang="zh-TW" sz="1400"/>
            </a:lvl2pPr>
            <a:lvl3pPr>
              <a:defRPr lang="zh-TW" sz="1200"/>
            </a:lvl3pPr>
            <a:lvl4pPr>
              <a:defRPr lang="zh-TW" sz="1100"/>
            </a:lvl4pPr>
            <a:lvl5pPr>
              <a:defRPr lang="zh-TW" sz="1100"/>
            </a:lvl5pPr>
          </a:lstStyle>
          <a:p>
            <a:pPr lvl="0" rtl="0"/>
            <a:r>
              <a:rPr lang="zh-TW" altLang="en-US" noProof="0"/>
              <a:t>按一下以編輯母片文字樣式</a:t>
            </a:r>
          </a:p>
        </p:txBody>
      </p:sp>
      <p:sp>
        <p:nvSpPr>
          <p:cNvPr id="5" name="投影片編號版面配置區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rtlCol="0"/>
          <a:lstStyle>
            <a:defPPr>
              <a:defRPr lang="zh-TW"/>
            </a:defPPr>
          </a:lstStyle>
          <a:p>
            <a:pPr rtl="0"/>
            <a:fld id="{8D0AFDD5-844D-364D-8AEC-50CF4D36D55D}" type="slidenum">
              <a:rPr lang="zh-TW" noProof="0" smtClean="0"/>
              <a:pPr/>
              <a:t>‹#›</a:t>
            </a:fld>
            <a:endParaRPr lang="zh-TW" noProof="0"/>
          </a:p>
        </p:txBody>
      </p:sp>
      <p:cxnSp>
        <p:nvCxnSpPr>
          <p:cNvPr id="21" name="直線接點​​(S)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S)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感謝您">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rtlCol="0" anchor="t">
            <a:noAutofit/>
          </a:bodyPr>
          <a:lstStyle>
            <a:lvl1pPr marL="0" indent="0" algn="l">
              <a:lnSpc>
                <a:spcPct val="90000"/>
              </a:lnSpc>
              <a:defRPr lang="zh-TW" sz="6000"/>
            </a:lvl1pPr>
          </a:lstStyle>
          <a:p>
            <a:pPr rtl="0"/>
            <a:r>
              <a:rPr lang="zh-TW" altLang="en-US" noProof="0"/>
              <a:t>按一下以編輯母片標題樣式</a:t>
            </a:r>
            <a:endParaRPr lang="zh-TW" noProof="0"/>
          </a:p>
        </p:txBody>
      </p:sp>
      <p:sp>
        <p:nvSpPr>
          <p:cNvPr id="3" name="副標題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rtlCol="0">
            <a:noAutofit/>
          </a:bodyPr>
          <a:lstStyle>
            <a:lvl1pPr marL="0" indent="0" algn="l">
              <a:lnSpc>
                <a:spcPct val="100000"/>
              </a:lnSpc>
              <a:spcBef>
                <a:spcPts val="1000"/>
              </a:spcBef>
              <a:buNone/>
              <a:defRPr lang="zh-TW" sz="1600"/>
            </a:lvl1pPr>
            <a:lvl2pPr marL="457200" indent="0" algn="ctr">
              <a:buNone/>
              <a:defRPr lang="zh-TW" sz="2000"/>
            </a:lvl2pPr>
            <a:lvl3pPr marL="914400" indent="0" algn="ctr">
              <a:buNone/>
              <a:defRPr lang="zh-TW" sz="1800"/>
            </a:lvl3pPr>
            <a:lvl4pPr marL="1371600" indent="0" algn="ctr">
              <a:buNone/>
              <a:defRPr lang="zh-TW" sz="1600"/>
            </a:lvl4pPr>
            <a:lvl5pPr marL="1828800" indent="0" algn="ctr">
              <a:buNone/>
              <a:defRPr lang="zh-TW" sz="1600"/>
            </a:lvl5pPr>
            <a:lvl6pPr marL="2286000" indent="0" algn="ctr">
              <a:buNone/>
              <a:defRPr lang="zh-TW" sz="1600"/>
            </a:lvl6pPr>
            <a:lvl7pPr marL="2743200" indent="0" algn="ctr">
              <a:buNone/>
              <a:defRPr lang="zh-TW" sz="1600"/>
            </a:lvl7pPr>
            <a:lvl8pPr marL="3200400" indent="0" algn="ctr">
              <a:buNone/>
              <a:defRPr lang="zh-TW" sz="1600"/>
            </a:lvl8pPr>
            <a:lvl9pPr marL="3657600" indent="0" algn="ctr">
              <a:buNone/>
              <a:defRPr lang="zh-TW" sz="1600"/>
            </a:lvl9pPr>
          </a:lstStyle>
          <a:p>
            <a:pPr rtl="0"/>
            <a:r>
              <a:rPr lang="zh-TW" altLang="en-US" noProof="0"/>
              <a:t>按一下以編輯母片子標題樣式</a:t>
            </a:r>
            <a:endParaRPr lang="zh-TW" noProof="0"/>
          </a:p>
        </p:txBody>
      </p:sp>
      <p:sp>
        <p:nvSpPr>
          <p:cNvPr id="15" name="圖片版面配置區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zh-TW" sz="1800">
                <a:solidFill>
                  <a:schemeClr val="tx1"/>
                </a:solidFill>
              </a:defRPr>
            </a:lvl1pPr>
          </a:lstStyle>
          <a:p>
            <a:pPr marL="0" lvl="0" algn="ctr" rtl="0"/>
            <a:r>
              <a:rPr lang="zh-TW" altLang="en-US" noProof="0"/>
              <a:t>按一下圖示以新增圖片</a:t>
            </a:r>
            <a:endParaRPr lang="zh-TW" noProof="0"/>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accent5"/>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FFABFF-AED1-441E-410D-E91E5B9EA6C0}"/>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5" name="投影片編號版面配置區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4" name="頁尾版面配置區 3">
            <a:extLst>
              <a:ext uri="{FF2B5EF4-FFF2-40B4-BE49-F238E27FC236}">
                <a16:creationId xmlns:a16="http://schemas.microsoft.com/office/drawing/2014/main" id="{7C680446-577A-69FB-646E-AF1DA4134A2C}"/>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3" name="日期版面配置區 2">
            <a:extLst>
              <a:ext uri="{FF2B5EF4-FFF2-40B4-BE49-F238E27FC236}">
                <a16:creationId xmlns:a16="http://schemas.microsoft.com/office/drawing/2014/main" id="{330E09C2-379A-DC94-A05D-1A629B3410E2}"/>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solidFill>
        <a:effectLst/>
      </p:bgPr>
    </p:bg>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3" name="頁尾版面配置區 2">
            <a:extLst>
              <a:ext uri="{FF2B5EF4-FFF2-40B4-BE49-F238E27FC236}">
                <a16:creationId xmlns:a16="http://schemas.microsoft.com/office/drawing/2014/main" id="{C0D73C7A-2028-226F-C1ED-1807BD3B92FC}"/>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2" name="日期版面配置區 1">
            <a:extLst>
              <a:ext uri="{FF2B5EF4-FFF2-40B4-BE49-F238E27FC236}">
                <a16:creationId xmlns:a16="http://schemas.microsoft.com/office/drawing/2014/main" id="{1925B8F9-3C91-FD08-87E3-6E39B35BCF9F}"/>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程">
    <p:bg>
      <p:bgPr>
        <a:solidFill>
          <a:schemeClr val="accent5"/>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1" name="文字版面配置區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2" name="文字版面配置區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3" name="文字版面配置區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4" name="文字版面配置區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5" name="文字版面配置區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7" name="文字版面配置區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28" name="文字版面配置區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29" name="文字版面配置區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30" name="文字版面配置區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31" name="文字版面配置區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6" name="投影片編號版面配置區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5" name="頁尾版面配置區 4">
            <a:extLst>
              <a:ext uri="{FF2B5EF4-FFF2-40B4-BE49-F238E27FC236}">
                <a16:creationId xmlns:a16="http://schemas.microsoft.com/office/drawing/2014/main" id="{82D9E7CE-C596-EE32-BBFE-799C10EFBBB2}"/>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4" name="日期版面配置區 3">
            <a:extLst>
              <a:ext uri="{FF2B5EF4-FFF2-40B4-BE49-F238E27FC236}">
                <a16:creationId xmlns:a16="http://schemas.microsoft.com/office/drawing/2014/main" id="{7490B60C-999F-167B-3927-D752A0DE60A7}"/>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含標題的內容">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rtlCol="0"/>
          <a:lstStyle>
            <a:lvl1pPr algn="l">
              <a:lnSpc>
                <a:spcPct val="90000"/>
              </a:lnSpc>
              <a:defRPr lang="zh-TW"/>
            </a:lvl1pPr>
          </a:lstStyle>
          <a:p>
            <a:pPr rtl="0"/>
            <a:r>
              <a:rPr lang="zh-TW" altLang="en-US" noProof="0"/>
              <a:t>按一下以編輯母片標題樣式</a:t>
            </a:r>
            <a:endParaRPr lang="zh-TW" noProof="0"/>
          </a:p>
        </p:txBody>
      </p:sp>
      <p:sp>
        <p:nvSpPr>
          <p:cNvPr id="10" name="圖片版面配置區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rtlCol="0" anchor="ctr"/>
          <a:lstStyle>
            <a:lvl1pPr marL="0" indent="0" algn="ctr">
              <a:buNone/>
              <a:defRPr lang="zh-TW"/>
            </a:lvl1pPr>
          </a:lstStyle>
          <a:p>
            <a:pPr rtl="0"/>
            <a:r>
              <a:rPr lang="zh-TW" altLang="en-US" noProof="0"/>
              <a:t>按一下圖示以新增圖片</a:t>
            </a:r>
            <a:endParaRPr lang="zh-TW" noProof="0"/>
          </a:p>
        </p:txBody>
      </p:sp>
      <p:sp>
        <p:nvSpPr>
          <p:cNvPr id="3" name="內容預留位置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rtlCol="0"/>
          <a:lstStyle>
            <a:lvl1pPr marL="54864" indent="0">
              <a:lnSpc>
                <a:spcPct val="120000"/>
              </a:lnSpc>
              <a:spcBef>
                <a:spcPts val="0"/>
              </a:spcBef>
              <a:buNone/>
              <a:defRPr lang="zh-TW" sz="1600"/>
            </a:lvl1pPr>
            <a:lvl2pPr>
              <a:defRPr lang="zh-TW" sz="1400"/>
            </a:lvl2pPr>
            <a:lvl3pPr>
              <a:defRPr lang="zh-TW" sz="1200"/>
            </a:lvl3pPr>
            <a:lvl4pPr>
              <a:defRPr lang="zh-TW" sz="1100"/>
            </a:lvl4pPr>
            <a:lvl5pPr>
              <a:defRPr lang="zh-TW" sz="1100"/>
            </a:lvl5pPr>
          </a:lstStyle>
          <a:p>
            <a:pPr lvl="0" rtl="0"/>
            <a:r>
              <a:rPr lang="zh-TW" altLang="en-US" noProof="0"/>
              <a:t>按一下以編輯母片文字樣式</a:t>
            </a:r>
          </a:p>
        </p:txBody>
      </p:sp>
      <p:cxnSp>
        <p:nvCxnSpPr>
          <p:cNvPr id="28" name="直線接點​​(S)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投影片編號版面配置區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rtlCol="0"/>
          <a:lstStyle>
            <a:lvl1pPr>
              <a:defRPr lang="zh-TW">
                <a:solidFill>
                  <a:schemeClr val="bg1"/>
                </a:solidFill>
              </a:defRPr>
            </a:lvl1pPr>
          </a:lstStyle>
          <a:p>
            <a:pPr rtl="0"/>
            <a:fld id="{8D0AFDD5-844D-364D-8AEC-50CF4D36D55D}" type="slidenum">
              <a:rPr lang="zh-TW" noProof="0" smtClean="0"/>
              <a:pPr/>
              <a:t>‹#›</a:t>
            </a:fld>
            <a:endParaRPr lang="zh-TW" noProof="0"/>
          </a:p>
        </p:txBody>
      </p:sp>
      <p:grpSp>
        <p:nvGrpSpPr>
          <p:cNvPr id="13" name="群組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直線接點​​(S)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S)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標題">
    <p:bg>
      <p:bgPr>
        <a:solidFill>
          <a:schemeClr val="accent4"/>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rtlCol="0" anchor="t"/>
          <a:lstStyle>
            <a:lvl1pPr algn="l">
              <a:defRPr lang="zh-TW" sz="6000"/>
            </a:lvl1pPr>
          </a:lstStyle>
          <a:p>
            <a:pPr rtl="0"/>
            <a:r>
              <a:rPr lang="zh-TW" altLang="en-US" noProof="0"/>
              <a:t>按一下以編輯母片標題樣式</a:t>
            </a:r>
            <a:endParaRPr lang="zh-TW" noProof="0"/>
          </a:p>
        </p:txBody>
      </p:sp>
      <p:sp>
        <p:nvSpPr>
          <p:cNvPr id="3" name="文字預留位置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rtlCol="0"/>
          <a:lstStyle>
            <a:lvl1pPr marL="0" indent="0">
              <a:lnSpc>
                <a:spcPct val="100000"/>
              </a:lnSpc>
              <a:spcBef>
                <a:spcPts val="0"/>
              </a:spcBef>
              <a:buNone/>
              <a:defRPr lang="zh-TW" sz="2000">
                <a:solidFill>
                  <a:schemeClr val="tx1"/>
                </a:solidFill>
              </a:defRPr>
            </a:lvl1pPr>
            <a:lvl2pPr marL="457200" indent="0">
              <a:buNone/>
              <a:defRPr lang="zh-TW" sz="2000">
                <a:solidFill>
                  <a:schemeClr val="tx1">
                    <a:tint val="75000"/>
                  </a:schemeClr>
                </a:solidFill>
              </a:defRPr>
            </a:lvl2pPr>
            <a:lvl3pPr marL="914400" indent="0">
              <a:buNone/>
              <a:defRPr lang="zh-TW" sz="1800">
                <a:solidFill>
                  <a:schemeClr val="tx1">
                    <a:tint val="75000"/>
                  </a:schemeClr>
                </a:solidFill>
              </a:defRPr>
            </a:lvl3pPr>
            <a:lvl4pPr marL="1371600" indent="0">
              <a:buNone/>
              <a:defRPr lang="zh-TW" sz="1600">
                <a:solidFill>
                  <a:schemeClr val="tx1">
                    <a:tint val="75000"/>
                  </a:schemeClr>
                </a:solidFill>
              </a:defRPr>
            </a:lvl4pPr>
            <a:lvl5pPr marL="1828800" indent="0">
              <a:buNone/>
              <a:defRPr lang="zh-TW" sz="1600">
                <a:solidFill>
                  <a:schemeClr val="tx1">
                    <a:tint val="75000"/>
                  </a:schemeClr>
                </a:solidFill>
              </a:defRPr>
            </a:lvl5pPr>
            <a:lvl6pPr marL="2286000" indent="0">
              <a:buNone/>
              <a:defRPr lang="zh-TW" sz="1600">
                <a:solidFill>
                  <a:schemeClr val="tx1">
                    <a:tint val="75000"/>
                  </a:schemeClr>
                </a:solidFill>
              </a:defRPr>
            </a:lvl6pPr>
            <a:lvl7pPr marL="2743200" indent="0">
              <a:buNone/>
              <a:defRPr lang="zh-TW" sz="1600">
                <a:solidFill>
                  <a:schemeClr val="tx1">
                    <a:tint val="75000"/>
                  </a:schemeClr>
                </a:solidFill>
              </a:defRPr>
            </a:lvl7pPr>
            <a:lvl8pPr marL="3200400" indent="0">
              <a:buNone/>
              <a:defRPr lang="zh-TW" sz="1600">
                <a:solidFill>
                  <a:schemeClr val="tx1">
                    <a:tint val="75000"/>
                  </a:schemeClr>
                </a:solidFill>
              </a:defRPr>
            </a:lvl8pPr>
            <a:lvl9pPr marL="3657600" indent="0">
              <a:buNone/>
              <a:defRPr lang="zh-TW" sz="1600">
                <a:solidFill>
                  <a:schemeClr val="tx1">
                    <a:tint val="75000"/>
                  </a:schemeClr>
                </a:solidFill>
              </a:defRPr>
            </a:lvl9pPr>
          </a:lstStyle>
          <a:p>
            <a:pPr lvl="0" rtl="0"/>
            <a:r>
              <a:rPr lang="zh-TW" altLang="en-US" noProof="0"/>
              <a:t>按一下以編輯母片文字樣式</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0" name="圖片版面配置區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rtlCol="0" anchor="ctr"/>
          <a:lstStyle>
            <a:lvl1pPr marL="0" indent="0" algn="ctr">
              <a:buNone/>
              <a:defRPr lang="zh-TW"/>
            </a:lvl1pPr>
          </a:lstStyle>
          <a:p>
            <a:pPr rtl="0"/>
            <a:r>
              <a:rPr lang="zh-TW" altLang="en-US" noProof="0"/>
              <a:t>按一下圖示以新增圖片</a:t>
            </a:r>
            <a:endParaRPr lang="zh-TW" noProof="0"/>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bg>
      <p:bgPr>
        <a:solidFill>
          <a:schemeClr val="accent5"/>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3" name="內容版面配置區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rtlCol="0"/>
          <a:lstStyle>
            <a:defPPr>
              <a:defRPr lang="zh-TW"/>
            </a:def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noProof="0"/>
          </a:p>
        </p:txBody>
      </p:sp>
      <p:sp>
        <p:nvSpPr>
          <p:cNvPr id="6" name="投影片編號版面配置區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5" name="頁尾版面配置區 4">
            <a:extLst>
              <a:ext uri="{FF2B5EF4-FFF2-40B4-BE49-F238E27FC236}">
                <a16:creationId xmlns:a16="http://schemas.microsoft.com/office/drawing/2014/main" id="{82D9E7CE-C596-EE32-BBFE-799C10EFBBB2}"/>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4" name="日期版面配置區 3">
            <a:extLst>
              <a:ext uri="{FF2B5EF4-FFF2-40B4-BE49-F238E27FC236}">
                <a16:creationId xmlns:a16="http://schemas.microsoft.com/office/drawing/2014/main" id="{7490B60C-999F-167B-3927-D752A0DE60A7}"/>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報價">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accent2">
                  <a:lumMod val="20000"/>
                  <a:lumOff val="80000"/>
                </a:schemeClr>
              </a:solidFill>
              <a:latin typeface="Microsoft JhengHei UI"/>
              <a:ea typeface="Microsoft JhengHei UI"/>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rtlCol="0" anchor="ctr"/>
          <a:lstStyle>
            <a:lvl1pPr algn="l">
              <a:lnSpc>
                <a:spcPct val="90000"/>
              </a:lnSpc>
              <a:defRPr lang="zh-TW" sz="4000"/>
            </a:lvl1pPr>
          </a:lstStyle>
          <a:p>
            <a:pPr rtl="0"/>
            <a:r>
              <a:rPr lang="zh-TW" altLang="en-US" noProof="0"/>
              <a:t>按一下以編輯母片標題樣式</a:t>
            </a:r>
            <a:endParaRPr lang="zh-TW" noProof="0"/>
          </a:p>
        </p:txBody>
      </p:sp>
      <p:sp>
        <p:nvSpPr>
          <p:cNvPr id="18" name="文字版面配置區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rtlCol="0" anchor="t"/>
          <a:lstStyle>
            <a:lvl1pPr marL="0" indent="0">
              <a:buNone/>
              <a:defRPr lang="zh-TW" sz="25000" b="1">
                <a:solidFill>
                  <a:schemeClr val="tx2"/>
                </a:solidFill>
                <a:latin typeface="+mj-ea"/>
                <a:ea typeface="+mj-ea"/>
              </a:defRPr>
            </a:lvl1pPr>
          </a:lstStyle>
          <a:p>
            <a:pPr lvl="0" rtl="0"/>
            <a:r>
              <a:rPr lang="zh-TW" noProof="0"/>
              <a:t>“</a:t>
            </a:r>
          </a:p>
        </p:txBody>
      </p:sp>
      <p:sp>
        <p:nvSpPr>
          <p:cNvPr id="3" name="內容版面配置區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rtlCol="0"/>
          <a:lstStyle>
            <a:lvl1pPr marL="0" indent="0">
              <a:lnSpc>
                <a:spcPct val="100000"/>
              </a:lnSpc>
              <a:spcBef>
                <a:spcPts val="0"/>
              </a:spcBef>
              <a:buNone/>
              <a:defRPr lang="zh-TW" sz="2000"/>
            </a:lvl1pPr>
          </a:lstStyle>
          <a:p>
            <a:pPr lvl="0" rtl="0"/>
            <a:r>
              <a:rPr lang="zh-TW" altLang="en-US" noProof="0"/>
              <a:t>按一下以編輯母片文字樣式</a:t>
            </a:r>
          </a:p>
        </p:txBody>
      </p:sp>
      <p:sp>
        <p:nvSpPr>
          <p:cNvPr id="17" name="文字版面配置區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rtlCol="0"/>
          <a:lstStyle>
            <a:lvl1pPr marL="0" indent="0">
              <a:buNone/>
              <a:defRPr lang="zh-TW" sz="25000" b="1">
                <a:solidFill>
                  <a:schemeClr val="tx2"/>
                </a:solidFill>
                <a:latin typeface="+mj-ea"/>
                <a:ea typeface="+mj-ea"/>
              </a:defRPr>
            </a:lvl1pPr>
          </a:lstStyle>
          <a:p>
            <a:pPr lvl="0" rtl="0"/>
            <a:r>
              <a:rPr lang="zh-TW" noProof="0"/>
              <a:t>”</a:t>
            </a:r>
          </a:p>
        </p:txBody>
      </p:sp>
      <p:sp>
        <p:nvSpPr>
          <p:cNvPr id="7" name="日期版面配置區 6">
            <a:extLst>
              <a:ext uri="{FF2B5EF4-FFF2-40B4-BE49-F238E27FC236}">
                <a16:creationId xmlns:a16="http://schemas.microsoft.com/office/drawing/2014/main" id="{C1F53ABF-1C17-E7D0-EEB7-468CEDF285C7}"/>
              </a:ext>
            </a:extLst>
          </p:cNvPr>
          <p:cNvSpPr>
            <a:spLocks noGrp="1"/>
          </p:cNvSpPr>
          <p:nvPr>
            <p:ph type="dt" sz="half" idx="16"/>
          </p:nvPr>
        </p:nvSpPr>
        <p:spPr/>
        <p:txBody>
          <a:bodyPr rtlCol="0"/>
          <a:lstStyle>
            <a:defPPr>
              <a:defRPr lang="zh-TW"/>
            </a:defPPr>
          </a:lstStyle>
          <a:p>
            <a:pPr rtl="0"/>
            <a:r>
              <a:rPr lang="zh-TW" noProof="0"/>
              <a:t>20XX 年</a:t>
            </a:r>
          </a:p>
        </p:txBody>
      </p:sp>
      <p:sp>
        <p:nvSpPr>
          <p:cNvPr id="8" name="頁尾版面配置區 7">
            <a:extLst>
              <a:ext uri="{FF2B5EF4-FFF2-40B4-BE49-F238E27FC236}">
                <a16:creationId xmlns:a16="http://schemas.microsoft.com/office/drawing/2014/main" id="{86A64DF1-77A3-B856-5F46-12724706B8A1}"/>
              </a:ext>
            </a:extLst>
          </p:cNvPr>
          <p:cNvSpPr>
            <a:spLocks noGrp="1"/>
          </p:cNvSpPr>
          <p:nvPr>
            <p:ph type="ftr" sz="quarter" idx="17"/>
          </p:nvPr>
        </p:nvSpPr>
        <p:spPr/>
        <p:txBody>
          <a:bodyPr rtlCol="0"/>
          <a:lstStyle>
            <a:defPPr>
              <a:defRPr lang="zh-TW"/>
            </a:defPPr>
          </a:lstStyle>
          <a:p>
            <a:pPr rtl="0"/>
            <a:r>
              <a:rPr lang="zh-TW" noProof="0"/>
              <a:t>簡報標題</a:t>
            </a:r>
          </a:p>
        </p:txBody>
      </p:sp>
      <p:sp>
        <p:nvSpPr>
          <p:cNvPr id="9" name="投影片編號版面配置區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rtlCol="0"/>
          <a:lstStyle>
            <a:defPPr>
              <a:defRPr lang="zh-TW"/>
            </a:defPPr>
          </a:lstStyle>
          <a:p>
            <a:pPr rtl="0"/>
            <a:fld id="{8D0AFDD5-844D-364D-8AEC-50CF4D36D55D}" type="slidenum">
              <a:rPr lang="zh-TW" noProof="0" smtClean="0"/>
              <a:pPr/>
              <a:t>‹#›</a:t>
            </a:fld>
            <a:endParaRPr lang="zh-TW"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團隊 x4">
    <p:bg>
      <p:bgPr>
        <a:solidFill>
          <a:schemeClr val="tx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7FDA4E-49F9-223C-DA55-A79802EE1883}"/>
              </a:ext>
            </a:extLst>
          </p:cNvPr>
          <p:cNvSpPr>
            <a:spLocks noGrp="1"/>
          </p:cNvSpPr>
          <p:nvPr>
            <p:ph type="title"/>
          </p:nvPr>
        </p:nvSpPr>
        <p:spPr/>
        <p:txBody>
          <a:bodyPr rtlCol="0"/>
          <a:lstStyle>
            <a:lvl1pPr>
              <a:defRPr lang="zh-TW">
                <a:solidFill>
                  <a:schemeClr val="bg1"/>
                </a:solidFill>
              </a:defRPr>
            </a:lvl1pPr>
          </a:lstStyle>
          <a:p>
            <a:pPr rtl="0"/>
            <a:r>
              <a:rPr lang="zh-TW" altLang="en-US" noProof="0"/>
              <a:t>按一下以編輯母片標題樣式</a:t>
            </a:r>
            <a:endParaRPr lang="zh-TW" noProof="0"/>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5" name="文字版面配置區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3" name="圖片版面配置區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28" name="文字版面配置區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rtlCol="0"/>
          <a:lstStyle>
            <a:lvl1pPr marL="0" indent="0" algn="ctr">
              <a:lnSpc>
                <a:spcPct val="100000"/>
              </a:lnSpc>
              <a:spcBef>
                <a:spcPts val="0"/>
              </a:spcBef>
              <a:buNone/>
              <a:defRPr lang="zh-TW" sz="1600"/>
            </a:lvl1pPr>
          </a:lstStyle>
          <a:p>
            <a:pPr lvl="0" rtl="0"/>
            <a:r>
              <a:rPr lang="zh-TW" altLang="en-US" noProof="0"/>
              <a:t>按一下以編輯母片文字樣式</a:t>
            </a:r>
          </a:p>
        </p:txBody>
      </p:sp>
      <p:sp>
        <p:nvSpPr>
          <p:cNvPr id="29" name="文字版面配置區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30" name="圖片版面配置區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1" name="文字版面配置區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rtlCol="0"/>
          <a:lstStyle>
            <a:lvl1pPr marL="0" indent="0" algn="ctr">
              <a:lnSpc>
                <a:spcPct val="100000"/>
              </a:lnSpc>
              <a:spcBef>
                <a:spcPts val="0"/>
              </a:spcBef>
              <a:buNone/>
              <a:defRPr lang="zh-TW" sz="1600"/>
            </a:lvl1pPr>
          </a:lstStyle>
          <a:p>
            <a:pPr lvl="0" rtl="0"/>
            <a:r>
              <a:rPr lang="zh-TW" altLang="en-US" noProof="0"/>
              <a:t>按一下以編輯母片文字樣式</a:t>
            </a:r>
          </a:p>
        </p:txBody>
      </p:sp>
      <p:sp>
        <p:nvSpPr>
          <p:cNvPr id="32" name="文字版面配置區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33" name="圖片版面配置區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4" name="文字版面配置區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rtlCol="0"/>
          <a:lstStyle>
            <a:lvl1pPr marL="0" indent="0" algn="ctr">
              <a:lnSpc>
                <a:spcPct val="100000"/>
              </a:lnSpc>
              <a:spcBef>
                <a:spcPts val="0"/>
              </a:spcBef>
              <a:buNone/>
              <a:defRPr lang="zh-TW" sz="1600"/>
            </a:lvl1pPr>
          </a:lstStyle>
          <a:p>
            <a:pPr lvl="0" rtl="0"/>
            <a:r>
              <a:rPr lang="zh-TW" altLang="en-US" noProof="0"/>
              <a:t>按一下以編輯母片文字樣式</a:t>
            </a:r>
          </a:p>
        </p:txBody>
      </p:sp>
      <p:sp>
        <p:nvSpPr>
          <p:cNvPr id="35" name="文字版面配置區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36" name="圖片版面配置區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7" name="文字版面配置區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rtlCol="0"/>
          <a:lstStyle>
            <a:lvl1pPr marL="0" indent="0" algn="ctr">
              <a:lnSpc>
                <a:spcPct val="100000"/>
              </a:lnSpc>
              <a:spcBef>
                <a:spcPts val="0"/>
              </a:spcBef>
              <a:buNone/>
              <a:defRPr lang="zh-TW" sz="1600"/>
            </a:lvl1pPr>
          </a:lstStyle>
          <a:p>
            <a:pPr lvl="0" rtl="0"/>
            <a:r>
              <a:rPr lang="zh-TW" altLang="en-US" noProof="0"/>
              <a:t>按一下以編輯母片文字樣式</a:t>
            </a:r>
          </a:p>
        </p:txBody>
      </p:sp>
      <p:cxnSp>
        <p:nvCxnSpPr>
          <p:cNvPr id="47" name="直線接點​​(S)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線接點​​(S)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線接點​​(S)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線接點​​(S)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投影片編號版面配置區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rtlCol="0"/>
          <a:lstStyle>
            <a:lvl1pPr>
              <a:defRPr lang="zh-TW">
                <a:solidFill>
                  <a:schemeClr val="bg1"/>
                </a:solidFill>
              </a:defRPr>
            </a:lvl1pPr>
          </a:lstStyle>
          <a:p>
            <a:pPr rtl="0"/>
            <a:fld id="{8D0AFDD5-844D-364D-8AEC-50CF4D36D55D}" type="slidenum">
              <a:rPr lang="zh-TW" noProof="0" smtClean="0"/>
              <a:pPr/>
              <a:t>‹#›</a:t>
            </a:fld>
            <a:endParaRPr lang="zh-TW" noProof="0"/>
          </a:p>
        </p:txBody>
      </p:sp>
      <p:sp>
        <p:nvSpPr>
          <p:cNvPr id="4" name="頁尾版面配置區 3">
            <a:extLst>
              <a:ext uri="{FF2B5EF4-FFF2-40B4-BE49-F238E27FC236}">
                <a16:creationId xmlns:a16="http://schemas.microsoft.com/office/drawing/2014/main" id="{415DA4D1-2752-E7A4-2EB8-33E55361D7BE}"/>
              </a:ext>
            </a:extLst>
          </p:cNvPr>
          <p:cNvSpPr>
            <a:spLocks noGrp="1"/>
          </p:cNvSpPr>
          <p:nvPr>
            <p:ph type="ftr" sz="quarter" idx="11"/>
          </p:nvPr>
        </p:nvSpPr>
        <p:spPr/>
        <p:txBody>
          <a:bodyPr rtlCol="0"/>
          <a:lstStyle>
            <a:lvl1pPr>
              <a:defRPr lang="zh-TW">
                <a:solidFill>
                  <a:schemeClr val="bg1"/>
                </a:solidFill>
              </a:defRPr>
            </a:lvl1pPr>
          </a:lstStyle>
          <a:p>
            <a:pPr rtl="0"/>
            <a:r>
              <a:rPr lang="zh-TW" noProof="0"/>
              <a:t>簡報標題</a:t>
            </a:r>
          </a:p>
        </p:txBody>
      </p:sp>
      <p:sp>
        <p:nvSpPr>
          <p:cNvPr id="3" name="日期版面配置區 2">
            <a:extLst>
              <a:ext uri="{FF2B5EF4-FFF2-40B4-BE49-F238E27FC236}">
                <a16:creationId xmlns:a16="http://schemas.microsoft.com/office/drawing/2014/main" id="{0BC200B8-5151-AE1E-3DA7-04B965986211}"/>
              </a:ext>
            </a:extLst>
          </p:cNvPr>
          <p:cNvSpPr>
            <a:spLocks noGrp="1"/>
          </p:cNvSpPr>
          <p:nvPr>
            <p:ph type="dt" sz="half" idx="10"/>
          </p:nvPr>
        </p:nvSpPr>
        <p:spPr/>
        <p:txBody>
          <a:bodyPr rtlCol="0"/>
          <a:lstStyle>
            <a:lvl1pPr>
              <a:defRPr lang="zh-TW">
                <a:solidFill>
                  <a:schemeClr val="bg1"/>
                </a:solidFill>
              </a:defRPr>
            </a:lvl1pPr>
          </a:lstStyle>
          <a:p>
            <a:pPr rtl="0"/>
            <a:r>
              <a:rPr lang="zh-TW" noProof="0"/>
              <a:t>20XX 年</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團隊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ED7FDA4E-49F9-223C-DA55-A79802EE1883}"/>
              </a:ext>
            </a:extLst>
          </p:cNvPr>
          <p:cNvSpPr>
            <a:spLocks noGrp="1"/>
          </p:cNvSpPr>
          <p:nvPr>
            <p:ph type="title"/>
          </p:nvPr>
        </p:nvSpPr>
        <p:spPr/>
        <p:txBody>
          <a:bodyPr rtlCol="0"/>
          <a:lstStyle>
            <a:lvl1pPr>
              <a:defRPr lang="zh-TW">
                <a:solidFill>
                  <a:schemeClr val="tx1"/>
                </a:solidFill>
              </a:defRPr>
            </a:lvl1pPr>
          </a:lstStyle>
          <a:p>
            <a:pPr rtl="0"/>
            <a:r>
              <a:rPr lang="zh-TW" altLang="en-US" noProof="0"/>
              <a:t>按一下以編輯母片標題樣式</a:t>
            </a:r>
            <a:endParaRPr lang="zh-TW" noProof="0"/>
          </a:p>
        </p:txBody>
      </p:sp>
      <p:sp>
        <p:nvSpPr>
          <p:cNvPr id="25" name="文字版面配置區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23" name="圖片版面配置區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28" name="文字版面配置區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46" name="文字版面配置區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57" name="圖片版面配置區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47" name="文字版面配置區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29" name="文字版面配置區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30" name="圖片版面配置區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1" name="文字版面配置區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48" name="文字版面配置區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49" name="圖片版面配置區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50" name="文字版面配置區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32" name="文字版面配置區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33" name="圖片版面配置區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4" name="文字版面配置區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51" name="文字版面配置區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52" name="圖片版面配置區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53" name="文字版面配置區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35" name="文字版面配置區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36" name="圖片版面配置區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7" name="文字版面配置區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54" name="文字版面配置區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55" name="圖片版面配置區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56" name="文字版面配置區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rtlCol="0"/>
          <a:lstStyle>
            <a:lvl1pPr marL="0" indent="0" algn="ctr">
              <a:buNone/>
              <a:defRPr lang="zh-TW" sz="1200"/>
            </a:lvl1pPr>
          </a:lstStyle>
          <a:p>
            <a:pPr lvl="0" rtl="0"/>
            <a:r>
              <a:rPr lang="zh-TW" altLang="en-US" noProof="0"/>
              <a:t>按一下以編輯母片文字樣式</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清單">
    <p:bg>
      <p:bgPr>
        <a:solidFill>
          <a:schemeClr val="accent4"/>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rtlCol="0" anchor="ctr"/>
          <a:lstStyle>
            <a:lvl1pPr algn="l">
              <a:defRPr lang="zh-TW"/>
            </a:lvl1pPr>
          </a:lstStyle>
          <a:p>
            <a:pPr rtl="0"/>
            <a:r>
              <a:rPr lang="zh-TW" altLang="en-US" noProof="0"/>
              <a:t>按一下以編輯母片標題樣式</a:t>
            </a:r>
            <a:endParaRPr lang="zh-TW" noProof="0"/>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accent2"/>
              </a:solidFill>
              <a:latin typeface="+mj-ea"/>
              <a:ea typeface="+mj-e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47" name="圖片版面配置區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3" name="文字版面配置區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58" name="文字版面配置區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
        <p:nvSpPr>
          <p:cNvPr id="48" name="圖片版面配置區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4" name="文字版面配置區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59" name="文字版面配置區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
        <p:nvSpPr>
          <p:cNvPr id="49" name="圖片版面配置區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5" name="文字版面配置區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60" name="文字版面配置區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
        <p:nvSpPr>
          <p:cNvPr id="50" name="圖片版面配置區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6" name="文字版面配置區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61" name="文字版面配置區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
        <p:nvSpPr>
          <p:cNvPr id="51" name="圖片版面配置區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7" name="文字版面配置區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62" name="文字版面配置區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defPPr>
              <a:defRPr lang="zh-TW"/>
            </a:defPPr>
          </a:lstStyle>
          <a:p>
            <a:pPr rtl="0"/>
            <a:r>
              <a:rPr lang="zh-TW"/>
              <a:t>按一下以編輯母片標題樣式</a:t>
            </a:r>
          </a:p>
        </p:txBody>
      </p:sp>
      <p:sp>
        <p:nvSpPr>
          <p:cNvPr id="3" name="文字預留位置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zh-TW"/>
            </a:def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p>
        </p:txBody>
      </p:sp>
      <p:sp>
        <p:nvSpPr>
          <p:cNvPr id="4" name="日期版面配置區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lang="zh-TW" sz="1000">
                <a:solidFill>
                  <a:schemeClr val="tx1"/>
                </a:solidFill>
                <a:latin typeface="+mj-ea"/>
                <a:ea typeface="+mj-ea"/>
              </a:defRPr>
            </a:lvl1pPr>
          </a:lstStyle>
          <a:p>
            <a:pPr rtl="0"/>
            <a:r>
              <a:rPr lang="zh-TW"/>
              <a:t>20XX 年</a:t>
            </a:r>
          </a:p>
        </p:txBody>
      </p:sp>
      <p:sp>
        <p:nvSpPr>
          <p:cNvPr id="5" name="頁尾版面配置區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lang="zh-TW" sz="1000">
                <a:solidFill>
                  <a:schemeClr val="tx1"/>
                </a:solidFill>
                <a:latin typeface="+mj-ea"/>
                <a:ea typeface="+mj-ea"/>
              </a:defRPr>
            </a:lvl1pPr>
          </a:lstStyle>
          <a:p>
            <a:pPr rtl="0"/>
            <a:r>
              <a:rPr lang="zh-TW"/>
              <a:t>簡報標題</a:t>
            </a:r>
          </a:p>
        </p:txBody>
      </p:sp>
      <p:sp>
        <p:nvSpPr>
          <p:cNvPr id="6" name="投影片編號預留位置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lang="zh-TW" sz="1000">
                <a:solidFill>
                  <a:schemeClr val="tx1"/>
                </a:solidFill>
                <a:latin typeface="+mj-ea"/>
                <a:ea typeface="+mj-ea"/>
              </a:defRPr>
            </a:lvl1pPr>
          </a:lstStyle>
          <a:p>
            <a:pPr rtl="0"/>
            <a:fld id="{8D0AFDD5-844D-364D-8AEC-50CF4D36D55D}" type="slidenum">
              <a:rPr lang="zh-TW" smtClean="0"/>
              <a:pPr/>
              <a:t>‹#›</a:t>
            </a:fld>
            <a:endParaRPr lang="zh-TW" dirty="0"/>
          </a:p>
        </p:txBody>
      </p:sp>
      <p:cxnSp>
        <p:nvCxnSpPr>
          <p:cNvPr id="8" name="直線接點​​(S)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S)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S)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S)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lang="zh-TW" sz="60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TW"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TW"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TW"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9pPr>
    </p:bodyStyle>
    <p:otherStyle>
      <a:defPPr>
        <a:defRPr lang="zh-TW"/>
      </a:defPPr>
      <a:lvl1pPr marL="0" algn="l" defTabSz="914400" rtl="0" eaLnBrk="1" latinLnBrk="0" hangingPunct="1">
        <a:defRPr lang="zh-TW" sz="1800" kern="1200">
          <a:solidFill>
            <a:schemeClr val="tx1"/>
          </a:solidFill>
          <a:latin typeface="+mn-ea"/>
          <a:ea typeface="+mn-ea"/>
          <a:cs typeface="+mn-cs"/>
        </a:defRPr>
      </a:lvl1pPr>
      <a:lvl2pPr marL="457200" algn="l" defTabSz="914400" rtl="0" eaLnBrk="1" latinLnBrk="0" hangingPunct="1">
        <a:defRPr lang="zh-TW" sz="1800" kern="1200">
          <a:solidFill>
            <a:schemeClr val="tx1"/>
          </a:solidFill>
          <a:latin typeface="+mn-ea"/>
          <a:ea typeface="+mn-ea"/>
          <a:cs typeface="+mn-cs"/>
        </a:defRPr>
      </a:lvl2pPr>
      <a:lvl3pPr marL="914400" algn="l" defTabSz="914400" rtl="0" eaLnBrk="1" latinLnBrk="0" hangingPunct="1">
        <a:defRPr lang="zh-TW" sz="1800" kern="1200">
          <a:solidFill>
            <a:schemeClr val="tx1"/>
          </a:solidFill>
          <a:latin typeface="+mn-ea"/>
          <a:ea typeface="+mn-ea"/>
          <a:cs typeface="+mn-cs"/>
        </a:defRPr>
      </a:lvl3pPr>
      <a:lvl4pPr marL="1371600" algn="l" defTabSz="914400" rtl="0" eaLnBrk="1" latinLnBrk="0" hangingPunct="1">
        <a:defRPr lang="zh-TW" sz="1800" kern="1200">
          <a:solidFill>
            <a:schemeClr val="tx1"/>
          </a:solidFill>
          <a:latin typeface="+mn-ea"/>
          <a:ea typeface="+mn-ea"/>
          <a:cs typeface="+mn-cs"/>
        </a:defRPr>
      </a:lvl4pPr>
      <a:lvl5pPr marL="1828800" algn="l" defTabSz="914400" rtl="0" eaLnBrk="1" latinLnBrk="0" hangingPunct="1">
        <a:defRPr lang="zh-TW" sz="1800" kern="1200">
          <a:solidFill>
            <a:schemeClr val="tx1"/>
          </a:solidFill>
          <a:latin typeface="+mn-ea"/>
          <a:ea typeface="+mn-ea"/>
          <a:cs typeface="+mn-cs"/>
        </a:defRPr>
      </a:lvl5pPr>
      <a:lvl6pPr marL="2286000" algn="l" defTabSz="914400" rtl="0" eaLnBrk="1" latinLnBrk="0" hangingPunct="1">
        <a:defRPr lang="zh-TW" sz="1800" kern="1200">
          <a:solidFill>
            <a:schemeClr val="tx1"/>
          </a:solidFill>
          <a:latin typeface="+mn-ea"/>
          <a:ea typeface="+mn-ea"/>
          <a:cs typeface="+mn-cs"/>
        </a:defRPr>
      </a:lvl6pPr>
      <a:lvl7pPr marL="2743200" algn="l" defTabSz="914400" rtl="0" eaLnBrk="1" latinLnBrk="0" hangingPunct="1">
        <a:defRPr lang="zh-TW" sz="1800" kern="1200">
          <a:solidFill>
            <a:schemeClr val="tx1"/>
          </a:solidFill>
          <a:latin typeface="+mn-ea"/>
          <a:ea typeface="+mn-ea"/>
          <a:cs typeface="+mn-cs"/>
        </a:defRPr>
      </a:lvl7pPr>
      <a:lvl8pPr marL="3200400" algn="l" defTabSz="914400" rtl="0" eaLnBrk="1" latinLnBrk="0" hangingPunct="1">
        <a:defRPr lang="zh-TW" sz="1800" kern="1200">
          <a:solidFill>
            <a:schemeClr val="tx1"/>
          </a:solidFill>
          <a:latin typeface="+mn-ea"/>
          <a:ea typeface="+mn-ea"/>
          <a:cs typeface="+mn-cs"/>
        </a:defRPr>
      </a:lvl8pPr>
      <a:lvl9pPr marL="3657600" algn="l" defTabSz="914400" rtl="0" eaLnBrk="1" latinLnBrk="0" hangingPunct="1">
        <a:defRPr lang="zh-TW"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6.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標題 22">
            <a:extLst>
              <a:ext uri="{FF2B5EF4-FFF2-40B4-BE49-F238E27FC236}">
                <a16:creationId xmlns:a16="http://schemas.microsoft.com/office/drawing/2014/main" id="{A4F37AB6-4681-D744-2F89-2949D08676DC}"/>
              </a:ext>
            </a:extLst>
          </p:cNvPr>
          <p:cNvSpPr>
            <a:spLocks noGrp="1"/>
          </p:cNvSpPr>
          <p:nvPr>
            <p:ph type="ctrTitle"/>
          </p:nvPr>
        </p:nvSpPr>
        <p:spPr/>
        <p:txBody>
          <a:bodyPr rtlCol="0"/>
          <a:lstStyle>
            <a:defPPr>
              <a:defRPr lang="zh-TW"/>
            </a:defPPr>
          </a:lstStyle>
          <a:p>
            <a:pPr rtl="0"/>
            <a:r>
              <a:rPr lang="en-US" altLang="zh-TW" sz="4000" dirty="0"/>
              <a:t>Progress Report</a:t>
            </a:r>
            <a:endParaRPr lang="zh-TW" sz="4000" dirty="0"/>
          </a:p>
        </p:txBody>
      </p:sp>
      <p:sp>
        <p:nvSpPr>
          <p:cNvPr id="26" name="副標題 25">
            <a:extLst>
              <a:ext uri="{FF2B5EF4-FFF2-40B4-BE49-F238E27FC236}">
                <a16:creationId xmlns:a16="http://schemas.microsoft.com/office/drawing/2014/main" id="{06930851-3EE7-5B25-F590-CCB7467A2094}"/>
              </a:ext>
            </a:extLst>
          </p:cNvPr>
          <p:cNvSpPr>
            <a:spLocks noGrp="1"/>
          </p:cNvSpPr>
          <p:nvPr>
            <p:ph type="subTitle" idx="1"/>
          </p:nvPr>
        </p:nvSpPr>
        <p:spPr/>
        <p:txBody>
          <a:bodyPr rtlCol="0"/>
          <a:lstStyle>
            <a:defPPr>
              <a:defRPr lang="zh-TW"/>
            </a:defPPr>
          </a:lstStyle>
          <a:p>
            <a:pPr rtl="0"/>
            <a:r>
              <a:rPr lang="en-US" altLang="zh-TW" dirty="0"/>
              <a:t>NFU Hubert</a:t>
            </a:r>
            <a:endParaRPr lang="zh-TW" dirty="0"/>
          </a:p>
        </p:txBody>
      </p:sp>
      <p:pic>
        <p:nvPicPr>
          <p:cNvPr id="37" name="圖片版面配置區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3">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413E5-087C-41D3-3141-92695CDFE346}"/>
              </a:ext>
            </a:extLst>
          </p:cNvPr>
          <p:cNvSpPr>
            <a:spLocks noGrp="1"/>
          </p:cNvSpPr>
          <p:nvPr>
            <p:ph type="title"/>
          </p:nvPr>
        </p:nvSpPr>
        <p:spPr>
          <a:xfrm>
            <a:off x="408432" y="302000"/>
            <a:ext cx="9912096" cy="1014984"/>
          </a:xfrm>
        </p:spPr>
        <p:txBody>
          <a:bodyPr/>
          <a:lstStyle/>
          <a:p>
            <a:pPr algn="l"/>
            <a:r>
              <a:rPr lang="en-US" altLang="zh-TW" sz="4000" b="1" dirty="0"/>
              <a:t>Conclusion</a:t>
            </a:r>
            <a:endParaRPr lang="zh-TW" altLang="en-US" sz="4000" b="1" dirty="0"/>
          </a:p>
        </p:txBody>
      </p:sp>
      <p:sp>
        <p:nvSpPr>
          <p:cNvPr id="13" name="文字方塊 12">
            <a:extLst>
              <a:ext uri="{FF2B5EF4-FFF2-40B4-BE49-F238E27FC236}">
                <a16:creationId xmlns:a16="http://schemas.microsoft.com/office/drawing/2014/main" id="{3C1E7C9C-0D95-E623-CBB1-57F5E8220237}"/>
              </a:ext>
            </a:extLst>
          </p:cNvPr>
          <p:cNvSpPr txBox="1"/>
          <p:nvPr/>
        </p:nvSpPr>
        <p:spPr>
          <a:xfrm>
            <a:off x="444166" y="1254604"/>
            <a:ext cx="10492539" cy="2120068"/>
          </a:xfrm>
          <a:prstGeom prst="rect">
            <a:avLst/>
          </a:prstGeom>
          <a:noFill/>
        </p:spPr>
        <p:txBody>
          <a:bodyPr wrap="square" rtlCol="0">
            <a:spAutoFit/>
          </a:bodyPr>
          <a:lstStyle/>
          <a:p>
            <a:pPr algn="just">
              <a:lnSpc>
                <a:spcPct val="150000"/>
              </a:lnSpc>
            </a:pPr>
            <a:r>
              <a:rPr lang="en-US" altLang="zh-TW"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This paper explores the momentum effect in Taiwan's index futures market. Momentum strategies confirm the profitability in the market. Additionally, incorporating stop-loss and take-profit methods into consideration verifies the momentum effect phenomenon in Taiwan's stock market. According to test results, the stop-loss method appears to effectively enhance the performance of trading strategies, while the take-profit method does not. This phenomenon is referred to as the momentum effect in Taiwan's index futures.</a:t>
            </a:r>
            <a:endParaRPr lang="en-US" altLang="zh-TW"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23873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016E8D-F725-5549-D79B-2197F3311E34}"/>
              </a:ext>
            </a:extLst>
          </p:cNvPr>
          <p:cNvSpPr>
            <a:spLocks noGrp="1"/>
          </p:cNvSpPr>
          <p:nvPr>
            <p:ph type="title"/>
          </p:nvPr>
        </p:nvSpPr>
        <p:spPr>
          <a:xfrm>
            <a:off x="1867688" y="2322576"/>
            <a:ext cx="8456623" cy="1901952"/>
          </a:xfrm>
        </p:spPr>
        <p:txBody>
          <a:bodyPr rtlCol="0"/>
          <a:lstStyle>
            <a:defPPr>
              <a:defRPr lang="zh-TW"/>
            </a:defPPr>
          </a:lstStyle>
          <a:p>
            <a:pPr rtl="0"/>
            <a:r>
              <a:rPr lang="en-US" altLang="zh-TW" sz="4400" dirty="0"/>
              <a:t>Program Report</a:t>
            </a:r>
            <a:endParaRPr lang="zh-TW" sz="4400" dirty="0"/>
          </a:p>
        </p:txBody>
      </p:sp>
      <p:sp>
        <p:nvSpPr>
          <p:cNvPr id="5" name="文字版面配置區 4">
            <a:extLst>
              <a:ext uri="{FF2B5EF4-FFF2-40B4-BE49-F238E27FC236}">
                <a16:creationId xmlns:a16="http://schemas.microsoft.com/office/drawing/2014/main" id="{7B9D02FC-1940-72AB-8671-0839E2CF024F}"/>
              </a:ext>
            </a:extLst>
          </p:cNvPr>
          <p:cNvSpPr>
            <a:spLocks noGrp="1"/>
          </p:cNvSpPr>
          <p:nvPr>
            <p:ph type="body" sz="quarter" idx="15"/>
          </p:nvPr>
        </p:nvSpPr>
        <p:spPr/>
        <p:txBody>
          <a:bodyPr rtlCol="0"/>
          <a:lstStyle>
            <a:defPPr>
              <a:defRPr lang="zh-TW"/>
            </a:defPPr>
          </a:lstStyle>
          <a:p>
            <a:pPr rtl="0"/>
            <a:r>
              <a:rPr lang="zh-TW" dirty="0"/>
              <a:t>“</a:t>
            </a:r>
          </a:p>
        </p:txBody>
      </p:sp>
      <p:sp>
        <p:nvSpPr>
          <p:cNvPr id="4" name="文字版面配置區 3">
            <a:extLst>
              <a:ext uri="{FF2B5EF4-FFF2-40B4-BE49-F238E27FC236}">
                <a16:creationId xmlns:a16="http://schemas.microsoft.com/office/drawing/2014/main" id="{F286FC47-3017-DA16-F8BF-CBFF553CB9F5}"/>
              </a:ext>
            </a:extLst>
          </p:cNvPr>
          <p:cNvSpPr>
            <a:spLocks noGrp="1"/>
          </p:cNvSpPr>
          <p:nvPr>
            <p:ph type="body" sz="quarter" idx="14"/>
          </p:nvPr>
        </p:nvSpPr>
        <p:spPr/>
        <p:txBody>
          <a:bodyPr rtlCol="0"/>
          <a:lstStyle>
            <a:defPPr>
              <a:defRPr lang="zh-TW"/>
            </a:defPPr>
          </a:lstStyle>
          <a:p>
            <a:pPr rtl="0"/>
            <a:r>
              <a:rPr lang="zh-TW"/>
              <a:t>”</a:t>
            </a:r>
          </a:p>
        </p:txBody>
      </p:sp>
    </p:spTree>
    <p:extLst>
      <p:ext uri="{BB962C8B-B14F-4D97-AF65-F5344CB8AC3E}">
        <p14:creationId xmlns:p14="http://schemas.microsoft.com/office/powerpoint/2010/main" val="26255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C00E940-03B1-8441-2BB0-A029059DFC5E}"/>
              </a:ext>
            </a:extLst>
          </p:cNvPr>
          <p:cNvSpPr txBox="1"/>
          <p:nvPr/>
        </p:nvSpPr>
        <p:spPr>
          <a:xfrm>
            <a:off x="505326" y="372979"/>
            <a:ext cx="1308371" cy="646331"/>
          </a:xfrm>
          <a:prstGeom prst="rect">
            <a:avLst/>
          </a:prstGeom>
          <a:noFill/>
        </p:spPr>
        <p:txBody>
          <a:bodyPr wrap="none" rtlCol="0">
            <a:spAutoFit/>
          </a:bodyPr>
          <a:lstStyle/>
          <a:p>
            <a:r>
              <a:rPr lang="en-US" altLang="zh-TW" sz="3600" b="1" dirty="0"/>
              <a:t>Code</a:t>
            </a:r>
            <a:endParaRPr lang="zh-TW" altLang="en-US" sz="3600" b="1" dirty="0"/>
          </a:p>
        </p:txBody>
      </p:sp>
      <p:sp>
        <p:nvSpPr>
          <p:cNvPr id="8" name="文字方塊 7">
            <a:extLst>
              <a:ext uri="{FF2B5EF4-FFF2-40B4-BE49-F238E27FC236}">
                <a16:creationId xmlns:a16="http://schemas.microsoft.com/office/drawing/2014/main" id="{0D243013-C106-A3A8-AB99-76F17F768F89}"/>
              </a:ext>
            </a:extLst>
          </p:cNvPr>
          <p:cNvSpPr txBox="1"/>
          <p:nvPr/>
        </p:nvSpPr>
        <p:spPr>
          <a:xfrm>
            <a:off x="505326" y="1185112"/>
            <a:ext cx="10220826" cy="1421992"/>
          </a:xfrm>
          <a:prstGeom prst="rect">
            <a:avLst/>
          </a:prstGeom>
          <a:noFill/>
        </p:spPr>
        <p:txBody>
          <a:bodyPr wrap="square" rtlCol="0">
            <a:spAutoFit/>
          </a:bodyPr>
          <a:lstStyle/>
          <a:p>
            <a:pPr algn="just">
              <a:lnSpc>
                <a:spcPct val="150000"/>
              </a:lnSpc>
            </a:pPr>
            <a:r>
              <a:rPr lang="en-US" altLang="zh-TW" sz="2000" dirty="0">
                <a:latin typeface="Times New Roman" panose="02020603050405020304" pitchFamily="18" charset="0"/>
                <a:cs typeface="Times New Roman" panose="02020603050405020304" pitchFamily="18" charset="0"/>
              </a:rPr>
              <a:t>The current code standardizes data formats and supports </a:t>
            </a:r>
            <a:r>
              <a:rPr lang="en-US" altLang="zh-TW" sz="2000" dirty="0" err="1">
                <a:latin typeface="Times New Roman" panose="02020603050405020304" pitchFamily="18" charset="0"/>
                <a:cs typeface="Times New Roman" panose="02020603050405020304" pitchFamily="18" charset="0"/>
              </a:rPr>
              <a:t>backtesting</a:t>
            </a:r>
            <a:r>
              <a:rPr lang="en-US" altLang="zh-TW" sz="2000" dirty="0">
                <a:latin typeface="Times New Roman" panose="02020603050405020304" pitchFamily="18" charset="0"/>
                <a:cs typeface="Times New Roman" panose="02020603050405020304" pitchFamily="18" charset="0"/>
              </a:rPr>
              <a:t> for both the US and Taiwan stock markets. In the future, it can accommodate additional markets. If real trading is to be implemented, pathways for real trading have also been prepared.</a:t>
            </a:r>
            <a:endParaRPr lang="zh-TW" altLang="en-US" sz="2000" dirty="0">
              <a:latin typeface="Times New Roman" panose="02020603050405020304" pitchFamily="18" charset="0"/>
              <a:cs typeface="Times New Roman" panose="02020603050405020304" pitchFamily="18" charset="0"/>
            </a:endParaRPr>
          </a:p>
        </p:txBody>
      </p:sp>
      <p:pic>
        <p:nvPicPr>
          <p:cNvPr id="10" name="圖片 9">
            <a:extLst>
              <a:ext uri="{FF2B5EF4-FFF2-40B4-BE49-F238E27FC236}">
                <a16:creationId xmlns:a16="http://schemas.microsoft.com/office/drawing/2014/main" id="{AF18D994-426F-B7AF-9BB6-B9306D7C398C}"/>
              </a:ext>
            </a:extLst>
          </p:cNvPr>
          <p:cNvPicPr>
            <a:picLocks noChangeAspect="1"/>
          </p:cNvPicPr>
          <p:nvPr/>
        </p:nvPicPr>
        <p:blipFill>
          <a:blip r:embed="rId2"/>
          <a:stretch>
            <a:fillRect/>
          </a:stretch>
        </p:blipFill>
        <p:spPr>
          <a:xfrm>
            <a:off x="505326" y="3429000"/>
            <a:ext cx="3660614" cy="1478325"/>
          </a:xfrm>
          <a:prstGeom prst="rect">
            <a:avLst/>
          </a:prstGeom>
        </p:spPr>
      </p:pic>
      <p:pic>
        <p:nvPicPr>
          <p:cNvPr id="12" name="圖片 11">
            <a:extLst>
              <a:ext uri="{FF2B5EF4-FFF2-40B4-BE49-F238E27FC236}">
                <a16:creationId xmlns:a16="http://schemas.microsoft.com/office/drawing/2014/main" id="{33D799A2-47EF-5AE7-323A-28B6AC8E8ECF}"/>
              </a:ext>
            </a:extLst>
          </p:cNvPr>
          <p:cNvPicPr>
            <a:picLocks noChangeAspect="1"/>
          </p:cNvPicPr>
          <p:nvPr/>
        </p:nvPicPr>
        <p:blipFill>
          <a:blip r:embed="rId3"/>
          <a:stretch>
            <a:fillRect/>
          </a:stretch>
        </p:blipFill>
        <p:spPr>
          <a:xfrm>
            <a:off x="505326" y="5043750"/>
            <a:ext cx="3660614" cy="677146"/>
          </a:xfrm>
          <a:prstGeom prst="rect">
            <a:avLst/>
          </a:prstGeom>
        </p:spPr>
      </p:pic>
      <p:pic>
        <p:nvPicPr>
          <p:cNvPr id="15" name="圖片 14">
            <a:extLst>
              <a:ext uri="{FF2B5EF4-FFF2-40B4-BE49-F238E27FC236}">
                <a16:creationId xmlns:a16="http://schemas.microsoft.com/office/drawing/2014/main" id="{FD5F3FD5-FD88-0721-F86C-D5E0A3596746}"/>
              </a:ext>
            </a:extLst>
          </p:cNvPr>
          <p:cNvPicPr>
            <a:picLocks noChangeAspect="1"/>
          </p:cNvPicPr>
          <p:nvPr/>
        </p:nvPicPr>
        <p:blipFill>
          <a:blip r:embed="rId4"/>
          <a:stretch>
            <a:fillRect/>
          </a:stretch>
        </p:blipFill>
        <p:spPr>
          <a:xfrm>
            <a:off x="8256362" y="3429000"/>
            <a:ext cx="3430312" cy="664321"/>
          </a:xfrm>
          <a:prstGeom prst="rect">
            <a:avLst/>
          </a:prstGeom>
        </p:spPr>
      </p:pic>
      <p:pic>
        <p:nvPicPr>
          <p:cNvPr id="17" name="圖片 16">
            <a:extLst>
              <a:ext uri="{FF2B5EF4-FFF2-40B4-BE49-F238E27FC236}">
                <a16:creationId xmlns:a16="http://schemas.microsoft.com/office/drawing/2014/main" id="{416085A8-4FD6-14AE-663B-72EBEDEFC8AC}"/>
              </a:ext>
            </a:extLst>
          </p:cNvPr>
          <p:cNvPicPr>
            <a:picLocks noChangeAspect="1"/>
          </p:cNvPicPr>
          <p:nvPr/>
        </p:nvPicPr>
        <p:blipFill>
          <a:blip r:embed="rId5"/>
          <a:stretch>
            <a:fillRect/>
          </a:stretch>
        </p:blipFill>
        <p:spPr>
          <a:xfrm>
            <a:off x="8256362" y="4505074"/>
            <a:ext cx="3430312" cy="402251"/>
          </a:xfrm>
          <a:prstGeom prst="rect">
            <a:avLst/>
          </a:prstGeom>
        </p:spPr>
      </p:pic>
      <p:pic>
        <p:nvPicPr>
          <p:cNvPr id="19" name="圖片 18">
            <a:extLst>
              <a:ext uri="{FF2B5EF4-FFF2-40B4-BE49-F238E27FC236}">
                <a16:creationId xmlns:a16="http://schemas.microsoft.com/office/drawing/2014/main" id="{57D647CE-C2CC-F1B1-202A-7C6519B22644}"/>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4227671" y="3429000"/>
            <a:ext cx="3945049" cy="2279741"/>
          </a:xfrm>
          <a:prstGeom prst="rect">
            <a:avLst/>
          </a:prstGeom>
        </p:spPr>
      </p:pic>
      <p:pic>
        <p:nvPicPr>
          <p:cNvPr id="21" name="圖片 20">
            <a:extLst>
              <a:ext uri="{FF2B5EF4-FFF2-40B4-BE49-F238E27FC236}">
                <a16:creationId xmlns:a16="http://schemas.microsoft.com/office/drawing/2014/main" id="{84875037-96DB-97D2-1223-6790041E79CF}"/>
              </a:ext>
            </a:extLst>
          </p:cNvPr>
          <p:cNvPicPr>
            <a:picLocks noChangeAspect="1"/>
          </p:cNvPicPr>
          <p:nvPr/>
        </p:nvPicPr>
        <p:blipFill>
          <a:blip r:embed="rId7"/>
          <a:stretch>
            <a:fillRect/>
          </a:stretch>
        </p:blipFill>
        <p:spPr>
          <a:xfrm>
            <a:off x="8234451" y="5243588"/>
            <a:ext cx="3452223" cy="465153"/>
          </a:xfrm>
          <a:prstGeom prst="rect">
            <a:avLst/>
          </a:prstGeom>
        </p:spPr>
      </p:pic>
    </p:spTree>
    <p:extLst>
      <p:ext uri="{BB962C8B-B14F-4D97-AF65-F5344CB8AC3E}">
        <p14:creationId xmlns:p14="http://schemas.microsoft.com/office/powerpoint/2010/main" val="358165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C00E940-03B1-8441-2BB0-A029059DFC5E}"/>
              </a:ext>
            </a:extLst>
          </p:cNvPr>
          <p:cNvSpPr txBox="1"/>
          <p:nvPr/>
        </p:nvSpPr>
        <p:spPr>
          <a:xfrm>
            <a:off x="505326" y="372979"/>
            <a:ext cx="1837362" cy="646331"/>
          </a:xfrm>
          <a:prstGeom prst="rect">
            <a:avLst/>
          </a:prstGeom>
          <a:noFill/>
        </p:spPr>
        <p:txBody>
          <a:bodyPr wrap="none" rtlCol="0">
            <a:spAutoFit/>
          </a:bodyPr>
          <a:lstStyle/>
          <a:p>
            <a:r>
              <a:rPr lang="en-US" altLang="zh-TW" sz="3600" b="1" dirty="0"/>
              <a:t>Main.py</a:t>
            </a:r>
            <a:endParaRPr lang="zh-TW" altLang="en-US" sz="3600" b="1" dirty="0"/>
          </a:p>
        </p:txBody>
      </p:sp>
      <p:sp>
        <p:nvSpPr>
          <p:cNvPr id="8" name="文字方塊 7">
            <a:extLst>
              <a:ext uri="{FF2B5EF4-FFF2-40B4-BE49-F238E27FC236}">
                <a16:creationId xmlns:a16="http://schemas.microsoft.com/office/drawing/2014/main" id="{0D243013-C106-A3A8-AB99-76F17F768F89}"/>
              </a:ext>
            </a:extLst>
          </p:cNvPr>
          <p:cNvSpPr txBox="1"/>
          <p:nvPr/>
        </p:nvSpPr>
        <p:spPr>
          <a:xfrm>
            <a:off x="505326" y="1185112"/>
            <a:ext cx="11019796" cy="873572"/>
          </a:xfrm>
          <a:prstGeom prst="rect">
            <a:avLst/>
          </a:prstGeom>
          <a:noFill/>
        </p:spPr>
        <p:txBody>
          <a:bodyPr wrap="square" rtlCol="0">
            <a:spAutoFit/>
          </a:bodyPr>
          <a:lstStyle/>
          <a:p>
            <a:pPr algn="just">
              <a:lnSpc>
                <a:spcPct val="150000"/>
              </a:lnSpc>
            </a:pPr>
            <a:r>
              <a:rPr lang="en-US" altLang="zh-TW" dirty="0">
                <a:latin typeface="Times New Roman" panose="02020603050405020304" pitchFamily="18" charset="0"/>
                <a:cs typeface="Times New Roman" panose="02020603050405020304" pitchFamily="18" charset="0"/>
              </a:rPr>
              <a:t>You can adjust parameter values based on the items shown in the following images and use the method provided in the paper to find the optimal parameter solution.</a:t>
            </a:r>
            <a:endParaRPr lang="zh-TW" altLang="en-US"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D1ACC5B2-5779-B114-5DC3-40A62516C84D}"/>
              </a:ext>
            </a:extLst>
          </p:cNvPr>
          <p:cNvPicPr>
            <a:picLocks noChangeAspect="1"/>
          </p:cNvPicPr>
          <p:nvPr/>
        </p:nvPicPr>
        <p:blipFill>
          <a:blip r:embed="rId2"/>
          <a:stretch>
            <a:fillRect/>
          </a:stretch>
        </p:blipFill>
        <p:spPr>
          <a:xfrm>
            <a:off x="3153459" y="2334033"/>
            <a:ext cx="5723530" cy="3921384"/>
          </a:xfrm>
          <a:prstGeom prst="rect">
            <a:avLst/>
          </a:prstGeom>
        </p:spPr>
      </p:pic>
    </p:spTree>
    <p:extLst>
      <p:ext uri="{BB962C8B-B14F-4D97-AF65-F5344CB8AC3E}">
        <p14:creationId xmlns:p14="http://schemas.microsoft.com/office/powerpoint/2010/main" val="239959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C00E940-03B1-8441-2BB0-A029059DFC5E}"/>
              </a:ext>
            </a:extLst>
          </p:cNvPr>
          <p:cNvSpPr txBox="1"/>
          <p:nvPr/>
        </p:nvSpPr>
        <p:spPr>
          <a:xfrm>
            <a:off x="445168" y="305535"/>
            <a:ext cx="2787943" cy="646331"/>
          </a:xfrm>
          <a:prstGeom prst="rect">
            <a:avLst/>
          </a:prstGeom>
          <a:noFill/>
        </p:spPr>
        <p:txBody>
          <a:bodyPr wrap="none" rtlCol="0">
            <a:spAutoFit/>
          </a:bodyPr>
          <a:lstStyle/>
          <a:p>
            <a:r>
              <a:rPr lang="en-US" altLang="zh-TW" sz="3600" b="1" dirty="0"/>
              <a:t>Visualization</a:t>
            </a:r>
            <a:endParaRPr lang="zh-TW" altLang="en-US" sz="3600" b="1" dirty="0"/>
          </a:p>
        </p:txBody>
      </p:sp>
      <p:sp>
        <p:nvSpPr>
          <p:cNvPr id="8" name="文字方塊 7">
            <a:extLst>
              <a:ext uri="{FF2B5EF4-FFF2-40B4-BE49-F238E27FC236}">
                <a16:creationId xmlns:a16="http://schemas.microsoft.com/office/drawing/2014/main" id="{0D243013-C106-A3A8-AB99-76F17F768F89}"/>
              </a:ext>
            </a:extLst>
          </p:cNvPr>
          <p:cNvSpPr txBox="1"/>
          <p:nvPr/>
        </p:nvSpPr>
        <p:spPr>
          <a:xfrm>
            <a:off x="165392" y="1406707"/>
            <a:ext cx="3233529" cy="417422"/>
          </a:xfrm>
          <a:prstGeom prst="rect">
            <a:avLst/>
          </a:prstGeom>
          <a:noFill/>
        </p:spPr>
        <p:txBody>
          <a:bodyPr wrap="square" rtlCol="0">
            <a:spAutoFit/>
          </a:bodyPr>
          <a:lstStyle/>
          <a:p>
            <a:pPr algn="just">
              <a:lnSpc>
                <a:spcPct val="150000"/>
              </a:lnSpc>
            </a:pPr>
            <a:r>
              <a:rPr lang="en-US" altLang="zh-TW" sz="1600" dirty="0">
                <a:latin typeface="Times New Roman" panose="02020603050405020304" pitchFamily="18" charset="0"/>
                <a:cs typeface="Times New Roman" panose="02020603050405020304" pitchFamily="18" charset="0"/>
              </a:rPr>
              <a:t>https://laiiting.github.io/StockEchart/</a:t>
            </a:r>
            <a:endParaRPr lang="zh-TW" altLang="en-US" sz="1600" dirty="0">
              <a:latin typeface="Times New Roman" panose="02020603050405020304" pitchFamily="18" charset="0"/>
              <a:cs typeface="Times New Roman" panose="02020603050405020304" pitchFamily="18" charset="0"/>
            </a:endParaRPr>
          </a:p>
        </p:txBody>
      </p:sp>
      <p:pic>
        <p:nvPicPr>
          <p:cNvPr id="9" name="圖片 8" descr="一張含有 圖表, 文字, 螢幕擷取畫面, 繪圖 的圖片&#10;&#10;自動產生的描述">
            <a:extLst>
              <a:ext uri="{FF2B5EF4-FFF2-40B4-BE49-F238E27FC236}">
                <a16:creationId xmlns:a16="http://schemas.microsoft.com/office/drawing/2014/main" id="{79C37E74-0EC0-1653-C192-C6D68EF1CE3D}"/>
              </a:ext>
            </a:extLst>
          </p:cNvPr>
          <p:cNvPicPr>
            <a:picLocks noChangeAspect="1"/>
          </p:cNvPicPr>
          <p:nvPr/>
        </p:nvPicPr>
        <p:blipFill>
          <a:blip r:embed="rId2"/>
          <a:stretch>
            <a:fillRect/>
          </a:stretch>
        </p:blipFill>
        <p:spPr>
          <a:xfrm>
            <a:off x="3683630" y="1039461"/>
            <a:ext cx="8390060" cy="5373370"/>
          </a:xfrm>
          <a:prstGeom prst="rect">
            <a:avLst/>
          </a:prstGeom>
        </p:spPr>
      </p:pic>
    </p:spTree>
    <p:extLst>
      <p:ext uri="{BB962C8B-B14F-4D97-AF65-F5344CB8AC3E}">
        <p14:creationId xmlns:p14="http://schemas.microsoft.com/office/powerpoint/2010/main" val="108923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標題 23">
            <a:extLst>
              <a:ext uri="{FF2B5EF4-FFF2-40B4-BE49-F238E27FC236}">
                <a16:creationId xmlns:a16="http://schemas.microsoft.com/office/drawing/2014/main" id="{A4C5B759-93CB-5B5A-B1D2-2E3C42747C75}"/>
              </a:ext>
            </a:extLst>
          </p:cNvPr>
          <p:cNvSpPr>
            <a:spLocks noGrp="1"/>
          </p:cNvSpPr>
          <p:nvPr>
            <p:ph type="ctrTitle"/>
          </p:nvPr>
        </p:nvSpPr>
        <p:spPr>
          <a:xfrm>
            <a:off x="1160636" y="2647910"/>
            <a:ext cx="3585822" cy="781090"/>
          </a:xfrm>
        </p:spPr>
        <p:txBody>
          <a:bodyPr rtlCol="0"/>
          <a:lstStyle>
            <a:defPPr>
              <a:defRPr lang="zh-TW"/>
            </a:defPPr>
          </a:lstStyle>
          <a:p>
            <a:pPr rtl="0"/>
            <a:r>
              <a:rPr lang="en-US" altLang="zh-TW" sz="6600" dirty="0"/>
              <a:t>Thanks</a:t>
            </a:r>
            <a:endParaRPr lang="zh-TW" sz="6600" dirty="0"/>
          </a:p>
        </p:txBody>
      </p:sp>
      <p:pic>
        <p:nvPicPr>
          <p:cNvPr id="33" name="圖片版面配置區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3">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39758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97E3AF3A-25BA-04DC-BA90-0B27B8321AF7}"/>
              </a:ext>
            </a:extLst>
          </p:cNvPr>
          <p:cNvGraphicFramePr>
            <a:graphicFrameLocks noGrp="1"/>
          </p:cNvGraphicFramePr>
          <p:nvPr>
            <p:extLst>
              <p:ext uri="{D42A27DB-BD31-4B8C-83A1-F6EECF244321}">
                <p14:modId xmlns:p14="http://schemas.microsoft.com/office/powerpoint/2010/main" val="428510727"/>
              </p:ext>
            </p:extLst>
          </p:nvPr>
        </p:nvGraphicFramePr>
        <p:xfrm>
          <a:off x="433137" y="424893"/>
          <a:ext cx="11147258" cy="5614961"/>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469089076"/>
                    </a:ext>
                  </a:extLst>
                </a:gridCol>
                <a:gridCol w="3759868">
                  <a:extLst>
                    <a:ext uri="{9D8B030D-6E8A-4147-A177-3AD203B41FA5}">
                      <a16:colId xmlns:a16="http://schemas.microsoft.com/office/drawing/2014/main" val="1357817264"/>
                    </a:ext>
                  </a:extLst>
                </a:gridCol>
                <a:gridCol w="5101390">
                  <a:extLst>
                    <a:ext uri="{9D8B030D-6E8A-4147-A177-3AD203B41FA5}">
                      <a16:colId xmlns:a16="http://schemas.microsoft.com/office/drawing/2014/main" val="589525936"/>
                    </a:ext>
                  </a:extLst>
                </a:gridCol>
              </a:tblGrid>
              <a:tr h="573946">
                <a:tc>
                  <a:txBody>
                    <a:bodyPr/>
                    <a:lstStyle/>
                    <a:p>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baseline="0" dirty="0">
                          <a:solidFill>
                            <a:schemeClr val="tx1"/>
                          </a:solidFill>
                          <a:latin typeface="Times New Roman" panose="02020603050405020304" pitchFamily="18" charset="0"/>
                          <a:cs typeface="Times New Roman" panose="02020603050405020304" pitchFamily="18" charset="0"/>
                        </a:rPr>
                        <a:t>Now </a:t>
                      </a:r>
                      <a:r>
                        <a:rPr lang="en-US" altLang="zh-TW" sz="1400" baseline="0" dirty="0">
                          <a:solidFill>
                            <a:schemeClr val="tx1"/>
                          </a:solidFill>
                          <a:latin typeface="Times New Roman" panose="02020603050405020304" pitchFamily="18" charset="0"/>
                          <a:cs typeface="Times New Roman" panose="02020603050405020304" pitchFamily="18" charset="0"/>
                        </a:rPr>
                        <a:t>(Done)</a:t>
                      </a:r>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baseline="0" dirty="0">
                          <a:solidFill>
                            <a:schemeClr val="tx1"/>
                          </a:solidFill>
                          <a:latin typeface="Times New Roman" panose="02020603050405020304" pitchFamily="18" charset="0"/>
                          <a:cs typeface="Times New Roman" panose="02020603050405020304" pitchFamily="18" charset="0"/>
                        </a:rPr>
                        <a:t>Future (Not yet)</a:t>
                      </a:r>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8711562"/>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Paper Reading</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Empirical Evaluations on Momentum Effects of Taiwan</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Call auction, continuous trading and closing price formation</a:t>
                      </a:r>
                    </a:p>
                  </a:txBody>
                  <a:tcPr/>
                </a:tc>
                <a:extLst>
                  <a:ext uri="{0D108BD9-81ED-4DB2-BD59-A6C34878D82A}">
                    <a16:rowId xmlns:a16="http://schemas.microsoft.com/office/drawing/2014/main" val="4230833645"/>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Simulated trading</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 stock market and TW stock market</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strike="noStrike" baseline="0" dirty="0">
                          <a:solidFill>
                            <a:schemeClr val="tx1"/>
                          </a:solidFill>
                          <a:latin typeface="Times New Roman" panose="02020603050405020304" pitchFamily="18" charset="0"/>
                          <a:cs typeface="Times New Roman" panose="02020603050405020304" pitchFamily="18" charset="0"/>
                        </a:rPr>
                        <a:t>Extend the trading duration beyond day trading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Handled by NFU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4049584"/>
                  </a:ext>
                </a:extLst>
              </a:tr>
              <a:tr h="720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1" baseline="0" dirty="0">
                          <a:solidFill>
                            <a:schemeClr val="tx1"/>
                          </a:solidFill>
                          <a:latin typeface="Times New Roman" panose="02020603050405020304" pitchFamily="18" charset="0"/>
                          <a:cs typeface="Times New Roman" panose="02020603050405020304" pitchFamily="18" charset="0"/>
                        </a:rPr>
                        <a:t>Categorizing stock types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TW stock market</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 stock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Handled by CCU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0474753"/>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Stock events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(Null)</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 stock events</a:t>
                      </a:r>
                      <a:r>
                        <a:rPr lang="zh-TW" altLang="en-US" sz="1400" baseline="0" dirty="0">
                          <a:solidFill>
                            <a:schemeClr val="tx1"/>
                          </a:solidFill>
                          <a:latin typeface="Times New Roman" panose="02020603050405020304" pitchFamily="18" charset="0"/>
                          <a:cs typeface="Times New Roman" panose="02020603050405020304" pitchFamily="18" charset="0"/>
                        </a:rPr>
                        <a:t> </a:t>
                      </a:r>
                      <a:r>
                        <a:rPr lang="en-US" altLang="zh-TW" sz="1400" baseline="0" dirty="0">
                          <a:solidFill>
                            <a:schemeClr val="tx1"/>
                          </a:solidFill>
                          <a:latin typeface="Times New Roman" panose="02020603050405020304" pitchFamily="18" charset="0"/>
                          <a:cs typeface="Times New Roman" panose="02020603050405020304" pitchFamily="18" charset="0"/>
                        </a:rPr>
                        <a:t>and TW stock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Ex: Annual General Meeting</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FED Meeting</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CPI</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Financial Reports</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News</a:t>
                      </a:r>
                    </a:p>
                    <a:p>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U.S. Handled by CCU, TW Handled by NFU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8600698"/>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Test parameters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Using basic parameters only</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Find the optimal parameters (Using TP/MDD ratio and SQN)</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7151720"/>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GUI - Results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Comparing the simulated results for the TW stock market</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Adding simulated results for the US stock market</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8495014"/>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GUI - Interaction</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Switching charts for different stocks.</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Users can modify parameters and send computation requests to the server.</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7701361"/>
                  </a:ext>
                </a:extLst>
              </a:tr>
            </a:tbl>
          </a:graphicData>
        </a:graphic>
      </p:graphicFrame>
      <p:pic>
        <p:nvPicPr>
          <p:cNvPr id="4" name="圖形 3" descr="核取方塊 (打勾) 以實心填滿">
            <a:extLst>
              <a:ext uri="{FF2B5EF4-FFF2-40B4-BE49-F238E27FC236}">
                <a16:creationId xmlns:a16="http://schemas.microsoft.com/office/drawing/2014/main" id="{643BB5D1-62AB-C44E-401C-C2AFC7FCB9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8137" y="1509963"/>
            <a:ext cx="697832" cy="697832"/>
          </a:xfrm>
          <a:prstGeom prst="rect">
            <a:avLst/>
          </a:prstGeom>
        </p:spPr>
      </p:pic>
      <p:pic>
        <p:nvPicPr>
          <p:cNvPr id="5" name="圖形 4" descr="核取方塊 (打勾) 以實心填滿">
            <a:extLst>
              <a:ext uri="{FF2B5EF4-FFF2-40B4-BE49-F238E27FC236}">
                <a16:creationId xmlns:a16="http://schemas.microsoft.com/office/drawing/2014/main" id="{6C95D8F0-6B30-C5CD-ACFB-875D9AA5BC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4495" y="4435642"/>
            <a:ext cx="697832" cy="697832"/>
          </a:xfrm>
          <a:prstGeom prst="rect">
            <a:avLst/>
          </a:prstGeom>
        </p:spPr>
      </p:pic>
      <p:pic>
        <p:nvPicPr>
          <p:cNvPr id="7" name="圖形 6" descr="核取方塊 (打勾) 以實心填滿">
            <a:extLst>
              <a:ext uri="{FF2B5EF4-FFF2-40B4-BE49-F238E27FC236}">
                <a16:creationId xmlns:a16="http://schemas.microsoft.com/office/drawing/2014/main" id="{4BBD127B-F09E-77CB-B72F-2F07D5A5A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6469" y="5452311"/>
            <a:ext cx="697832" cy="697832"/>
          </a:xfrm>
          <a:prstGeom prst="rect">
            <a:avLst/>
          </a:prstGeom>
        </p:spPr>
      </p:pic>
    </p:spTree>
    <p:extLst>
      <p:ext uri="{BB962C8B-B14F-4D97-AF65-F5344CB8AC3E}">
        <p14:creationId xmlns:p14="http://schemas.microsoft.com/office/powerpoint/2010/main" val="298069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016E8D-F725-5549-D79B-2197F3311E34}"/>
              </a:ext>
            </a:extLst>
          </p:cNvPr>
          <p:cNvSpPr>
            <a:spLocks noGrp="1"/>
          </p:cNvSpPr>
          <p:nvPr>
            <p:ph type="title"/>
          </p:nvPr>
        </p:nvSpPr>
        <p:spPr>
          <a:xfrm>
            <a:off x="1888949" y="2174027"/>
            <a:ext cx="8456623" cy="1901952"/>
          </a:xfrm>
        </p:spPr>
        <p:txBody>
          <a:bodyPr rtlCol="0"/>
          <a:lstStyle>
            <a:defPPr>
              <a:defRPr lang="zh-TW"/>
            </a:defPPr>
          </a:lstStyle>
          <a:p>
            <a:pPr rtl="0"/>
            <a:r>
              <a:rPr lang="en-US" altLang="zh-TW" sz="3600" dirty="0"/>
              <a:t>Empirical Evaluations on Momentum Effects of Taiwan</a:t>
            </a:r>
            <a:endParaRPr lang="zh-TW" sz="3600" dirty="0"/>
          </a:p>
        </p:txBody>
      </p:sp>
      <p:sp>
        <p:nvSpPr>
          <p:cNvPr id="5" name="文字版面配置區 4">
            <a:extLst>
              <a:ext uri="{FF2B5EF4-FFF2-40B4-BE49-F238E27FC236}">
                <a16:creationId xmlns:a16="http://schemas.microsoft.com/office/drawing/2014/main" id="{7B9D02FC-1940-72AB-8671-0839E2CF024F}"/>
              </a:ext>
            </a:extLst>
          </p:cNvPr>
          <p:cNvSpPr>
            <a:spLocks noGrp="1"/>
          </p:cNvSpPr>
          <p:nvPr>
            <p:ph type="body" sz="quarter" idx="15"/>
          </p:nvPr>
        </p:nvSpPr>
        <p:spPr/>
        <p:txBody>
          <a:bodyPr rtlCol="0"/>
          <a:lstStyle>
            <a:defPPr>
              <a:defRPr lang="zh-TW"/>
            </a:defPPr>
          </a:lstStyle>
          <a:p>
            <a:pPr rtl="0"/>
            <a:r>
              <a:rPr lang="zh-TW" dirty="0"/>
              <a:t>“</a:t>
            </a:r>
          </a:p>
        </p:txBody>
      </p:sp>
      <p:sp>
        <p:nvSpPr>
          <p:cNvPr id="6" name="內容版面配置區 5">
            <a:extLst>
              <a:ext uri="{FF2B5EF4-FFF2-40B4-BE49-F238E27FC236}">
                <a16:creationId xmlns:a16="http://schemas.microsoft.com/office/drawing/2014/main" id="{6AB13DEF-ED86-6E5A-5AD2-C9B364E4A295}"/>
              </a:ext>
            </a:extLst>
          </p:cNvPr>
          <p:cNvSpPr>
            <a:spLocks noGrp="1"/>
          </p:cNvSpPr>
          <p:nvPr>
            <p:ph idx="1"/>
          </p:nvPr>
        </p:nvSpPr>
        <p:spPr>
          <a:xfrm>
            <a:off x="1966694" y="3900819"/>
            <a:ext cx="4589286" cy="1665362"/>
          </a:xfrm>
        </p:spPr>
        <p:txBody>
          <a:bodyPr rtlCol="0"/>
          <a:lstStyle>
            <a:defPPr>
              <a:defRPr lang="zh-TW"/>
            </a:defPPr>
          </a:lstStyle>
          <a:p>
            <a:pPr rtl="0">
              <a:lnSpc>
                <a:spcPts val="2500"/>
              </a:lnSpc>
              <a:spcAft>
                <a:spcPts val="600"/>
              </a:spcAft>
            </a:pPr>
            <a:r>
              <a:rPr lang="en-US" altLang="zh-TW" sz="1800" dirty="0">
                <a:latin typeface="Times New Roman" panose="02020603050405020304" pitchFamily="18" charset="0"/>
                <a:cs typeface="Times New Roman" panose="02020603050405020304" pitchFamily="18" charset="0"/>
              </a:rPr>
              <a:t>Mu-En Wu</a:t>
            </a:r>
          </a:p>
          <a:p>
            <a:pPr rtl="0"/>
            <a:r>
              <a:rPr lang="en-US" altLang="zh-TW" sz="1100" b="0" i="0" dirty="0">
                <a:effectLst/>
                <a:latin typeface="Times New Roman" panose="02020603050405020304" pitchFamily="18" charset="0"/>
              </a:rPr>
              <a:t>Department of Information and Finance Management</a:t>
            </a:r>
            <a:br>
              <a:rPr lang="en-US" altLang="zh-TW" sz="1100" dirty="0"/>
            </a:br>
            <a:r>
              <a:rPr lang="en-US" altLang="zh-TW" sz="1100" b="0" i="0" dirty="0">
                <a:effectLst/>
                <a:latin typeface="Times New Roman" panose="02020603050405020304" pitchFamily="18" charset="0"/>
              </a:rPr>
              <a:t>National Taipei University of Technology, Taiwan</a:t>
            </a:r>
          </a:p>
          <a:p>
            <a:pPr rtl="0">
              <a:lnSpc>
                <a:spcPts val="2500"/>
              </a:lnSpc>
              <a:spcBef>
                <a:spcPts val="600"/>
              </a:spcBef>
              <a:spcAft>
                <a:spcPts val="600"/>
              </a:spcAft>
            </a:pPr>
            <a:r>
              <a:rPr lang="en-US" altLang="zh-TW" sz="1800" dirty="0">
                <a:latin typeface="Times New Roman" panose="02020603050405020304" pitchFamily="18" charset="0"/>
                <a:cs typeface="Times New Roman" panose="02020603050405020304" pitchFamily="18" charset="0"/>
              </a:rPr>
              <a:t>Wei-Ho Chung</a:t>
            </a:r>
          </a:p>
          <a:p>
            <a:pPr rtl="0"/>
            <a:r>
              <a:rPr lang="en-US" altLang="zh-TW" sz="1100" b="0" i="0" dirty="0">
                <a:effectLst/>
                <a:latin typeface="Times New Roman" panose="02020603050405020304" pitchFamily="18" charset="0"/>
              </a:rPr>
              <a:t>Department of Electrical Engineering</a:t>
            </a:r>
            <a:br>
              <a:rPr lang="en-US" altLang="zh-TW" sz="1100" dirty="0"/>
            </a:br>
            <a:r>
              <a:rPr lang="en-US" altLang="zh-TW" sz="1100" b="0" i="0" dirty="0">
                <a:effectLst/>
                <a:latin typeface="Times New Roman" panose="02020603050405020304" pitchFamily="18" charset="0"/>
              </a:rPr>
              <a:t>National Tsing Hua University, </a:t>
            </a:r>
            <a:r>
              <a:rPr lang="en-US" altLang="zh-TW" sz="1100" b="0" i="0" dirty="0" err="1">
                <a:effectLst/>
                <a:latin typeface="Times New Roman" panose="02020603050405020304" pitchFamily="18" charset="0"/>
              </a:rPr>
              <a:t>HsinChu</a:t>
            </a:r>
            <a:r>
              <a:rPr lang="en-US" altLang="zh-TW" sz="1100" b="0" i="0" dirty="0">
                <a:effectLst/>
                <a:latin typeface="Times New Roman" panose="02020603050405020304" pitchFamily="18" charset="0"/>
              </a:rPr>
              <a:t>, Taiwan</a:t>
            </a:r>
            <a:endParaRPr lang="zh-TW" sz="1200" dirty="0"/>
          </a:p>
        </p:txBody>
      </p:sp>
      <p:sp>
        <p:nvSpPr>
          <p:cNvPr id="4" name="文字版面配置區 3">
            <a:extLst>
              <a:ext uri="{FF2B5EF4-FFF2-40B4-BE49-F238E27FC236}">
                <a16:creationId xmlns:a16="http://schemas.microsoft.com/office/drawing/2014/main" id="{F286FC47-3017-DA16-F8BF-CBFF553CB9F5}"/>
              </a:ext>
            </a:extLst>
          </p:cNvPr>
          <p:cNvSpPr>
            <a:spLocks noGrp="1"/>
          </p:cNvSpPr>
          <p:nvPr>
            <p:ph type="body" sz="quarter" idx="14"/>
          </p:nvPr>
        </p:nvSpPr>
        <p:spPr/>
        <p:txBody>
          <a:bodyPr rtlCol="0"/>
          <a:lstStyle>
            <a:defPPr>
              <a:defRPr lang="zh-TW"/>
            </a:defPPr>
          </a:lstStyle>
          <a:p>
            <a:pPr rtl="0"/>
            <a:r>
              <a:rPr lang="zh-TW" dirty="0"/>
              <a:t>”</a:t>
            </a:r>
          </a:p>
        </p:txBody>
      </p:sp>
      <p:sp>
        <p:nvSpPr>
          <p:cNvPr id="10" name="文字方塊 9">
            <a:extLst>
              <a:ext uri="{FF2B5EF4-FFF2-40B4-BE49-F238E27FC236}">
                <a16:creationId xmlns:a16="http://schemas.microsoft.com/office/drawing/2014/main" id="{55FC6192-03F6-9952-A8AE-E3572FC1DFAF}"/>
              </a:ext>
            </a:extLst>
          </p:cNvPr>
          <p:cNvSpPr txBox="1"/>
          <p:nvPr/>
        </p:nvSpPr>
        <p:spPr>
          <a:xfrm>
            <a:off x="2842827" y="5695891"/>
            <a:ext cx="6506347" cy="338554"/>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International Journal of Information Technology and Decision Making:I.F.:</a:t>
            </a:r>
            <a:r>
              <a:rPr lang="en-US" altLang="zh-TW" sz="1600" b="1" dirty="0">
                <a:solidFill>
                  <a:srgbClr val="FF0000"/>
                </a:solidFill>
                <a:latin typeface="Times New Roman" panose="02020603050405020304" pitchFamily="18" charset="0"/>
                <a:cs typeface="Times New Roman" panose="02020603050405020304" pitchFamily="18" charset="0"/>
              </a:rPr>
              <a:t>4.26</a:t>
            </a:r>
            <a:endParaRPr lang="zh-TW" altLang="en-US" sz="1400" b="1" dirty="0">
              <a:solidFill>
                <a:srgbClr val="FF0000"/>
              </a:solidFill>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66E357CC-9BB0-067B-D5AF-A077B2EB032B}"/>
              </a:ext>
            </a:extLst>
          </p:cNvPr>
          <p:cNvSpPr txBox="1"/>
          <p:nvPr/>
        </p:nvSpPr>
        <p:spPr>
          <a:xfrm>
            <a:off x="5566180" y="3244334"/>
            <a:ext cx="659155" cy="369332"/>
          </a:xfrm>
          <a:prstGeom prst="rect">
            <a:avLst/>
          </a:prstGeom>
          <a:noFill/>
        </p:spPr>
        <p:txBody>
          <a:bodyPr wrap="none" rtlCol="0">
            <a:spAutoFit/>
          </a:bodyPr>
          <a:lstStyle/>
          <a:p>
            <a:r>
              <a:rPr lang="en-US" altLang="zh-TW" dirty="0"/>
              <a:t>2019</a:t>
            </a:r>
            <a:endParaRPr lang="zh-TW" altLang="en-US" dirty="0"/>
          </a:p>
        </p:txBody>
      </p:sp>
      <p:sp>
        <p:nvSpPr>
          <p:cNvPr id="3" name="文字方塊 2">
            <a:extLst>
              <a:ext uri="{FF2B5EF4-FFF2-40B4-BE49-F238E27FC236}">
                <a16:creationId xmlns:a16="http://schemas.microsoft.com/office/drawing/2014/main" id="{5010F66C-B0F0-F204-DDDC-EE45AAECAAB1}"/>
              </a:ext>
            </a:extLst>
          </p:cNvPr>
          <p:cNvSpPr txBox="1"/>
          <p:nvPr/>
        </p:nvSpPr>
        <p:spPr>
          <a:xfrm>
            <a:off x="156490" y="66776"/>
            <a:ext cx="4077980" cy="523220"/>
          </a:xfrm>
          <a:prstGeom prst="rect">
            <a:avLst/>
          </a:prstGeom>
          <a:noFill/>
        </p:spPr>
        <p:txBody>
          <a:bodyPr wrap="square" rtlCol="0">
            <a:spAutoFit/>
          </a:bodyPr>
          <a:lstStyle/>
          <a:p>
            <a:r>
              <a:rPr lang="en-US" altLang="zh-TW" sz="2800" b="1" i="0" dirty="0">
                <a:solidFill>
                  <a:schemeClr val="bg1"/>
                </a:solidFill>
                <a:effectLst/>
                <a:latin typeface="Times New Roman" panose="02020603050405020304" pitchFamily="18" charset="0"/>
                <a:cs typeface="Times New Roman" panose="02020603050405020304" pitchFamily="18" charset="0"/>
              </a:rPr>
              <a:t>Main Points of the Paper</a:t>
            </a:r>
            <a:endParaRPr lang="zh-TW" alt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28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413E5-087C-41D3-3141-92695CDFE346}"/>
              </a:ext>
            </a:extLst>
          </p:cNvPr>
          <p:cNvSpPr>
            <a:spLocks noGrp="1"/>
          </p:cNvSpPr>
          <p:nvPr>
            <p:ph type="title"/>
          </p:nvPr>
        </p:nvSpPr>
        <p:spPr>
          <a:xfrm>
            <a:off x="408432" y="302000"/>
            <a:ext cx="2443052" cy="1014984"/>
          </a:xfrm>
        </p:spPr>
        <p:txBody>
          <a:bodyPr/>
          <a:lstStyle/>
          <a:p>
            <a:pPr algn="l"/>
            <a:r>
              <a:rPr lang="en-US" altLang="zh-TW" sz="4000" b="1" dirty="0"/>
              <a:t>Abstract</a:t>
            </a:r>
            <a:endParaRPr lang="zh-TW" altLang="en-US" sz="4000" b="1" dirty="0"/>
          </a:p>
        </p:txBody>
      </p:sp>
      <p:sp>
        <p:nvSpPr>
          <p:cNvPr id="6" name="文字方塊 5">
            <a:extLst>
              <a:ext uri="{FF2B5EF4-FFF2-40B4-BE49-F238E27FC236}">
                <a16:creationId xmlns:a16="http://schemas.microsoft.com/office/drawing/2014/main" id="{4714A7EF-348C-34AD-7C1E-C09200259B0A}"/>
              </a:ext>
            </a:extLst>
          </p:cNvPr>
          <p:cNvSpPr txBox="1"/>
          <p:nvPr/>
        </p:nvSpPr>
        <p:spPr>
          <a:xfrm>
            <a:off x="1027155" y="1316984"/>
            <a:ext cx="10137690" cy="2806987"/>
          </a:xfrm>
          <a:prstGeom prst="rect">
            <a:avLst/>
          </a:prstGeom>
          <a:noFill/>
        </p:spPr>
        <p:txBody>
          <a:bodyPr wrap="square" rtlCol="0">
            <a:spAutoFit/>
          </a:bodyPr>
          <a:lstStyle/>
          <a:p>
            <a:pPr algn="just">
              <a:lnSpc>
                <a:spcPct val="150000"/>
              </a:lnSpc>
            </a:pPr>
            <a:r>
              <a:rPr lang="en-US" altLang="zh-TW" sz="2000" dirty="0">
                <a:latin typeface="Times New Roman" panose="02020603050405020304" pitchFamily="18" charset="0"/>
                <a:cs typeface="Times New Roman" panose="02020603050405020304" pitchFamily="18" charset="0"/>
              </a:rPr>
              <a:t>The Efficient-Market Hypothesis (EMH) suggests that predicting market moves is tough due to quick reactions to new information. However, some strategies, like Momentum Strategy, seem profitable in practice. We explored this in Taiwan's stock market using real data. Testing four strategies on TAIEX Futures from Jan 2010 to Mar 2015, we found market inefficiencies. Different stop-loss and take-profit methods confirmed the momentum effect. Managing these approaches is crucial for strategy success, improving trading quality beyond just technical details.</a:t>
            </a:r>
            <a:endParaRPr lang="zh-TW" altLang="zh-TW" sz="2000" i="0" dirty="0">
              <a:effectLst/>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50272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413E5-087C-41D3-3141-92695CDFE346}"/>
              </a:ext>
            </a:extLst>
          </p:cNvPr>
          <p:cNvSpPr>
            <a:spLocks noGrp="1"/>
          </p:cNvSpPr>
          <p:nvPr>
            <p:ph type="title"/>
          </p:nvPr>
        </p:nvSpPr>
        <p:spPr>
          <a:xfrm>
            <a:off x="408432" y="302000"/>
            <a:ext cx="9912096" cy="1014984"/>
          </a:xfrm>
        </p:spPr>
        <p:txBody>
          <a:bodyPr/>
          <a:lstStyle/>
          <a:p>
            <a:pPr algn="l"/>
            <a:r>
              <a:rPr lang="en-US" altLang="zh-TW" sz="4000" b="1" dirty="0"/>
              <a:t>Trading strategy</a:t>
            </a:r>
            <a:endParaRPr lang="zh-TW" altLang="en-US" sz="4000" b="1" dirty="0"/>
          </a:p>
        </p:txBody>
      </p:sp>
      <p:sp>
        <p:nvSpPr>
          <p:cNvPr id="4" name="文字方塊 3">
            <a:extLst>
              <a:ext uri="{FF2B5EF4-FFF2-40B4-BE49-F238E27FC236}">
                <a16:creationId xmlns:a16="http://schemas.microsoft.com/office/drawing/2014/main" id="{C95992B3-8C0D-75A8-8C1E-82120DC18690}"/>
              </a:ext>
            </a:extLst>
          </p:cNvPr>
          <p:cNvSpPr txBox="1"/>
          <p:nvPr/>
        </p:nvSpPr>
        <p:spPr>
          <a:xfrm>
            <a:off x="946835" y="1311795"/>
            <a:ext cx="10532591" cy="4003019"/>
          </a:xfrm>
          <a:prstGeom prst="rect">
            <a:avLst/>
          </a:prstGeom>
          <a:noFill/>
        </p:spPr>
        <p:txBody>
          <a:bodyPr wrap="square" rtlCol="0">
            <a:spAutoFit/>
          </a:bodyPr>
          <a:lstStyle/>
          <a:p>
            <a:pPr algn="just">
              <a:lnSpc>
                <a:spcPct val="150000"/>
              </a:lnSpc>
            </a:pPr>
            <a:r>
              <a:rPr lang="en-US" altLang="zh-TW"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The paper give us two types of trading strategies.</a:t>
            </a:r>
          </a:p>
          <a:p>
            <a:pPr algn="just">
              <a:lnSpc>
                <a:spcPct val="150000"/>
              </a:lnSpc>
            </a:pPr>
            <a:endParaRPr lang="en-US" altLang="zh-TW" sz="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just">
              <a:lnSpc>
                <a:spcPct val="150000"/>
              </a:lnSpc>
              <a:spcBef>
                <a:spcPts val="600"/>
              </a:spcBef>
              <a:spcAft>
                <a:spcPts val="600"/>
              </a:spcAft>
            </a:pPr>
            <a:r>
              <a:rPr lang="en-US" altLang="zh-TW"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Mean reversion strategy</a:t>
            </a:r>
            <a:r>
              <a:rPr lang="zh-TW" altLang="en-US"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just">
              <a:lnSpc>
                <a:spcPct val="150000"/>
              </a:lnSpc>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This strategy expects prices to come back to their average after big swings. If prices rise (or fall) too much, we take the opposite position by selling (or buying). Bollinger Bands is a famous technique for this.</a:t>
            </a:r>
          </a:p>
          <a:p>
            <a:pPr algn="just">
              <a:lnSpc>
                <a:spcPct val="150000"/>
              </a:lnSpc>
              <a:spcBef>
                <a:spcPts val="600"/>
              </a:spcBef>
              <a:spcAft>
                <a:spcPts val="600"/>
              </a:spcAft>
            </a:pPr>
            <a:r>
              <a:rPr lang="en-US" altLang="zh-TW"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2.</a:t>
            </a:r>
            <a:r>
              <a:rPr lang="zh-TW" altLang="en-US"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Momentum strategy</a:t>
            </a:r>
            <a:r>
              <a:rPr lang="zh-TW" altLang="en-US"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algn="just">
              <a:lnSpc>
                <a:spcPct val="150000"/>
              </a:lnSpc>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On the other hand, momentum strategies work differently. They involve tactics like Open Range Breakout, where we buy (or sell) when prices break the highest (or lowest) point within a particular timeframe. Another common approach is trading based on price levels set by past changes. Many studies explore momentum effects in finance, explaining them through reasoning or trading behaviors. This paper offers a fresh approach, using trading methods to confirm this phenomenon.</a:t>
            </a:r>
            <a:endPar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57891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413E5-087C-41D3-3141-92695CDFE346}"/>
              </a:ext>
            </a:extLst>
          </p:cNvPr>
          <p:cNvSpPr>
            <a:spLocks noGrp="1"/>
          </p:cNvSpPr>
          <p:nvPr>
            <p:ph type="title"/>
          </p:nvPr>
        </p:nvSpPr>
        <p:spPr>
          <a:xfrm>
            <a:off x="408432" y="302000"/>
            <a:ext cx="9912096" cy="1014984"/>
          </a:xfrm>
        </p:spPr>
        <p:txBody>
          <a:bodyPr/>
          <a:lstStyle/>
          <a:p>
            <a:pPr algn="l"/>
            <a:r>
              <a:rPr lang="en-US" altLang="zh-TW" sz="4000" b="1" dirty="0"/>
              <a:t>Methods</a:t>
            </a:r>
            <a:endParaRPr lang="zh-TW" altLang="en-US" sz="4000" b="1" dirty="0"/>
          </a:p>
        </p:txBody>
      </p:sp>
      <p:sp>
        <p:nvSpPr>
          <p:cNvPr id="3" name="文字方塊 2">
            <a:extLst>
              <a:ext uri="{FF2B5EF4-FFF2-40B4-BE49-F238E27FC236}">
                <a16:creationId xmlns:a16="http://schemas.microsoft.com/office/drawing/2014/main" id="{94A15BA7-588F-F214-9E20-BF07CBD90C7C}"/>
              </a:ext>
            </a:extLst>
          </p:cNvPr>
          <p:cNvSpPr txBox="1"/>
          <p:nvPr/>
        </p:nvSpPr>
        <p:spPr>
          <a:xfrm>
            <a:off x="946836" y="1311795"/>
            <a:ext cx="10056043" cy="3373039"/>
          </a:xfrm>
          <a:prstGeom prst="rect">
            <a:avLst/>
          </a:prstGeom>
          <a:noFill/>
        </p:spPr>
        <p:txBody>
          <a:bodyPr wrap="square" rtlCol="0">
            <a:spAutoFit/>
          </a:bodyPr>
          <a:lstStyle/>
          <a:p>
            <a:pPr algn="just">
              <a:lnSpc>
                <a:spcPct val="150000"/>
              </a:lnSpc>
            </a:pPr>
            <a:r>
              <a:rPr lang="en-US" altLang="zh-TW"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This paper employs the following four types of day trading strategies</a:t>
            </a:r>
          </a:p>
          <a:p>
            <a:pPr algn="just">
              <a:lnSpc>
                <a:spcPct val="150000"/>
              </a:lnSpc>
            </a:pPr>
            <a:endParaRPr lang="en-US" altLang="zh-TW" sz="600"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algn="just">
              <a:lnSpc>
                <a:spcPct val="150000"/>
              </a:lnSpc>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 Momentum strategy (</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MTM</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Base)</a:t>
            </a:r>
          </a:p>
          <a:p>
            <a:pPr algn="just">
              <a:lnSpc>
                <a:spcPct val="150000"/>
              </a:lnSpc>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2. Momentum strategy with a 30-point stop loss</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MTM</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Stop-30</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just">
              <a:lnSpc>
                <a:spcPct val="150000"/>
              </a:lnSpc>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3. Momentum strategy with a 60-point take profit ( MTM Stop-60 )</a:t>
            </a:r>
          </a:p>
          <a:p>
            <a:pPr algn="just">
              <a:lnSpc>
                <a:spcPct val="150000"/>
              </a:lnSpc>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4. Momentum strategy with a 30-point stop loss and 60-point take profit ( MTM Stop-30, 60 )</a:t>
            </a:r>
          </a:p>
          <a:p>
            <a:pPr algn="just">
              <a:lnSpc>
                <a:spcPct val="150000"/>
              </a:lnSpc>
            </a:pPr>
            <a:endParaRPr lang="en-US" altLang="zh-TW" sz="600" b="0" i="0" dirty="0">
              <a:solidFill>
                <a:srgbClr val="000000"/>
              </a:solidFill>
              <a:effectLst/>
              <a:ea typeface="微軟正黑體" panose="020B0604030504040204" pitchFamily="34" charset="-120"/>
            </a:endParaRPr>
          </a:p>
          <a:p>
            <a:pPr algn="just">
              <a:lnSpc>
                <a:spcPct val="150000"/>
              </a:lnSpc>
            </a:pPr>
            <a:r>
              <a:rPr lang="en-US" altLang="zh-TW"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How to trade?</a:t>
            </a:r>
          </a:p>
          <a:p>
            <a:pPr algn="just">
              <a:lnSpc>
                <a:spcPct val="150000"/>
              </a:lnSpc>
            </a:pP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When the stock price breaks the set threshold price within the trading day, we take long (short) positions and close them at the end of the market trading time</a:t>
            </a:r>
            <a:r>
              <a:rPr lang="en-US" altLang="zh-TW" sz="1600" b="0" i="0" dirty="0">
                <a:solidFill>
                  <a:srgbClr val="000000"/>
                </a:solidFill>
                <a:effectLst/>
                <a:ea typeface="微軟正黑體" panose="020B0604030504040204" pitchFamily="34" charset="-120"/>
              </a:rPr>
              <a:t>.</a:t>
            </a:r>
            <a:endParaRPr lang="en-US" altLang="zh-TW" sz="1600" b="0" i="0" dirty="0">
              <a:solidFill>
                <a:srgbClr val="000000"/>
              </a:solidFill>
              <a:effectLst/>
              <a:highlight>
                <a:srgbClr val="97EFD3"/>
              </a:highlight>
              <a:ea typeface="微軟正黑體" panose="020B0604030504040204" pitchFamily="34" charset="-120"/>
            </a:endParaRPr>
          </a:p>
        </p:txBody>
      </p:sp>
    </p:spTree>
    <p:extLst>
      <p:ext uri="{BB962C8B-B14F-4D97-AF65-F5344CB8AC3E}">
        <p14:creationId xmlns:p14="http://schemas.microsoft.com/office/powerpoint/2010/main" val="230106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413E5-087C-41D3-3141-92695CDFE346}"/>
              </a:ext>
            </a:extLst>
          </p:cNvPr>
          <p:cNvSpPr>
            <a:spLocks noGrp="1"/>
          </p:cNvSpPr>
          <p:nvPr>
            <p:ph type="title"/>
          </p:nvPr>
        </p:nvSpPr>
        <p:spPr>
          <a:xfrm>
            <a:off x="408432" y="302000"/>
            <a:ext cx="9912096" cy="1014984"/>
          </a:xfrm>
        </p:spPr>
        <p:txBody>
          <a:bodyPr/>
          <a:lstStyle/>
          <a:p>
            <a:pPr algn="l"/>
            <a:r>
              <a:rPr lang="en-US" altLang="zh-TW" sz="4000" b="1" dirty="0"/>
              <a:t>Formula</a:t>
            </a:r>
            <a:endParaRPr lang="zh-TW" altLang="en-US" sz="4000" b="1" dirty="0"/>
          </a:p>
        </p:txBody>
      </p:sp>
      <p:sp>
        <p:nvSpPr>
          <p:cNvPr id="3" name="文字方塊 2">
            <a:extLst>
              <a:ext uri="{FF2B5EF4-FFF2-40B4-BE49-F238E27FC236}">
                <a16:creationId xmlns:a16="http://schemas.microsoft.com/office/drawing/2014/main" id="{94A15BA7-588F-F214-9E20-BF07CBD90C7C}"/>
              </a:ext>
            </a:extLst>
          </p:cNvPr>
          <p:cNvSpPr txBox="1"/>
          <p:nvPr/>
        </p:nvSpPr>
        <p:spPr>
          <a:xfrm>
            <a:off x="634355" y="1166195"/>
            <a:ext cx="11246829" cy="3095078"/>
          </a:xfrm>
          <a:prstGeom prst="rect">
            <a:avLst/>
          </a:prstGeom>
          <a:noFill/>
        </p:spPr>
        <p:txBody>
          <a:bodyPr wrap="square" rtlCol="0">
            <a:spAutoFit/>
          </a:bodyPr>
          <a:lstStyle/>
          <a:p>
            <a:pPr algn="just">
              <a:lnSpc>
                <a:spcPct val="200000"/>
              </a:lnSpc>
            </a:pPr>
            <a:r>
              <a:rPr lang="en-US" altLang="zh-TW"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The testing is done in groups of 100 trades each, calculating the statistical data for each group.</a:t>
            </a:r>
          </a:p>
          <a:p>
            <a:pPr algn="just">
              <a:lnSpc>
                <a:spcPct val="200000"/>
              </a:lnSpc>
            </a:pPr>
            <a:r>
              <a:rPr lang="en-US" altLang="zh-TW"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Formula</a:t>
            </a:r>
            <a:r>
              <a:rPr lang="en-US" altLang="zh-TW"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just">
              <a:lnSpc>
                <a:spcPct val="200000"/>
              </a:lnSpc>
            </a:pP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Win Rate =</a:t>
            </a:r>
            <a:r>
              <a:rPr lang="zh-TW" altLang="en-US"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Number of trades won</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100</a:t>
            </a:r>
          </a:p>
          <a:p>
            <a:pPr algn="just">
              <a:lnSpc>
                <a:spcPct val="200000"/>
              </a:lnSpc>
            </a:pP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Odds =</a:t>
            </a:r>
            <a:r>
              <a:rPr lang="zh-TW" altLang="en-US"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average profit / average loss</a:t>
            </a:r>
          </a:p>
          <a:p>
            <a:pPr algn="just">
              <a:lnSpc>
                <a:spcPct val="200000"/>
              </a:lnSpc>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E</a:t>
            </a: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xpectation of net profit =</a:t>
            </a:r>
            <a:r>
              <a:rPr lang="zh-TW" altLang="en-US"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Win Rate</a:t>
            </a:r>
            <a:r>
              <a:rPr lang="zh-TW" altLang="en-US"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( 1 + odds</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 1</a:t>
            </a:r>
          </a:p>
          <a:p>
            <a:pPr algn="just">
              <a:lnSpc>
                <a:spcPct val="200000"/>
              </a:lnSpc>
            </a:pP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Average earning points</a:t>
            </a:r>
            <a:r>
              <a:rPr lang="zh-TW" altLang="en-US"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net profit / 100</a:t>
            </a:r>
          </a:p>
        </p:txBody>
      </p:sp>
    </p:spTree>
    <p:extLst>
      <p:ext uri="{BB962C8B-B14F-4D97-AF65-F5344CB8AC3E}">
        <p14:creationId xmlns:p14="http://schemas.microsoft.com/office/powerpoint/2010/main" val="219710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413E5-087C-41D3-3141-92695CDFE346}"/>
              </a:ext>
            </a:extLst>
          </p:cNvPr>
          <p:cNvSpPr>
            <a:spLocks noGrp="1"/>
          </p:cNvSpPr>
          <p:nvPr>
            <p:ph type="title"/>
          </p:nvPr>
        </p:nvSpPr>
        <p:spPr>
          <a:xfrm>
            <a:off x="408432" y="302000"/>
            <a:ext cx="9912096" cy="1014984"/>
          </a:xfrm>
        </p:spPr>
        <p:txBody>
          <a:bodyPr/>
          <a:lstStyle/>
          <a:p>
            <a:pPr algn="l"/>
            <a:r>
              <a:rPr lang="en-US" altLang="zh-TW" sz="4000" b="1" dirty="0"/>
              <a:t>Results</a:t>
            </a:r>
            <a:endParaRPr lang="zh-TW" altLang="en-US" sz="4000" b="1" dirty="0"/>
          </a:p>
        </p:txBody>
      </p:sp>
      <p:grpSp>
        <p:nvGrpSpPr>
          <p:cNvPr id="20" name="群組 19">
            <a:extLst>
              <a:ext uri="{FF2B5EF4-FFF2-40B4-BE49-F238E27FC236}">
                <a16:creationId xmlns:a16="http://schemas.microsoft.com/office/drawing/2014/main" id="{E8014941-7E69-8D00-7454-33C37A4AC74C}"/>
              </a:ext>
            </a:extLst>
          </p:cNvPr>
          <p:cNvGrpSpPr/>
          <p:nvPr/>
        </p:nvGrpSpPr>
        <p:grpSpPr>
          <a:xfrm>
            <a:off x="9255548" y="1625410"/>
            <a:ext cx="3039211" cy="1167756"/>
            <a:chOff x="723579" y="2196942"/>
            <a:chExt cx="3065519" cy="1407055"/>
          </a:xfrm>
        </p:grpSpPr>
        <p:sp>
          <p:nvSpPr>
            <p:cNvPr id="21" name="文字方塊 20">
              <a:extLst>
                <a:ext uri="{FF2B5EF4-FFF2-40B4-BE49-F238E27FC236}">
                  <a16:creationId xmlns:a16="http://schemas.microsoft.com/office/drawing/2014/main" id="{37A6F86A-307A-754A-92FC-623CDD076679}"/>
                </a:ext>
              </a:extLst>
            </p:cNvPr>
            <p:cNvSpPr txBox="1"/>
            <p:nvPr/>
          </p:nvSpPr>
          <p:spPr>
            <a:xfrm>
              <a:off x="759170" y="2196942"/>
              <a:ext cx="3029928" cy="1407055"/>
            </a:xfrm>
            <a:prstGeom prst="rect">
              <a:avLst/>
            </a:prstGeom>
            <a:noFill/>
          </p:spPr>
          <p:txBody>
            <a:bodyPr wrap="square" rtlCol="0">
              <a:spAutoFit/>
            </a:bodyPr>
            <a:lstStyle/>
            <a:p>
              <a:pPr algn="just">
                <a:lnSpc>
                  <a:spcPct val="150000"/>
                </a:lnSpc>
              </a:pPr>
              <a:r>
                <a:rPr lang="zh-TW" altLang="en-US"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red line =</a:t>
              </a:r>
              <a:r>
                <a:rPr lang="zh-TW" altLang="en-US"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market price</a:t>
              </a:r>
            </a:p>
            <a:p>
              <a:pPr algn="just">
                <a:lnSpc>
                  <a:spcPct val="150000"/>
                </a:lnSpc>
              </a:pPr>
              <a:r>
                <a:rPr lang="en-US" altLang="zh-TW"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   red area</a:t>
              </a:r>
              <a:r>
                <a:rPr lang="zh-TW" altLang="en-US"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cumulative profit</a:t>
              </a:r>
            </a:p>
            <a:p>
              <a:pPr algn="just">
                <a:lnSpc>
                  <a:spcPct val="150000"/>
                </a:lnSpc>
              </a:pPr>
              <a:r>
                <a:rPr lang="en-US" altLang="zh-TW" sz="1200" b="1" dirty="0">
                  <a:solidFill>
                    <a:srgbClr val="00B050"/>
                  </a:solidFill>
                  <a:latin typeface="Times New Roman" panose="02020603050405020304" pitchFamily="18" charset="0"/>
                  <a:ea typeface="微軟正黑體" panose="020B0604030504040204" pitchFamily="34" charset="-120"/>
                  <a:cs typeface="Times New Roman" panose="02020603050405020304" pitchFamily="18" charset="0"/>
                </a:rPr>
                <a:t>   green area =</a:t>
              </a:r>
              <a:r>
                <a:rPr lang="zh-TW" altLang="en-US" sz="1200" b="1" dirty="0">
                  <a:solidFill>
                    <a:srgbClr val="00B05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b="1" dirty="0">
                  <a:solidFill>
                    <a:srgbClr val="00B050"/>
                  </a:solidFill>
                  <a:latin typeface="Times New Roman" panose="02020603050405020304" pitchFamily="18" charset="0"/>
                  <a:ea typeface="微軟正黑體" panose="020B0604030504040204" pitchFamily="34" charset="-120"/>
                  <a:cs typeface="Times New Roman" panose="02020603050405020304" pitchFamily="18" charset="0"/>
                </a:rPr>
                <a:t>cumulative drawdown</a:t>
              </a:r>
            </a:p>
            <a:p>
              <a:pPr algn="just">
                <a:lnSpc>
                  <a:spcPct val="150000"/>
                </a:lnSpc>
              </a:pPr>
              <a:r>
                <a:rPr lang="zh-TW" altLang="en-US" sz="1200" b="1" dirty="0">
                  <a:solidFill>
                    <a:srgbClr val="00B05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b="1" dirty="0">
                  <a:solidFill>
                    <a:srgbClr val="7030A0"/>
                  </a:solidFill>
                  <a:latin typeface="Times New Roman" panose="02020603050405020304" pitchFamily="18" charset="0"/>
                  <a:ea typeface="微軟正黑體" panose="020B0604030504040204" pitchFamily="34" charset="-120"/>
                  <a:cs typeface="Times New Roman" panose="02020603050405020304" pitchFamily="18" charset="0"/>
                </a:rPr>
                <a:t>purple x</a:t>
              </a:r>
              <a:r>
                <a:rPr lang="zh-TW" altLang="en-US" sz="1200" b="1" dirty="0">
                  <a:solidFill>
                    <a:srgbClr val="7030A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b="1" dirty="0">
                  <a:solidFill>
                    <a:srgbClr val="7030A0"/>
                  </a:solidFill>
                  <a:latin typeface="Times New Roman" panose="02020603050405020304" pitchFamily="18" charset="0"/>
                  <a:ea typeface="微軟正黑體" panose="020B0604030504040204" pitchFamily="34" charset="-120"/>
                  <a:cs typeface="Times New Roman" panose="02020603050405020304" pitchFamily="18" charset="0"/>
                </a:rPr>
                <a:t>= max cumulative profit</a:t>
              </a:r>
            </a:p>
          </p:txBody>
        </p:sp>
        <p:pic>
          <p:nvPicPr>
            <p:cNvPr id="22" name="圖形 21" descr="哈維球 100% 以實心填滿">
              <a:extLst>
                <a:ext uri="{FF2B5EF4-FFF2-40B4-BE49-F238E27FC236}">
                  <a16:creationId xmlns:a16="http://schemas.microsoft.com/office/drawing/2014/main" id="{2684C192-E339-7C44-830B-C3C1B3A3D4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723579" y="2397993"/>
              <a:ext cx="144000" cy="144000"/>
            </a:xfrm>
            <a:prstGeom prst="rect">
              <a:avLst/>
            </a:prstGeom>
          </p:spPr>
        </p:pic>
        <p:pic>
          <p:nvPicPr>
            <p:cNvPr id="23" name="圖形 22" descr="哈維球 100% 以實心填滿">
              <a:extLst>
                <a:ext uri="{FF2B5EF4-FFF2-40B4-BE49-F238E27FC236}">
                  <a16:creationId xmlns:a16="http://schemas.microsoft.com/office/drawing/2014/main" id="{793CD3B0-D371-B14A-5CB8-BF5D158921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723579" y="2718457"/>
              <a:ext cx="144000" cy="144000"/>
            </a:xfrm>
            <a:prstGeom prst="rect">
              <a:avLst/>
            </a:prstGeom>
          </p:spPr>
        </p:pic>
        <p:pic>
          <p:nvPicPr>
            <p:cNvPr id="24" name="圖形 23" descr="哈維球 100% 以實心填滿">
              <a:extLst>
                <a:ext uri="{FF2B5EF4-FFF2-40B4-BE49-F238E27FC236}">
                  <a16:creationId xmlns:a16="http://schemas.microsoft.com/office/drawing/2014/main" id="{59DBC8D0-7C49-EFE5-3719-AA26862281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23579" y="3043695"/>
              <a:ext cx="144000" cy="144000"/>
            </a:xfrm>
            <a:prstGeom prst="rect">
              <a:avLst/>
            </a:prstGeom>
          </p:spPr>
        </p:pic>
        <p:pic>
          <p:nvPicPr>
            <p:cNvPr id="25" name="圖形 24" descr="哈維球 100% 以實心填滿">
              <a:extLst>
                <a:ext uri="{FF2B5EF4-FFF2-40B4-BE49-F238E27FC236}">
                  <a16:creationId xmlns:a16="http://schemas.microsoft.com/office/drawing/2014/main" id="{AE1E6657-91D1-79F2-7AF3-00A8D120EF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23579" y="3368933"/>
              <a:ext cx="144000" cy="144000"/>
            </a:xfrm>
            <a:prstGeom prst="rect">
              <a:avLst/>
            </a:prstGeom>
          </p:spPr>
        </p:pic>
      </p:grpSp>
      <p:sp>
        <p:nvSpPr>
          <p:cNvPr id="13" name="文字方塊 12">
            <a:extLst>
              <a:ext uri="{FF2B5EF4-FFF2-40B4-BE49-F238E27FC236}">
                <a16:creationId xmlns:a16="http://schemas.microsoft.com/office/drawing/2014/main" id="{3C1E7C9C-0D95-E623-CBB1-57F5E8220237}"/>
              </a:ext>
            </a:extLst>
          </p:cNvPr>
          <p:cNvSpPr txBox="1"/>
          <p:nvPr/>
        </p:nvSpPr>
        <p:spPr>
          <a:xfrm>
            <a:off x="444167" y="1091660"/>
            <a:ext cx="8617929" cy="1156086"/>
          </a:xfrm>
          <a:prstGeom prst="rect">
            <a:avLst/>
          </a:prstGeom>
          <a:noFill/>
        </p:spPr>
        <p:txBody>
          <a:bodyPr wrap="square" rtlCol="0">
            <a:spAutoFit/>
          </a:bodyPr>
          <a:lstStyle/>
          <a:p>
            <a:pPr algn="just">
              <a:lnSpc>
                <a:spcPct val="150000"/>
              </a:lnSpc>
            </a:pP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The test results showed that momentum strategies are effective in Taiwan's index futures market. Additionally, using stop-loss instead of </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take</a:t>
            </a:r>
            <a:r>
              <a:rPr lang="en-US" altLang="zh-TW" sz="16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-profit led to higher profits, highlighting the momentum effect in the market.</a:t>
            </a:r>
            <a:endParaRPr lang="en-US" altLang="zh-TW" sz="1600" dirty="0">
              <a:solidFill>
                <a:srgbClr val="000000"/>
              </a:solidFill>
              <a:highlight>
                <a:srgbClr val="97EFD3"/>
              </a:highlight>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42" name="群組 41">
            <a:extLst>
              <a:ext uri="{FF2B5EF4-FFF2-40B4-BE49-F238E27FC236}">
                <a16:creationId xmlns:a16="http://schemas.microsoft.com/office/drawing/2014/main" id="{81B802B8-3F19-6916-7940-19BA05A5375F}"/>
              </a:ext>
            </a:extLst>
          </p:cNvPr>
          <p:cNvGrpSpPr/>
          <p:nvPr/>
        </p:nvGrpSpPr>
        <p:grpSpPr>
          <a:xfrm>
            <a:off x="262440" y="2934394"/>
            <a:ext cx="11785922" cy="3408689"/>
            <a:chOff x="172203" y="2577022"/>
            <a:chExt cx="11471065" cy="3317627"/>
          </a:xfrm>
        </p:grpSpPr>
        <p:grpSp>
          <p:nvGrpSpPr>
            <p:cNvPr id="26" name="群組 25">
              <a:extLst>
                <a:ext uri="{FF2B5EF4-FFF2-40B4-BE49-F238E27FC236}">
                  <a16:creationId xmlns:a16="http://schemas.microsoft.com/office/drawing/2014/main" id="{03CB9DA0-96C6-91FD-7861-7492D4194441}"/>
                </a:ext>
              </a:extLst>
            </p:cNvPr>
            <p:cNvGrpSpPr/>
            <p:nvPr/>
          </p:nvGrpSpPr>
          <p:grpSpPr>
            <a:xfrm>
              <a:off x="3095792" y="2593041"/>
              <a:ext cx="2762389" cy="3280950"/>
              <a:chOff x="4361420" y="2367067"/>
              <a:chExt cx="3359036" cy="3989601"/>
            </a:xfrm>
          </p:grpSpPr>
          <p:grpSp>
            <p:nvGrpSpPr>
              <p:cNvPr id="29" name="群組 28">
                <a:extLst>
                  <a:ext uri="{FF2B5EF4-FFF2-40B4-BE49-F238E27FC236}">
                    <a16:creationId xmlns:a16="http://schemas.microsoft.com/office/drawing/2014/main" id="{406FD5E3-87D1-22A2-51BF-210B378F9B1C}"/>
                  </a:ext>
                </a:extLst>
              </p:cNvPr>
              <p:cNvGrpSpPr/>
              <p:nvPr/>
            </p:nvGrpSpPr>
            <p:grpSpPr>
              <a:xfrm>
                <a:off x="4361420" y="2666861"/>
                <a:ext cx="3359036" cy="3689807"/>
                <a:chOff x="5094295" y="2970098"/>
                <a:chExt cx="3359036" cy="3689807"/>
              </a:xfrm>
            </p:grpSpPr>
            <p:pic>
              <p:nvPicPr>
                <p:cNvPr id="9" name="圖片 8">
                  <a:extLst>
                    <a:ext uri="{FF2B5EF4-FFF2-40B4-BE49-F238E27FC236}">
                      <a16:creationId xmlns:a16="http://schemas.microsoft.com/office/drawing/2014/main" id="{A130948C-F845-26E0-C0DA-901CA230267E}"/>
                    </a:ext>
                  </a:extLst>
                </p:cNvPr>
                <p:cNvPicPr>
                  <a:picLocks noChangeAspect="1"/>
                </p:cNvPicPr>
                <p:nvPr/>
              </p:nvPicPr>
              <p:blipFill>
                <a:blip r:embed="rId8"/>
                <a:stretch>
                  <a:fillRect/>
                </a:stretch>
              </p:blipFill>
              <p:spPr>
                <a:xfrm>
                  <a:off x="5094295" y="2970098"/>
                  <a:ext cx="3359035" cy="2881328"/>
                </a:xfrm>
                <a:prstGeom prst="rect">
                  <a:avLst/>
                </a:prstGeom>
              </p:spPr>
            </p:pic>
            <p:pic>
              <p:nvPicPr>
                <p:cNvPr id="27" name="圖片 26">
                  <a:extLst>
                    <a:ext uri="{FF2B5EF4-FFF2-40B4-BE49-F238E27FC236}">
                      <a16:creationId xmlns:a16="http://schemas.microsoft.com/office/drawing/2014/main" id="{7EDD663A-82FF-2740-165F-20DE9B370F08}"/>
                    </a:ext>
                  </a:extLst>
                </p:cNvPr>
                <p:cNvPicPr>
                  <a:picLocks noChangeAspect="1"/>
                </p:cNvPicPr>
                <p:nvPr/>
              </p:nvPicPr>
              <p:blipFill>
                <a:blip r:embed="rId9"/>
                <a:stretch>
                  <a:fillRect/>
                </a:stretch>
              </p:blipFill>
              <p:spPr>
                <a:xfrm>
                  <a:off x="5094296" y="5817497"/>
                  <a:ext cx="3359035" cy="842408"/>
                </a:xfrm>
                <a:prstGeom prst="rect">
                  <a:avLst/>
                </a:prstGeom>
              </p:spPr>
            </p:pic>
          </p:grpSp>
          <p:grpSp>
            <p:nvGrpSpPr>
              <p:cNvPr id="38" name="群組 37">
                <a:extLst>
                  <a:ext uri="{FF2B5EF4-FFF2-40B4-BE49-F238E27FC236}">
                    <a16:creationId xmlns:a16="http://schemas.microsoft.com/office/drawing/2014/main" id="{D77BEBAC-7E86-4EE5-96A8-822A31EC899C}"/>
                  </a:ext>
                </a:extLst>
              </p:cNvPr>
              <p:cNvGrpSpPr/>
              <p:nvPr/>
            </p:nvGrpSpPr>
            <p:grpSpPr>
              <a:xfrm>
                <a:off x="5360731" y="2367067"/>
                <a:ext cx="1428191" cy="318115"/>
                <a:chOff x="5887397" y="2390253"/>
                <a:chExt cx="1428191" cy="318115"/>
              </a:xfrm>
            </p:grpSpPr>
            <p:pic>
              <p:nvPicPr>
                <p:cNvPr id="36" name="圖形 35" descr="播放 以實心填滿">
                  <a:extLst>
                    <a:ext uri="{FF2B5EF4-FFF2-40B4-BE49-F238E27FC236}">
                      <a16:creationId xmlns:a16="http://schemas.microsoft.com/office/drawing/2014/main" id="{B2FAE32B-ABF6-7936-2422-19F3EC282A1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5887398" y="2467035"/>
                  <a:ext cx="173334" cy="173336"/>
                </a:xfrm>
                <a:prstGeom prst="rect">
                  <a:avLst/>
                </a:prstGeom>
              </p:spPr>
            </p:pic>
            <p:sp>
              <p:nvSpPr>
                <p:cNvPr id="37" name="文字方塊 36">
                  <a:extLst>
                    <a:ext uri="{FF2B5EF4-FFF2-40B4-BE49-F238E27FC236}">
                      <a16:creationId xmlns:a16="http://schemas.microsoft.com/office/drawing/2014/main" id="{E350794D-E930-1094-AB32-CA3F412A58CD}"/>
                    </a:ext>
                  </a:extLst>
                </p:cNvPr>
                <p:cNvSpPr txBox="1"/>
                <p:nvPr/>
              </p:nvSpPr>
              <p:spPr>
                <a:xfrm>
                  <a:off x="6015059" y="2390253"/>
                  <a:ext cx="1300529" cy="318115"/>
                </a:xfrm>
                <a:prstGeom prst="rect">
                  <a:avLst/>
                </a:prstGeom>
                <a:noFill/>
              </p:spPr>
              <p:txBody>
                <a:bodyPr wrap="none" rtlCol="0">
                  <a:spAutoFit/>
                </a:bodyPr>
                <a:lstStyle/>
                <a:p>
                  <a:r>
                    <a:rPr lang="en-US" altLang="zh-TW" sz="1100" b="1" dirty="0"/>
                    <a:t>MTM</a:t>
                  </a:r>
                  <a:r>
                    <a:rPr lang="zh-TW" altLang="en-US" sz="1100" b="1" dirty="0"/>
                    <a:t> </a:t>
                  </a:r>
                  <a:r>
                    <a:rPr lang="en-US" altLang="zh-TW" sz="1100" b="1" dirty="0"/>
                    <a:t>Stop-30</a:t>
                  </a:r>
                  <a:endParaRPr lang="zh-TW" altLang="en-US" sz="1100" b="1" dirty="0"/>
                </a:p>
              </p:txBody>
            </p:sp>
          </p:grpSp>
        </p:grpSp>
        <p:grpSp>
          <p:nvGrpSpPr>
            <p:cNvPr id="28" name="群組 27">
              <a:extLst>
                <a:ext uri="{FF2B5EF4-FFF2-40B4-BE49-F238E27FC236}">
                  <a16:creationId xmlns:a16="http://schemas.microsoft.com/office/drawing/2014/main" id="{9A313EFD-50DD-9248-5E85-36F32A6AE1C6}"/>
                </a:ext>
              </a:extLst>
            </p:cNvPr>
            <p:cNvGrpSpPr/>
            <p:nvPr/>
          </p:nvGrpSpPr>
          <p:grpSpPr>
            <a:xfrm>
              <a:off x="5940136" y="2593041"/>
              <a:ext cx="2762388" cy="3284732"/>
              <a:chOff x="8027517" y="2362470"/>
              <a:chExt cx="3359034" cy="3994198"/>
            </a:xfrm>
          </p:grpSpPr>
          <p:grpSp>
            <p:nvGrpSpPr>
              <p:cNvPr id="34" name="群組 33">
                <a:extLst>
                  <a:ext uri="{FF2B5EF4-FFF2-40B4-BE49-F238E27FC236}">
                    <a16:creationId xmlns:a16="http://schemas.microsoft.com/office/drawing/2014/main" id="{DFCB00EA-7854-CF6E-090C-E73FA5705BA6}"/>
                  </a:ext>
                </a:extLst>
              </p:cNvPr>
              <p:cNvGrpSpPr/>
              <p:nvPr/>
            </p:nvGrpSpPr>
            <p:grpSpPr>
              <a:xfrm>
                <a:off x="8027517" y="2666860"/>
                <a:ext cx="3359034" cy="3689808"/>
                <a:chOff x="8769418" y="2645775"/>
                <a:chExt cx="3359034" cy="3689808"/>
              </a:xfrm>
            </p:grpSpPr>
            <p:pic>
              <p:nvPicPr>
                <p:cNvPr id="31" name="圖片 30">
                  <a:extLst>
                    <a:ext uri="{FF2B5EF4-FFF2-40B4-BE49-F238E27FC236}">
                      <a16:creationId xmlns:a16="http://schemas.microsoft.com/office/drawing/2014/main" id="{4CA147A2-AF92-D616-2D99-56869350951B}"/>
                    </a:ext>
                  </a:extLst>
                </p:cNvPr>
                <p:cNvPicPr>
                  <a:picLocks noChangeAspect="1"/>
                </p:cNvPicPr>
                <p:nvPr/>
              </p:nvPicPr>
              <p:blipFill>
                <a:blip r:embed="rId12"/>
                <a:stretch>
                  <a:fillRect/>
                </a:stretch>
              </p:blipFill>
              <p:spPr>
                <a:xfrm>
                  <a:off x="8769418" y="2645775"/>
                  <a:ext cx="3359034" cy="2883463"/>
                </a:xfrm>
                <a:prstGeom prst="rect">
                  <a:avLst/>
                </a:prstGeom>
              </p:spPr>
            </p:pic>
            <p:pic>
              <p:nvPicPr>
                <p:cNvPr id="33" name="圖片 32">
                  <a:extLst>
                    <a:ext uri="{FF2B5EF4-FFF2-40B4-BE49-F238E27FC236}">
                      <a16:creationId xmlns:a16="http://schemas.microsoft.com/office/drawing/2014/main" id="{72D9F68A-0B81-AD1C-CFDB-2C747A0FED7A}"/>
                    </a:ext>
                  </a:extLst>
                </p:cNvPr>
                <p:cNvPicPr>
                  <a:picLocks noChangeAspect="1"/>
                </p:cNvPicPr>
                <p:nvPr/>
              </p:nvPicPr>
              <p:blipFill rotWithShape="1">
                <a:blip r:embed="rId13">
                  <a:extLst>
                    <a:ext uri="{28A0092B-C50C-407E-A947-70E740481C1C}">
                      <a14:useLocalDpi xmlns:a14="http://schemas.microsoft.com/office/drawing/2010/main"/>
                    </a:ext>
                  </a:extLst>
                </a:blip>
                <a:srcRect/>
                <a:stretch/>
              </p:blipFill>
              <p:spPr>
                <a:xfrm>
                  <a:off x="8769418" y="5499273"/>
                  <a:ext cx="3359034" cy="836310"/>
                </a:xfrm>
                <a:prstGeom prst="rect">
                  <a:avLst/>
                </a:prstGeom>
              </p:spPr>
            </p:pic>
          </p:grpSp>
          <p:grpSp>
            <p:nvGrpSpPr>
              <p:cNvPr id="39" name="群組 38">
                <a:extLst>
                  <a:ext uri="{FF2B5EF4-FFF2-40B4-BE49-F238E27FC236}">
                    <a16:creationId xmlns:a16="http://schemas.microsoft.com/office/drawing/2014/main" id="{FA537A9D-C130-7F4F-59DF-7377E74FD1DC}"/>
                  </a:ext>
                </a:extLst>
              </p:cNvPr>
              <p:cNvGrpSpPr/>
              <p:nvPr/>
            </p:nvGrpSpPr>
            <p:grpSpPr>
              <a:xfrm>
                <a:off x="8998282" y="2362470"/>
                <a:ext cx="1383886" cy="309616"/>
                <a:chOff x="5858851" y="2390253"/>
                <a:chExt cx="1383886" cy="309616"/>
              </a:xfrm>
            </p:grpSpPr>
            <p:pic>
              <p:nvPicPr>
                <p:cNvPr id="40" name="圖形 39" descr="播放 以實心填滿">
                  <a:extLst>
                    <a:ext uri="{FF2B5EF4-FFF2-40B4-BE49-F238E27FC236}">
                      <a16:creationId xmlns:a16="http://schemas.microsoft.com/office/drawing/2014/main" id="{E4FCA23C-C537-C10D-A55C-4A46CE6320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5858852" y="2462643"/>
                  <a:ext cx="173334" cy="173336"/>
                </a:xfrm>
                <a:prstGeom prst="rect">
                  <a:avLst/>
                </a:prstGeom>
              </p:spPr>
            </p:pic>
            <p:sp>
              <p:nvSpPr>
                <p:cNvPr id="41" name="文字方塊 40">
                  <a:extLst>
                    <a:ext uri="{FF2B5EF4-FFF2-40B4-BE49-F238E27FC236}">
                      <a16:creationId xmlns:a16="http://schemas.microsoft.com/office/drawing/2014/main" id="{26E7ECD3-E6DE-EC5E-2611-1E837DA6FF06}"/>
                    </a:ext>
                  </a:extLst>
                </p:cNvPr>
                <p:cNvSpPr txBox="1"/>
                <p:nvPr/>
              </p:nvSpPr>
              <p:spPr>
                <a:xfrm>
                  <a:off x="5967465" y="2390253"/>
                  <a:ext cx="1275272" cy="309616"/>
                </a:xfrm>
                <a:prstGeom prst="rect">
                  <a:avLst/>
                </a:prstGeom>
                <a:noFill/>
              </p:spPr>
              <p:txBody>
                <a:bodyPr wrap="none" rtlCol="0">
                  <a:spAutoFit/>
                </a:bodyPr>
                <a:lstStyle/>
                <a:p>
                  <a:r>
                    <a:rPr lang="en-US" altLang="zh-TW" sz="1100" b="1" dirty="0"/>
                    <a:t>MTM</a:t>
                  </a:r>
                  <a:r>
                    <a:rPr lang="zh-TW" altLang="en-US" sz="1100" b="1" dirty="0"/>
                    <a:t> </a:t>
                  </a:r>
                  <a:r>
                    <a:rPr lang="en-US" altLang="zh-TW" sz="1100" b="1" dirty="0"/>
                    <a:t>Take-60</a:t>
                  </a:r>
                  <a:endParaRPr lang="zh-TW" altLang="en-US" sz="1100" b="1" dirty="0"/>
                </a:p>
              </p:txBody>
            </p:sp>
          </p:grpSp>
        </p:grpSp>
        <p:grpSp>
          <p:nvGrpSpPr>
            <p:cNvPr id="19" name="群組 18">
              <a:extLst>
                <a:ext uri="{FF2B5EF4-FFF2-40B4-BE49-F238E27FC236}">
                  <a16:creationId xmlns:a16="http://schemas.microsoft.com/office/drawing/2014/main" id="{1D852268-174E-AE1C-1610-25C2A07F2A56}"/>
                </a:ext>
              </a:extLst>
            </p:cNvPr>
            <p:cNvGrpSpPr/>
            <p:nvPr/>
          </p:nvGrpSpPr>
          <p:grpSpPr>
            <a:xfrm>
              <a:off x="172203" y="2577022"/>
              <a:ext cx="2832986" cy="3296969"/>
              <a:chOff x="641657" y="2357873"/>
              <a:chExt cx="3436043" cy="3998794"/>
            </a:xfrm>
          </p:grpSpPr>
          <p:grpSp>
            <p:nvGrpSpPr>
              <p:cNvPr id="7" name="群組 6">
                <a:extLst>
                  <a:ext uri="{FF2B5EF4-FFF2-40B4-BE49-F238E27FC236}">
                    <a16:creationId xmlns:a16="http://schemas.microsoft.com/office/drawing/2014/main" id="{121BB3A6-1F02-FD1D-696A-2F19AB7067AF}"/>
                  </a:ext>
                </a:extLst>
              </p:cNvPr>
              <p:cNvGrpSpPr/>
              <p:nvPr/>
            </p:nvGrpSpPr>
            <p:grpSpPr>
              <a:xfrm>
                <a:off x="641657" y="2666861"/>
                <a:ext cx="3436043" cy="3689806"/>
                <a:chOff x="6575435" y="847800"/>
                <a:chExt cx="5103300" cy="5480195"/>
              </a:xfrm>
            </p:grpSpPr>
            <p:pic>
              <p:nvPicPr>
                <p:cNvPr id="5" name="圖片 4">
                  <a:extLst>
                    <a:ext uri="{FF2B5EF4-FFF2-40B4-BE49-F238E27FC236}">
                      <a16:creationId xmlns:a16="http://schemas.microsoft.com/office/drawing/2014/main" id="{764D01C2-769F-D4C8-10E5-9BF020380101}"/>
                    </a:ext>
                  </a:extLst>
                </p:cNvPr>
                <p:cNvPicPr>
                  <a:picLocks noChangeAspect="1"/>
                </p:cNvPicPr>
                <p:nvPr/>
              </p:nvPicPr>
              <p:blipFill>
                <a:blip r:embed="rId14"/>
                <a:stretch>
                  <a:fillRect/>
                </a:stretch>
              </p:blipFill>
              <p:spPr>
                <a:xfrm>
                  <a:off x="6575437" y="847800"/>
                  <a:ext cx="5103298" cy="4145537"/>
                </a:xfrm>
                <a:prstGeom prst="rect">
                  <a:avLst/>
                </a:prstGeom>
              </p:spPr>
            </p:pic>
            <p:pic>
              <p:nvPicPr>
                <p:cNvPr id="6" name="圖片 5">
                  <a:extLst>
                    <a:ext uri="{FF2B5EF4-FFF2-40B4-BE49-F238E27FC236}">
                      <a16:creationId xmlns:a16="http://schemas.microsoft.com/office/drawing/2014/main" id="{D204A0D4-0DC3-07C5-7BBF-A5FF4085E382}"/>
                    </a:ext>
                  </a:extLst>
                </p:cNvPr>
                <p:cNvPicPr>
                  <a:picLocks noChangeAspect="1"/>
                </p:cNvPicPr>
                <p:nvPr/>
              </p:nvPicPr>
              <p:blipFill>
                <a:blip r:embed="rId15"/>
                <a:stretch>
                  <a:fillRect/>
                </a:stretch>
              </p:blipFill>
              <p:spPr>
                <a:xfrm>
                  <a:off x="6575435" y="4959383"/>
                  <a:ext cx="5103299" cy="1368612"/>
                </a:xfrm>
                <a:prstGeom prst="rect">
                  <a:avLst/>
                </a:prstGeom>
              </p:spPr>
            </p:pic>
          </p:grpSp>
          <p:grpSp>
            <p:nvGrpSpPr>
              <p:cNvPr id="8" name="群組 7">
                <a:extLst>
                  <a:ext uri="{FF2B5EF4-FFF2-40B4-BE49-F238E27FC236}">
                    <a16:creationId xmlns:a16="http://schemas.microsoft.com/office/drawing/2014/main" id="{BEB9E55A-9161-4FAB-0BCA-A697048B839E}"/>
                  </a:ext>
                </a:extLst>
              </p:cNvPr>
              <p:cNvGrpSpPr/>
              <p:nvPr/>
            </p:nvGrpSpPr>
            <p:grpSpPr>
              <a:xfrm>
                <a:off x="1727889" y="2357873"/>
                <a:ext cx="1147171" cy="317299"/>
                <a:chOff x="5935814" y="2390253"/>
                <a:chExt cx="1147171" cy="317299"/>
              </a:xfrm>
            </p:grpSpPr>
            <p:pic>
              <p:nvPicPr>
                <p:cNvPr id="10" name="圖形 9" descr="播放 以實心填滿">
                  <a:extLst>
                    <a:ext uri="{FF2B5EF4-FFF2-40B4-BE49-F238E27FC236}">
                      <a16:creationId xmlns:a16="http://schemas.microsoft.com/office/drawing/2014/main" id="{C63212C4-C841-5F71-FD09-C7646B357C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5935814" y="2468124"/>
                  <a:ext cx="173335" cy="173335"/>
                </a:xfrm>
                <a:prstGeom prst="rect">
                  <a:avLst/>
                </a:prstGeom>
              </p:spPr>
            </p:pic>
            <p:sp>
              <p:nvSpPr>
                <p:cNvPr id="11" name="文字方塊 10">
                  <a:extLst>
                    <a:ext uri="{FF2B5EF4-FFF2-40B4-BE49-F238E27FC236}">
                      <a16:creationId xmlns:a16="http://schemas.microsoft.com/office/drawing/2014/main" id="{D8F6881D-F8B6-0EDE-2EEF-43CC42BC7E92}"/>
                    </a:ext>
                  </a:extLst>
                </p:cNvPr>
                <p:cNvSpPr txBox="1"/>
                <p:nvPr/>
              </p:nvSpPr>
              <p:spPr>
                <a:xfrm>
                  <a:off x="6044374" y="2390253"/>
                  <a:ext cx="1038611" cy="317299"/>
                </a:xfrm>
                <a:prstGeom prst="rect">
                  <a:avLst/>
                </a:prstGeom>
                <a:noFill/>
              </p:spPr>
              <p:txBody>
                <a:bodyPr wrap="none" rtlCol="0">
                  <a:spAutoFit/>
                </a:bodyPr>
                <a:lstStyle/>
                <a:p>
                  <a:r>
                    <a:rPr lang="en-US" altLang="zh-TW" sz="1100" b="1" dirty="0"/>
                    <a:t>MTM</a:t>
                  </a:r>
                  <a:r>
                    <a:rPr lang="zh-TW" altLang="en-US" sz="1100" b="1" dirty="0"/>
                    <a:t> </a:t>
                  </a:r>
                  <a:r>
                    <a:rPr lang="en-US" altLang="zh-TW" sz="1100" b="1" dirty="0"/>
                    <a:t>Base</a:t>
                  </a:r>
                  <a:endParaRPr lang="zh-TW" altLang="en-US" sz="1100" b="1" dirty="0"/>
                </a:p>
              </p:txBody>
            </p:sp>
          </p:grpSp>
        </p:grpSp>
        <p:grpSp>
          <p:nvGrpSpPr>
            <p:cNvPr id="35" name="群組 34">
              <a:extLst>
                <a:ext uri="{FF2B5EF4-FFF2-40B4-BE49-F238E27FC236}">
                  <a16:creationId xmlns:a16="http://schemas.microsoft.com/office/drawing/2014/main" id="{C681C9D7-D43F-49B7-5CC3-8437B0CE38E9}"/>
                </a:ext>
              </a:extLst>
            </p:cNvPr>
            <p:cNvGrpSpPr/>
            <p:nvPr/>
          </p:nvGrpSpPr>
          <p:grpSpPr>
            <a:xfrm>
              <a:off x="8797028" y="2593041"/>
              <a:ext cx="2846240" cy="3301608"/>
              <a:chOff x="8797028" y="2593041"/>
              <a:chExt cx="2846240" cy="3301608"/>
            </a:xfrm>
          </p:grpSpPr>
          <p:grpSp>
            <p:nvGrpSpPr>
              <p:cNvPr id="18" name="群組 17">
                <a:extLst>
                  <a:ext uri="{FF2B5EF4-FFF2-40B4-BE49-F238E27FC236}">
                    <a16:creationId xmlns:a16="http://schemas.microsoft.com/office/drawing/2014/main" id="{E53485E9-8520-BD1E-75A4-752E5B44904B}"/>
                  </a:ext>
                </a:extLst>
              </p:cNvPr>
              <p:cNvGrpSpPr/>
              <p:nvPr/>
            </p:nvGrpSpPr>
            <p:grpSpPr>
              <a:xfrm>
                <a:off x="8797028" y="2827155"/>
                <a:ext cx="2846240" cy="3067494"/>
                <a:chOff x="4364247" y="2656449"/>
                <a:chExt cx="3359955" cy="3621143"/>
              </a:xfrm>
            </p:grpSpPr>
            <p:pic>
              <p:nvPicPr>
                <p:cNvPr id="15" name="圖片 14">
                  <a:extLst>
                    <a:ext uri="{FF2B5EF4-FFF2-40B4-BE49-F238E27FC236}">
                      <a16:creationId xmlns:a16="http://schemas.microsoft.com/office/drawing/2014/main" id="{1B2289A3-884A-4A6C-7030-2E52D12E0572}"/>
                    </a:ext>
                  </a:extLst>
                </p:cNvPr>
                <p:cNvPicPr>
                  <a:picLocks noChangeAspect="1"/>
                </p:cNvPicPr>
                <p:nvPr/>
              </p:nvPicPr>
              <p:blipFill>
                <a:blip r:embed="rId16"/>
                <a:stretch>
                  <a:fillRect/>
                </a:stretch>
              </p:blipFill>
              <p:spPr>
                <a:xfrm>
                  <a:off x="4364247" y="2656449"/>
                  <a:ext cx="3359955" cy="2801595"/>
                </a:xfrm>
                <a:prstGeom prst="rect">
                  <a:avLst/>
                </a:prstGeom>
              </p:spPr>
            </p:pic>
            <p:pic>
              <p:nvPicPr>
                <p:cNvPr id="17" name="圖片 16">
                  <a:extLst>
                    <a:ext uri="{FF2B5EF4-FFF2-40B4-BE49-F238E27FC236}">
                      <a16:creationId xmlns:a16="http://schemas.microsoft.com/office/drawing/2014/main" id="{0F67A9BB-10AB-F3C7-C867-6FFBDC95E9BE}"/>
                    </a:ext>
                  </a:extLst>
                </p:cNvPr>
                <p:cNvPicPr>
                  <a:picLocks noChangeAspect="1"/>
                </p:cNvPicPr>
                <p:nvPr/>
              </p:nvPicPr>
              <p:blipFill>
                <a:blip r:embed="rId17"/>
                <a:stretch>
                  <a:fillRect/>
                </a:stretch>
              </p:blipFill>
              <p:spPr>
                <a:xfrm>
                  <a:off x="4370364" y="5435183"/>
                  <a:ext cx="3353838" cy="842409"/>
                </a:xfrm>
                <a:prstGeom prst="rect">
                  <a:avLst/>
                </a:prstGeom>
              </p:spPr>
            </p:pic>
          </p:grpSp>
          <p:pic>
            <p:nvPicPr>
              <p:cNvPr id="30" name="圖形 29" descr="播放 以實心填滿">
                <a:extLst>
                  <a:ext uri="{FF2B5EF4-FFF2-40B4-BE49-F238E27FC236}">
                    <a16:creationId xmlns:a16="http://schemas.microsoft.com/office/drawing/2014/main" id="{070C911D-E55F-AAE2-50C4-ADECBB4990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9429391" y="2652573"/>
                <a:ext cx="142546" cy="142547"/>
              </a:xfrm>
              <a:prstGeom prst="rect">
                <a:avLst/>
              </a:prstGeom>
            </p:spPr>
          </p:pic>
          <p:sp>
            <p:nvSpPr>
              <p:cNvPr id="32" name="文字方塊 31">
                <a:extLst>
                  <a:ext uri="{FF2B5EF4-FFF2-40B4-BE49-F238E27FC236}">
                    <a16:creationId xmlns:a16="http://schemas.microsoft.com/office/drawing/2014/main" id="{62E72E2B-366F-B0D9-835A-858810556D70}"/>
                  </a:ext>
                </a:extLst>
              </p:cNvPr>
              <p:cNvSpPr txBox="1"/>
              <p:nvPr/>
            </p:nvSpPr>
            <p:spPr>
              <a:xfrm>
                <a:off x="9518712" y="2593041"/>
                <a:ext cx="1660343" cy="254621"/>
              </a:xfrm>
              <a:prstGeom prst="rect">
                <a:avLst/>
              </a:prstGeom>
              <a:noFill/>
            </p:spPr>
            <p:txBody>
              <a:bodyPr wrap="none" rtlCol="0">
                <a:spAutoFit/>
              </a:bodyPr>
              <a:lstStyle/>
              <a:p>
                <a:r>
                  <a:rPr lang="en-US" altLang="zh-TW" sz="1100" b="1" dirty="0"/>
                  <a:t>MTM</a:t>
                </a:r>
                <a:r>
                  <a:rPr lang="zh-TW" altLang="en-US" sz="1100" b="1" dirty="0"/>
                  <a:t> </a:t>
                </a:r>
                <a:r>
                  <a:rPr lang="en-US" altLang="zh-TW" sz="1100" b="1" dirty="0"/>
                  <a:t>Stop&amp;Take-30, 60</a:t>
                </a:r>
                <a:endParaRPr lang="zh-TW" altLang="en-US" sz="1100" b="1" dirty="0"/>
              </a:p>
            </p:txBody>
          </p:sp>
        </p:grpSp>
      </p:grpSp>
    </p:spTree>
    <p:extLst>
      <p:ext uri="{BB962C8B-B14F-4D97-AF65-F5344CB8AC3E}">
        <p14:creationId xmlns:p14="http://schemas.microsoft.com/office/powerpoint/2010/main" val="428168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413E5-087C-41D3-3141-92695CDFE346}"/>
              </a:ext>
            </a:extLst>
          </p:cNvPr>
          <p:cNvSpPr>
            <a:spLocks noGrp="1"/>
          </p:cNvSpPr>
          <p:nvPr>
            <p:ph type="title"/>
          </p:nvPr>
        </p:nvSpPr>
        <p:spPr>
          <a:xfrm>
            <a:off x="408432" y="302000"/>
            <a:ext cx="9912096" cy="1014984"/>
          </a:xfrm>
        </p:spPr>
        <p:txBody>
          <a:bodyPr/>
          <a:lstStyle/>
          <a:p>
            <a:pPr algn="l"/>
            <a:r>
              <a:rPr lang="en-US" altLang="zh-TW" sz="4000" b="1" dirty="0"/>
              <a:t>Results</a:t>
            </a:r>
            <a:endParaRPr lang="zh-TW" altLang="en-US" sz="4000" b="1" dirty="0"/>
          </a:p>
        </p:txBody>
      </p:sp>
      <p:sp>
        <p:nvSpPr>
          <p:cNvPr id="13" name="文字方塊 12">
            <a:extLst>
              <a:ext uri="{FF2B5EF4-FFF2-40B4-BE49-F238E27FC236}">
                <a16:creationId xmlns:a16="http://schemas.microsoft.com/office/drawing/2014/main" id="{3C1E7C9C-0D95-E623-CBB1-57F5E8220237}"/>
              </a:ext>
            </a:extLst>
          </p:cNvPr>
          <p:cNvSpPr txBox="1"/>
          <p:nvPr/>
        </p:nvSpPr>
        <p:spPr>
          <a:xfrm>
            <a:off x="444167" y="1091660"/>
            <a:ext cx="9982448" cy="458074"/>
          </a:xfrm>
          <a:prstGeom prst="rect">
            <a:avLst/>
          </a:prstGeom>
          <a:noFill/>
        </p:spPr>
        <p:txBody>
          <a:bodyPr wrap="square" rtlCol="0">
            <a:spAutoFit/>
          </a:bodyPr>
          <a:lstStyle/>
          <a:p>
            <a:pPr algn="just">
              <a:lnSpc>
                <a:spcPct val="150000"/>
              </a:lnSpc>
            </a:pPr>
            <a:r>
              <a:rPr lang="en-US" altLang="zh-TW"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a:t>
            </a:r>
            <a:r>
              <a:rPr lang="en-US" altLang="zh-TW"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ompares the four types of strategies</a:t>
            </a:r>
            <a:endParaRPr lang="en-US" altLang="zh-TW"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4" name="圖片 3">
            <a:extLst>
              <a:ext uri="{FF2B5EF4-FFF2-40B4-BE49-F238E27FC236}">
                <a16:creationId xmlns:a16="http://schemas.microsoft.com/office/drawing/2014/main" id="{ED244AF8-DF03-7091-10F7-DFA09C13B720}"/>
              </a:ext>
            </a:extLst>
          </p:cNvPr>
          <p:cNvPicPr>
            <a:picLocks noChangeAspect="1"/>
          </p:cNvPicPr>
          <p:nvPr/>
        </p:nvPicPr>
        <p:blipFill>
          <a:blip r:embed="rId2"/>
          <a:stretch>
            <a:fillRect/>
          </a:stretch>
        </p:blipFill>
        <p:spPr>
          <a:xfrm>
            <a:off x="3607889" y="1774201"/>
            <a:ext cx="4976222" cy="4419009"/>
          </a:xfrm>
          <a:prstGeom prst="rect">
            <a:avLst/>
          </a:prstGeom>
        </p:spPr>
      </p:pic>
    </p:spTree>
    <p:extLst>
      <p:ext uri="{BB962C8B-B14F-4D97-AF65-F5344CB8AC3E}">
        <p14:creationId xmlns:p14="http://schemas.microsoft.com/office/powerpoint/2010/main" val="201686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413E5-087C-41D3-3141-92695CDFE346}"/>
              </a:ext>
            </a:extLst>
          </p:cNvPr>
          <p:cNvSpPr>
            <a:spLocks noGrp="1"/>
          </p:cNvSpPr>
          <p:nvPr>
            <p:ph type="title"/>
          </p:nvPr>
        </p:nvSpPr>
        <p:spPr>
          <a:xfrm>
            <a:off x="408431" y="302000"/>
            <a:ext cx="10865157" cy="708653"/>
          </a:xfrm>
        </p:spPr>
        <p:txBody>
          <a:bodyPr/>
          <a:lstStyle/>
          <a:p>
            <a:pPr algn="l"/>
            <a:r>
              <a:rPr lang="en-US" altLang="zh-TW" sz="3200" b="1" dirty="0"/>
              <a:t>Finding the best parameters by using MDD and SQN</a:t>
            </a:r>
            <a:endParaRPr lang="zh-TW" altLang="en-US" sz="3200" b="1" dirty="0"/>
          </a:p>
        </p:txBody>
      </p:sp>
      <p:sp>
        <p:nvSpPr>
          <p:cNvPr id="13" name="文字方塊 12">
            <a:extLst>
              <a:ext uri="{FF2B5EF4-FFF2-40B4-BE49-F238E27FC236}">
                <a16:creationId xmlns:a16="http://schemas.microsoft.com/office/drawing/2014/main" id="{3C1E7C9C-0D95-E623-CBB1-57F5E8220237}"/>
              </a:ext>
            </a:extLst>
          </p:cNvPr>
          <p:cNvSpPr txBox="1"/>
          <p:nvPr/>
        </p:nvSpPr>
        <p:spPr>
          <a:xfrm>
            <a:off x="444166" y="1316984"/>
            <a:ext cx="10961771" cy="2828531"/>
          </a:xfrm>
          <a:prstGeom prst="rect">
            <a:avLst/>
          </a:prstGeom>
          <a:noFill/>
        </p:spPr>
        <p:txBody>
          <a:bodyPr wrap="square" rtlCol="0">
            <a:spAutoFit/>
          </a:bodyPr>
          <a:lstStyle/>
          <a:p>
            <a:pPr algn="just">
              <a:lnSpc>
                <a:spcPts val="2400"/>
              </a:lnSpc>
            </a:pPr>
            <a:r>
              <a:rPr lang="en-US" altLang="zh-TW" sz="1600" b="1"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The most stable profit can be assessed using two performance indicators:</a:t>
            </a:r>
          </a:p>
          <a:p>
            <a:pPr algn="just">
              <a:lnSpc>
                <a:spcPts val="2400"/>
              </a:lnSpc>
            </a:pPr>
            <a:endParaRPr lang="en-US" altLang="zh-TW" sz="14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algn="just">
              <a:lnSpc>
                <a:spcPts val="2400"/>
              </a:lnSpc>
            </a:pPr>
            <a:r>
              <a:rPr lang="en-US" altLang="zh-TW" sz="14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TP (Total Profit) and MDD (Maximum Drawdown) Ratio: </a:t>
            </a:r>
          </a:p>
          <a:p>
            <a:pPr algn="just">
              <a:lnSpc>
                <a:spcPts val="2400"/>
              </a:lnSpc>
            </a:pPr>
            <a:r>
              <a:rPr lang="en-US" altLang="zh-TW" sz="14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This ratio is called MAR index, and a higher value indicates a better strategy. As TP goes up, MDD goes down, leading to a larger MAR. This indicates smaller fluctuations in gains and losses and more stable profit growth.</a:t>
            </a:r>
          </a:p>
          <a:p>
            <a:pPr algn="just">
              <a:lnSpc>
                <a:spcPts val="2400"/>
              </a:lnSpc>
            </a:pPr>
            <a:endParaRPr lang="en-US" altLang="zh-TW" sz="14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algn="just">
              <a:lnSpc>
                <a:spcPts val="2400"/>
              </a:lnSpc>
            </a:pPr>
            <a:r>
              <a:rPr lang="en-US" altLang="zh-TW" sz="14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System Quality Number (SQN):</a:t>
            </a:r>
          </a:p>
          <a:p>
            <a:pPr algn="just">
              <a:lnSpc>
                <a:spcPts val="2400"/>
              </a:lnSpc>
            </a:pPr>
            <a:r>
              <a:rPr lang="en-US" altLang="zh-TW" sz="14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Introduced by Van Tharp, </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this</a:t>
            </a:r>
            <a:r>
              <a:rPr lang="en-US" altLang="zh-TW" sz="1400" b="0" i="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value is calculated as (Average Profit / Standard Deviation of Profits) * Square Root of Number of Trades. If SQN &gt; 2, it suggests a fairly good trading strategy.</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193445242"/>
      </p:ext>
    </p:extLst>
  </p:cSld>
  <p:clrMapOvr>
    <a:masterClrMapping/>
  </p:clrMapOvr>
</p:sld>
</file>

<file path=ppt/theme/theme1.xml><?xml version="1.0" encoding="utf-8"?>
<a:theme xmlns:a="http://schemas.openxmlformats.org/drawingml/2006/main" name="Office 佈景主題">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Microsoft JhengHei UI"/>
        <a:ea typeface="Microsoft JhengHei UI"/>
        <a:cs typeface=""/>
      </a:majorFont>
      <a:minorFont>
        <a:latin typeface="Microsoft JhengHei UI Light"/>
        <a:ea typeface="Microsoft JhengHei U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79787_TF11429527_Win32.potx" id="{A680936C-8F12-4E2D-996B-0D83E58C1149}" vid="{AA3BF584-81C4-40EE-B2A7-3050B8D286E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JhengHei UI Light" panose="020F0302020204030204"/>
        <a:ea typeface=""/>
        <a:cs typeface=""/>
        <a:font script="Jpan" typeface="游ゴシック Light"/>
        <a:font script="Hang" typeface="맑은 고딕"/>
        <a:font script="Hans" typeface="等线 Light"/>
        <a:font script="Hant" typeface="Microsoft JhengHei UI Light"/>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JhengHei UI" panose="020F0502020204030204"/>
        <a:ea typeface=""/>
        <a:cs typeface=""/>
        <a:font script="Jpan" typeface="游ゴシック"/>
        <a:font script="Hang" typeface="맑은 고딕"/>
        <a:font script="Hans" typeface="等线"/>
        <a:font script="Hant" typeface="Microsoft JhengHei U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230e9df3-be65-4c73-a93b-d1236ebd677e"/>
    <ds:schemaRef ds:uri="http://purl.org/dc/terms/"/>
    <ds:schemaRef ds:uri="http://schemas.microsoft.com/office/2006/metadata/properties"/>
    <ds:schemaRef ds:uri="71af3243-3dd4-4a8d-8c0d-dd76da1f02a5"/>
    <ds:schemaRef ds:uri="http://schemas.microsoft.com/office/2006/documentManagement/types"/>
    <ds:schemaRef ds:uri="http://purl.org/dc/elements/1.1/"/>
    <ds:schemaRef ds:uri="http://schemas.microsoft.com/sharepoint/v3"/>
    <ds:schemaRef ds:uri="http://schemas.microsoft.com/office/infopath/2007/PartnerControls"/>
    <ds:schemaRef ds:uri="16c05727-aa75-4e4a-9b5f-8a80a1165891"/>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現代幾何</Template>
  <TotalTime>5100</TotalTime>
  <Words>1014</Words>
  <Application>Microsoft Office PowerPoint</Application>
  <PresentationFormat>寬螢幕</PresentationFormat>
  <Paragraphs>101</Paragraphs>
  <Slides>16</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Microsoft JhengHei UI</vt:lpstr>
      <vt:lpstr>Microsoft JhengHei UI Light</vt:lpstr>
      <vt:lpstr>Arial</vt:lpstr>
      <vt:lpstr>Times New Roman</vt:lpstr>
      <vt:lpstr>Office 佈景主題</vt:lpstr>
      <vt:lpstr>Progress Report</vt:lpstr>
      <vt:lpstr>Empirical Evaluations on Momentum Effects of Taiwan</vt:lpstr>
      <vt:lpstr>Abstract</vt:lpstr>
      <vt:lpstr>Trading strategy</vt:lpstr>
      <vt:lpstr>Methods</vt:lpstr>
      <vt:lpstr>Formula</vt:lpstr>
      <vt:lpstr>Results</vt:lpstr>
      <vt:lpstr>Results</vt:lpstr>
      <vt:lpstr>Finding the best parameters by using MDD and SQN</vt:lpstr>
      <vt:lpstr>Conclusion</vt:lpstr>
      <vt:lpstr>Program Report</vt:lpstr>
      <vt:lpstr>PowerPoint 簡報</vt:lpstr>
      <vt:lpstr>PowerPoint 簡報</vt:lpstr>
      <vt:lpstr>PowerPoint 簡報</vt:lpstr>
      <vt:lpstr>Thanks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論文討論</dc:title>
  <dc:creator>柏浚 黃</dc:creator>
  <cp:lastModifiedBy>柏浚 黃</cp:lastModifiedBy>
  <cp:revision>135</cp:revision>
  <dcterms:created xsi:type="dcterms:W3CDTF">2023-08-05T17:17:38Z</dcterms:created>
  <dcterms:modified xsi:type="dcterms:W3CDTF">2023-09-23T07:54:51Z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