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FCF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2" autoAdjust="0"/>
    <p:restoredTop sz="95949" autoAdjust="0"/>
  </p:normalViewPr>
  <p:slideViewPr>
    <p:cSldViewPr snapToGrid="0">
      <p:cViewPr varScale="1">
        <p:scale>
          <a:sx n="152" d="100"/>
          <a:sy n="152" d="100"/>
        </p:scale>
        <p:origin x="43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BF03B4C-7222-461B-BA71-2B563A4495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6015D50-859B-4A21-BBA7-D227472F1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03E607-9D6D-45C2-80F8-997404EF3026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2023/10/28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14EAD1-5CAB-421B-B5BB-2FAE33EA58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3925FF-73DD-4112-9C15-8EAFF2E8C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71AD-4225-439B-B0AF-FF523CEDEDC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60384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DEFBC4E-1DC3-4015-961E-622835AB4FA9}" type="datetime1">
              <a:rPr lang="zh-TW" altLang="en-US" noProof="0" smtClean="0"/>
              <a:t>2023/10/28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553C36-AE66-42A1-BA56-51FF7F8C862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46386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553C36-AE66-42A1-BA56-51FF7F8C86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351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​​(S)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4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9890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0564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3053588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3053588" cy="3163825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569206" y="2074334"/>
            <a:ext cx="3053588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569206" y="2792471"/>
            <a:ext cx="3053588" cy="3164509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文字版面配置區 4">
            <a:extLst>
              <a:ext uri="{FF2B5EF4-FFF2-40B4-BE49-F238E27FC236}">
                <a16:creationId xmlns:a16="http://schemas.microsoft.com/office/drawing/2014/main" id="{A6D68D58-C9C7-41A5-9F66-57C5771B3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8564" y="2073651"/>
            <a:ext cx="3053588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內容版面配置區 5">
            <a:extLst>
              <a:ext uri="{FF2B5EF4-FFF2-40B4-BE49-F238E27FC236}">
                <a16:creationId xmlns:a16="http://schemas.microsoft.com/office/drawing/2014/main" id="{F3692324-6EEB-4C0A-BF90-7A27FBF6D7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8564" y="2791788"/>
            <a:ext cx="3053588" cy="3164509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7276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3843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9217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4189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33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791E8DE-0B9D-43A1-8977-59BEEC2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1" y="1621998"/>
            <a:ext cx="5068567" cy="1301390"/>
          </a:xfrm>
        </p:spPr>
        <p:txBody>
          <a:bodyPr rtlCol="0" anchor="b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9" name="副標題 2" descr="標籤=輔色&#10;類別=淺色&#10;目標=文字">
            <a:extLst>
              <a:ext uri="{FF2B5EF4-FFF2-40B4-BE49-F238E27FC236}">
                <a16:creationId xmlns:a16="http://schemas.microsoft.com/office/drawing/2014/main" id="{4CCFCCCF-0AEA-4D36-8B54-4C03F88D7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43633" y="3109652"/>
            <a:ext cx="5068567" cy="239562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>
              <a:lnSpc>
                <a:spcPct val="150000"/>
              </a:lnSpc>
            </a:pPr>
            <a:r>
              <a:rPr lang="zh-TW" altLang="en-US" noProof="0">
                <a:cs typeface="Calibri"/>
              </a:rPr>
              <a:t>主題一</a:t>
            </a:r>
          </a:p>
          <a:p>
            <a:pPr rtl="0">
              <a:lnSpc>
                <a:spcPct val="150000"/>
              </a:lnSpc>
            </a:pPr>
            <a:r>
              <a:rPr lang="zh-TW" altLang="en-US" noProof="0">
                <a:cs typeface="Calibri"/>
              </a:rPr>
              <a:t>主題二</a:t>
            </a:r>
          </a:p>
          <a:p>
            <a:pPr rtl="0">
              <a:lnSpc>
                <a:spcPct val="150000"/>
              </a:lnSpc>
            </a:pPr>
            <a:r>
              <a:rPr lang="zh-TW" altLang="en-US" noProof="0">
                <a:cs typeface="Calibri"/>
              </a:rPr>
              <a:t>主題三</a:t>
            </a:r>
          </a:p>
          <a:p>
            <a:pPr rtl="0">
              <a:lnSpc>
                <a:spcPct val="150000"/>
              </a:lnSpc>
            </a:pPr>
            <a:r>
              <a:rPr lang="zh-TW" altLang="en-US" noProof="0">
                <a:cs typeface="Calibri"/>
              </a:rPr>
              <a:t>主題四</a:t>
            </a:r>
          </a:p>
          <a:p>
            <a:pPr rtl="0"/>
            <a:endParaRPr lang="zh-TW" altLang="en-US" noProof="0">
              <a:solidFill>
                <a:schemeClr val="tx1"/>
              </a:solidFill>
            </a:endParaRPr>
          </a:p>
        </p:txBody>
      </p:sp>
      <p:sp>
        <p:nvSpPr>
          <p:cNvPr id="22" name="圖片版面配置區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500" y="641350"/>
            <a:ext cx="3998913" cy="262678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4913" y="3606263"/>
            <a:ext cx="4000500" cy="260826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304C15-0285-4F2C-8EFE-569AD808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A88504-58DC-4D6A-A3A2-46BBE92E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日期版面配置區 17">
            <a:extLst>
              <a:ext uri="{FF2B5EF4-FFF2-40B4-BE49-F238E27FC236}">
                <a16:creationId xmlns:a16="http://schemas.microsoft.com/office/drawing/2014/main" id="{A7F1F606-F241-4665-957D-1EA108900290}"/>
              </a:ext>
            </a:extLst>
          </p:cNvPr>
          <p:cNvSpPr txBox="1">
            <a:spLocks/>
          </p:cNvSpPr>
          <p:nvPr userDrawn="1"/>
        </p:nvSpPr>
        <p:spPr>
          <a:xfrm>
            <a:off x="3000676" y="687140"/>
            <a:ext cx="1554480" cy="52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rtl="0">
              <a:defRPr/>
            </a:pPr>
            <a:r>
              <a:rPr lang="en-US" altLang="zh-TW" sz="1300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sz="1300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6EAC8BD-D27F-41DF-AA93-5F9675828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32096" y="640855"/>
            <a:ext cx="1691640" cy="645295"/>
            <a:chOff x="2932096" y="640855"/>
            <a:chExt cx="1691640" cy="645295"/>
          </a:xfrm>
        </p:grpSpPr>
        <p:cxnSp>
          <p:nvCxnSpPr>
            <p:cNvPr id="11" name="直線接點​​(S) 10">
              <a:extLst>
                <a:ext uri="{FF2B5EF4-FFF2-40B4-BE49-F238E27FC236}">
                  <a16:creationId xmlns:a16="http://schemas.microsoft.com/office/drawing/2014/main" id="{29CEAE44-9527-4308-A77C-6C47315AD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(S) 12">
              <a:extLst>
                <a:ext uri="{FF2B5EF4-FFF2-40B4-BE49-F238E27FC236}">
                  <a16:creationId xmlns:a16="http://schemas.microsoft.com/office/drawing/2014/main" id="{1BD50130-2E7D-4DC0-8382-B3958A945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62373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​(S) 13">
              <a:extLst>
                <a:ext uri="{FF2B5EF4-FFF2-40B4-BE49-F238E27FC236}">
                  <a16:creationId xmlns:a16="http://schemas.microsoft.com/office/drawing/2014/main" id="{6955D961-339B-49BE-9281-3A8E81953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1286150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頁尾版面配置區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rtl="0">
              <a:defRPr/>
            </a:pPr>
            <a:r>
              <a:rPr lang="zh-TW" altLang="en-US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範例頁尾文字</a:t>
            </a:r>
          </a:p>
        </p:txBody>
      </p:sp>
      <p:sp>
        <p:nvSpPr>
          <p:cNvPr id="18" name="投影片編號版面配置區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rtl="0">
              <a:defRPr/>
            </a:pPr>
            <a:fld id="{70B1FE82-5036-4003-B709-0840DA750BBE}" type="slidenum">
              <a:rPr lang="en-US" altLang="zh-TW" noProof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defTabSz="914400">
                <a:defRPr/>
              </a:pPr>
              <a:t>‹#›</a:t>
            </a:fld>
            <a:endParaRPr lang="zh-TW" altLang="en-US" noProof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632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742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5B0C2F6-1B8C-43CC-92A5-2D5502929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6983D5E-8A96-4276-9D60-66D16276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7275"/>
            <a:ext cx="10366743" cy="1235895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4707CC-694D-4162-B68A-B7D9345B3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079F8F29-0E9E-49F7-93F4-FCC8C82EE1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884815"/>
            <a:ext cx="2279650" cy="25527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文字版面配置區 27">
            <a:extLst>
              <a:ext uri="{FF2B5EF4-FFF2-40B4-BE49-F238E27FC236}">
                <a16:creationId xmlns:a16="http://schemas.microsoft.com/office/drawing/2014/main" id="{9925214F-17A5-4C60-AADE-6A1BC12989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文字版面配置區 27">
            <a:extLst>
              <a:ext uri="{FF2B5EF4-FFF2-40B4-BE49-F238E27FC236}">
                <a16:creationId xmlns:a16="http://schemas.microsoft.com/office/drawing/2014/main" id="{10700E3A-7CD7-4A3D-BA94-0E5BCAC92A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圖片版面配置區 20">
            <a:extLst>
              <a:ext uri="{FF2B5EF4-FFF2-40B4-BE49-F238E27FC236}">
                <a16:creationId xmlns:a16="http://schemas.microsoft.com/office/drawing/2014/main" id="{2E6EB481-2A99-4088-95C0-0D5BAFDFF0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96066" y="2884815"/>
            <a:ext cx="2279650" cy="25527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7" name="文字版面配置區 27">
            <a:extLst>
              <a:ext uri="{FF2B5EF4-FFF2-40B4-BE49-F238E27FC236}">
                <a16:creationId xmlns:a16="http://schemas.microsoft.com/office/drawing/2014/main" id="{4097BC1F-331F-4D57-993D-EFBB792275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96067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DCC61962-73A1-4768-8408-43E07ED2C1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6067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6" name="頁尾版面配置區 4">
            <a:extLst>
              <a:ext uri="{FF2B5EF4-FFF2-40B4-BE49-F238E27FC236}">
                <a16:creationId xmlns:a16="http://schemas.microsoft.com/office/drawing/2014/main" id="{8013A142-804D-471C-B2DD-DEC1B8C5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095" y="6296388"/>
            <a:ext cx="5816600" cy="36576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23" name="圖片版面配置區 20">
            <a:extLst>
              <a:ext uri="{FF2B5EF4-FFF2-40B4-BE49-F238E27FC236}">
                <a16:creationId xmlns:a16="http://schemas.microsoft.com/office/drawing/2014/main" id="{A231814F-4139-4547-9058-18BF9C9E88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532" y="2884815"/>
            <a:ext cx="2279650" cy="25527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9" name="文字版面配置區 27">
            <a:extLst>
              <a:ext uri="{FF2B5EF4-FFF2-40B4-BE49-F238E27FC236}">
                <a16:creationId xmlns:a16="http://schemas.microsoft.com/office/drawing/2014/main" id="{A6CD17BC-BF82-4EF5-8F4B-8D615A2FD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2535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文字版面配置區 27">
            <a:extLst>
              <a:ext uri="{FF2B5EF4-FFF2-40B4-BE49-F238E27FC236}">
                <a16:creationId xmlns:a16="http://schemas.microsoft.com/office/drawing/2014/main" id="{CA5F4D35-7EF1-463D-8005-F3950B6541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535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圖片版面配置區 20">
            <a:extLst>
              <a:ext uri="{FF2B5EF4-FFF2-40B4-BE49-F238E27FC236}">
                <a16:creationId xmlns:a16="http://schemas.microsoft.com/office/drawing/2014/main" id="{6CDB3226-AAE1-4106-A166-12BCFA73DA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9001" y="2884815"/>
            <a:ext cx="2279650" cy="25527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文字版面配置區 27">
            <a:extLst>
              <a:ext uri="{FF2B5EF4-FFF2-40B4-BE49-F238E27FC236}">
                <a16:creationId xmlns:a16="http://schemas.microsoft.com/office/drawing/2014/main" id="{C3CD8083-90C5-4685-A286-1A99E5DC31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69002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2" name="文字版面配置區 27">
            <a:extLst>
              <a:ext uri="{FF2B5EF4-FFF2-40B4-BE49-F238E27FC236}">
                <a16:creationId xmlns:a16="http://schemas.microsoft.com/office/drawing/2014/main" id="{5FB222BC-D05B-4E76-A0DC-25657322A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9002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D6FBB75-8D79-4225-A448-37C04F053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192658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D4C41CC5-2A7C-4774-98CE-C7212DFDC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79124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A2861725-0EF3-4133-B06C-063F42B11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965590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日期版面配置區 3">
            <a:extLst>
              <a:ext uri="{FF2B5EF4-FFF2-40B4-BE49-F238E27FC236}">
                <a16:creationId xmlns:a16="http://schemas.microsoft.com/office/drawing/2014/main" id="{7FDBCC4A-1C49-4C93-AD45-AD78087E23D6}"/>
              </a:ext>
            </a:extLst>
          </p:cNvPr>
          <p:cNvSpPr txBox="1">
            <a:spLocks/>
          </p:cNvSpPr>
          <p:nvPr userDrawn="1"/>
        </p:nvSpPr>
        <p:spPr>
          <a:xfrm>
            <a:off x="7684497" y="6296388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sp>
        <p:nvSpPr>
          <p:cNvPr id="37" name="投影片編號版面配置區 5">
            <a:extLst>
              <a:ext uri="{FF2B5EF4-FFF2-40B4-BE49-F238E27FC236}">
                <a16:creationId xmlns:a16="http://schemas.microsoft.com/office/drawing/2014/main" id="{5EB09A52-50AB-4593-BCB7-23D4AEC8850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537721" y="6286556"/>
            <a:ext cx="838200" cy="36576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37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C4A46BB-9B50-4F09-9059-DA78048129D4}"/>
              </a:ext>
            </a:extLst>
          </p:cNvPr>
          <p:cNvSpPr/>
          <p:nvPr userDrawn="1"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3" y="2735221"/>
            <a:ext cx="4775075" cy="85121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DF1FF2-5B9A-4BE9-AD3C-F215F0D25F7A}"/>
              </a:ext>
            </a:extLst>
          </p:cNvPr>
          <p:cNvSpPr/>
          <p:nvPr userDrawn="1"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04FC6A22-F9EC-4E20-B9CC-F012FA8E4C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33793" y="3995988"/>
            <a:ext cx="4775075" cy="559656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>
                <a:solidFill>
                  <a:schemeClr val="tx1"/>
                </a:solidFill>
              </a:rPr>
              <a:t>副標題</a:t>
            </a:r>
          </a:p>
        </p:txBody>
      </p:sp>
      <p:sp>
        <p:nvSpPr>
          <p:cNvPr id="10" name="日期版面配置區 17">
            <a:extLst>
              <a:ext uri="{FF2B5EF4-FFF2-40B4-BE49-F238E27FC236}">
                <a16:creationId xmlns:a16="http://schemas.microsoft.com/office/drawing/2014/main" id="{ABF19E1F-D7E9-4D44-9873-8D8DDC338F7E}"/>
              </a:ext>
            </a:extLst>
          </p:cNvPr>
          <p:cNvSpPr txBox="1">
            <a:spLocks/>
          </p:cNvSpPr>
          <p:nvPr userDrawn="1"/>
        </p:nvSpPr>
        <p:spPr>
          <a:xfrm>
            <a:off x="7369770" y="2040249"/>
            <a:ext cx="2103120" cy="3152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rtl="0">
              <a:defRPr/>
            </a:pPr>
            <a:r>
              <a:rPr lang="en-US" altLang="zh-TW" sz="1300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sz="1300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sp>
        <p:nvSpPr>
          <p:cNvPr id="22" name="圖片版面配置區 21">
            <a:extLst>
              <a:ext uri="{FF2B5EF4-FFF2-40B4-BE49-F238E27FC236}">
                <a16:creationId xmlns:a16="http://schemas.microsoft.com/office/drawing/2014/main" id="{93C72E99-B7BE-4F82-AD93-38765570D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695067 w 12192000"/>
              <a:gd name="connsiteY0" fmla="*/ 1808532 h 6858000"/>
              <a:gd name="connsiteX1" fmla="*/ 5695067 w 12192000"/>
              <a:gd name="connsiteY1" fmla="*/ 5049468 h 6858000"/>
              <a:gd name="connsiteX2" fmla="*/ 11147594 w 12192000"/>
              <a:gd name="connsiteY2" fmla="*/ 5049468 h 6858000"/>
              <a:gd name="connsiteX3" fmla="*/ 11147594 w 12192000"/>
              <a:gd name="connsiteY3" fmla="*/ 180853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695067" y="1808532"/>
                </a:moveTo>
                <a:lnTo>
                  <a:pt x="5695067" y="5049468"/>
                </a:lnTo>
                <a:lnTo>
                  <a:pt x="11147594" y="5049468"/>
                </a:lnTo>
                <a:lnTo>
                  <a:pt x="11147594" y="180853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2646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摘要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49982C2-1320-41E5-A31C-D8DA5C8A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563FB1-76A9-4E53-9493-2B8680D68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8" y="0"/>
            <a:ext cx="46511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3175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8F116A-4F5C-40E2-836F-919B8B939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2" y="4123592"/>
            <a:ext cx="4654296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27D978-81FB-4612-81AA-B7123E0D5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0"/>
            <a:ext cx="91440" cy="42062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0DC717-7560-4850-A68A-A881C97F3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2057400"/>
            <a:ext cx="2377440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9F22527-F181-4C80-9977-C9894355C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4028" y="971453"/>
            <a:ext cx="5623560" cy="4910328"/>
          </a:xfrm>
          <a:prstGeom prst="rect">
            <a:avLst/>
          </a:prstGeom>
          <a:noFill/>
          <a:ln w="6350" cap="sq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ABAC30-6A2F-4907-8502-17DF9AEEE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8300" y="806861"/>
            <a:ext cx="5955017" cy="5239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3C9F96-79A7-44FA-A7FE-C0675B99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1" y="1290294"/>
            <a:ext cx="5116286" cy="13716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D72D6334-ED49-4D79-AAC2-10DCFF6D6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1" y="2980736"/>
            <a:ext cx="5116286" cy="2712494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bg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z="1800" noProof="0">
                <a:solidFill>
                  <a:schemeClr val="bg1">
                    <a:lumMod val="85000"/>
                    <a:lumOff val="15000"/>
                  </a:schemeClr>
                </a:solidFill>
              </a:rPr>
              <a:t>按一下以編輯母片子標題樣式</a:t>
            </a:r>
          </a:p>
        </p:txBody>
      </p:sp>
      <p:sp>
        <p:nvSpPr>
          <p:cNvPr id="12" name="日期版面配置區 3">
            <a:extLst>
              <a:ext uri="{FF2B5EF4-FFF2-40B4-BE49-F238E27FC236}">
                <a16:creationId xmlns:a16="http://schemas.microsoft.com/office/drawing/2014/main" id="{0FE3A1CC-4DE8-4FC6-839D-CD3607B8D426}"/>
              </a:ext>
            </a:extLst>
          </p:cNvPr>
          <p:cNvSpPr txBox="1">
            <a:spLocks/>
          </p:cNvSpPr>
          <p:nvPr userDrawn="1"/>
        </p:nvSpPr>
        <p:spPr>
          <a:xfrm>
            <a:off x="7048099" y="302355"/>
            <a:ext cx="2743200" cy="3507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zh-TW" noProof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sp>
        <p:nvSpPr>
          <p:cNvPr id="22" name="圖片版面配置區 21">
            <a:extLst>
              <a:ext uri="{FF2B5EF4-FFF2-40B4-BE49-F238E27FC236}">
                <a16:creationId xmlns:a16="http://schemas.microsoft.com/office/drawing/2014/main" id="{C9E9A7CA-EE9C-4648-8016-1852440461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438" y="326697"/>
            <a:ext cx="1636712" cy="34751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6" name="圖片版面配置區 25">
            <a:extLst>
              <a:ext uri="{FF2B5EF4-FFF2-40B4-BE49-F238E27FC236}">
                <a16:creationId xmlns:a16="http://schemas.microsoft.com/office/drawing/2014/main" id="{F4561B6B-E204-4CF0-AD12-ED21B3940F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09863" y="329773"/>
            <a:ext cx="1614487" cy="139425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B3BE441E-0CE9-4C44-8783-3A04F5929F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7163" y="2384425"/>
            <a:ext cx="1628775" cy="142398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8" name="圖片版面配置區 27">
            <a:extLst>
              <a:ext uri="{FF2B5EF4-FFF2-40B4-BE49-F238E27FC236}">
                <a16:creationId xmlns:a16="http://schemas.microsoft.com/office/drawing/2014/main" id="{FBAA901D-39FD-416F-B2B4-F2651AB791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5438" y="4527550"/>
            <a:ext cx="3998912" cy="200025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4C182815-90D1-446C-BC70-6AB00BED68ED}"/>
              </a:ext>
            </a:extLst>
          </p:cNvPr>
          <p:cNvSpPr txBox="1">
            <a:spLocks/>
          </p:cNvSpPr>
          <p:nvPr userDrawn="1"/>
        </p:nvSpPr>
        <p:spPr>
          <a:xfrm>
            <a:off x="5077003" y="6367925"/>
            <a:ext cx="44805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rtl="0">
              <a:defRPr/>
            </a:pPr>
            <a:r>
              <a:rPr lang="zh-TW" altLang="en-US" noProof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範例頁尾文字</a:t>
            </a:r>
          </a:p>
        </p:txBody>
      </p:sp>
      <p:sp>
        <p:nvSpPr>
          <p:cNvPr id="20" name="投影片編號版面配置區 5">
            <a:extLst>
              <a:ext uri="{FF2B5EF4-FFF2-40B4-BE49-F238E27FC236}">
                <a16:creationId xmlns:a16="http://schemas.microsoft.com/office/drawing/2014/main" id="{69BDEE55-B4D3-4542-BF01-F05A2C1FB7D6}"/>
              </a:ext>
            </a:extLst>
          </p:cNvPr>
          <p:cNvSpPr txBox="1">
            <a:spLocks/>
          </p:cNvSpPr>
          <p:nvPr userDrawn="1"/>
        </p:nvSpPr>
        <p:spPr>
          <a:xfrm>
            <a:off x="9793460" y="6367925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4FAB73BC-B049-4115-A692-8D63A059BFB8}" type="slidenum">
              <a:rPr lang="en-US" altLang="zh-TW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22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5973E97-A796-4836-82F6-8A280A57BA6B}"/>
              </a:ext>
            </a:extLst>
          </p:cNvPr>
          <p:cNvSpPr/>
          <p:nvPr userDrawn="1"/>
        </p:nvSpPr>
        <p:spPr>
          <a:xfrm>
            <a:off x="5660112" y="0"/>
            <a:ext cx="652883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EC0DAEE-CCDB-4627-925B-879F83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66" y="610485"/>
            <a:ext cx="5103661" cy="1371600"/>
          </a:xfrm>
        </p:spPr>
        <p:txBody>
          <a:bodyPr rtlCol="0">
            <a:normAutofit/>
          </a:bodyPr>
          <a:lstStyle>
            <a:lvl1pPr>
              <a:defRPr sz="4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9F23A9-0519-4A39-A9F9-F965C17D58A0}"/>
              </a:ext>
            </a:extLst>
          </p:cNvPr>
          <p:cNvSpPr/>
          <p:nvPr userDrawn="1"/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日期版面配置區 6">
            <a:extLst>
              <a:ext uri="{FF2B5EF4-FFF2-40B4-BE49-F238E27FC236}">
                <a16:creationId xmlns:a16="http://schemas.microsoft.com/office/drawing/2014/main" id="{F3EB17D9-2389-4D1F-AC98-7CC3F79840B2}"/>
              </a:ext>
            </a:extLst>
          </p:cNvPr>
          <p:cNvSpPr txBox="1">
            <a:spLocks/>
          </p:cNvSpPr>
          <p:nvPr userDrawn="1"/>
        </p:nvSpPr>
        <p:spPr>
          <a:xfrm>
            <a:off x="7554616" y="383781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zh-TW" noProof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noProof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sp>
        <p:nvSpPr>
          <p:cNvPr id="11" name="頁尾版面配置區 7">
            <a:extLst>
              <a:ext uri="{FF2B5EF4-FFF2-40B4-BE49-F238E27FC236}">
                <a16:creationId xmlns:a16="http://schemas.microsoft.com/office/drawing/2014/main" id="{40E55EFF-7AC0-4ACD-B826-CA1E384CCF4C}"/>
              </a:ext>
            </a:extLst>
          </p:cNvPr>
          <p:cNvSpPr txBox="1">
            <a:spLocks/>
          </p:cNvSpPr>
          <p:nvPr userDrawn="1"/>
        </p:nvSpPr>
        <p:spPr>
          <a:xfrm>
            <a:off x="6303580" y="6214535"/>
            <a:ext cx="4696948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TW" altLang="en-US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範例頁尾文字</a:t>
            </a:r>
          </a:p>
        </p:txBody>
      </p:sp>
      <p:sp>
        <p:nvSpPr>
          <p:cNvPr id="12" name="投影片編號版面配置區 8">
            <a:extLst>
              <a:ext uri="{FF2B5EF4-FFF2-40B4-BE49-F238E27FC236}">
                <a16:creationId xmlns:a16="http://schemas.microsoft.com/office/drawing/2014/main" id="{C6C2D606-DD47-4DA7-AF9B-9A8E401BCAFF}"/>
              </a:ext>
            </a:extLst>
          </p:cNvPr>
          <p:cNvSpPr txBox="1">
            <a:spLocks/>
          </p:cNvSpPr>
          <p:nvPr userDrawn="1"/>
        </p:nvSpPr>
        <p:spPr>
          <a:xfrm>
            <a:off x="11104451" y="6214535"/>
            <a:ext cx="605266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34B7E4EF-A1BD-40F4-AB7B-04F084DD991D}" type="slidenum">
              <a:rPr lang="en-US" altLang="zh-TW" noProof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noProof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6623DC60-EE1A-4367-A357-5F11D94225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59438" cy="6858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095E6F1-8633-46DB-A612-89A5079F7EF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72625" y="2108844"/>
            <a:ext cx="5103812" cy="379095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7121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024342A2-B2E9-4AE9-9AFD-C5F77777E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86CEFC-AE66-4E11-8B5A-880177E12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58" y="2100942"/>
            <a:ext cx="5716339" cy="2290607"/>
          </a:xfrm>
        </p:spPr>
        <p:txBody>
          <a:bodyPr rtlCol="0" anchor="b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B1E9D9-0DDD-4554-A021-4FE50439A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日期版面配置區 17">
            <a:extLst>
              <a:ext uri="{FF2B5EF4-FFF2-40B4-BE49-F238E27FC236}">
                <a16:creationId xmlns:a16="http://schemas.microsoft.com/office/drawing/2014/main" id="{3B5075EC-8E09-4BB4-8C8F-6177ECD9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5941" y="493108"/>
            <a:ext cx="1554480" cy="527213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defTabSz="914400">
              <a:defRPr/>
            </a:pPr>
            <a:r>
              <a:rPr lang="en-US" altLang="zh-TW" sz="1300" noProof="0"/>
              <a:t>20XX </a:t>
            </a:r>
            <a:r>
              <a:rPr lang="zh-TW" altLang="en-US" sz="1300" noProof="0"/>
              <a:t>年</a:t>
            </a:r>
            <a:endParaRPr lang="zh-TW" altLang="en-US" sz="1300" noProof="0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A8819A-9552-4858-92F8-FB441C3A4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8157" y="4698173"/>
            <a:ext cx="5716339" cy="658674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27432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6" name="頁尾版面配置區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rtl="0">
              <a:defRPr/>
            </a:pPr>
            <a:r>
              <a:rPr lang="zh-TW" altLang="en-US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範例頁尾文字</a:t>
            </a:r>
          </a:p>
        </p:txBody>
      </p:sp>
      <p:sp>
        <p:nvSpPr>
          <p:cNvPr id="22" name="圖片版面配置區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9974" y="621784"/>
            <a:ext cx="1989495" cy="284322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7" name="圖片版面配置區 21">
            <a:extLst>
              <a:ext uri="{FF2B5EF4-FFF2-40B4-BE49-F238E27FC236}">
                <a16:creationId xmlns:a16="http://schemas.microsoft.com/office/drawing/2014/main" id="{F268C43A-0DA4-4ECC-A368-08AB69EDAE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70334" y="627380"/>
            <a:ext cx="1980056" cy="2837626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2093" y="3636193"/>
            <a:ext cx="4123320" cy="259442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7F02ED2-9B1A-40C8-A5F7-4473CAA3C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137361" y="446823"/>
            <a:ext cx="1691640" cy="645295"/>
            <a:chOff x="3137361" y="446823"/>
            <a:chExt cx="1691640" cy="645295"/>
          </a:xfrm>
        </p:grpSpPr>
        <p:cxnSp>
          <p:nvCxnSpPr>
            <p:cNvPr id="25" name="直線接點​​(S) 24">
              <a:extLst>
                <a:ext uri="{FF2B5EF4-FFF2-40B4-BE49-F238E27FC236}">
                  <a16:creationId xmlns:a16="http://schemas.microsoft.com/office/drawing/2014/main" id="{ED8AC6A1-19DE-4EAE-91E5-A9E82CEA3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​​(S) 26">
              <a:extLst>
                <a:ext uri="{FF2B5EF4-FFF2-40B4-BE49-F238E27FC236}">
                  <a16:creationId xmlns:a16="http://schemas.microsoft.com/office/drawing/2014/main" id="{29AC828E-AA99-4E2C-A30C-D8B9DFF1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82900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​​(S) 27">
              <a:extLst>
                <a:ext uri="{FF2B5EF4-FFF2-40B4-BE49-F238E27FC236}">
                  <a16:creationId xmlns:a16="http://schemas.microsoft.com/office/drawing/2014/main" id="{762D63C1-826F-42FC-9EC1-0320620BB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1092118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投影片編號版面配置區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rtl="0">
              <a:defRPr/>
            </a:pPr>
            <a:fld id="{70B1FE82-5036-4003-B709-0840DA750BBE}" type="slidenum">
              <a:rPr lang="en-US" altLang="zh-TW" noProof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defTabSz="914400">
                <a:defRPr/>
              </a:pPr>
              <a:t>‹#›</a:t>
            </a:fld>
            <a:endParaRPr lang="zh-TW" altLang="en-US" noProof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26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圖片版面配置區 19">
            <a:extLst>
              <a:ext uri="{FF2B5EF4-FFF2-40B4-BE49-F238E27FC236}">
                <a16:creationId xmlns:a16="http://schemas.microsoft.com/office/drawing/2014/main" id="{ED0543DF-8CFA-4CBD-AF23-D059985D3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7329 w 12192000"/>
              <a:gd name="connsiteY0" fmla="*/ 941695 h 6858000"/>
              <a:gd name="connsiteX1" fmla="*/ 937329 w 12192000"/>
              <a:gd name="connsiteY1" fmla="*/ 5916305 h 6858000"/>
              <a:gd name="connsiteX2" fmla="*/ 6389856 w 12192000"/>
              <a:gd name="connsiteY2" fmla="*/ 5916305 h 6858000"/>
              <a:gd name="connsiteX3" fmla="*/ 6389856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7329" y="941695"/>
                </a:moveTo>
                <a:lnTo>
                  <a:pt x="937329" y="5916305"/>
                </a:lnTo>
                <a:lnTo>
                  <a:pt x="6389856" y="5916305"/>
                </a:lnTo>
                <a:lnTo>
                  <a:pt x="6389856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1A2AD8-D5EA-48FD-B19E-788E4D978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682D9D6-0C91-4BAA-B631-B4A597F6D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0" y="2197853"/>
            <a:ext cx="4633415" cy="85121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5" name="日期版面配置區 7">
            <a:extLst>
              <a:ext uri="{FF2B5EF4-FFF2-40B4-BE49-F238E27FC236}">
                <a16:creationId xmlns:a16="http://schemas.microsoft.com/office/drawing/2014/main" id="{53A572F0-78E4-4979-BD85-E9F315B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91992" y="1162386"/>
            <a:ext cx="2743200" cy="2560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/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6F1164-CE64-4728-83B0-E5316C16DF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57313" y="3308350"/>
            <a:ext cx="4633912" cy="2141632"/>
          </a:xfrm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74320" indent="0" algn="ctr">
              <a:buNone/>
              <a:defRPr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548640" indent="0">
              <a:buNone/>
              <a:defRPr>
                <a:solidFill>
                  <a:schemeClr val="bg1"/>
                </a:solidFill>
              </a:defRPr>
            </a:lvl3pPr>
            <a:lvl4pPr marL="822960" indent="0">
              <a:buNone/>
              <a:defRPr>
                <a:solidFill>
                  <a:schemeClr val="bg1"/>
                </a:solidFill>
              </a:defRPr>
            </a:lvl4pPr>
            <a:lvl5pPr marL="10972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</p:txBody>
      </p:sp>
      <p:sp>
        <p:nvSpPr>
          <p:cNvPr id="27" name="頁尾版面配置區 8">
            <a:extLst>
              <a:ext uri="{FF2B5EF4-FFF2-40B4-BE49-F238E27FC236}">
                <a16:creationId xmlns:a16="http://schemas.microsoft.com/office/drawing/2014/main" id="{DEA4EBDD-4088-4396-BD3F-3AB4BEF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7950" y="5472763"/>
            <a:ext cx="4636008" cy="256032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範例頁尾文字</a:t>
            </a:r>
          </a:p>
        </p:txBody>
      </p:sp>
    </p:spTree>
    <p:extLst>
      <p:ext uri="{BB962C8B-B14F-4D97-AF65-F5344CB8AC3E}">
        <p14:creationId xmlns:p14="http://schemas.microsoft.com/office/powerpoint/2010/main" val="384894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4109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1" r:id="rId2"/>
    <p:sldLayoutId id="2147483660" r:id="rId3"/>
    <p:sldLayoutId id="2147483676" r:id="rId4"/>
    <p:sldLayoutId id="2147483673" r:id="rId5"/>
    <p:sldLayoutId id="2147483677" r:id="rId6"/>
    <p:sldLayoutId id="2147483672" r:id="rId7"/>
    <p:sldLayoutId id="2147483675" r:id="rId8"/>
    <p:sldLayoutId id="2147483678" r:id="rId9"/>
    <p:sldLayoutId id="2147483662" r:id="rId10"/>
    <p:sldLayoutId id="2147483663" r:id="rId11"/>
    <p:sldLayoutId id="2147483670" r:id="rId12"/>
    <p:sldLayoutId id="2147483664" r:id="rId13"/>
    <p:sldLayoutId id="2147483665" r:id="rId14"/>
    <p:sldLayoutId id="2147483666" r:id="rId15"/>
    <p:sldLayoutId id="214748366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1" y="2031792"/>
            <a:ext cx="8933796" cy="2437232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5400" dirty="0"/>
              <a:t>Finance paper</a:t>
            </a:r>
            <a:endParaRPr lang="zh-TW" altLang="en-US" sz="5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8225E4-69FF-A67A-3FAA-B0D77E605C9D}"/>
              </a:ext>
            </a:extLst>
          </p:cNvPr>
          <p:cNvSpPr txBox="1"/>
          <p:nvPr/>
        </p:nvSpPr>
        <p:spPr>
          <a:xfrm>
            <a:off x="5080336" y="400735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確認研究流程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4BD3CE-333B-9609-2A28-E49C453D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6025"/>
            <a:ext cx="10058400" cy="1371600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tx1"/>
                </a:solidFill>
              </a:rPr>
              <a:t>研究設計 </a:t>
            </a:r>
            <a:r>
              <a:rPr lang="en-US" altLang="zh-TW" sz="3600" b="1" dirty="0">
                <a:solidFill>
                  <a:schemeClr val="tx1"/>
                </a:solidFill>
              </a:rPr>
              <a:t>:</a:t>
            </a:r>
            <a:r>
              <a:rPr lang="zh-TW" altLang="en-US" sz="3600" b="1" dirty="0">
                <a:solidFill>
                  <a:schemeClr val="tx1"/>
                </a:solidFill>
              </a:rPr>
              <a:t> 事前準備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F3609F-87B4-1EA8-8B43-BC9265BD4B8A}"/>
              </a:ext>
            </a:extLst>
          </p:cNvPr>
          <p:cNvSpPr txBox="1"/>
          <p:nvPr/>
        </p:nvSpPr>
        <p:spPr>
          <a:xfrm>
            <a:off x="1251284" y="1925052"/>
            <a:ext cx="9450805" cy="280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決定樣本與期間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樣本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美股、台股、指定股票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期間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2021-2022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決定比較對象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我們的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Mean reversion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反對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Momentum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Momentum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586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4BD3CE-333B-9609-2A28-E49C453D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6025"/>
            <a:ext cx="10058400" cy="1371600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tx1"/>
                </a:solidFill>
              </a:rPr>
              <a:t>研究設計 </a:t>
            </a:r>
            <a:r>
              <a:rPr lang="en-US" altLang="zh-TW" sz="3600" b="1" dirty="0">
                <a:solidFill>
                  <a:schemeClr val="tx1"/>
                </a:solidFill>
              </a:rPr>
              <a:t>:</a:t>
            </a:r>
            <a:r>
              <a:rPr lang="zh-TW" altLang="en-US" sz="3600" b="1" dirty="0">
                <a:solidFill>
                  <a:schemeClr val="tx1"/>
                </a:solidFill>
              </a:rPr>
              <a:t> 資料篩選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F3609F-87B4-1EA8-8B43-BC9265BD4B8A}"/>
              </a:ext>
            </a:extLst>
          </p:cNvPr>
          <p:cNvSpPr txBox="1"/>
          <p:nvPr/>
        </p:nvSpPr>
        <p:spPr>
          <a:xfrm>
            <a:off x="1251284" y="1925052"/>
            <a:ext cx="945080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股票樣本選取準則如下 </a:t>
            </a:r>
            <a:r>
              <a:rPr lang="en-US" altLang="zh-TW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24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刪除在研究期間內，曾受處置或變更市場的股票、全額交割股、交易資料不齊全的個股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註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美股不確定有沒有這種規則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AutoNum type="arabicPeriod"/>
            </a:pP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為規避流動性不足的影響，剔除樣本期間平均股價低於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元的個股，同時把樣本限定在研究期間開始時上市已達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個月以上的公司，以去除新股上市的蜜月行情效果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為確保樣本數的統一性，因此將篩選符合樣本數標準的股票，美股以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APPL.US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作為樣本數標準，台股以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2330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台積電作為樣本數標準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654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4BD3CE-333B-9609-2A28-E49C453D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6025"/>
            <a:ext cx="10058400" cy="1371600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tx1"/>
                </a:solidFill>
              </a:rPr>
              <a:t>研究設計 </a:t>
            </a:r>
            <a:r>
              <a:rPr lang="en-US" altLang="zh-TW" sz="3600" b="1" dirty="0">
                <a:solidFill>
                  <a:schemeClr val="tx1"/>
                </a:solidFill>
              </a:rPr>
              <a:t>:</a:t>
            </a:r>
            <a:r>
              <a:rPr lang="zh-TW" altLang="en-US" sz="3600" b="1" dirty="0">
                <a:solidFill>
                  <a:schemeClr val="tx1"/>
                </a:solidFill>
              </a:rPr>
              <a:t> 資料分群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F3609F-87B4-1EA8-8B43-BC9265BD4B8A}"/>
              </a:ext>
            </a:extLst>
          </p:cNvPr>
          <p:cNvSpPr txBox="1"/>
          <p:nvPr/>
        </p:nvSpPr>
        <p:spPr>
          <a:xfrm>
            <a:off x="1066800" y="1900990"/>
            <a:ext cx="4475748" cy="1882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依照研究期間的平均日交易量排序，分成四個群組，交易量最多的前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25%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歸類為交易熱絡的熱門股，交易量最少的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25%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則是交易冷清的冷門股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F5A4F23-DD6F-DBE9-4D9A-C0CAF2DE1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1" t="25438" r="22117" b="4042"/>
          <a:stretch/>
        </p:blipFill>
        <p:spPr>
          <a:xfrm>
            <a:off x="5721715" y="1797625"/>
            <a:ext cx="5810456" cy="41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8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4BD3CE-333B-9609-2A28-E49C453D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6025"/>
            <a:ext cx="10058400" cy="1371600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tx1"/>
                </a:solidFill>
              </a:rPr>
              <a:t>研究方法 </a:t>
            </a:r>
            <a:r>
              <a:rPr lang="en-US" altLang="zh-TW" sz="3600" b="1" dirty="0">
                <a:solidFill>
                  <a:schemeClr val="tx1"/>
                </a:solidFill>
              </a:rPr>
              <a:t>:</a:t>
            </a:r>
            <a:r>
              <a:rPr lang="zh-TW" altLang="en-US" sz="3600" b="1" dirty="0">
                <a:solidFill>
                  <a:schemeClr val="tx1"/>
                </a:solidFill>
              </a:rPr>
              <a:t> 定義變數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F3609F-87B4-1EA8-8B43-BC9265BD4B8A}"/>
              </a:ext>
            </a:extLst>
          </p:cNvPr>
          <p:cNvSpPr txBox="1"/>
          <p:nvPr/>
        </p:nvSpPr>
        <p:spPr>
          <a:xfrm>
            <a:off x="1066800" y="1467852"/>
            <a:ext cx="9966158" cy="4196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訊號條件變數 </a:t>
            </a:r>
            <a:r>
              <a:rPr lang="en-US" altLang="zh-TW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n_day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取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天過去的開盤首筆成交量 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333333"/>
                </a:solidFill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solidFill>
                  <a:srgbClr val="333333"/>
                </a:solidFill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333333"/>
                </a:solidFill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n_percentile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 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百分位數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計算過去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天之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百分位數的值 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dirty="0">
                <a:solidFill>
                  <a:srgbClr val="333333"/>
                </a:solidFill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= 0.95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交易條件變數 </a:t>
            </a:r>
            <a:r>
              <a:rPr lang="en-US" altLang="zh-TW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trade_mode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當天僅交易一次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solidFill>
                  <a:srgbClr val="333333"/>
                </a:solidFill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交易無限制</a:t>
            </a:r>
            <a:r>
              <a:rPr lang="en-US" altLang="zh-TW" dirty="0">
                <a:solidFill>
                  <a:srgbClr val="333333"/>
                </a:solidFill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333333"/>
                </a:solidFill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單向</a:t>
            </a:r>
            <a:r>
              <a:rPr lang="en-US" altLang="zh-TW" dirty="0">
                <a:solidFill>
                  <a:srgbClr val="333333"/>
                </a:solidFill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交易無限制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雙向 對沖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交易無限制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加倉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percentage (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價格上漲或下跌多少百分比 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333333"/>
                </a:solidFill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solidFill>
                  <a:srgbClr val="333333"/>
                </a:solidFill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333333"/>
                </a:solidFill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0.05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use_time_param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開盤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分鐘內有訊號才交易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超過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分鐘後不做交易 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dirty="0">
                <a:solidFill>
                  <a:srgbClr val="333333"/>
                </a:solidFill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= False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hold_days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持有天數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0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為當沖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333333"/>
                </a:solidFill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solidFill>
                  <a:srgbClr val="333333"/>
                </a:solidFill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solidFill>
                  <a:srgbClr val="333333"/>
                </a:solidFill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end_of_week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是否在一週的結束時結算 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solidFill>
                  <a:srgbClr val="333333"/>
                </a:solidFill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solidFill>
                  <a:srgbClr val="333333"/>
                </a:solidFill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solidFill>
                  <a:srgbClr val="333333"/>
                </a:solidFill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end_of_month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是否在一個月的結束時結算 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333333"/>
                </a:solidFill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solidFill>
                  <a:srgbClr val="333333"/>
                </a:solidFill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333333"/>
                </a:solidFill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639BBC-EC16-54B9-A681-08783E55B079}"/>
              </a:ext>
            </a:extLst>
          </p:cNvPr>
          <p:cNvGrpSpPr/>
          <p:nvPr/>
        </p:nvGrpSpPr>
        <p:grpSpPr>
          <a:xfrm>
            <a:off x="10395284" y="6124198"/>
            <a:ext cx="1287379" cy="307777"/>
            <a:chOff x="10293016" y="6033348"/>
            <a:chExt cx="1287379" cy="30777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2FB9939-AB97-97C7-F902-D654D6233820}"/>
                </a:ext>
              </a:extLst>
            </p:cNvPr>
            <p:cNvSpPr/>
            <p:nvPr/>
          </p:nvSpPr>
          <p:spPr>
            <a:xfrm>
              <a:off x="10293016" y="6081961"/>
              <a:ext cx="222585" cy="210553"/>
            </a:xfrm>
            <a:prstGeom prst="rect">
              <a:avLst/>
            </a:prstGeom>
            <a:solidFill>
              <a:srgbClr val="0BFCFC"/>
            </a:solidFill>
            <a:ln>
              <a:solidFill>
                <a:srgbClr val="0BFCF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0CDE91D-86A6-C2DB-DCB7-2126CC71F0C4}"/>
                </a:ext>
              </a:extLst>
            </p:cNvPr>
            <p:cNvSpPr txBox="1"/>
            <p:nvPr/>
          </p:nvSpPr>
          <p:spPr>
            <a:xfrm>
              <a:off x="10498047" y="6033348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預設參數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06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4BD3CE-333B-9609-2A28-E49C453D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6025"/>
            <a:ext cx="10058400" cy="1371600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tx1"/>
                </a:solidFill>
              </a:rPr>
              <a:t>研究方法 </a:t>
            </a:r>
            <a:r>
              <a:rPr lang="en-US" altLang="zh-TW" sz="3600" b="1" dirty="0">
                <a:solidFill>
                  <a:schemeClr val="tx1"/>
                </a:solidFill>
              </a:rPr>
              <a:t>:</a:t>
            </a:r>
            <a:r>
              <a:rPr lang="zh-TW" altLang="en-US" sz="3600" b="1" dirty="0">
                <a:solidFill>
                  <a:schemeClr val="tx1"/>
                </a:solidFill>
              </a:rPr>
              <a:t> 定義模型指標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F3609F-87B4-1EA8-8B43-BC9265BD4B8A}"/>
              </a:ext>
            </a:extLst>
          </p:cNvPr>
          <p:cNvSpPr txBox="1"/>
          <p:nvPr/>
        </p:nvSpPr>
        <p:spPr>
          <a:xfrm>
            <a:off x="1066800" y="1856819"/>
            <a:ext cx="9966158" cy="312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目前參考其他的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Paper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，得到以下幾個常用的指標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價格波動性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Price Volatility)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價格效率性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Price Efficiency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價格流動性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Price Liquidity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資訊效率性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spcBef>
                <a:spcPts val="2500"/>
              </a:spcBef>
            </a:pPr>
            <a:r>
              <a:rPr lang="zh-TW" altLang="en-US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備註 </a:t>
            </a:r>
            <a:r>
              <a:rPr lang="en-US" altLang="zh-TW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但是每篇論文使用的公式都不太一樣，好像是自己設定的公式</a:t>
            </a:r>
            <a:endParaRPr lang="en-US" altLang="zh-TW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149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4BD3CE-333B-9609-2A28-E49C453D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6025"/>
            <a:ext cx="10058400" cy="1371600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tx1"/>
                </a:solidFill>
              </a:rPr>
              <a:t>研究方法 </a:t>
            </a:r>
            <a:r>
              <a:rPr lang="en-US" altLang="zh-TW" sz="3600" b="1" dirty="0">
                <a:solidFill>
                  <a:schemeClr val="tx1"/>
                </a:solidFill>
              </a:rPr>
              <a:t>:</a:t>
            </a:r>
            <a:r>
              <a:rPr lang="zh-TW" altLang="en-US" sz="3600" b="1" dirty="0">
                <a:solidFill>
                  <a:schemeClr val="tx1"/>
                </a:solidFill>
              </a:rPr>
              <a:t> 定義回歸模型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F3609F-87B4-1EA8-8B43-BC9265BD4B8A}"/>
              </a:ext>
            </a:extLst>
          </p:cNvPr>
          <p:cNvSpPr txBox="1"/>
          <p:nvPr/>
        </p:nvSpPr>
        <p:spPr>
          <a:xfrm>
            <a:off x="1159042" y="1967162"/>
            <a:ext cx="9966158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SPSS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將以上模型的變數及模型的指標產生回歸模型</a:t>
            </a:r>
            <a:endParaRPr lang="en-US" altLang="zh-TW" sz="24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497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4BD3CE-333B-9609-2A28-E49C453D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6025"/>
            <a:ext cx="10058400" cy="1371600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tx1"/>
                </a:solidFill>
              </a:rPr>
              <a:t>實證結果 </a:t>
            </a:r>
            <a:r>
              <a:rPr lang="en-US" altLang="zh-TW" sz="3600" b="1" dirty="0">
                <a:solidFill>
                  <a:schemeClr val="tx1"/>
                </a:solidFill>
              </a:rPr>
              <a:t>:</a:t>
            </a:r>
            <a:r>
              <a:rPr lang="zh-TW" altLang="en-US" sz="3600" b="1" dirty="0">
                <a:solidFill>
                  <a:schemeClr val="tx1"/>
                </a:solidFill>
              </a:rPr>
              <a:t> 分析比較 </a:t>
            </a:r>
            <a:r>
              <a:rPr lang="en-US" altLang="zh-TW" sz="3600" b="1" dirty="0">
                <a:solidFill>
                  <a:schemeClr val="tx1"/>
                </a:solidFill>
              </a:rPr>
              <a:t>( T-test )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F3609F-87B4-1EA8-8B43-BC9265BD4B8A}"/>
              </a:ext>
            </a:extLst>
          </p:cNvPr>
          <p:cNvSpPr txBox="1"/>
          <p:nvPr/>
        </p:nvSpPr>
        <p:spPr>
          <a:xfrm>
            <a:off x="1066800" y="1543716"/>
            <a:ext cx="10571761" cy="3985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設定虛無假設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H0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H1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H0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Momentum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H1 :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我們的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Mean reversion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spcBef>
                <a:spcPts val="2000"/>
              </a:spcBef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設定比較項目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策略之正確性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成功率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如果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momentum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策略失效，則代表我們的策略成功，反之則相反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策略之報酬率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策略之賠率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策略之期望淨利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266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4BD3CE-333B-9609-2A28-E49C453D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6025"/>
            <a:ext cx="10058400" cy="1371600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tx1"/>
                </a:solidFill>
              </a:rPr>
              <a:t>研究結論 </a:t>
            </a:r>
            <a:r>
              <a:rPr lang="en-US" altLang="zh-TW" sz="3600" b="1" dirty="0">
                <a:solidFill>
                  <a:schemeClr val="tx1"/>
                </a:solidFill>
              </a:rPr>
              <a:t>: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F3609F-87B4-1EA8-8B43-BC9265BD4B8A}"/>
              </a:ext>
            </a:extLst>
          </p:cNvPr>
          <p:cNvSpPr txBox="1"/>
          <p:nvPr/>
        </p:nvSpPr>
        <p:spPr>
          <a:xfrm>
            <a:off x="1066800" y="1621921"/>
            <a:ext cx="9111916" cy="95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並不是每次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Momentum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策略都會有效，也有失效的情況發生，本篇研究主要是探討如何找出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Momentum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策略失效的情況，並驗證結果是否符合研究預期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7416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75_TF78757031_Win32" id="{19E2EA3E-4AD1-4D7C-B44D-6913CB93E148}" vid="{B78B539B-A49F-4BBB-8A0F-88E751B1A67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3D0E2C-DCCF-4DCA-8700-60C67A2E1F4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7802517-FD5A-4D6F-9BEF-6B50583B6D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3FC90C-E938-4D14-B988-1AABB7F8F3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 設計</Template>
  <TotalTime>164</TotalTime>
  <Words>576</Words>
  <Application>Microsoft Office PowerPoint</Application>
  <PresentationFormat>寬螢幕</PresentationFormat>
  <Paragraphs>52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Microsoft JhengHei UI</vt:lpstr>
      <vt:lpstr>微軟正黑體</vt:lpstr>
      <vt:lpstr>Arial</vt:lpstr>
      <vt:lpstr>Garamond</vt:lpstr>
      <vt:lpstr>SavonVTI</vt:lpstr>
      <vt:lpstr>Finance paper</vt:lpstr>
      <vt:lpstr>研究設計 : 事前準備</vt:lpstr>
      <vt:lpstr>研究設計 : 資料篩選</vt:lpstr>
      <vt:lpstr>研究設計 : 資料分群</vt:lpstr>
      <vt:lpstr>研究方法 : 定義變數</vt:lpstr>
      <vt:lpstr>研究方法 : 定義模型指標</vt:lpstr>
      <vt:lpstr>研究方法 : 定義回歸模型</vt:lpstr>
      <vt:lpstr>實證結果 : 分析比較 ( T-test )</vt:lpstr>
      <vt:lpstr>研究結論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paper</dc:title>
  <dc:creator>柏浚 黃</dc:creator>
  <cp:lastModifiedBy>柏浚 黃</cp:lastModifiedBy>
  <cp:revision>6</cp:revision>
  <dcterms:created xsi:type="dcterms:W3CDTF">2023-10-27T12:55:38Z</dcterms:created>
  <dcterms:modified xsi:type="dcterms:W3CDTF">2023-10-28T09:22:22Z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