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8" r:id="rId4"/>
    <p:sldId id="260" r:id="rId5"/>
    <p:sldId id="257" r:id="rId6"/>
    <p:sldId id="259" r:id="rId7"/>
    <p:sldId id="262" r:id="rId8"/>
    <p:sldId id="261" r:id="rId9"/>
    <p:sldId id="263" r:id="rId10"/>
    <p:sldId id="264" r:id="rId11"/>
    <p:sldId id="265" r:id="rId12"/>
    <p:sldId id="267" r:id="rId13"/>
    <p:sldId id="266" r:id="rId14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823" autoAdjust="0"/>
  </p:normalViewPr>
  <p:slideViewPr>
    <p:cSldViewPr>
      <p:cViewPr varScale="1">
        <p:scale>
          <a:sx n="136" d="100"/>
          <a:sy n="136" d="100"/>
        </p:scale>
        <p:origin x="1188" y="12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B752B7-8FA9-40BD-B07C-847999CBB66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2024/1/17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2A5850-272C-4E77-ABF5-D68396350A80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In the last meeting, we discussed the impact of news, and it was mentioned that CCU would have a news database available for us in 2024. Additionally, we learned how to use SPSS. However, we are unsure about the specific direction for the next steps.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65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The ongoing tasks include organizing information about U.S. stock companies, such as listing dates, stock exchanges, and industries.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40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During this period, we conducted tests to examine(exam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們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) whether price gaps in the Taiwan market affect returns.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3034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is data selection, we categorize stocks by industry and conduct  tests for each industry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9066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These are the parameters for our t-test, we used an n percentile of  0.95 and N days of 90 and Trade Percentage of  5% and Gap threshold of  3% and we compare group  based on </a:t>
            </a:r>
            <a:r>
              <a:rPr lang="en-US" altLang="zh-TW" dirty="0" err="1"/>
              <a:t>IsGap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390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Here are our t-test results, this is </a:t>
            </a:r>
            <a:r>
              <a:rPr lang="zh-TW" altLang="en-US" dirty="0"/>
              <a:t>半導體業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270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Here are our questions, first is what is  our next steps</a:t>
            </a:r>
            <a:r>
              <a:rPr lang="en-US" altLang="zh-TW" sz="1200" dirty="0">
                <a:solidFill>
                  <a:srgbClr val="333333"/>
                </a:solidFill>
              </a:rPr>
              <a:t>? Are we using SPSS to identify the optimal parameters?</a:t>
            </a:r>
            <a:r>
              <a:rPr lang="zh-TW" altLang="en-US" sz="1200" dirty="0">
                <a:solidFill>
                  <a:srgbClr val="333333"/>
                </a:solidFill>
              </a:rPr>
              <a:t> </a:t>
            </a:r>
            <a:r>
              <a:rPr lang="en-US" altLang="zh-TW" sz="1200" dirty="0">
                <a:solidFill>
                  <a:srgbClr val="333333"/>
                </a:solidFill>
              </a:rPr>
              <a:t>Next</a:t>
            </a:r>
            <a:r>
              <a:rPr lang="zh-TW" altLang="en-US" sz="1200" dirty="0">
                <a:solidFill>
                  <a:srgbClr val="333333"/>
                </a:solidFill>
              </a:rPr>
              <a:t> </a:t>
            </a:r>
            <a:r>
              <a:rPr lang="en-US" altLang="zh-TW" sz="1200" dirty="0">
                <a:solidFill>
                  <a:srgbClr val="333333"/>
                </a:solidFill>
              </a:rPr>
              <a:t>is</a:t>
            </a:r>
            <a:r>
              <a:rPr lang="zh-TW" altLang="en-US" sz="1200" dirty="0">
                <a:solidFill>
                  <a:srgbClr val="333333"/>
                </a:solidFill>
              </a:rPr>
              <a:t> </a:t>
            </a:r>
            <a:r>
              <a:rPr lang="en-US" altLang="zh-TW" sz="1200" dirty="0">
                <a:solidFill>
                  <a:srgbClr val="333333"/>
                </a:solidFill>
              </a:rPr>
              <a:t>What subjects do we need to test and compare? And last one  “Is our paper only discussing day trading strategies?”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333333"/>
                </a:solidFill>
              </a:rPr>
              <a:t>”</a:t>
            </a:r>
          </a:p>
          <a:p>
            <a:r>
              <a:rPr lang="zh-TW" altLang="en-US" sz="1200" dirty="0">
                <a:solidFill>
                  <a:srgbClr val="333333"/>
                </a:solidFill>
              </a:rPr>
              <a:t>  </a:t>
            </a:r>
            <a:endParaRPr lang="en-US" altLang="zh-TW" sz="1200" dirty="0">
              <a:solidFill>
                <a:srgbClr val="333333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8109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0649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 descr="上框線設計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 descr="下框線設計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E0829E0-99CA-4206-A856-FFC507B6E2C6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837D94-D948-48E3-B093-A8AF69C62A66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E92770-8A34-498C-A647-1FB9CD6E327E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BB18BF-06F5-4D4C-8886-2AC2FCBFCC86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E7674E-029B-4CFF-A7DE-9009C3B3DC93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85841E-1D4A-4A65-BF13-D3ADB568B71B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4635D-DFFA-4E73-B8C3-75CD472EABBE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DE226-3471-4217-A0B5-C66EDF81842A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B638FF4-C82E-42B0-95BC-06C56CB9620F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外框" descr="框線設計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4BF37EC-74B3-4C76-8213-853FCCAC7B7F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外框" descr="框線設計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759216-338F-4E80-9C92-B168A1945A3C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 descr="下框線設計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 descr="上框線設計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099F2C-A7F3-4F4C-840A-93D0F99F533A}" type="datetime1">
              <a:rPr lang="zh-TW" altLang="en-US" noProof="0" smtClean="0"/>
              <a:t>2024/1/17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NFU Progress Report</a:t>
            </a:r>
            <a:endParaRPr lang="zh-TW" altLang="en-US" sz="5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NFUIM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10657184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T-test Results</a:t>
            </a:r>
            <a:r>
              <a:rPr lang="zh-TW" altLang="en-US" sz="4400" dirty="0">
                <a:solidFill>
                  <a:srgbClr val="333333"/>
                </a:solidFill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Chemical Industry (</a:t>
            </a:r>
            <a:r>
              <a:rPr lang="zh-TW" altLang="en-US" sz="2400" b="0" i="0" dirty="0">
                <a:effectLst/>
                <a:latin typeface="Söhne"/>
              </a:rPr>
              <a:t> 化學工業 </a:t>
            </a:r>
            <a:r>
              <a:rPr lang="en-US" altLang="zh-TW" sz="2400" b="0" i="0" dirty="0">
                <a:effectLst/>
                <a:latin typeface="Söhne"/>
              </a:rPr>
              <a:t>)</a:t>
            </a:r>
            <a:r>
              <a:rPr lang="zh-TW" altLang="en-US" sz="2400" b="0" i="0" dirty="0">
                <a:effectLst/>
                <a:latin typeface="Söhne"/>
              </a:rPr>
              <a:t> 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EE5783-5E0D-70DB-5306-13B505BC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3852" y="1700808"/>
            <a:ext cx="9875385" cy="4176464"/>
          </a:xfrm>
        </p:spPr>
      </p:pic>
    </p:spTree>
    <p:extLst>
      <p:ext uri="{BB962C8B-B14F-4D97-AF65-F5344CB8AC3E}">
        <p14:creationId xmlns:p14="http://schemas.microsoft.com/office/powerpoint/2010/main" val="2119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9143538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Conclusion</a:t>
            </a:r>
            <a:endParaRPr lang="zh-TW" altLang="en-US" sz="4400" dirty="0">
              <a:solidFill>
                <a:srgbClr val="333333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73329-4341-D3E8-9002-71AB4C89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772816"/>
            <a:ext cx="10729192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333333"/>
                </a:solidFill>
              </a:rPr>
              <a:t>In the t-test for price gaps, we found that among the well-known industries in Taiwan, stocks with no price gaps exhibit significant differences in return rates.</a:t>
            </a:r>
          </a:p>
        </p:txBody>
      </p:sp>
    </p:spTree>
    <p:extLst>
      <p:ext uri="{BB962C8B-B14F-4D97-AF65-F5344CB8AC3E}">
        <p14:creationId xmlns:p14="http://schemas.microsoft.com/office/powerpoint/2010/main" val="169142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9143538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Questions</a:t>
            </a:r>
            <a:endParaRPr lang="zh-TW" altLang="en-US" sz="4400" dirty="0">
              <a:solidFill>
                <a:srgbClr val="333333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73329-4341-D3E8-9002-71AB4C89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772816"/>
            <a:ext cx="11089232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solidFill>
                  <a:srgbClr val="333333"/>
                </a:solidFill>
              </a:rPr>
              <a:t>What is our next step? Are we using SPSS to identify the optimal parameters?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solidFill>
                  <a:srgbClr val="333333"/>
                </a:solidFill>
              </a:rPr>
              <a:t>What subjects do we need to test and compare?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solidFill>
                  <a:srgbClr val="333333"/>
                </a:solidFill>
              </a:rPr>
              <a:t>Is our paper only discussing day trading strategies?</a:t>
            </a:r>
          </a:p>
        </p:txBody>
      </p:sp>
    </p:spTree>
    <p:extLst>
      <p:ext uri="{BB962C8B-B14F-4D97-AF65-F5344CB8AC3E}">
        <p14:creationId xmlns:p14="http://schemas.microsoft.com/office/powerpoint/2010/main" val="35677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2A02D-1C1A-0DDE-BA4D-54DB61F6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199" y="2276872"/>
            <a:ext cx="3834426" cy="14221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5400" b="1" dirty="0">
                <a:solidFill>
                  <a:srgbClr val="333333"/>
                </a:solidFill>
              </a:rPr>
              <a:t>Thank you </a:t>
            </a:r>
            <a:endParaRPr lang="zh-TW" altLang="en-US" sz="54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9143538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In progressing</a:t>
            </a:r>
            <a:endParaRPr lang="zh-TW" altLang="en-US" sz="4400" dirty="0">
              <a:solidFill>
                <a:srgbClr val="333333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73329-4341-D3E8-9002-71AB4C89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772816"/>
            <a:ext cx="11089232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333333"/>
                </a:solidFill>
              </a:rPr>
              <a:t>We are organizing information for the U.S. companies, such as the listing dates, stock exchanges, and industries</a:t>
            </a:r>
          </a:p>
        </p:txBody>
      </p:sp>
    </p:spTree>
    <p:extLst>
      <p:ext uri="{BB962C8B-B14F-4D97-AF65-F5344CB8AC3E}">
        <p14:creationId xmlns:p14="http://schemas.microsoft.com/office/powerpoint/2010/main" val="7143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2A02D-1C1A-0DDE-BA4D-54DB61F6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2636912"/>
            <a:ext cx="9235026" cy="111612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i="0" dirty="0">
                <a:solidFill>
                  <a:srgbClr val="333333"/>
                </a:solidFill>
                <a:effectLst/>
              </a:rPr>
              <a:t>Impact of price gaps on return rates</a:t>
            </a:r>
            <a:br>
              <a:rPr lang="en-US" altLang="zh-TW" sz="4400" b="1" i="0" dirty="0">
                <a:solidFill>
                  <a:srgbClr val="333333"/>
                </a:solidFill>
                <a:effectLst/>
              </a:rPr>
            </a:br>
            <a:r>
              <a:rPr lang="en-US" altLang="zh-TW" sz="3100" b="1" i="0" dirty="0">
                <a:solidFill>
                  <a:srgbClr val="333333"/>
                </a:solidFill>
                <a:effectLst/>
              </a:rPr>
              <a:t>market: Taiwan</a:t>
            </a:r>
            <a:endParaRPr lang="zh-TW" altLang="en-US" sz="44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9143538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Data Selection</a:t>
            </a:r>
            <a:endParaRPr lang="zh-TW" altLang="en-US" sz="4400" dirty="0">
              <a:solidFill>
                <a:srgbClr val="333333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40BF5CF-C89E-E88C-48B8-D2BCF3CC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844824"/>
            <a:ext cx="5328592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Söhne"/>
              </a:rPr>
              <a:t>We categorize stocks by industry and conduct tests for each industry.</a:t>
            </a:r>
            <a:endParaRPr lang="zh-TW" altLang="en-US" dirty="0">
              <a:solidFill>
                <a:srgbClr val="333333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872EC73-4AC5-1CC3-0660-DB0D499E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620688"/>
            <a:ext cx="5040560" cy="54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9143538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T-test Parameters</a:t>
            </a:r>
            <a:endParaRPr lang="zh-TW" altLang="en-US" sz="4400" dirty="0">
              <a:solidFill>
                <a:srgbClr val="333333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73329-4341-D3E8-9002-71AB4C89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772816"/>
            <a:ext cx="914353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N Percentile = 0.95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</a:p>
          <a:p>
            <a:pPr marL="0" indent="0">
              <a:buNone/>
            </a:pPr>
            <a:r>
              <a:rPr lang="en-US" altLang="zh-TW" dirty="0"/>
              <a:t>N Days = 90 &amp;</a:t>
            </a:r>
          </a:p>
          <a:p>
            <a:pPr marL="0" indent="0">
              <a:buNone/>
            </a:pPr>
            <a:r>
              <a:rPr lang="en-US" altLang="zh-TW" dirty="0"/>
              <a:t>Trade Percentage = 0.05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</a:p>
          <a:p>
            <a:pPr marL="0" indent="0">
              <a:buNone/>
            </a:pPr>
            <a:r>
              <a:rPr lang="en-US" altLang="zh-TW" dirty="0"/>
              <a:t>Gap Threshold = 0.03  &amp;</a:t>
            </a:r>
          </a:p>
          <a:p>
            <a:pPr marL="0" indent="0">
              <a:buNone/>
            </a:pPr>
            <a:r>
              <a:rPr lang="en-US" altLang="zh-TW" dirty="0"/>
              <a:t>Compare Group base on “</a:t>
            </a:r>
            <a:r>
              <a:rPr lang="en-US" altLang="zh-TW" dirty="0" err="1"/>
              <a:t>IsGap</a:t>
            </a:r>
            <a:r>
              <a:rPr lang="en-US" altLang="zh-TW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1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9287554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T-test Results</a:t>
            </a:r>
            <a:r>
              <a:rPr lang="zh-TW" altLang="en-US" sz="4400" dirty="0">
                <a:solidFill>
                  <a:srgbClr val="333333"/>
                </a:solidFill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Semiconductor Industry</a:t>
            </a:r>
            <a:r>
              <a:rPr lang="zh-TW" altLang="en-US" sz="2400" b="0" i="0" dirty="0">
                <a:effectLst/>
                <a:latin typeface="Söhne"/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(</a:t>
            </a:r>
            <a:r>
              <a:rPr lang="zh-TW" altLang="en-US" sz="2400" b="0" i="0" dirty="0">
                <a:effectLst/>
                <a:latin typeface="Söhne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半導體業</a:t>
            </a:r>
            <a:r>
              <a:rPr lang="zh-TW" altLang="en-US" sz="2400" dirty="0">
                <a:latin typeface="Söhne"/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)</a:t>
            </a:r>
            <a:endParaRPr lang="zh-TW" altLang="en-US" sz="4400" dirty="0"/>
          </a:p>
        </p:txBody>
      </p:sp>
      <p:pic>
        <p:nvPicPr>
          <p:cNvPr id="7" name="內容版面配置區 6" descr="一張含有 文字, 軟體, 電腦圖示, 行 的圖片&#10;&#10;自動產生的描述">
            <a:extLst>
              <a:ext uri="{FF2B5EF4-FFF2-40B4-BE49-F238E27FC236}">
                <a16:creationId xmlns:a16="http://schemas.microsoft.com/office/drawing/2014/main" id="{AEEE5783-5E0D-70DB-5306-13B505BC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852" y="1700808"/>
            <a:ext cx="9875385" cy="4176464"/>
          </a:xfrm>
        </p:spPr>
      </p:pic>
    </p:spTree>
    <p:extLst>
      <p:ext uri="{BB962C8B-B14F-4D97-AF65-F5344CB8AC3E}">
        <p14:creationId xmlns:p14="http://schemas.microsoft.com/office/powerpoint/2010/main" val="2844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10297144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T-test Results</a:t>
            </a:r>
            <a:r>
              <a:rPr lang="zh-TW" altLang="en-US" sz="4400" dirty="0">
                <a:solidFill>
                  <a:srgbClr val="333333"/>
                </a:solidFill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Electronic Components Industry (</a:t>
            </a:r>
            <a:r>
              <a:rPr lang="zh-TW" altLang="en-US" sz="2400" b="0" i="0" dirty="0">
                <a:effectLst/>
                <a:latin typeface="Söhne"/>
              </a:rPr>
              <a:t> 電子零件業 </a:t>
            </a:r>
            <a:r>
              <a:rPr lang="en-US" altLang="zh-TW" sz="2400" b="0" i="0" dirty="0">
                <a:effectLst/>
                <a:latin typeface="Söhne"/>
              </a:rPr>
              <a:t>)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EE5783-5E0D-70DB-5306-13B505BC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3852" y="1700808"/>
            <a:ext cx="9875385" cy="4176464"/>
          </a:xfrm>
        </p:spPr>
      </p:pic>
    </p:spTree>
    <p:extLst>
      <p:ext uri="{BB962C8B-B14F-4D97-AF65-F5344CB8AC3E}">
        <p14:creationId xmlns:p14="http://schemas.microsoft.com/office/powerpoint/2010/main" val="36542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10657184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T-test Results</a:t>
            </a:r>
            <a:r>
              <a:rPr lang="zh-TW" altLang="en-US" sz="4400" dirty="0">
                <a:solidFill>
                  <a:srgbClr val="333333"/>
                </a:solidFill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Computer Peripheral Industry (</a:t>
            </a:r>
            <a:r>
              <a:rPr lang="zh-TW" altLang="en-US" sz="2400" b="0" i="0" dirty="0">
                <a:effectLst/>
                <a:latin typeface="Söhne"/>
              </a:rPr>
              <a:t> 電腦及周邊設備業 </a:t>
            </a:r>
            <a:r>
              <a:rPr lang="en-US" altLang="zh-TW" sz="2400" b="0" i="0" dirty="0">
                <a:effectLst/>
                <a:latin typeface="Söhne"/>
              </a:rPr>
              <a:t>)</a:t>
            </a:r>
            <a:r>
              <a:rPr lang="zh-TW" altLang="en-US" sz="2400" b="0" i="0" dirty="0">
                <a:effectLst/>
                <a:latin typeface="Söhne"/>
              </a:rPr>
              <a:t> 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EE5783-5E0D-70DB-5306-13B505BC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3852" y="1700808"/>
            <a:ext cx="9875385" cy="4176464"/>
          </a:xfrm>
        </p:spPr>
      </p:pic>
    </p:spTree>
    <p:extLst>
      <p:ext uri="{BB962C8B-B14F-4D97-AF65-F5344CB8AC3E}">
        <p14:creationId xmlns:p14="http://schemas.microsoft.com/office/powerpoint/2010/main" val="36530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3D163-CE12-06A2-8652-42B54F7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10657184" cy="10668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333333"/>
                </a:solidFill>
              </a:rPr>
              <a:t>T-test Results</a:t>
            </a:r>
            <a:r>
              <a:rPr lang="zh-TW" altLang="en-US" sz="4400" dirty="0">
                <a:solidFill>
                  <a:srgbClr val="333333"/>
                </a:solidFill>
              </a:rPr>
              <a:t> </a:t>
            </a:r>
            <a:r>
              <a:rPr lang="en-US" altLang="zh-TW" sz="2400" b="0" i="0" dirty="0">
                <a:effectLst/>
                <a:latin typeface="Söhne"/>
              </a:rPr>
              <a:t>Electrical Machinery Industry (</a:t>
            </a:r>
            <a:r>
              <a:rPr lang="zh-TW" altLang="en-US" sz="2400" b="0" i="0" dirty="0">
                <a:effectLst/>
                <a:latin typeface="Söhne"/>
              </a:rPr>
              <a:t> 電機機械業 </a:t>
            </a:r>
            <a:r>
              <a:rPr lang="en-US" altLang="zh-TW" sz="2400" b="0" i="0" dirty="0">
                <a:effectLst/>
                <a:latin typeface="Söhne"/>
              </a:rPr>
              <a:t>)</a:t>
            </a:r>
            <a:r>
              <a:rPr lang="zh-TW" altLang="en-US" sz="2400" b="0" i="0" dirty="0">
                <a:effectLst/>
                <a:latin typeface="Söhne"/>
              </a:rPr>
              <a:t> 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EE5783-5E0D-70DB-5306-13B505BC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3852" y="1700808"/>
            <a:ext cx="9875385" cy="4176464"/>
          </a:xfrm>
        </p:spPr>
      </p:pic>
    </p:spTree>
    <p:extLst>
      <p:ext uri="{BB962C8B-B14F-4D97-AF65-F5344CB8AC3E}">
        <p14:creationId xmlns:p14="http://schemas.microsoft.com/office/powerpoint/2010/main" val="22017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條紋框線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034_TF02801098.potx" id="{93E0B095-FE3E-4298-990B-F69A3E1E1C81}" vid="{4D6CB1F1-339D-4AFD-BEF9-4A5D0746803E}"/>
    </a:ext>
  </a:extLst>
</a:theme>
</file>

<file path=ppt/theme/theme2.xml><?xml version="1.0" encoding="utf-8"?>
<a:theme xmlns:a="http://schemas.openxmlformats.org/drawingml/2006/main" name="Office 佈景主題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黑色條紋框線簡報 (寬螢幕)</Template>
  <TotalTime>178</TotalTime>
  <Words>418</Words>
  <Application>Microsoft Office PowerPoint</Application>
  <PresentationFormat>自訂</PresentationFormat>
  <Paragraphs>42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Söhne</vt:lpstr>
      <vt:lpstr>微軟正黑體</vt:lpstr>
      <vt:lpstr>Arial</vt:lpstr>
      <vt:lpstr>條紋框線 16x9</vt:lpstr>
      <vt:lpstr>NFU Progress Report</vt:lpstr>
      <vt:lpstr>In progressing</vt:lpstr>
      <vt:lpstr>Impact of price gaps on return rates market: Taiwan</vt:lpstr>
      <vt:lpstr>Data Selection</vt:lpstr>
      <vt:lpstr>T-test Parameters</vt:lpstr>
      <vt:lpstr>T-test Results Semiconductor Industry ( 半導體業 )</vt:lpstr>
      <vt:lpstr>T-test Results Electronic Components Industry ( 電子零件業 )</vt:lpstr>
      <vt:lpstr>T-test Results Computer Peripheral Industry ( 電腦及周邊設備業 ) </vt:lpstr>
      <vt:lpstr>T-test Results Electrical Machinery Industry ( 電機機械業 ) </vt:lpstr>
      <vt:lpstr>T-test Results Chemical Industry ( 化學工業 ) </vt:lpstr>
      <vt:lpstr>Conclusion</vt:lpstr>
      <vt:lpstr>Questions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NFU Progress Report</dc:title>
  <dc:creator>柏浚 黃</dc:creator>
  <cp:lastModifiedBy>柏浚 黃</cp:lastModifiedBy>
  <cp:revision>13</cp:revision>
  <dcterms:created xsi:type="dcterms:W3CDTF">2024-01-14T11:02:21Z</dcterms:created>
  <dcterms:modified xsi:type="dcterms:W3CDTF">2024-01-17T11:06:31Z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