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57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934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03E607-9D6D-45C2-80F8-997404EF302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DEFBC4E-1DC3-4015-961E-622835AB4FA9}" type="datetime1">
              <a:rPr lang="zh-TW" altLang="en-US" noProof="0" smtClean="0"/>
              <a:t>2023/6/11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553C36-AE66-42A1-BA56-51FF7F8C862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副標題 2" descr="標籤=輔色&#10;類別=淺色&#10;目標=文字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主題一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主題二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主題三</a:t>
            </a:r>
          </a:p>
          <a:p>
            <a:pPr rtl="0">
              <a:lnSpc>
                <a:spcPct val="150000"/>
              </a:lnSpc>
            </a:pPr>
            <a:r>
              <a:rPr lang="zh-TW" altLang="en-US" noProof="0">
                <a:cs typeface="Calibri"/>
              </a:rPr>
              <a:t>主題四</a:t>
            </a:r>
          </a:p>
          <a:p>
            <a:pPr rtl="0"/>
            <a:endParaRPr lang="zh-TW" altLang="en-US" noProof="0">
              <a:solidFill>
                <a:schemeClr val="tx1"/>
              </a:solidFill>
            </a:endParaRP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日期版面配置區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直線接點​​(S)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(S)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(S)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7" name="文字版面配置區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頁尾版面配置區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37" name="投影片編號版面配置區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chemeClr val="tx1"/>
                </a:solidFill>
              </a:rPr>
              <a:t>副標題</a:t>
            </a:r>
          </a:p>
        </p:txBody>
      </p:sp>
      <p:sp>
        <p:nvSpPr>
          <p:cNvPr id="10" name="日期版面配置區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US" altLang="zh-TW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sz="1300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按一下以編輯母片子標題樣式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zh-TW" altLang="en-US" noProof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0" name="投影片編號版面配置區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zh-TW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sp>
        <p:nvSpPr>
          <p:cNvPr id="11" name="頁尾版面配置區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2" name="投影片編號版面配置區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US" altLang="zh-TW" noProof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日期版面配置區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defTabSz="914400">
              <a:defRPr/>
            </a:pPr>
            <a:r>
              <a:rPr lang="en-US" altLang="zh-TW" sz="1300" noProof="0"/>
              <a:t>20XX </a:t>
            </a:r>
            <a:r>
              <a:rPr lang="zh-TW" altLang="en-US" sz="1300" noProof="0"/>
              <a:t>年</a:t>
            </a:r>
            <a:endParaRPr lang="zh-TW" altLang="en-US" sz="1300" noProof="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頁尾版面配置區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zh-TW" altLang="en-US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圖片版面配置區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直線接點​​(S)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​​(S)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投影片編號版面配置區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US" altLang="zh-TW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defTabSz="914400">
                <a:defRPr/>
              </a:pPr>
              <a:t>‹#›</a:t>
            </a:fld>
            <a:endParaRPr lang="zh-TW" altLang="en-US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日期版面配置區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/>
            <a:r>
              <a:rPr lang="en-US" altLang="zh-TW"/>
              <a:t>20XX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頁尾版面配置區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範例頁尾文字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f/s!AgugZKZr_BDlkxEfvKNtev03_E3B?e=kGM34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4400" b="0" i="0" dirty="0">
                <a:solidFill>
                  <a:srgbClr val="374151"/>
                </a:solidFill>
                <a:effectLst/>
                <a:latin typeface="Söhne"/>
              </a:rPr>
              <a:t>NFU Progress </a:t>
            </a:r>
            <a:r>
              <a:rPr lang="en-US" altLang="zh-TW" sz="4400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US" altLang="zh-TW" sz="4400" b="0" i="0" dirty="0">
                <a:solidFill>
                  <a:srgbClr val="374151"/>
                </a:solidFill>
                <a:effectLst/>
                <a:latin typeface="Söhne"/>
              </a:rPr>
              <a:t>eport</a:t>
            </a:r>
            <a:endParaRPr lang="zh-TW" altLang="en-US" sz="199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BB2F0C-E792-2BCB-E091-9ECF26C583B3}"/>
              </a:ext>
            </a:extLst>
          </p:cNvPr>
          <p:cNvSpPr txBox="1"/>
          <p:nvPr/>
        </p:nvSpPr>
        <p:spPr>
          <a:xfrm>
            <a:off x="9823785" y="507131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NFUIM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815303-93E6-DAC6-62DF-AE700535EFD5}"/>
              </a:ext>
            </a:extLst>
          </p:cNvPr>
          <p:cNvSpPr txBox="1"/>
          <p:nvPr/>
        </p:nvSpPr>
        <p:spPr>
          <a:xfrm>
            <a:off x="5384908" y="4005072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2023/06/10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7" y="36537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trading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FB87E6-14BB-904F-83E8-295DE890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33" y="2095167"/>
            <a:ext cx="9396000" cy="361384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92B447E-705F-F8B1-5FA5-0A62B2F859FD}"/>
              </a:ext>
            </a:extLst>
          </p:cNvPr>
          <p:cNvSpPr txBox="1"/>
          <p:nvPr/>
        </p:nvSpPr>
        <p:spPr>
          <a:xfrm>
            <a:off x="1715533" y="163350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[3]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B3158A-996E-B65B-F9C9-861A7EAF6932}"/>
              </a:ext>
            </a:extLst>
          </p:cNvPr>
          <p:cNvSpPr txBox="1"/>
          <p:nvPr/>
        </p:nvSpPr>
        <p:spPr>
          <a:xfrm>
            <a:off x="5657685" y="5779008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Trading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07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7" y="63969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trading-strategy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ECEE4-77DC-1501-C54A-C6B871F8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1" y="1826131"/>
            <a:ext cx="5946647" cy="216979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The "trading-strategy" folder stores all the stocks that have been traded and records the trading process. Similar to the "log/traded" folder, it is categorized based on the number of trades.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51CF50-9953-D4ED-E8E5-0F0A9111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44" y="2042464"/>
            <a:ext cx="4368575" cy="4175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FFBF3A0-33E6-F06F-5B02-FB36E899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43" y="4130386"/>
            <a:ext cx="595238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62E2C-0B75-9E8B-D07C-F6A0B138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Outline</a:t>
            </a:r>
            <a:endParaRPr lang="zh-TW" altLang="en-US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97217-1C00-09E2-12D8-AF0C4897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Current progress (Finished)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Explanation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948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62E2C-0B75-9E8B-D07C-F6A0B138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Current progress (Finished)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97217-1C00-09E2-12D8-AF0C4897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Check if the US stock market is open (considering EST and EDT).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Calculate the threshold of volume.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Identify the days that meet the criteria for trading.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Calculate the profit ratio.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30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64C3D-906B-D024-FBD0-94DF0621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68" y="550445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Method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A26A7-DC3F-CAB6-8D09-16350BB2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96" y="1804737"/>
            <a:ext cx="10664431" cy="47645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Preprocess the data using the information provided by CCU.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Address the issue of time zones.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Calculate the threshold of volume using </a:t>
            </a:r>
            <a:r>
              <a:rPr lang="en-US" altLang="zh-TW" sz="2000" dirty="0" err="1"/>
              <a:t>n_day</a:t>
            </a:r>
            <a:r>
              <a:rPr lang="en-US" altLang="zh-TW" sz="2000" dirty="0"/>
              <a:t> (90) as a parameter. Determine which days meet the condition of </a:t>
            </a:r>
            <a:r>
              <a:rPr lang="en-US" altLang="zh-TW" sz="2000" dirty="0" err="1"/>
              <a:t>n_percentile</a:t>
            </a:r>
            <a:r>
              <a:rPr lang="en-US" altLang="zh-TW" sz="2000" dirty="0"/>
              <a:t> (95).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Within </a:t>
            </a:r>
            <a:r>
              <a:rPr lang="en-US" altLang="zh-TW" sz="2000" dirty="0" err="1"/>
              <a:t>n_time</a:t>
            </a:r>
            <a:r>
              <a:rPr lang="en-US" altLang="zh-TW" sz="2000" dirty="0"/>
              <a:t> (From market open to market close) after the market opens, evaluate the condition: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sz="1800" b="1" dirty="0"/>
              <a:t>Formula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=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“[</a:t>
            </a:r>
            <a:r>
              <a:rPr lang="en-US" altLang="zh-TW" sz="1800" b="1" dirty="0" err="1"/>
              <a:t>now_price</a:t>
            </a:r>
            <a:r>
              <a:rPr lang="en-US" altLang="zh-TW" sz="1800" b="1" dirty="0"/>
              <a:t> &gt; </a:t>
            </a:r>
            <a:r>
              <a:rPr lang="en-US" altLang="zh-TW" sz="1800" b="1" dirty="0" err="1"/>
              <a:t>open_price</a:t>
            </a:r>
            <a:r>
              <a:rPr lang="en-US" altLang="zh-TW" sz="1800" b="1" dirty="0"/>
              <a:t> * (1 + n%)] </a:t>
            </a:r>
            <a:r>
              <a:rPr lang="en-US" altLang="zh-TW" sz="1800" b="1" dirty="0">
                <a:solidFill>
                  <a:srgbClr val="C00000"/>
                </a:solidFill>
              </a:rPr>
              <a:t>or</a:t>
            </a:r>
            <a:r>
              <a:rPr lang="en-US" altLang="zh-TW" sz="1800" b="1" dirty="0"/>
              <a:t> [now_ price &lt; </a:t>
            </a:r>
            <a:r>
              <a:rPr lang="en-US" altLang="zh-TW" sz="1800" b="1" dirty="0" err="1"/>
              <a:t>open_price</a:t>
            </a:r>
            <a:r>
              <a:rPr lang="en-US" altLang="zh-TW" sz="1800" b="1" dirty="0"/>
              <a:t> * (1 - n%)]”</a:t>
            </a:r>
            <a:endParaRPr lang="en-US" altLang="zh-TW" sz="1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sz="2000" dirty="0"/>
              <a:t>If the condition is met, initiate a reverse operation and conclude the trade at the market close (day trading).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FE15C-51C4-AC52-D30C-772CBDE5BCED}"/>
              </a:ext>
            </a:extLst>
          </p:cNvPr>
          <p:cNvSpPr txBox="1"/>
          <p:nvPr/>
        </p:nvSpPr>
        <p:spPr>
          <a:xfrm>
            <a:off x="8620625" y="550445"/>
            <a:ext cx="3007895" cy="1869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sz="2000" b="1" dirty="0"/>
              <a:t>Our Parameter:</a:t>
            </a:r>
          </a:p>
          <a:p>
            <a:pPr>
              <a:lnSpc>
                <a:spcPts val="2800"/>
              </a:lnSpc>
            </a:pPr>
            <a:r>
              <a:rPr lang="en-US" altLang="zh-TW" sz="2000" b="1" dirty="0"/>
              <a:t>	</a:t>
            </a:r>
            <a:r>
              <a:rPr lang="en-US" altLang="zh-TW" sz="2000" b="1" dirty="0" err="1"/>
              <a:t>n_day</a:t>
            </a:r>
            <a:r>
              <a:rPr lang="en-US" altLang="zh-TW" sz="2000" b="1" dirty="0"/>
              <a:t> = 90</a:t>
            </a:r>
          </a:p>
          <a:p>
            <a:pPr>
              <a:lnSpc>
                <a:spcPts val="2800"/>
              </a:lnSpc>
            </a:pPr>
            <a:r>
              <a:rPr lang="en-US" altLang="zh-TW" sz="2000" b="1" dirty="0"/>
              <a:t>	</a:t>
            </a:r>
            <a:r>
              <a:rPr lang="en-US" altLang="zh-TW" sz="2000" b="1" dirty="0" err="1"/>
              <a:t>n_percentile</a:t>
            </a:r>
            <a:r>
              <a:rPr lang="en-US" altLang="zh-TW" sz="2000" b="1" dirty="0"/>
              <a:t> = 0.95</a:t>
            </a:r>
          </a:p>
          <a:p>
            <a:pPr>
              <a:lnSpc>
                <a:spcPts val="2800"/>
              </a:lnSpc>
            </a:pPr>
            <a:r>
              <a:rPr lang="en-US" altLang="zh-TW" sz="2000" b="1" dirty="0"/>
              <a:t>	</a:t>
            </a:r>
            <a:r>
              <a:rPr lang="en-US" altLang="zh-TW" sz="2000" b="1" dirty="0" err="1"/>
              <a:t>n_time</a:t>
            </a:r>
            <a:r>
              <a:rPr lang="en-US" altLang="zh-TW" sz="2000" b="1" dirty="0"/>
              <a:t> = 0h 0m 0s</a:t>
            </a:r>
          </a:p>
          <a:p>
            <a:pPr>
              <a:lnSpc>
                <a:spcPts val="2800"/>
              </a:lnSpc>
            </a:pPr>
            <a:r>
              <a:rPr lang="en-US" altLang="zh-TW" sz="2000" b="1" dirty="0"/>
              <a:t>	n% = 5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75A25F18-7EB2-E682-B72D-518A7ACFA6F4}"/>
              </a:ext>
            </a:extLst>
          </p:cNvPr>
          <p:cNvSpPr/>
          <p:nvPr/>
        </p:nvSpPr>
        <p:spPr>
          <a:xfrm>
            <a:off x="3328416" y="4498848"/>
            <a:ext cx="7598664" cy="409676"/>
          </a:xfrm>
          <a:prstGeom prst="wedgeRectCallout">
            <a:avLst>
              <a:gd name="adj1" fmla="val -60404"/>
              <a:gd name="adj2" fmla="val -5518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You can configure this parameter (ex: 15 min), but it is not currently set.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81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Results</a:t>
            </a:r>
            <a:endParaRPr lang="zh-TW" altLang="en-US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ECEE4-77DC-1501-C54A-C6B871F8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13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Directory description: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all = Data merging and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bk = Backup records from the past (not important)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log = Trading logs, recording the dates of each stock transaction (.txt)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trading = Records of all stock transactions (.csv)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900" dirty="0"/>
              <a:t>trading-strategy = Records of stocks with trading activity (.csv)</a:t>
            </a:r>
            <a:endParaRPr lang="zh-TW" altLang="en-US" sz="19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0E3EF4-AFF5-F093-10E6-E11AE6CC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61" y="551011"/>
            <a:ext cx="5224574" cy="33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7" y="63969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log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ECEE4-77DC-1501-C54A-C6B871F8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57" y="2126817"/>
            <a:ext cx="6303264" cy="24634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TW" sz="1400" dirty="0"/>
              <a:t>In the "log" folder, you can find two directories named "</a:t>
            </a:r>
            <a:r>
              <a:rPr lang="en-US" altLang="zh-TW" sz="1400" dirty="0" err="1"/>
              <a:t>no_traded</a:t>
            </a:r>
            <a:r>
              <a:rPr lang="en-US" altLang="zh-TW" sz="1400" dirty="0"/>
              <a:t>" and "traded“</a:t>
            </a:r>
            <a:r>
              <a:rPr lang="en-US" altLang="zh-TW" sz="1400" dirty="0">
                <a:solidFill>
                  <a:srgbClr val="FF0000"/>
                </a:solidFill>
              </a:rPr>
              <a:t>[1]</a:t>
            </a:r>
            <a:r>
              <a:rPr lang="en-US" altLang="zh-TW" sz="1400" dirty="0"/>
              <a:t>.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The "</a:t>
            </a:r>
            <a:r>
              <a:rPr lang="en-US" altLang="zh-TW" sz="1400" dirty="0" err="1"/>
              <a:t>no_traded</a:t>
            </a:r>
            <a:r>
              <a:rPr lang="en-US" altLang="zh-TW" sz="1400" dirty="0"/>
              <a:t>" directory contains stocks that were not traded, while the "traded" directory contains stocks that were traded.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TW" sz="1400" dirty="0"/>
              <a:t>Inside the "traded" folder, the stocks are organized based on the number of trades</a:t>
            </a:r>
            <a:r>
              <a:rPr lang="en-US" altLang="zh-TW" sz="1400" dirty="0">
                <a:solidFill>
                  <a:srgbClr val="FF0000"/>
                </a:solidFill>
              </a:rPr>
              <a:t>[2]</a:t>
            </a:r>
            <a:r>
              <a:rPr lang="en-US" altLang="zh-TW" sz="1400" dirty="0"/>
              <a:t>.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For example, if a stock has a total of 8 trades, it will be stored in the “8" directory</a:t>
            </a:r>
            <a:r>
              <a:rPr lang="en-US" altLang="zh-TW" sz="1400" dirty="0">
                <a:solidFill>
                  <a:srgbClr val="FF0000"/>
                </a:solidFill>
              </a:rPr>
              <a:t>[3]</a:t>
            </a:r>
            <a:r>
              <a:rPr lang="en-US" altLang="zh-TW" sz="1400" dirty="0"/>
              <a:t>.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421093-9D0B-4F0A-5200-21019662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98" y="1088799"/>
            <a:ext cx="4317329" cy="895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353129-5B00-AEAB-BC0D-B1E4570E3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/>
          <a:stretch/>
        </p:blipFill>
        <p:spPr>
          <a:xfrm>
            <a:off x="7290899" y="2440609"/>
            <a:ext cx="4317328" cy="39211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5D878CF-426D-1B9F-5351-B84C4C01C281}"/>
              </a:ext>
            </a:extLst>
          </p:cNvPr>
          <p:cNvSpPr txBox="1"/>
          <p:nvPr/>
        </p:nvSpPr>
        <p:spPr>
          <a:xfrm>
            <a:off x="7208601" y="62713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[1]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B5E16B-AE19-E61F-95D6-1F5F51E07205}"/>
              </a:ext>
            </a:extLst>
          </p:cNvPr>
          <p:cNvSpPr txBox="1"/>
          <p:nvPr/>
        </p:nvSpPr>
        <p:spPr>
          <a:xfrm>
            <a:off x="7208602" y="196078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[2]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47CDCFF-D611-2DF4-1EA5-10F36E10B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22" y="4822005"/>
            <a:ext cx="5507745" cy="153970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ABCD1F-E632-BD14-0FC2-FF8824DD56EA}"/>
              </a:ext>
            </a:extLst>
          </p:cNvPr>
          <p:cNvSpPr txBox="1"/>
          <p:nvPr/>
        </p:nvSpPr>
        <p:spPr>
          <a:xfrm>
            <a:off x="877810" y="4705813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[3]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54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7" y="63969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log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ECEE4-77DC-1501-C54A-C6B871F8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56" y="2207511"/>
            <a:ext cx="5681471" cy="285205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When you open the document, it will appear as shown in the image on the right.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The document will display the number of trades, the number of profitable trades, the trading dates, and the returns.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3EBCA92-D908-9291-79CA-A6AA7F35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72" y="957327"/>
            <a:ext cx="4636112" cy="5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7" y="63969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trading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ECEE4-77DC-1501-C54A-C6B871F8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1" y="1826131"/>
            <a:ext cx="10655807" cy="185242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The "trading" folder contains the calculation process for all stocks</a:t>
            </a:r>
            <a:r>
              <a:rPr lang="en-US" altLang="zh-TW" dirty="0">
                <a:solidFill>
                  <a:srgbClr val="FF0000"/>
                </a:solidFill>
              </a:rPr>
              <a:t>[1]</a:t>
            </a:r>
            <a:r>
              <a:rPr lang="en-US" altLang="zh-TW" dirty="0"/>
              <a:t>. If the file name is "stock name" (ex: AAL.US.csv), it represents the calculation for the first condition</a:t>
            </a:r>
            <a:r>
              <a:rPr lang="en-US" altLang="zh-TW" dirty="0">
                <a:solidFill>
                  <a:srgbClr val="FF0000"/>
                </a:solidFill>
              </a:rPr>
              <a:t>[2]</a:t>
            </a:r>
            <a:r>
              <a:rPr lang="en-US" altLang="zh-TW" dirty="0"/>
              <a:t>. If the file name is “stock name-trading-strategy” (ex: AAL.US-trading-strategy.csv), it represents the simulation process for trading</a:t>
            </a:r>
            <a:r>
              <a:rPr lang="en-US" altLang="zh-TW" dirty="0">
                <a:solidFill>
                  <a:srgbClr val="FF0000"/>
                </a:solidFill>
              </a:rPr>
              <a:t>[3]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C5A854-5A39-C507-56B4-0B753B46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23" y="4279780"/>
            <a:ext cx="5216554" cy="19385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0008D52-617F-D0D8-151B-8D31E151CD4F}"/>
              </a:ext>
            </a:extLst>
          </p:cNvPr>
          <p:cNvSpPr txBox="1"/>
          <p:nvPr/>
        </p:nvSpPr>
        <p:spPr>
          <a:xfrm>
            <a:off x="3422985" y="3818115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[1]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0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04F9-B053-C8A6-D6DF-3F5EF7F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7" y="365372"/>
            <a:ext cx="100584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Söhne"/>
              </a:rPr>
              <a:t>Explanation - trading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AC6BA39-811B-58CE-0975-6CCC55AD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66" y="2521555"/>
            <a:ext cx="9396010" cy="287041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0111C6-06AC-7792-91B8-9759328B3B4F}"/>
              </a:ext>
            </a:extLst>
          </p:cNvPr>
          <p:cNvSpPr txBox="1"/>
          <p:nvPr/>
        </p:nvSpPr>
        <p:spPr>
          <a:xfrm>
            <a:off x="1641266" y="205989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öhne"/>
                <a:ea typeface="Microsoft JhengHei UI" panose="020B0604030504040204" pitchFamily="34" charset="-120"/>
              </a:rPr>
              <a:t>[2]</a:t>
            </a:r>
            <a:endParaRPr lang="zh-TW" altLang="en-US" sz="2400" dirty="0">
              <a:solidFill>
                <a:srgbClr val="FF0000"/>
              </a:solidFill>
              <a:latin typeface="Söhne"/>
              <a:ea typeface="Microsoft JhengHei U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6C9103-C344-2B5B-AA23-FEA0F4BA03A5}"/>
              </a:ext>
            </a:extLst>
          </p:cNvPr>
          <p:cNvSpPr txBox="1"/>
          <p:nvPr/>
        </p:nvSpPr>
        <p:spPr>
          <a:xfrm>
            <a:off x="4892400" y="5484302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Condition Calculation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60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5_TF78757031_Win32" id="{19E2EA3E-4AD1-4D7C-B44D-6913CB93E148}" vid="{B78B539B-A49F-4BBB-8A0F-88E751B1A6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設計</Template>
  <TotalTime>2907</TotalTime>
  <Words>569</Words>
  <Application>Microsoft Office PowerPoint</Application>
  <PresentationFormat>寬螢幕</PresentationFormat>
  <Paragraphs>56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 UI</vt:lpstr>
      <vt:lpstr>Söhne</vt:lpstr>
      <vt:lpstr>Garamond</vt:lpstr>
      <vt:lpstr>SavonVTI</vt:lpstr>
      <vt:lpstr>NFU Progress Report</vt:lpstr>
      <vt:lpstr>Outline</vt:lpstr>
      <vt:lpstr>Current progress (Finished)</vt:lpstr>
      <vt:lpstr>Method</vt:lpstr>
      <vt:lpstr>Results</vt:lpstr>
      <vt:lpstr>Explanation - log</vt:lpstr>
      <vt:lpstr>Explanation - log</vt:lpstr>
      <vt:lpstr>Explanation - trading</vt:lpstr>
      <vt:lpstr>Explanation - trading</vt:lpstr>
      <vt:lpstr>Explanation - trading</vt:lpstr>
      <vt:lpstr>Explanation - trading-strategy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NFU Progress Report</dc:title>
  <dc:creator>柏浚 黃</dc:creator>
  <cp:lastModifiedBy>柏浚 黃</cp:lastModifiedBy>
  <cp:revision>38</cp:revision>
  <dcterms:created xsi:type="dcterms:W3CDTF">2023-05-29T15:33:52Z</dcterms:created>
  <dcterms:modified xsi:type="dcterms:W3CDTF">2023-06-11T11:42:20Z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