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97" r:id="rId5"/>
    <p:sldId id="320" r:id="rId6"/>
    <p:sldId id="321" r:id="rId7"/>
    <p:sldId id="298" r:id="rId8"/>
    <p:sldId id="323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4BF"/>
    <a:srgbClr val="97EFD3"/>
    <a:srgbClr val="E9C46A"/>
    <a:srgbClr val="F15574"/>
    <a:srgbClr val="F4EBE8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0" autoAdjust="0"/>
    <p:restoredTop sz="94899" autoAdjust="0"/>
  </p:normalViewPr>
  <p:slideViewPr>
    <p:cSldViewPr snapToGrid="0" snapToObjects="1" showGuides="1">
      <p:cViewPr varScale="1">
        <p:scale>
          <a:sx n="151" d="100"/>
          <a:sy n="151" d="100"/>
        </p:scale>
        <p:origin x="318" y="13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FBAEE0-9ED8-4373-BD0F-2B6A628FAF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9425D-2833-46E2-B88F-92A346C177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15C89-3412-42E4-AF46-07CE006DCCC3}" type="datetime1">
              <a:rPr lang="zh-TW" altLang="pt-BR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2023/9/26</a:t>
            </a:fld>
            <a:endParaRPr lang="pt-BR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51CF7-4732-47B6-841F-870D39B800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4802B-BE81-499D-B0BD-DC40BC90EA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99E58-4FE6-4C2E-A66C-DB661FFDA77F}" type="slidenum">
              <a:rPr lang="pt-BR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pt-BR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87456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TW" sz="1200"/>
            </a:lvl1pPr>
          </a:lstStyle>
          <a:p>
            <a:pPr rtl="0"/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TW" sz="1200"/>
            </a:lvl1pPr>
          </a:lstStyle>
          <a:p>
            <a:pPr rtl="0"/>
            <a:fld id="{238BC10F-624E-45DC-84B1-3128B2B550AF}" type="datetime1">
              <a:rPr lang="zh-TW" altLang="pt-BR" smtClean="0"/>
              <a:t>2023/9/26</a:t>
            </a:fld>
            <a:endParaRPr lang="zh-TW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TW"/>
            </a:defPPr>
          </a:lstStyle>
          <a:p>
            <a:pPr rtl="0"/>
            <a:endParaRPr lang="zh-TW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TW"/>
            </a:def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TW" sz="1200"/>
            </a:lvl1pPr>
          </a:lstStyle>
          <a:p>
            <a:pPr rtl="0"/>
            <a:endParaRPr lang="zh-TW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TW" sz="1200"/>
            </a:lvl1pPr>
          </a:lstStyle>
          <a:p>
            <a:pPr rtl="0"/>
            <a:fld id="{980D3DFC-11A7-4DDF-8AEE-A5ACE051EBF3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這部分由於這些原因</a:t>
            </a:r>
            <a:r>
              <a:rPr lang="en-US" altLang="zh-TW" dirty="0"/>
              <a:t>, </a:t>
            </a:r>
            <a:r>
              <a:rPr lang="zh-TW" altLang="en-US" dirty="0"/>
              <a:t>暫時沒有添加到主程式內</a:t>
            </a:r>
            <a:r>
              <a:rPr lang="en-US" altLang="zh-TW" dirty="0"/>
              <a:t>, </a:t>
            </a:r>
            <a:r>
              <a:rPr lang="zh-TW" altLang="en-US" dirty="0"/>
              <a:t>不知道老師是否有更好的方法</a:t>
            </a:r>
            <a:r>
              <a:rPr lang="en-US" altLang="zh-TW" dirty="0"/>
              <a:t>, </a:t>
            </a:r>
            <a:r>
              <a:rPr lang="zh-TW" altLang="en-US" dirty="0"/>
              <a:t>或是中正老師有管道可以即時拿到最新的新聞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0D3DFC-11A7-4DDF-8AEE-A5ACE051EBF3}" type="slidenum">
              <a:rPr lang="en-US" altLang="zh-TW" smtClean="0"/>
              <a:t>3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2616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 </a:t>
            </a:r>
            <a:r>
              <a:rPr lang="zh-TW" altLang="en-US" sz="1200" dirty="0"/>
              <a:t>第一個參數</a:t>
            </a:r>
            <a:r>
              <a:rPr lang="en-US" altLang="zh-TW" sz="1200" dirty="0"/>
              <a:t>: </a:t>
            </a:r>
            <a:r>
              <a:rPr lang="zh-TW" altLang="en-US" sz="1200" dirty="0"/>
              <a:t>持有天數</a:t>
            </a:r>
            <a:r>
              <a:rPr lang="en-US" altLang="zh-TW" sz="1200" dirty="0"/>
              <a:t>, 0 = </a:t>
            </a:r>
            <a:r>
              <a:rPr lang="zh-TW" altLang="en-US" sz="1200" dirty="0"/>
              <a:t>當沖</a:t>
            </a:r>
            <a:r>
              <a:rPr lang="en-US" altLang="zh-TW" sz="1200" dirty="0"/>
              <a:t>, 1 = </a:t>
            </a:r>
            <a:r>
              <a:rPr lang="zh-TW" altLang="en-US" sz="1200" dirty="0"/>
              <a:t>隔日沖</a:t>
            </a:r>
            <a:r>
              <a:rPr lang="en-US" altLang="zh-TW" sz="1200" dirty="0"/>
              <a:t>, n = </a:t>
            </a:r>
            <a:r>
              <a:rPr lang="zh-TW" altLang="en-US" sz="1200" dirty="0"/>
              <a:t>隔</a:t>
            </a:r>
            <a:r>
              <a:rPr lang="en-US" altLang="zh-TW" sz="1200" dirty="0"/>
              <a:t>n</a:t>
            </a:r>
            <a:r>
              <a:rPr lang="zh-TW" altLang="en-US" sz="1200" dirty="0"/>
              <a:t>日沖銷</a:t>
            </a:r>
          </a:p>
          <a:p>
            <a:r>
              <a:rPr lang="zh-TW" altLang="en-US" sz="1200" dirty="0"/>
              <a:t>  第二個參數</a:t>
            </a:r>
            <a:r>
              <a:rPr lang="en-US" altLang="zh-TW" sz="1200" dirty="0"/>
              <a:t>: </a:t>
            </a:r>
            <a:r>
              <a:rPr lang="zh-TW" altLang="en-US" sz="1200" dirty="0"/>
              <a:t>是否在週五時沖銷</a:t>
            </a:r>
            <a:r>
              <a:rPr lang="en-US" altLang="zh-TW" sz="1200" dirty="0"/>
              <a:t>, </a:t>
            </a:r>
            <a:r>
              <a:rPr lang="zh-TW" altLang="en-US" sz="1200" dirty="0"/>
              <a:t>如果是就會固定在週五將所有股票沖銷</a:t>
            </a:r>
          </a:p>
          <a:p>
            <a:r>
              <a:rPr lang="zh-TW" altLang="en-US" sz="1200" dirty="0"/>
              <a:t>  第三個參數</a:t>
            </a:r>
            <a:r>
              <a:rPr lang="en-US" altLang="zh-TW" sz="1200" dirty="0"/>
              <a:t>: </a:t>
            </a:r>
            <a:r>
              <a:rPr lang="zh-TW" altLang="en-US" sz="1200" dirty="0"/>
              <a:t>是否在每個月的結束時將所有股票沖銷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verify </a:t>
            </a:r>
            <a:r>
              <a:rPr lang="en-US" altLang="zh-TW" sz="1200" dirty="0" err="1"/>
              <a:t>api</a:t>
            </a:r>
            <a:r>
              <a:rPr lang="en-US" altLang="zh-TW" sz="1200" dirty="0"/>
              <a:t>(*password): </a:t>
            </a:r>
            <a:r>
              <a:rPr lang="zh-TW" altLang="en-US" sz="1200" dirty="0"/>
              <a:t>採用密碼驗證的方式</a:t>
            </a:r>
            <a:r>
              <a:rPr lang="en-US" altLang="zh-TW" sz="1200" dirty="0"/>
              <a:t>, </a:t>
            </a:r>
            <a:r>
              <a:rPr lang="zh-TW" altLang="en-US" sz="1200" dirty="0"/>
              <a:t>密碼為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nfu,ccu,nfuccu,ccunfu</a:t>
            </a:r>
            <a:r>
              <a:rPr lang="en-US" altLang="zh-TW" sz="1200" dirty="0"/>
              <a:t>)</a:t>
            </a:r>
            <a:r>
              <a:rPr lang="zh-TW" altLang="en-US" sz="1200" dirty="0"/>
              <a:t>不區分大小寫</a:t>
            </a:r>
            <a:r>
              <a:rPr lang="en-US" altLang="zh-TW" sz="1200" dirty="0"/>
              <a:t>, </a:t>
            </a:r>
            <a:r>
              <a:rPr lang="zh-TW" altLang="en-US" sz="1200" dirty="0"/>
              <a:t>這部分可以再做調整</a:t>
            </a:r>
            <a:r>
              <a:rPr lang="en-US" altLang="zh-TW" sz="1200" dirty="0"/>
              <a:t>, </a:t>
            </a:r>
            <a:r>
              <a:rPr lang="zh-TW" altLang="en-US" sz="1200" dirty="0"/>
              <a:t>驗證成功後會返回</a:t>
            </a:r>
            <a:r>
              <a:rPr lang="en-US" altLang="zh-TW" sz="1200" dirty="0"/>
              <a:t>auth, </a:t>
            </a:r>
            <a:r>
              <a:rPr lang="zh-TW" altLang="en-US" sz="1200" dirty="0"/>
              <a:t>需要帶有</a:t>
            </a:r>
            <a:r>
              <a:rPr lang="en-US" altLang="zh-TW" sz="1200" dirty="0"/>
              <a:t>auth</a:t>
            </a:r>
            <a:r>
              <a:rPr lang="zh-TW" altLang="en-US" sz="1200" dirty="0"/>
              <a:t>才能抓取數據</a:t>
            </a:r>
          </a:p>
          <a:p>
            <a:r>
              <a:rPr lang="zh-TW" altLang="en-US" sz="1200" dirty="0"/>
              <a:t>  </a:t>
            </a:r>
            <a:r>
              <a:rPr lang="en-US" altLang="zh-TW" sz="1200" dirty="0"/>
              <a:t>results </a:t>
            </a:r>
            <a:r>
              <a:rPr lang="en-US" altLang="zh-TW" sz="1200" dirty="0" err="1"/>
              <a:t>api</a:t>
            </a:r>
            <a:r>
              <a:rPr lang="en-US" altLang="zh-TW" sz="1200" dirty="0"/>
              <a:t>(*auth, *</a:t>
            </a:r>
            <a:r>
              <a:rPr lang="en-US" altLang="zh-TW" sz="1200" dirty="0" err="1"/>
              <a:t>strategy_params</a:t>
            </a:r>
            <a:r>
              <a:rPr lang="en-US" altLang="zh-TW" sz="1200" dirty="0"/>
              <a:t>): </a:t>
            </a:r>
            <a:r>
              <a:rPr lang="zh-TW" altLang="en-US" sz="1200" dirty="0"/>
              <a:t>取得策略的結果</a:t>
            </a:r>
            <a:r>
              <a:rPr lang="en-US" altLang="zh-TW" sz="1200" dirty="0"/>
              <a:t>, </a:t>
            </a:r>
            <a:r>
              <a:rPr lang="zh-TW" altLang="en-US" sz="1200" dirty="0"/>
              <a:t>如果策略結果為空的話</a:t>
            </a:r>
            <a:r>
              <a:rPr lang="en-US" altLang="zh-TW" sz="1200" dirty="0"/>
              <a:t>, </a:t>
            </a:r>
            <a:r>
              <a:rPr lang="zh-TW" altLang="en-US" sz="1200" dirty="0"/>
              <a:t>代表該策略尚未建立</a:t>
            </a:r>
            <a:r>
              <a:rPr lang="en-US" altLang="zh-TW" sz="1200" dirty="0"/>
              <a:t>(</a:t>
            </a:r>
            <a:r>
              <a:rPr lang="zh-TW" altLang="en-US" sz="1200" dirty="0"/>
              <a:t>參數不同 策略也不同</a:t>
            </a:r>
            <a:r>
              <a:rPr lang="en-US" altLang="zh-TW" sz="1200" dirty="0"/>
              <a:t>), </a:t>
            </a:r>
            <a:r>
              <a:rPr lang="zh-TW" altLang="en-US" sz="1200" dirty="0"/>
              <a:t>使用者前端修改參數後可以到後端抓取資料</a:t>
            </a:r>
          </a:p>
          <a:p>
            <a:r>
              <a:rPr lang="zh-TW" altLang="en-US" sz="1200" dirty="0"/>
              <a:t>  </a:t>
            </a:r>
            <a:r>
              <a:rPr lang="en-US" altLang="zh-TW" sz="1200" dirty="0"/>
              <a:t>strategy </a:t>
            </a:r>
            <a:r>
              <a:rPr lang="en-US" altLang="zh-TW" sz="1200" dirty="0" err="1"/>
              <a:t>api</a:t>
            </a:r>
            <a:r>
              <a:rPr lang="en-US" altLang="zh-TW" sz="1200" dirty="0"/>
              <a:t>(*auth, *</a:t>
            </a:r>
            <a:r>
              <a:rPr lang="en-US" altLang="zh-TW" sz="1200" dirty="0" err="1"/>
              <a:t>strategy_params</a:t>
            </a:r>
            <a:r>
              <a:rPr lang="en-US" altLang="zh-TW" sz="1200" dirty="0"/>
              <a:t>): </a:t>
            </a:r>
            <a:r>
              <a:rPr lang="zh-TW" altLang="en-US" sz="1200" dirty="0"/>
              <a:t>建立一個策略</a:t>
            </a:r>
            <a:r>
              <a:rPr lang="en-US" altLang="zh-TW" sz="1200" dirty="0"/>
              <a:t>, </a:t>
            </a:r>
            <a:r>
              <a:rPr lang="zh-TW" altLang="en-US" sz="1200" dirty="0"/>
              <a:t>由後端幫你執行結果</a:t>
            </a:r>
            <a:r>
              <a:rPr lang="en-US" altLang="zh-TW" sz="1200" dirty="0"/>
              <a:t>, </a:t>
            </a:r>
            <a:r>
              <a:rPr lang="zh-TW" altLang="en-US" sz="1200" dirty="0"/>
              <a:t>發送此請求後會建立</a:t>
            </a:r>
            <a:r>
              <a:rPr lang="en-US" altLang="zh-TW" sz="1200" dirty="0" err="1"/>
              <a:t>websocket</a:t>
            </a:r>
            <a:r>
              <a:rPr lang="zh-TW" altLang="en-US" sz="1200" dirty="0"/>
              <a:t>連線</a:t>
            </a:r>
            <a:r>
              <a:rPr lang="en-US" altLang="zh-TW" sz="1200" dirty="0"/>
              <a:t>, </a:t>
            </a:r>
            <a:r>
              <a:rPr lang="zh-TW" altLang="en-US" sz="1200" dirty="0"/>
              <a:t>當策略執行完畢後會通知客戶端去請求數據</a:t>
            </a:r>
          </a:p>
          <a:p>
            <a:r>
              <a:rPr lang="zh-TW" altLang="en-US" sz="1200" dirty="0"/>
              <a:t>  </a:t>
            </a:r>
            <a:r>
              <a:rPr lang="en-US" altLang="zh-TW" sz="1200" dirty="0"/>
              <a:t>(**strategy </a:t>
            </a:r>
            <a:r>
              <a:rPr lang="en-US" altLang="zh-TW" sz="1200" dirty="0" err="1"/>
              <a:t>api</a:t>
            </a:r>
            <a:r>
              <a:rPr lang="en-US" altLang="zh-TW" sz="1200" dirty="0"/>
              <a:t> </a:t>
            </a:r>
            <a:r>
              <a:rPr lang="en-US" altLang="zh-TW" sz="1200" dirty="0" err="1"/>
              <a:t>websocket</a:t>
            </a:r>
            <a:r>
              <a:rPr lang="zh-TW" altLang="en-US" sz="1200" dirty="0"/>
              <a:t>正在測試</a:t>
            </a:r>
            <a:r>
              <a:rPr lang="en-US" altLang="zh-TW" sz="1200" dirty="0"/>
              <a:t>, </a:t>
            </a:r>
            <a:r>
              <a:rPr lang="zh-TW" altLang="en-US" sz="1200" dirty="0"/>
              <a:t>未完善</a:t>
            </a:r>
            <a:r>
              <a:rPr lang="en-US" altLang="zh-TW" sz="1200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0D3DFC-11A7-4DDF-8AEE-A5ACE051EBF3}" type="slidenum">
              <a:rPr lang="en-US" altLang="zh-TW" smtClean="0"/>
              <a:t>4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18717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b="0" i="0" u="none" strike="noStrike" cap="none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b="0" i="0" u="none" strike="noStrike" cap="none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90000"/>
              </a:lnSpc>
              <a:defRPr lang="zh-TW" sz="6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 rtlCol="0"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lang="zh-TW" sz="2000"/>
            </a:lvl1pPr>
            <a:lvl2pPr marL="457200" indent="0" algn="ctr">
              <a:buNone/>
              <a:defRPr lang="zh-TW" sz="2000"/>
            </a:lvl2pPr>
            <a:lvl3pPr marL="914400" indent="0" algn="ctr">
              <a:buNone/>
              <a:defRPr lang="zh-TW" sz="1800"/>
            </a:lvl3pPr>
            <a:lvl4pPr marL="1371600" indent="0" algn="ctr">
              <a:buNone/>
              <a:defRPr lang="zh-TW" sz="1600"/>
            </a:lvl4pPr>
            <a:lvl5pPr marL="1828800" indent="0" algn="ctr">
              <a:buNone/>
              <a:defRPr lang="zh-TW" sz="1600"/>
            </a:lvl5pPr>
            <a:lvl6pPr marL="2286000" indent="0" algn="ctr">
              <a:buNone/>
              <a:defRPr lang="zh-TW" sz="1600"/>
            </a:lvl6pPr>
            <a:lvl7pPr marL="2743200" indent="0" algn="ctr">
              <a:buNone/>
              <a:defRPr lang="zh-TW" sz="1600"/>
            </a:lvl7pPr>
            <a:lvl8pPr marL="3200400" indent="0" algn="ctr">
              <a:buNone/>
              <a:defRPr lang="zh-TW" sz="1600"/>
            </a:lvl8pPr>
            <a:lvl9pPr marL="3657600" indent="0" algn="ctr">
              <a:buNone/>
              <a:defRPr lang="zh-TW"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noProof="0"/>
          </a:p>
        </p:txBody>
      </p:sp>
      <p:sp>
        <p:nvSpPr>
          <p:cNvPr id="15" name="圖片版面配置區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zh-TW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r>
              <a:rPr lang="zh-TW" altLang="en-US" noProof="0"/>
              <a:t>按一下圖示以新增圖片</a:t>
            </a:r>
            <a:endParaRPr lang="zh-TW" noProof="0"/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時間表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zh-TW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36" name="文字版面配置區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2000">
                <a:latin typeface="+mj-ea"/>
                <a:ea typeface="+mj-ea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zh-TW" sz="1600"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40" name="文字版面配置區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2000">
                <a:latin typeface="+mj-ea"/>
                <a:ea typeface="+mj-ea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zh-TW" sz="1600"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43" name="文字版面配置區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2000">
                <a:latin typeface="+mj-ea"/>
                <a:ea typeface="+mj-ea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zh-TW" sz="1600"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39" name="文字版面配置區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2000">
                <a:latin typeface="+mj-ea"/>
                <a:ea typeface="+mj-ea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zh-TW" sz="1600"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41" name="文字版面配置區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2000">
                <a:latin typeface="+mj-ea"/>
                <a:ea typeface="+mj-ea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zh-TW" sz="1600"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23" name="標題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21" name="文字版面配置區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TW" sz="2000" b="0">
                <a:latin typeface="+mj-ea"/>
                <a:ea typeface="+mj-ea"/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zh-TW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zh-TW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zh-TW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zh-TW" sz="1100"/>
            </a:lvl4pPr>
            <a:lvl5pPr indent="-137160">
              <a:buSzPct val="50000"/>
              <a:defRPr lang="zh-TW" sz="11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22" name="文字版面配置區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TW" sz="2000" b="0">
                <a:latin typeface="+mj-ea"/>
                <a:ea typeface="+mj-ea"/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內容預留位置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zh-TW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zh-TW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zh-TW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zh-TW" sz="1100"/>
            </a:lvl4pPr>
            <a:lvl5pPr indent="-137160">
              <a:buSzPct val="50000"/>
              <a:defRPr lang="zh-TW" sz="11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8D0AFDD5-844D-364D-8AEC-50CF4D36D55D}" type="slidenum">
              <a:rPr lang="zh-TW" noProof="0" smtClean="0"/>
              <a:t>‹#›</a:t>
            </a:fld>
            <a:endParaRPr lang="zh-TW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noProof="0"/>
              <a:t>簡報標題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noProof="0"/>
              <a:t>20XX 年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8" name="文字版面配置區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內容版面配置區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zh-TW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zh-TW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zh-TW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zh-TW" sz="1100"/>
            </a:lvl4pPr>
            <a:lvl5pPr indent="-137160">
              <a:buSzPct val="50000"/>
              <a:defRPr lang="zh-TW" sz="11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20" name="文字版面配置區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內容版面配置區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zh-TW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zh-TW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zh-TW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zh-TW" sz="1100"/>
            </a:lvl4pPr>
            <a:lvl5pPr indent="-137160">
              <a:buSzPct val="50000"/>
              <a:defRPr lang="zh-TW" sz="11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8D0AFDD5-844D-364D-8AEC-50CF4D36D55D}" type="slidenum">
              <a:rPr lang="zh-TW" noProof="0" smtClean="0"/>
              <a:pPr/>
              <a:t>‹#›</a:t>
            </a:fld>
            <a:endParaRPr lang="zh-TW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noProof="0"/>
              <a:t>簡報標題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noProof="0"/>
              <a:t>20XX 年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個內容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8" name="文字版面配置區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內容版面配置區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zh-TW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zh-TW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zh-TW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zh-TW" sz="1100"/>
            </a:lvl4pPr>
            <a:lvl5pPr indent="-137160">
              <a:buSzPct val="50000"/>
              <a:defRPr lang="zh-TW" sz="11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19" name="文字版面配置區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zh-TW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zh-TW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zh-TW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zh-TW" sz="1100"/>
            </a:lvl4pPr>
            <a:lvl5pPr indent="-137160">
              <a:buSzPct val="50000"/>
              <a:defRPr lang="zh-TW" sz="11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20" name="文字版面配置區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內容版面配置區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zh-TW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zh-TW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zh-TW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zh-TW" sz="1100"/>
            </a:lvl4pPr>
            <a:lvl5pPr indent="-137160">
              <a:buSzPct val="50000"/>
              <a:defRPr lang="zh-TW" sz="11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8D0AFDD5-844D-364D-8AEC-50CF4D36D55D}" type="slidenum">
              <a:rPr lang="zh-TW" noProof="0" smtClean="0"/>
              <a:pPr/>
              <a:t>‹#›</a:t>
            </a:fld>
            <a:endParaRPr lang="zh-TW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noProof="0"/>
              <a:t>簡報標題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noProof="0"/>
              <a:t>20XX 年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含標題的圖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b="0" i="0" u="none" strike="noStrike" cap="none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b="0" i="0" u="none" strike="noStrike" cap="none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 rtlCol="0"/>
          <a:lstStyle>
            <a:lvl1pPr algn="l">
              <a:lnSpc>
                <a:spcPct val="90000"/>
              </a:lnSpc>
              <a:defRPr lang="zh-TW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rtlCol="0" anchor="ctr"/>
          <a:lstStyle>
            <a:lvl1pPr marL="0" indent="0" algn="ctr">
              <a:buNone/>
              <a:defRPr lang="zh-TW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15" name="內容預留位置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TW" sz="1600"/>
            </a:lvl1pPr>
            <a:lvl2pPr>
              <a:defRPr lang="zh-TW" sz="1400"/>
            </a:lvl2pPr>
            <a:lvl3pPr>
              <a:defRPr lang="zh-TW" sz="1200"/>
            </a:lvl3pPr>
            <a:lvl4pPr>
              <a:defRPr lang="zh-TW" sz="1100"/>
            </a:lvl4pPr>
            <a:lvl5pPr>
              <a:defRPr lang="zh-TW" sz="11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 rtlCol="0"/>
          <a:lstStyle>
            <a:defPPr>
              <a:defRPr lang="zh-TW"/>
            </a:defPPr>
          </a:lstStyle>
          <a:p>
            <a:pPr rtl="0"/>
            <a:fld id="{8D0AFDD5-844D-364D-8AEC-50CF4D36D55D}" type="slidenum">
              <a:rPr lang="zh-TW" noProof="0" smtClean="0"/>
              <a:pPr/>
              <a:t>‹#›</a:t>
            </a:fld>
            <a:endParaRPr lang="zh-TW" noProof="0"/>
          </a:p>
        </p:txBody>
      </p:sp>
      <p:cxnSp>
        <p:nvCxnSpPr>
          <p:cNvPr id="21" name="直線接點​​(S)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b="0" i="0" u="none" strike="noStrike" cap="none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b="0" i="0" u="none" strike="noStrike" cap="none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rtlCol="0" anchor="t">
            <a:noAutofit/>
          </a:bodyPr>
          <a:lstStyle>
            <a:lvl1pPr marL="0" indent="0" algn="l">
              <a:lnSpc>
                <a:spcPct val="90000"/>
              </a:lnSpc>
              <a:defRPr lang="zh-TW" sz="6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lang="zh-TW" sz="1600"/>
            </a:lvl1pPr>
            <a:lvl2pPr marL="457200" indent="0" algn="ctr">
              <a:buNone/>
              <a:defRPr lang="zh-TW" sz="2000"/>
            </a:lvl2pPr>
            <a:lvl3pPr marL="914400" indent="0" algn="ctr">
              <a:buNone/>
              <a:defRPr lang="zh-TW" sz="1800"/>
            </a:lvl3pPr>
            <a:lvl4pPr marL="1371600" indent="0" algn="ctr">
              <a:buNone/>
              <a:defRPr lang="zh-TW" sz="1600"/>
            </a:lvl4pPr>
            <a:lvl5pPr marL="1828800" indent="0" algn="ctr">
              <a:buNone/>
              <a:defRPr lang="zh-TW" sz="1600"/>
            </a:lvl5pPr>
            <a:lvl6pPr marL="2286000" indent="0" algn="ctr">
              <a:buNone/>
              <a:defRPr lang="zh-TW" sz="1600"/>
            </a:lvl6pPr>
            <a:lvl7pPr marL="2743200" indent="0" algn="ctr">
              <a:buNone/>
              <a:defRPr lang="zh-TW" sz="1600"/>
            </a:lvl7pPr>
            <a:lvl8pPr marL="3200400" indent="0" algn="ctr">
              <a:buNone/>
              <a:defRPr lang="zh-TW" sz="1600"/>
            </a:lvl8pPr>
            <a:lvl9pPr marL="3657600" indent="0" algn="ctr">
              <a:buNone/>
              <a:defRPr lang="zh-TW"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noProof="0"/>
          </a:p>
        </p:txBody>
      </p:sp>
      <p:sp>
        <p:nvSpPr>
          <p:cNvPr id="15" name="圖片版面配置區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zh-TW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r>
              <a:rPr lang="zh-TW" altLang="en-US" noProof="0"/>
              <a:t>按一下圖示以新增圖片</a:t>
            </a:r>
            <a:endParaRPr lang="zh-TW" noProof="0"/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8D0AFDD5-844D-364D-8AEC-50CF4D36D55D}" type="slidenum">
              <a:rPr lang="zh-TW" noProof="0" smtClean="0"/>
              <a:t>‹#›</a:t>
            </a:fld>
            <a:endParaRPr lang="zh-TW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noProof="0"/>
              <a:t>簡報標題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noProof="0"/>
              <a:t>20XX 年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8D0AFDD5-844D-364D-8AEC-50CF4D36D55D}" type="slidenum">
              <a:rPr lang="zh-TW" noProof="0" smtClean="0"/>
              <a:t>‹#›</a:t>
            </a:fld>
            <a:endParaRPr lang="zh-TW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noProof="0"/>
              <a:t>簡報標題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noProof="0"/>
              <a:t>20XX 年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21" name="文字版面配置區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5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TW" noProof="0"/>
              <a:t>0</a:t>
            </a:r>
          </a:p>
        </p:txBody>
      </p:sp>
      <p:sp>
        <p:nvSpPr>
          <p:cNvPr id="22" name="文字版面配置區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5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TW" noProof="0"/>
              <a:t>0</a:t>
            </a:r>
          </a:p>
        </p:txBody>
      </p:sp>
      <p:sp>
        <p:nvSpPr>
          <p:cNvPr id="23" name="文字版面配置區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5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TW" noProof="0"/>
              <a:t>0</a:t>
            </a:r>
          </a:p>
        </p:txBody>
      </p:sp>
      <p:sp>
        <p:nvSpPr>
          <p:cNvPr id="24" name="文字版面配置區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5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TW" noProof="0"/>
              <a:t>0</a:t>
            </a:r>
          </a:p>
        </p:txBody>
      </p:sp>
      <p:sp>
        <p:nvSpPr>
          <p:cNvPr id="25" name="文字版面配置區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5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TW" noProof="0"/>
              <a:t>0</a:t>
            </a:r>
          </a:p>
        </p:txBody>
      </p:sp>
      <p:sp>
        <p:nvSpPr>
          <p:cNvPr id="27" name="文字版面配置區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文字版面配置區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1" name="文字版面配置區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8D0AFDD5-844D-364D-8AEC-50CF4D36D55D}" type="slidenum">
              <a:rPr lang="zh-TW" noProof="0" smtClean="0"/>
              <a:t>‹#›</a:t>
            </a:fld>
            <a:endParaRPr lang="zh-TW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noProof="0"/>
              <a:t>簡報標題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noProof="0"/>
              <a:t>20XX 年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含標題的內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b="0" i="0" u="none" strike="noStrike" cap="none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b="0" i="0" u="none" strike="noStrike" cap="none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 rtlCol="0"/>
          <a:lstStyle>
            <a:lvl1pPr algn="l">
              <a:lnSpc>
                <a:spcPct val="90000"/>
              </a:lnSpc>
              <a:defRPr lang="zh-TW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zh-TW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 rtlCol="0"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lang="zh-TW" sz="1600"/>
            </a:lvl1pPr>
            <a:lvl2pPr>
              <a:defRPr lang="zh-TW" sz="1400"/>
            </a:lvl2pPr>
            <a:lvl3pPr>
              <a:defRPr lang="zh-TW" sz="1200"/>
            </a:lvl3pPr>
            <a:lvl4pPr>
              <a:defRPr lang="zh-TW" sz="1100"/>
            </a:lvl4pPr>
            <a:lvl5pPr>
              <a:defRPr lang="zh-TW" sz="11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28" name="直線接點​​(S)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 rtlCol="0"/>
          <a:lstStyle>
            <a:lvl1pPr>
              <a:defRPr lang="zh-TW">
                <a:solidFill>
                  <a:schemeClr val="bg1"/>
                </a:solidFill>
              </a:defRPr>
            </a:lvl1pPr>
          </a:lstStyle>
          <a:p>
            <a:pPr rtl="0"/>
            <a:fld id="{8D0AFDD5-844D-364D-8AEC-50CF4D36D55D}" type="slidenum">
              <a:rPr lang="zh-TW" noProof="0" smtClean="0"/>
              <a:pPr/>
              <a:t>‹#›</a:t>
            </a:fld>
            <a:endParaRPr lang="zh-TW" noProof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直線接點​​(S)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​​(S)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rtlCol="0" anchor="t"/>
          <a:lstStyle>
            <a:lvl1pPr algn="l">
              <a:defRPr lang="zh-TW" sz="6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TW" sz="2000">
                <a:solidFill>
                  <a:schemeClr val="tx1"/>
                </a:solidFill>
              </a:defRPr>
            </a:lvl1pPr>
            <a:lvl2pPr marL="457200" indent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 rtlCol="0"/>
          <a:lstStyle>
            <a:defPPr>
              <a:defRPr lang="zh-TW"/>
            </a:def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8D0AFDD5-844D-364D-8AEC-50CF4D36D55D}" type="slidenum">
              <a:rPr lang="zh-TW" noProof="0" smtClean="0"/>
              <a:t>‹#›</a:t>
            </a:fld>
            <a:endParaRPr lang="zh-TW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noProof="0"/>
              <a:t>簡報標題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noProof="0"/>
              <a:t>20XX 年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報價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b="0" i="0" u="none" strike="noStrike" cap="none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rtlCol="0" anchor="ctr"/>
          <a:lstStyle>
            <a:lvl1pPr algn="l">
              <a:lnSpc>
                <a:spcPct val="90000"/>
              </a:lnSpc>
              <a:defRPr lang="zh-TW"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18" name="文字版面配置區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rtlCol="0" anchor="t"/>
          <a:lstStyle>
            <a:lvl1pPr marL="0" indent="0">
              <a:buNone/>
              <a:defRPr lang="zh-TW" sz="25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TW" noProof="0"/>
              <a:t>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TW" sz="20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文字版面配置區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 rtlCol="0"/>
          <a:lstStyle>
            <a:lvl1pPr marL="0" indent="0">
              <a:buNone/>
              <a:defRPr lang="zh-TW" sz="25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TW" noProof="0"/>
              <a:t>”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noProof="0"/>
              <a:t>20XX 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r>
              <a:rPr lang="zh-TW" noProof="0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defPPr>
              <a:defRPr lang="zh-TW"/>
            </a:defPPr>
          </a:lstStyle>
          <a:p>
            <a:pPr rtl="0"/>
            <a:fld id="{8D0AFDD5-844D-364D-8AEC-50CF4D36D55D}" type="slidenum">
              <a:rPr lang="zh-TW" noProof="0" smtClean="0"/>
              <a:pPr/>
              <a:t>‹#›</a:t>
            </a:fld>
            <a:endParaRPr lang="zh-TW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團隊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zh-TW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25" name="文字版面配置區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版面配置區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16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28" name="文字版面配置區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6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圖片版面配置區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16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31" name="文字版面配置區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6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2" name="文字版面配置區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3" name="圖片版面配置區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16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34" name="文字版面配置區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6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文字版面配置區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6" name="圖片版面配置區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16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37" name="文字版面配置區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TW" sz="16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47" name="直線接點​​(S)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​​(S)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​​(S)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​​(S)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TW">
                <a:solidFill>
                  <a:schemeClr val="bg1"/>
                </a:solidFill>
              </a:defRPr>
            </a:lvl1pPr>
          </a:lstStyle>
          <a:p>
            <a:pPr rtl="0"/>
            <a:fld id="{8D0AFDD5-844D-364D-8AEC-50CF4D36D55D}" type="slidenum">
              <a:rPr lang="zh-TW" noProof="0" smtClean="0"/>
              <a:pPr/>
              <a:t>‹#›</a:t>
            </a:fld>
            <a:endParaRPr lang="zh-TW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TW">
                <a:solidFill>
                  <a:schemeClr val="bg1"/>
                </a:solidFill>
              </a:defRPr>
            </a:lvl1pPr>
          </a:lstStyle>
          <a:p>
            <a:pPr rtl="0"/>
            <a:r>
              <a:rPr lang="zh-TW" noProof="0"/>
              <a:t>簡報標題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zh-TW">
                <a:solidFill>
                  <a:schemeClr val="bg1"/>
                </a:solidFill>
              </a:defRPr>
            </a:lvl1pPr>
          </a:lstStyle>
          <a:p>
            <a:pPr rtl="0"/>
            <a:r>
              <a:rPr lang="zh-TW" noProof="0"/>
              <a:t>20XX 年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團隊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zh-TW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25" name="文字版面配置區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zh-TW" sz="16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版面配置區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16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28" name="文字版面配置區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zh-TW" sz="12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6" name="文字版面配置區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zh-TW" sz="16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7" name="圖片版面配置區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16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47" name="文字版面配置區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zh-TW" sz="12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zh-TW" sz="16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圖片版面配置區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16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31" name="文字版面配置區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zh-TW" sz="12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8" name="文字版面配置區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zh-TW" sz="16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9" name="圖片版面配置區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16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50" name="文字版面配置區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zh-TW" sz="12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2" name="文字版面配置區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zh-TW" sz="16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3" name="圖片版面配置區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16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34" name="文字版面配置區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zh-TW" sz="12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1" name="文字版面配置區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zh-TW" sz="16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2" name="圖片版面配置區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16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53" name="文字版面配置區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zh-TW" sz="12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文字版面配置區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zh-TW" sz="16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6" name="圖片版面配置區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16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37" name="文字版面配置區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zh-TW" sz="12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4" name="文字版面配置區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zh-TW" sz="16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5" name="圖片版面配置區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zh-TW" sz="16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56" name="文字版面配置區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zh-TW" sz="1200"/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清單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rtlCol="0" anchor="ctr"/>
          <a:lstStyle>
            <a:lvl1pPr algn="l">
              <a:defRPr lang="zh-TW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noProof="0"/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accent2"/>
              </a:solidFill>
              <a:latin typeface="+mj-ea"/>
              <a:ea typeface="+mj-e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+mj-ea"/>
              <a:ea typeface="+mj-e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+mj-ea"/>
              <a:ea typeface="+mj-e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+mj-ea"/>
              <a:ea typeface="+mj-e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+mj-ea"/>
              <a:ea typeface="+mj-e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+mj-ea"/>
              <a:ea typeface="+mj-e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+mj-ea"/>
              <a:ea typeface="+mj-e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+mj-ea"/>
              <a:ea typeface="+mj-e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+mj-ea"/>
              <a:ea typeface="+mj-e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+mj-ea"/>
              <a:ea typeface="+mj-e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zh-TW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sz="1800" noProof="0">
              <a:solidFill>
                <a:schemeClr val="lt1"/>
              </a:solidFill>
              <a:latin typeface="Microsoft JhengHei UI"/>
              <a:ea typeface="Microsoft JhengHei UI"/>
              <a:cs typeface="Karla"/>
              <a:sym typeface="Karla"/>
            </a:endParaRPr>
          </a:p>
        </p:txBody>
      </p:sp>
      <p:sp>
        <p:nvSpPr>
          <p:cNvPr id="47" name="圖片版面配置區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zh-TW" sz="9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53" name="文字版面配置區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 rtlCol="0"/>
          <a:lstStyle>
            <a:lvl1pPr marL="0" indent="0"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8" name="文字版面配置區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 rtlCol="0"/>
          <a:lstStyle>
            <a:lvl1pPr marL="0" indent="0">
              <a:buNone/>
              <a:defRPr lang="zh-TW" sz="1600">
                <a:latin typeface="+mn-ea"/>
                <a:ea typeface="+mn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8" name="圖片版面配置區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zh-TW" sz="9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54" name="文字版面配置區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 rtlCol="0"/>
          <a:lstStyle>
            <a:lvl1pPr marL="0" indent="0"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9" name="文字版面配置區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 rtlCol="0"/>
          <a:lstStyle>
            <a:lvl1pPr marL="0" indent="0">
              <a:buNone/>
              <a:defRPr lang="zh-TW" sz="1600">
                <a:latin typeface="+mn-ea"/>
                <a:ea typeface="+mn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9" name="圖片版面配置區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zh-TW" sz="9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55" name="文字版面配置區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 rtlCol="0"/>
          <a:lstStyle>
            <a:lvl1pPr marL="0" indent="0"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0" name="文字版面配置區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 rtlCol="0"/>
          <a:lstStyle>
            <a:lvl1pPr marL="0" indent="0">
              <a:buNone/>
              <a:defRPr lang="zh-TW" sz="1600">
                <a:latin typeface="+mn-ea"/>
                <a:ea typeface="+mn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0" name="圖片版面配置區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zh-TW" sz="9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56" name="文字版面配置區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 rtlCol="0"/>
          <a:lstStyle>
            <a:lvl1pPr marL="0" indent="0"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1" name="文字版面配置區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 rtlCol="0"/>
          <a:lstStyle>
            <a:lvl1pPr marL="0" indent="0">
              <a:buNone/>
              <a:defRPr lang="zh-TW" sz="1600">
                <a:latin typeface="+mn-ea"/>
                <a:ea typeface="+mn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1" name="圖片版面配置區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zh-TW" sz="9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57" name="文字版面配置區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 rtlCol="0"/>
          <a:lstStyle>
            <a:lvl1pPr marL="0" indent="0">
              <a:buNone/>
              <a:defRPr lang="zh-TW" sz="2000">
                <a:latin typeface="+mj-ea"/>
                <a:ea typeface="+mj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2" name="文字版面配置區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 rtlCol="0"/>
          <a:lstStyle>
            <a:lvl1pPr marL="0" indent="0">
              <a:buNone/>
              <a:defRPr lang="zh-TW" sz="1600">
                <a:latin typeface="+mn-ea"/>
                <a:ea typeface="+mn-ea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TW"/>
            </a:defPPr>
          </a:lstStyle>
          <a:p>
            <a:pPr rtl="0"/>
            <a:r>
              <a:rPr lang="zh-TW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TW"/>
            </a:def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zh-TW" sz="10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/>
              <a:t>20XX 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zh-TW" sz="10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/>
              <a:t>簡報標題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zh-TW" sz="10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fld id="{8D0AFDD5-844D-364D-8AEC-50CF4D36D55D}" type="slidenum">
              <a:rPr lang="zh-TW" smtClean="0"/>
              <a:pPr/>
              <a:t>‹#›</a:t>
            </a:fld>
            <a:endParaRPr lang="zh-TW" dirty="0"/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​​(S)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lang="zh-TW" sz="6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426D2-25A7-6533-87A6-88E01547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Progress Report</a:t>
            </a:r>
            <a:endParaRPr lang="zh-TW" altLang="en-US" sz="44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EF8D73-F711-F632-D678-D85C6CA832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E1723F-52C3-0051-DB92-A0EF3ABDC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NFU Hubert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9887CC-CEEE-B1EB-D1DE-CFF45D019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EAD2D3-8AF1-22A6-AFED-A8040F345999}"/>
              </a:ext>
            </a:extLst>
          </p:cNvPr>
          <p:cNvSpPr txBox="1"/>
          <p:nvPr/>
        </p:nvSpPr>
        <p:spPr>
          <a:xfrm>
            <a:off x="7669370" y="523526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2023/09/26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469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7E3AF3A-25BA-04DC-BA90-0B27B832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28160"/>
              </p:ext>
            </p:extLst>
          </p:nvPr>
        </p:nvGraphicFramePr>
        <p:xfrm>
          <a:off x="433137" y="424893"/>
          <a:ext cx="11147258" cy="5614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469089076"/>
                    </a:ext>
                  </a:extLst>
                </a:gridCol>
                <a:gridCol w="3759868">
                  <a:extLst>
                    <a:ext uri="{9D8B030D-6E8A-4147-A177-3AD203B41FA5}">
                      <a16:colId xmlns:a16="http://schemas.microsoft.com/office/drawing/2014/main" val="1357817264"/>
                    </a:ext>
                  </a:extLst>
                </a:gridCol>
                <a:gridCol w="5101390">
                  <a:extLst>
                    <a:ext uri="{9D8B030D-6E8A-4147-A177-3AD203B41FA5}">
                      <a16:colId xmlns:a16="http://schemas.microsoft.com/office/drawing/2014/main" val="589525936"/>
                    </a:ext>
                  </a:extLst>
                </a:gridCol>
              </a:tblGrid>
              <a:tr h="573946"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Now </a:t>
                      </a:r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(Done)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(Not yet)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11562"/>
                  </a:ext>
                </a:extLst>
              </a:tr>
              <a:tr h="720145"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Reading</a:t>
                      </a:r>
                      <a:endParaRPr lang="zh-TW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Empirical Evaluations on Momentum Effects of Taiwan</a:t>
                      </a:r>
                      <a:endParaRPr lang="zh-TW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auction, continuous trading and closing price 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33645"/>
                  </a:ext>
                </a:extLst>
              </a:tr>
              <a:tr h="720145"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Simulated trading</a:t>
                      </a:r>
                      <a:endParaRPr lang="zh-TW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 stock market and TW stock market</a:t>
                      </a:r>
                      <a:endParaRPr lang="zh-TW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strike="sngStrik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 the trading duration beyond day trading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Handled by NFU</a:t>
                      </a:r>
                      <a:r>
                        <a:rPr lang="zh-TW" altLang="en-US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49584"/>
                  </a:ext>
                </a:extLst>
              </a:tr>
              <a:tr h="720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Categorizing stock types</a:t>
                      </a:r>
                      <a:endParaRPr lang="zh-TW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 stock market</a:t>
                      </a:r>
                      <a:endParaRPr lang="zh-TW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 stock market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Handled by CCU</a:t>
                      </a:r>
                      <a:r>
                        <a:rPr lang="zh-TW" altLang="en-US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474753"/>
                  </a:ext>
                </a:extLst>
              </a:tr>
              <a:tr h="720145"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Stock events</a:t>
                      </a:r>
                      <a:endParaRPr lang="zh-TW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(Null)</a:t>
                      </a:r>
                      <a:endParaRPr lang="zh-TW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 stock events</a:t>
                      </a:r>
                      <a:r>
                        <a:rPr lang="zh-TW" alt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TW stock events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Ex: Annual General Meeting</a:t>
                      </a:r>
                      <a:r>
                        <a:rPr lang="zh-TW" altLang="en-US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FED Meeting</a:t>
                      </a:r>
                      <a:r>
                        <a:rPr lang="zh-TW" altLang="en-US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</a:t>
                      </a:r>
                      <a:r>
                        <a:rPr lang="zh-TW" altLang="en-US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Financial Reports</a:t>
                      </a:r>
                      <a:r>
                        <a:rPr lang="zh-TW" altLang="en-US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</a:t>
                      </a:r>
                    </a:p>
                    <a:p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U.S. Handled by CCU, TW Handled by NFU</a:t>
                      </a:r>
                      <a:r>
                        <a:rPr lang="zh-TW" altLang="en-US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00698"/>
                  </a:ext>
                </a:extLst>
              </a:tr>
              <a:tr h="720145"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parameters</a:t>
                      </a:r>
                      <a:endParaRPr lang="zh-TW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basic parameters only</a:t>
                      </a:r>
                      <a:endParaRPr lang="zh-TW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the optimal parameters (Using TP/MDD ratio and SQN)</a:t>
                      </a:r>
                      <a:endParaRPr lang="zh-TW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51720"/>
                  </a:ext>
                </a:extLst>
              </a:tr>
              <a:tr h="720145"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- Results</a:t>
                      </a:r>
                      <a:endParaRPr lang="zh-TW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Comparing the simulated results for the TW stock market</a:t>
                      </a:r>
                      <a:endParaRPr lang="zh-TW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strike="sngStrik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Adding simulated results for the US stock market</a:t>
                      </a:r>
                      <a:endParaRPr lang="zh-TW" altLang="en-US" sz="1400" strike="sngStrike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5014"/>
                  </a:ext>
                </a:extLst>
              </a:tr>
              <a:tr h="720145"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- Interaction</a:t>
                      </a:r>
                      <a:endParaRPr lang="zh-TW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Switching charts for different stocks.</a:t>
                      </a:r>
                      <a:endParaRPr lang="zh-TW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strike="sngStrik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can modify parameters and send computation requests to the server</a:t>
                      </a:r>
                      <a:endParaRPr lang="zh-TW" altLang="en-US" sz="1400" strike="sngStrike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701361"/>
                  </a:ext>
                </a:extLst>
              </a:tr>
            </a:tbl>
          </a:graphicData>
        </a:graphic>
      </p:graphicFrame>
      <p:pic>
        <p:nvPicPr>
          <p:cNvPr id="4" name="圖形 3" descr="核取方塊 (打勾) 以實心填滿">
            <a:extLst>
              <a:ext uri="{FF2B5EF4-FFF2-40B4-BE49-F238E27FC236}">
                <a16:creationId xmlns:a16="http://schemas.microsoft.com/office/drawing/2014/main" id="{643BB5D1-62AB-C44E-401C-C2AFC7FCB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8137" y="1509963"/>
            <a:ext cx="697832" cy="697832"/>
          </a:xfrm>
          <a:prstGeom prst="rect">
            <a:avLst/>
          </a:prstGeom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6C95D8F0-6B30-C5CD-ACFB-875D9AA5B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4495" y="4435642"/>
            <a:ext cx="697832" cy="697832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4BBD127B-F09E-77CB-B72F-2F07D5A5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6469" y="5452311"/>
            <a:ext cx="697832" cy="69783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EEEE6AF-4382-17F4-C64A-04502E4590D3}"/>
              </a:ext>
            </a:extLst>
          </p:cNvPr>
          <p:cNvSpPr txBox="1"/>
          <p:nvPr/>
        </p:nvSpPr>
        <p:spPr>
          <a:xfrm>
            <a:off x="10443411" y="4140687"/>
            <a:ext cx="118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highlight>
                  <a:srgbClr val="FFFF00"/>
                </a:highlight>
              </a:rPr>
              <a:t>Executing</a:t>
            </a:r>
            <a:endParaRPr lang="zh-TW" altLang="en-US" b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6E6B44-D957-2C8A-5F11-D485A02ECDE9}"/>
              </a:ext>
            </a:extLst>
          </p:cNvPr>
          <p:cNvSpPr txBox="1"/>
          <p:nvPr/>
        </p:nvSpPr>
        <p:spPr>
          <a:xfrm>
            <a:off x="10443411" y="1276837"/>
            <a:ext cx="118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highlight>
                  <a:srgbClr val="FFFF00"/>
                </a:highlight>
              </a:rPr>
              <a:t>Executing</a:t>
            </a:r>
            <a:endParaRPr lang="zh-TW" altLang="en-US" b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578C72F-F0D2-2222-405E-E8AC4C8CFB67}"/>
              </a:ext>
            </a:extLst>
          </p:cNvPr>
          <p:cNvSpPr txBox="1"/>
          <p:nvPr/>
        </p:nvSpPr>
        <p:spPr>
          <a:xfrm>
            <a:off x="10307053" y="6100011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highlight>
                  <a:srgbClr val="97EFD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2023/08/16</a:t>
            </a:r>
            <a:endParaRPr lang="zh-TW" altLang="en-US" sz="2000" b="1" dirty="0">
              <a:highlight>
                <a:srgbClr val="97EFD3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9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48D49-EA89-8262-C1F2-0F414E5C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90" y="394675"/>
            <a:ext cx="5125610" cy="1014984"/>
          </a:xfrm>
        </p:spPr>
        <p:txBody>
          <a:bodyPr/>
          <a:lstStyle/>
          <a:p>
            <a:pPr algn="l"/>
            <a:r>
              <a:rPr lang="en-US" altLang="zh-TW" sz="4000" dirty="0"/>
              <a:t>News, Stock events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0FE8AC-5D3D-A3BD-A4DB-6FE45E6D9AF1}"/>
              </a:ext>
            </a:extLst>
          </p:cNvPr>
          <p:cNvSpPr txBox="1"/>
          <p:nvPr/>
        </p:nvSpPr>
        <p:spPr>
          <a:xfrm>
            <a:off x="1006647" y="1537890"/>
            <a:ext cx="10178706" cy="129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[</a:t>
            </a:r>
            <a:r>
              <a:rPr lang="zh-TW" altLang="en-US" dirty="0"/>
              <a:t>*</a:t>
            </a:r>
            <a:r>
              <a:rPr lang="en-US" altLang="zh-TW" dirty="0"/>
              <a:t>] </a:t>
            </a:r>
            <a:r>
              <a:rPr lang="en-US" altLang="zh-TW" dirty="0" err="1"/>
              <a:t>TEJPro</a:t>
            </a:r>
            <a:r>
              <a:rPr lang="zh-TW" altLang="en-US" dirty="0"/>
              <a:t>資料庫的新聞是過時的</a:t>
            </a:r>
            <a:r>
              <a:rPr lang="en-US" altLang="zh-TW" dirty="0"/>
              <a:t>, </a:t>
            </a:r>
            <a:r>
              <a:rPr lang="zh-TW" altLang="en-US" dirty="0"/>
              <a:t>當天結束後才會將新的新聞放上去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[</a:t>
            </a:r>
            <a:r>
              <a:rPr lang="zh-TW" altLang="en-US" dirty="0"/>
              <a:t>*</a:t>
            </a:r>
            <a:r>
              <a:rPr lang="en-US" altLang="zh-TW" dirty="0"/>
              <a:t>] </a:t>
            </a:r>
            <a:r>
              <a:rPr lang="zh-TW" altLang="en-US" dirty="0"/>
              <a:t>使用我以前寫的</a:t>
            </a:r>
            <a:r>
              <a:rPr lang="en-US" altLang="zh-TW" dirty="0"/>
              <a:t>Crawler</a:t>
            </a:r>
            <a:r>
              <a:rPr lang="zh-TW" altLang="en-US" dirty="0"/>
              <a:t>爬蟲可以做到即時新聞爬取</a:t>
            </a:r>
            <a:r>
              <a:rPr lang="en-US" altLang="zh-TW" dirty="0"/>
              <a:t>, </a:t>
            </a:r>
            <a:r>
              <a:rPr lang="zh-TW" altLang="en-US" dirty="0"/>
              <a:t>但是會被限制</a:t>
            </a:r>
            <a:r>
              <a:rPr lang="en-US" altLang="zh-TW" dirty="0"/>
              <a:t>, </a:t>
            </a:r>
            <a:r>
              <a:rPr lang="zh-TW" altLang="en-US" dirty="0"/>
              <a:t>並且需要再添加一個分類算法</a:t>
            </a:r>
            <a:r>
              <a:rPr lang="en-US" altLang="zh-TW" dirty="0"/>
              <a:t>, </a:t>
            </a:r>
            <a:r>
              <a:rPr lang="zh-TW" altLang="en-US" dirty="0"/>
              <a:t>分類影響到的股票、影響程度等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959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48D49-EA89-8262-C1F2-0F414E5C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90" y="394675"/>
            <a:ext cx="3623578" cy="1014984"/>
          </a:xfrm>
        </p:spPr>
        <p:txBody>
          <a:bodyPr/>
          <a:lstStyle/>
          <a:p>
            <a:pPr algn="l"/>
            <a:r>
              <a:rPr lang="en-US" altLang="zh-TW" sz="4000" dirty="0" err="1"/>
              <a:t>Backtesting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0FE8AC-5D3D-A3BD-A4DB-6FE45E6D9AF1}"/>
              </a:ext>
            </a:extLst>
          </p:cNvPr>
          <p:cNvSpPr txBox="1"/>
          <p:nvPr/>
        </p:nvSpPr>
        <p:spPr>
          <a:xfrm>
            <a:off x="1054444" y="1290952"/>
            <a:ext cx="9564129" cy="4850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rgbClr val="C00000"/>
                </a:solidFill>
              </a:rPr>
              <a:t>已完成與進行中：</a:t>
            </a:r>
            <a:endParaRPr lang="en-US" altLang="zh-TW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/>
              <a:t>[+] </a:t>
            </a:r>
            <a:r>
              <a:rPr lang="zh-TW" altLang="en-US" sz="1600" dirty="0"/>
              <a:t>策略函數中新增參數 </a:t>
            </a:r>
            <a:r>
              <a:rPr lang="en-US" altLang="zh-TW" sz="1600" dirty="0"/>
              <a:t>(</a:t>
            </a:r>
            <a:r>
              <a:rPr lang="en-US" altLang="zh-TW" sz="1600" dirty="0" err="1"/>
              <a:t>hold_days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end_of_week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end_of_month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trade_value</a:t>
            </a:r>
            <a:r>
              <a:rPr lang="en-US" altLang="zh-TW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[+] </a:t>
            </a:r>
            <a:r>
              <a:rPr lang="zh-TW" altLang="en-US" sz="1600" dirty="0"/>
              <a:t>網站上新增美股回測資料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[+] </a:t>
            </a:r>
            <a:r>
              <a:rPr lang="zh-TW" altLang="en-US" sz="1600" dirty="0"/>
              <a:t>新增台股分類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[+] </a:t>
            </a:r>
            <a:r>
              <a:rPr lang="zh-TW" altLang="en-US" sz="1600" dirty="0"/>
              <a:t>建立</a:t>
            </a:r>
            <a:r>
              <a:rPr lang="en-US" altLang="zh-TW" sz="1600" dirty="0"/>
              <a:t>API (/</a:t>
            </a:r>
            <a:r>
              <a:rPr lang="en-US" altLang="zh-TW" sz="1600" dirty="0" err="1"/>
              <a:t>api</a:t>
            </a:r>
            <a:r>
              <a:rPr lang="en-US" altLang="zh-TW" sz="1600" dirty="0"/>
              <a:t>/v1/verify, /</a:t>
            </a:r>
            <a:r>
              <a:rPr lang="en-US" altLang="zh-TW" sz="1600" dirty="0" err="1"/>
              <a:t>api</a:t>
            </a:r>
            <a:r>
              <a:rPr lang="en-US" altLang="zh-TW" sz="1600" dirty="0"/>
              <a:t>/v1/results, /</a:t>
            </a:r>
            <a:r>
              <a:rPr lang="en-US" altLang="zh-TW" sz="1600" dirty="0" err="1"/>
              <a:t>api</a:t>
            </a:r>
            <a:r>
              <a:rPr lang="en-US" altLang="zh-TW" sz="1600" dirty="0"/>
              <a:t>/v1/strategy)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[+…] (</a:t>
            </a:r>
            <a:r>
              <a:rPr lang="zh-TW" altLang="en-US" sz="1600" dirty="0"/>
              <a:t>正在執行此進度</a:t>
            </a:r>
            <a:r>
              <a:rPr lang="en-US" altLang="zh-TW" sz="1600" dirty="0"/>
              <a:t>) Download </a:t>
            </a:r>
            <a:r>
              <a:rPr lang="en-US" altLang="zh-TW" sz="1600" dirty="0" err="1"/>
              <a:t>api</a:t>
            </a:r>
            <a:r>
              <a:rPr lang="en-US" altLang="zh-TW" sz="1600" dirty="0"/>
              <a:t>(*auth, *</a:t>
            </a:r>
            <a:r>
              <a:rPr lang="en-US" altLang="zh-TW" sz="1600" dirty="0" err="1"/>
              <a:t>strategy_params</a:t>
            </a:r>
            <a:r>
              <a:rPr lang="en-US" altLang="zh-TW" sz="1600" dirty="0"/>
              <a:t>, *</a:t>
            </a:r>
            <a:r>
              <a:rPr lang="en-US" altLang="zh-TW" sz="1600" dirty="0" err="1"/>
              <a:t>download_type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stock_id</a:t>
            </a:r>
            <a:r>
              <a:rPr lang="en-US" altLang="zh-TW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[…] </a:t>
            </a:r>
            <a:r>
              <a:rPr lang="zh-TW" altLang="en-US" sz="1600" dirty="0"/>
              <a:t>尋找最佳參數的部分</a:t>
            </a:r>
            <a:r>
              <a:rPr lang="en-US" altLang="zh-TW" sz="1600" dirty="0"/>
              <a:t>, </a:t>
            </a:r>
            <a:r>
              <a:rPr lang="zh-TW" altLang="en-US" sz="1600" dirty="0"/>
              <a:t>等網站上線後開始尋找最佳參數</a:t>
            </a:r>
          </a:p>
          <a:p>
            <a:pPr>
              <a:lnSpc>
                <a:spcPct val="150000"/>
              </a:lnSpc>
            </a:pPr>
            <a:r>
              <a:rPr lang="en-US" altLang="zh-TW" sz="1600" dirty="0"/>
              <a:t>[</a:t>
            </a:r>
            <a:r>
              <a:rPr lang="zh-TW" altLang="en-US" sz="1600" dirty="0"/>
              <a:t>*</a:t>
            </a:r>
            <a:r>
              <a:rPr lang="en-US" altLang="zh-TW" sz="1600" dirty="0"/>
              <a:t>]</a:t>
            </a:r>
            <a:r>
              <a:rPr lang="zh-TW" altLang="en-US" sz="1600" dirty="0"/>
              <a:t> 驗證當沖確實並不是最佳選擇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rgbClr val="C00000"/>
                </a:solidFill>
              </a:rPr>
              <a:t>未來規劃：</a:t>
            </a:r>
            <a:endParaRPr lang="en-US" altLang="zh-TW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/>
              <a:t>[#]</a:t>
            </a:r>
            <a:r>
              <a:rPr lang="zh-TW" altLang="en-US" sz="1600" dirty="0"/>
              <a:t> 新增</a:t>
            </a:r>
            <a:r>
              <a:rPr lang="en-US" altLang="zh-TW" sz="1600" dirty="0"/>
              <a:t>Asset</a:t>
            </a:r>
            <a:r>
              <a:rPr lang="zh-TW" altLang="en-US" sz="1600" dirty="0"/>
              <a:t>部份</a:t>
            </a:r>
            <a:r>
              <a:rPr lang="en-US" altLang="zh-TW" sz="1600" dirty="0"/>
              <a:t>, </a:t>
            </a:r>
            <a:r>
              <a:rPr lang="zh-TW" altLang="en-US" sz="1600" dirty="0"/>
              <a:t>可以設定一筆資金及哪些股票進行模擬回測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en-US" altLang="zh-TW" sz="1600" dirty="0"/>
              <a:t>[#]</a:t>
            </a:r>
            <a:r>
              <a:rPr lang="zh-TW" altLang="en-US" sz="1600" dirty="0"/>
              <a:t> 串聯券商</a:t>
            </a:r>
            <a:r>
              <a:rPr lang="en-US" altLang="zh-TW" sz="1600" dirty="0"/>
              <a:t>API</a:t>
            </a:r>
            <a:r>
              <a:rPr lang="zh-TW" altLang="en-US" sz="1600" dirty="0"/>
              <a:t>實現自動交易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en-US" altLang="zh-TW" sz="1600" dirty="0"/>
              <a:t>[#]</a:t>
            </a:r>
            <a:r>
              <a:rPr lang="zh-TW" altLang="en-US" sz="1600" dirty="0"/>
              <a:t> 篩選適合的股票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en-US" altLang="zh-TW" sz="1600" dirty="0"/>
              <a:t>[#]</a:t>
            </a:r>
            <a:r>
              <a:rPr lang="zh-TW" altLang="en-US" sz="1600" dirty="0"/>
              <a:t> 資料庫搭建</a:t>
            </a:r>
          </a:p>
        </p:txBody>
      </p:sp>
    </p:spTree>
    <p:extLst>
      <p:ext uri="{BB962C8B-B14F-4D97-AF65-F5344CB8AC3E}">
        <p14:creationId xmlns:p14="http://schemas.microsoft.com/office/powerpoint/2010/main" val="239040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2460E9C-F70B-4AE8-2D8C-A9307FC4D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20555"/>
              </p:ext>
            </p:extLst>
          </p:nvPr>
        </p:nvGraphicFramePr>
        <p:xfrm>
          <a:off x="433137" y="424893"/>
          <a:ext cx="11147258" cy="5614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469089076"/>
                    </a:ext>
                  </a:extLst>
                </a:gridCol>
                <a:gridCol w="3759868">
                  <a:extLst>
                    <a:ext uri="{9D8B030D-6E8A-4147-A177-3AD203B41FA5}">
                      <a16:colId xmlns:a16="http://schemas.microsoft.com/office/drawing/2014/main" val="1357817264"/>
                    </a:ext>
                  </a:extLst>
                </a:gridCol>
                <a:gridCol w="5101390">
                  <a:extLst>
                    <a:ext uri="{9D8B030D-6E8A-4147-A177-3AD203B41FA5}">
                      <a16:colId xmlns:a16="http://schemas.microsoft.com/office/drawing/2014/main" val="589525936"/>
                    </a:ext>
                  </a:extLst>
                </a:gridCol>
              </a:tblGrid>
              <a:tr h="573946"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CC4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Now </a:t>
                      </a:r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(Done)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CC4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(Not yet)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CC4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711562"/>
                  </a:ext>
                </a:extLst>
              </a:tr>
              <a:tr h="720145"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Reading</a:t>
                      </a:r>
                      <a:endParaRPr lang="zh-TW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auction, continuous trading and closing price 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33645"/>
                  </a:ext>
                </a:extLst>
              </a:tr>
              <a:tr h="720145"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Simulated trading</a:t>
                      </a:r>
                      <a:endParaRPr lang="zh-TW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strike="noStrik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 the trading duration beyond day trading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Handled by NFU</a:t>
                      </a:r>
                      <a:r>
                        <a:rPr lang="zh-TW" altLang="en-US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49584"/>
                  </a:ext>
                </a:extLst>
              </a:tr>
              <a:tr h="720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Categorizing stock types</a:t>
                      </a:r>
                      <a:endParaRPr lang="zh-TW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 stock market</a:t>
                      </a:r>
                      <a:endParaRPr lang="zh-TW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 stock market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Handled by CCU</a:t>
                      </a:r>
                      <a:r>
                        <a:rPr lang="zh-TW" altLang="en-US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474753"/>
                  </a:ext>
                </a:extLst>
              </a:tr>
              <a:tr h="720145"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Stock events</a:t>
                      </a:r>
                      <a:endParaRPr lang="zh-TW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(Null)</a:t>
                      </a:r>
                      <a:endParaRPr lang="zh-TW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 stock events</a:t>
                      </a:r>
                      <a:r>
                        <a:rPr lang="zh-TW" alt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TW stock events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Ex: Annual General Meeting</a:t>
                      </a:r>
                      <a:r>
                        <a:rPr lang="zh-TW" altLang="en-US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FED Meeting</a:t>
                      </a:r>
                      <a:r>
                        <a:rPr lang="zh-TW" altLang="en-US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</a:t>
                      </a:r>
                      <a:r>
                        <a:rPr lang="zh-TW" altLang="en-US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Financial Reports</a:t>
                      </a:r>
                      <a:r>
                        <a:rPr lang="zh-TW" altLang="en-US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highlight>
                            <a:srgbClr val="ECC4B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</a:t>
                      </a:r>
                    </a:p>
                    <a:p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U.S. Handled by CCU, TW Handled by NFU</a:t>
                      </a:r>
                      <a:r>
                        <a:rPr lang="zh-TW" altLang="en-US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00698"/>
                  </a:ext>
                </a:extLst>
              </a:tr>
              <a:tr h="720145"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parameters</a:t>
                      </a:r>
                      <a:endParaRPr lang="zh-TW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the optimal parameters (Using TP/MDD ratio and SQN)</a:t>
                      </a:r>
                      <a:endParaRPr lang="zh-TW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51720"/>
                  </a:ext>
                </a:extLst>
              </a:tr>
              <a:tr h="720145"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- Results</a:t>
                      </a:r>
                      <a:endParaRPr lang="zh-TW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strike="noStrik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Adding simulated results for the US stock market</a:t>
                      </a:r>
                      <a:endParaRPr lang="zh-TW" altLang="en-US" sz="1400" strike="noStrike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strike="sngStrike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95014"/>
                  </a:ext>
                </a:extLst>
              </a:tr>
              <a:tr h="720145"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- Interaction</a:t>
                      </a:r>
                      <a:endParaRPr lang="zh-TW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strike="noStrik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can modify parameters and send computation requests to the server</a:t>
                      </a:r>
                      <a:endParaRPr lang="zh-TW" altLang="en-US" sz="1400" strike="noStrike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strike="sngStrike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70136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C27C7797-43BB-19D7-AD3A-1BB6D3977F1F}"/>
              </a:ext>
            </a:extLst>
          </p:cNvPr>
          <p:cNvSpPr txBox="1"/>
          <p:nvPr/>
        </p:nvSpPr>
        <p:spPr>
          <a:xfrm>
            <a:off x="10307053" y="6100011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highlight>
                  <a:srgbClr val="97EFD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2023/09/26</a:t>
            </a:r>
            <a:endParaRPr lang="zh-TW" altLang="en-US" sz="2000" b="1" dirty="0">
              <a:highlight>
                <a:srgbClr val="97EFD3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5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Microsoft JhengHei UI"/>
        <a:ea typeface="Microsoft JhengHei UI"/>
        <a:cs typeface=""/>
      </a:majorFont>
      <a:minorFont>
        <a:latin typeface="Microsoft JhengHei UI Light"/>
        <a:ea typeface="Microsoft Jheng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79787_TF11429527_Win32.potx" id="{A680936C-8F12-4E2D-996B-0D83E58C1149}" vid="{AA3BF584-81C4-40EE-B2A7-3050B8D286E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JhengHei U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Microsoft JhengHei UI Light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JhengHei U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Microsoft JhengHei U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現代幾何</Template>
  <TotalTime>30</TotalTime>
  <Words>767</Words>
  <Application>Microsoft Office PowerPoint</Application>
  <PresentationFormat>寬螢幕</PresentationFormat>
  <Paragraphs>84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 UI</vt:lpstr>
      <vt:lpstr>Microsoft JhengHei UI Light</vt:lpstr>
      <vt:lpstr>Arial</vt:lpstr>
      <vt:lpstr>Times New Roman</vt:lpstr>
      <vt:lpstr>Office 佈景主題</vt:lpstr>
      <vt:lpstr>Progress Report</vt:lpstr>
      <vt:lpstr>PowerPoint 簡報</vt:lpstr>
      <vt:lpstr>News, Stock events</vt:lpstr>
      <vt:lpstr>Backtesting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柏浚 黃</dc:creator>
  <cp:lastModifiedBy>黃柏浚</cp:lastModifiedBy>
  <cp:revision>15</cp:revision>
  <dcterms:created xsi:type="dcterms:W3CDTF">2023-09-26T10:29:58Z</dcterms:created>
  <dcterms:modified xsi:type="dcterms:W3CDTF">2023-09-26T14:31:02Z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