
<file path=[Content_Types].xml><?xml version="1.0" encoding="utf-8"?>
<Types xmlns="http://schemas.openxmlformats.org/package/2006/content-types">
  <Default Extension="vml" ContentType="application/vnd.openxmlformats-officedocument.vmlDrawing"/>
  <Default Extension="doc" ContentType="application/msword"/>
  <Default Extension="wav" ContentType="audio/x-wav"/>
  <Default Extension="jpeg" ContentType="image/jpe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0"/>
  </p:handoutMasterIdLst>
  <p:sldIdLst>
    <p:sldId id="412" r:id="rId3"/>
    <p:sldId id="337" r:id="rId5"/>
    <p:sldId id="311" r:id="rId6"/>
    <p:sldId id="312" r:id="rId7"/>
    <p:sldId id="339" r:id="rId8"/>
    <p:sldId id="313" r:id="rId9"/>
    <p:sldId id="413" r:id="rId10"/>
    <p:sldId id="344" r:id="rId11"/>
    <p:sldId id="345" r:id="rId12"/>
    <p:sldId id="314" r:id="rId13"/>
    <p:sldId id="315" r:id="rId14"/>
    <p:sldId id="316" r:id="rId15"/>
    <p:sldId id="317" r:id="rId16"/>
    <p:sldId id="550" r:id="rId17"/>
    <p:sldId id="318" r:id="rId18"/>
    <p:sldId id="319" r:id="rId19"/>
    <p:sldId id="341" r:id="rId20"/>
    <p:sldId id="347" r:id="rId21"/>
    <p:sldId id="320" r:id="rId22"/>
    <p:sldId id="322" r:id="rId23"/>
    <p:sldId id="348" r:id="rId24"/>
    <p:sldId id="349" r:id="rId25"/>
    <p:sldId id="350" r:id="rId26"/>
    <p:sldId id="351" r:id="rId27"/>
    <p:sldId id="352" r:id="rId28"/>
    <p:sldId id="340" r:id="rId29"/>
    <p:sldId id="323" r:id="rId30"/>
    <p:sldId id="326" r:id="rId31"/>
    <p:sldId id="327" r:id="rId32"/>
    <p:sldId id="353" r:id="rId33"/>
    <p:sldId id="354" r:id="rId34"/>
    <p:sldId id="355" r:id="rId35"/>
    <p:sldId id="496" r:id="rId36"/>
    <p:sldId id="356" r:id="rId37"/>
    <p:sldId id="497" r:id="rId38"/>
    <p:sldId id="357" r:id="rId39"/>
    <p:sldId id="358" r:id="rId40"/>
    <p:sldId id="359" r:id="rId41"/>
    <p:sldId id="360" r:id="rId42"/>
    <p:sldId id="361" r:id="rId43"/>
    <p:sldId id="362" r:id="rId44"/>
    <p:sldId id="363" r:id="rId45"/>
    <p:sldId id="376" r:id="rId46"/>
    <p:sldId id="330" r:id="rId47"/>
    <p:sldId id="364" r:id="rId48"/>
    <p:sldId id="366" r:id="rId49"/>
    <p:sldId id="367" r:id="rId50"/>
    <p:sldId id="368" r:id="rId51"/>
    <p:sldId id="369" r:id="rId52"/>
    <p:sldId id="370" r:id="rId53"/>
    <p:sldId id="371" r:id="rId54"/>
    <p:sldId id="372" r:id="rId55"/>
    <p:sldId id="373" r:id="rId56"/>
    <p:sldId id="374" r:id="rId57"/>
    <p:sldId id="375" r:id="rId58"/>
    <p:sldId id="377" r:id="rId59"/>
    <p:sldId id="378" r:id="rId60"/>
    <p:sldId id="379" r:id="rId61"/>
    <p:sldId id="380" r:id="rId62"/>
    <p:sldId id="381" r:id="rId63"/>
    <p:sldId id="382" r:id="rId64"/>
    <p:sldId id="383" r:id="rId65"/>
    <p:sldId id="384" r:id="rId66"/>
    <p:sldId id="385" r:id="rId67"/>
    <p:sldId id="386" r:id="rId68"/>
    <p:sldId id="387" r:id="rId69"/>
    <p:sldId id="388" r:id="rId70"/>
    <p:sldId id="389" r:id="rId71"/>
    <p:sldId id="390" r:id="rId72"/>
    <p:sldId id="393" r:id="rId73"/>
    <p:sldId id="394" r:id="rId74"/>
    <p:sldId id="404" r:id="rId75"/>
    <p:sldId id="405" r:id="rId76"/>
    <p:sldId id="395" r:id="rId77"/>
    <p:sldId id="406" r:id="rId78"/>
    <p:sldId id="396" r:id="rId79"/>
    <p:sldId id="397" r:id="rId80"/>
    <p:sldId id="398" r:id="rId81"/>
    <p:sldId id="399" r:id="rId82"/>
    <p:sldId id="407" r:id="rId83"/>
    <p:sldId id="400" r:id="rId84"/>
    <p:sldId id="401" r:id="rId85"/>
    <p:sldId id="402" r:id="rId86"/>
    <p:sldId id="408" r:id="rId87"/>
    <p:sldId id="409" r:id="rId88"/>
    <p:sldId id="403" r:id="rId89"/>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CC"/>
    <a:srgbClr val="0000FF"/>
    <a:srgbClr val="FF0000"/>
    <a:srgbClr val="00FF00"/>
    <a:srgbClr val="800000"/>
    <a:srgbClr val="9900CC"/>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2"/>
  </p:normalViewPr>
  <p:slideViewPr>
    <p:cSldViewPr snapToGrid="0" showGuides="1">
      <p:cViewPr varScale="1">
        <p:scale>
          <a:sx n="108" d="100"/>
          <a:sy n="108" d="100"/>
        </p:scale>
        <p:origin x="-1704" y="-84"/>
      </p:cViewPr>
      <p:guideLst>
        <p:guide orient="horz" pos="2890"/>
        <p:guide pos="2145"/>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768"/>
    </p:cViewPr>
  </p:sorterViewPr>
  <p:gridSpacing cx="72008" cy="72008"/>
</p:viewPr>
</file>

<file path=ppt/_rels/presentation.xml.rels><?xml version="1.0" encoding="UTF-8" standalone="yes"?>
<Relationships xmlns="http://schemas.openxmlformats.org/package/2006/relationships"><Relationship Id="rId93" Type="http://schemas.openxmlformats.org/officeDocument/2006/relationships/tableStyles" Target="tableStyles.xml"/><Relationship Id="rId92" Type="http://schemas.openxmlformats.org/officeDocument/2006/relationships/viewProps" Target="viewProps.xml"/><Relationship Id="rId91" Type="http://schemas.openxmlformats.org/officeDocument/2006/relationships/presProps" Target="presProps.xml"/><Relationship Id="rId90" Type="http://schemas.openxmlformats.org/officeDocument/2006/relationships/handoutMaster" Target="handoutMasters/handoutMaster1.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16.emf"/><Relationship Id="rId3" Type="http://schemas.openxmlformats.org/officeDocument/2006/relationships/image" Target="../media/image15.wmf"/><Relationship Id="rId2" Type="http://schemas.openxmlformats.org/officeDocument/2006/relationships/image" Target="../media/image14.emf"/><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buFontTx/>
              <a:buNone/>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a:buFontTx/>
              <a:buNone/>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a:buFontTx/>
              <a:buNone/>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buFontTx/>
              <a:buNone/>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a:buFontTx/>
              <a:buNone/>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0356" name="Rectangle 4"/>
          <p:cNvSpPr>
            <a:spLocks noGrp="1" noRot="1" noChangeAspec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单击以编辑母版文本样式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a:buFontTx/>
              <a:buNone/>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ENIAC，全称为Electronic Numerical Integrator And Computer，即电子数字积分器与计算机。ENIAC是世界上第一台通用计算机，也是继ABC（阿塔纳索夫-贝瑞计算机）之后的第二台电子计算机。</a:t>
            </a:r>
            <a:endParaRPr lang="zh-CN" altLang="en-US"/>
          </a:p>
          <a:p>
            <a:endParaRPr lang="zh-CN" altLang="en-US"/>
          </a:p>
          <a:p>
            <a:r>
              <a:rPr lang="zh-CN" altLang="en-US"/>
              <a:t>阿塔纳索夫-贝瑞计算机（Atanasoff-Berry Computer，简称ABC）是法定的世界上第一台电子计算机，是美国爱荷华州立大学（Iowa State University）的约翰·文特森·阿塔纳索夫（John Vincent Atanasoff）和他的研究生克利福特·贝瑞（Clifford Berry）在1937年设计，不可编程，仅仅设计用于求解线性方程组，并在1942年成功进行了测试。</a:t>
            </a:r>
            <a:endParaRPr lang="zh-CN" altLang="en-US"/>
          </a:p>
          <a:p>
            <a:endParaRPr lang="zh-CN" altLang="en-US"/>
          </a:p>
          <a:p>
            <a:r>
              <a:rPr lang="zh-CN" altLang="en-US"/>
              <a:t>阿塔纳索夫和克利福德·贝瑞的计算机工作直到1960年才被发现和广为人知，并且陷入了谁才是第一台计算机的冲突中。那时候，ENIAC普遍被认为是第一台现代意义上的计算机，但是在1973年，美国联邦地方法院注销了ENIAC的专利，并得出结论：ENIAC的发明者从阿塔纳索夫那里继承了电子数字计算机的主要构件思想。因此，ABC被认定为世界上第一台计算机。</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高德纳(Donald Ervin Knuth)——经典巨著《计算机程序设计的艺术》的年轻作者。洋洋数百万言的多卷本《计算机程序设计的艺术》(The Art of Computer Programming)堪称计算机科学理论与技术的经典巨著，有评论认为其作用与地位可与数学史上欧几里得的《几何原本》（希腊语：Στοιχεῖα）相比。</a:t>
            </a:r>
            <a:r>
              <a:rPr lang="zh-CN" altLang="en-US">
                <a:sym typeface="+mn-ea"/>
              </a:rPr>
              <a:t>《几何原本》</a:t>
            </a:r>
            <a:r>
              <a:rPr lang="zh-CN" altLang="en-US"/>
              <a:t>是欧几里得几何的基础，在西方是仅次于《圣经》而流传最广的书籍。</a:t>
            </a:r>
            <a:r>
              <a:rPr lang="zh-CN" altLang="en-US">
                <a:sym typeface="+mn-ea"/>
              </a:rPr>
              <a:t>《计算机程序设计的艺术》</a:t>
            </a:r>
            <a:r>
              <a:rPr lang="zh-CN" altLang="en-US"/>
              <a:t>作者高德纳(Donald Ervin Knuth)因而荣获1974年度的图灵奖。计算机科学与技术中两个最基本的概念：“算法”(Algorithm)和“数据结构”(Data Structure)就是高德纳于29岁时提出来的。</a:t>
            </a:r>
            <a:endParaRPr lang="zh-CN" altLang="en-US"/>
          </a:p>
          <a:p>
            <a:endParaRPr lang="zh-CN" altLang="en-US"/>
          </a:p>
          <a:p>
            <a:r>
              <a:rPr lang="zh-CN" altLang="en-US"/>
              <a:t>高德纳这个中文名来自姚储枫教授（香港城大计算机科学系主任，华裔图灵奖得主姚期智的夫人）。以“高”为姓，据Knuth自述是因其个头高大，且辅音G和K读音接近；“德纳”则与“Donald”相谐，且在中文里含体面高贵之义。其时（1977年）高德纳携夫人及儿女John和Jen正准备访问中国大陆——姚储枫给孩子也分别起了“高小强”、“高小珍”的名字，他们全家还同中国孩子在公园玩过无须语言交流的游戏。</a:t>
            </a:r>
            <a:endParaRPr lang="zh-CN" altLang="en-US"/>
          </a:p>
          <a:p>
            <a:endParaRPr lang="zh-CN" altLang="en-US"/>
          </a:p>
          <a:p>
            <a:r>
              <a:rPr lang="zh-CN" altLang="en-US"/>
              <a:t>凭借一句话获得图灵奖的Pascal语言之父——Nicklaus Wirth，让他获得图灵奖的这句话就是他提出的著名公式：“算法+数据结构=程序”。这个公式对计算机科学的影响程度足以类似物理学中爱因斯坦的“E=MC^2”——一个公式展示出了程序的本质。</a:t>
            </a:r>
            <a:endParaRPr lang="zh-CN" altLang="en-US"/>
          </a:p>
          <a:p>
            <a:endParaRPr lang="zh-CN" altLang="en-US"/>
          </a:p>
          <a:p>
            <a:r>
              <a:rPr lang="zh-CN" altLang="en-US"/>
              <a:t>The Croucher Foundation （香港裘槎基金） is an independent private foundation dedicated to promoting the standard of the natural sciences, technology and medicine in Hong Kong</a:t>
            </a:r>
            <a:r>
              <a:rPr lang="en-US" altLang="zh-CN"/>
              <a:t>.</a:t>
            </a:r>
            <a:endParaRPr lang="en-US" altLang="zh-CN"/>
          </a:p>
          <a:p>
            <a:r>
              <a:rPr lang="en-US" altLang="zh-CN"/>
              <a:t>https://croucher.org.hk/</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en-US" altLang="zh-CN"/>
              <a:t>2018</a:t>
            </a:r>
            <a:r>
              <a:rPr lang="zh-CN" altLang="en-US"/>
              <a:t>年6月28日，清华大学人工智能研究院在李兆基科技大楼揭牌成立，这是清华大学建设世界一流大学的重要举措，也是科研体制机制改革进程中的又一个里程碑事件。清华大学计算机系教授、中国科学院院士张钹出任首任院长，清华大学交叉信息研究院院长、图灵奖获得者姚期智担纲学术委员会主任。</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en-US" altLang="zh-CN"/>
              <a:t>2018</a:t>
            </a:r>
            <a:r>
              <a:rPr lang="zh-CN" altLang="en-US"/>
              <a:t>年6月28日，清华大学人工智能研究院在李兆基科技大楼揭牌成立，这是清华大学建设世界一流大学的重要举措，也是科研体制机制改革进程中的又一个里程碑事件。清华大学计算机系教授、中国科学院院士张钹出任首任院长，清华大学交叉信息研究院院长、图灵奖获得者姚期智担纲学术委员会主任。</a:t>
            </a:r>
            <a:endParaRPr lang="zh-CN" altLang="en-US"/>
          </a:p>
          <a:p>
            <a:endParaRPr lang="zh-CN" altLang="en-US"/>
          </a:p>
          <a:p>
            <a:r>
              <a:rPr lang="zh-CN" altLang="en-US"/>
              <a:t>来源：央视网</a:t>
            </a:r>
            <a:endParaRPr lang="zh-CN" altLang="en-US"/>
          </a:p>
          <a:p>
            <a:endParaRPr lang="zh-CN" altLang="en-US"/>
          </a:p>
          <a:p>
            <a:r>
              <a:rPr lang="zh-CN" altLang="en-US"/>
              <a:t>更新时间：2018年09月23日 03:00</a:t>
            </a:r>
            <a:endParaRPr lang="zh-CN" altLang="en-US"/>
          </a:p>
          <a:p>
            <a:endParaRPr lang="zh-CN" altLang="en-US"/>
          </a:p>
          <a:p>
            <a:r>
              <a:rPr lang="zh-CN" altLang="en-US"/>
              <a:t>视频简介：本期节目主要内容： 新一代人工智能正在全球蓬勃兴起，在人工智能赋能新时代的今天，它的创新与突破正对我们的生活产生颠覆性的变革。我们需要抓住共享数字经济的发展机遇，共同推动人工智能造福人类。在2018年世界人工智能大会召开之际，《开讲啦》邀请到了中国科学院院士、清华大学人工智能研究院院长——张钹教授。他将作为“智能生活”系列节目的第一位嘉宾，解释人工智能的“智慧”从何而来，又将如何通过机器的“智慧”改变我们的生活。 （《开讲啦》 20180922 张钹）</a:t>
            </a:r>
            <a:endParaRPr lang="zh-CN" altLang="en-US"/>
          </a:p>
          <a:p>
            <a:r>
              <a:rPr lang="zh-CN" altLang="en-US"/>
              <a:t>http://tv.cctv.com/2018/09/23/VIDEVZpu7kQLwqxXKVO18KzO180923.shtml</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5" name="Rectangle 2"/>
          <p:cNvSpPr>
            <a:spLocks noChangeArrowheads="1"/>
          </p:cNvSpPr>
          <p:nvPr/>
        </p:nvSpPr>
        <p:spPr bwMode="auto">
          <a:xfrm>
            <a:off x="0" y="3527425"/>
            <a:ext cx="9144000" cy="33575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Oval 3"/>
          <p:cNvSpPr>
            <a:spLocks noChangeArrowheads="1"/>
          </p:cNvSpPr>
          <p:nvPr/>
        </p:nvSpPr>
        <p:spPr bwMode="ltGray">
          <a:xfrm>
            <a:off x="1258888" y="4508500"/>
            <a:ext cx="4248150" cy="1800225"/>
          </a:xfrm>
          <a:prstGeom prst="ellipse">
            <a:avLst/>
          </a:prstGeom>
          <a:gradFill rotWithShape="1">
            <a:gsLst>
              <a:gs pos="0">
                <a:schemeClr val="accent2"/>
              </a:gs>
              <a:gs pos="100000">
                <a:schemeClr val="accent2">
                  <a:gamma/>
                  <a:shade val="46275"/>
                  <a:invGamma/>
                </a:schemeClr>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7"/>
          <p:cNvSpPr>
            <a:spLocks noChangeArrowheads="1"/>
          </p:cNvSpPr>
          <p:nvPr/>
        </p:nvSpPr>
        <p:spPr bwMode="gray">
          <a:xfrm>
            <a:off x="0" y="3141663"/>
            <a:ext cx="9144000" cy="43180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Oval 8"/>
          <p:cNvSpPr>
            <a:spLocks noChangeArrowheads="1"/>
          </p:cNvSpPr>
          <p:nvPr/>
        </p:nvSpPr>
        <p:spPr bwMode="gray">
          <a:xfrm>
            <a:off x="276225" y="1255713"/>
            <a:ext cx="4656138" cy="4837113"/>
          </a:xfrm>
          <a:prstGeom prst="ellipse">
            <a:avLst/>
          </a:prstGeom>
          <a:solidFill>
            <a:schemeClr val="bg1"/>
          </a:solidFill>
          <a:ln>
            <a:noFill/>
          </a:ln>
          <a:effectLst>
            <a:outerShdw dist="172739" dir="3238358" algn="ctr" rotWithShape="0">
              <a:schemeClr val="tx1"/>
            </a:outer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Freeform 9" descr="1"/>
          <p:cNvSpPr/>
          <p:nvPr/>
        </p:nvSpPr>
        <p:spPr>
          <a:xfrm>
            <a:off x="1130300" y="1416050"/>
            <a:ext cx="2873375" cy="2182813"/>
          </a:xfrm>
          <a:custGeom>
            <a:avLst/>
            <a:gdLst/>
            <a:ahLst/>
            <a:cxnLst>
              <a:cxn ang="0">
                <a:pos x="2147483647" y="2147483647"/>
              </a:cxn>
              <a:cxn ang="0">
                <a:pos x="2147483647" y="2147483647"/>
              </a:cxn>
              <a:cxn ang="0">
                <a:pos x="2147483647" y="2147483647"/>
              </a:cxn>
              <a:cxn ang="0">
                <a:pos x="0" y="2147483647"/>
              </a:cxn>
              <a:cxn ang="0">
                <a:pos x="2147483647" y="2147483647"/>
              </a:cxn>
            </a:cxnLst>
            <a:rect l="0" t="0" r="0" b="0"/>
            <a:pathLst>
              <a:path w="1810" h="1375">
                <a:moveTo>
                  <a:pt x="905" y="1375"/>
                </a:moveTo>
                <a:lnTo>
                  <a:pt x="1810" y="395"/>
                </a:lnTo>
                <a:cubicBezTo>
                  <a:pt x="1612" y="176"/>
                  <a:pt x="1300" y="0"/>
                  <a:pt x="876" y="24"/>
                </a:cubicBezTo>
                <a:cubicBezTo>
                  <a:pt x="452" y="48"/>
                  <a:pt x="252" y="149"/>
                  <a:pt x="0" y="396"/>
                </a:cubicBezTo>
                <a:lnTo>
                  <a:pt x="905" y="1375"/>
                </a:lnTo>
                <a:close/>
              </a:path>
            </a:pathLst>
          </a:custGeom>
          <a:blipFill rotWithShape="1">
            <a:blip r:embed="rId2"/>
            <a:stretch>
              <a:fillRect/>
            </a:stretch>
          </a:blipFill>
          <a:ln w="76200">
            <a:noFill/>
          </a:ln>
        </p:spPr>
        <p:txBody>
          <a:bodyPr/>
          <a:lstStyle/>
          <a:p>
            <a:endParaRPr lang="zh-CN" altLang="en-US"/>
          </a:p>
        </p:txBody>
      </p:sp>
      <p:sp>
        <p:nvSpPr>
          <p:cNvPr id="2055" name="Freeform 10" descr="2"/>
          <p:cNvSpPr/>
          <p:nvPr/>
        </p:nvSpPr>
        <p:spPr>
          <a:xfrm>
            <a:off x="376238" y="2147888"/>
            <a:ext cx="2103437" cy="3032125"/>
          </a:xfrm>
          <a:custGeom>
            <a:avLst/>
            <a:gdLst/>
            <a:ahLst/>
            <a:cxnLst>
              <a:cxn ang="0">
                <a:pos x="2147483647" y="2147483647"/>
              </a:cxn>
              <a:cxn ang="0">
                <a:pos x="2147483647" y="0"/>
              </a:cxn>
              <a:cxn ang="0">
                <a:pos x="2147483647" y="2147483647"/>
              </a:cxn>
              <a:cxn ang="0">
                <a:pos x="2147483647" y="2147483647"/>
              </a:cxn>
              <a:cxn ang="0">
                <a:pos x="2147483647" y="2147483647"/>
              </a:cxn>
            </a:cxnLst>
            <a:rect l="0" t="0" r="0" b="0"/>
            <a:pathLst>
              <a:path w="1325" h="1910">
                <a:moveTo>
                  <a:pt x="1325" y="960"/>
                </a:moveTo>
                <a:lnTo>
                  <a:pt x="414" y="0"/>
                </a:lnTo>
                <a:cubicBezTo>
                  <a:pt x="238" y="162"/>
                  <a:pt x="0" y="570"/>
                  <a:pt x="27" y="1014"/>
                </a:cubicBezTo>
                <a:cubicBezTo>
                  <a:pt x="53" y="1458"/>
                  <a:pt x="233" y="1748"/>
                  <a:pt x="402" y="1910"/>
                </a:cubicBezTo>
                <a:lnTo>
                  <a:pt x="1325" y="960"/>
                </a:lnTo>
                <a:close/>
              </a:path>
            </a:pathLst>
          </a:custGeom>
          <a:blipFill rotWithShape="1">
            <a:blip r:embed="rId3"/>
            <a:stretch>
              <a:fillRect/>
            </a:stretch>
          </a:blipFill>
          <a:ln w="76200">
            <a:noFill/>
          </a:ln>
        </p:spPr>
        <p:txBody>
          <a:bodyPr/>
          <a:lstStyle/>
          <a:p>
            <a:endParaRPr lang="zh-CN" altLang="en-US"/>
          </a:p>
        </p:txBody>
      </p:sp>
      <p:sp>
        <p:nvSpPr>
          <p:cNvPr id="2056" name="Freeform 11" descr="55282"/>
          <p:cNvSpPr/>
          <p:nvPr/>
        </p:nvSpPr>
        <p:spPr>
          <a:xfrm>
            <a:off x="1085850" y="3730625"/>
            <a:ext cx="2962275" cy="2219325"/>
          </a:xfrm>
          <a:custGeom>
            <a:avLst/>
            <a:gdLst/>
            <a:ahLst/>
            <a:cxnLst>
              <a:cxn ang="0">
                <a:pos x="2147483647" y="0"/>
              </a:cxn>
              <a:cxn ang="0">
                <a:pos x="0" y="2147483647"/>
              </a:cxn>
              <a:cxn ang="0">
                <a:pos x="2147483647" y="2147483647"/>
              </a:cxn>
              <a:cxn ang="0">
                <a:pos x="2147483647" y="2147483647"/>
              </a:cxn>
              <a:cxn ang="0">
                <a:pos x="2147483647" y="0"/>
              </a:cxn>
            </a:cxnLst>
            <a:rect l="0" t="0" r="0" b="0"/>
            <a:pathLst>
              <a:path w="1866" h="1398">
                <a:moveTo>
                  <a:pt x="927" y="0"/>
                </a:moveTo>
                <a:lnTo>
                  <a:pt x="0" y="975"/>
                </a:lnTo>
                <a:cubicBezTo>
                  <a:pt x="203" y="1204"/>
                  <a:pt x="607" y="1398"/>
                  <a:pt x="996" y="1387"/>
                </a:cubicBezTo>
                <a:cubicBezTo>
                  <a:pt x="1385" y="1375"/>
                  <a:pt x="1707" y="1159"/>
                  <a:pt x="1866" y="996"/>
                </a:cubicBezTo>
                <a:lnTo>
                  <a:pt x="927" y="0"/>
                </a:lnTo>
                <a:close/>
              </a:path>
            </a:pathLst>
          </a:custGeom>
          <a:blipFill rotWithShape="1">
            <a:blip r:embed="rId4"/>
            <a:stretch>
              <a:fillRect/>
            </a:stretch>
          </a:blipFill>
          <a:ln w="76200">
            <a:noFill/>
          </a:ln>
        </p:spPr>
        <p:txBody>
          <a:bodyPr/>
          <a:lstStyle/>
          <a:p>
            <a:endParaRPr lang="zh-CN" altLang="en-US"/>
          </a:p>
        </p:txBody>
      </p:sp>
      <p:sp>
        <p:nvSpPr>
          <p:cNvPr id="2057" name="Freeform 14" descr="4"/>
          <p:cNvSpPr/>
          <p:nvPr/>
        </p:nvSpPr>
        <p:spPr>
          <a:xfrm>
            <a:off x="2625725" y="2119313"/>
            <a:ext cx="2139950" cy="3116262"/>
          </a:xfrm>
          <a:custGeom>
            <a:avLst/>
            <a:gdLst/>
            <a:ahLst/>
            <a:cxnLst>
              <a:cxn ang="0">
                <a:pos x="2147483647" y="2147483647"/>
              </a:cxn>
              <a:cxn ang="0">
                <a:pos x="2147483647" y="2147483647"/>
              </a:cxn>
              <a:cxn ang="0">
                <a:pos x="2147483647" y="0"/>
              </a:cxn>
              <a:cxn ang="0">
                <a:pos x="0" y="2147483647"/>
              </a:cxn>
              <a:cxn ang="0">
                <a:pos x="2147483647" y="2147483647"/>
              </a:cxn>
            </a:cxnLst>
            <a:rect l="0" t="0" r="0" b="0"/>
            <a:pathLst>
              <a:path w="1348" h="1963">
                <a:moveTo>
                  <a:pt x="951" y="1963"/>
                </a:moveTo>
                <a:cubicBezTo>
                  <a:pt x="1244" y="1689"/>
                  <a:pt x="1348" y="1323"/>
                  <a:pt x="1338" y="977"/>
                </a:cubicBezTo>
                <a:cubicBezTo>
                  <a:pt x="1329" y="629"/>
                  <a:pt x="1132" y="226"/>
                  <a:pt x="905" y="0"/>
                </a:cubicBezTo>
                <a:lnTo>
                  <a:pt x="0" y="987"/>
                </a:lnTo>
                <a:lnTo>
                  <a:pt x="951" y="1963"/>
                </a:lnTo>
                <a:close/>
              </a:path>
            </a:pathLst>
          </a:custGeom>
          <a:blipFill rotWithShape="1">
            <a:blip r:embed="rId5"/>
            <a:stretch>
              <a:fillRect/>
            </a:stretch>
          </a:blipFill>
          <a:ln w="76200">
            <a:noFill/>
          </a:ln>
        </p:spPr>
        <p:txBody>
          <a:bodyPr/>
          <a:lstStyle/>
          <a:p>
            <a:endParaRPr lang="zh-CN" altLang="en-US"/>
          </a:p>
        </p:txBody>
      </p:sp>
      <p:sp>
        <p:nvSpPr>
          <p:cNvPr id="23" name="Oval 15"/>
          <p:cNvSpPr>
            <a:spLocks noChangeArrowheads="1"/>
          </p:cNvSpPr>
          <p:nvPr/>
        </p:nvSpPr>
        <p:spPr bwMode="gray">
          <a:xfrm>
            <a:off x="1806575" y="2954338"/>
            <a:ext cx="1655763" cy="165576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 name="Text Box 16"/>
          <p:cNvSpPr txBox="1">
            <a:spLocks noChangeArrowheads="1"/>
          </p:cNvSpPr>
          <p:nvPr/>
        </p:nvSpPr>
        <p:spPr bwMode="auto">
          <a:xfrm>
            <a:off x="2149475" y="3505200"/>
            <a:ext cx="13081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t> GU</a:t>
            </a:r>
            <a:endParaRPr kumimoji="0" lang="en-US" altLang="zh-CN" sz="2800" b="1"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4460" name="Rectangle 12"/>
          <p:cNvSpPr>
            <a:spLocks noGrp="1" noChangeArrowheads="1"/>
          </p:cNvSpPr>
          <p:nvPr>
            <p:ph type="ctrTitle"/>
          </p:nvPr>
        </p:nvSpPr>
        <p:spPr>
          <a:xfrm>
            <a:off x="3124200" y="762000"/>
            <a:ext cx="5715000" cy="1828800"/>
          </a:xfrm>
        </p:spPr>
        <p:txBody>
          <a:bodyPr/>
          <a:lstStyle>
            <a:lvl1pPr algn="r">
              <a:defRPr sz="4400">
                <a:solidFill>
                  <a:schemeClr val="tx1"/>
                </a:solidFill>
                <a:effectLst>
                  <a:outerShdw blurRad="38100" dist="38100" dir="2700000" algn="tl">
                    <a:srgbClr val="C0C0C0"/>
                  </a:outerShdw>
                </a:effectLst>
              </a:defRPr>
            </a:lvl1pPr>
          </a:lstStyle>
          <a:p>
            <a:r>
              <a:rPr lang="zh-CN" altLang="en-US" noProof="1" smtClean="0"/>
              <a:t>单击此处编辑母版标题样式</a:t>
            </a:r>
            <a:endParaRPr lang="en-US" altLang="zh-CN" noProof="1"/>
          </a:p>
        </p:txBody>
      </p:sp>
      <p:sp>
        <p:nvSpPr>
          <p:cNvPr id="104461" name="Rectangle 13"/>
          <p:cNvSpPr>
            <a:spLocks noGrp="1" noChangeArrowheads="1"/>
          </p:cNvSpPr>
          <p:nvPr>
            <p:ph type="subTitle" idx="1"/>
          </p:nvPr>
        </p:nvSpPr>
        <p:spPr bwMode="white">
          <a:xfrm>
            <a:off x="4343400" y="3178175"/>
            <a:ext cx="4572000" cy="381000"/>
          </a:xfrm>
        </p:spPr>
        <p:txBody>
          <a:bodyPr/>
          <a:lstStyle>
            <a:lvl1pPr marL="0" indent="0" algn="r">
              <a:buFont typeface="Wingdings" panose="05000000000000000000" pitchFamily="2" charset="2"/>
              <a:buNone/>
              <a:defRPr sz="1600" b="0">
                <a:solidFill>
                  <a:schemeClr val="bg1"/>
                </a:solidFill>
              </a:defRPr>
            </a:lvl1pPr>
          </a:lstStyle>
          <a:p>
            <a:r>
              <a:rPr lang="en-US" altLang="zh-CN" noProof="1"/>
              <a:t>Click to edit Master subtitle style</a:t>
            </a:r>
            <a:endParaRPr lang="en-US" altLang="zh-CN" noProof="1"/>
          </a:p>
        </p:txBody>
      </p:sp>
      <p:sp>
        <p:nvSpPr>
          <p:cNvPr id="25" name="Rectangle 4"/>
          <p:cNvSpPr>
            <a:spLocks noGrp="1" noChangeArrowheads="1"/>
          </p:cNvSpPr>
          <p:nvPr>
            <p:ph type="dt" sz="half" idx="2"/>
          </p:nvPr>
        </p:nvSpPr>
        <p:spPr bwMode="auto">
          <a:xfrm>
            <a:off x="457200" y="6486525"/>
            <a:ext cx="2133600" cy="168275"/>
          </a:xfrm>
          <a:prstGeom prst="rect">
            <a:avLst/>
          </a:prstGeom>
          <a:ln>
            <a:miter lim="800000"/>
          </a:ln>
        </p:spPr>
        <p:txBody>
          <a:bodyPr vert="horz" wrap="square" lIns="91440" tIns="45720" rIns="91440" bIns="45720" numCol="1" anchor="t" anchorCtr="0" compatLnSpc="1"/>
          <a:lstStyle>
            <a:lvl1pPr>
              <a:buFontTx/>
              <a:buNone/>
              <a:defRPr sz="1200">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6" name="Rectangle 5"/>
          <p:cNvSpPr>
            <a:spLocks noGrp="1" noChangeArrowheads="1"/>
          </p:cNvSpPr>
          <p:nvPr>
            <p:ph type="ftr" sz="quarter" idx="3"/>
          </p:nvPr>
        </p:nvSpPr>
        <p:spPr bwMode="auto">
          <a:xfrm>
            <a:off x="3124200" y="6486525"/>
            <a:ext cx="2895600" cy="168275"/>
          </a:xfrm>
          <a:prstGeom prst="rect">
            <a:avLst/>
          </a:prstGeom>
          <a:ln>
            <a:miter lim="800000"/>
          </a:ln>
        </p:spPr>
        <p:txBody>
          <a:bodyPr vert="horz" wrap="square" lIns="91440" tIns="45720" rIns="91440" bIns="45720" numCol="1" anchor="t" anchorCtr="0" compatLnSpc="1"/>
          <a:lstStyle>
            <a:lvl1pPr algn="ctr">
              <a:buFontTx/>
              <a:buNone/>
              <a:defRPr sz="12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7" name="Rectangle 6"/>
          <p:cNvSpPr>
            <a:spLocks noGrp="1" noChangeArrowheads="1"/>
          </p:cNvSpPr>
          <p:nvPr>
            <p:ph type="sldNum" sz="quarter" idx="4"/>
          </p:nvPr>
        </p:nvSpPr>
        <p:spPr bwMode="auto">
          <a:xfrm>
            <a:off x="6553200" y="6486525"/>
            <a:ext cx="2133600" cy="168275"/>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zh-CN" sz="1200" dirty="0">
                <a:solidFill>
                  <a:schemeClr val="bg1"/>
                </a:solidFill>
              </a:rPr>
            </a:fld>
            <a:endParaRPr lang="en-US" altLang="zh-CN" sz="12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pic>
        <p:nvPicPr>
          <p:cNvPr id="11269" name="图片 14"/>
          <p:cNvPicPr>
            <a:picLocks noChangeAspect="1"/>
          </p:cNvPicPr>
          <p:nvPr userDrawn="1"/>
        </p:nvPicPr>
        <p:blipFill>
          <a:blip r:embed="rId2"/>
          <a:stretch>
            <a:fillRect/>
          </a:stretch>
        </p:blipFill>
        <p:spPr>
          <a:xfrm>
            <a:off x="8258175" y="6375400"/>
            <a:ext cx="866775" cy="482600"/>
          </a:xfrm>
          <a:prstGeom prst="rect">
            <a:avLst/>
          </a:prstGeom>
          <a:noFill/>
          <a:ln w="9525">
            <a:noFill/>
          </a:ln>
        </p:spPr>
      </p:pic>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16" name="Rectangle 7"/>
          <p:cNvSpPr>
            <a:spLocks noGrp="1" noChangeArrowheads="1"/>
          </p:cNvSpPr>
          <p:nvPr>
            <p:ph type="sldNum" sz="quarter" idx="4"/>
          </p:nvPr>
        </p:nvSpPr>
        <p:spPr bwMode="auto">
          <a:xfrm>
            <a:off x="3124200" y="6553200"/>
            <a:ext cx="2133600" cy="2349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pic>
        <p:nvPicPr>
          <p:cNvPr id="12293" name="图片 14"/>
          <p:cNvPicPr>
            <a:picLocks noChangeAspect="1"/>
          </p:cNvPicPr>
          <p:nvPr userDrawn="1"/>
        </p:nvPicPr>
        <p:blipFill>
          <a:blip r:embed="rId2"/>
          <a:stretch>
            <a:fillRect/>
          </a:stretch>
        </p:blipFill>
        <p:spPr>
          <a:xfrm>
            <a:off x="8258175" y="6375400"/>
            <a:ext cx="866775" cy="482600"/>
          </a:xfrm>
          <a:prstGeom prst="rect">
            <a:avLst/>
          </a:prstGeom>
          <a:noFill/>
          <a:ln w="9525">
            <a:noFill/>
          </a:ln>
        </p:spPr>
      </p:pic>
      <p:sp>
        <p:nvSpPr>
          <p:cNvPr id="2" name="竖排标题 1"/>
          <p:cNvSpPr>
            <a:spLocks noGrp="1"/>
          </p:cNvSpPr>
          <p:nvPr>
            <p:ph type="title" orient="vert"/>
          </p:nvPr>
        </p:nvSpPr>
        <p:spPr>
          <a:xfrm>
            <a:off x="6610350" y="152400"/>
            <a:ext cx="2076450" cy="63373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381000" y="152400"/>
            <a:ext cx="6076950" cy="6337300"/>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16" name="Rectangle 7"/>
          <p:cNvSpPr>
            <a:spLocks noGrp="1" noChangeArrowheads="1"/>
          </p:cNvSpPr>
          <p:nvPr>
            <p:ph type="sldNum" sz="quarter" idx="4"/>
          </p:nvPr>
        </p:nvSpPr>
        <p:spPr bwMode="auto">
          <a:xfrm>
            <a:off x="3124200" y="6553200"/>
            <a:ext cx="2133600" cy="2349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7" name="图片 14"/>
          <p:cNvPicPr>
            <a:picLocks noChangeAspect="1"/>
          </p:cNvPicPr>
          <p:nvPr userDrawn="1"/>
        </p:nvPicPr>
        <p:blipFill>
          <a:blip r:embed="rId2"/>
          <a:stretch>
            <a:fillRect/>
          </a:stretch>
        </p:blipFill>
        <p:spPr>
          <a:xfrm>
            <a:off x="8258175" y="6375400"/>
            <a:ext cx="866775" cy="482600"/>
          </a:xfrm>
          <a:prstGeom prst="rect">
            <a:avLst/>
          </a:prstGeom>
          <a:noFill/>
          <a:ln w="9525">
            <a:noFill/>
          </a:ln>
        </p:spPr>
      </p:pic>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16" name="Rectangle 7"/>
          <p:cNvSpPr>
            <a:spLocks noGrp="1" noChangeArrowheads="1"/>
          </p:cNvSpPr>
          <p:nvPr>
            <p:ph type="sldNum" sz="quarter" idx="4"/>
          </p:nvPr>
        </p:nvSpPr>
        <p:spPr bwMode="auto">
          <a:xfrm>
            <a:off x="3124200" y="6553200"/>
            <a:ext cx="2133600" cy="2349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4101" name="图片 14"/>
          <p:cNvPicPr>
            <a:picLocks noChangeAspect="1"/>
          </p:cNvPicPr>
          <p:nvPr userDrawn="1"/>
        </p:nvPicPr>
        <p:blipFill>
          <a:blip r:embed="rId2"/>
          <a:stretch>
            <a:fillRect/>
          </a:stretch>
        </p:blipFill>
        <p:spPr>
          <a:xfrm>
            <a:off x="8258175" y="6375400"/>
            <a:ext cx="866775" cy="482600"/>
          </a:xfrm>
          <a:prstGeom prst="rect">
            <a:avLst/>
          </a:prstGeom>
          <a:noFill/>
          <a:ln w="9525">
            <a:noFill/>
          </a:ln>
        </p:spPr>
      </p:pic>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16" name="Rectangle 7"/>
          <p:cNvSpPr>
            <a:spLocks noGrp="1" noChangeArrowheads="1"/>
          </p:cNvSpPr>
          <p:nvPr>
            <p:ph type="sldNum" sz="quarter" idx="4"/>
          </p:nvPr>
        </p:nvSpPr>
        <p:spPr bwMode="auto">
          <a:xfrm>
            <a:off x="3124200" y="6553200"/>
            <a:ext cx="2133600" cy="2349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pic>
        <p:nvPicPr>
          <p:cNvPr id="5125" name="图片 14"/>
          <p:cNvPicPr>
            <a:picLocks noChangeAspect="1"/>
          </p:cNvPicPr>
          <p:nvPr userDrawn="1"/>
        </p:nvPicPr>
        <p:blipFill>
          <a:blip r:embed="rId2"/>
          <a:stretch>
            <a:fillRect/>
          </a:stretch>
        </p:blipFill>
        <p:spPr>
          <a:xfrm>
            <a:off x="8258175" y="6375400"/>
            <a:ext cx="866775" cy="482600"/>
          </a:xfrm>
          <a:prstGeom prst="rect">
            <a:avLst/>
          </a:prstGeom>
          <a:noFill/>
          <a:ln w="9525">
            <a:noFill/>
          </a:ln>
        </p:spPr>
      </p:pic>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2414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2414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16" name="Rectangle 7"/>
          <p:cNvSpPr>
            <a:spLocks noGrp="1" noChangeArrowheads="1"/>
          </p:cNvSpPr>
          <p:nvPr>
            <p:ph type="sldNum" sz="quarter" idx="4"/>
          </p:nvPr>
        </p:nvSpPr>
        <p:spPr bwMode="auto">
          <a:xfrm>
            <a:off x="3124200" y="6553200"/>
            <a:ext cx="2133600" cy="2349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pic>
        <p:nvPicPr>
          <p:cNvPr id="6149" name="图片 14"/>
          <p:cNvPicPr>
            <a:picLocks noChangeAspect="1"/>
          </p:cNvPicPr>
          <p:nvPr userDrawn="1"/>
        </p:nvPicPr>
        <p:blipFill>
          <a:blip r:embed="rId2"/>
          <a:stretch>
            <a:fillRect/>
          </a:stretch>
        </p:blipFill>
        <p:spPr>
          <a:xfrm>
            <a:off x="8258175" y="6375400"/>
            <a:ext cx="866775" cy="482600"/>
          </a:xfrm>
          <a:prstGeom prst="rect">
            <a:avLst/>
          </a:prstGeom>
          <a:noFill/>
          <a:ln w="9525">
            <a:noFill/>
          </a:ln>
        </p:spPr>
      </p:pic>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16" name="Rectangle 7"/>
          <p:cNvSpPr>
            <a:spLocks noGrp="1" noChangeArrowheads="1"/>
          </p:cNvSpPr>
          <p:nvPr>
            <p:ph type="sldNum" sz="quarter" idx="14"/>
          </p:nvPr>
        </p:nvSpPr>
        <p:spPr bwMode="auto">
          <a:xfrm>
            <a:off x="3124200" y="6553200"/>
            <a:ext cx="2133600" cy="2349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pic>
        <p:nvPicPr>
          <p:cNvPr id="7173" name="图片 14"/>
          <p:cNvPicPr>
            <a:picLocks noChangeAspect="1"/>
          </p:cNvPicPr>
          <p:nvPr userDrawn="1"/>
        </p:nvPicPr>
        <p:blipFill>
          <a:blip r:embed="rId2"/>
          <a:stretch>
            <a:fillRect/>
          </a:stretch>
        </p:blipFill>
        <p:spPr>
          <a:xfrm>
            <a:off x="8258175" y="6375400"/>
            <a:ext cx="866775" cy="482600"/>
          </a:xfrm>
          <a:prstGeom prst="rect">
            <a:avLst/>
          </a:prstGeom>
          <a:noFill/>
          <a:ln w="9525">
            <a:noFill/>
          </a:ln>
        </p:spPr>
      </p:pic>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16" name="Rectangle 7"/>
          <p:cNvSpPr>
            <a:spLocks noGrp="1" noChangeArrowheads="1"/>
          </p:cNvSpPr>
          <p:nvPr>
            <p:ph type="sldNum" sz="quarter" idx="4"/>
          </p:nvPr>
        </p:nvSpPr>
        <p:spPr bwMode="auto">
          <a:xfrm>
            <a:off x="3124200" y="6553200"/>
            <a:ext cx="2133600" cy="2349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pic>
        <p:nvPicPr>
          <p:cNvPr id="8197" name="图片 14"/>
          <p:cNvPicPr>
            <a:picLocks noChangeAspect="1"/>
          </p:cNvPicPr>
          <p:nvPr userDrawn="1"/>
        </p:nvPicPr>
        <p:blipFill>
          <a:blip r:embed="rId2"/>
          <a:stretch>
            <a:fillRect/>
          </a:stretch>
        </p:blipFill>
        <p:spPr>
          <a:xfrm>
            <a:off x="8258175" y="6375400"/>
            <a:ext cx="866775" cy="482600"/>
          </a:xfrm>
          <a:prstGeom prst="rect">
            <a:avLst/>
          </a:prstGeom>
          <a:noFill/>
          <a:ln w="9525">
            <a:noFill/>
          </a:ln>
        </p:spPr>
      </p:pic>
      <p:sp>
        <p:nvSpPr>
          <p:cNvPr id="16" name="Rectangle 7"/>
          <p:cNvSpPr>
            <a:spLocks noGrp="1" noChangeArrowheads="1"/>
          </p:cNvSpPr>
          <p:nvPr>
            <p:ph type="sldNum" sz="quarter" idx="4"/>
          </p:nvPr>
        </p:nvSpPr>
        <p:spPr bwMode="auto">
          <a:xfrm>
            <a:off x="3124200" y="6553200"/>
            <a:ext cx="2133600" cy="2349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pic>
        <p:nvPicPr>
          <p:cNvPr id="9221" name="图片 14"/>
          <p:cNvPicPr>
            <a:picLocks noChangeAspect="1"/>
          </p:cNvPicPr>
          <p:nvPr userDrawn="1"/>
        </p:nvPicPr>
        <p:blipFill>
          <a:blip r:embed="rId2"/>
          <a:stretch>
            <a:fillRect/>
          </a:stretch>
        </p:blipFill>
        <p:spPr>
          <a:xfrm>
            <a:off x="8258175" y="6375400"/>
            <a:ext cx="866775" cy="482600"/>
          </a:xfrm>
          <a:prstGeom prst="rect">
            <a:avLst/>
          </a:prstGeom>
          <a:noFill/>
          <a:ln w="9525">
            <a:noFill/>
          </a:ln>
        </p:spPr>
      </p:pic>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16" name="Rectangle 7"/>
          <p:cNvSpPr>
            <a:spLocks noGrp="1" noChangeArrowheads="1"/>
          </p:cNvSpPr>
          <p:nvPr>
            <p:ph type="sldNum" sz="quarter" idx="4"/>
          </p:nvPr>
        </p:nvSpPr>
        <p:spPr bwMode="auto">
          <a:xfrm>
            <a:off x="3124200" y="6553200"/>
            <a:ext cx="2133600" cy="2349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pic>
        <p:nvPicPr>
          <p:cNvPr id="10245" name="图片 14"/>
          <p:cNvPicPr>
            <a:picLocks noChangeAspect="1"/>
          </p:cNvPicPr>
          <p:nvPr userDrawn="1"/>
        </p:nvPicPr>
        <p:blipFill>
          <a:blip r:embed="rId2"/>
          <a:stretch>
            <a:fillRect/>
          </a:stretch>
        </p:blipFill>
        <p:spPr>
          <a:xfrm>
            <a:off x="8258175" y="6375400"/>
            <a:ext cx="866775" cy="482600"/>
          </a:xfrm>
          <a:prstGeom prst="rect">
            <a:avLst/>
          </a:prstGeom>
          <a:noFill/>
          <a:ln w="9525">
            <a:noFill/>
          </a:ln>
        </p:spPr>
      </p:pic>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1" i="0" u="none" strike="noStrike" kern="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16" name="Rectangle 7"/>
          <p:cNvSpPr>
            <a:spLocks noGrp="1" noChangeArrowheads="1"/>
          </p:cNvSpPr>
          <p:nvPr>
            <p:ph type="sldNum" sz="quarter" idx="4"/>
          </p:nvPr>
        </p:nvSpPr>
        <p:spPr bwMode="auto">
          <a:xfrm>
            <a:off x="3124200" y="6553200"/>
            <a:ext cx="2133600" cy="2349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zh-CN" sz="1400" dirty="0"/>
            </a:fld>
            <a:endParaRPr lang="en-US" altLang="zh-CN" sz="14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9.jpeg"/><Relationship Id="rId14" Type="http://schemas.openxmlformats.org/officeDocument/2006/relationships/image" Target="../media/image8.jpeg"/><Relationship Id="rId13" Type="http://schemas.openxmlformats.org/officeDocument/2006/relationships/image" Target="../media/image7.jpeg"/><Relationship Id="rId12" Type="http://schemas.openxmlformats.org/officeDocument/2006/relationships/image" Target="../media/image6.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gray">
          <a:xfrm>
            <a:off x="0" y="798513"/>
            <a:ext cx="9144000" cy="3127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Rectangle 3"/>
          <p:cNvSpPr>
            <a:spLocks noChangeArrowheads="1"/>
          </p:cNvSpPr>
          <p:nvPr/>
        </p:nvSpPr>
        <p:spPr bwMode="white">
          <a:xfrm>
            <a:off x="0" y="0"/>
            <a:ext cx="9144000" cy="8366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4"/>
          <p:cNvSpPr>
            <a:spLocks noGrp="1"/>
          </p:cNvSpPr>
          <p:nvPr>
            <p:ph type="body"/>
          </p:nvPr>
        </p:nvSpPr>
        <p:spPr>
          <a:xfrm>
            <a:off x="457200" y="1241425"/>
            <a:ext cx="8229600" cy="5248275"/>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431" name="Rectangle 7"/>
          <p:cNvSpPr>
            <a:spLocks noGrp="1" noChangeArrowheads="1"/>
          </p:cNvSpPr>
          <p:nvPr>
            <p:ph type="sldNum" sz="quarter" idx="4"/>
          </p:nvPr>
        </p:nvSpPr>
        <p:spPr bwMode="auto">
          <a:xfrm>
            <a:off x="3124200" y="6553200"/>
            <a:ext cx="2133600" cy="234950"/>
          </a:xfrm>
          <a:prstGeom prst="rect">
            <a:avLst/>
          </a:prstGeom>
          <a:noFill/>
          <a:ln w="9525">
            <a:noFill/>
            <a:miter lim="800000"/>
          </a:ln>
          <a:effectLst/>
        </p:spPr>
        <p:txBody>
          <a:bodyPr vert="horz" wrap="square" lIns="91440" tIns="45720" rIns="91440" bIns="45720" numCol="1" anchor="t" anchorCtr="0" compatLnSpc="1"/>
          <a:lstStyle/>
          <a:p>
            <a:pPr lvl="0" algn="r" eaLnBrk="1" hangingPunct="1"/>
            <a:fld id="{9A0DB2DC-4C9A-4742-B13C-FB6460FD3503}" type="slidenum">
              <a:rPr lang="en-US" altLang="zh-CN" sz="1400" dirty="0"/>
            </a:fld>
            <a:endParaRPr lang="en-US" altLang="zh-CN" sz="1400" dirty="0"/>
          </a:p>
        </p:txBody>
      </p:sp>
      <p:sp>
        <p:nvSpPr>
          <p:cNvPr id="1030" name="Rectangle 8"/>
          <p:cNvSpPr>
            <a:spLocks noGrp="1"/>
          </p:cNvSpPr>
          <p:nvPr>
            <p:ph type="title"/>
          </p:nvPr>
        </p:nvSpPr>
        <p:spPr>
          <a:xfrm>
            <a:off x="381000" y="152400"/>
            <a:ext cx="7391400" cy="563563"/>
          </a:xfrm>
          <a:prstGeom prst="rect">
            <a:avLst/>
          </a:prstGeom>
          <a:noFill/>
          <a:ln w="9525">
            <a:noFill/>
          </a:ln>
        </p:spPr>
        <p:txBody>
          <a:bodyPr anchor="ctr"/>
          <a:lstStyle/>
          <a:p>
            <a:pPr lvl="0"/>
            <a:r>
              <a:rPr lang="en-US" altLang="zh-CN" dirty="0"/>
              <a:t>Click to edit Master title style</a:t>
            </a:r>
            <a:endParaRPr lang="en-US" altLang="zh-CN" dirty="0"/>
          </a:p>
        </p:txBody>
      </p:sp>
      <p:grpSp>
        <p:nvGrpSpPr>
          <p:cNvPr id="1031" name="Group 9"/>
          <p:cNvGrpSpPr/>
          <p:nvPr/>
        </p:nvGrpSpPr>
        <p:grpSpPr>
          <a:xfrm>
            <a:off x="7308850" y="188913"/>
            <a:ext cx="1665288" cy="1512887"/>
            <a:chOff x="4604" y="119"/>
            <a:chExt cx="1049" cy="953"/>
          </a:xfrm>
        </p:grpSpPr>
        <p:sp>
          <p:nvSpPr>
            <p:cNvPr id="103434" name="Oval 10"/>
            <p:cNvSpPr>
              <a:spLocks noChangeArrowheads="1"/>
            </p:cNvSpPr>
            <p:nvPr/>
          </p:nvSpPr>
          <p:spPr bwMode="gray">
            <a:xfrm>
              <a:off x="4921" y="845"/>
              <a:ext cx="732" cy="227"/>
            </a:xfrm>
            <a:prstGeom prst="ellipse">
              <a:avLst/>
            </a:prstGeom>
            <a:gradFill rotWithShape="1">
              <a:gsLst>
                <a:gs pos="0">
                  <a:schemeClr val="tx1"/>
                </a:gs>
                <a:gs pos="100000">
                  <a:schemeClr val="tx1">
                    <a:gamma/>
                    <a:tint val="0"/>
                    <a:invGamma/>
                  </a:schemeClr>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3" name="Oval 11"/>
            <p:cNvSpPr>
              <a:spLocks noChangeArrowheads="1"/>
            </p:cNvSpPr>
            <p:nvPr/>
          </p:nvSpPr>
          <p:spPr bwMode="gray">
            <a:xfrm>
              <a:off x="4604" y="119"/>
              <a:ext cx="932" cy="911"/>
            </a:xfrm>
            <a:prstGeom prst="ellipse">
              <a:avLst/>
            </a:prstGeom>
            <a:solidFill>
              <a:schemeClr val="bg1"/>
            </a:solidFill>
            <a:ln>
              <a:noFill/>
            </a:ln>
            <a:effectLst>
              <a:outerShdw dist="63500" dir="2212194" algn="ctr" rotWithShape="0">
                <a:schemeClr val="tx1"/>
              </a:outer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Freeform 12" descr="4"/>
            <p:cNvSpPr/>
            <p:nvPr/>
          </p:nvSpPr>
          <p:spPr>
            <a:xfrm>
              <a:off x="5077" y="281"/>
              <a:ext cx="426" cy="588"/>
            </a:xfrm>
            <a:custGeom>
              <a:avLst/>
              <a:gdLst/>
              <a:ahLst/>
              <a:cxnLst>
                <a:cxn ang="0">
                  <a:pos x="9" y="16"/>
                </a:cxn>
                <a:cxn ang="0">
                  <a:pos x="13" y="8"/>
                </a:cxn>
                <a:cxn ang="0">
                  <a:pos x="9" y="0"/>
                </a:cxn>
                <a:cxn ang="0">
                  <a:pos x="0" y="8"/>
                </a:cxn>
                <a:cxn ang="0">
                  <a:pos x="9" y="16"/>
                </a:cxn>
              </a:cxnLst>
              <a:rect l="0" t="0" r="0" b="0"/>
              <a:pathLst>
                <a:path w="1348" h="1963">
                  <a:moveTo>
                    <a:pt x="951" y="1963"/>
                  </a:moveTo>
                  <a:cubicBezTo>
                    <a:pt x="1244" y="1689"/>
                    <a:pt x="1348" y="1323"/>
                    <a:pt x="1338" y="977"/>
                  </a:cubicBezTo>
                  <a:cubicBezTo>
                    <a:pt x="1329" y="629"/>
                    <a:pt x="1132" y="226"/>
                    <a:pt x="905" y="0"/>
                  </a:cubicBezTo>
                  <a:lnTo>
                    <a:pt x="0" y="987"/>
                  </a:lnTo>
                  <a:lnTo>
                    <a:pt x="951" y="1963"/>
                  </a:lnTo>
                  <a:close/>
                </a:path>
              </a:pathLst>
            </a:custGeom>
            <a:blipFill rotWithShape="1">
              <a:blip r:embed="rId12" cstate="print"/>
              <a:stretch>
                <a:fillRect/>
              </a:stretch>
            </a:blipFill>
            <a:ln w="76200">
              <a:noFill/>
            </a:ln>
          </p:spPr>
          <p:txBody>
            <a:bodyPr/>
            <a:lstStyle/>
            <a:p>
              <a:endParaRPr lang="zh-CN" altLang="en-US"/>
            </a:p>
          </p:txBody>
        </p:sp>
        <p:sp>
          <p:nvSpPr>
            <p:cNvPr id="1035" name="Freeform 13" descr="1"/>
            <p:cNvSpPr/>
            <p:nvPr/>
          </p:nvSpPr>
          <p:spPr>
            <a:xfrm>
              <a:off x="4779" y="144"/>
              <a:ext cx="572" cy="416"/>
            </a:xfrm>
            <a:custGeom>
              <a:avLst/>
              <a:gdLst/>
              <a:ahLst/>
              <a:cxnLst>
                <a:cxn ang="0">
                  <a:pos x="9" y="11"/>
                </a:cxn>
                <a:cxn ang="0">
                  <a:pos x="18" y="3"/>
                </a:cxn>
                <a:cxn ang="0">
                  <a:pos x="9" y="0"/>
                </a:cxn>
                <a:cxn ang="0">
                  <a:pos x="0" y="3"/>
                </a:cxn>
                <a:cxn ang="0">
                  <a:pos x="9" y="11"/>
                </a:cxn>
              </a:cxnLst>
              <a:rect l="0" t="0" r="0" b="0"/>
              <a:pathLst>
                <a:path w="1810" h="1388">
                  <a:moveTo>
                    <a:pt x="905" y="1388"/>
                  </a:moveTo>
                  <a:lnTo>
                    <a:pt x="1810" y="408"/>
                  </a:lnTo>
                  <a:cubicBezTo>
                    <a:pt x="1612" y="189"/>
                    <a:pt x="1272" y="0"/>
                    <a:pt x="874" y="40"/>
                  </a:cubicBezTo>
                  <a:cubicBezTo>
                    <a:pt x="541" y="52"/>
                    <a:pt x="252" y="162"/>
                    <a:pt x="0" y="409"/>
                  </a:cubicBezTo>
                  <a:lnTo>
                    <a:pt x="905" y="1388"/>
                  </a:lnTo>
                  <a:close/>
                </a:path>
              </a:pathLst>
            </a:custGeom>
            <a:blipFill rotWithShape="1">
              <a:blip r:embed="rId13"/>
              <a:stretch>
                <a:fillRect/>
              </a:stretch>
            </a:blipFill>
            <a:ln w="76200">
              <a:noFill/>
            </a:ln>
          </p:spPr>
          <p:txBody>
            <a:bodyPr/>
            <a:lstStyle/>
            <a:p>
              <a:endParaRPr lang="zh-CN" altLang="en-US"/>
            </a:p>
          </p:txBody>
        </p:sp>
        <p:sp>
          <p:nvSpPr>
            <p:cNvPr id="1036" name="Freeform 14" descr="2"/>
            <p:cNvSpPr/>
            <p:nvPr/>
          </p:nvSpPr>
          <p:spPr>
            <a:xfrm>
              <a:off x="4629" y="286"/>
              <a:ext cx="419" cy="572"/>
            </a:xfrm>
            <a:custGeom>
              <a:avLst/>
              <a:gdLst/>
              <a:ahLst/>
              <a:cxnLst>
                <a:cxn ang="0">
                  <a:pos x="13" y="8"/>
                </a:cxn>
                <a:cxn ang="0">
                  <a:pos x="4" y="0"/>
                </a:cxn>
                <a:cxn ang="0">
                  <a:pos x="0" y="8"/>
                </a:cxn>
                <a:cxn ang="0">
                  <a:pos x="4" y="15"/>
                </a:cxn>
                <a:cxn ang="0">
                  <a:pos x="13" y="8"/>
                </a:cxn>
              </a:cxnLst>
              <a:rect l="0" t="0" r="0" b="0"/>
              <a:pathLst>
                <a:path w="1325" h="1910">
                  <a:moveTo>
                    <a:pt x="1325" y="960"/>
                  </a:moveTo>
                  <a:lnTo>
                    <a:pt x="414" y="0"/>
                  </a:lnTo>
                  <a:cubicBezTo>
                    <a:pt x="238" y="162"/>
                    <a:pt x="0" y="570"/>
                    <a:pt x="27" y="1014"/>
                  </a:cubicBezTo>
                  <a:cubicBezTo>
                    <a:pt x="53" y="1458"/>
                    <a:pt x="233" y="1748"/>
                    <a:pt x="402" y="1910"/>
                  </a:cubicBezTo>
                  <a:lnTo>
                    <a:pt x="1325" y="960"/>
                  </a:lnTo>
                  <a:close/>
                </a:path>
              </a:pathLst>
            </a:custGeom>
            <a:blipFill rotWithShape="1">
              <a:blip r:embed="rId14"/>
              <a:stretch>
                <a:fillRect/>
              </a:stretch>
            </a:blipFill>
            <a:ln w="76200">
              <a:noFill/>
            </a:ln>
          </p:spPr>
          <p:txBody>
            <a:bodyPr/>
            <a:lstStyle/>
            <a:p>
              <a:endParaRPr lang="zh-CN" altLang="en-US"/>
            </a:p>
          </p:txBody>
        </p:sp>
        <p:sp>
          <p:nvSpPr>
            <p:cNvPr id="1037" name="Freeform 15" descr="55282"/>
            <p:cNvSpPr/>
            <p:nvPr/>
          </p:nvSpPr>
          <p:spPr>
            <a:xfrm>
              <a:off x="4770" y="585"/>
              <a:ext cx="590" cy="418"/>
            </a:xfrm>
            <a:custGeom>
              <a:avLst/>
              <a:gdLst/>
              <a:ahLst/>
              <a:cxnLst>
                <a:cxn ang="0">
                  <a:pos x="9" y="0"/>
                </a:cxn>
                <a:cxn ang="0">
                  <a:pos x="0" y="8"/>
                </a:cxn>
                <a:cxn ang="0">
                  <a:pos x="10" y="11"/>
                </a:cxn>
                <a:cxn ang="0">
                  <a:pos x="19" y="8"/>
                </a:cxn>
                <a:cxn ang="0">
                  <a:pos x="9" y="0"/>
                </a:cxn>
              </a:cxnLst>
              <a:rect l="0" t="0" r="0" b="0"/>
              <a:pathLst>
                <a:path w="1866" h="1398">
                  <a:moveTo>
                    <a:pt x="927" y="0"/>
                  </a:moveTo>
                  <a:lnTo>
                    <a:pt x="0" y="975"/>
                  </a:lnTo>
                  <a:cubicBezTo>
                    <a:pt x="203" y="1204"/>
                    <a:pt x="607" y="1398"/>
                    <a:pt x="996" y="1387"/>
                  </a:cubicBezTo>
                  <a:cubicBezTo>
                    <a:pt x="1385" y="1375"/>
                    <a:pt x="1707" y="1159"/>
                    <a:pt x="1866" y="996"/>
                  </a:cubicBezTo>
                  <a:lnTo>
                    <a:pt x="927" y="0"/>
                  </a:lnTo>
                  <a:close/>
                </a:path>
              </a:pathLst>
            </a:custGeom>
            <a:blipFill rotWithShape="1">
              <a:blip r:embed="rId15"/>
              <a:stretch>
                <a:fillRect/>
              </a:stretch>
            </a:blipFill>
            <a:ln w="76200">
              <a:noFill/>
            </a:ln>
          </p:spPr>
          <p:txBody>
            <a:bodyPr/>
            <a:lstStyle/>
            <a:p>
              <a:endParaRPr lang="zh-CN" altLang="en-US"/>
            </a:p>
          </p:txBody>
        </p:sp>
        <p:sp>
          <p:nvSpPr>
            <p:cNvPr id="1038" name="Oval 16"/>
            <p:cNvSpPr>
              <a:spLocks noChangeArrowheads="1"/>
            </p:cNvSpPr>
            <p:nvPr/>
          </p:nvSpPr>
          <p:spPr bwMode="gray">
            <a:xfrm>
              <a:off x="4914" y="438"/>
              <a:ext cx="329" cy="3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anose="020B060403050404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defRPr>
      </a:lvl5pPr>
      <a:lvl6pPr marL="457200" algn="l" rtl="0" fontAlgn="base">
        <a:spcBef>
          <a:spcPct val="0"/>
        </a:spcBef>
        <a:spcAft>
          <a:spcPct val="0"/>
        </a:spcAft>
        <a:defRPr sz="3200" b="1">
          <a:solidFill>
            <a:schemeClr val="bg1"/>
          </a:solidFill>
          <a:latin typeface="Verdana" panose="020B0604030504040204" pitchFamily="34" charset="0"/>
        </a:defRPr>
      </a:lvl6pPr>
      <a:lvl7pPr marL="914400" algn="l" rtl="0" fontAlgn="base">
        <a:spcBef>
          <a:spcPct val="0"/>
        </a:spcBef>
        <a:spcAft>
          <a:spcPct val="0"/>
        </a:spcAft>
        <a:defRPr sz="3200" b="1">
          <a:solidFill>
            <a:schemeClr val="bg1"/>
          </a:solidFill>
          <a:latin typeface="Verdana" panose="020B0604030504040204" pitchFamily="34" charset="0"/>
        </a:defRPr>
      </a:lvl7pPr>
      <a:lvl8pPr marL="1371600" algn="l" rtl="0" fontAlgn="base">
        <a:spcBef>
          <a:spcPct val="0"/>
        </a:spcBef>
        <a:spcAft>
          <a:spcPct val="0"/>
        </a:spcAft>
        <a:defRPr sz="3200" b="1">
          <a:solidFill>
            <a:schemeClr val="bg1"/>
          </a:solidFill>
          <a:latin typeface="Verdana" panose="020B0604030504040204" pitchFamily="34" charset="0"/>
        </a:defRPr>
      </a:lvl8pPr>
      <a:lvl9pPr marL="1828800" algn="l"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Arial" panose="020B0604020202020204" pitchFamily="34" charset="0"/>
        </a:defRPr>
      </a:lvl6pPr>
      <a:lvl7pPr marL="2971800" indent="-228600" algn="l" rtl="0" fontAlgn="base">
        <a:spcBef>
          <a:spcPct val="20000"/>
        </a:spcBef>
        <a:spcAft>
          <a:spcPct val="0"/>
        </a:spcAft>
        <a:buChar char="»"/>
        <a:defRPr sz="2000">
          <a:solidFill>
            <a:schemeClr val="tx1"/>
          </a:solidFill>
          <a:latin typeface="Arial" panose="020B0604020202020204" pitchFamily="34" charset="0"/>
        </a:defRPr>
      </a:lvl7pPr>
      <a:lvl8pPr marL="3429000" indent="-228600" algn="l" rtl="0" fontAlgn="base">
        <a:spcBef>
          <a:spcPct val="20000"/>
        </a:spcBef>
        <a:spcAft>
          <a:spcPct val="0"/>
        </a:spcAft>
        <a:buChar char="»"/>
        <a:defRPr sz="2000">
          <a:solidFill>
            <a:schemeClr val="tx1"/>
          </a:solidFill>
          <a:latin typeface="Arial" panose="020B0604020202020204" pitchFamily="34" charset="0"/>
        </a:defRPr>
      </a:lvl8pPr>
      <a:lvl9pPr marL="3886200" indent="-228600" algn="l" rtl="0" fontAlgn="base">
        <a:spcBef>
          <a:spcPct val="20000"/>
        </a:spcBef>
        <a:spcAft>
          <a:spcPct val="0"/>
        </a:spcAft>
        <a:buChar char="»"/>
        <a:defRPr sz="2000">
          <a:solidFill>
            <a:schemeClr val="tx1"/>
          </a:solidFill>
          <a:latin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hyperlink" Target="http://trust.gzhu.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9" Type="http://schemas.openxmlformats.org/officeDocument/2006/relationships/audio" Target="../media/audio2.wav"/><Relationship Id="rId8" Type="http://schemas.openxmlformats.org/officeDocument/2006/relationships/image" Target="../media/image16.emf"/><Relationship Id="rId7" Type="http://schemas.openxmlformats.org/officeDocument/2006/relationships/oleObject" Target="../embeddings/Document4.doc"/><Relationship Id="rId6" Type="http://schemas.openxmlformats.org/officeDocument/2006/relationships/image" Target="../media/image15.wmf"/><Relationship Id="rId5" Type="http://schemas.openxmlformats.org/officeDocument/2006/relationships/oleObject" Target="../embeddings/Document3.doc"/><Relationship Id="rId4" Type="http://schemas.openxmlformats.org/officeDocument/2006/relationships/image" Target="../media/image14.emf"/><Relationship Id="rId3" Type="http://schemas.openxmlformats.org/officeDocument/2006/relationships/oleObject" Target="../embeddings/Document2.doc"/><Relationship Id="rId2" Type="http://schemas.openxmlformats.org/officeDocument/2006/relationships/image" Target="../media/image13.wmf"/><Relationship Id="rId12" Type="http://schemas.openxmlformats.org/officeDocument/2006/relationships/vmlDrawing" Target="../drawings/vmlDrawing1.vml"/><Relationship Id="rId11" Type="http://schemas.openxmlformats.org/officeDocument/2006/relationships/slideLayout" Target="../slideLayouts/slideLayout2.xml"/><Relationship Id="rId10" Type="http://schemas.openxmlformats.org/officeDocument/2006/relationships/audio" Target="../media/audio3.wav"/><Relationship Id="rId1" Type="http://schemas.openxmlformats.org/officeDocument/2006/relationships/oleObject" Target="../embeddings/Document1.doc"/></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audio" Target="../media/audio3.wav"/><Relationship Id="rId1" Type="http://schemas.openxmlformats.org/officeDocument/2006/relationships/audio" Target="../media/audio2.wav"/></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3.wav"/></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20108;&#12289;&#31867;C&#35821;&#35328;&#35821;&#27861;.doc"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81.xml"/><Relationship Id="rId2" Type="http://schemas.openxmlformats.org/officeDocument/2006/relationships/slide" Target="slide67.xml"/><Relationship Id="rId1" Type="http://schemas.openxmlformats.org/officeDocument/2006/relationships/slide" Target="slide6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slide" Target="slide61.xml"/><Relationship Id="rId3" Type="http://schemas.openxmlformats.org/officeDocument/2006/relationships/slide" Target="slide66.xml"/><Relationship Id="rId2" Type="http://schemas.openxmlformats.org/officeDocument/2006/relationships/slide" Target="slide65.xml"/><Relationship Id="rId1" Type="http://schemas.openxmlformats.org/officeDocument/2006/relationships/slide" Target="slide6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7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9.emf"/><Relationship Id="rId1" Type="http://schemas.openxmlformats.org/officeDocument/2006/relationships/oleObject" Target="../embeddings/Document5.doc"/></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jpeg"/><Relationship Id="rId1" Type="http://schemas.openxmlformats.org/officeDocument/2006/relationships/image" Target="../media/image20.jpeg"/></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jpeg"/><Relationship Id="rId1" Type="http://schemas.openxmlformats.org/officeDocument/2006/relationships/image" Target="../media/image20.jpe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jpeg"/><Relationship Id="rId1" Type="http://schemas.openxmlformats.org/officeDocument/2006/relationships/hyperlink" Target="&#20064;&#39064;1%20%20&#32490;&#35770;.doc"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WordArt 2"/>
          <p:cNvSpPr>
            <a:spLocks noChangeArrowheads="1" noChangeShapeType="1" noTextEdit="1"/>
          </p:cNvSpPr>
          <p:nvPr/>
        </p:nvSpPr>
        <p:spPr bwMode="auto">
          <a:xfrm>
            <a:off x="4705350" y="763585"/>
            <a:ext cx="4422775" cy="1749425"/>
          </a:xfrm>
          <a:prstGeom prst="rect">
            <a:avLst/>
          </a:prstGeom>
        </p:spPr>
        <p:txBody>
          <a:bodyPr wrap="none" numCol="1" fromWordArt="1">
            <a:prstTxWarp prst="textPlain">
              <a:avLst>
                <a:gd name="adj" fmla="val 50000"/>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0" cap="none" spc="0" normalizeH="0" baseline="0" noProof="0">
                <a:ln w="12700">
                  <a:solidFill>
                    <a:srgbClr val="EAEAEA"/>
                  </a:solidFill>
                  <a:rou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uLnTx/>
                <a:uFillTx/>
                <a:latin typeface="隶书" panose="02010509060101010101" charset="-122"/>
                <a:ea typeface="隶书" panose="02010509060101010101" charset="-122"/>
                <a:cs typeface="+mn-cs"/>
              </a:rPr>
              <a:t>数据结构</a:t>
            </a:r>
            <a:endParaRPr kumimoji="0" lang="zh-CN" altLang="en-US" sz="3600" b="1" i="0" u="none" strike="noStrike" kern="10" cap="none" spc="0" normalizeH="0" baseline="0" noProof="0">
              <a:ln w="12700">
                <a:solidFill>
                  <a:srgbClr val="EAEAEA"/>
                </a:solidFill>
                <a:rou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uLnTx/>
              <a:uFillTx/>
              <a:latin typeface="隶书" panose="02010509060101010101" charset="-122"/>
              <a:ea typeface="隶书" panose="02010509060101010101"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0" cap="none" spc="0" normalizeH="0" baseline="0" noProof="0">
                <a:ln w="12700">
                  <a:solidFill>
                    <a:srgbClr val="EAEAEA"/>
                  </a:solidFill>
                  <a:rou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uLnTx/>
                <a:uFillTx/>
                <a:latin typeface="隶书" panose="02010509060101010101" charset="-122"/>
                <a:ea typeface="隶书" panose="02010509060101010101" charset="-122"/>
                <a:cs typeface="+mn-cs"/>
              </a:rPr>
              <a:t>Data Structure</a:t>
            </a:r>
            <a:endParaRPr kumimoji="0" lang="zh-CN" altLang="en-US" sz="3600" b="1" i="0" u="none" strike="noStrike" kern="10" cap="none" spc="0" normalizeH="0" baseline="0" noProof="0">
              <a:ln w="12700">
                <a:solidFill>
                  <a:srgbClr val="EAEAEA"/>
                </a:solidFill>
                <a:rou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uLnTx/>
              <a:uFillTx/>
              <a:latin typeface="隶书" panose="02010509060101010101" charset="-122"/>
              <a:ea typeface="隶书" panose="02010509060101010101" charset="-122"/>
              <a:cs typeface="+mn-cs"/>
            </a:endParaRPr>
          </a:p>
        </p:txBody>
      </p:sp>
      <p:sp>
        <p:nvSpPr>
          <p:cNvPr id="13315" name="Text Box 4"/>
          <p:cNvSpPr txBox="1"/>
          <p:nvPr/>
        </p:nvSpPr>
        <p:spPr>
          <a:xfrm>
            <a:off x="685800" y="152400"/>
            <a:ext cx="23622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None/>
            </a:pPr>
            <a:r>
              <a:rPr lang="zh-CN" altLang="en-US" sz="2400" dirty="0">
                <a:solidFill>
                  <a:srgbClr val="C00000"/>
                </a:solidFill>
                <a:latin typeface="Arial" panose="020B0604020202020204" pitchFamily="34" charset="0"/>
                <a:ea typeface="隶书" panose="02010509060101010101" charset="-122"/>
              </a:rPr>
              <a:t>广州大学</a:t>
            </a:r>
            <a:endParaRPr lang="zh-CN" altLang="en-US" sz="2400" dirty="0">
              <a:solidFill>
                <a:srgbClr val="C00000"/>
              </a:solidFill>
              <a:latin typeface="Arial" panose="020B0604020202020204" pitchFamily="34" charset="0"/>
              <a:ea typeface="隶书" panose="02010509060101010101" charset="-122"/>
            </a:endParaRPr>
          </a:p>
        </p:txBody>
      </p:sp>
      <p:sp>
        <p:nvSpPr>
          <p:cNvPr id="192517" name="Oval 5"/>
          <p:cNvSpPr>
            <a:spLocks noChangeArrowheads="1"/>
          </p:cNvSpPr>
          <p:nvPr/>
        </p:nvSpPr>
        <p:spPr bwMode="ltGray">
          <a:xfrm>
            <a:off x="5156200" y="3890963"/>
            <a:ext cx="431800" cy="431800"/>
          </a:xfrm>
          <a:prstGeom prst="ellipse">
            <a:avLst/>
          </a:prstGeom>
          <a:gradFill rotWithShape="1">
            <a:gsLst>
              <a:gs pos="0">
                <a:schemeClr val="accent2"/>
              </a:gs>
              <a:gs pos="100000">
                <a:schemeClr val="accent2">
                  <a:gamma/>
                  <a:shade val="57255"/>
                  <a:invGamma/>
                </a:schemeClr>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17" name="Text Box 6"/>
          <p:cNvSpPr txBox="1"/>
          <p:nvPr/>
        </p:nvSpPr>
        <p:spPr>
          <a:xfrm>
            <a:off x="5637213" y="4441825"/>
            <a:ext cx="3344862" cy="38354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1900" dirty="0">
                <a:solidFill>
                  <a:schemeClr val="bg1"/>
                </a:solidFill>
                <a:latin typeface="微软雅黑" panose="020B0503020204020204" charset="-122"/>
                <a:ea typeface="微软雅黑" panose="020B0503020204020204" charset="-122"/>
              </a:rPr>
              <a:t>计算机科学与网络工程学院</a:t>
            </a:r>
            <a:endParaRPr lang="zh-CN" altLang="en-US" sz="1900" dirty="0">
              <a:solidFill>
                <a:schemeClr val="bg1"/>
              </a:solidFill>
              <a:latin typeface="微软雅黑" panose="020B0503020204020204" charset="-122"/>
              <a:ea typeface="微软雅黑" panose="020B0503020204020204" charset="-122"/>
            </a:endParaRPr>
          </a:p>
        </p:txBody>
      </p:sp>
      <p:sp>
        <p:nvSpPr>
          <p:cNvPr id="192519" name="Oval 7"/>
          <p:cNvSpPr>
            <a:spLocks noChangeArrowheads="1"/>
          </p:cNvSpPr>
          <p:nvPr/>
        </p:nvSpPr>
        <p:spPr bwMode="ltGray">
          <a:xfrm>
            <a:off x="5149850" y="4498975"/>
            <a:ext cx="431800" cy="431800"/>
          </a:xfrm>
          <a:prstGeom prst="ellipse">
            <a:avLst/>
          </a:prstGeom>
          <a:gradFill rotWithShape="1">
            <a:gsLst>
              <a:gs pos="0">
                <a:schemeClr val="accent2"/>
              </a:gs>
              <a:gs pos="100000">
                <a:schemeClr val="accent2">
                  <a:gamma/>
                  <a:shade val="57255"/>
                  <a:invGamma/>
                </a:schemeClr>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19" name="Text Box 8"/>
          <p:cNvSpPr txBox="1"/>
          <p:nvPr/>
        </p:nvSpPr>
        <p:spPr>
          <a:xfrm>
            <a:off x="5634038" y="3808413"/>
            <a:ext cx="337661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2400" dirty="0">
                <a:solidFill>
                  <a:schemeClr val="bg1"/>
                </a:solidFill>
                <a:latin typeface="微软雅黑" panose="020B0503020204020204" charset="-122"/>
                <a:ea typeface="微软雅黑" panose="020B0503020204020204" charset="-122"/>
              </a:rPr>
              <a:t>主讲人：王国军</a:t>
            </a:r>
            <a:endParaRPr lang="en-US" altLang="zh-CN" dirty="0">
              <a:solidFill>
                <a:schemeClr val="bg1"/>
              </a:solidFill>
              <a:latin typeface="微软雅黑" panose="020B0503020204020204" charset="-122"/>
              <a:ea typeface="微软雅黑" panose="020B0503020204020204" charset="-122"/>
            </a:endParaRPr>
          </a:p>
        </p:txBody>
      </p:sp>
      <p:sp>
        <p:nvSpPr>
          <p:cNvPr id="192521" name="Oval 9"/>
          <p:cNvSpPr>
            <a:spLocks noChangeArrowheads="1"/>
          </p:cNvSpPr>
          <p:nvPr/>
        </p:nvSpPr>
        <p:spPr bwMode="ltGray">
          <a:xfrm>
            <a:off x="5156200" y="5972175"/>
            <a:ext cx="431800" cy="431800"/>
          </a:xfrm>
          <a:prstGeom prst="ellipse">
            <a:avLst/>
          </a:prstGeom>
          <a:gradFill rotWithShape="1">
            <a:gsLst>
              <a:gs pos="0">
                <a:schemeClr val="accent2"/>
              </a:gs>
              <a:gs pos="100000">
                <a:schemeClr val="accent2">
                  <a:gamma/>
                  <a:shade val="57255"/>
                  <a:invGamma/>
                </a:schemeClr>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21" name="Text Box 10"/>
          <p:cNvSpPr txBox="1"/>
          <p:nvPr/>
        </p:nvSpPr>
        <p:spPr>
          <a:xfrm>
            <a:off x="5616575" y="4875213"/>
            <a:ext cx="3219450" cy="7540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300" dirty="0">
                <a:solidFill>
                  <a:srgbClr val="FFFF00"/>
                </a:solidFill>
                <a:latin typeface="Times New Roman" panose="02020603050405020304" pitchFamily="18" charset="0"/>
                <a:ea typeface="宋体" panose="02010600030101010101" pitchFamily="2" charset="-122"/>
              </a:rPr>
              <a:t>csgjwang@gzhu.edu.cn</a:t>
            </a:r>
            <a:endParaRPr lang="en-US" altLang="zh-CN" sz="2300" dirty="0">
              <a:solidFill>
                <a:srgbClr val="FFFF00"/>
              </a:solidFill>
              <a:latin typeface="Times New Roman" panose="02020603050405020304" pitchFamily="18" charset="0"/>
              <a:ea typeface="宋体" panose="02010600030101010101" pitchFamily="2" charset="-122"/>
            </a:endParaRPr>
          </a:p>
          <a:p>
            <a:pPr marL="0" lvl="0" indent="0" eaLnBrk="1" hangingPunct="1">
              <a:spcBef>
                <a:spcPct val="0"/>
              </a:spcBef>
              <a:buClrTx/>
              <a:buFont typeface="Arial" panose="020B0604020202020204" pitchFamily="34" charset="0"/>
              <a:buNone/>
            </a:pPr>
            <a:r>
              <a:rPr lang="en-US" altLang="zh-CN" sz="2000" dirty="0">
                <a:solidFill>
                  <a:srgbClr val="C00000"/>
                </a:solidFill>
                <a:latin typeface="Arial" panose="020B0604020202020204" pitchFamily="34" charset="0"/>
                <a:ea typeface="宋体" panose="02010600030101010101" pitchFamily="2" charset="-122"/>
                <a:hlinkClick r:id="rId1"/>
              </a:rPr>
              <a:t>http://trust.gzhu.edu.cn/</a:t>
            </a:r>
            <a:endParaRPr lang="en-US" altLang="zh-CN" sz="2000" dirty="0">
              <a:solidFill>
                <a:srgbClr val="C00000"/>
              </a:solidFill>
              <a:latin typeface="Arial" panose="020B0604020202020204" pitchFamily="34" charset="0"/>
              <a:ea typeface="宋体" panose="02010600030101010101" pitchFamily="2" charset="-122"/>
            </a:endParaRPr>
          </a:p>
        </p:txBody>
      </p:sp>
      <p:sp>
        <p:nvSpPr>
          <p:cNvPr id="192524" name="Oval 12"/>
          <p:cNvSpPr>
            <a:spLocks noChangeArrowheads="1"/>
          </p:cNvSpPr>
          <p:nvPr/>
        </p:nvSpPr>
        <p:spPr bwMode="ltGray">
          <a:xfrm>
            <a:off x="5148263" y="5165725"/>
            <a:ext cx="431800" cy="431800"/>
          </a:xfrm>
          <a:prstGeom prst="ellipse">
            <a:avLst/>
          </a:prstGeom>
          <a:gradFill rotWithShape="1">
            <a:gsLst>
              <a:gs pos="0">
                <a:schemeClr val="accent2"/>
              </a:gs>
              <a:gs pos="100000">
                <a:schemeClr val="accent2">
                  <a:gamma/>
                  <a:shade val="57255"/>
                  <a:invGamma/>
                </a:schemeClr>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23" name="Text Box 13"/>
          <p:cNvSpPr txBox="1"/>
          <p:nvPr/>
        </p:nvSpPr>
        <p:spPr>
          <a:xfrm>
            <a:off x="5614988" y="5729288"/>
            <a:ext cx="3397250" cy="98361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2000" dirty="0">
                <a:solidFill>
                  <a:srgbClr val="0033CC"/>
                </a:solidFill>
                <a:latin typeface="微软雅黑" panose="020B0503020204020204" charset="-122"/>
                <a:ea typeface="微软雅黑" panose="020B0503020204020204" charset="-122"/>
              </a:rPr>
              <a:t>电话：</a:t>
            </a:r>
            <a:r>
              <a:rPr lang="en-US" altLang="zh-CN" sz="2000" dirty="0">
                <a:solidFill>
                  <a:srgbClr val="0033CC"/>
                </a:solidFill>
                <a:latin typeface="微软雅黑" panose="020B0503020204020204" charset="-122"/>
                <a:ea typeface="微软雅黑" panose="020B0503020204020204" charset="-122"/>
              </a:rPr>
              <a:t>020-39366920</a:t>
            </a:r>
            <a:endParaRPr lang="en-US" altLang="zh-CN" sz="2000" dirty="0">
              <a:solidFill>
                <a:srgbClr val="0033CC"/>
              </a:solidFill>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000" dirty="0">
                <a:solidFill>
                  <a:srgbClr val="0033CC"/>
                </a:solidFill>
                <a:latin typeface="微软雅黑" panose="020B0503020204020204" charset="-122"/>
                <a:ea typeface="微软雅黑" panose="020B0503020204020204" charset="-122"/>
              </a:rPr>
              <a:t>手机：</a:t>
            </a:r>
            <a:r>
              <a:rPr lang="en-US" altLang="zh-CN" sz="2000" dirty="0">
                <a:solidFill>
                  <a:srgbClr val="0033CC"/>
                </a:solidFill>
                <a:latin typeface="微软雅黑" panose="020B0503020204020204" charset="-122"/>
                <a:ea typeface="微软雅黑" panose="020B0503020204020204" charset="-122"/>
              </a:rPr>
              <a:t>13360581866</a:t>
            </a:r>
            <a:endParaRPr lang="en-US" altLang="zh-CN" sz="2000" dirty="0">
              <a:solidFill>
                <a:srgbClr val="0033CC"/>
              </a:solidFill>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1800" dirty="0">
                <a:solidFill>
                  <a:srgbClr val="0033CC"/>
                </a:solidFill>
                <a:latin typeface="微软雅黑" panose="020B0503020204020204" charset="-122"/>
                <a:ea typeface="微软雅黑" panose="020B0503020204020204" charset="-122"/>
              </a:rPr>
              <a:t>办公室：行政西楼前座</a:t>
            </a:r>
            <a:r>
              <a:rPr lang="en-US" altLang="zh-CN" sz="1800" dirty="0">
                <a:solidFill>
                  <a:srgbClr val="0033CC"/>
                </a:solidFill>
                <a:latin typeface="微软雅黑" panose="020B0503020204020204" charset="-122"/>
                <a:ea typeface="微软雅黑" panose="020B0503020204020204" charset="-122"/>
              </a:rPr>
              <a:t>429B</a:t>
            </a:r>
            <a:r>
              <a:rPr lang="zh-CN" altLang="en-US" sz="1800" dirty="0">
                <a:solidFill>
                  <a:srgbClr val="0033CC"/>
                </a:solidFill>
                <a:latin typeface="微软雅黑" panose="020B0503020204020204" charset="-122"/>
                <a:ea typeface="微软雅黑" panose="020B0503020204020204" charset="-122"/>
              </a:rPr>
              <a:t>室</a:t>
            </a:r>
            <a:endParaRPr lang="zh-CN" altLang="en-US" sz="1800" dirty="0">
              <a:solidFill>
                <a:srgbClr val="0033CC"/>
              </a:solidFill>
              <a:latin typeface="微软雅黑" panose="020B0503020204020204" charset="-122"/>
              <a:ea typeface="微软雅黑" panose="020B0503020204020204" charset="-122"/>
            </a:endParaRPr>
          </a:p>
        </p:txBody>
      </p:sp>
      <p:sp>
        <p:nvSpPr>
          <p:cNvPr id="13324" name="Text Box 14"/>
          <p:cNvSpPr txBox="1"/>
          <p:nvPr/>
        </p:nvSpPr>
        <p:spPr>
          <a:xfrm>
            <a:off x="55245" y="6280150"/>
            <a:ext cx="485648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Font typeface="Arial" panose="020B0604020202020204" pitchFamily="34" charset="0"/>
              <a:buNone/>
            </a:pPr>
            <a:r>
              <a:rPr lang="zh-CN" altLang="en-US" sz="1300" dirty="0">
                <a:solidFill>
                  <a:srgbClr val="FFFF66"/>
                </a:solidFill>
                <a:ea typeface="楷体_GB2312" pitchFamily="49" charset="-122"/>
              </a:rPr>
              <a:t>根据</a:t>
            </a:r>
            <a:r>
              <a:rPr lang="en-US" altLang="zh-CN" sz="1300" dirty="0">
                <a:solidFill>
                  <a:srgbClr val="FFFF66"/>
                </a:solidFill>
                <a:ea typeface="楷体_GB2312" pitchFamily="49" charset="-122"/>
              </a:rPr>
              <a:t>《</a:t>
            </a:r>
            <a:r>
              <a:rPr lang="zh-CN" altLang="en-US" sz="1300" dirty="0">
                <a:solidFill>
                  <a:srgbClr val="FFFF66"/>
                </a:solidFill>
                <a:ea typeface="楷体_GB2312" pitchFamily="49" charset="-122"/>
              </a:rPr>
              <a:t>数据结构</a:t>
            </a:r>
            <a:r>
              <a:rPr lang="en-US" altLang="zh-CN" sz="1300" dirty="0">
                <a:solidFill>
                  <a:srgbClr val="FFFF66"/>
                </a:solidFill>
                <a:ea typeface="楷体_GB2312" pitchFamily="49" charset="-122"/>
              </a:rPr>
              <a:t>》</a:t>
            </a:r>
            <a:r>
              <a:rPr lang="zh-CN" altLang="en-US" sz="1300" dirty="0">
                <a:solidFill>
                  <a:srgbClr val="FFFF66"/>
                </a:solidFill>
                <a:ea typeface="楷体_GB2312" pitchFamily="49" charset="-122"/>
              </a:rPr>
              <a:t>（</a:t>
            </a:r>
            <a:r>
              <a:rPr lang="en-US" altLang="zh-CN" sz="1300" dirty="0">
                <a:solidFill>
                  <a:srgbClr val="FFFF66"/>
                </a:solidFill>
                <a:ea typeface="楷体_GB2312" pitchFamily="49" charset="-122"/>
              </a:rPr>
              <a:t>C</a:t>
            </a:r>
            <a:r>
              <a:rPr lang="zh-CN" altLang="en-US" sz="1300" dirty="0">
                <a:solidFill>
                  <a:srgbClr val="FFFF66"/>
                </a:solidFill>
                <a:ea typeface="楷体_GB2312" pitchFamily="49" charset="-122"/>
              </a:rPr>
              <a:t>语言版）（第</a:t>
            </a:r>
            <a:r>
              <a:rPr lang="en-US" altLang="zh-CN" sz="1300" dirty="0">
                <a:solidFill>
                  <a:srgbClr val="FFFF66"/>
                </a:solidFill>
                <a:ea typeface="楷体_GB2312" pitchFamily="49" charset="-122"/>
              </a:rPr>
              <a:t>2</a:t>
            </a:r>
            <a:r>
              <a:rPr lang="zh-CN" altLang="en-US" sz="1300" dirty="0">
                <a:solidFill>
                  <a:srgbClr val="FFFF66"/>
                </a:solidFill>
                <a:ea typeface="楷体_GB2312" pitchFamily="49" charset="-122"/>
              </a:rPr>
              <a:t>版）制作，仅供广州大学计算机、软件工程、网络工程</a:t>
            </a:r>
            <a:r>
              <a:rPr lang="en-US" altLang="zh-CN" sz="1300" dirty="0" smtClean="0">
                <a:solidFill>
                  <a:srgbClr val="FFFF66"/>
                </a:solidFill>
                <a:ea typeface="楷体_GB2312" pitchFamily="49" charset="-122"/>
              </a:rPr>
              <a:t>2018</a:t>
            </a:r>
            <a:r>
              <a:rPr lang="zh-CN" altLang="en-US" sz="1300" dirty="0" smtClean="0">
                <a:solidFill>
                  <a:srgbClr val="FFFF66"/>
                </a:solidFill>
                <a:ea typeface="楷体_GB2312" pitchFamily="49" charset="-122"/>
              </a:rPr>
              <a:t>级</a:t>
            </a:r>
            <a:r>
              <a:rPr lang="zh-CN" altLang="en-US" sz="1300" dirty="0">
                <a:solidFill>
                  <a:srgbClr val="FFFF66"/>
                </a:solidFill>
                <a:ea typeface="楷体_GB2312" pitchFamily="49" charset="-122"/>
              </a:rPr>
              <a:t>本科生和任课老师使用。</a:t>
            </a:r>
            <a:endParaRPr lang="zh-CN" altLang="en-US" sz="1300" dirty="0">
              <a:solidFill>
                <a:srgbClr val="FFFF66"/>
              </a:solidFill>
              <a:ea typeface="宋体" panose="02010600030101010101" pitchFamily="2" charset="-122"/>
            </a:endParaRPr>
          </a:p>
        </p:txBody>
      </p:sp>
      <p:pic>
        <p:nvPicPr>
          <p:cNvPr id="13325" name="图片 1"/>
          <p:cNvPicPr>
            <a:picLocks noChangeAspect="1"/>
          </p:cNvPicPr>
          <p:nvPr/>
        </p:nvPicPr>
        <p:blipFill>
          <a:blip r:embed="rId2"/>
          <a:stretch>
            <a:fillRect/>
          </a:stretch>
        </p:blipFill>
        <p:spPr>
          <a:xfrm>
            <a:off x="7894638" y="60325"/>
            <a:ext cx="1127125" cy="628650"/>
          </a:xfrm>
          <a:prstGeom prst="rect">
            <a:avLst/>
          </a:prstGeom>
          <a:noFill/>
          <a:ln w="9525">
            <a:noFill/>
          </a:ln>
        </p:spPr>
      </p:pic>
      <p:sp>
        <p:nvSpPr>
          <p:cNvPr id="13326" name="椭圆 3"/>
          <p:cNvSpPr/>
          <p:nvPr/>
        </p:nvSpPr>
        <p:spPr>
          <a:xfrm>
            <a:off x="30163" y="88900"/>
            <a:ext cx="701675" cy="671513"/>
          </a:xfrm>
          <a:prstGeom prst="ellipse">
            <a:avLst/>
          </a:prstGeom>
          <a:blipFill rotWithShape="1">
            <a:blip r:embed="rId3"/>
            <a:stretch>
              <a:fillRect/>
            </a:stretch>
          </a:blipFill>
          <a:ln w="9525">
            <a:noFill/>
          </a:ln>
        </p:spPr>
        <p:txBody>
          <a:bodyPr wrap="non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afterEffect">
                                  <p:stCondLst>
                                    <p:cond delay="0"/>
                                  </p:stCondLst>
                                  <p:childTnLst>
                                    <p:set>
                                      <p:cBhvr>
                                        <p:cTn id="6" dur="1" fill="hold">
                                          <p:stCondLst>
                                            <p:cond delay="0"/>
                                          </p:stCondLst>
                                        </p:cTn>
                                        <p:tgtEl>
                                          <p:spTgt spid="192514"/>
                                        </p:tgtEl>
                                        <p:attrNameLst>
                                          <p:attrName>style.visibility</p:attrName>
                                        </p:attrNameLst>
                                      </p:cBhvr>
                                      <p:to>
                                        <p:strVal val="visible"/>
                                      </p:to>
                                    </p:set>
                                    <p:anim calcmode="lin" valueType="num">
                                      <p:cBhvr>
                                        <p:cTn id="7" dur="5000" fill="hold"/>
                                        <p:tgtEl>
                                          <p:spTgt spid="192514"/>
                                        </p:tgtEl>
                                        <p:attrNameLst>
                                          <p:attrName>ppt_w</p:attrName>
                                        </p:attrNameLst>
                                      </p:cBhvr>
                                      <p:tavLst>
                                        <p:tav tm="0" fmla="#ppt_w*sin(2.5*pi*$)">
                                          <p:val>
                                            <p:fltVal val="0"/>
                                          </p:val>
                                        </p:tav>
                                        <p:tav tm="100000">
                                          <p:val>
                                            <p:fltVal val="1"/>
                                          </p:val>
                                        </p:tav>
                                      </p:tavLst>
                                    </p:anim>
                                    <p:anim calcmode="lin" valueType="num">
                                      <p:cBhvr>
                                        <p:cTn id="8" dur="5000" fill="hold"/>
                                        <p:tgtEl>
                                          <p:spTgt spid="192514"/>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p:nvPr/>
        </p:nvSpPr>
        <p:spPr>
          <a:xfrm>
            <a:off x="0" y="1657350"/>
            <a:ext cx="8845550" cy="31702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50000"/>
              </a:lnSpc>
              <a:spcBef>
                <a:spcPct val="50000"/>
              </a:spcBef>
              <a:buClr>
                <a:srgbClr val="003300"/>
              </a:buClr>
              <a:buSzPct val="80000"/>
              <a:buNone/>
            </a:pPr>
            <a:r>
              <a:rPr lang="en-US" altLang="zh-CN" dirty="0">
                <a:solidFill>
                  <a:srgbClr val="003300"/>
                </a:solidFill>
                <a:latin typeface="宋体" panose="02010600030101010101" pitchFamily="2" charset="-122"/>
                <a:ea typeface="宋体" panose="02010600030101010101" pitchFamily="2" charset="-122"/>
              </a:rPr>
              <a:t>    </a:t>
            </a:r>
            <a:r>
              <a:rPr lang="zh-CN" altLang="en-US" dirty="0">
                <a:solidFill>
                  <a:srgbClr val="003300"/>
                </a:solidFill>
                <a:latin typeface="宋体" panose="02010600030101010101" pitchFamily="2" charset="-122"/>
                <a:ea typeface="宋体" panose="02010600030101010101" pitchFamily="2" charset="-122"/>
              </a:rPr>
              <a:t>设有一个电话号码薄，记录了</a:t>
            </a:r>
            <a:r>
              <a:rPr lang="en-US" altLang="zh-CN" dirty="0">
                <a:solidFill>
                  <a:srgbClr val="003300"/>
                </a:solidFill>
                <a:latin typeface="宋体" panose="02010600030101010101" pitchFamily="2" charset="-122"/>
                <a:ea typeface="宋体" panose="02010600030101010101" pitchFamily="2" charset="-122"/>
              </a:rPr>
              <a:t>n</a:t>
            </a:r>
            <a:r>
              <a:rPr lang="zh-CN" altLang="en-US" dirty="0">
                <a:solidFill>
                  <a:srgbClr val="003300"/>
                </a:solidFill>
                <a:latin typeface="宋体" panose="02010600030101010101" pitchFamily="2" charset="-122"/>
                <a:ea typeface="宋体" panose="02010600030101010101" pitchFamily="2" charset="-122"/>
              </a:rPr>
              <a:t>个人的名字和其对应的电话号码。假设按如下形式安排：</a:t>
            </a:r>
            <a:endParaRPr lang="zh-CN" altLang="en-US" dirty="0">
              <a:solidFill>
                <a:srgbClr val="003300"/>
              </a:solidFill>
              <a:latin typeface="宋体" panose="02010600030101010101" pitchFamily="2" charset="-122"/>
              <a:ea typeface="宋体" panose="02010600030101010101" pitchFamily="2" charset="-122"/>
            </a:endParaRPr>
          </a:p>
          <a:p>
            <a:pPr marL="0" lvl="0" indent="0" eaLnBrk="1" hangingPunct="1">
              <a:lnSpc>
                <a:spcPct val="80000"/>
              </a:lnSpc>
              <a:spcBef>
                <a:spcPct val="50000"/>
              </a:spcBef>
              <a:buClr>
                <a:schemeClr val="accent2"/>
              </a:buClr>
              <a:buSzPct val="80000"/>
              <a:buNone/>
            </a:pPr>
            <a:r>
              <a:rPr lang="zh-CN" altLang="en-US" dirty="0">
                <a:solidFill>
                  <a:schemeClr val="tx1"/>
                </a:solidFill>
                <a:latin typeface="宋体" panose="02010600030101010101" pitchFamily="2" charset="-122"/>
                <a:ea typeface="宋体" panose="02010600030101010101" pitchFamily="2" charset="-122"/>
              </a:rPr>
              <a:t>    </a:t>
            </a:r>
            <a:r>
              <a:rPr lang="en-US" altLang="zh-CN" dirty="0">
                <a:solidFill>
                  <a:srgbClr val="9900FF"/>
                </a:solidFill>
                <a:latin typeface="宋体" panose="02010600030101010101" pitchFamily="2" charset="-122"/>
                <a:ea typeface="宋体" panose="02010600030101010101" pitchFamily="2" charset="-122"/>
              </a:rPr>
              <a:t>(a</a:t>
            </a:r>
            <a:r>
              <a:rPr lang="en-US" altLang="zh-CN" baseline="-12000" dirty="0">
                <a:solidFill>
                  <a:srgbClr val="9900FF"/>
                </a:solidFill>
                <a:latin typeface="宋体" panose="02010600030101010101" pitchFamily="2" charset="-122"/>
                <a:ea typeface="宋体" panose="02010600030101010101" pitchFamily="2" charset="-122"/>
              </a:rPr>
              <a:t>1</a:t>
            </a:r>
            <a:r>
              <a:rPr lang="zh-CN" altLang="en-US" dirty="0">
                <a:solidFill>
                  <a:srgbClr val="9900FF"/>
                </a:solidFill>
                <a:latin typeface="宋体" panose="02010600030101010101" pitchFamily="2" charset="-122"/>
                <a:ea typeface="宋体" panose="02010600030101010101" pitchFamily="2" charset="-122"/>
              </a:rPr>
              <a:t>，</a:t>
            </a:r>
            <a:r>
              <a:rPr lang="en-US" altLang="zh-CN" dirty="0">
                <a:solidFill>
                  <a:srgbClr val="9900FF"/>
                </a:solidFill>
                <a:latin typeface="宋体" panose="02010600030101010101" pitchFamily="2" charset="-122"/>
                <a:ea typeface="宋体" panose="02010600030101010101" pitchFamily="2" charset="-122"/>
              </a:rPr>
              <a:t>b</a:t>
            </a:r>
            <a:r>
              <a:rPr lang="en-US" altLang="zh-CN" baseline="-12000" dirty="0">
                <a:solidFill>
                  <a:srgbClr val="9900FF"/>
                </a:solidFill>
                <a:latin typeface="宋体" panose="02010600030101010101" pitchFamily="2" charset="-122"/>
                <a:ea typeface="宋体" panose="02010600030101010101" pitchFamily="2" charset="-122"/>
              </a:rPr>
              <a:t>1</a:t>
            </a:r>
            <a:r>
              <a:rPr lang="en-US" altLang="zh-CN" dirty="0">
                <a:solidFill>
                  <a:srgbClr val="9900FF"/>
                </a:solidFill>
                <a:latin typeface="宋体" panose="02010600030101010101" pitchFamily="2" charset="-122"/>
                <a:ea typeface="宋体" panose="02010600030101010101" pitchFamily="2" charset="-122"/>
              </a:rPr>
              <a:t>)</a:t>
            </a:r>
            <a:r>
              <a:rPr lang="zh-CN" altLang="en-US" dirty="0">
                <a:solidFill>
                  <a:srgbClr val="9900FF"/>
                </a:solidFill>
                <a:latin typeface="宋体" panose="02010600030101010101" pitchFamily="2" charset="-122"/>
                <a:ea typeface="宋体" panose="02010600030101010101" pitchFamily="2" charset="-122"/>
              </a:rPr>
              <a:t>、</a:t>
            </a:r>
            <a:r>
              <a:rPr lang="en-US" altLang="zh-CN" dirty="0">
                <a:solidFill>
                  <a:srgbClr val="9900FF"/>
                </a:solidFill>
                <a:latin typeface="宋体" panose="02010600030101010101" pitchFamily="2" charset="-122"/>
                <a:ea typeface="宋体" panose="02010600030101010101" pitchFamily="2" charset="-122"/>
              </a:rPr>
              <a:t>(a</a:t>
            </a:r>
            <a:r>
              <a:rPr lang="en-US" altLang="zh-CN" baseline="-12000" dirty="0">
                <a:solidFill>
                  <a:srgbClr val="9900FF"/>
                </a:solidFill>
                <a:latin typeface="宋体" panose="02010600030101010101" pitchFamily="2" charset="-122"/>
                <a:ea typeface="宋体" panose="02010600030101010101" pitchFamily="2" charset="-122"/>
              </a:rPr>
              <a:t>2</a:t>
            </a:r>
            <a:r>
              <a:rPr lang="zh-CN" altLang="en-US" dirty="0">
                <a:solidFill>
                  <a:srgbClr val="9900FF"/>
                </a:solidFill>
                <a:latin typeface="宋体" panose="02010600030101010101" pitchFamily="2" charset="-122"/>
                <a:ea typeface="宋体" panose="02010600030101010101" pitchFamily="2" charset="-122"/>
              </a:rPr>
              <a:t>，</a:t>
            </a:r>
            <a:r>
              <a:rPr lang="en-US" altLang="zh-CN" dirty="0">
                <a:solidFill>
                  <a:srgbClr val="9900FF"/>
                </a:solidFill>
                <a:latin typeface="宋体" panose="02010600030101010101" pitchFamily="2" charset="-122"/>
                <a:ea typeface="宋体" panose="02010600030101010101" pitchFamily="2" charset="-122"/>
              </a:rPr>
              <a:t>b</a:t>
            </a:r>
            <a:r>
              <a:rPr lang="en-US" altLang="zh-CN" baseline="-12000" dirty="0">
                <a:solidFill>
                  <a:srgbClr val="9900FF"/>
                </a:solidFill>
                <a:latin typeface="宋体" panose="02010600030101010101" pitchFamily="2" charset="-122"/>
                <a:ea typeface="宋体" panose="02010600030101010101" pitchFamily="2" charset="-122"/>
              </a:rPr>
              <a:t>2</a:t>
            </a:r>
            <a:r>
              <a:rPr lang="en-US" altLang="zh-CN" dirty="0">
                <a:solidFill>
                  <a:srgbClr val="9900FF"/>
                </a:solidFill>
                <a:latin typeface="宋体" panose="02010600030101010101" pitchFamily="2" charset="-122"/>
                <a:ea typeface="宋体" panose="02010600030101010101" pitchFamily="2" charset="-122"/>
              </a:rPr>
              <a:t>)</a:t>
            </a:r>
            <a:r>
              <a:rPr lang="zh-CN" altLang="en-US" dirty="0">
                <a:solidFill>
                  <a:srgbClr val="9900FF"/>
                </a:solidFill>
                <a:latin typeface="宋体" panose="02010600030101010101" pitchFamily="2" charset="-122"/>
                <a:ea typeface="宋体" panose="02010600030101010101" pitchFamily="2" charset="-122"/>
              </a:rPr>
              <a:t>、（</a:t>
            </a:r>
            <a:r>
              <a:rPr lang="en-US" altLang="zh-CN" dirty="0">
                <a:solidFill>
                  <a:srgbClr val="9900FF"/>
                </a:solidFill>
                <a:latin typeface="宋体" panose="02010600030101010101" pitchFamily="2" charset="-122"/>
                <a:ea typeface="宋体" panose="02010600030101010101" pitchFamily="2" charset="-122"/>
              </a:rPr>
              <a:t>a</a:t>
            </a:r>
            <a:r>
              <a:rPr lang="en-US" altLang="zh-CN" baseline="-25000" dirty="0">
                <a:solidFill>
                  <a:srgbClr val="9900FF"/>
                </a:solidFill>
                <a:latin typeface="宋体" panose="02010600030101010101" pitchFamily="2" charset="-122"/>
                <a:ea typeface="宋体" panose="02010600030101010101" pitchFamily="2" charset="-122"/>
              </a:rPr>
              <a:t>3</a:t>
            </a:r>
            <a:r>
              <a:rPr lang="zh-CN" altLang="en-US" dirty="0">
                <a:solidFill>
                  <a:srgbClr val="9900FF"/>
                </a:solidFill>
                <a:latin typeface="宋体" panose="02010600030101010101" pitchFamily="2" charset="-122"/>
                <a:ea typeface="宋体" panose="02010600030101010101" pitchFamily="2" charset="-122"/>
              </a:rPr>
              <a:t>，</a:t>
            </a:r>
            <a:r>
              <a:rPr lang="en-US" altLang="zh-CN" dirty="0">
                <a:solidFill>
                  <a:srgbClr val="9900FF"/>
                </a:solidFill>
                <a:latin typeface="宋体" panose="02010600030101010101" pitchFamily="2" charset="-122"/>
                <a:ea typeface="宋体" panose="02010600030101010101" pitchFamily="2" charset="-122"/>
              </a:rPr>
              <a:t>b</a:t>
            </a:r>
            <a:r>
              <a:rPr lang="en-US" altLang="zh-CN" baseline="-25000" dirty="0">
                <a:solidFill>
                  <a:srgbClr val="9900FF"/>
                </a:solidFill>
                <a:latin typeface="宋体" panose="02010600030101010101" pitchFamily="2" charset="-122"/>
                <a:ea typeface="宋体" panose="02010600030101010101" pitchFamily="2" charset="-122"/>
              </a:rPr>
              <a:t>3</a:t>
            </a:r>
            <a:r>
              <a:rPr lang="zh-CN" altLang="en-US" dirty="0">
                <a:solidFill>
                  <a:srgbClr val="9900FF"/>
                </a:solidFill>
                <a:latin typeface="宋体" panose="02010600030101010101" pitchFamily="2" charset="-122"/>
                <a:ea typeface="宋体" panose="02010600030101010101" pitchFamily="2" charset="-122"/>
              </a:rPr>
              <a:t>）</a:t>
            </a:r>
            <a:r>
              <a:rPr lang="en-US" altLang="zh-CN" dirty="0">
                <a:solidFill>
                  <a:srgbClr val="9900FF"/>
                </a:solidFill>
                <a:latin typeface="Times New Roman" panose="02020603050405020304" pitchFamily="18" charset="0"/>
                <a:ea typeface="宋体" panose="02010600030101010101" pitchFamily="2" charset="-122"/>
              </a:rPr>
              <a:t>…</a:t>
            </a:r>
            <a:r>
              <a:rPr lang="en-US" altLang="zh-CN" dirty="0">
                <a:solidFill>
                  <a:srgbClr val="9900FF"/>
                </a:solidFill>
                <a:latin typeface="宋体" panose="02010600030101010101" pitchFamily="2" charset="-122"/>
                <a:ea typeface="宋体" panose="02010600030101010101" pitchFamily="2" charset="-122"/>
              </a:rPr>
              <a:t>  (a</a:t>
            </a:r>
            <a:r>
              <a:rPr lang="en-US" altLang="zh-CN" baseline="-12000" dirty="0">
                <a:solidFill>
                  <a:srgbClr val="9900FF"/>
                </a:solidFill>
                <a:latin typeface="宋体" panose="02010600030101010101" pitchFamily="2" charset="-122"/>
                <a:ea typeface="宋体" panose="02010600030101010101" pitchFamily="2" charset="-122"/>
              </a:rPr>
              <a:t>n</a:t>
            </a:r>
            <a:r>
              <a:rPr lang="zh-CN" altLang="en-US" dirty="0">
                <a:solidFill>
                  <a:srgbClr val="9900FF"/>
                </a:solidFill>
                <a:latin typeface="宋体" panose="02010600030101010101" pitchFamily="2" charset="-122"/>
                <a:ea typeface="宋体" panose="02010600030101010101" pitchFamily="2" charset="-122"/>
              </a:rPr>
              <a:t>，</a:t>
            </a:r>
            <a:r>
              <a:rPr lang="en-US" altLang="zh-CN" dirty="0">
                <a:solidFill>
                  <a:srgbClr val="9900FF"/>
                </a:solidFill>
                <a:latin typeface="宋体" panose="02010600030101010101" pitchFamily="2" charset="-122"/>
                <a:ea typeface="宋体" panose="02010600030101010101" pitchFamily="2" charset="-122"/>
              </a:rPr>
              <a:t>b</a:t>
            </a:r>
            <a:r>
              <a:rPr lang="en-US" altLang="zh-CN" baseline="-12000" dirty="0">
                <a:solidFill>
                  <a:srgbClr val="9900FF"/>
                </a:solidFill>
                <a:latin typeface="宋体" panose="02010600030101010101" pitchFamily="2" charset="-122"/>
                <a:ea typeface="宋体" panose="02010600030101010101" pitchFamily="2" charset="-122"/>
              </a:rPr>
              <a:t>n</a:t>
            </a:r>
            <a:r>
              <a:rPr lang="en-US" altLang="zh-CN" dirty="0">
                <a:solidFill>
                  <a:srgbClr val="9900FF"/>
                </a:solidFill>
                <a:latin typeface="宋体" panose="02010600030101010101" pitchFamily="2" charset="-122"/>
                <a:ea typeface="宋体" panose="02010600030101010101" pitchFamily="2" charset="-122"/>
              </a:rPr>
              <a:t>)</a:t>
            </a:r>
            <a:endParaRPr lang="en-US" altLang="zh-CN" dirty="0">
              <a:solidFill>
                <a:srgbClr val="9900FF"/>
              </a:solidFill>
              <a:latin typeface="宋体" panose="02010600030101010101" pitchFamily="2" charset="-122"/>
              <a:ea typeface="宋体" panose="02010600030101010101" pitchFamily="2" charset="-122"/>
            </a:endParaRPr>
          </a:p>
          <a:p>
            <a:pPr marL="0" lvl="0" indent="0" eaLnBrk="1" hangingPunct="1">
              <a:lnSpc>
                <a:spcPct val="120000"/>
              </a:lnSpc>
              <a:spcBef>
                <a:spcPct val="50000"/>
              </a:spcBef>
              <a:buClr>
                <a:schemeClr val="accent2"/>
              </a:buClr>
              <a:buSzPct val="80000"/>
              <a:buNone/>
            </a:pPr>
            <a:r>
              <a:rPr lang="en-US" altLang="zh-CN" dirty="0">
                <a:solidFill>
                  <a:schemeClr val="tx1"/>
                </a:solidFill>
                <a:latin typeface="宋体" panose="02010600030101010101" pitchFamily="2" charset="-122"/>
                <a:ea typeface="宋体" panose="02010600030101010101" pitchFamily="2" charset="-122"/>
              </a:rPr>
              <a:t>   </a:t>
            </a:r>
            <a:r>
              <a:rPr lang="zh-CN" altLang="en-US" dirty="0">
                <a:solidFill>
                  <a:srgbClr val="003300"/>
                </a:solidFill>
                <a:latin typeface="宋体" panose="02010600030101010101" pitchFamily="2" charset="-122"/>
                <a:ea typeface="宋体" panose="02010600030101010101" pitchFamily="2" charset="-122"/>
              </a:rPr>
              <a:t>其中，</a:t>
            </a:r>
            <a:r>
              <a:rPr lang="en-US" altLang="zh-CN" dirty="0">
                <a:solidFill>
                  <a:srgbClr val="003300"/>
                </a:solidFill>
                <a:latin typeface="宋体" panose="02010600030101010101" pitchFamily="2" charset="-122"/>
                <a:ea typeface="宋体" panose="02010600030101010101" pitchFamily="2" charset="-122"/>
              </a:rPr>
              <a:t>a</a:t>
            </a:r>
            <a:r>
              <a:rPr lang="en-US" altLang="zh-CN" baseline="-14000" dirty="0">
                <a:solidFill>
                  <a:srgbClr val="003300"/>
                </a:solidFill>
                <a:latin typeface="宋体" panose="02010600030101010101" pitchFamily="2" charset="-122"/>
                <a:ea typeface="宋体" panose="02010600030101010101" pitchFamily="2" charset="-122"/>
              </a:rPr>
              <a:t>i</a:t>
            </a:r>
            <a:r>
              <a:rPr lang="zh-CN" altLang="en-US" dirty="0">
                <a:solidFill>
                  <a:srgbClr val="003300"/>
                </a:solidFill>
                <a:latin typeface="宋体" panose="02010600030101010101" pitchFamily="2" charset="-122"/>
                <a:ea typeface="宋体" panose="02010600030101010101" pitchFamily="2" charset="-122"/>
              </a:rPr>
              <a:t>，</a:t>
            </a:r>
            <a:r>
              <a:rPr lang="en-US" altLang="zh-CN" dirty="0">
                <a:solidFill>
                  <a:srgbClr val="003300"/>
                </a:solidFill>
                <a:latin typeface="宋体" panose="02010600030101010101" pitchFamily="2" charset="-122"/>
                <a:ea typeface="宋体" panose="02010600030101010101" pitchFamily="2" charset="-122"/>
              </a:rPr>
              <a:t>b</a:t>
            </a:r>
            <a:r>
              <a:rPr lang="en-US" altLang="zh-CN" baseline="-14000" dirty="0">
                <a:solidFill>
                  <a:srgbClr val="003300"/>
                </a:solidFill>
                <a:latin typeface="宋体" panose="02010600030101010101" pitchFamily="2" charset="-122"/>
                <a:ea typeface="宋体" panose="02010600030101010101" pitchFamily="2" charset="-122"/>
              </a:rPr>
              <a:t>i</a:t>
            </a:r>
            <a:r>
              <a:rPr lang="en-US" altLang="zh-CN" dirty="0">
                <a:solidFill>
                  <a:srgbClr val="003300"/>
                </a:solidFill>
                <a:latin typeface="宋体" panose="02010600030101010101" pitchFamily="2" charset="-122"/>
                <a:ea typeface="宋体" panose="02010600030101010101" pitchFamily="2" charset="-122"/>
              </a:rPr>
              <a:t>(i=1</a:t>
            </a:r>
            <a:r>
              <a:rPr lang="zh-CN" altLang="en-US" dirty="0">
                <a:solidFill>
                  <a:srgbClr val="003300"/>
                </a:solidFill>
                <a:latin typeface="宋体" panose="02010600030101010101" pitchFamily="2" charset="-122"/>
                <a:ea typeface="宋体" panose="02010600030101010101" pitchFamily="2" charset="-122"/>
              </a:rPr>
              <a:t>，</a:t>
            </a:r>
            <a:r>
              <a:rPr lang="en-US" altLang="zh-CN" dirty="0">
                <a:solidFill>
                  <a:srgbClr val="003300"/>
                </a:solidFill>
                <a:latin typeface="宋体" panose="02010600030101010101" pitchFamily="2" charset="-122"/>
                <a:ea typeface="宋体" panose="02010600030101010101" pitchFamily="2" charset="-122"/>
              </a:rPr>
              <a:t>2</a:t>
            </a:r>
            <a:r>
              <a:rPr lang="zh-CN" altLang="en-US" dirty="0">
                <a:solidFill>
                  <a:srgbClr val="003300"/>
                </a:solidFill>
                <a:latin typeface="宋体" panose="02010600030101010101" pitchFamily="2" charset="-122"/>
                <a:ea typeface="宋体" panose="02010600030101010101" pitchFamily="2" charset="-122"/>
              </a:rPr>
              <a:t>，</a:t>
            </a:r>
            <a:r>
              <a:rPr lang="en-US" altLang="zh-CN" dirty="0">
                <a:solidFill>
                  <a:srgbClr val="003300"/>
                </a:solidFill>
                <a:latin typeface="Times New Roman" panose="02020603050405020304" pitchFamily="18" charset="0"/>
                <a:ea typeface="宋体" panose="02010600030101010101" pitchFamily="2" charset="-122"/>
              </a:rPr>
              <a:t>…</a:t>
            </a:r>
            <a:r>
              <a:rPr lang="zh-CN" altLang="en-US" dirty="0">
                <a:solidFill>
                  <a:srgbClr val="003300"/>
                </a:solidFill>
                <a:latin typeface="宋体" panose="02010600030101010101" pitchFamily="2" charset="-122"/>
                <a:ea typeface="宋体" panose="02010600030101010101" pitchFamily="2" charset="-122"/>
              </a:rPr>
              <a:t>，</a:t>
            </a:r>
            <a:r>
              <a:rPr lang="en-US" altLang="zh-CN" dirty="0">
                <a:solidFill>
                  <a:srgbClr val="003300"/>
                </a:solidFill>
                <a:latin typeface="宋体" panose="02010600030101010101" pitchFamily="2" charset="-122"/>
                <a:ea typeface="宋体" panose="02010600030101010101" pitchFamily="2" charset="-122"/>
              </a:rPr>
              <a:t>n) </a:t>
            </a:r>
            <a:r>
              <a:rPr lang="zh-CN" altLang="en-US" dirty="0">
                <a:solidFill>
                  <a:srgbClr val="003300"/>
                </a:solidFill>
                <a:latin typeface="宋体" panose="02010600030101010101" pitchFamily="2" charset="-122"/>
                <a:ea typeface="宋体" panose="02010600030101010101" pitchFamily="2" charset="-122"/>
              </a:rPr>
              <a:t>分别表示某人的名字和对应的电话号码。</a:t>
            </a:r>
            <a:endParaRPr lang="zh-CN" altLang="en-US" dirty="0">
              <a:solidFill>
                <a:srgbClr val="003300"/>
              </a:solidFill>
              <a:latin typeface="宋体" panose="02010600030101010101" pitchFamily="2" charset="-122"/>
              <a:ea typeface="宋体" panose="02010600030101010101" pitchFamily="2" charset="-122"/>
            </a:endParaRPr>
          </a:p>
        </p:txBody>
      </p:sp>
      <p:sp>
        <p:nvSpPr>
          <p:cNvPr id="22531" name="Text Box 6"/>
          <p:cNvSpPr txBox="1"/>
          <p:nvPr/>
        </p:nvSpPr>
        <p:spPr>
          <a:xfrm>
            <a:off x="219075" y="304800"/>
            <a:ext cx="4846638" cy="4333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70000"/>
              </a:lnSpc>
              <a:spcBef>
                <a:spcPct val="50000"/>
              </a:spcBef>
              <a:buClr>
                <a:srgbClr val="003300"/>
              </a:buClr>
              <a:buSzPct val="80000"/>
              <a:buNone/>
            </a:pPr>
            <a:r>
              <a:rPr lang="zh-CN" altLang="en-US" sz="3200" dirty="0">
                <a:solidFill>
                  <a:schemeClr val="bg1"/>
                </a:solidFill>
                <a:latin typeface="宋体" panose="02010600030101010101" pitchFamily="2" charset="-122"/>
                <a:ea typeface="宋体" panose="02010600030101010101" pitchFamily="2" charset="-122"/>
              </a:rPr>
              <a:t>例</a:t>
            </a:r>
            <a:r>
              <a:rPr lang="en-US" altLang="zh-CN" sz="3200" dirty="0">
                <a:solidFill>
                  <a:schemeClr val="bg1"/>
                </a:solidFill>
                <a:latin typeface="宋体" panose="02010600030101010101" pitchFamily="2" charset="-122"/>
                <a:ea typeface="宋体" panose="02010600030101010101" pitchFamily="2" charset="-122"/>
              </a:rPr>
              <a:t>1</a:t>
            </a:r>
            <a:r>
              <a:rPr lang="zh-CN" altLang="en-US" sz="3200" dirty="0">
                <a:solidFill>
                  <a:schemeClr val="bg1"/>
                </a:solidFill>
                <a:latin typeface="宋体" panose="02010600030101010101" pitchFamily="2" charset="-122"/>
                <a:ea typeface="宋体" panose="02010600030101010101" pitchFamily="2" charset="-122"/>
              </a:rPr>
              <a:t>：电话号码查询系统</a:t>
            </a:r>
            <a:endParaRPr lang="zh-CN" altLang="en-US" sz="3200" dirty="0">
              <a:solidFill>
                <a:schemeClr val="bg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60">
                                            <p:txEl>
                                              <p:pRg st="0" end="0"/>
                                            </p:txEl>
                                          </p:spTgt>
                                        </p:tgtEl>
                                        <p:attrNameLst>
                                          <p:attrName>style.visibility</p:attrName>
                                        </p:attrNameLst>
                                      </p:cBhvr>
                                      <p:to>
                                        <p:strVal val="visible"/>
                                      </p:to>
                                    </p:set>
                                    <p:anim calcmode="lin" valueType="num">
                                      <p:cBhvr additive="base">
                                        <p:cTn id="7" dur="500" fill="hold"/>
                                        <p:tgtEl>
                                          <p:spTgt spid="7066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066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0660">
                                            <p:txEl>
                                              <p:pRg st="1" end="1"/>
                                            </p:txEl>
                                          </p:spTgt>
                                        </p:tgtEl>
                                        <p:attrNameLst>
                                          <p:attrName>style.visibility</p:attrName>
                                        </p:attrNameLst>
                                      </p:cBhvr>
                                      <p:to>
                                        <p:strVal val="visible"/>
                                      </p:to>
                                    </p:set>
                                    <p:anim calcmode="lin" valueType="num">
                                      <p:cBhvr additive="base">
                                        <p:cTn id="13" dur="500" fill="hold"/>
                                        <p:tgtEl>
                                          <p:spTgt spid="7066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066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0660">
                                            <p:txEl>
                                              <p:pRg st="2" end="2"/>
                                            </p:txEl>
                                          </p:spTgt>
                                        </p:tgtEl>
                                        <p:attrNameLst>
                                          <p:attrName>style.visibility</p:attrName>
                                        </p:attrNameLst>
                                      </p:cBhvr>
                                      <p:to>
                                        <p:strVal val="visible"/>
                                      </p:to>
                                    </p:set>
                                    <p:anim calcmode="lin" valueType="num">
                                      <p:cBhvr additive="base">
                                        <p:cTn id="19" dur="500" fill="hold"/>
                                        <p:tgtEl>
                                          <p:spTgt spid="7066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066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p:nvPr/>
        </p:nvSpPr>
        <p:spPr>
          <a:xfrm>
            <a:off x="-311150" y="1477963"/>
            <a:ext cx="9255125" cy="223361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342900" lvl="0" indent="-342900" eaLnBrk="1" hangingPunct="1">
              <a:lnSpc>
                <a:spcPct val="150000"/>
              </a:lnSpc>
              <a:buClr>
                <a:srgbClr val="003300"/>
              </a:buClr>
              <a:buSzPct val="80000"/>
              <a:buNone/>
            </a:pPr>
            <a:r>
              <a:rPr lang="en-US" altLang="zh-CN" sz="2400" dirty="0">
                <a:solidFill>
                  <a:srgbClr val="003300"/>
                </a:solidFill>
                <a:latin typeface="宋体" panose="02010600030101010101" pitchFamily="2" charset="-122"/>
                <a:ea typeface="宋体" panose="02010600030101010101" pitchFamily="2" charset="-122"/>
              </a:rPr>
              <a:t>      </a:t>
            </a:r>
            <a:r>
              <a:rPr lang="zh-CN" altLang="en-US" sz="2400" dirty="0">
                <a:solidFill>
                  <a:srgbClr val="003300"/>
                </a:solidFill>
                <a:latin typeface="宋体" panose="02010600030101010101" pitchFamily="2" charset="-122"/>
                <a:ea typeface="宋体" panose="02010600030101010101" pitchFamily="2" charset="-122"/>
              </a:rPr>
              <a:t>要求：设计一个算法，当给定任何一个人的名字时，该算法能够给出此人的电话号码；如果该电话号码簿中根本就没有这个人，则报告</a:t>
            </a:r>
            <a:r>
              <a:rPr lang="en-US" altLang="zh-CN" sz="2400" dirty="0">
                <a:solidFill>
                  <a:srgbClr val="003300"/>
                </a:solidFill>
                <a:latin typeface="宋体" panose="02010600030101010101" pitchFamily="2" charset="-122"/>
                <a:ea typeface="宋体" panose="02010600030101010101" pitchFamily="2" charset="-122"/>
              </a:rPr>
              <a:t>“</a:t>
            </a:r>
            <a:r>
              <a:rPr lang="zh-CN" altLang="en-US" sz="2400" dirty="0">
                <a:solidFill>
                  <a:srgbClr val="003300"/>
                </a:solidFill>
                <a:latin typeface="宋体" panose="02010600030101010101" pitchFamily="2" charset="-122"/>
                <a:ea typeface="宋体" panose="02010600030101010101" pitchFamily="2" charset="-122"/>
              </a:rPr>
              <a:t>查无此人</a:t>
            </a:r>
            <a:r>
              <a:rPr lang="en-US" altLang="zh-CN" sz="2400" dirty="0">
                <a:solidFill>
                  <a:srgbClr val="003300"/>
                </a:solidFill>
                <a:latin typeface="宋体" panose="02010600030101010101" pitchFamily="2" charset="-122"/>
                <a:ea typeface="宋体" panose="02010600030101010101" pitchFamily="2" charset="-122"/>
              </a:rPr>
              <a:t>”</a:t>
            </a:r>
            <a:r>
              <a:rPr lang="zh-CN" altLang="en-US" sz="2400" dirty="0">
                <a:solidFill>
                  <a:srgbClr val="003300"/>
                </a:solidFill>
                <a:latin typeface="宋体" panose="02010600030101010101" pitchFamily="2" charset="-122"/>
                <a:ea typeface="宋体" panose="02010600030101010101" pitchFamily="2" charset="-122"/>
              </a:rPr>
              <a:t>。</a:t>
            </a:r>
            <a:endParaRPr lang="zh-CN" altLang="en-US" sz="2400" dirty="0">
              <a:solidFill>
                <a:schemeClr val="tx1"/>
              </a:solidFill>
              <a:latin typeface="宋体" panose="02010600030101010101" pitchFamily="2" charset="-122"/>
              <a:ea typeface="宋体" panose="02010600030101010101" pitchFamily="2" charset="-122"/>
            </a:endParaRPr>
          </a:p>
        </p:txBody>
      </p:sp>
      <p:sp>
        <p:nvSpPr>
          <p:cNvPr id="71683" name="Rectangle 3"/>
          <p:cNvSpPr/>
          <p:nvPr/>
        </p:nvSpPr>
        <p:spPr>
          <a:xfrm>
            <a:off x="0" y="3078163"/>
            <a:ext cx="8915400" cy="12747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nSpc>
                <a:spcPct val="160000"/>
              </a:lnSpc>
              <a:spcBef>
                <a:spcPct val="0"/>
              </a:spcBef>
              <a:buClrTx/>
              <a:buFont typeface="Arial" panose="020B0604020202020204" pitchFamily="34" charset="0"/>
              <a:buNone/>
            </a:pPr>
            <a:r>
              <a:rPr lang="en-US" altLang="zh-CN" sz="2400" dirty="0">
                <a:solidFill>
                  <a:srgbClr val="003300"/>
                </a:solidFill>
                <a:latin typeface="宋体" panose="02010600030101010101" pitchFamily="2" charset="-122"/>
                <a:ea typeface="宋体" panose="02010600030101010101" pitchFamily="2" charset="-122"/>
              </a:rPr>
              <a:t>    </a:t>
            </a:r>
            <a:r>
              <a:rPr lang="zh-CN" altLang="en-US" sz="2400" dirty="0">
                <a:solidFill>
                  <a:srgbClr val="003300"/>
                </a:solidFill>
                <a:latin typeface="宋体" panose="02010600030101010101" pitchFamily="2" charset="-122"/>
                <a:ea typeface="宋体" panose="02010600030101010101" pitchFamily="2" charset="-122"/>
              </a:rPr>
              <a:t>上述问题是一个数据结构问题。可将名字和对应的电话号码设计成一张</a:t>
            </a:r>
            <a:r>
              <a:rPr lang="zh-CN" altLang="en-US" sz="2400" u="sng" dirty="0">
                <a:solidFill>
                  <a:srgbClr val="FF0000"/>
                </a:solidFill>
                <a:latin typeface="宋体" panose="02010600030101010101" pitchFamily="2" charset="-122"/>
                <a:ea typeface="宋体" panose="02010600030101010101" pitchFamily="2" charset="-122"/>
              </a:rPr>
              <a:t>表格</a:t>
            </a:r>
            <a:r>
              <a:rPr lang="zh-CN" altLang="en-US" sz="2400" dirty="0">
                <a:solidFill>
                  <a:srgbClr val="003300"/>
                </a:solidFill>
                <a:latin typeface="宋体" panose="02010600030101010101" pitchFamily="2" charset="-122"/>
                <a:ea typeface="宋体" panose="02010600030101010101" pitchFamily="2" charset="-122"/>
              </a:rPr>
              <a:t>：</a:t>
            </a:r>
            <a:endParaRPr lang="zh-CN" altLang="en-US" sz="2400" dirty="0">
              <a:solidFill>
                <a:srgbClr val="0000FF"/>
              </a:solidFill>
              <a:latin typeface="宋体" panose="02010600030101010101" pitchFamily="2" charset="-122"/>
              <a:ea typeface="宋体" panose="02010600030101010101" pitchFamily="2" charset="-122"/>
            </a:endParaRPr>
          </a:p>
        </p:txBody>
      </p:sp>
      <p:sp>
        <p:nvSpPr>
          <p:cNvPr id="71684" name="AutoShape 4"/>
          <p:cNvSpPr/>
          <p:nvPr/>
        </p:nvSpPr>
        <p:spPr>
          <a:xfrm>
            <a:off x="1982788" y="4438650"/>
            <a:ext cx="3030537" cy="763588"/>
          </a:xfrm>
          <a:prstGeom prst="wedgeEllipseCallout">
            <a:avLst>
              <a:gd name="adj1" fmla="val -31509"/>
              <a:gd name="adj2" fmla="val -96778"/>
            </a:avLst>
          </a:prstGeom>
          <a:solidFill>
            <a:srgbClr val="CCECFF"/>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Font typeface="Arial" panose="020B0604020202020204" pitchFamily="34" charset="0"/>
              <a:buNone/>
            </a:pPr>
            <a:r>
              <a:rPr lang="zh-CN" altLang="en-US" sz="2400" b="0" dirty="0">
                <a:solidFill>
                  <a:srgbClr val="FF0000"/>
                </a:solidFill>
                <a:latin typeface="Times New Roman" panose="02020603050405020304" pitchFamily="18" charset="0"/>
                <a:ea typeface="隶书" panose="02010509060101010101" charset="-122"/>
              </a:rPr>
              <a:t>线性表</a:t>
            </a:r>
            <a:endParaRPr lang="zh-CN" altLang="en-US" sz="2400" b="0" dirty="0">
              <a:solidFill>
                <a:schemeClr val="accent2"/>
              </a:solidFill>
              <a:latin typeface="Times New Roman" panose="02020603050405020304" pitchFamily="18" charset="0"/>
              <a:ea typeface="隶书" panose="02010509060101010101" charset="-122"/>
            </a:endParaRPr>
          </a:p>
          <a:p>
            <a:pPr marL="0" lvl="0" indent="0" algn="ctr">
              <a:spcBef>
                <a:spcPct val="0"/>
              </a:spcBef>
              <a:buClrTx/>
              <a:buFont typeface="Arial" panose="020B0604020202020204" pitchFamily="34" charset="0"/>
              <a:buNone/>
            </a:pPr>
            <a:endParaRPr lang="en-US" altLang="zh-CN" sz="2400" b="0" dirty="0">
              <a:solidFill>
                <a:schemeClr val="tx1"/>
              </a:solidFill>
              <a:latin typeface="Arial" panose="020B0604020202020204" pitchFamily="34" charset="0"/>
              <a:ea typeface="隶书" panose="02010509060101010101" charset="-122"/>
            </a:endParaRPr>
          </a:p>
        </p:txBody>
      </p:sp>
      <p:sp>
        <p:nvSpPr>
          <p:cNvPr id="71685" name="Rectangle 5"/>
          <p:cNvSpPr/>
          <p:nvPr/>
        </p:nvSpPr>
        <p:spPr>
          <a:xfrm>
            <a:off x="76200" y="5178425"/>
            <a:ext cx="8955088" cy="6451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50000"/>
              </a:lnSpc>
              <a:spcBef>
                <a:spcPct val="50000"/>
              </a:spcBef>
              <a:buClrTx/>
              <a:buFont typeface="Arial" panose="020B0604020202020204" pitchFamily="34" charset="0"/>
              <a:buNone/>
            </a:pPr>
            <a:r>
              <a:rPr lang="en-US" altLang="zh-CN" sz="2400" dirty="0">
                <a:solidFill>
                  <a:srgbClr val="003300"/>
                </a:solidFill>
                <a:latin typeface="宋体" panose="02010600030101010101" pitchFamily="2" charset="-122"/>
                <a:ea typeface="宋体" panose="02010600030101010101" pitchFamily="2" charset="-122"/>
              </a:rPr>
              <a:t>    </a:t>
            </a:r>
            <a:r>
              <a:rPr lang="zh-CN" altLang="en-US" sz="2400" dirty="0">
                <a:solidFill>
                  <a:srgbClr val="003300"/>
                </a:solidFill>
                <a:latin typeface="宋体" panose="02010600030101010101" pitchFamily="2" charset="-122"/>
                <a:ea typeface="宋体" panose="02010600030101010101" pitchFamily="2" charset="-122"/>
              </a:rPr>
              <a:t>此外，还要为每种结构类型所定义的各种</a:t>
            </a:r>
            <a:r>
              <a:rPr lang="zh-CN" altLang="en-US" sz="2400" u="sng" dirty="0">
                <a:solidFill>
                  <a:srgbClr val="FF0000"/>
                </a:solidFill>
                <a:latin typeface="宋体" panose="02010600030101010101" pitchFamily="2" charset="-122"/>
                <a:ea typeface="宋体" panose="02010600030101010101" pitchFamily="2" charset="-122"/>
              </a:rPr>
              <a:t>操作</a:t>
            </a:r>
            <a:r>
              <a:rPr lang="zh-CN" altLang="en-US" sz="2400" dirty="0">
                <a:solidFill>
                  <a:srgbClr val="003300"/>
                </a:solidFill>
                <a:latin typeface="宋体" panose="02010600030101010101" pitchFamily="2" charset="-122"/>
                <a:ea typeface="宋体" panose="02010600030101010101" pitchFamily="2" charset="-122"/>
              </a:rPr>
              <a:t>提供</a:t>
            </a:r>
            <a:r>
              <a:rPr lang="zh-CN" altLang="en-US" sz="2400" u="sng" dirty="0">
                <a:solidFill>
                  <a:srgbClr val="FF0000"/>
                </a:solidFill>
                <a:latin typeface="宋体" panose="02010600030101010101" pitchFamily="2" charset="-122"/>
                <a:ea typeface="宋体" panose="02010600030101010101" pitchFamily="2" charset="-122"/>
              </a:rPr>
              <a:t>算法</a:t>
            </a:r>
            <a:r>
              <a:rPr lang="zh-CN" altLang="en-US" sz="2400" dirty="0">
                <a:solidFill>
                  <a:srgbClr val="003300"/>
                </a:solidFill>
                <a:latin typeface="宋体" panose="02010600030101010101" pitchFamily="2" charset="-122"/>
                <a:ea typeface="宋体" panose="02010600030101010101" pitchFamily="2" charset="-122"/>
              </a:rPr>
              <a:t>。</a:t>
            </a:r>
            <a:endParaRPr lang="zh-CN" altLang="en-US" sz="2400" dirty="0">
              <a:solidFill>
                <a:srgbClr val="0033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682"/>
                                        </p:tgtEl>
                                        <p:attrNameLst>
                                          <p:attrName>style.visibility</p:attrName>
                                        </p:attrNameLst>
                                      </p:cBhvr>
                                      <p:to>
                                        <p:strVal val="visible"/>
                                      </p:to>
                                    </p:set>
                                    <p:anim calcmode="lin" valueType="num">
                                      <p:cBhvr additive="base">
                                        <p:cTn id="7" dur="500" fill="hold"/>
                                        <p:tgtEl>
                                          <p:spTgt spid="71682"/>
                                        </p:tgtEl>
                                        <p:attrNameLst>
                                          <p:attrName>ppt_x</p:attrName>
                                        </p:attrNameLst>
                                      </p:cBhvr>
                                      <p:tavLst>
                                        <p:tav tm="0">
                                          <p:val>
                                            <p:strVal val="0-#ppt_w/2"/>
                                          </p:val>
                                        </p:tav>
                                        <p:tav tm="100000">
                                          <p:val>
                                            <p:strVal val="#ppt_x"/>
                                          </p:val>
                                        </p:tav>
                                      </p:tavLst>
                                    </p:anim>
                                    <p:anim calcmode="lin" valueType="num">
                                      <p:cBhvr additive="base">
                                        <p:cTn id="8" dur="500" fill="hold"/>
                                        <p:tgtEl>
                                          <p:spTgt spid="716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3"/>
                                        </p:tgtEl>
                                        <p:attrNameLst>
                                          <p:attrName>style.visibility</p:attrName>
                                        </p:attrNameLst>
                                      </p:cBhvr>
                                      <p:to>
                                        <p:strVal val="visible"/>
                                      </p:to>
                                    </p:set>
                                    <p:anim calcmode="lin" valueType="num">
                                      <p:cBhvr additive="base">
                                        <p:cTn id="13" dur="500" fill="hold"/>
                                        <p:tgtEl>
                                          <p:spTgt spid="71683"/>
                                        </p:tgtEl>
                                        <p:attrNameLst>
                                          <p:attrName>ppt_x</p:attrName>
                                        </p:attrNameLst>
                                      </p:cBhvr>
                                      <p:tavLst>
                                        <p:tav tm="0">
                                          <p:val>
                                            <p:strVal val="0-#ppt_w/2"/>
                                          </p:val>
                                        </p:tav>
                                        <p:tav tm="100000">
                                          <p:val>
                                            <p:strVal val="#ppt_x"/>
                                          </p:val>
                                        </p:tav>
                                      </p:tavLst>
                                    </p:anim>
                                    <p:anim calcmode="lin" valueType="num">
                                      <p:cBhvr additive="base">
                                        <p:cTn id="14" dur="500" fill="hold"/>
                                        <p:tgtEl>
                                          <p:spTgt spid="7168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684"/>
                                        </p:tgtEl>
                                        <p:attrNameLst>
                                          <p:attrName>style.visibility</p:attrName>
                                        </p:attrNameLst>
                                      </p:cBhvr>
                                      <p:to>
                                        <p:strVal val="visible"/>
                                      </p:to>
                                    </p:set>
                                    <p:anim calcmode="lin" valueType="num">
                                      <p:cBhvr additive="base">
                                        <p:cTn id="19" dur="500" fill="hold"/>
                                        <p:tgtEl>
                                          <p:spTgt spid="71684"/>
                                        </p:tgtEl>
                                        <p:attrNameLst>
                                          <p:attrName>ppt_x</p:attrName>
                                        </p:attrNameLst>
                                      </p:cBhvr>
                                      <p:tavLst>
                                        <p:tav tm="0">
                                          <p:val>
                                            <p:strVal val="0-#ppt_w/2"/>
                                          </p:val>
                                        </p:tav>
                                        <p:tav tm="100000">
                                          <p:val>
                                            <p:strVal val="#ppt_x"/>
                                          </p:val>
                                        </p:tav>
                                      </p:tavLst>
                                    </p:anim>
                                    <p:anim calcmode="lin" valueType="num">
                                      <p:cBhvr additive="base">
                                        <p:cTn id="20" dur="500" fill="hold"/>
                                        <p:tgtEl>
                                          <p:spTgt spid="7168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685"/>
                                        </p:tgtEl>
                                        <p:attrNameLst>
                                          <p:attrName>style.visibility</p:attrName>
                                        </p:attrNameLst>
                                      </p:cBhvr>
                                      <p:to>
                                        <p:strVal val="visible"/>
                                      </p:to>
                                    </p:set>
                                    <p:anim calcmode="lin" valueType="num">
                                      <p:cBhvr additive="base">
                                        <p:cTn id="25" dur="500" fill="hold"/>
                                        <p:tgtEl>
                                          <p:spTgt spid="71685"/>
                                        </p:tgtEl>
                                        <p:attrNameLst>
                                          <p:attrName>ppt_x</p:attrName>
                                        </p:attrNameLst>
                                      </p:cBhvr>
                                      <p:tavLst>
                                        <p:tav tm="0">
                                          <p:val>
                                            <p:strVal val="0-#ppt_w/2"/>
                                          </p:val>
                                        </p:tav>
                                        <p:tav tm="100000">
                                          <p:val>
                                            <p:strVal val="#ppt_x"/>
                                          </p:val>
                                        </p:tav>
                                      </p:tavLst>
                                    </p:anim>
                                    <p:anim calcmode="lin" valueType="num">
                                      <p:cBhvr additive="base">
                                        <p:cTn id="26" dur="500" fill="hold"/>
                                        <p:tgtEl>
                                          <p:spTgt spid="716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P spid="71683" grpId="0"/>
      <p:bldP spid="71684" grpId="0" animBg="1"/>
      <p:bldP spid="7168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19250" y="2687638"/>
            <a:ext cx="5753100" cy="3765550"/>
            <a:chOff x="1668" y="892"/>
            <a:chExt cx="3624" cy="2744"/>
          </a:xfrm>
        </p:grpSpPr>
        <p:sp>
          <p:nvSpPr>
            <p:cNvPr id="24596" name="AutoShape 3"/>
            <p:cNvSpPr/>
            <p:nvPr/>
          </p:nvSpPr>
          <p:spPr>
            <a:xfrm>
              <a:off x="1668" y="900"/>
              <a:ext cx="3624" cy="2736"/>
            </a:xfrm>
            <a:prstGeom prst="roundRect">
              <a:avLst>
                <a:gd name="adj" fmla="val 16667"/>
              </a:avLst>
            </a:prstGeom>
            <a:solidFill>
              <a:schemeClr val="bg1"/>
            </a:solidFill>
            <a:ln w="38100" cap="flat" cmpd="sng">
              <a:solidFill>
                <a:schemeClr val="folHlink"/>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a:spcBef>
                  <a:spcPct val="0"/>
                </a:spcBef>
                <a:buClrTx/>
                <a:buFont typeface="Arial" panose="020B0604020202020204" pitchFamily="34" charset="0"/>
                <a:buNone/>
              </a:pPr>
              <a:endParaRPr lang="zh-CN" altLang="zh-CN" sz="2000" dirty="0">
                <a:solidFill>
                  <a:schemeClr val="tx1"/>
                </a:solidFill>
                <a:latin typeface="Times New Roman" panose="02020603050405020304" pitchFamily="18" charset="0"/>
                <a:ea typeface="隶书" panose="02010509060101010101" charset="-122"/>
              </a:endParaRPr>
            </a:p>
          </p:txBody>
        </p:sp>
        <p:sp>
          <p:nvSpPr>
            <p:cNvPr id="24597" name="Text Box 4"/>
            <p:cNvSpPr txBox="1"/>
            <p:nvPr/>
          </p:nvSpPr>
          <p:spPr>
            <a:xfrm>
              <a:off x="2198" y="1321"/>
              <a:ext cx="892" cy="33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zh-CN" altLang="en-US" sz="2400" dirty="0">
                  <a:solidFill>
                    <a:schemeClr val="tx1"/>
                  </a:solidFill>
                  <a:latin typeface="Times New Roman" panose="02020603050405020304" pitchFamily="18" charset="0"/>
                  <a:ea typeface="隶书" panose="02010509060101010101" charset="-122"/>
                </a:rPr>
                <a:t>登录号：</a:t>
              </a:r>
              <a:endParaRPr lang="zh-CN" altLang="en-US" sz="2400" dirty="0">
                <a:solidFill>
                  <a:schemeClr val="tx1"/>
                </a:solidFill>
                <a:latin typeface="Times New Roman" panose="02020603050405020304" pitchFamily="18" charset="0"/>
                <a:ea typeface="隶书" panose="02010509060101010101" charset="-122"/>
              </a:endParaRPr>
            </a:p>
          </p:txBody>
        </p:sp>
        <p:sp>
          <p:nvSpPr>
            <p:cNvPr id="24598" name="Text Box 5"/>
            <p:cNvSpPr txBox="1"/>
            <p:nvPr/>
          </p:nvSpPr>
          <p:spPr>
            <a:xfrm>
              <a:off x="2198" y="1647"/>
              <a:ext cx="698" cy="33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zh-CN" altLang="en-US" sz="2400" dirty="0">
                  <a:solidFill>
                    <a:schemeClr val="tx1"/>
                  </a:solidFill>
                  <a:latin typeface="Arial" panose="020B0604020202020204" pitchFamily="34" charset="0"/>
                  <a:ea typeface="隶书" panose="02010509060101010101" charset="-122"/>
                </a:rPr>
                <a:t>书名：</a:t>
              </a:r>
              <a:endParaRPr lang="zh-CN" altLang="en-US" sz="2400" dirty="0">
                <a:solidFill>
                  <a:schemeClr val="tx1"/>
                </a:solidFill>
                <a:latin typeface="Arial" panose="020B0604020202020204" pitchFamily="34" charset="0"/>
                <a:ea typeface="隶书" panose="02010509060101010101" charset="-122"/>
              </a:endParaRPr>
            </a:p>
          </p:txBody>
        </p:sp>
        <p:sp>
          <p:nvSpPr>
            <p:cNvPr id="24599" name="Text Box 6"/>
            <p:cNvSpPr txBox="1"/>
            <p:nvPr/>
          </p:nvSpPr>
          <p:spPr>
            <a:xfrm>
              <a:off x="2198" y="1972"/>
              <a:ext cx="892" cy="33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zh-CN" altLang="en-US" sz="2400" dirty="0">
                  <a:solidFill>
                    <a:schemeClr val="tx1"/>
                  </a:solidFill>
                  <a:latin typeface="Arial" panose="020B0604020202020204" pitchFamily="34" charset="0"/>
                  <a:ea typeface="隶书" panose="02010509060101010101" charset="-122"/>
                </a:rPr>
                <a:t>作者名：</a:t>
              </a:r>
              <a:endParaRPr lang="zh-CN" altLang="en-US" sz="2400" dirty="0">
                <a:solidFill>
                  <a:schemeClr val="tx1"/>
                </a:solidFill>
                <a:latin typeface="Arial" panose="020B0604020202020204" pitchFamily="34" charset="0"/>
                <a:ea typeface="隶书" panose="02010509060101010101" charset="-122"/>
              </a:endParaRPr>
            </a:p>
          </p:txBody>
        </p:sp>
        <p:sp>
          <p:nvSpPr>
            <p:cNvPr id="24600" name="Text Box 7"/>
            <p:cNvSpPr txBox="1"/>
            <p:nvPr/>
          </p:nvSpPr>
          <p:spPr>
            <a:xfrm>
              <a:off x="2198" y="2299"/>
              <a:ext cx="892" cy="33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zh-CN" altLang="en-US" sz="2400" dirty="0">
                  <a:solidFill>
                    <a:schemeClr val="tx1"/>
                  </a:solidFill>
                  <a:latin typeface="Arial" panose="020B0604020202020204" pitchFamily="34" charset="0"/>
                  <a:ea typeface="隶书" panose="02010509060101010101" charset="-122"/>
                </a:rPr>
                <a:t>分类号：</a:t>
              </a:r>
              <a:endParaRPr lang="zh-CN" altLang="en-US" sz="2400" dirty="0">
                <a:solidFill>
                  <a:schemeClr val="tx1"/>
                </a:solidFill>
                <a:latin typeface="Arial" panose="020B0604020202020204" pitchFamily="34" charset="0"/>
                <a:ea typeface="隶书" panose="02010509060101010101" charset="-122"/>
              </a:endParaRPr>
            </a:p>
          </p:txBody>
        </p:sp>
        <p:sp>
          <p:nvSpPr>
            <p:cNvPr id="24601" name="Text Box 8"/>
            <p:cNvSpPr txBox="1"/>
            <p:nvPr/>
          </p:nvSpPr>
          <p:spPr>
            <a:xfrm>
              <a:off x="2198" y="2625"/>
              <a:ext cx="1086" cy="33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zh-CN" altLang="en-US" sz="2400" dirty="0">
                  <a:solidFill>
                    <a:schemeClr val="tx1"/>
                  </a:solidFill>
                  <a:latin typeface="Arial" panose="020B0604020202020204" pitchFamily="34" charset="0"/>
                  <a:ea typeface="隶书" panose="02010509060101010101" charset="-122"/>
                </a:rPr>
                <a:t>出版单位：</a:t>
              </a:r>
              <a:endParaRPr lang="zh-CN" altLang="en-US" sz="2400" dirty="0">
                <a:solidFill>
                  <a:schemeClr val="tx1"/>
                </a:solidFill>
                <a:latin typeface="Arial" panose="020B0604020202020204" pitchFamily="34" charset="0"/>
                <a:ea typeface="隶书" panose="02010509060101010101" charset="-122"/>
              </a:endParaRPr>
            </a:p>
          </p:txBody>
        </p:sp>
        <p:sp>
          <p:nvSpPr>
            <p:cNvPr id="24602" name="Text Box 9"/>
            <p:cNvSpPr txBox="1"/>
            <p:nvPr/>
          </p:nvSpPr>
          <p:spPr>
            <a:xfrm>
              <a:off x="2198" y="2951"/>
              <a:ext cx="1086" cy="33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zh-CN" altLang="en-US" sz="2400" dirty="0">
                  <a:solidFill>
                    <a:schemeClr val="tx1"/>
                  </a:solidFill>
                  <a:latin typeface="Arial" panose="020B0604020202020204" pitchFamily="34" charset="0"/>
                  <a:ea typeface="隶书" panose="02010509060101010101" charset="-122"/>
                </a:rPr>
                <a:t>出版时间：</a:t>
              </a:r>
              <a:endParaRPr lang="zh-CN" altLang="en-US" sz="2400" dirty="0">
                <a:solidFill>
                  <a:schemeClr val="tx1"/>
                </a:solidFill>
                <a:latin typeface="Arial" panose="020B0604020202020204" pitchFamily="34" charset="0"/>
                <a:ea typeface="隶书" panose="02010509060101010101" charset="-122"/>
              </a:endParaRPr>
            </a:p>
          </p:txBody>
        </p:sp>
        <p:sp>
          <p:nvSpPr>
            <p:cNvPr id="24603" name="Text Box 10"/>
            <p:cNvSpPr txBox="1"/>
            <p:nvPr/>
          </p:nvSpPr>
          <p:spPr>
            <a:xfrm>
              <a:off x="2198" y="3277"/>
              <a:ext cx="698" cy="33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zh-CN" altLang="en-US" sz="2400" dirty="0">
                  <a:solidFill>
                    <a:schemeClr val="tx1"/>
                  </a:solidFill>
                  <a:latin typeface="Times New Roman" panose="02020603050405020304" pitchFamily="18" charset="0"/>
                  <a:ea typeface="隶书" panose="02010509060101010101" charset="-122"/>
                </a:rPr>
                <a:t>价格：</a:t>
              </a:r>
              <a:endParaRPr lang="zh-CN" altLang="en-US" sz="2400" dirty="0">
                <a:solidFill>
                  <a:schemeClr val="tx1"/>
                </a:solidFill>
                <a:latin typeface="Times New Roman" panose="02020603050405020304" pitchFamily="18" charset="0"/>
                <a:ea typeface="隶书" panose="02010509060101010101" charset="-122"/>
              </a:endParaRPr>
            </a:p>
          </p:txBody>
        </p:sp>
        <p:sp>
          <p:nvSpPr>
            <p:cNvPr id="24604" name="Text Box 11"/>
            <p:cNvSpPr txBox="1"/>
            <p:nvPr/>
          </p:nvSpPr>
          <p:spPr>
            <a:xfrm>
              <a:off x="2846" y="892"/>
              <a:ext cx="1020" cy="37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zh-CN" altLang="en-US" dirty="0">
                  <a:solidFill>
                    <a:srgbClr val="0000FF"/>
                  </a:solidFill>
                  <a:latin typeface="Times New Roman" panose="02020603050405020304" pitchFamily="18" charset="0"/>
                  <a:ea typeface="隶书" panose="02010509060101010101" charset="-122"/>
                </a:rPr>
                <a:t>书目卡片</a:t>
              </a:r>
              <a:endParaRPr lang="zh-CN" altLang="en-US" dirty="0">
                <a:solidFill>
                  <a:srgbClr val="0000FF"/>
                </a:solidFill>
                <a:latin typeface="Times New Roman" panose="02020603050405020304" pitchFamily="18" charset="0"/>
                <a:ea typeface="隶书" panose="02010509060101010101" charset="-122"/>
              </a:endParaRPr>
            </a:p>
          </p:txBody>
        </p:sp>
      </p:grpSp>
      <p:grpSp>
        <p:nvGrpSpPr>
          <p:cNvPr id="3" name="Group 12"/>
          <p:cNvGrpSpPr/>
          <p:nvPr/>
        </p:nvGrpSpPr>
        <p:grpSpPr>
          <a:xfrm>
            <a:off x="1066800" y="838200"/>
            <a:ext cx="7450138" cy="2779713"/>
            <a:chOff x="843" y="1363"/>
            <a:chExt cx="4693" cy="1751"/>
          </a:xfrm>
        </p:grpSpPr>
        <p:graphicFrame>
          <p:nvGraphicFramePr>
            <p:cNvPr id="24594" name="Object 13"/>
            <p:cNvGraphicFramePr/>
            <p:nvPr/>
          </p:nvGraphicFramePr>
          <p:xfrm>
            <a:off x="843" y="1812"/>
            <a:ext cx="4229" cy="1302"/>
          </p:xfrm>
          <a:graphic>
            <a:graphicData uri="http://schemas.openxmlformats.org/presentationml/2006/ole">
              <mc:AlternateContent xmlns:mc="http://schemas.openxmlformats.org/markup-compatibility/2006">
                <mc:Choice xmlns:v="urn:schemas-microsoft-com:vml" Requires="v">
                  <p:oleObj spid="_x0000_s1035" name="" r:id="rId1" imgW="7172325" imgH="2209800" progId="Word.Document.8">
                    <p:embed/>
                  </p:oleObj>
                </mc:Choice>
                <mc:Fallback>
                  <p:oleObj name="" r:id="rId1" imgW="7172325" imgH="2209800" progId="Word.Document.8">
                    <p:embed/>
                    <p:pic>
                      <p:nvPicPr>
                        <p:cNvPr id="0" name="图片 1024" descr="image13"/>
                        <p:cNvPicPr/>
                        <p:nvPr/>
                      </p:nvPicPr>
                      <p:blipFill>
                        <a:blip r:embed="rId2"/>
                        <a:stretch>
                          <a:fillRect/>
                        </a:stretch>
                      </p:blipFill>
                      <p:spPr>
                        <a:xfrm>
                          <a:off x="843" y="1812"/>
                          <a:ext cx="4229" cy="1302"/>
                        </a:xfrm>
                        <a:prstGeom prst="rect">
                          <a:avLst/>
                        </a:prstGeom>
                        <a:noFill/>
                        <a:ln w="38100">
                          <a:noFill/>
                        </a:ln>
                      </p:spPr>
                    </p:pic>
                  </p:oleObj>
                </mc:Fallback>
              </mc:AlternateContent>
            </a:graphicData>
          </a:graphic>
        </p:graphicFrame>
        <p:sp>
          <p:nvSpPr>
            <p:cNvPr id="24595" name="AutoShape 14"/>
            <p:cNvSpPr/>
            <p:nvPr/>
          </p:nvSpPr>
          <p:spPr>
            <a:xfrm>
              <a:off x="4486" y="1363"/>
              <a:ext cx="1050" cy="354"/>
            </a:xfrm>
            <a:prstGeom prst="wedgeEllipseCallout">
              <a:avLst>
                <a:gd name="adj1" fmla="val -69157"/>
                <a:gd name="adj2" fmla="val 79380"/>
              </a:avLst>
            </a:prstGeom>
            <a:solidFill>
              <a:schemeClr val="bg1"/>
            </a:solidFill>
            <a:ln w="38100" cap="flat" cmpd="sng">
              <a:solidFill>
                <a:schemeClr val="folHlink"/>
              </a:solidFill>
              <a:prstDash val="solid"/>
              <a:miter/>
              <a:headEnd type="none" w="med" len="med"/>
              <a:tailEnd type="none" w="med" len="med"/>
            </a:ln>
          </p:spPr>
          <p:txBody>
            <a:bodyPr wrap="none" lIns="90000" tIns="46800" rIns="90000" bIns="4680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a:spcBef>
                  <a:spcPct val="0"/>
                </a:spcBef>
                <a:buClrTx/>
                <a:buFont typeface="Arial" panose="020B0604020202020204" pitchFamily="34" charset="0"/>
                <a:buNone/>
              </a:pPr>
              <a:r>
                <a:rPr lang="zh-CN" altLang="en-US" sz="2000" dirty="0">
                  <a:solidFill>
                    <a:schemeClr val="tx1"/>
                  </a:solidFill>
                  <a:latin typeface="Times New Roman" panose="02020603050405020304" pitchFamily="18" charset="0"/>
                  <a:ea typeface="隶书" panose="02010509060101010101" charset="-122"/>
                </a:rPr>
                <a:t>书目文件</a:t>
              </a:r>
              <a:endParaRPr lang="zh-CN" altLang="en-US" sz="2000" dirty="0">
                <a:solidFill>
                  <a:schemeClr val="tx1"/>
                </a:solidFill>
                <a:latin typeface="Times New Roman" panose="02020603050405020304" pitchFamily="18" charset="0"/>
                <a:ea typeface="隶书" panose="02010509060101010101" charset="-122"/>
              </a:endParaRPr>
            </a:p>
          </p:txBody>
        </p:sp>
      </p:grpSp>
      <p:grpSp>
        <p:nvGrpSpPr>
          <p:cNvPr id="4" name="Group 15"/>
          <p:cNvGrpSpPr/>
          <p:nvPr/>
        </p:nvGrpSpPr>
        <p:grpSpPr>
          <a:xfrm>
            <a:off x="-3175" y="3475038"/>
            <a:ext cx="9151938" cy="3351212"/>
            <a:chOff x="-2" y="2189"/>
            <a:chExt cx="5765" cy="2111"/>
          </a:xfrm>
        </p:grpSpPr>
        <p:grpSp>
          <p:nvGrpSpPr>
            <p:cNvPr id="24585" name="Group 16"/>
            <p:cNvGrpSpPr/>
            <p:nvPr/>
          </p:nvGrpSpPr>
          <p:grpSpPr>
            <a:xfrm>
              <a:off x="-2" y="2830"/>
              <a:ext cx="5765" cy="387"/>
              <a:chOff x="-2" y="2830"/>
              <a:chExt cx="5765" cy="387"/>
            </a:xfrm>
          </p:grpSpPr>
          <p:sp>
            <p:nvSpPr>
              <p:cNvPr id="24591" name="AutoShape 17"/>
              <p:cNvSpPr/>
              <p:nvPr/>
            </p:nvSpPr>
            <p:spPr>
              <a:xfrm>
                <a:off x="-2" y="2849"/>
                <a:ext cx="805" cy="336"/>
              </a:xfrm>
              <a:prstGeom prst="wedgeEllipseCallout">
                <a:avLst>
                  <a:gd name="adj1" fmla="val 27431"/>
                  <a:gd name="adj2" fmla="val 90208"/>
                </a:avLst>
              </a:prstGeom>
              <a:solidFill>
                <a:schemeClr val="bg1"/>
              </a:solidFill>
              <a:ln w="9525" cap="flat" cmpd="sng">
                <a:solidFill>
                  <a:srgbClr val="0000FF"/>
                </a:solidFill>
                <a:prstDash val="solid"/>
                <a:miter/>
                <a:headEnd type="none" w="med" len="med"/>
                <a:tailEnd type="none" w="med" len="med"/>
              </a:ln>
            </p:spPr>
            <p:txBody>
              <a:bodyPr wrap="none" lIns="90000" tIns="46800" rIns="90000" bIns="4680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a:spcBef>
                    <a:spcPct val="0"/>
                  </a:spcBef>
                  <a:buClrTx/>
                  <a:buFont typeface="Arial" panose="020B0604020202020204" pitchFamily="34" charset="0"/>
                  <a:buNone/>
                </a:pPr>
                <a:r>
                  <a:rPr lang="zh-CN" altLang="en-US" sz="2000" dirty="0">
                    <a:solidFill>
                      <a:srgbClr val="000000"/>
                    </a:solidFill>
                    <a:latin typeface="Times New Roman" panose="02020603050405020304" pitchFamily="18" charset="0"/>
                    <a:ea typeface="隶书" panose="02010509060101010101" charset="-122"/>
                  </a:rPr>
                  <a:t>按书名</a:t>
                </a:r>
                <a:endParaRPr lang="zh-CN" altLang="en-US" sz="2000" dirty="0">
                  <a:solidFill>
                    <a:srgbClr val="000000"/>
                  </a:solidFill>
                  <a:latin typeface="Times New Roman" panose="02020603050405020304" pitchFamily="18" charset="0"/>
                  <a:ea typeface="隶书" panose="02010509060101010101" charset="-122"/>
                </a:endParaRPr>
              </a:p>
            </p:txBody>
          </p:sp>
          <p:sp>
            <p:nvSpPr>
              <p:cNvPr id="24592" name="AutoShape 18"/>
              <p:cNvSpPr/>
              <p:nvPr/>
            </p:nvSpPr>
            <p:spPr>
              <a:xfrm>
                <a:off x="2991" y="2881"/>
                <a:ext cx="1032" cy="336"/>
              </a:xfrm>
              <a:prstGeom prst="wedgeEllipseCallout">
                <a:avLst>
                  <a:gd name="adj1" fmla="val -64329"/>
                  <a:gd name="adj2" fmla="val 58630"/>
                </a:avLst>
              </a:prstGeom>
              <a:solidFill>
                <a:schemeClr val="bg1"/>
              </a:solidFill>
              <a:ln w="9525" cap="flat" cmpd="sng">
                <a:solidFill>
                  <a:srgbClr val="0000FF"/>
                </a:solidFill>
                <a:prstDash val="solid"/>
                <a:miter/>
                <a:headEnd type="none" w="med" len="med"/>
                <a:tailEnd type="none" w="med" len="med"/>
              </a:ln>
            </p:spPr>
            <p:txBody>
              <a:bodyPr wrap="none" lIns="90000" tIns="46800" rIns="90000" bIns="4680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a:spcBef>
                    <a:spcPct val="0"/>
                  </a:spcBef>
                  <a:buClrTx/>
                  <a:buFont typeface="Arial" panose="020B0604020202020204" pitchFamily="34" charset="0"/>
                  <a:buNone/>
                </a:pPr>
                <a:r>
                  <a:rPr lang="zh-CN" altLang="en-US" sz="2000" dirty="0">
                    <a:solidFill>
                      <a:srgbClr val="000000"/>
                    </a:solidFill>
                    <a:latin typeface="Times New Roman" panose="02020603050405020304" pitchFamily="18" charset="0"/>
                    <a:ea typeface="隶书" panose="02010509060101010101" charset="-122"/>
                  </a:rPr>
                  <a:t>按作者名</a:t>
                </a:r>
                <a:endParaRPr lang="zh-CN" altLang="en-US" sz="2000" dirty="0">
                  <a:solidFill>
                    <a:srgbClr val="000000"/>
                  </a:solidFill>
                  <a:latin typeface="Times New Roman" panose="02020603050405020304" pitchFamily="18" charset="0"/>
                  <a:ea typeface="隶书" panose="02010509060101010101" charset="-122"/>
                </a:endParaRPr>
              </a:p>
            </p:txBody>
          </p:sp>
          <p:sp>
            <p:nvSpPr>
              <p:cNvPr id="24593" name="AutoShape 19"/>
              <p:cNvSpPr/>
              <p:nvPr/>
            </p:nvSpPr>
            <p:spPr>
              <a:xfrm>
                <a:off x="4731" y="2830"/>
                <a:ext cx="1032" cy="336"/>
              </a:xfrm>
              <a:prstGeom prst="wedgeEllipseCallout">
                <a:avLst>
                  <a:gd name="adj1" fmla="val -66000"/>
                  <a:gd name="adj2" fmla="val 78454"/>
                </a:avLst>
              </a:prstGeom>
              <a:solidFill>
                <a:schemeClr val="bg1"/>
              </a:solidFill>
              <a:ln w="9525" cap="flat" cmpd="sng">
                <a:solidFill>
                  <a:srgbClr val="0000FF"/>
                </a:solidFill>
                <a:prstDash val="solid"/>
                <a:miter/>
                <a:headEnd type="none" w="med" len="med"/>
                <a:tailEnd type="none" w="med" len="med"/>
              </a:ln>
            </p:spPr>
            <p:txBody>
              <a:bodyPr wrap="none" lIns="90000" tIns="46800" rIns="90000" bIns="4680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a:spcBef>
                    <a:spcPct val="0"/>
                  </a:spcBef>
                  <a:buClrTx/>
                  <a:buFont typeface="Arial" panose="020B0604020202020204" pitchFamily="34" charset="0"/>
                  <a:buNone/>
                </a:pPr>
                <a:r>
                  <a:rPr lang="zh-CN" altLang="en-US" sz="2000" dirty="0">
                    <a:solidFill>
                      <a:srgbClr val="000000"/>
                    </a:solidFill>
                    <a:latin typeface="Times New Roman" panose="02020603050405020304" pitchFamily="18" charset="0"/>
                    <a:ea typeface="隶书" panose="02010509060101010101" charset="-122"/>
                  </a:rPr>
                  <a:t>按分类号</a:t>
                </a:r>
                <a:endParaRPr lang="zh-CN" altLang="en-US" sz="2000" dirty="0">
                  <a:solidFill>
                    <a:srgbClr val="000000"/>
                  </a:solidFill>
                  <a:latin typeface="Times New Roman" panose="02020603050405020304" pitchFamily="18" charset="0"/>
                  <a:ea typeface="隶书" panose="02010509060101010101" charset="-122"/>
                </a:endParaRPr>
              </a:p>
            </p:txBody>
          </p:sp>
        </p:grpSp>
        <p:grpSp>
          <p:nvGrpSpPr>
            <p:cNvPr id="24586" name="Group 20"/>
            <p:cNvGrpSpPr/>
            <p:nvPr/>
          </p:nvGrpSpPr>
          <p:grpSpPr>
            <a:xfrm>
              <a:off x="189" y="2189"/>
              <a:ext cx="5367" cy="2111"/>
              <a:chOff x="189" y="2189"/>
              <a:chExt cx="5367" cy="2111"/>
            </a:xfrm>
          </p:grpSpPr>
          <p:graphicFrame>
            <p:nvGraphicFramePr>
              <p:cNvPr id="24587" name="Object 21"/>
              <p:cNvGraphicFramePr/>
              <p:nvPr/>
            </p:nvGraphicFramePr>
            <p:xfrm>
              <a:off x="189" y="3267"/>
              <a:ext cx="3022" cy="966"/>
            </p:xfrm>
            <a:graphic>
              <a:graphicData uri="http://schemas.openxmlformats.org/presentationml/2006/ole">
                <mc:AlternateContent xmlns:mc="http://schemas.openxmlformats.org/markup-compatibility/2006">
                  <mc:Choice xmlns:v="urn:schemas-microsoft-com:vml" Requires="v">
                    <p:oleObj spid="_x0000_s1036" name="" r:id="rId3" imgW="4885690" imgH="1755775" progId="Word.Document.8">
                      <p:embed/>
                    </p:oleObj>
                  </mc:Choice>
                  <mc:Fallback>
                    <p:oleObj name="" r:id="rId3" imgW="4885690" imgH="1755775" progId="Word.Document.8">
                      <p:embed/>
                      <p:pic>
                        <p:nvPicPr>
                          <p:cNvPr id="0" name="图片 1025" descr="image14"/>
                          <p:cNvPicPr/>
                          <p:nvPr/>
                        </p:nvPicPr>
                        <p:blipFill>
                          <a:blip r:embed="rId4"/>
                          <a:stretch>
                            <a:fillRect/>
                          </a:stretch>
                        </p:blipFill>
                        <p:spPr>
                          <a:xfrm>
                            <a:off x="189" y="3267"/>
                            <a:ext cx="3022" cy="966"/>
                          </a:xfrm>
                          <a:prstGeom prst="rect">
                            <a:avLst/>
                          </a:prstGeom>
                          <a:noFill/>
                          <a:ln w="38100">
                            <a:noFill/>
                          </a:ln>
                        </p:spPr>
                      </p:pic>
                    </p:oleObj>
                  </mc:Fallback>
                </mc:AlternateContent>
              </a:graphicData>
            </a:graphic>
          </p:graphicFrame>
          <p:graphicFrame>
            <p:nvGraphicFramePr>
              <p:cNvPr id="24588" name="Object 22"/>
              <p:cNvGraphicFramePr/>
              <p:nvPr/>
            </p:nvGraphicFramePr>
            <p:xfrm>
              <a:off x="2300" y="3267"/>
              <a:ext cx="1478" cy="1033"/>
            </p:xfrm>
            <a:graphic>
              <a:graphicData uri="http://schemas.openxmlformats.org/presentationml/2006/ole">
                <mc:AlternateContent xmlns:mc="http://schemas.openxmlformats.org/markup-compatibility/2006">
                  <mc:Choice xmlns:v="urn:schemas-microsoft-com:vml" Requires="v">
                    <p:oleObj spid="_x0000_s1037" name="" r:id="rId5" imgW="4476750" imgH="3343275" progId="Word.Document.8">
                      <p:embed/>
                    </p:oleObj>
                  </mc:Choice>
                  <mc:Fallback>
                    <p:oleObj name="" r:id="rId5" imgW="4476750" imgH="3343275" progId="Word.Document.8">
                      <p:embed/>
                      <p:pic>
                        <p:nvPicPr>
                          <p:cNvPr id="0" name="图片 1026" descr="image15"/>
                          <p:cNvPicPr/>
                          <p:nvPr/>
                        </p:nvPicPr>
                        <p:blipFill>
                          <a:blip r:embed="rId6"/>
                          <a:stretch>
                            <a:fillRect/>
                          </a:stretch>
                        </p:blipFill>
                        <p:spPr>
                          <a:xfrm>
                            <a:off x="2300" y="3267"/>
                            <a:ext cx="1478" cy="1033"/>
                          </a:xfrm>
                          <a:prstGeom prst="rect">
                            <a:avLst/>
                          </a:prstGeom>
                          <a:noFill/>
                          <a:ln w="38100">
                            <a:noFill/>
                          </a:ln>
                        </p:spPr>
                      </p:pic>
                    </p:oleObj>
                  </mc:Fallback>
                </mc:AlternateContent>
              </a:graphicData>
            </a:graphic>
          </p:graphicFrame>
          <p:graphicFrame>
            <p:nvGraphicFramePr>
              <p:cNvPr id="24589" name="Object 23"/>
              <p:cNvGraphicFramePr/>
              <p:nvPr/>
            </p:nvGraphicFramePr>
            <p:xfrm>
              <a:off x="3933" y="3267"/>
              <a:ext cx="1623" cy="822"/>
            </p:xfrm>
            <a:graphic>
              <a:graphicData uri="http://schemas.openxmlformats.org/presentationml/2006/ole">
                <mc:AlternateContent xmlns:mc="http://schemas.openxmlformats.org/markup-compatibility/2006">
                  <mc:Choice xmlns:v="urn:schemas-microsoft-com:vml" Requires="v">
                    <p:oleObj spid="_x0000_s1038" name="" r:id="rId7" imgW="2621915" imgH="1394460" progId="Word.Document.8">
                      <p:embed/>
                    </p:oleObj>
                  </mc:Choice>
                  <mc:Fallback>
                    <p:oleObj name="" r:id="rId7" imgW="2621915" imgH="1394460" progId="Word.Document.8">
                      <p:embed/>
                      <p:pic>
                        <p:nvPicPr>
                          <p:cNvPr id="0" name="图片 1027" descr="image16"/>
                          <p:cNvPicPr/>
                          <p:nvPr/>
                        </p:nvPicPr>
                        <p:blipFill>
                          <a:blip r:embed="rId8"/>
                          <a:stretch>
                            <a:fillRect/>
                          </a:stretch>
                        </p:blipFill>
                        <p:spPr>
                          <a:xfrm>
                            <a:off x="3933" y="3267"/>
                            <a:ext cx="1623" cy="822"/>
                          </a:xfrm>
                          <a:prstGeom prst="rect">
                            <a:avLst/>
                          </a:prstGeom>
                          <a:noFill/>
                          <a:ln w="38100">
                            <a:noFill/>
                          </a:ln>
                        </p:spPr>
                      </p:pic>
                    </p:oleObj>
                  </mc:Fallback>
                </mc:AlternateContent>
              </a:graphicData>
            </a:graphic>
          </p:graphicFrame>
          <p:sp>
            <p:nvSpPr>
              <p:cNvPr id="24590" name="AutoShape 24"/>
              <p:cNvSpPr/>
              <p:nvPr/>
            </p:nvSpPr>
            <p:spPr>
              <a:xfrm>
                <a:off x="4619" y="2189"/>
                <a:ext cx="823" cy="354"/>
              </a:xfrm>
              <a:prstGeom prst="wedgeEllipseCallout">
                <a:avLst>
                  <a:gd name="adj1" fmla="val -64546"/>
                  <a:gd name="adj2" fmla="val 235028"/>
                </a:avLst>
              </a:prstGeom>
              <a:solidFill>
                <a:schemeClr val="bg1"/>
              </a:solidFill>
              <a:ln w="38100" cap="flat" cmpd="sng">
                <a:solidFill>
                  <a:schemeClr val="folHlink"/>
                </a:solidFill>
                <a:prstDash val="solid"/>
                <a:miter/>
                <a:headEnd type="none" w="med" len="med"/>
                <a:tailEnd type="none" w="med" len="med"/>
              </a:ln>
            </p:spPr>
            <p:txBody>
              <a:bodyPr wrap="none" lIns="90000" tIns="46800" rIns="90000" bIns="4680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a:spcBef>
                    <a:spcPct val="0"/>
                  </a:spcBef>
                  <a:buClrTx/>
                  <a:buFont typeface="Arial" panose="020B0604020202020204" pitchFamily="34" charset="0"/>
                  <a:buNone/>
                </a:pPr>
                <a:r>
                  <a:rPr lang="zh-CN" altLang="en-US" sz="2000" dirty="0">
                    <a:solidFill>
                      <a:srgbClr val="000000"/>
                    </a:solidFill>
                    <a:latin typeface="Times New Roman" panose="02020603050405020304" pitchFamily="18" charset="0"/>
                    <a:ea typeface="隶书" panose="02010509060101010101" charset="-122"/>
                  </a:rPr>
                  <a:t>索引表</a:t>
                </a:r>
                <a:endParaRPr lang="zh-CN" altLang="en-US" sz="2000" dirty="0">
                  <a:solidFill>
                    <a:srgbClr val="000000"/>
                  </a:solidFill>
                  <a:latin typeface="Times New Roman" panose="02020603050405020304" pitchFamily="18" charset="0"/>
                  <a:ea typeface="隶书" panose="02010509060101010101" charset="-122"/>
                </a:endParaRPr>
              </a:p>
            </p:txBody>
          </p:sp>
        </p:grpSp>
      </p:grpSp>
      <p:grpSp>
        <p:nvGrpSpPr>
          <p:cNvPr id="7" name="Group 25"/>
          <p:cNvGrpSpPr/>
          <p:nvPr/>
        </p:nvGrpSpPr>
        <p:grpSpPr>
          <a:xfrm>
            <a:off x="4911725" y="0"/>
            <a:ext cx="2822575" cy="927100"/>
            <a:chOff x="3072" y="1201"/>
            <a:chExt cx="1916" cy="584"/>
          </a:xfrm>
        </p:grpSpPr>
        <p:sp>
          <p:nvSpPr>
            <p:cNvPr id="24583" name="AutoShape 26"/>
            <p:cNvSpPr/>
            <p:nvPr/>
          </p:nvSpPr>
          <p:spPr>
            <a:xfrm>
              <a:off x="3403" y="1201"/>
              <a:ext cx="1585" cy="584"/>
            </a:xfrm>
            <a:prstGeom prst="irregularSeal2">
              <a:avLst/>
            </a:prstGeom>
            <a:solidFill>
              <a:schemeClr val="bg1"/>
            </a:solidFill>
            <a:ln w="9525" cap="flat" cmpd="sng">
              <a:solidFill>
                <a:srgbClr val="FF00FF"/>
              </a:solidFill>
              <a:prstDash val="solid"/>
              <a:miter/>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Font typeface="Arial" panose="020B0604020202020204" pitchFamily="34" charset="0"/>
                <a:buNone/>
              </a:pPr>
              <a:r>
                <a:rPr lang="zh-CN" altLang="en-US" sz="2400" dirty="0">
                  <a:solidFill>
                    <a:srgbClr val="FF0000"/>
                  </a:solidFill>
                  <a:latin typeface="Times New Roman" panose="02020603050405020304" pitchFamily="18" charset="0"/>
                  <a:ea typeface="隶书" panose="02010509060101010101" charset="-122"/>
                </a:rPr>
                <a:t>线性表</a:t>
              </a:r>
              <a:endParaRPr lang="zh-CN" altLang="en-US" sz="2400" dirty="0">
                <a:solidFill>
                  <a:schemeClr val="accent2"/>
                </a:solidFill>
                <a:latin typeface="Times New Roman" panose="02020603050405020304" pitchFamily="18" charset="0"/>
                <a:ea typeface="隶书" panose="02010509060101010101" charset="-122"/>
              </a:endParaRPr>
            </a:p>
          </p:txBody>
        </p:sp>
        <p:sp>
          <p:nvSpPr>
            <p:cNvPr id="24584" name="Line 27"/>
            <p:cNvSpPr/>
            <p:nvPr/>
          </p:nvSpPr>
          <p:spPr>
            <a:xfrm>
              <a:off x="3072" y="1536"/>
              <a:ext cx="384" cy="0"/>
            </a:xfrm>
            <a:prstGeom prst="line">
              <a:avLst/>
            </a:prstGeom>
            <a:ln w="9525" cap="flat" cmpd="sng">
              <a:solidFill>
                <a:srgbClr val="FF00FF"/>
              </a:solidFill>
              <a:prstDash val="solid"/>
              <a:headEnd type="none" w="med" len="med"/>
              <a:tailEnd type="none" w="med" len="med"/>
            </a:ln>
          </p:spPr>
        </p:sp>
      </p:grpSp>
      <p:sp>
        <p:nvSpPr>
          <p:cNvPr id="24582" name="Rectangle 28"/>
          <p:cNvSpPr/>
          <p:nvPr/>
        </p:nvSpPr>
        <p:spPr>
          <a:xfrm>
            <a:off x="204788" y="180975"/>
            <a:ext cx="6400800" cy="10668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342900" lvl="0" indent="-342900" eaLnBrk="1" hangingPunct="1">
              <a:buClrTx/>
              <a:buSzPct val="80000"/>
              <a:buNone/>
            </a:pPr>
            <a:r>
              <a:rPr lang="zh-CN" altLang="en-US" sz="3200" dirty="0">
                <a:solidFill>
                  <a:schemeClr val="bg1"/>
                </a:solidFill>
                <a:latin typeface="宋体" panose="02010600030101010101" pitchFamily="2" charset="-122"/>
                <a:ea typeface="宋体" panose="02010600030101010101" pitchFamily="2" charset="-122"/>
              </a:rPr>
              <a:t>例</a:t>
            </a:r>
            <a:r>
              <a:rPr lang="en-US" altLang="zh-CN" sz="3200" dirty="0">
                <a:solidFill>
                  <a:schemeClr val="bg1"/>
                </a:solidFill>
                <a:latin typeface="宋体" panose="02010600030101010101" pitchFamily="2" charset="-122"/>
                <a:ea typeface="宋体" panose="02010600030101010101" pitchFamily="2" charset="-122"/>
              </a:rPr>
              <a:t>2</a:t>
            </a:r>
            <a:r>
              <a:rPr lang="zh-CN" altLang="en-US" sz="3200" dirty="0">
                <a:solidFill>
                  <a:schemeClr val="bg1"/>
                </a:solidFill>
                <a:latin typeface="宋体" panose="02010600030101010101" pitchFamily="2" charset="-122"/>
                <a:ea typeface="宋体" panose="02010600030101010101" pitchFamily="2" charset="-122"/>
              </a:rPr>
              <a:t>：书目自动检索系统</a:t>
            </a:r>
            <a:endParaRPr lang="zh-CN" altLang="en-US" sz="3200" dirty="0">
              <a:solidFill>
                <a:schemeClr val="bg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9"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subTnLst>
                                    <p:audio>
                                      <p:cMediaNode>
                                        <p:cTn display="0" masterRel="sameClick">
                                          <p:stCondLst>
                                            <p:cond evt="begin" delay="0">
                                              <p:tn val="10"/>
                                            </p:cond>
                                          </p:stCondLst>
                                          <p:endCondLst>
                                            <p:cond evt="onStopAudio" delay="0">
                                              <p:tgtEl>
                                                <p:sldTgt/>
                                              </p:tgtEl>
                                            </p:cond>
                                          </p:endCondLst>
                                        </p:cTn>
                                        <p:tgtEl>
                                          <p:sndTgt r:embed="rId9"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subTnLst>
                                    <p:audio>
                                      <p:cMediaNode>
                                        <p:cTn display="0" masterRel="sameClick">
                                          <p:stCondLst>
                                            <p:cond evt="begin" delay="0">
                                              <p:tn val="15"/>
                                            </p:cond>
                                          </p:stCondLst>
                                          <p:endCondLst>
                                            <p:cond evt="onStopAudio" delay="0">
                                              <p:tgtEl>
                                                <p:sldTgt/>
                                              </p:tgtEl>
                                            </p:cond>
                                          </p:endCondLst>
                                        </p:cTn>
                                        <p:tgtEl>
                                          <p:sndTgt r:embed="rId9"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0-#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10"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idx="1"/>
          </p:nvPr>
        </p:nvSpPr>
        <p:spPr>
          <a:xfrm>
            <a:off x="0" y="188913"/>
            <a:ext cx="4570413" cy="533400"/>
          </a:xfrm>
        </p:spPr>
        <p:txBody>
          <a:bodyPr vert="horz" wrap="square" lIns="91440" tIns="45720" rIns="91440" bIns="45720" anchor="t"/>
          <a:lstStyle/>
          <a:p>
            <a:pPr lvl="1" eaLnBrk="1" hangingPunct="1">
              <a:lnSpc>
                <a:spcPct val="90000"/>
              </a:lnSpc>
              <a:buNone/>
            </a:pPr>
            <a:r>
              <a:rPr lang="zh-CN" altLang="zh-CN" sz="3200" dirty="0">
                <a:solidFill>
                  <a:schemeClr val="bg1"/>
                </a:solidFill>
                <a:latin typeface="宋体" panose="02010600030101010101" pitchFamily="2" charset="-122"/>
                <a:ea typeface="宋体" panose="02010600030101010101" pitchFamily="2" charset="-122"/>
              </a:rPr>
              <a:t>例</a:t>
            </a:r>
            <a:r>
              <a:rPr lang="en-US" altLang="zh-CN" sz="3200" dirty="0">
                <a:solidFill>
                  <a:schemeClr val="bg1"/>
                </a:solidFill>
                <a:latin typeface="宋体" panose="02010600030101010101" pitchFamily="2" charset="-122"/>
                <a:ea typeface="宋体" panose="02010600030101010101" pitchFamily="2" charset="-122"/>
              </a:rPr>
              <a:t>3</a:t>
            </a:r>
            <a:r>
              <a:rPr lang="zh-CN" altLang="en-US" sz="3200" dirty="0">
                <a:solidFill>
                  <a:schemeClr val="bg1"/>
                </a:solidFill>
                <a:latin typeface="宋体" panose="02010600030101010101" pitchFamily="2" charset="-122"/>
                <a:ea typeface="宋体" panose="02010600030101010101" pitchFamily="2" charset="-122"/>
              </a:rPr>
              <a:t>：</a:t>
            </a:r>
            <a:r>
              <a:rPr lang="zh-CN" altLang="zh-CN" sz="3200" dirty="0">
                <a:solidFill>
                  <a:schemeClr val="bg1"/>
                </a:solidFill>
                <a:latin typeface="宋体" panose="02010600030101010101" pitchFamily="2" charset="-122"/>
                <a:ea typeface="宋体" panose="02010600030101010101" pitchFamily="2" charset="-122"/>
              </a:rPr>
              <a:t>人机对奕问题</a:t>
            </a:r>
            <a:endParaRPr lang="zh-CN" altLang="en-US" sz="3200" dirty="0">
              <a:solidFill>
                <a:schemeClr val="bg1"/>
              </a:solidFill>
              <a:latin typeface="宋体" panose="02010600030101010101" pitchFamily="2" charset="-122"/>
              <a:ea typeface="宋体" panose="02010600030101010101" pitchFamily="2" charset="-122"/>
            </a:endParaRPr>
          </a:p>
        </p:txBody>
      </p:sp>
      <p:grpSp>
        <p:nvGrpSpPr>
          <p:cNvPr id="2" name="Group 3"/>
          <p:cNvGrpSpPr/>
          <p:nvPr/>
        </p:nvGrpSpPr>
        <p:grpSpPr>
          <a:xfrm>
            <a:off x="3519488" y="971550"/>
            <a:ext cx="1524000" cy="1371600"/>
            <a:chOff x="2171" y="994"/>
            <a:chExt cx="960" cy="864"/>
          </a:xfrm>
        </p:grpSpPr>
        <p:sp>
          <p:nvSpPr>
            <p:cNvPr id="25745" name="Rectangle 4"/>
            <p:cNvSpPr/>
            <p:nvPr/>
          </p:nvSpPr>
          <p:spPr>
            <a:xfrm>
              <a:off x="2171" y="994"/>
              <a:ext cx="960" cy="864"/>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746" name="Line 5"/>
            <p:cNvSpPr/>
            <p:nvPr/>
          </p:nvSpPr>
          <p:spPr>
            <a:xfrm>
              <a:off x="2171" y="1282"/>
              <a:ext cx="960" cy="0"/>
            </a:xfrm>
            <a:prstGeom prst="line">
              <a:avLst/>
            </a:prstGeom>
            <a:ln w="9525" cap="flat" cmpd="sng">
              <a:solidFill>
                <a:schemeClr val="tx1"/>
              </a:solidFill>
              <a:prstDash val="solid"/>
              <a:headEnd type="none" w="med" len="med"/>
              <a:tailEnd type="none" w="med" len="med"/>
            </a:ln>
          </p:spPr>
        </p:sp>
        <p:sp>
          <p:nvSpPr>
            <p:cNvPr id="25747" name="Line 6"/>
            <p:cNvSpPr/>
            <p:nvPr/>
          </p:nvSpPr>
          <p:spPr>
            <a:xfrm>
              <a:off x="2171" y="1570"/>
              <a:ext cx="960" cy="0"/>
            </a:xfrm>
            <a:prstGeom prst="line">
              <a:avLst/>
            </a:prstGeom>
            <a:ln w="9525" cap="flat" cmpd="sng">
              <a:solidFill>
                <a:schemeClr val="tx1"/>
              </a:solidFill>
              <a:prstDash val="solid"/>
              <a:headEnd type="none" w="med" len="med"/>
              <a:tailEnd type="none" w="med" len="med"/>
            </a:ln>
          </p:spPr>
        </p:sp>
        <p:sp>
          <p:nvSpPr>
            <p:cNvPr id="25748" name="Line 7"/>
            <p:cNvSpPr/>
            <p:nvPr/>
          </p:nvSpPr>
          <p:spPr>
            <a:xfrm>
              <a:off x="2459" y="994"/>
              <a:ext cx="0" cy="864"/>
            </a:xfrm>
            <a:prstGeom prst="line">
              <a:avLst/>
            </a:prstGeom>
            <a:ln w="9525" cap="flat" cmpd="sng">
              <a:solidFill>
                <a:schemeClr val="tx1"/>
              </a:solidFill>
              <a:prstDash val="solid"/>
              <a:headEnd type="none" w="med" len="med"/>
              <a:tailEnd type="none" w="med" len="med"/>
            </a:ln>
          </p:spPr>
        </p:sp>
        <p:sp>
          <p:nvSpPr>
            <p:cNvPr id="25749" name="Line 8"/>
            <p:cNvSpPr/>
            <p:nvPr/>
          </p:nvSpPr>
          <p:spPr>
            <a:xfrm>
              <a:off x="2795" y="994"/>
              <a:ext cx="0" cy="864"/>
            </a:xfrm>
            <a:prstGeom prst="line">
              <a:avLst/>
            </a:prstGeom>
            <a:ln w="9525" cap="flat" cmpd="sng">
              <a:solidFill>
                <a:schemeClr val="tx1"/>
              </a:solidFill>
              <a:prstDash val="solid"/>
              <a:headEnd type="none" w="med" len="med"/>
              <a:tailEnd type="none" w="med" len="med"/>
            </a:ln>
          </p:spPr>
        </p:sp>
        <p:sp>
          <p:nvSpPr>
            <p:cNvPr id="25750" name="Oval 9"/>
            <p:cNvSpPr/>
            <p:nvPr/>
          </p:nvSpPr>
          <p:spPr>
            <a:xfrm>
              <a:off x="2891" y="1090"/>
              <a:ext cx="144" cy="144"/>
            </a:xfrm>
            <a:prstGeom prst="ellipse">
              <a:avLst/>
            </a:prstGeom>
            <a:solidFill>
              <a:srgbClr val="00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751" name="Oval 10"/>
            <p:cNvSpPr/>
            <p:nvPr/>
          </p:nvSpPr>
          <p:spPr>
            <a:xfrm>
              <a:off x="2540" y="1367"/>
              <a:ext cx="166"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752" name="Oval 11"/>
            <p:cNvSpPr/>
            <p:nvPr/>
          </p:nvSpPr>
          <p:spPr>
            <a:xfrm>
              <a:off x="2241" y="1655"/>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753" name="Oval 12"/>
            <p:cNvSpPr/>
            <p:nvPr/>
          </p:nvSpPr>
          <p:spPr>
            <a:xfrm>
              <a:off x="2573" y="1664"/>
              <a:ext cx="166" cy="144"/>
            </a:xfrm>
            <a:prstGeom prst="ellipse">
              <a:avLst/>
            </a:prstGeom>
            <a:solidFill>
              <a:srgbClr val="00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sp>
        <p:nvSpPr>
          <p:cNvPr id="73741" name="Oval 13"/>
          <p:cNvSpPr/>
          <p:nvPr/>
        </p:nvSpPr>
        <p:spPr>
          <a:xfrm>
            <a:off x="530225" y="3681413"/>
            <a:ext cx="263525" cy="228600"/>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73742" name="Oval 14"/>
          <p:cNvSpPr/>
          <p:nvPr/>
        </p:nvSpPr>
        <p:spPr>
          <a:xfrm>
            <a:off x="2322513" y="3252788"/>
            <a:ext cx="263525" cy="228600"/>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73743" name="Oval 15"/>
          <p:cNvSpPr/>
          <p:nvPr/>
        </p:nvSpPr>
        <p:spPr>
          <a:xfrm>
            <a:off x="4457700" y="3200400"/>
            <a:ext cx="263525" cy="228600"/>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73744" name="Oval 16"/>
          <p:cNvSpPr/>
          <p:nvPr/>
        </p:nvSpPr>
        <p:spPr>
          <a:xfrm>
            <a:off x="6680200" y="3622675"/>
            <a:ext cx="263525" cy="228600"/>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73745" name="Oval 17"/>
          <p:cNvSpPr/>
          <p:nvPr/>
        </p:nvSpPr>
        <p:spPr>
          <a:xfrm>
            <a:off x="8310563" y="4068763"/>
            <a:ext cx="263525" cy="228600"/>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nvGrpSpPr>
          <p:cNvPr id="3" name="Group 18"/>
          <p:cNvGrpSpPr/>
          <p:nvPr/>
        </p:nvGrpSpPr>
        <p:grpSpPr>
          <a:xfrm>
            <a:off x="439738" y="2308225"/>
            <a:ext cx="3195637" cy="2173288"/>
            <a:chOff x="232" y="1863"/>
            <a:chExt cx="2013" cy="1369"/>
          </a:xfrm>
        </p:grpSpPr>
        <p:sp>
          <p:nvSpPr>
            <p:cNvPr id="25735" name="Line 19"/>
            <p:cNvSpPr/>
            <p:nvPr/>
          </p:nvSpPr>
          <p:spPr>
            <a:xfrm>
              <a:off x="232" y="2656"/>
              <a:ext cx="960" cy="0"/>
            </a:xfrm>
            <a:prstGeom prst="line">
              <a:avLst/>
            </a:prstGeom>
            <a:ln w="9525" cap="flat" cmpd="sng">
              <a:solidFill>
                <a:schemeClr val="tx1"/>
              </a:solidFill>
              <a:prstDash val="solid"/>
              <a:headEnd type="none" w="med" len="med"/>
              <a:tailEnd type="none" w="med" len="med"/>
            </a:ln>
          </p:spPr>
        </p:sp>
        <p:sp>
          <p:nvSpPr>
            <p:cNvPr id="25736" name="Line 20"/>
            <p:cNvSpPr/>
            <p:nvPr/>
          </p:nvSpPr>
          <p:spPr>
            <a:xfrm>
              <a:off x="232" y="2944"/>
              <a:ext cx="960" cy="0"/>
            </a:xfrm>
            <a:prstGeom prst="line">
              <a:avLst/>
            </a:prstGeom>
            <a:ln w="9525" cap="flat" cmpd="sng">
              <a:solidFill>
                <a:schemeClr val="tx1"/>
              </a:solidFill>
              <a:prstDash val="solid"/>
              <a:headEnd type="none" w="med" len="med"/>
              <a:tailEnd type="none" w="med" len="med"/>
            </a:ln>
          </p:spPr>
        </p:sp>
        <p:sp>
          <p:nvSpPr>
            <p:cNvPr id="25737" name="Line 21"/>
            <p:cNvSpPr/>
            <p:nvPr/>
          </p:nvSpPr>
          <p:spPr>
            <a:xfrm>
              <a:off x="520" y="2368"/>
              <a:ext cx="0" cy="864"/>
            </a:xfrm>
            <a:prstGeom prst="line">
              <a:avLst/>
            </a:prstGeom>
            <a:ln w="9525" cap="flat" cmpd="sng">
              <a:solidFill>
                <a:schemeClr val="tx1"/>
              </a:solidFill>
              <a:prstDash val="solid"/>
              <a:headEnd type="none" w="med" len="med"/>
              <a:tailEnd type="none" w="med" len="med"/>
            </a:ln>
          </p:spPr>
        </p:sp>
        <p:sp>
          <p:nvSpPr>
            <p:cNvPr id="25738" name="Line 22"/>
            <p:cNvSpPr/>
            <p:nvPr/>
          </p:nvSpPr>
          <p:spPr>
            <a:xfrm>
              <a:off x="856" y="2368"/>
              <a:ext cx="0" cy="864"/>
            </a:xfrm>
            <a:prstGeom prst="line">
              <a:avLst/>
            </a:prstGeom>
            <a:ln w="9525" cap="flat" cmpd="sng">
              <a:solidFill>
                <a:schemeClr val="tx1"/>
              </a:solidFill>
              <a:prstDash val="solid"/>
              <a:headEnd type="none" w="med" len="med"/>
              <a:tailEnd type="none" w="med" len="med"/>
            </a:ln>
          </p:spPr>
        </p:sp>
        <p:sp>
          <p:nvSpPr>
            <p:cNvPr id="25739" name="Rectangle 23"/>
            <p:cNvSpPr/>
            <p:nvPr/>
          </p:nvSpPr>
          <p:spPr>
            <a:xfrm>
              <a:off x="232" y="2368"/>
              <a:ext cx="960" cy="864"/>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740" name="Oval 24"/>
            <p:cNvSpPr/>
            <p:nvPr/>
          </p:nvSpPr>
          <p:spPr>
            <a:xfrm>
              <a:off x="952" y="2464"/>
              <a:ext cx="144" cy="144"/>
            </a:xfrm>
            <a:prstGeom prst="ellipse">
              <a:avLst/>
            </a:prstGeom>
            <a:solidFill>
              <a:srgbClr val="00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741" name="Oval 25"/>
            <p:cNvSpPr/>
            <p:nvPr/>
          </p:nvSpPr>
          <p:spPr>
            <a:xfrm>
              <a:off x="601" y="2741"/>
              <a:ext cx="166"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742" name="Oval 26"/>
            <p:cNvSpPr/>
            <p:nvPr/>
          </p:nvSpPr>
          <p:spPr>
            <a:xfrm>
              <a:off x="302" y="3029"/>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743" name="Oval 27"/>
            <p:cNvSpPr/>
            <p:nvPr/>
          </p:nvSpPr>
          <p:spPr>
            <a:xfrm>
              <a:off x="634" y="3038"/>
              <a:ext cx="144" cy="144"/>
            </a:xfrm>
            <a:prstGeom prst="ellipse">
              <a:avLst/>
            </a:prstGeom>
            <a:solidFill>
              <a:srgbClr val="00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744" name="Line 28"/>
            <p:cNvSpPr/>
            <p:nvPr/>
          </p:nvSpPr>
          <p:spPr>
            <a:xfrm flipH="1">
              <a:off x="700" y="1863"/>
              <a:ext cx="1545" cy="500"/>
            </a:xfrm>
            <a:prstGeom prst="line">
              <a:avLst/>
            </a:prstGeom>
            <a:ln w="9525" cap="flat" cmpd="sng">
              <a:solidFill>
                <a:schemeClr val="tx1"/>
              </a:solidFill>
              <a:prstDash val="solid"/>
              <a:headEnd type="none" w="med" len="med"/>
              <a:tailEnd type="triangle" w="med" len="med"/>
            </a:ln>
          </p:spPr>
        </p:sp>
      </p:grpSp>
      <p:grpSp>
        <p:nvGrpSpPr>
          <p:cNvPr id="4" name="Group 29"/>
          <p:cNvGrpSpPr/>
          <p:nvPr/>
        </p:nvGrpSpPr>
        <p:grpSpPr>
          <a:xfrm>
            <a:off x="2181225" y="2312988"/>
            <a:ext cx="1738313" cy="2166937"/>
            <a:chOff x="1361" y="1863"/>
            <a:chExt cx="1095" cy="1365"/>
          </a:xfrm>
        </p:grpSpPr>
        <p:sp>
          <p:nvSpPr>
            <p:cNvPr id="25725" name="Line 30"/>
            <p:cNvSpPr/>
            <p:nvPr/>
          </p:nvSpPr>
          <p:spPr>
            <a:xfrm>
              <a:off x="1361" y="2652"/>
              <a:ext cx="960" cy="0"/>
            </a:xfrm>
            <a:prstGeom prst="line">
              <a:avLst/>
            </a:prstGeom>
            <a:ln w="9525" cap="flat" cmpd="sng">
              <a:solidFill>
                <a:schemeClr val="tx1"/>
              </a:solidFill>
              <a:prstDash val="solid"/>
              <a:headEnd type="none" w="med" len="med"/>
              <a:tailEnd type="none" w="med" len="med"/>
            </a:ln>
          </p:spPr>
        </p:sp>
        <p:sp>
          <p:nvSpPr>
            <p:cNvPr id="25726" name="Line 31"/>
            <p:cNvSpPr/>
            <p:nvPr/>
          </p:nvSpPr>
          <p:spPr>
            <a:xfrm>
              <a:off x="1361" y="2940"/>
              <a:ext cx="960" cy="0"/>
            </a:xfrm>
            <a:prstGeom prst="line">
              <a:avLst/>
            </a:prstGeom>
            <a:ln w="9525" cap="flat" cmpd="sng">
              <a:solidFill>
                <a:schemeClr val="tx1"/>
              </a:solidFill>
              <a:prstDash val="solid"/>
              <a:headEnd type="none" w="med" len="med"/>
              <a:tailEnd type="none" w="med" len="med"/>
            </a:ln>
          </p:spPr>
        </p:sp>
        <p:sp>
          <p:nvSpPr>
            <p:cNvPr id="25727" name="Line 32"/>
            <p:cNvSpPr/>
            <p:nvPr/>
          </p:nvSpPr>
          <p:spPr>
            <a:xfrm>
              <a:off x="1649" y="2364"/>
              <a:ext cx="0" cy="864"/>
            </a:xfrm>
            <a:prstGeom prst="line">
              <a:avLst/>
            </a:prstGeom>
            <a:ln w="9525" cap="flat" cmpd="sng">
              <a:solidFill>
                <a:schemeClr val="tx1"/>
              </a:solidFill>
              <a:prstDash val="solid"/>
              <a:headEnd type="none" w="med" len="med"/>
              <a:tailEnd type="none" w="med" len="med"/>
            </a:ln>
          </p:spPr>
        </p:sp>
        <p:sp>
          <p:nvSpPr>
            <p:cNvPr id="25728" name="Line 33"/>
            <p:cNvSpPr/>
            <p:nvPr/>
          </p:nvSpPr>
          <p:spPr>
            <a:xfrm>
              <a:off x="1985" y="2364"/>
              <a:ext cx="0" cy="864"/>
            </a:xfrm>
            <a:prstGeom prst="line">
              <a:avLst/>
            </a:prstGeom>
            <a:ln w="9525" cap="flat" cmpd="sng">
              <a:solidFill>
                <a:schemeClr val="tx1"/>
              </a:solidFill>
              <a:prstDash val="solid"/>
              <a:headEnd type="none" w="med" len="med"/>
              <a:tailEnd type="none" w="med" len="med"/>
            </a:ln>
          </p:spPr>
        </p:sp>
        <p:sp>
          <p:nvSpPr>
            <p:cNvPr id="25729" name="Rectangle 34"/>
            <p:cNvSpPr/>
            <p:nvPr/>
          </p:nvSpPr>
          <p:spPr>
            <a:xfrm>
              <a:off x="1361" y="2364"/>
              <a:ext cx="960" cy="864"/>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730" name="Oval 35"/>
            <p:cNvSpPr/>
            <p:nvPr/>
          </p:nvSpPr>
          <p:spPr>
            <a:xfrm>
              <a:off x="2081" y="2460"/>
              <a:ext cx="144" cy="144"/>
            </a:xfrm>
            <a:prstGeom prst="ellipse">
              <a:avLst/>
            </a:prstGeom>
            <a:solidFill>
              <a:srgbClr val="00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731" name="Oval 36"/>
            <p:cNvSpPr/>
            <p:nvPr/>
          </p:nvSpPr>
          <p:spPr>
            <a:xfrm>
              <a:off x="1730" y="2737"/>
              <a:ext cx="166"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732" name="Oval 37"/>
            <p:cNvSpPr/>
            <p:nvPr/>
          </p:nvSpPr>
          <p:spPr>
            <a:xfrm>
              <a:off x="1431" y="3025"/>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733" name="Oval 38"/>
            <p:cNvSpPr/>
            <p:nvPr/>
          </p:nvSpPr>
          <p:spPr>
            <a:xfrm>
              <a:off x="1763" y="3034"/>
              <a:ext cx="144" cy="144"/>
            </a:xfrm>
            <a:prstGeom prst="ellipse">
              <a:avLst/>
            </a:prstGeom>
            <a:solidFill>
              <a:srgbClr val="00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734" name="Line 39"/>
            <p:cNvSpPr/>
            <p:nvPr/>
          </p:nvSpPr>
          <p:spPr>
            <a:xfrm flipH="1">
              <a:off x="1778" y="1863"/>
              <a:ext cx="678" cy="500"/>
            </a:xfrm>
            <a:prstGeom prst="line">
              <a:avLst/>
            </a:prstGeom>
            <a:ln w="9525" cap="flat" cmpd="sng">
              <a:solidFill>
                <a:schemeClr val="tx1"/>
              </a:solidFill>
              <a:prstDash val="solid"/>
              <a:headEnd type="none" w="med" len="med"/>
              <a:tailEnd type="triangle" w="med" len="med"/>
            </a:ln>
          </p:spPr>
        </p:sp>
      </p:grpSp>
      <p:grpSp>
        <p:nvGrpSpPr>
          <p:cNvPr id="5" name="Group 40"/>
          <p:cNvGrpSpPr/>
          <p:nvPr/>
        </p:nvGrpSpPr>
        <p:grpSpPr>
          <a:xfrm>
            <a:off x="3878263" y="2293938"/>
            <a:ext cx="1524000" cy="2149475"/>
            <a:chOff x="2406" y="1863"/>
            <a:chExt cx="960" cy="1354"/>
          </a:xfrm>
        </p:grpSpPr>
        <p:sp>
          <p:nvSpPr>
            <p:cNvPr id="25715" name="Line 41"/>
            <p:cNvSpPr/>
            <p:nvPr/>
          </p:nvSpPr>
          <p:spPr>
            <a:xfrm>
              <a:off x="2406" y="2641"/>
              <a:ext cx="960" cy="0"/>
            </a:xfrm>
            <a:prstGeom prst="line">
              <a:avLst/>
            </a:prstGeom>
            <a:ln w="9525" cap="flat" cmpd="sng">
              <a:solidFill>
                <a:schemeClr val="tx1"/>
              </a:solidFill>
              <a:prstDash val="solid"/>
              <a:headEnd type="none" w="med" len="med"/>
              <a:tailEnd type="none" w="med" len="med"/>
            </a:ln>
          </p:spPr>
        </p:sp>
        <p:sp>
          <p:nvSpPr>
            <p:cNvPr id="25716" name="Line 42"/>
            <p:cNvSpPr/>
            <p:nvPr/>
          </p:nvSpPr>
          <p:spPr>
            <a:xfrm>
              <a:off x="2406" y="2929"/>
              <a:ext cx="960" cy="0"/>
            </a:xfrm>
            <a:prstGeom prst="line">
              <a:avLst/>
            </a:prstGeom>
            <a:ln w="9525" cap="flat" cmpd="sng">
              <a:solidFill>
                <a:schemeClr val="tx1"/>
              </a:solidFill>
              <a:prstDash val="solid"/>
              <a:headEnd type="none" w="med" len="med"/>
              <a:tailEnd type="none" w="med" len="med"/>
            </a:ln>
          </p:spPr>
        </p:sp>
        <p:sp>
          <p:nvSpPr>
            <p:cNvPr id="25717" name="Line 43"/>
            <p:cNvSpPr/>
            <p:nvPr/>
          </p:nvSpPr>
          <p:spPr>
            <a:xfrm>
              <a:off x="2694" y="2353"/>
              <a:ext cx="0" cy="864"/>
            </a:xfrm>
            <a:prstGeom prst="line">
              <a:avLst/>
            </a:prstGeom>
            <a:ln w="9525" cap="flat" cmpd="sng">
              <a:solidFill>
                <a:schemeClr val="tx1"/>
              </a:solidFill>
              <a:prstDash val="solid"/>
              <a:headEnd type="none" w="med" len="med"/>
              <a:tailEnd type="none" w="med" len="med"/>
            </a:ln>
          </p:spPr>
        </p:sp>
        <p:sp>
          <p:nvSpPr>
            <p:cNvPr id="25718" name="Line 44"/>
            <p:cNvSpPr/>
            <p:nvPr/>
          </p:nvSpPr>
          <p:spPr>
            <a:xfrm>
              <a:off x="3030" y="2353"/>
              <a:ext cx="0" cy="864"/>
            </a:xfrm>
            <a:prstGeom prst="line">
              <a:avLst/>
            </a:prstGeom>
            <a:ln w="9525" cap="flat" cmpd="sng">
              <a:solidFill>
                <a:schemeClr val="tx1"/>
              </a:solidFill>
              <a:prstDash val="solid"/>
              <a:headEnd type="none" w="med" len="med"/>
              <a:tailEnd type="none" w="med" len="med"/>
            </a:ln>
          </p:spPr>
        </p:sp>
        <p:sp>
          <p:nvSpPr>
            <p:cNvPr id="25719" name="Rectangle 45"/>
            <p:cNvSpPr/>
            <p:nvPr/>
          </p:nvSpPr>
          <p:spPr>
            <a:xfrm>
              <a:off x="2406" y="2353"/>
              <a:ext cx="960" cy="864"/>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720" name="Oval 46"/>
            <p:cNvSpPr/>
            <p:nvPr/>
          </p:nvSpPr>
          <p:spPr>
            <a:xfrm>
              <a:off x="3126" y="2449"/>
              <a:ext cx="144" cy="144"/>
            </a:xfrm>
            <a:prstGeom prst="ellipse">
              <a:avLst/>
            </a:prstGeom>
            <a:solidFill>
              <a:srgbClr val="00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721" name="Oval 47"/>
            <p:cNvSpPr/>
            <p:nvPr/>
          </p:nvSpPr>
          <p:spPr>
            <a:xfrm>
              <a:off x="2775" y="2726"/>
              <a:ext cx="166"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722" name="Oval 48"/>
            <p:cNvSpPr/>
            <p:nvPr/>
          </p:nvSpPr>
          <p:spPr>
            <a:xfrm>
              <a:off x="2476" y="3014"/>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723" name="Oval 49"/>
            <p:cNvSpPr/>
            <p:nvPr/>
          </p:nvSpPr>
          <p:spPr>
            <a:xfrm>
              <a:off x="2808" y="3023"/>
              <a:ext cx="144" cy="144"/>
            </a:xfrm>
            <a:prstGeom prst="ellipse">
              <a:avLst/>
            </a:prstGeom>
            <a:solidFill>
              <a:srgbClr val="00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724" name="Line 50"/>
            <p:cNvSpPr/>
            <p:nvPr/>
          </p:nvSpPr>
          <p:spPr>
            <a:xfrm>
              <a:off x="2634" y="1863"/>
              <a:ext cx="133" cy="489"/>
            </a:xfrm>
            <a:prstGeom prst="line">
              <a:avLst/>
            </a:prstGeom>
            <a:ln w="9525" cap="flat" cmpd="sng">
              <a:solidFill>
                <a:schemeClr val="tx1"/>
              </a:solidFill>
              <a:prstDash val="solid"/>
              <a:headEnd type="none" w="med" len="med"/>
              <a:tailEnd type="triangle" w="med" len="med"/>
            </a:ln>
          </p:spPr>
        </p:sp>
      </p:grpSp>
      <p:grpSp>
        <p:nvGrpSpPr>
          <p:cNvPr id="6" name="Group 51"/>
          <p:cNvGrpSpPr/>
          <p:nvPr/>
        </p:nvGrpSpPr>
        <p:grpSpPr>
          <a:xfrm>
            <a:off x="4645025" y="2293938"/>
            <a:ext cx="2433638" cy="2114550"/>
            <a:chOff x="2889" y="1863"/>
            <a:chExt cx="1533" cy="1332"/>
          </a:xfrm>
        </p:grpSpPr>
        <p:sp>
          <p:nvSpPr>
            <p:cNvPr id="25705" name="Line 52"/>
            <p:cNvSpPr/>
            <p:nvPr/>
          </p:nvSpPr>
          <p:spPr>
            <a:xfrm>
              <a:off x="3462" y="2619"/>
              <a:ext cx="960" cy="0"/>
            </a:xfrm>
            <a:prstGeom prst="line">
              <a:avLst/>
            </a:prstGeom>
            <a:ln w="9525" cap="flat" cmpd="sng">
              <a:solidFill>
                <a:schemeClr val="tx1"/>
              </a:solidFill>
              <a:prstDash val="solid"/>
              <a:headEnd type="none" w="med" len="med"/>
              <a:tailEnd type="none" w="med" len="med"/>
            </a:ln>
          </p:spPr>
        </p:sp>
        <p:sp>
          <p:nvSpPr>
            <p:cNvPr id="25706" name="Line 53"/>
            <p:cNvSpPr/>
            <p:nvPr/>
          </p:nvSpPr>
          <p:spPr>
            <a:xfrm>
              <a:off x="3462" y="2907"/>
              <a:ext cx="960" cy="0"/>
            </a:xfrm>
            <a:prstGeom prst="line">
              <a:avLst/>
            </a:prstGeom>
            <a:ln w="9525" cap="flat" cmpd="sng">
              <a:solidFill>
                <a:schemeClr val="tx1"/>
              </a:solidFill>
              <a:prstDash val="solid"/>
              <a:headEnd type="none" w="med" len="med"/>
              <a:tailEnd type="none" w="med" len="med"/>
            </a:ln>
          </p:spPr>
        </p:sp>
        <p:sp>
          <p:nvSpPr>
            <p:cNvPr id="25707" name="Line 54"/>
            <p:cNvSpPr/>
            <p:nvPr/>
          </p:nvSpPr>
          <p:spPr>
            <a:xfrm>
              <a:off x="3750" y="2331"/>
              <a:ext cx="0" cy="864"/>
            </a:xfrm>
            <a:prstGeom prst="line">
              <a:avLst/>
            </a:prstGeom>
            <a:ln w="9525" cap="flat" cmpd="sng">
              <a:solidFill>
                <a:schemeClr val="tx1"/>
              </a:solidFill>
              <a:prstDash val="solid"/>
              <a:headEnd type="none" w="med" len="med"/>
              <a:tailEnd type="none" w="med" len="med"/>
            </a:ln>
          </p:spPr>
        </p:sp>
        <p:sp>
          <p:nvSpPr>
            <p:cNvPr id="25708" name="Line 55"/>
            <p:cNvSpPr/>
            <p:nvPr/>
          </p:nvSpPr>
          <p:spPr>
            <a:xfrm>
              <a:off x="4086" y="2331"/>
              <a:ext cx="0" cy="864"/>
            </a:xfrm>
            <a:prstGeom prst="line">
              <a:avLst/>
            </a:prstGeom>
            <a:ln w="9525" cap="flat" cmpd="sng">
              <a:solidFill>
                <a:schemeClr val="tx1"/>
              </a:solidFill>
              <a:prstDash val="solid"/>
              <a:headEnd type="none" w="med" len="med"/>
              <a:tailEnd type="none" w="med" len="med"/>
            </a:ln>
          </p:spPr>
        </p:sp>
        <p:sp>
          <p:nvSpPr>
            <p:cNvPr id="25709" name="Rectangle 56"/>
            <p:cNvSpPr/>
            <p:nvPr/>
          </p:nvSpPr>
          <p:spPr>
            <a:xfrm>
              <a:off x="3462" y="2331"/>
              <a:ext cx="960" cy="864"/>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710" name="Oval 57"/>
            <p:cNvSpPr/>
            <p:nvPr/>
          </p:nvSpPr>
          <p:spPr>
            <a:xfrm>
              <a:off x="4182" y="2427"/>
              <a:ext cx="144" cy="144"/>
            </a:xfrm>
            <a:prstGeom prst="ellipse">
              <a:avLst/>
            </a:prstGeom>
            <a:solidFill>
              <a:srgbClr val="00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711" name="Oval 58"/>
            <p:cNvSpPr/>
            <p:nvPr/>
          </p:nvSpPr>
          <p:spPr>
            <a:xfrm>
              <a:off x="3831" y="2704"/>
              <a:ext cx="166"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712" name="Oval 59"/>
            <p:cNvSpPr/>
            <p:nvPr/>
          </p:nvSpPr>
          <p:spPr>
            <a:xfrm>
              <a:off x="3532" y="2992"/>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713" name="Oval 60"/>
            <p:cNvSpPr/>
            <p:nvPr/>
          </p:nvSpPr>
          <p:spPr>
            <a:xfrm>
              <a:off x="3864" y="3001"/>
              <a:ext cx="144" cy="144"/>
            </a:xfrm>
            <a:prstGeom prst="ellipse">
              <a:avLst/>
            </a:prstGeom>
            <a:solidFill>
              <a:srgbClr val="00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714" name="Line 61"/>
            <p:cNvSpPr/>
            <p:nvPr/>
          </p:nvSpPr>
          <p:spPr>
            <a:xfrm>
              <a:off x="2889" y="1863"/>
              <a:ext cx="989" cy="467"/>
            </a:xfrm>
            <a:prstGeom prst="line">
              <a:avLst/>
            </a:prstGeom>
            <a:ln w="9525" cap="flat" cmpd="sng">
              <a:solidFill>
                <a:schemeClr val="tx1"/>
              </a:solidFill>
              <a:prstDash val="solid"/>
              <a:headEnd type="none" w="med" len="med"/>
              <a:tailEnd type="triangle" w="med" len="med"/>
            </a:ln>
          </p:spPr>
        </p:sp>
      </p:grpSp>
      <p:grpSp>
        <p:nvGrpSpPr>
          <p:cNvPr id="7" name="Group 62"/>
          <p:cNvGrpSpPr/>
          <p:nvPr/>
        </p:nvGrpSpPr>
        <p:grpSpPr>
          <a:xfrm>
            <a:off x="5016500" y="2293938"/>
            <a:ext cx="3727450" cy="2119312"/>
            <a:chOff x="3123" y="1863"/>
            <a:chExt cx="2348" cy="1335"/>
          </a:xfrm>
        </p:grpSpPr>
        <p:sp>
          <p:nvSpPr>
            <p:cNvPr id="25695" name="Line 63"/>
            <p:cNvSpPr/>
            <p:nvPr/>
          </p:nvSpPr>
          <p:spPr>
            <a:xfrm>
              <a:off x="4511" y="2622"/>
              <a:ext cx="960" cy="0"/>
            </a:xfrm>
            <a:prstGeom prst="line">
              <a:avLst/>
            </a:prstGeom>
            <a:ln w="9525" cap="flat" cmpd="sng">
              <a:solidFill>
                <a:schemeClr val="tx1"/>
              </a:solidFill>
              <a:prstDash val="solid"/>
              <a:headEnd type="none" w="med" len="med"/>
              <a:tailEnd type="none" w="med" len="med"/>
            </a:ln>
          </p:spPr>
        </p:sp>
        <p:sp>
          <p:nvSpPr>
            <p:cNvPr id="25696" name="Line 64"/>
            <p:cNvSpPr/>
            <p:nvPr/>
          </p:nvSpPr>
          <p:spPr>
            <a:xfrm>
              <a:off x="4511" y="2910"/>
              <a:ext cx="960" cy="0"/>
            </a:xfrm>
            <a:prstGeom prst="line">
              <a:avLst/>
            </a:prstGeom>
            <a:ln w="9525" cap="flat" cmpd="sng">
              <a:solidFill>
                <a:schemeClr val="tx1"/>
              </a:solidFill>
              <a:prstDash val="solid"/>
              <a:headEnd type="none" w="med" len="med"/>
              <a:tailEnd type="none" w="med" len="med"/>
            </a:ln>
          </p:spPr>
        </p:sp>
        <p:sp>
          <p:nvSpPr>
            <p:cNvPr id="25697" name="Line 65"/>
            <p:cNvSpPr/>
            <p:nvPr/>
          </p:nvSpPr>
          <p:spPr>
            <a:xfrm>
              <a:off x="4799" y="2334"/>
              <a:ext cx="0" cy="864"/>
            </a:xfrm>
            <a:prstGeom prst="line">
              <a:avLst/>
            </a:prstGeom>
            <a:ln w="9525" cap="flat" cmpd="sng">
              <a:solidFill>
                <a:schemeClr val="tx1"/>
              </a:solidFill>
              <a:prstDash val="solid"/>
              <a:headEnd type="none" w="med" len="med"/>
              <a:tailEnd type="none" w="med" len="med"/>
            </a:ln>
          </p:spPr>
        </p:sp>
        <p:sp>
          <p:nvSpPr>
            <p:cNvPr id="25698" name="Line 66"/>
            <p:cNvSpPr/>
            <p:nvPr/>
          </p:nvSpPr>
          <p:spPr>
            <a:xfrm>
              <a:off x="5135" y="2334"/>
              <a:ext cx="0" cy="864"/>
            </a:xfrm>
            <a:prstGeom prst="line">
              <a:avLst/>
            </a:prstGeom>
            <a:ln w="9525" cap="flat" cmpd="sng">
              <a:solidFill>
                <a:schemeClr val="tx1"/>
              </a:solidFill>
              <a:prstDash val="solid"/>
              <a:headEnd type="none" w="med" len="med"/>
              <a:tailEnd type="none" w="med" len="med"/>
            </a:ln>
          </p:spPr>
        </p:sp>
        <p:sp>
          <p:nvSpPr>
            <p:cNvPr id="25699" name="Rectangle 67"/>
            <p:cNvSpPr/>
            <p:nvPr/>
          </p:nvSpPr>
          <p:spPr>
            <a:xfrm>
              <a:off x="4511" y="2334"/>
              <a:ext cx="960" cy="864"/>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700" name="Oval 68"/>
            <p:cNvSpPr/>
            <p:nvPr/>
          </p:nvSpPr>
          <p:spPr>
            <a:xfrm>
              <a:off x="5231" y="2430"/>
              <a:ext cx="144" cy="144"/>
            </a:xfrm>
            <a:prstGeom prst="ellipse">
              <a:avLst/>
            </a:prstGeom>
            <a:solidFill>
              <a:srgbClr val="00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701" name="Oval 69"/>
            <p:cNvSpPr/>
            <p:nvPr/>
          </p:nvSpPr>
          <p:spPr>
            <a:xfrm>
              <a:off x="4880" y="2707"/>
              <a:ext cx="166"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702" name="Oval 70"/>
            <p:cNvSpPr/>
            <p:nvPr/>
          </p:nvSpPr>
          <p:spPr>
            <a:xfrm>
              <a:off x="4581" y="2995"/>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703" name="Oval 71"/>
            <p:cNvSpPr/>
            <p:nvPr/>
          </p:nvSpPr>
          <p:spPr>
            <a:xfrm>
              <a:off x="4913" y="3004"/>
              <a:ext cx="144" cy="144"/>
            </a:xfrm>
            <a:prstGeom prst="ellipse">
              <a:avLst/>
            </a:prstGeom>
            <a:solidFill>
              <a:srgbClr val="00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704" name="Line 72"/>
            <p:cNvSpPr/>
            <p:nvPr/>
          </p:nvSpPr>
          <p:spPr>
            <a:xfrm>
              <a:off x="3123" y="1863"/>
              <a:ext cx="1878" cy="467"/>
            </a:xfrm>
            <a:prstGeom prst="line">
              <a:avLst/>
            </a:prstGeom>
            <a:ln w="9525" cap="flat" cmpd="sng">
              <a:solidFill>
                <a:schemeClr val="tx1"/>
              </a:solidFill>
              <a:prstDash val="solid"/>
              <a:headEnd type="none" w="med" len="med"/>
              <a:tailEnd type="triangle" w="med" len="med"/>
            </a:ln>
          </p:spPr>
        </p:sp>
      </p:grpSp>
      <p:sp>
        <p:nvSpPr>
          <p:cNvPr id="73801" name="Oval 73"/>
          <p:cNvSpPr/>
          <p:nvPr/>
        </p:nvSpPr>
        <p:spPr>
          <a:xfrm>
            <a:off x="1635125" y="5791200"/>
            <a:ext cx="228600" cy="228600"/>
          </a:xfrm>
          <a:prstGeom prst="ellipse">
            <a:avLst/>
          </a:prstGeom>
          <a:solidFill>
            <a:srgbClr val="00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nvGrpSpPr>
          <p:cNvPr id="8" name="Group 74"/>
          <p:cNvGrpSpPr/>
          <p:nvPr/>
        </p:nvGrpSpPr>
        <p:grpSpPr>
          <a:xfrm>
            <a:off x="1524000" y="4419600"/>
            <a:ext cx="2514600" cy="2133600"/>
            <a:chOff x="960" y="2784"/>
            <a:chExt cx="1584" cy="1344"/>
          </a:xfrm>
        </p:grpSpPr>
        <p:sp>
          <p:nvSpPr>
            <p:cNvPr id="25684" name="Line 75"/>
            <p:cNvSpPr/>
            <p:nvPr/>
          </p:nvSpPr>
          <p:spPr>
            <a:xfrm>
              <a:off x="960" y="3552"/>
              <a:ext cx="960" cy="0"/>
            </a:xfrm>
            <a:prstGeom prst="line">
              <a:avLst/>
            </a:prstGeom>
            <a:ln w="9525" cap="flat" cmpd="sng">
              <a:solidFill>
                <a:schemeClr val="tx1"/>
              </a:solidFill>
              <a:prstDash val="solid"/>
              <a:headEnd type="none" w="med" len="med"/>
              <a:tailEnd type="none" w="med" len="med"/>
            </a:ln>
          </p:spPr>
        </p:sp>
        <p:sp>
          <p:nvSpPr>
            <p:cNvPr id="25685" name="Line 76"/>
            <p:cNvSpPr/>
            <p:nvPr/>
          </p:nvSpPr>
          <p:spPr>
            <a:xfrm>
              <a:off x="960" y="3840"/>
              <a:ext cx="960" cy="0"/>
            </a:xfrm>
            <a:prstGeom prst="line">
              <a:avLst/>
            </a:prstGeom>
            <a:ln w="9525" cap="flat" cmpd="sng">
              <a:solidFill>
                <a:schemeClr val="tx1"/>
              </a:solidFill>
              <a:prstDash val="solid"/>
              <a:headEnd type="none" w="med" len="med"/>
              <a:tailEnd type="none" w="med" len="med"/>
            </a:ln>
          </p:spPr>
        </p:sp>
        <p:sp>
          <p:nvSpPr>
            <p:cNvPr id="25686" name="Line 77"/>
            <p:cNvSpPr/>
            <p:nvPr/>
          </p:nvSpPr>
          <p:spPr>
            <a:xfrm>
              <a:off x="1248" y="3264"/>
              <a:ext cx="0" cy="864"/>
            </a:xfrm>
            <a:prstGeom prst="line">
              <a:avLst/>
            </a:prstGeom>
            <a:ln w="9525" cap="flat" cmpd="sng">
              <a:solidFill>
                <a:schemeClr val="tx1"/>
              </a:solidFill>
              <a:prstDash val="solid"/>
              <a:headEnd type="none" w="med" len="med"/>
              <a:tailEnd type="none" w="med" len="med"/>
            </a:ln>
          </p:spPr>
        </p:sp>
        <p:sp>
          <p:nvSpPr>
            <p:cNvPr id="25687" name="Line 78"/>
            <p:cNvSpPr/>
            <p:nvPr/>
          </p:nvSpPr>
          <p:spPr>
            <a:xfrm>
              <a:off x="1584" y="3264"/>
              <a:ext cx="0" cy="864"/>
            </a:xfrm>
            <a:prstGeom prst="line">
              <a:avLst/>
            </a:prstGeom>
            <a:ln w="9525" cap="flat" cmpd="sng">
              <a:solidFill>
                <a:schemeClr val="tx1"/>
              </a:solidFill>
              <a:prstDash val="solid"/>
              <a:headEnd type="none" w="med" len="med"/>
              <a:tailEnd type="none" w="med" len="med"/>
            </a:ln>
          </p:spPr>
        </p:sp>
        <p:sp>
          <p:nvSpPr>
            <p:cNvPr id="25688" name="Rectangle 79"/>
            <p:cNvSpPr/>
            <p:nvPr/>
          </p:nvSpPr>
          <p:spPr>
            <a:xfrm>
              <a:off x="960" y="3264"/>
              <a:ext cx="960" cy="864"/>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689" name="Oval 80"/>
            <p:cNvSpPr/>
            <p:nvPr/>
          </p:nvSpPr>
          <p:spPr>
            <a:xfrm>
              <a:off x="1680" y="3360"/>
              <a:ext cx="144" cy="144"/>
            </a:xfrm>
            <a:prstGeom prst="ellipse">
              <a:avLst/>
            </a:prstGeom>
            <a:solidFill>
              <a:srgbClr val="00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690" name="Oval 81"/>
            <p:cNvSpPr/>
            <p:nvPr/>
          </p:nvSpPr>
          <p:spPr>
            <a:xfrm>
              <a:off x="1344" y="3637"/>
              <a:ext cx="166"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691" name="Oval 82"/>
            <p:cNvSpPr/>
            <p:nvPr/>
          </p:nvSpPr>
          <p:spPr>
            <a:xfrm>
              <a:off x="1030" y="3925"/>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692" name="Oval 83"/>
            <p:cNvSpPr/>
            <p:nvPr/>
          </p:nvSpPr>
          <p:spPr>
            <a:xfrm>
              <a:off x="1366" y="3934"/>
              <a:ext cx="144" cy="144"/>
            </a:xfrm>
            <a:prstGeom prst="ellipse">
              <a:avLst/>
            </a:prstGeom>
            <a:solidFill>
              <a:srgbClr val="00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693" name="Oval 84"/>
            <p:cNvSpPr/>
            <p:nvPr/>
          </p:nvSpPr>
          <p:spPr>
            <a:xfrm>
              <a:off x="1344" y="3350"/>
              <a:ext cx="166"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694" name="Line 85"/>
            <p:cNvSpPr/>
            <p:nvPr/>
          </p:nvSpPr>
          <p:spPr>
            <a:xfrm flipH="1">
              <a:off x="1440" y="2784"/>
              <a:ext cx="1104" cy="480"/>
            </a:xfrm>
            <a:prstGeom prst="line">
              <a:avLst/>
            </a:prstGeom>
            <a:ln w="9525" cap="flat" cmpd="sng">
              <a:solidFill>
                <a:schemeClr val="tx1"/>
              </a:solidFill>
              <a:prstDash val="solid"/>
              <a:headEnd type="none" w="med" len="med"/>
              <a:tailEnd type="triangle" w="med" len="med"/>
            </a:ln>
          </p:spPr>
        </p:sp>
      </p:grpSp>
      <p:sp>
        <p:nvSpPr>
          <p:cNvPr id="73814" name="Oval 86"/>
          <p:cNvSpPr/>
          <p:nvPr/>
        </p:nvSpPr>
        <p:spPr>
          <a:xfrm>
            <a:off x="3311525" y="5318125"/>
            <a:ext cx="228600" cy="228600"/>
          </a:xfrm>
          <a:prstGeom prst="ellipse">
            <a:avLst/>
          </a:prstGeom>
          <a:solidFill>
            <a:srgbClr val="00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nvGrpSpPr>
          <p:cNvPr id="9" name="Group 87"/>
          <p:cNvGrpSpPr/>
          <p:nvPr/>
        </p:nvGrpSpPr>
        <p:grpSpPr>
          <a:xfrm>
            <a:off x="3200400" y="4419600"/>
            <a:ext cx="1524000" cy="2133600"/>
            <a:chOff x="2016" y="2784"/>
            <a:chExt cx="960" cy="1344"/>
          </a:xfrm>
        </p:grpSpPr>
        <p:sp>
          <p:nvSpPr>
            <p:cNvPr id="25673" name="Line 88"/>
            <p:cNvSpPr/>
            <p:nvPr/>
          </p:nvSpPr>
          <p:spPr>
            <a:xfrm>
              <a:off x="2016" y="3552"/>
              <a:ext cx="960" cy="0"/>
            </a:xfrm>
            <a:prstGeom prst="line">
              <a:avLst/>
            </a:prstGeom>
            <a:ln w="9525" cap="flat" cmpd="sng">
              <a:solidFill>
                <a:schemeClr val="tx1"/>
              </a:solidFill>
              <a:prstDash val="solid"/>
              <a:headEnd type="none" w="med" len="med"/>
              <a:tailEnd type="none" w="med" len="med"/>
            </a:ln>
          </p:spPr>
        </p:sp>
        <p:sp>
          <p:nvSpPr>
            <p:cNvPr id="25674" name="Line 89"/>
            <p:cNvSpPr/>
            <p:nvPr/>
          </p:nvSpPr>
          <p:spPr>
            <a:xfrm>
              <a:off x="2016" y="3840"/>
              <a:ext cx="960" cy="0"/>
            </a:xfrm>
            <a:prstGeom prst="line">
              <a:avLst/>
            </a:prstGeom>
            <a:ln w="9525" cap="flat" cmpd="sng">
              <a:solidFill>
                <a:schemeClr val="tx1"/>
              </a:solidFill>
              <a:prstDash val="solid"/>
              <a:headEnd type="none" w="med" len="med"/>
              <a:tailEnd type="none" w="med" len="med"/>
            </a:ln>
          </p:spPr>
        </p:sp>
        <p:sp>
          <p:nvSpPr>
            <p:cNvPr id="25675" name="Line 90"/>
            <p:cNvSpPr/>
            <p:nvPr/>
          </p:nvSpPr>
          <p:spPr>
            <a:xfrm>
              <a:off x="2304" y="3264"/>
              <a:ext cx="0" cy="864"/>
            </a:xfrm>
            <a:prstGeom prst="line">
              <a:avLst/>
            </a:prstGeom>
            <a:ln w="9525" cap="flat" cmpd="sng">
              <a:solidFill>
                <a:schemeClr val="tx1"/>
              </a:solidFill>
              <a:prstDash val="solid"/>
              <a:headEnd type="none" w="med" len="med"/>
              <a:tailEnd type="none" w="med" len="med"/>
            </a:ln>
          </p:spPr>
        </p:sp>
        <p:sp>
          <p:nvSpPr>
            <p:cNvPr id="25676" name="Line 91"/>
            <p:cNvSpPr/>
            <p:nvPr/>
          </p:nvSpPr>
          <p:spPr>
            <a:xfrm>
              <a:off x="2640" y="3264"/>
              <a:ext cx="0" cy="864"/>
            </a:xfrm>
            <a:prstGeom prst="line">
              <a:avLst/>
            </a:prstGeom>
            <a:ln w="9525" cap="flat" cmpd="sng">
              <a:solidFill>
                <a:schemeClr val="tx1"/>
              </a:solidFill>
              <a:prstDash val="solid"/>
              <a:headEnd type="none" w="med" len="med"/>
              <a:tailEnd type="none" w="med" len="med"/>
            </a:ln>
          </p:spPr>
        </p:sp>
        <p:sp>
          <p:nvSpPr>
            <p:cNvPr id="25677" name="Rectangle 92"/>
            <p:cNvSpPr/>
            <p:nvPr/>
          </p:nvSpPr>
          <p:spPr>
            <a:xfrm>
              <a:off x="2016" y="3264"/>
              <a:ext cx="960" cy="864"/>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678" name="Oval 93"/>
            <p:cNvSpPr/>
            <p:nvPr/>
          </p:nvSpPr>
          <p:spPr>
            <a:xfrm>
              <a:off x="2736" y="3360"/>
              <a:ext cx="144" cy="144"/>
            </a:xfrm>
            <a:prstGeom prst="ellipse">
              <a:avLst/>
            </a:prstGeom>
            <a:solidFill>
              <a:srgbClr val="00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679" name="Oval 94"/>
            <p:cNvSpPr/>
            <p:nvPr/>
          </p:nvSpPr>
          <p:spPr>
            <a:xfrm>
              <a:off x="2400" y="3637"/>
              <a:ext cx="166"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680" name="Oval 95"/>
            <p:cNvSpPr/>
            <p:nvPr/>
          </p:nvSpPr>
          <p:spPr>
            <a:xfrm>
              <a:off x="2086" y="3925"/>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681" name="Oval 96"/>
            <p:cNvSpPr/>
            <p:nvPr/>
          </p:nvSpPr>
          <p:spPr>
            <a:xfrm>
              <a:off x="2422" y="3934"/>
              <a:ext cx="144" cy="144"/>
            </a:xfrm>
            <a:prstGeom prst="ellipse">
              <a:avLst/>
            </a:prstGeom>
            <a:solidFill>
              <a:srgbClr val="00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682" name="Oval 97"/>
            <p:cNvSpPr/>
            <p:nvPr/>
          </p:nvSpPr>
          <p:spPr>
            <a:xfrm>
              <a:off x="2400" y="3350"/>
              <a:ext cx="166"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683" name="Line 98"/>
            <p:cNvSpPr/>
            <p:nvPr/>
          </p:nvSpPr>
          <p:spPr>
            <a:xfrm flipH="1">
              <a:off x="2448" y="2784"/>
              <a:ext cx="384" cy="480"/>
            </a:xfrm>
            <a:prstGeom prst="line">
              <a:avLst/>
            </a:prstGeom>
            <a:ln w="9525" cap="flat" cmpd="sng">
              <a:solidFill>
                <a:schemeClr val="tx1"/>
              </a:solidFill>
              <a:prstDash val="solid"/>
              <a:headEnd type="none" w="med" len="med"/>
              <a:tailEnd type="triangle" w="med" len="med"/>
            </a:ln>
          </p:spPr>
        </p:sp>
      </p:grpSp>
      <p:sp>
        <p:nvSpPr>
          <p:cNvPr id="73827" name="Oval 99"/>
          <p:cNvSpPr/>
          <p:nvPr/>
        </p:nvSpPr>
        <p:spPr>
          <a:xfrm>
            <a:off x="6019800" y="5791200"/>
            <a:ext cx="228600" cy="228600"/>
          </a:xfrm>
          <a:prstGeom prst="ellipse">
            <a:avLst/>
          </a:prstGeom>
          <a:solidFill>
            <a:srgbClr val="00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nvGrpSpPr>
          <p:cNvPr id="10" name="Group 100"/>
          <p:cNvGrpSpPr/>
          <p:nvPr/>
        </p:nvGrpSpPr>
        <p:grpSpPr>
          <a:xfrm>
            <a:off x="4648200" y="4419600"/>
            <a:ext cx="1752600" cy="2133600"/>
            <a:chOff x="2928" y="2784"/>
            <a:chExt cx="1104" cy="1344"/>
          </a:xfrm>
        </p:grpSpPr>
        <p:sp>
          <p:nvSpPr>
            <p:cNvPr id="25662" name="Line 101"/>
            <p:cNvSpPr/>
            <p:nvPr/>
          </p:nvSpPr>
          <p:spPr>
            <a:xfrm>
              <a:off x="3072" y="3552"/>
              <a:ext cx="960" cy="0"/>
            </a:xfrm>
            <a:prstGeom prst="line">
              <a:avLst/>
            </a:prstGeom>
            <a:ln w="9525" cap="flat" cmpd="sng">
              <a:solidFill>
                <a:schemeClr val="tx1"/>
              </a:solidFill>
              <a:prstDash val="solid"/>
              <a:headEnd type="none" w="med" len="med"/>
              <a:tailEnd type="none" w="med" len="med"/>
            </a:ln>
          </p:spPr>
        </p:sp>
        <p:sp>
          <p:nvSpPr>
            <p:cNvPr id="25663" name="Line 102"/>
            <p:cNvSpPr/>
            <p:nvPr/>
          </p:nvSpPr>
          <p:spPr>
            <a:xfrm>
              <a:off x="3072" y="3840"/>
              <a:ext cx="960" cy="0"/>
            </a:xfrm>
            <a:prstGeom prst="line">
              <a:avLst/>
            </a:prstGeom>
            <a:ln w="9525" cap="flat" cmpd="sng">
              <a:solidFill>
                <a:schemeClr val="tx1"/>
              </a:solidFill>
              <a:prstDash val="solid"/>
              <a:headEnd type="none" w="med" len="med"/>
              <a:tailEnd type="none" w="med" len="med"/>
            </a:ln>
          </p:spPr>
        </p:sp>
        <p:sp>
          <p:nvSpPr>
            <p:cNvPr id="25664" name="Line 103"/>
            <p:cNvSpPr/>
            <p:nvPr/>
          </p:nvSpPr>
          <p:spPr>
            <a:xfrm>
              <a:off x="3360" y="3264"/>
              <a:ext cx="0" cy="864"/>
            </a:xfrm>
            <a:prstGeom prst="line">
              <a:avLst/>
            </a:prstGeom>
            <a:ln w="9525" cap="flat" cmpd="sng">
              <a:solidFill>
                <a:schemeClr val="tx1"/>
              </a:solidFill>
              <a:prstDash val="solid"/>
              <a:headEnd type="none" w="med" len="med"/>
              <a:tailEnd type="none" w="med" len="med"/>
            </a:ln>
          </p:spPr>
        </p:sp>
        <p:sp>
          <p:nvSpPr>
            <p:cNvPr id="25665" name="Line 104"/>
            <p:cNvSpPr/>
            <p:nvPr/>
          </p:nvSpPr>
          <p:spPr>
            <a:xfrm>
              <a:off x="3696" y="3264"/>
              <a:ext cx="0" cy="864"/>
            </a:xfrm>
            <a:prstGeom prst="line">
              <a:avLst/>
            </a:prstGeom>
            <a:ln w="9525" cap="flat" cmpd="sng">
              <a:solidFill>
                <a:schemeClr val="tx1"/>
              </a:solidFill>
              <a:prstDash val="solid"/>
              <a:headEnd type="none" w="med" len="med"/>
              <a:tailEnd type="none" w="med" len="med"/>
            </a:ln>
          </p:spPr>
        </p:sp>
        <p:sp>
          <p:nvSpPr>
            <p:cNvPr id="25666" name="Rectangle 105"/>
            <p:cNvSpPr/>
            <p:nvPr/>
          </p:nvSpPr>
          <p:spPr>
            <a:xfrm>
              <a:off x="3072" y="3264"/>
              <a:ext cx="960" cy="864"/>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667" name="Oval 106"/>
            <p:cNvSpPr/>
            <p:nvPr/>
          </p:nvSpPr>
          <p:spPr>
            <a:xfrm>
              <a:off x="3792" y="3360"/>
              <a:ext cx="144" cy="144"/>
            </a:xfrm>
            <a:prstGeom prst="ellipse">
              <a:avLst/>
            </a:prstGeom>
            <a:solidFill>
              <a:srgbClr val="00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668" name="Oval 107"/>
            <p:cNvSpPr/>
            <p:nvPr/>
          </p:nvSpPr>
          <p:spPr>
            <a:xfrm>
              <a:off x="3456" y="3637"/>
              <a:ext cx="166"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669" name="Oval 108"/>
            <p:cNvSpPr/>
            <p:nvPr/>
          </p:nvSpPr>
          <p:spPr>
            <a:xfrm>
              <a:off x="3142" y="3925"/>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670" name="Oval 109"/>
            <p:cNvSpPr/>
            <p:nvPr/>
          </p:nvSpPr>
          <p:spPr>
            <a:xfrm>
              <a:off x="3478" y="3934"/>
              <a:ext cx="144" cy="144"/>
            </a:xfrm>
            <a:prstGeom prst="ellipse">
              <a:avLst/>
            </a:prstGeom>
            <a:solidFill>
              <a:srgbClr val="00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671" name="Oval 110"/>
            <p:cNvSpPr/>
            <p:nvPr/>
          </p:nvSpPr>
          <p:spPr>
            <a:xfrm>
              <a:off x="3456" y="3350"/>
              <a:ext cx="166"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672" name="Line 111"/>
            <p:cNvSpPr/>
            <p:nvPr/>
          </p:nvSpPr>
          <p:spPr>
            <a:xfrm>
              <a:off x="2928" y="2784"/>
              <a:ext cx="624" cy="480"/>
            </a:xfrm>
            <a:prstGeom prst="line">
              <a:avLst/>
            </a:prstGeom>
            <a:ln w="9525" cap="flat" cmpd="sng">
              <a:solidFill>
                <a:schemeClr val="tx1"/>
              </a:solidFill>
              <a:prstDash val="solid"/>
              <a:headEnd type="none" w="med" len="med"/>
              <a:tailEnd type="triangle" w="med" len="med"/>
            </a:ln>
          </p:spPr>
        </p:sp>
      </p:grpSp>
      <p:sp>
        <p:nvSpPr>
          <p:cNvPr id="73840" name="Oval 112"/>
          <p:cNvSpPr/>
          <p:nvPr/>
        </p:nvSpPr>
        <p:spPr>
          <a:xfrm>
            <a:off x="7696200" y="6248400"/>
            <a:ext cx="228600" cy="228600"/>
          </a:xfrm>
          <a:prstGeom prst="ellipse">
            <a:avLst/>
          </a:prstGeom>
          <a:solidFill>
            <a:srgbClr val="00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nvGrpSpPr>
          <p:cNvPr id="11" name="Group 113"/>
          <p:cNvGrpSpPr/>
          <p:nvPr/>
        </p:nvGrpSpPr>
        <p:grpSpPr>
          <a:xfrm>
            <a:off x="5181600" y="4419600"/>
            <a:ext cx="2895600" cy="2133600"/>
            <a:chOff x="3264" y="2784"/>
            <a:chExt cx="1824" cy="1344"/>
          </a:xfrm>
        </p:grpSpPr>
        <p:sp>
          <p:nvSpPr>
            <p:cNvPr id="25651" name="Line 114"/>
            <p:cNvSpPr/>
            <p:nvPr/>
          </p:nvSpPr>
          <p:spPr>
            <a:xfrm>
              <a:off x="4128" y="3552"/>
              <a:ext cx="960" cy="0"/>
            </a:xfrm>
            <a:prstGeom prst="line">
              <a:avLst/>
            </a:prstGeom>
            <a:ln w="9525" cap="flat" cmpd="sng">
              <a:solidFill>
                <a:schemeClr val="tx1"/>
              </a:solidFill>
              <a:prstDash val="solid"/>
              <a:headEnd type="none" w="med" len="med"/>
              <a:tailEnd type="none" w="med" len="med"/>
            </a:ln>
          </p:spPr>
        </p:sp>
        <p:sp>
          <p:nvSpPr>
            <p:cNvPr id="25652" name="Line 115"/>
            <p:cNvSpPr/>
            <p:nvPr/>
          </p:nvSpPr>
          <p:spPr>
            <a:xfrm>
              <a:off x="4128" y="3840"/>
              <a:ext cx="960" cy="0"/>
            </a:xfrm>
            <a:prstGeom prst="line">
              <a:avLst/>
            </a:prstGeom>
            <a:ln w="9525" cap="flat" cmpd="sng">
              <a:solidFill>
                <a:schemeClr val="tx1"/>
              </a:solidFill>
              <a:prstDash val="solid"/>
              <a:headEnd type="none" w="med" len="med"/>
              <a:tailEnd type="none" w="med" len="med"/>
            </a:ln>
          </p:spPr>
        </p:sp>
        <p:sp>
          <p:nvSpPr>
            <p:cNvPr id="25653" name="Line 116"/>
            <p:cNvSpPr/>
            <p:nvPr/>
          </p:nvSpPr>
          <p:spPr>
            <a:xfrm>
              <a:off x="4416" y="3264"/>
              <a:ext cx="0" cy="864"/>
            </a:xfrm>
            <a:prstGeom prst="line">
              <a:avLst/>
            </a:prstGeom>
            <a:ln w="9525" cap="flat" cmpd="sng">
              <a:solidFill>
                <a:schemeClr val="tx1"/>
              </a:solidFill>
              <a:prstDash val="solid"/>
              <a:headEnd type="none" w="med" len="med"/>
              <a:tailEnd type="none" w="med" len="med"/>
            </a:ln>
          </p:spPr>
        </p:sp>
        <p:sp>
          <p:nvSpPr>
            <p:cNvPr id="25654" name="Line 117"/>
            <p:cNvSpPr/>
            <p:nvPr/>
          </p:nvSpPr>
          <p:spPr>
            <a:xfrm>
              <a:off x="4752" y="3264"/>
              <a:ext cx="0" cy="864"/>
            </a:xfrm>
            <a:prstGeom prst="line">
              <a:avLst/>
            </a:prstGeom>
            <a:ln w="9525" cap="flat" cmpd="sng">
              <a:solidFill>
                <a:schemeClr val="tx1"/>
              </a:solidFill>
              <a:prstDash val="solid"/>
              <a:headEnd type="none" w="med" len="med"/>
              <a:tailEnd type="none" w="med" len="med"/>
            </a:ln>
          </p:spPr>
        </p:sp>
        <p:sp>
          <p:nvSpPr>
            <p:cNvPr id="25655" name="Rectangle 118"/>
            <p:cNvSpPr/>
            <p:nvPr/>
          </p:nvSpPr>
          <p:spPr>
            <a:xfrm>
              <a:off x="4128" y="3264"/>
              <a:ext cx="960" cy="864"/>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656" name="Oval 119"/>
            <p:cNvSpPr/>
            <p:nvPr/>
          </p:nvSpPr>
          <p:spPr>
            <a:xfrm>
              <a:off x="4848" y="3360"/>
              <a:ext cx="144" cy="144"/>
            </a:xfrm>
            <a:prstGeom prst="ellipse">
              <a:avLst/>
            </a:prstGeom>
            <a:solidFill>
              <a:srgbClr val="00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657" name="Oval 120"/>
            <p:cNvSpPr/>
            <p:nvPr/>
          </p:nvSpPr>
          <p:spPr>
            <a:xfrm>
              <a:off x="4512" y="3637"/>
              <a:ext cx="166"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658" name="Oval 121"/>
            <p:cNvSpPr/>
            <p:nvPr/>
          </p:nvSpPr>
          <p:spPr>
            <a:xfrm>
              <a:off x="4198" y="3925"/>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659" name="Oval 122"/>
            <p:cNvSpPr/>
            <p:nvPr/>
          </p:nvSpPr>
          <p:spPr>
            <a:xfrm>
              <a:off x="4534" y="3934"/>
              <a:ext cx="144" cy="144"/>
            </a:xfrm>
            <a:prstGeom prst="ellipse">
              <a:avLst/>
            </a:prstGeom>
            <a:solidFill>
              <a:srgbClr val="00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660" name="Oval 123"/>
            <p:cNvSpPr/>
            <p:nvPr/>
          </p:nvSpPr>
          <p:spPr>
            <a:xfrm>
              <a:off x="4512" y="3350"/>
              <a:ext cx="166"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5661" name="Line 124"/>
            <p:cNvSpPr/>
            <p:nvPr/>
          </p:nvSpPr>
          <p:spPr>
            <a:xfrm>
              <a:off x="3264" y="2784"/>
              <a:ext cx="1392" cy="480"/>
            </a:xfrm>
            <a:prstGeom prst="line">
              <a:avLst/>
            </a:prstGeom>
            <a:ln w="9525" cap="flat" cmpd="sng">
              <a:solidFill>
                <a:schemeClr val="tx1"/>
              </a:solidFill>
              <a:prstDash val="solid"/>
              <a:headEnd type="none" w="med" len="med"/>
              <a:tailEnd type="triangle" w="med" len="med"/>
            </a:ln>
          </p:spPr>
        </p:sp>
      </p:grpSp>
      <p:grpSp>
        <p:nvGrpSpPr>
          <p:cNvPr id="12" name="Group 125"/>
          <p:cNvGrpSpPr/>
          <p:nvPr/>
        </p:nvGrpSpPr>
        <p:grpSpPr>
          <a:xfrm>
            <a:off x="4324350" y="0"/>
            <a:ext cx="3113088" cy="914400"/>
            <a:chOff x="2880" y="144"/>
            <a:chExt cx="1056" cy="576"/>
          </a:xfrm>
        </p:grpSpPr>
        <p:sp>
          <p:nvSpPr>
            <p:cNvPr id="25649" name="AutoShape 126"/>
            <p:cNvSpPr/>
            <p:nvPr/>
          </p:nvSpPr>
          <p:spPr>
            <a:xfrm>
              <a:off x="3360" y="144"/>
              <a:ext cx="576" cy="576"/>
            </a:xfrm>
            <a:prstGeom prst="irregularSeal1">
              <a:avLst/>
            </a:prstGeom>
            <a:solidFill>
              <a:schemeClr val="bg1"/>
            </a:solidFill>
            <a:ln w="9525" cap="flat" cmpd="sng">
              <a:solidFill>
                <a:srgbClr val="FF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Font typeface="Arial" panose="020B0604020202020204" pitchFamily="34" charset="0"/>
                <a:buNone/>
              </a:pPr>
              <a:r>
                <a:rPr lang="zh-CN" altLang="en-US" sz="2400" dirty="0">
                  <a:solidFill>
                    <a:srgbClr val="FF0000"/>
                  </a:solidFill>
                  <a:latin typeface="Times New Roman" panose="02020603050405020304" pitchFamily="18" charset="0"/>
                  <a:ea typeface="隶书" panose="02010509060101010101" charset="-122"/>
                </a:rPr>
                <a:t>树</a:t>
              </a: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25650" name="Line 127"/>
            <p:cNvSpPr/>
            <p:nvPr/>
          </p:nvSpPr>
          <p:spPr>
            <a:xfrm>
              <a:off x="2880" y="384"/>
              <a:ext cx="480" cy="0"/>
            </a:xfrm>
            <a:prstGeom prst="line">
              <a:avLst/>
            </a:prstGeom>
            <a:ln w="9525" cap="flat" cmpd="sng">
              <a:solidFill>
                <a:srgbClr val="FF00FF"/>
              </a:solidFill>
              <a:prstDash val="solid"/>
              <a:headEnd type="none" w="med" len="med"/>
              <a:tailEnd type="none" w="med" len="med"/>
            </a:ln>
          </p:spPr>
        </p:sp>
      </p:grpSp>
      <p:grpSp>
        <p:nvGrpSpPr>
          <p:cNvPr id="13" name="Group 128"/>
          <p:cNvGrpSpPr/>
          <p:nvPr/>
        </p:nvGrpSpPr>
        <p:grpSpPr>
          <a:xfrm>
            <a:off x="400050" y="4457700"/>
            <a:ext cx="8515350" cy="2400300"/>
            <a:chOff x="252" y="2808"/>
            <a:chExt cx="5364" cy="1512"/>
          </a:xfrm>
        </p:grpSpPr>
        <p:grpSp>
          <p:nvGrpSpPr>
            <p:cNvPr id="25625" name="Group 129"/>
            <p:cNvGrpSpPr/>
            <p:nvPr/>
          </p:nvGrpSpPr>
          <p:grpSpPr>
            <a:xfrm>
              <a:off x="4512" y="2808"/>
              <a:ext cx="1104" cy="403"/>
              <a:chOff x="168" y="2820"/>
              <a:chExt cx="1104" cy="403"/>
            </a:xfrm>
          </p:grpSpPr>
          <p:sp>
            <p:nvSpPr>
              <p:cNvPr id="25646" name="Line 130"/>
              <p:cNvSpPr/>
              <p:nvPr/>
            </p:nvSpPr>
            <p:spPr>
              <a:xfrm flipH="1">
                <a:off x="168" y="2832"/>
                <a:ext cx="300" cy="300"/>
              </a:xfrm>
              <a:prstGeom prst="line">
                <a:avLst/>
              </a:prstGeom>
              <a:ln w="9525" cap="flat" cmpd="sng">
                <a:solidFill>
                  <a:schemeClr val="tx1"/>
                </a:solidFill>
                <a:prstDash val="solid"/>
                <a:headEnd type="none" w="med" len="med"/>
                <a:tailEnd type="triangle" w="med" len="med"/>
              </a:ln>
            </p:spPr>
          </p:sp>
          <p:sp>
            <p:nvSpPr>
              <p:cNvPr id="25647" name="Line 131"/>
              <p:cNvSpPr/>
              <p:nvPr/>
            </p:nvSpPr>
            <p:spPr>
              <a:xfrm>
                <a:off x="924" y="2820"/>
                <a:ext cx="348" cy="348"/>
              </a:xfrm>
              <a:prstGeom prst="line">
                <a:avLst/>
              </a:prstGeom>
              <a:ln w="9525" cap="flat" cmpd="sng">
                <a:solidFill>
                  <a:schemeClr val="tx1"/>
                </a:solidFill>
                <a:prstDash val="solid"/>
                <a:headEnd type="none" w="med" len="med"/>
                <a:tailEnd type="triangle" w="med" len="med"/>
              </a:ln>
            </p:spPr>
          </p:sp>
          <p:sp>
            <p:nvSpPr>
              <p:cNvPr id="25648" name="Text Box 132"/>
              <p:cNvSpPr txBox="1"/>
              <p:nvPr/>
            </p:nvSpPr>
            <p:spPr>
              <a:xfrm>
                <a:off x="506" y="2973"/>
                <a:ext cx="51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000" b="0" dirty="0">
                    <a:solidFill>
                      <a:schemeClr val="tx1"/>
                    </a:solidFill>
                    <a:latin typeface="Times New Roman" panose="02020603050405020304" pitchFamily="18" charset="0"/>
                    <a:ea typeface="隶书" panose="02010509060101010101" charset="-122"/>
                  </a:rPr>
                  <a:t>……..</a:t>
                </a:r>
                <a:endParaRPr lang="en-US" altLang="zh-CN" sz="2000" b="0" dirty="0">
                  <a:solidFill>
                    <a:schemeClr val="tx1"/>
                  </a:solidFill>
                  <a:latin typeface="Times New Roman" panose="02020603050405020304" pitchFamily="18" charset="0"/>
                  <a:ea typeface="隶书" panose="02010509060101010101" charset="-122"/>
                </a:endParaRPr>
              </a:p>
            </p:txBody>
          </p:sp>
        </p:grpSp>
        <p:grpSp>
          <p:nvGrpSpPr>
            <p:cNvPr id="25626" name="Group 133"/>
            <p:cNvGrpSpPr/>
            <p:nvPr/>
          </p:nvGrpSpPr>
          <p:grpSpPr>
            <a:xfrm>
              <a:off x="252" y="2820"/>
              <a:ext cx="1104" cy="403"/>
              <a:chOff x="168" y="2820"/>
              <a:chExt cx="1104" cy="403"/>
            </a:xfrm>
          </p:grpSpPr>
          <p:sp>
            <p:nvSpPr>
              <p:cNvPr id="25643" name="Line 134"/>
              <p:cNvSpPr/>
              <p:nvPr/>
            </p:nvSpPr>
            <p:spPr>
              <a:xfrm flipH="1">
                <a:off x="168" y="2832"/>
                <a:ext cx="300" cy="300"/>
              </a:xfrm>
              <a:prstGeom prst="line">
                <a:avLst/>
              </a:prstGeom>
              <a:ln w="9525" cap="flat" cmpd="sng">
                <a:solidFill>
                  <a:schemeClr val="tx1"/>
                </a:solidFill>
                <a:prstDash val="solid"/>
                <a:headEnd type="none" w="med" len="med"/>
                <a:tailEnd type="triangle" w="med" len="med"/>
              </a:ln>
            </p:spPr>
          </p:sp>
          <p:sp>
            <p:nvSpPr>
              <p:cNvPr id="25644" name="Line 135"/>
              <p:cNvSpPr/>
              <p:nvPr/>
            </p:nvSpPr>
            <p:spPr>
              <a:xfrm>
                <a:off x="924" y="2820"/>
                <a:ext cx="348" cy="348"/>
              </a:xfrm>
              <a:prstGeom prst="line">
                <a:avLst/>
              </a:prstGeom>
              <a:ln w="9525" cap="flat" cmpd="sng">
                <a:solidFill>
                  <a:schemeClr val="tx1"/>
                </a:solidFill>
                <a:prstDash val="solid"/>
                <a:headEnd type="none" w="med" len="med"/>
                <a:tailEnd type="triangle" w="med" len="med"/>
              </a:ln>
            </p:spPr>
          </p:sp>
          <p:sp>
            <p:nvSpPr>
              <p:cNvPr id="25645" name="Text Box 136"/>
              <p:cNvSpPr txBox="1"/>
              <p:nvPr/>
            </p:nvSpPr>
            <p:spPr>
              <a:xfrm>
                <a:off x="506" y="2973"/>
                <a:ext cx="51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000" b="0" dirty="0">
                    <a:solidFill>
                      <a:schemeClr val="tx1"/>
                    </a:solidFill>
                    <a:latin typeface="Times New Roman" panose="02020603050405020304" pitchFamily="18" charset="0"/>
                    <a:ea typeface="隶书" panose="02010509060101010101" charset="-122"/>
                  </a:rPr>
                  <a:t>……..</a:t>
                </a:r>
                <a:endParaRPr lang="en-US" altLang="zh-CN" sz="2000" b="0" dirty="0">
                  <a:solidFill>
                    <a:schemeClr val="tx1"/>
                  </a:solidFill>
                  <a:latin typeface="Times New Roman" panose="02020603050405020304" pitchFamily="18" charset="0"/>
                  <a:ea typeface="隶书" panose="02010509060101010101" charset="-122"/>
                </a:endParaRPr>
              </a:p>
            </p:txBody>
          </p:sp>
        </p:grpSp>
        <p:grpSp>
          <p:nvGrpSpPr>
            <p:cNvPr id="25627" name="Group 137"/>
            <p:cNvGrpSpPr/>
            <p:nvPr/>
          </p:nvGrpSpPr>
          <p:grpSpPr>
            <a:xfrm>
              <a:off x="1080" y="4070"/>
              <a:ext cx="672" cy="250"/>
              <a:chOff x="1080" y="4070"/>
              <a:chExt cx="672" cy="250"/>
            </a:xfrm>
          </p:grpSpPr>
          <p:sp>
            <p:nvSpPr>
              <p:cNvPr id="25640" name="Line 138"/>
              <p:cNvSpPr/>
              <p:nvPr/>
            </p:nvSpPr>
            <p:spPr>
              <a:xfrm flipH="1">
                <a:off x="1080" y="4140"/>
                <a:ext cx="108" cy="180"/>
              </a:xfrm>
              <a:prstGeom prst="line">
                <a:avLst/>
              </a:prstGeom>
              <a:ln w="9525" cap="flat" cmpd="sng">
                <a:solidFill>
                  <a:schemeClr val="tx1"/>
                </a:solidFill>
                <a:prstDash val="solid"/>
                <a:headEnd type="none" w="med" len="med"/>
                <a:tailEnd type="triangle" w="med" len="med"/>
              </a:ln>
            </p:spPr>
          </p:sp>
          <p:sp>
            <p:nvSpPr>
              <p:cNvPr id="25641" name="Line 139"/>
              <p:cNvSpPr/>
              <p:nvPr/>
            </p:nvSpPr>
            <p:spPr>
              <a:xfrm>
                <a:off x="1608" y="4128"/>
                <a:ext cx="144" cy="192"/>
              </a:xfrm>
              <a:prstGeom prst="line">
                <a:avLst/>
              </a:prstGeom>
              <a:ln w="9525" cap="flat" cmpd="sng">
                <a:solidFill>
                  <a:schemeClr val="tx1"/>
                </a:solidFill>
                <a:prstDash val="solid"/>
                <a:headEnd type="none" w="med" len="med"/>
                <a:tailEnd type="triangle" w="med" len="med"/>
              </a:ln>
            </p:spPr>
          </p:sp>
          <p:sp>
            <p:nvSpPr>
              <p:cNvPr id="25642" name="Text Box 140"/>
              <p:cNvSpPr txBox="1"/>
              <p:nvPr/>
            </p:nvSpPr>
            <p:spPr>
              <a:xfrm>
                <a:off x="1202" y="4070"/>
                <a:ext cx="39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000" b="0" dirty="0">
                    <a:solidFill>
                      <a:schemeClr val="tx1"/>
                    </a:solidFill>
                    <a:latin typeface="Times New Roman" panose="02020603050405020304" pitchFamily="18" charset="0"/>
                    <a:ea typeface="隶书" panose="02010509060101010101" charset="-122"/>
                  </a:rPr>
                  <a:t>…...</a:t>
                </a:r>
                <a:endParaRPr lang="en-US" altLang="zh-CN" sz="2000" b="0" dirty="0">
                  <a:solidFill>
                    <a:schemeClr val="tx1"/>
                  </a:solidFill>
                  <a:latin typeface="Times New Roman" panose="02020603050405020304" pitchFamily="18" charset="0"/>
                  <a:ea typeface="隶书" panose="02010509060101010101" charset="-122"/>
                </a:endParaRPr>
              </a:p>
            </p:txBody>
          </p:sp>
        </p:grpSp>
        <p:grpSp>
          <p:nvGrpSpPr>
            <p:cNvPr id="25628" name="Group 141"/>
            <p:cNvGrpSpPr/>
            <p:nvPr/>
          </p:nvGrpSpPr>
          <p:grpSpPr>
            <a:xfrm>
              <a:off x="2148" y="4070"/>
              <a:ext cx="672" cy="250"/>
              <a:chOff x="1080" y="4070"/>
              <a:chExt cx="672" cy="250"/>
            </a:xfrm>
          </p:grpSpPr>
          <p:sp>
            <p:nvSpPr>
              <p:cNvPr id="25637" name="Line 142"/>
              <p:cNvSpPr/>
              <p:nvPr/>
            </p:nvSpPr>
            <p:spPr>
              <a:xfrm flipH="1">
                <a:off x="1080" y="4140"/>
                <a:ext cx="108" cy="180"/>
              </a:xfrm>
              <a:prstGeom prst="line">
                <a:avLst/>
              </a:prstGeom>
              <a:ln w="9525" cap="flat" cmpd="sng">
                <a:solidFill>
                  <a:schemeClr val="tx1"/>
                </a:solidFill>
                <a:prstDash val="solid"/>
                <a:headEnd type="none" w="med" len="med"/>
                <a:tailEnd type="triangle" w="med" len="med"/>
              </a:ln>
            </p:spPr>
          </p:sp>
          <p:sp>
            <p:nvSpPr>
              <p:cNvPr id="25638" name="Line 143"/>
              <p:cNvSpPr/>
              <p:nvPr/>
            </p:nvSpPr>
            <p:spPr>
              <a:xfrm>
                <a:off x="1608" y="4128"/>
                <a:ext cx="144" cy="192"/>
              </a:xfrm>
              <a:prstGeom prst="line">
                <a:avLst/>
              </a:prstGeom>
              <a:ln w="9525" cap="flat" cmpd="sng">
                <a:solidFill>
                  <a:schemeClr val="tx1"/>
                </a:solidFill>
                <a:prstDash val="solid"/>
                <a:headEnd type="none" w="med" len="med"/>
                <a:tailEnd type="triangle" w="med" len="med"/>
              </a:ln>
            </p:spPr>
          </p:sp>
          <p:sp>
            <p:nvSpPr>
              <p:cNvPr id="25639" name="Text Box 144"/>
              <p:cNvSpPr txBox="1"/>
              <p:nvPr/>
            </p:nvSpPr>
            <p:spPr>
              <a:xfrm>
                <a:off x="1202" y="4070"/>
                <a:ext cx="39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000" b="0" dirty="0">
                    <a:solidFill>
                      <a:schemeClr val="tx1"/>
                    </a:solidFill>
                    <a:latin typeface="Times New Roman" panose="02020603050405020304" pitchFamily="18" charset="0"/>
                    <a:ea typeface="隶书" panose="02010509060101010101" charset="-122"/>
                  </a:rPr>
                  <a:t>…...</a:t>
                </a:r>
                <a:endParaRPr lang="en-US" altLang="zh-CN" sz="2000" b="0" dirty="0">
                  <a:solidFill>
                    <a:schemeClr val="tx1"/>
                  </a:solidFill>
                  <a:latin typeface="Times New Roman" panose="02020603050405020304" pitchFamily="18" charset="0"/>
                  <a:ea typeface="隶书" panose="02010509060101010101" charset="-122"/>
                </a:endParaRPr>
              </a:p>
            </p:txBody>
          </p:sp>
        </p:grpSp>
        <p:grpSp>
          <p:nvGrpSpPr>
            <p:cNvPr id="25629" name="Group 145"/>
            <p:cNvGrpSpPr/>
            <p:nvPr/>
          </p:nvGrpSpPr>
          <p:grpSpPr>
            <a:xfrm>
              <a:off x="3204" y="4070"/>
              <a:ext cx="672" cy="250"/>
              <a:chOff x="1080" y="4070"/>
              <a:chExt cx="672" cy="250"/>
            </a:xfrm>
          </p:grpSpPr>
          <p:sp>
            <p:nvSpPr>
              <p:cNvPr id="25634" name="Line 146"/>
              <p:cNvSpPr/>
              <p:nvPr/>
            </p:nvSpPr>
            <p:spPr>
              <a:xfrm flipH="1">
                <a:off x="1080" y="4140"/>
                <a:ext cx="108" cy="180"/>
              </a:xfrm>
              <a:prstGeom prst="line">
                <a:avLst/>
              </a:prstGeom>
              <a:ln w="9525" cap="flat" cmpd="sng">
                <a:solidFill>
                  <a:schemeClr val="tx1"/>
                </a:solidFill>
                <a:prstDash val="solid"/>
                <a:headEnd type="none" w="med" len="med"/>
                <a:tailEnd type="triangle" w="med" len="med"/>
              </a:ln>
            </p:spPr>
          </p:sp>
          <p:sp>
            <p:nvSpPr>
              <p:cNvPr id="25635" name="Line 147"/>
              <p:cNvSpPr/>
              <p:nvPr/>
            </p:nvSpPr>
            <p:spPr>
              <a:xfrm>
                <a:off x="1608" y="4128"/>
                <a:ext cx="144" cy="192"/>
              </a:xfrm>
              <a:prstGeom prst="line">
                <a:avLst/>
              </a:prstGeom>
              <a:ln w="9525" cap="flat" cmpd="sng">
                <a:solidFill>
                  <a:schemeClr val="tx1"/>
                </a:solidFill>
                <a:prstDash val="solid"/>
                <a:headEnd type="none" w="med" len="med"/>
                <a:tailEnd type="triangle" w="med" len="med"/>
              </a:ln>
            </p:spPr>
          </p:sp>
          <p:sp>
            <p:nvSpPr>
              <p:cNvPr id="25636" name="Text Box 148"/>
              <p:cNvSpPr txBox="1"/>
              <p:nvPr/>
            </p:nvSpPr>
            <p:spPr>
              <a:xfrm>
                <a:off x="1202" y="4070"/>
                <a:ext cx="39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000" b="0" dirty="0">
                    <a:solidFill>
                      <a:schemeClr val="tx1"/>
                    </a:solidFill>
                    <a:latin typeface="Times New Roman" panose="02020603050405020304" pitchFamily="18" charset="0"/>
                    <a:ea typeface="隶书" panose="02010509060101010101" charset="-122"/>
                  </a:rPr>
                  <a:t>…...</a:t>
                </a:r>
                <a:endParaRPr lang="en-US" altLang="zh-CN" sz="2000" b="0" dirty="0">
                  <a:solidFill>
                    <a:schemeClr val="tx1"/>
                  </a:solidFill>
                  <a:latin typeface="Times New Roman" panose="02020603050405020304" pitchFamily="18" charset="0"/>
                  <a:ea typeface="隶书" panose="02010509060101010101" charset="-122"/>
                </a:endParaRPr>
              </a:p>
            </p:txBody>
          </p:sp>
        </p:grpSp>
        <p:grpSp>
          <p:nvGrpSpPr>
            <p:cNvPr id="25630" name="Group 149"/>
            <p:cNvGrpSpPr/>
            <p:nvPr/>
          </p:nvGrpSpPr>
          <p:grpSpPr>
            <a:xfrm>
              <a:off x="4284" y="4070"/>
              <a:ext cx="672" cy="250"/>
              <a:chOff x="1080" y="4070"/>
              <a:chExt cx="672" cy="250"/>
            </a:xfrm>
          </p:grpSpPr>
          <p:sp>
            <p:nvSpPr>
              <p:cNvPr id="25631" name="Line 150"/>
              <p:cNvSpPr/>
              <p:nvPr/>
            </p:nvSpPr>
            <p:spPr>
              <a:xfrm flipH="1">
                <a:off x="1080" y="4140"/>
                <a:ext cx="108" cy="180"/>
              </a:xfrm>
              <a:prstGeom prst="line">
                <a:avLst/>
              </a:prstGeom>
              <a:ln w="9525" cap="flat" cmpd="sng">
                <a:solidFill>
                  <a:schemeClr val="tx1"/>
                </a:solidFill>
                <a:prstDash val="solid"/>
                <a:headEnd type="none" w="med" len="med"/>
                <a:tailEnd type="triangle" w="med" len="med"/>
              </a:ln>
            </p:spPr>
          </p:sp>
          <p:sp>
            <p:nvSpPr>
              <p:cNvPr id="25632" name="Line 151"/>
              <p:cNvSpPr/>
              <p:nvPr/>
            </p:nvSpPr>
            <p:spPr>
              <a:xfrm>
                <a:off x="1608" y="4128"/>
                <a:ext cx="144" cy="192"/>
              </a:xfrm>
              <a:prstGeom prst="line">
                <a:avLst/>
              </a:prstGeom>
              <a:ln w="9525" cap="flat" cmpd="sng">
                <a:solidFill>
                  <a:schemeClr val="tx1"/>
                </a:solidFill>
                <a:prstDash val="solid"/>
                <a:headEnd type="none" w="med" len="med"/>
                <a:tailEnd type="triangle" w="med" len="med"/>
              </a:ln>
            </p:spPr>
          </p:sp>
          <p:sp>
            <p:nvSpPr>
              <p:cNvPr id="25633" name="Text Box 152"/>
              <p:cNvSpPr txBox="1"/>
              <p:nvPr/>
            </p:nvSpPr>
            <p:spPr>
              <a:xfrm>
                <a:off x="1202" y="4070"/>
                <a:ext cx="39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000" b="0" dirty="0">
                    <a:solidFill>
                      <a:schemeClr val="tx1"/>
                    </a:solidFill>
                    <a:latin typeface="Times New Roman" panose="02020603050405020304" pitchFamily="18" charset="0"/>
                    <a:ea typeface="隶书" panose="02010509060101010101" charset="-122"/>
                  </a:rPr>
                  <a:t>…...</a:t>
                </a:r>
                <a:endParaRPr lang="en-US" altLang="zh-CN" sz="2000" b="0" dirty="0">
                  <a:solidFill>
                    <a:schemeClr val="tx1"/>
                  </a:solidFill>
                  <a:latin typeface="Times New Roman" panose="02020603050405020304" pitchFamily="18" charset="0"/>
                  <a:ea typeface="隶书" panose="02010509060101010101" charset="-122"/>
                </a:endParaRPr>
              </a:p>
            </p:txBody>
          </p:sp>
        </p:grpSp>
      </p:grpSp>
      <p:sp>
        <p:nvSpPr>
          <p:cNvPr id="25624" name="文本框 13"/>
          <p:cNvSpPr txBox="1"/>
          <p:nvPr/>
        </p:nvSpPr>
        <p:spPr>
          <a:xfrm>
            <a:off x="6192838" y="1765300"/>
            <a:ext cx="2792730" cy="6400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1800" dirty="0">
                <a:solidFill>
                  <a:srgbClr val="0000FF"/>
                </a:solidFill>
                <a:uFillTx/>
                <a:latin typeface="Arial" panose="020B0604020202020204" pitchFamily="34" charset="0"/>
                <a:ea typeface="宋体" panose="02010600030101010101" pitchFamily="2" charset="-122"/>
              </a:rPr>
              <a:t>1997</a:t>
            </a:r>
            <a:r>
              <a:rPr lang="zh-CN" altLang="en-US" sz="1800" dirty="0">
                <a:solidFill>
                  <a:srgbClr val="0000FF"/>
                </a:solidFill>
                <a:uFillTx/>
                <a:latin typeface="Arial" panose="020B0604020202020204" pitchFamily="34" charset="0"/>
                <a:ea typeface="宋体" panose="02010600030101010101" pitchFamily="2" charset="-122"/>
              </a:rPr>
              <a:t>，深蓝，卡斯帕罗夫</a:t>
            </a:r>
            <a:endParaRPr lang="zh-CN" altLang="en-US" sz="1800" dirty="0">
              <a:solidFill>
                <a:srgbClr val="0000FF"/>
              </a:solidFill>
              <a:uFillTx/>
              <a:latin typeface="Arial" panose="020B0604020202020204" pitchFamily="34" charset="0"/>
              <a:ea typeface="宋体" panose="02010600030101010101" pitchFamily="2" charset="-122"/>
            </a:endParaRPr>
          </a:p>
          <a:p>
            <a:pPr marL="0" lvl="0" indent="0" eaLnBrk="1" hangingPunct="1">
              <a:spcBef>
                <a:spcPct val="0"/>
              </a:spcBef>
              <a:buClrTx/>
              <a:buFont typeface="Arial" panose="020B0604020202020204" pitchFamily="34" charset="0"/>
              <a:buNone/>
            </a:pPr>
            <a:r>
              <a:rPr lang="en-US" altLang="zh-CN" sz="1800" dirty="0">
                <a:solidFill>
                  <a:srgbClr val="FF0000"/>
                </a:solidFill>
                <a:latin typeface="Arial" panose="020B0604020202020204" pitchFamily="34" charset="0"/>
                <a:ea typeface="宋体" panose="02010600030101010101" pitchFamily="2" charset="-122"/>
              </a:rPr>
              <a:t>2016</a:t>
            </a:r>
            <a:r>
              <a:rPr lang="zh-CN" altLang="en-US" sz="1800" dirty="0">
                <a:solidFill>
                  <a:srgbClr val="FF0000"/>
                </a:solidFill>
                <a:latin typeface="Arial" panose="020B0604020202020204" pitchFamily="34" charset="0"/>
                <a:ea typeface="宋体" panose="02010600030101010101" pitchFamily="2" charset="-122"/>
              </a:rPr>
              <a:t>，</a:t>
            </a:r>
            <a:r>
              <a:rPr lang="en-US" altLang="zh-CN" sz="1800" dirty="0">
                <a:solidFill>
                  <a:srgbClr val="FF0000"/>
                </a:solidFill>
                <a:latin typeface="Arial" panose="020B0604020202020204" pitchFamily="34" charset="0"/>
                <a:ea typeface="宋体" panose="02010600030101010101" pitchFamily="2" charset="-122"/>
              </a:rPr>
              <a:t>AlphaGo</a:t>
            </a:r>
            <a:r>
              <a:rPr lang="zh-CN" altLang="en-US" sz="1800" dirty="0">
                <a:solidFill>
                  <a:srgbClr val="FF0000"/>
                </a:solidFill>
                <a:latin typeface="Arial" panose="020B0604020202020204" pitchFamily="34" charset="0"/>
                <a:ea typeface="宋体" panose="02010600030101010101" pitchFamily="2" charset="-122"/>
              </a:rPr>
              <a:t>，李世石</a:t>
            </a:r>
            <a:endParaRPr lang="zh-CN" altLang="en-US" sz="1800"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3730">
                                            <p:txEl>
                                              <p:pRg st="0" end="0"/>
                                            </p:txEl>
                                          </p:spTgt>
                                        </p:tgtEl>
                                        <p:attrNameLst>
                                          <p:attrName>style.visibility</p:attrName>
                                        </p:attrNameLst>
                                      </p:cBhvr>
                                      <p:to>
                                        <p:strVal val="visible"/>
                                      </p:to>
                                    </p:set>
                                    <p:anim calcmode="lin" valueType="num">
                                      <p:cBhvr additive="base">
                                        <p:cTn id="7" dur="500" fill="hold"/>
                                        <p:tgtEl>
                                          <p:spTgt spid="7373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373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out)">
                                      <p:cBhvr>
                                        <p:cTn id="13" dur="500"/>
                                        <p:tgtEl>
                                          <p:spTgt spid="2"/>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ox(out)">
                                      <p:cBhvr>
                                        <p:cTn id="18" dur="500"/>
                                        <p:tgtEl>
                                          <p:spTgt spid="3"/>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par>
                          <p:cTn id="19" fill="hold">
                            <p:stCondLst>
                              <p:cond delay="500"/>
                            </p:stCondLst>
                            <p:childTnLst>
                              <p:par>
                                <p:cTn id="20" presetID="2" presetClass="entr" presetSubtype="8" fill="hold" grpId="0" nodeType="afterEffect">
                                  <p:stCondLst>
                                    <p:cond delay="0"/>
                                  </p:stCondLst>
                                  <p:childTnLst>
                                    <p:set>
                                      <p:cBhvr>
                                        <p:cTn id="21" dur="1" fill="hold">
                                          <p:stCondLst>
                                            <p:cond delay="0"/>
                                          </p:stCondLst>
                                        </p:cTn>
                                        <p:tgtEl>
                                          <p:spTgt spid="73741"/>
                                        </p:tgtEl>
                                        <p:attrNameLst>
                                          <p:attrName>style.visibility</p:attrName>
                                        </p:attrNameLst>
                                      </p:cBhvr>
                                      <p:to>
                                        <p:strVal val="visible"/>
                                      </p:to>
                                    </p:set>
                                    <p:anim calcmode="lin" valueType="num">
                                      <p:cBhvr additive="base">
                                        <p:cTn id="22" dur="500" fill="hold"/>
                                        <p:tgtEl>
                                          <p:spTgt spid="73741"/>
                                        </p:tgtEl>
                                        <p:attrNameLst>
                                          <p:attrName>ppt_x</p:attrName>
                                        </p:attrNameLst>
                                      </p:cBhvr>
                                      <p:tavLst>
                                        <p:tav tm="0">
                                          <p:val>
                                            <p:strVal val="0-#ppt_w/2"/>
                                          </p:val>
                                        </p:tav>
                                        <p:tav tm="100000">
                                          <p:val>
                                            <p:strVal val="#ppt_x"/>
                                          </p:val>
                                        </p:tav>
                                      </p:tavLst>
                                    </p:anim>
                                    <p:anim calcmode="lin" valueType="num">
                                      <p:cBhvr additive="base">
                                        <p:cTn id="23" dur="500" fill="hold"/>
                                        <p:tgtEl>
                                          <p:spTgt spid="73741"/>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ox(out)">
                                      <p:cBhvr>
                                        <p:cTn id="28" dur="500"/>
                                        <p:tgtEl>
                                          <p:spTgt spid="4"/>
                                        </p:tgtEl>
                                      </p:cBhvr>
                                    </p:animEffect>
                                  </p:childTnLst>
                                  <p:subTnLst>
                                    <p:audio>
                                      <p:cMediaNode>
                                        <p:cTn display="0" masterRel="sameClick">
                                          <p:stCondLst>
                                            <p:cond evt="begin" delay="0">
                                              <p:tn val="26"/>
                                            </p:cond>
                                          </p:stCondLst>
                                          <p:endCondLst>
                                            <p:cond evt="onStopAudio" delay="0">
                                              <p:tgtEl>
                                                <p:sldTgt/>
                                              </p:tgtEl>
                                            </p:cond>
                                          </p:endCondLst>
                                        </p:cTn>
                                        <p:tgtEl>
                                          <p:sndTgt r:embed="rId1" name="CAMERA.WAV"/>
                                        </p:tgtEl>
                                      </p:cMediaNode>
                                    </p:audio>
                                  </p:subTnLst>
                                </p:cTn>
                              </p:par>
                            </p:childTnLst>
                          </p:cTn>
                        </p:par>
                        <p:par>
                          <p:cTn id="29" fill="hold">
                            <p:stCondLst>
                              <p:cond delay="500"/>
                            </p:stCondLst>
                            <p:childTnLst>
                              <p:par>
                                <p:cTn id="30" presetID="2" presetClass="entr" presetSubtype="1" fill="hold" grpId="0" nodeType="afterEffect">
                                  <p:stCondLst>
                                    <p:cond delay="0"/>
                                  </p:stCondLst>
                                  <p:childTnLst>
                                    <p:set>
                                      <p:cBhvr>
                                        <p:cTn id="31" dur="1" fill="hold">
                                          <p:stCondLst>
                                            <p:cond delay="0"/>
                                          </p:stCondLst>
                                        </p:cTn>
                                        <p:tgtEl>
                                          <p:spTgt spid="73742"/>
                                        </p:tgtEl>
                                        <p:attrNameLst>
                                          <p:attrName>style.visibility</p:attrName>
                                        </p:attrNameLst>
                                      </p:cBhvr>
                                      <p:to>
                                        <p:strVal val="visible"/>
                                      </p:to>
                                    </p:set>
                                    <p:anim calcmode="lin" valueType="num">
                                      <p:cBhvr additive="base">
                                        <p:cTn id="32" dur="500" fill="hold"/>
                                        <p:tgtEl>
                                          <p:spTgt spid="73742"/>
                                        </p:tgtEl>
                                        <p:attrNameLst>
                                          <p:attrName>ppt_x</p:attrName>
                                        </p:attrNameLst>
                                      </p:cBhvr>
                                      <p:tavLst>
                                        <p:tav tm="0">
                                          <p:val>
                                            <p:strVal val="#ppt_x"/>
                                          </p:val>
                                        </p:tav>
                                        <p:tav tm="100000">
                                          <p:val>
                                            <p:strVal val="#ppt_x"/>
                                          </p:val>
                                        </p:tav>
                                      </p:tavLst>
                                    </p:anim>
                                    <p:anim calcmode="lin" valueType="num">
                                      <p:cBhvr additive="base">
                                        <p:cTn id="33" dur="500" fill="hold"/>
                                        <p:tgtEl>
                                          <p:spTgt spid="73742"/>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ox(out)">
                                      <p:cBhvr>
                                        <p:cTn id="38" dur="500"/>
                                        <p:tgtEl>
                                          <p:spTgt spid="5"/>
                                        </p:tgtEl>
                                      </p:cBhvr>
                                    </p:animEffect>
                                  </p:childTnLst>
                                  <p:subTnLst>
                                    <p:audio>
                                      <p:cMediaNode>
                                        <p:cTn display="0" masterRel="sameClick">
                                          <p:stCondLst>
                                            <p:cond evt="begin" delay="0">
                                              <p:tn val="36"/>
                                            </p:cond>
                                          </p:stCondLst>
                                          <p:endCondLst>
                                            <p:cond evt="onStopAudio" delay="0">
                                              <p:tgtEl>
                                                <p:sldTgt/>
                                              </p:tgtEl>
                                            </p:cond>
                                          </p:endCondLst>
                                        </p:cTn>
                                        <p:tgtEl>
                                          <p:sndTgt r:embed="rId1" name="CAMERA.WAV"/>
                                        </p:tgtEl>
                                      </p:cMediaNode>
                                    </p:audio>
                                  </p:subTnLst>
                                </p:cTn>
                              </p:par>
                            </p:childTnLst>
                          </p:cTn>
                        </p:par>
                        <p:par>
                          <p:cTn id="39" fill="hold">
                            <p:stCondLst>
                              <p:cond delay="500"/>
                            </p:stCondLst>
                            <p:childTnLst>
                              <p:par>
                                <p:cTn id="40" presetID="2" presetClass="entr" presetSubtype="9" fill="hold" grpId="0" nodeType="afterEffect">
                                  <p:stCondLst>
                                    <p:cond delay="0"/>
                                  </p:stCondLst>
                                  <p:childTnLst>
                                    <p:set>
                                      <p:cBhvr>
                                        <p:cTn id="41" dur="1" fill="hold">
                                          <p:stCondLst>
                                            <p:cond delay="0"/>
                                          </p:stCondLst>
                                        </p:cTn>
                                        <p:tgtEl>
                                          <p:spTgt spid="73743"/>
                                        </p:tgtEl>
                                        <p:attrNameLst>
                                          <p:attrName>style.visibility</p:attrName>
                                        </p:attrNameLst>
                                      </p:cBhvr>
                                      <p:to>
                                        <p:strVal val="visible"/>
                                      </p:to>
                                    </p:set>
                                    <p:anim calcmode="lin" valueType="num">
                                      <p:cBhvr additive="base">
                                        <p:cTn id="42" dur="500" fill="hold"/>
                                        <p:tgtEl>
                                          <p:spTgt spid="73743"/>
                                        </p:tgtEl>
                                        <p:attrNameLst>
                                          <p:attrName>ppt_x</p:attrName>
                                        </p:attrNameLst>
                                      </p:cBhvr>
                                      <p:tavLst>
                                        <p:tav tm="0">
                                          <p:val>
                                            <p:strVal val="0-#ppt_w/2"/>
                                          </p:val>
                                        </p:tav>
                                        <p:tav tm="100000">
                                          <p:val>
                                            <p:strVal val="#ppt_x"/>
                                          </p:val>
                                        </p:tav>
                                      </p:tavLst>
                                    </p:anim>
                                    <p:anim calcmode="lin" valueType="num">
                                      <p:cBhvr additive="base">
                                        <p:cTn id="43" dur="500" fill="hold"/>
                                        <p:tgtEl>
                                          <p:spTgt spid="73743"/>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box(out)">
                                      <p:cBhvr>
                                        <p:cTn id="48" dur="500"/>
                                        <p:tgtEl>
                                          <p:spTgt spid="6"/>
                                        </p:tgtEl>
                                      </p:cBhvr>
                                    </p:animEffect>
                                  </p:childTnLst>
                                  <p:subTnLst>
                                    <p:audio>
                                      <p:cMediaNode>
                                        <p:cTn display="0" masterRel="sameClick">
                                          <p:stCondLst>
                                            <p:cond evt="begin" delay="0">
                                              <p:tn val="46"/>
                                            </p:cond>
                                          </p:stCondLst>
                                          <p:endCondLst>
                                            <p:cond evt="onStopAudio" delay="0">
                                              <p:tgtEl>
                                                <p:sldTgt/>
                                              </p:tgtEl>
                                            </p:cond>
                                          </p:endCondLst>
                                        </p:cTn>
                                        <p:tgtEl>
                                          <p:sndTgt r:embed="rId1" name="CAMERA.WAV"/>
                                        </p:tgtEl>
                                      </p:cMediaNode>
                                    </p:audio>
                                  </p:subTnLst>
                                </p:cTn>
                              </p:par>
                            </p:childTnLst>
                          </p:cTn>
                        </p:par>
                        <p:par>
                          <p:cTn id="49" fill="hold">
                            <p:stCondLst>
                              <p:cond delay="500"/>
                            </p:stCondLst>
                            <p:childTnLst>
                              <p:par>
                                <p:cTn id="50" presetID="2" presetClass="entr" presetSubtype="3" fill="hold" grpId="0" nodeType="afterEffect">
                                  <p:stCondLst>
                                    <p:cond delay="0"/>
                                  </p:stCondLst>
                                  <p:childTnLst>
                                    <p:set>
                                      <p:cBhvr>
                                        <p:cTn id="51" dur="1" fill="hold">
                                          <p:stCondLst>
                                            <p:cond delay="0"/>
                                          </p:stCondLst>
                                        </p:cTn>
                                        <p:tgtEl>
                                          <p:spTgt spid="73744"/>
                                        </p:tgtEl>
                                        <p:attrNameLst>
                                          <p:attrName>style.visibility</p:attrName>
                                        </p:attrNameLst>
                                      </p:cBhvr>
                                      <p:to>
                                        <p:strVal val="visible"/>
                                      </p:to>
                                    </p:set>
                                    <p:anim calcmode="lin" valueType="num">
                                      <p:cBhvr additive="base">
                                        <p:cTn id="52" dur="500" fill="hold"/>
                                        <p:tgtEl>
                                          <p:spTgt spid="73744"/>
                                        </p:tgtEl>
                                        <p:attrNameLst>
                                          <p:attrName>ppt_x</p:attrName>
                                        </p:attrNameLst>
                                      </p:cBhvr>
                                      <p:tavLst>
                                        <p:tav tm="0">
                                          <p:val>
                                            <p:strVal val="1+#ppt_w/2"/>
                                          </p:val>
                                        </p:tav>
                                        <p:tav tm="100000">
                                          <p:val>
                                            <p:strVal val="#ppt_x"/>
                                          </p:val>
                                        </p:tav>
                                      </p:tavLst>
                                    </p:anim>
                                    <p:anim calcmode="lin" valueType="num">
                                      <p:cBhvr additive="base">
                                        <p:cTn id="53" dur="500" fill="hold"/>
                                        <p:tgtEl>
                                          <p:spTgt spid="73744"/>
                                        </p:tgtEl>
                                        <p:attrNameLst>
                                          <p:attrName>ppt_y</p:attrName>
                                        </p:attrNameLst>
                                      </p:cBhvr>
                                      <p:tavLst>
                                        <p:tav tm="0">
                                          <p:val>
                                            <p:strVal val="0-#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box(out)">
                                      <p:cBhvr>
                                        <p:cTn id="58" dur="500"/>
                                        <p:tgtEl>
                                          <p:spTgt spid="7"/>
                                        </p:tgtEl>
                                      </p:cBhvr>
                                    </p:animEffect>
                                  </p:childTnLst>
                                  <p:subTnLst>
                                    <p:audio>
                                      <p:cMediaNode>
                                        <p:cTn display="0" masterRel="sameClick">
                                          <p:stCondLst>
                                            <p:cond evt="begin" delay="0">
                                              <p:tn val="56"/>
                                            </p:cond>
                                          </p:stCondLst>
                                          <p:endCondLst>
                                            <p:cond evt="onStopAudio" delay="0">
                                              <p:tgtEl>
                                                <p:sldTgt/>
                                              </p:tgtEl>
                                            </p:cond>
                                          </p:endCondLst>
                                        </p:cTn>
                                        <p:tgtEl>
                                          <p:sndTgt r:embed="rId1" name="CAMERA.WAV"/>
                                        </p:tgtEl>
                                      </p:cMediaNode>
                                    </p:audio>
                                  </p:subTnLst>
                                </p:cTn>
                              </p:par>
                            </p:childTnLst>
                          </p:cTn>
                        </p:par>
                        <p:par>
                          <p:cTn id="59" fill="hold">
                            <p:stCondLst>
                              <p:cond delay="500"/>
                            </p:stCondLst>
                            <p:childTnLst>
                              <p:par>
                                <p:cTn id="60" presetID="2" presetClass="entr" presetSubtype="2" fill="hold" grpId="0" nodeType="afterEffect">
                                  <p:stCondLst>
                                    <p:cond delay="0"/>
                                  </p:stCondLst>
                                  <p:childTnLst>
                                    <p:set>
                                      <p:cBhvr>
                                        <p:cTn id="61" dur="1" fill="hold">
                                          <p:stCondLst>
                                            <p:cond delay="0"/>
                                          </p:stCondLst>
                                        </p:cTn>
                                        <p:tgtEl>
                                          <p:spTgt spid="73745"/>
                                        </p:tgtEl>
                                        <p:attrNameLst>
                                          <p:attrName>style.visibility</p:attrName>
                                        </p:attrNameLst>
                                      </p:cBhvr>
                                      <p:to>
                                        <p:strVal val="visible"/>
                                      </p:to>
                                    </p:set>
                                    <p:anim calcmode="lin" valueType="num">
                                      <p:cBhvr additive="base">
                                        <p:cTn id="62" dur="500" fill="hold"/>
                                        <p:tgtEl>
                                          <p:spTgt spid="73745"/>
                                        </p:tgtEl>
                                        <p:attrNameLst>
                                          <p:attrName>ppt_x</p:attrName>
                                        </p:attrNameLst>
                                      </p:cBhvr>
                                      <p:tavLst>
                                        <p:tav tm="0">
                                          <p:val>
                                            <p:strVal val="1+#ppt_w/2"/>
                                          </p:val>
                                        </p:tav>
                                        <p:tav tm="100000">
                                          <p:val>
                                            <p:strVal val="#ppt_x"/>
                                          </p:val>
                                        </p:tav>
                                      </p:tavLst>
                                    </p:anim>
                                    <p:anim calcmode="lin" valueType="num">
                                      <p:cBhvr additive="base">
                                        <p:cTn id="63" dur="500" fill="hold"/>
                                        <p:tgtEl>
                                          <p:spTgt spid="73745"/>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 presetClass="entr" presetSubtype="32" fill="hold"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box(out)">
                                      <p:cBhvr>
                                        <p:cTn id="68" dur="500"/>
                                        <p:tgtEl>
                                          <p:spTgt spid="8"/>
                                        </p:tgtEl>
                                      </p:cBhvr>
                                    </p:animEffect>
                                  </p:childTnLst>
                                  <p:subTnLst>
                                    <p:audio>
                                      <p:cMediaNode>
                                        <p:cTn display="0" masterRel="sameClick">
                                          <p:stCondLst>
                                            <p:cond evt="begin" delay="0">
                                              <p:tn val="66"/>
                                            </p:cond>
                                          </p:stCondLst>
                                          <p:endCondLst>
                                            <p:cond evt="onStopAudio" delay="0">
                                              <p:tgtEl>
                                                <p:sldTgt/>
                                              </p:tgtEl>
                                            </p:cond>
                                          </p:endCondLst>
                                        </p:cTn>
                                        <p:tgtEl>
                                          <p:sndTgt r:embed="rId1" name="CAMERA.WAV"/>
                                        </p:tgtEl>
                                      </p:cMediaNode>
                                    </p:audio>
                                  </p:subTnLst>
                                </p:cTn>
                              </p:par>
                            </p:childTnLst>
                          </p:cTn>
                        </p:par>
                        <p:par>
                          <p:cTn id="69" fill="hold">
                            <p:stCondLst>
                              <p:cond delay="500"/>
                            </p:stCondLst>
                            <p:childTnLst>
                              <p:par>
                                <p:cTn id="70" presetID="2" presetClass="entr" presetSubtype="8" fill="hold" grpId="0" nodeType="afterEffect">
                                  <p:stCondLst>
                                    <p:cond delay="0"/>
                                  </p:stCondLst>
                                  <p:childTnLst>
                                    <p:set>
                                      <p:cBhvr>
                                        <p:cTn id="71" dur="1" fill="hold">
                                          <p:stCondLst>
                                            <p:cond delay="0"/>
                                          </p:stCondLst>
                                        </p:cTn>
                                        <p:tgtEl>
                                          <p:spTgt spid="73801"/>
                                        </p:tgtEl>
                                        <p:attrNameLst>
                                          <p:attrName>style.visibility</p:attrName>
                                        </p:attrNameLst>
                                      </p:cBhvr>
                                      <p:to>
                                        <p:strVal val="visible"/>
                                      </p:to>
                                    </p:set>
                                    <p:anim calcmode="lin" valueType="num">
                                      <p:cBhvr additive="base">
                                        <p:cTn id="72" dur="500" fill="hold"/>
                                        <p:tgtEl>
                                          <p:spTgt spid="73801"/>
                                        </p:tgtEl>
                                        <p:attrNameLst>
                                          <p:attrName>ppt_x</p:attrName>
                                        </p:attrNameLst>
                                      </p:cBhvr>
                                      <p:tavLst>
                                        <p:tav tm="0">
                                          <p:val>
                                            <p:strVal val="0-#ppt_w/2"/>
                                          </p:val>
                                        </p:tav>
                                        <p:tav tm="100000">
                                          <p:val>
                                            <p:strVal val="#ppt_x"/>
                                          </p:val>
                                        </p:tav>
                                      </p:tavLst>
                                    </p:anim>
                                    <p:anim calcmode="lin" valueType="num">
                                      <p:cBhvr additive="base">
                                        <p:cTn id="73" dur="500" fill="hold"/>
                                        <p:tgtEl>
                                          <p:spTgt spid="7380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0"/>
                                            </p:cond>
                                          </p:stCondLst>
                                          <p:endCondLst>
                                            <p:cond evt="onStopAudio" delay="0">
                                              <p:tgtEl>
                                                <p:sldTgt/>
                                              </p:tgtEl>
                                            </p:cond>
                                          </p:endCondLst>
                                        </p:cTn>
                                        <p:tgtEl>
                                          <p:sndTgt r:embed="rId2" name="WHOOSH.WAV"/>
                                        </p:tgtEl>
                                      </p:cMediaNode>
                                    </p:audio>
                                  </p:subTnLst>
                                </p:cTn>
                              </p:par>
                            </p:childTnLst>
                          </p:cTn>
                        </p:par>
                        <p:par>
                          <p:cTn id="74" fill="hold">
                            <p:stCondLst>
                              <p:cond delay="1000"/>
                            </p:stCondLst>
                            <p:childTnLst>
                              <p:par>
                                <p:cTn id="75" presetID="4" presetClass="entr" presetSubtype="32" fill="hold" nodeType="after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box(out)">
                                      <p:cBhvr>
                                        <p:cTn id="77" dur="500"/>
                                        <p:tgtEl>
                                          <p:spTgt spid="9"/>
                                        </p:tgtEl>
                                      </p:cBhvr>
                                    </p:animEffect>
                                  </p:childTnLst>
                                  <p:subTnLst>
                                    <p:audio>
                                      <p:cMediaNode>
                                        <p:cTn display="0" masterRel="sameClick">
                                          <p:stCondLst>
                                            <p:cond evt="begin" delay="0">
                                              <p:tn val="75"/>
                                            </p:cond>
                                          </p:stCondLst>
                                          <p:endCondLst>
                                            <p:cond evt="onStopAudio" delay="0">
                                              <p:tgtEl>
                                                <p:sldTgt/>
                                              </p:tgtEl>
                                            </p:cond>
                                          </p:endCondLst>
                                        </p:cTn>
                                        <p:tgtEl>
                                          <p:sndTgt r:embed="rId1" name="CAMERA.WAV"/>
                                        </p:tgtEl>
                                      </p:cMediaNode>
                                    </p:audio>
                                  </p:subTnLst>
                                </p:cTn>
                              </p:par>
                            </p:childTnLst>
                          </p:cTn>
                        </p:par>
                        <p:par>
                          <p:cTn id="78" fill="hold">
                            <p:stCondLst>
                              <p:cond delay="1500"/>
                            </p:stCondLst>
                            <p:childTnLst>
                              <p:par>
                                <p:cTn id="79" presetID="2" presetClass="entr" presetSubtype="1" fill="hold" grpId="0" nodeType="afterEffect">
                                  <p:stCondLst>
                                    <p:cond delay="0"/>
                                  </p:stCondLst>
                                  <p:childTnLst>
                                    <p:set>
                                      <p:cBhvr>
                                        <p:cTn id="80" dur="1" fill="hold">
                                          <p:stCondLst>
                                            <p:cond delay="0"/>
                                          </p:stCondLst>
                                        </p:cTn>
                                        <p:tgtEl>
                                          <p:spTgt spid="73814"/>
                                        </p:tgtEl>
                                        <p:attrNameLst>
                                          <p:attrName>style.visibility</p:attrName>
                                        </p:attrNameLst>
                                      </p:cBhvr>
                                      <p:to>
                                        <p:strVal val="visible"/>
                                      </p:to>
                                    </p:set>
                                    <p:anim calcmode="lin" valueType="num">
                                      <p:cBhvr additive="base">
                                        <p:cTn id="81" dur="500" fill="hold"/>
                                        <p:tgtEl>
                                          <p:spTgt spid="73814"/>
                                        </p:tgtEl>
                                        <p:attrNameLst>
                                          <p:attrName>ppt_x</p:attrName>
                                        </p:attrNameLst>
                                      </p:cBhvr>
                                      <p:tavLst>
                                        <p:tav tm="0">
                                          <p:val>
                                            <p:strVal val="#ppt_x"/>
                                          </p:val>
                                        </p:tav>
                                        <p:tav tm="100000">
                                          <p:val>
                                            <p:strVal val="#ppt_x"/>
                                          </p:val>
                                        </p:tav>
                                      </p:tavLst>
                                    </p:anim>
                                    <p:anim calcmode="lin" valueType="num">
                                      <p:cBhvr additive="base">
                                        <p:cTn id="82" dur="500" fill="hold"/>
                                        <p:tgtEl>
                                          <p:spTgt spid="7381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79"/>
                                            </p:cond>
                                          </p:stCondLst>
                                          <p:endCondLst>
                                            <p:cond evt="onStopAudio" delay="0">
                                              <p:tgtEl>
                                                <p:sldTgt/>
                                              </p:tgtEl>
                                            </p:cond>
                                          </p:endCondLst>
                                        </p:cTn>
                                        <p:tgtEl>
                                          <p:sndTgt r:embed="rId2" name="WHOOSH.WAV"/>
                                        </p:tgtEl>
                                      </p:cMediaNode>
                                    </p:audio>
                                  </p:subTnLst>
                                </p:cTn>
                              </p:par>
                            </p:childTnLst>
                          </p:cTn>
                        </p:par>
                        <p:par>
                          <p:cTn id="83" fill="hold">
                            <p:stCondLst>
                              <p:cond delay="2000"/>
                            </p:stCondLst>
                            <p:childTnLst>
                              <p:par>
                                <p:cTn id="84" presetID="4" presetClass="entr" presetSubtype="32" fill="hold" nodeType="after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box(out)">
                                      <p:cBhvr>
                                        <p:cTn id="86" dur="500"/>
                                        <p:tgtEl>
                                          <p:spTgt spid="10"/>
                                        </p:tgtEl>
                                      </p:cBhvr>
                                    </p:animEffect>
                                  </p:childTnLst>
                                  <p:subTnLst>
                                    <p:audio>
                                      <p:cMediaNode>
                                        <p:cTn display="0" masterRel="sameClick">
                                          <p:stCondLst>
                                            <p:cond evt="begin" delay="0">
                                              <p:tn val="84"/>
                                            </p:cond>
                                          </p:stCondLst>
                                          <p:endCondLst>
                                            <p:cond evt="onStopAudio" delay="0">
                                              <p:tgtEl>
                                                <p:sldTgt/>
                                              </p:tgtEl>
                                            </p:cond>
                                          </p:endCondLst>
                                        </p:cTn>
                                        <p:tgtEl>
                                          <p:sndTgt r:embed="rId1" name="CAMERA.WAV"/>
                                        </p:tgtEl>
                                      </p:cMediaNode>
                                    </p:audio>
                                  </p:subTnLst>
                                </p:cTn>
                              </p:par>
                            </p:childTnLst>
                          </p:cTn>
                        </p:par>
                        <p:par>
                          <p:cTn id="87" fill="hold">
                            <p:stCondLst>
                              <p:cond delay="2500"/>
                            </p:stCondLst>
                            <p:childTnLst>
                              <p:par>
                                <p:cTn id="88" presetID="2" presetClass="entr" presetSubtype="4" fill="hold" grpId="0" nodeType="afterEffect">
                                  <p:stCondLst>
                                    <p:cond delay="0"/>
                                  </p:stCondLst>
                                  <p:childTnLst>
                                    <p:set>
                                      <p:cBhvr>
                                        <p:cTn id="89" dur="1" fill="hold">
                                          <p:stCondLst>
                                            <p:cond delay="0"/>
                                          </p:stCondLst>
                                        </p:cTn>
                                        <p:tgtEl>
                                          <p:spTgt spid="73827"/>
                                        </p:tgtEl>
                                        <p:attrNameLst>
                                          <p:attrName>style.visibility</p:attrName>
                                        </p:attrNameLst>
                                      </p:cBhvr>
                                      <p:to>
                                        <p:strVal val="visible"/>
                                      </p:to>
                                    </p:set>
                                    <p:anim calcmode="lin" valueType="num">
                                      <p:cBhvr additive="base">
                                        <p:cTn id="90" dur="500" fill="hold"/>
                                        <p:tgtEl>
                                          <p:spTgt spid="73827"/>
                                        </p:tgtEl>
                                        <p:attrNameLst>
                                          <p:attrName>ppt_x</p:attrName>
                                        </p:attrNameLst>
                                      </p:cBhvr>
                                      <p:tavLst>
                                        <p:tav tm="0">
                                          <p:val>
                                            <p:strVal val="#ppt_x"/>
                                          </p:val>
                                        </p:tav>
                                        <p:tav tm="100000">
                                          <p:val>
                                            <p:strVal val="#ppt_x"/>
                                          </p:val>
                                        </p:tav>
                                      </p:tavLst>
                                    </p:anim>
                                    <p:anim calcmode="lin" valueType="num">
                                      <p:cBhvr additive="base">
                                        <p:cTn id="91" dur="500" fill="hold"/>
                                        <p:tgtEl>
                                          <p:spTgt spid="7382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8"/>
                                            </p:cond>
                                          </p:stCondLst>
                                          <p:endCondLst>
                                            <p:cond evt="onStopAudio" delay="0">
                                              <p:tgtEl>
                                                <p:sldTgt/>
                                              </p:tgtEl>
                                            </p:cond>
                                          </p:endCondLst>
                                        </p:cTn>
                                        <p:tgtEl>
                                          <p:sndTgt r:embed="rId2" name="WHOOSH.WAV"/>
                                        </p:tgtEl>
                                      </p:cMediaNode>
                                    </p:audio>
                                  </p:subTnLst>
                                </p:cTn>
                              </p:par>
                            </p:childTnLst>
                          </p:cTn>
                        </p:par>
                        <p:par>
                          <p:cTn id="92" fill="hold">
                            <p:stCondLst>
                              <p:cond delay="3000"/>
                            </p:stCondLst>
                            <p:childTnLst>
                              <p:par>
                                <p:cTn id="93" presetID="4" presetClass="entr" presetSubtype="32" fill="hold" nodeType="afterEffect">
                                  <p:stCondLst>
                                    <p:cond delay="0"/>
                                  </p:stCondLst>
                                  <p:childTnLst>
                                    <p:set>
                                      <p:cBhvr>
                                        <p:cTn id="94" dur="1" fill="hold">
                                          <p:stCondLst>
                                            <p:cond delay="0"/>
                                          </p:stCondLst>
                                        </p:cTn>
                                        <p:tgtEl>
                                          <p:spTgt spid="11"/>
                                        </p:tgtEl>
                                        <p:attrNameLst>
                                          <p:attrName>style.visibility</p:attrName>
                                        </p:attrNameLst>
                                      </p:cBhvr>
                                      <p:to>
                                        <p:strVal val="visible"/>
                                      </p:to>
                                    </p:set>
                                    <p:animEffect transition="in" filter="box(out)">
                                      <p:cBhvr>
                                        <p:cTn id="95" dur="500"/>
                                        <p:tgtEl>
                                          <p:spTgt spid="11"/>
                                        </p:tgtEl>
                                      </p:cBhvr>
                                    </p:animEffect>
                                  </p:childTnLst>
                                  <p:subTnLst>
                                    <p:audio>
                                      <p:cMediaNode>
                                        <p:cTn display="0" masterRel="sameClick">
                                          <p:stCondLst>
                                            <p:cond evt="begin" delay="0">
                                              <p:tn val="93"/>
                                            </p:cond>
                                          </p:stCondLst>
                                          <p:endCondLst>
                                            <p:cond evt="onStopAudio" delay="0">
                                              <p:tgtEl>
                                                <p:sldTgt/>
                                              </p:tgtEl>
                                            </p:cond>
                                          </p:endCondLst>
                                        </p:cTn>
                                        <p:tgtEl>
                                          <p:sndTgt r:embed="rId1" name="CAMERA.WAV"/>
                                        </p:tgtEl>
                                      </p:cMediaNode>
                                    </p:audio>
                                  </p:subTnLst>
                                </p:cTn>
                              </p:par>
                            </p:childTnLst>
                          </p:cTn>
                        </p:par>
                        <p:par>
                          <p:cTn id="96" fill="hold">
                            <p:stCondLst>
                              <p:cond delay="3500"/>
                            </p:stCondLst>
                            <p:childTnLst>
                              <p:par>
                                <p:cTn id="97" presetID="2" presetClass="entr" presetSubtype="2" fill="hold" grpId="0" nodeType="afterEffect">
                                  <p:stCondLst>
                                    <p:cond delay="0"/>
                                  </p:stCondLst>
                                  <p:childTnLst>
                                    <p:set>
                                      <p:cBhvr>
                                        <p:cTn id="98" dur="1" fill="hold">
                                          <p:stCondLst>
                                            <p:cond delay="0"/>
                                          </p:stCondLst>
                                        </p:cTn>
                                        <p:tgtEl>
                                          <p:spTgt spid="73840"/>
                                        </p:tgtEl>
                                        <p:attrNameLst>
                                          <p:attrName>style.visibility</p:attrName>
                                        </p:attrNameLst>
                                      </p:cBhvr>
                                      <p:to>
                                        <p:strVal val="visible"/>
                                      </p:to>
                                    </p:set>
                                    <p:anim calcmode="lin" valueType="num">
                                      <p:cBhvr additive="base">
                                        <p:cTn id="99" dur="500" fill="hold"/>
                                        <p:tgtEl>
                                          <p:spTgt spid="73840"/>
                                        </p:tgtEl>
                                        <p:attrNameLst>
                                          <p:attrName>ppt_x</p:attrName>
                                        </p:attrNameLst>
                                      </p:cBhvr>
                                      <p:tavLst>
                                        <p:tav tm="0">
                                          <p:val>
                                            <p:strVal val="1+#ppt_w/2"/>
                                          </p:val>
                                        </p:tav>
                                        <p:tav tm="100000">
                                          <p:val>
                                            <p:strVal val="#ppt_x"/>
                                          </p:val>
                                        </p:tav>
                                      </p:tavLst>
                                    </p:anim>
                                    <p:anim calcmode="lin" valueType="num">
                                      <p:cBhvr additive="base">
                                        <p:cTn id="100" dur="500" fill="hold"/>
                                        <p:tgtEl>
                                          <p:spTgt spid="7384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7"/>
                                            </p:cond>
                                          </p:stCondLst>
                                          <p:endCondLst>
                                            <p:cond evt="onStopAudio" delay="0">
                                              <p:tgtEl>
                                                <p:sldTgt/>
                                              </p:tgtEl>
                                            </p:cond>
                                          </p:endCondLst>
                                        </p:cTn>
                                        <p:tgtEl>
                                          <p:sndTgt r:embed="rId2" name="WHOOSH.WAV"/>
                                        </p:tgtEl>
                                      </p:cMediaNode>
                                    </p:audio>
                                  </p:subTnLst>
                                </p:cTn>
                              </p:par>
                            </p:childTnLst>
                          </p:cTn>
                        </p:par>
                      </p:childTnLst>
                    </p:cTn>
                  </p:par>
                  <p:par>
                    <p:cTn id="101" fill="hold">
                      <p:stCondLst>
                        <p:cond delay="indefinite"/>
                      </p:stCondLst>
                      <p:childTnLst>
                        <p:par>
                          <p:cTn id="102" fill="hold">
                            <p:stCondLst>
                              <p:cond delay="0"/>
                            </p:stCondLst>
                            <p:childTnLst>
                              <p:par>
                                <p:cTn id="103" presetID="4" presetClass="entr" presetSubtype="32" fill="hold" nodeType="clickEffect">
                                  <p:stCondLst>
                                    <p:cond delay="0"/>
                                  </p:stCondLst>
                                  <p:childTnLst>
                                    <p:set>
                                      <p:cBhvr>
                                        <p:cTn id="104" dur="1" fill="hold">
                                          <p:stCondLst>
                                            <p:cond delay="0"/>
                                          </p:stCondLst>
                                        </p:cTn>
                                        <p:tgtEl>
                                          <p:spTgt spid="13"/>
                                        </p:tgtEl>
                                        <p:attrNameLst>
                                          <p:attrName>style.visibility</p:attrName>
                                        </p:attrNameLst>
                                      </p:cBhvr>
                                      <p:to>
                                        <p:strVal val="visible"/>
                                      </p:to>
                                    </p:set>
                                    <p:animEffect transition="in" filter="box(out)">
                                      <p:cBhvr>
                                        <p:cTn id="105" dur="500"/>
                                        <p:tgtEl>
                                          <p:spTgt spid="13"/>
                                        </p:tgtEl>
                                      </p:cBhvr>
                                    </p:animEffect>
                                  </p:childTnLst>
                                  <p:subTnLst>
                                    <p:audio>
                                      <p:cMediaNode>
                                        <p:cTn display="0" masterRel="sameClick">
                                          <p:stCondLst>
                                            <p:cond evt="begin" delay="0">
                                              <p:tn val="103"/>
                                            </p:cond>
                                          </p:stCondLst>
                                          <p:endCondLst>
                                            <p:cond evt="onStopAudio" delay="0">
                                              <p:tgtEl>
                                                <p:sldTgt/>
                                              </p:tgtEl>
                                            </p:cond>
                                          </p:endCondLst>
                                        </p:cTn>
                                        <p:tgtEl>
                                          <p:sndTgt r:embed="rId1" name="CAMERA.WAV"/>
                                        </p:tgtEl>
                                      </p:cMediaNode>
                                    </p:audio>
                                  </p:subTnLst>
                                </p:cTn>
                              </p:par>
                            </p:childTnLst>
                          </p:cTn>
                        </p:par>
                      </p:childTnLst>
                    </p:cTn>
                  </p:par>
                  <p:par>
                    <p:cTn id="106" fill="hold">
                      <p:stCondLst>
                        <p:cond delay="indefinite"/>
                      </p:stCondLst>
                      <p:childTnLst>
                        <p:par>
                          <p:cTn id="107" fill="hold">
                            <p:stCondLst>
                              <p:cond delay="0"/>
                            </p:stCondLst>
                            <p:childTnLst>
                              <p:par>
                                <p:cTn id="108" presetID="4" presetClass="entr" presetSubtype="32" fill="hold" nodeType="clickEffect">
                                  <p:stCondLst>
                                    <p:cond delay="0"/>
                                  </p:stCondLst>
                                  <p:childTnLst>
                                    <p:set>
                                      <p:cBhvr>
                                        <p:cTn id="109" dur="1" fill="hold">
                                          <p:stCondLst>
                                            <p:cond delay="0"/>
                                          </p:stCondLst>
                                        </p:cTn>
                                        <p:tgtEl>
                                          <p:spTgt spid="12"/>
                                        </p:tgtEl>
                                        <p:attrNameLst>
                                          <p:attrName>style.visibility</p:attrName>
                                        </p:attrNameLst>
                                      </p:cBhvr>
                                      <p:to>
                                        <p:strVal val="visible"/>
                                      </p:to>
                                    </p:set>
                                    <p:animEffect transition="in" filter="box(out)">
                                      <p:cBhvr>
                                        <p:cTn id="110" dur="500"/>
                                        <p:tgtEl>
                                          <p:spTgt spid="12"/>
                                        </p:tgtEl>
                                      </p:cBhvr>
                                    </p:animEffect>
                                  </p:childTnLst>
                                  <p:subTnLst>
                                    <p:audio>
                                      <p:cMediaNode>
                                        <p:cTn display="0" masterRel="sameClick">
                                          <p:stCondLst>
                                            <p:cond evt="begin" delay="0">
                                              <p:tn val="108"/>
                                            </p:cond>
                                          </p:stCondLst>
                                          <p:endCondLst>
                                            <p:cond evt="onStopAudio" delay="0">
                                              <p:tgtEl>
                                                <p:sldTgt/>
                                              </p:tgtEl>
                                            </p:cond>
                                          </p:endCondLst>
                                        </p:cTn>
                                        <p:tgtEl>
                                          <p:sndTgt r:embed="rId1" name="CAMERA.WAV"/>
                                        </p:tgtEl>
                                      </p:cMediaNode>
                                    </p:audio>
                                  </p:sub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25624"/>
                                        </p:tgtEl>
                                        <p:attrNameLst>
                                          <p:attrName>style.visibility</p:attrName>
                                        </p:attrNameLst>
                                      </p:cBhvr>
                                      <p:to>
                                        <p:strVal val="visible"/>
                                      </p:to>
                                    </p:set>
                                    <p:anim calcmode="lin" valueType="num">
                                      <p:cBhvr additive="base">
                                        <p:cTn id="115" dur="5000" fill="hold"/>
                                        <p:tgtEl>
                                          <p:spTgt spid="25624"/>
                                        </p:tgtEl>
                                        <p:attrNameLst>
                                          <p:attrName>ppt_x</p:attrName>
                                        </p:attrNameLst>
                                      </p:cBhvr>
                                      <p:tavLst>
                                        <p:tav tm="0">
                                          <p:val>
                                            <p:strVal val="#ppt_x"/>
                                          </p:val>
                                        </p:tav>
                                        <p:tav tm="100000">
                                          <p:val>
                                            <p:strVal val="#ppt_x"/>
                                          </p:val>
                                        </p:tav>
                                      </p:tavLst>
                                    </p:anim>
                                    <p:anim calcmode="lin" valueType="num">
                                      <p:cBhvr additive="base">
                                        <p:cTn id="116" dur="5000" fill="hold"/>
                                        <p:tgtEl>
                                          <p:spTgt spid="256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dvAuto="1000" build="p"/>
      <p:bldP spid="73741" grpId="0" animBg="1"/>
      <p:bldP spid="73742" grpId="0" animBg="1"/>
      <p:bldP spid="73743" grpId="0" animBg="1"/>
      <p:bldP spid="73744" grpId="0" animBg="1"/>
      <p:bldP spid="73745" grpId="0" animBg="1"/>
      <p:bldP spid="73801" grpId="0" animBg="1"/>
      <p:bldP spid="73814" grpId="0" animBg="1"/>
      <p:bldP spid="73827" grpId="0" animBg="1"/>
      <p:bldP spid="73840" grpId="0" animBg="1"/>
      <p:bldP spid="256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Screenshot_20190821-210406"/>
          <p:cNvPicPr>
            <a:picLocks noChangeAspect="1"/>
          </p:cNvPicPr>
          <p:nvPr/>
        </p:nvPicPr>
        <p:blipFill>
          <a:blip r:embed="rId1"/>
          <a:stretch>
            <a:fillRect/>
          </a:stretch>
        </p:blipFill>
        <p:spPr>
          <a:xfrm>
            <a:off x="2190750" y="107950"/>
            <a:ext cx="3735070" cy="66421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idx="1"/>
          </p:nvPr>
        </p:nvSpPr>
        <p:spPr>
          <a:xfrm>
            <a:off x="-319087" y="246063"/>
            <a:ext cx="6094412" cy="504825"/>
          </a:xfrm>
        </p:spPr>
        <p:txBody>
          <a:bodyPr vert="horz" wrap="square" lIns="0" tIns="45720" rIns="0" bIns="45720" anchor="t"/>
          <a:lstStyle/>
          <a:p>
            <a:pPr lvl="1" eaLnBrk="1" hangingPunct="1">
              <a:lnSpc>
                <a:spcPct val="90000"/>
              </a:lnSpc>
              <a:buNone/>
            </a:pPr>
            <a:r>
              <a:rPr lang="zh-CN" altLang="en-US" sz="3200" dirty="0">
                <a:solidFill>
                  <a:schemeClr val="bg1"/>
                </a:solidFill>
                <a:latin typeface="宋体" panose="02010600030101010101" pitchFamily="2" charset="-122"/>
                <a:ea typeface="宋体" panose="02010600030101010101" pitchFamily="2" charset="-122"/>
              </a:rPr>
              <a:t>例</a:t>
            </a:r>
            <a:r>
              <a:rPr lang="en-US" altLang="zh-CN" sz="3200" dirty="0">
                <a:solidFill>
                  <a:schemeClr val="bg1"/>
                </a:solidFill>
                <a:latin typeface="宋体" panose="02010600030101010101" pitchFamily="2" charset="-122"/>
                <a:ea typeface="宋体" panose="02010600030101010101" pitchFamily="2" charset="-122"/>
              </a:rPr>
              <a:t>4</a:t>
            </a:r>
            <a:r>
              <a:rPr lang="zh-CN" altLang="en-US" sz="3200" dirty="0">
                <a:solidFill>
                  <a:schemeClr val="bg1"/>
                </a:solidFill>
                <a:latin typeface="宋体" panose="02010600030101010101" pitchFamily="2" charset="-122"/>
                <a:ea typeface="宋体" panose="02010600030101010101" pitchFamily="2" charset="-122"/>
              </a:rPr>
              <a:t>：多叉路口交通灯管理问题</a:t>
            </a:r>
            <a:endParaRPr lang="zh-CN" altLang="en-US" sz="3200" dirty="0">
              <a:solidFill>
                <a:schemeClr val="bg1"/>
              </a:solidFill>
              <a:latin typeface="宋体" panose="02010600030101010101" pitchFamily="2" charset="-122"/>
              <a:ea typeface="宋体" panose="02010600030101010101" pitchFamily="2" charset="-122"/>
            </a:endParaRPr>
          </a:p>
        </p:txBody>
      </p:sp>
      <p:grpSp>
        <p:nvGrpSpPr>
          <p:cNvPr id="2" name="Group 3"/>
          <p:cNvGrpSpPr/>
          <p:nvPr/>
        </p:nvGrpSpPr>
        <p:grpSpPr>
          <a:xfrm>
            <a:off x="5019675" y="1679575"/>
            <a:ext cx="3467100" cy="2647950"/>
            <a:chOff x="1107" y="888"/>
            <a:chExt cx="2184" cy="1668"/>
          </a:xfrm>
        </p:grpSpPr>
        <p:sp>
          <p:nvSpPr>
            <p:cNvPr id="26701" name="Line 4"/>
            <p:cNvSpPr/>
            <p:nvPr/>
          </p:nvSpPr>
          <p:spPr>
            <a:xfrm>
              <a:off x="1878" y="955"/>
              <a:ext cx="0" cy="600"/>
            </a:xfrm>
            <a:prstGeom prst="line">
              <a:avLst/>
            </a:prstGeom>
            <a:ln w="28575" cap="flat" cmpd="sng">
              <a:solidFill>
                <a:schemeClr val="tx1"/>
              </a:solidFill>
              <a:prstDash val="solid"/>
              <a:headEnd type="none" w="med" len="med"/>
              <a:tailEnd type="none" w="med" len="med"/>
            </a:ln>
          </p:spPr>
        </p:sp>
        <p:sp>
          <p:nvSpPr>
            <p:cNvPr id="26702" name="Line 5"/>
            <p:cNvSpPr/>
            <p:nvPr/>
          </p:nvSpPr>
          <p:spPr>
            <a:xfrm>
              <a:off x="2196" y="963"/>
              <a:ext cx="0" cy="600"/>
            </a:xfrm>
            <a:prstGeom prst="line">
              <a:avLst/>
            </a:prstGeom>
            <a:ln w="28575" cap="flat" cmpd="sng">
              <a:solidFill>
                <a:schemeClr val="tx1"/>
              </a:solidFill>
              <a:prstDash val="solid"/>
              <a:headEnd type="none" w="med" len="med"/>
              <a:tailEnd type="none" w="med" len="med"/>
            </a:ln>
          </p:spPr>
        </p:sp>
        <p:sp>
          <p:nvSpPr>
            <p:cNvPr id="26703" name="Line 6"/>
            <p:cNvSpPr/>
            <p:nvPr/>
          </p:nvSpPr>
          <p:spPr>
            <a:xfrm>
              <a:off x="1874" y="1929"/>
              <a:ext cx="0" cy="600"/>
            </a:xfrm>
            <a:prstGeom prst="line">
              <a:avLst/>
            </a:prstGeom>
            <a:ln w="28575" cap="flat" cmpd="sng">
              <a:solidFill>
                <a:schemeClr val="tx1"/>
              </a:solidFill>
              <a:prstDash val="solid"/>
              <a:headEnd type="none" w="med" len="med"/>
              <a:tailEnd type="none" w="med" len="med"/>
            </a:ln>
          </p:spPr>
        </p:sp>
        <p:sp>
          <p:nvSpPr>
            <p:cNvPr id="26704" name="Line 7"/>
            <p:cNvSpPr/>
            <p:nvPr/>
          </p:nvSpPr>
          <p:spPr>
            <a:xfrm>
              <a:off x="2192" y="1937"/>
              <a:ext cx="0" cy="600"/>
            </a:xfrm>
            <a:prstGeom prst="line">
              <a:avLst/>
            </a:prstGeom>
            <a:ln w="28575" cap="flat" cmpd="sng">
              <a:solidFill>
                <a:schemeClr val="tx1"/>
              </a:solidFill>
              <a:prstDash val="solid"/>
              <a:headEnd type="none" w="med" len="med"/>
              <a:tailEnd type="none" w="med" len="med"/>
            </a:ln>
          </p:spPr>
        </p:sp>
        <p:sp>
          <p:nvSpPr>
            <p:cNvPr id="26705" name="Line 8"/>
            <p:cNvSpPr/>
            <p:nvPr/>
          </p:nvSpPr>
          <p:spPr>
            <a:xfrm flipH="1" flipV="1">
              <a:off x="1256" y="1255"/>
              <a:ext cx="622" cy="289"/>
            </a:xfrm>
            <a:prstGeom prst="line">
              <a:avLst/>
            </a:prstGeom>
            <a:ln w="28575" cap="flat" cmpd="sng">
              <a:solidFill>
                <a:schemeClr val="tx1"/>
              </a:solidFill>
              <a:prstDash val="solid"/>
              <a:headEnd type="none" w="med" len="med"/>
              <a:tailEnd type="none" w="med" len="med"/>
            </a:ln>
          </p:spPr>
        </p:sp>
        <p:sp>
          <p:nvSpPr>
            <p:cNvPr id="26706" name="Line 9"/>
            <p:cNvSpPr/>
            <p:nvPr/>
          </p:nvSpPr>
          <p:spPr>
            <a:xfrm flipH="1" flipV="1">
              <a:off x="1107" y="1596"/>
              <a:ext cx="745" cy="333"/>
            </a:xfrm>
            <a:prstGeom prst="line">
              <a:avLst/>
            </a:prstGeom>
            <a:ln w="28575" cap="flat" cmpd="sng">
              <a:solidFill>
                <a:schemeClr val="tx1"/>
              </a:solidFill>
              <a:prstDash val="solid"/>
              <a:headEnd type="none" w="med" len="med"/>
              <a:tailEnd type="none" w="med" len="med"/>
            </a:ln>
          </p:spPr>
        </p:sp>
        <p:sp>
          <p:nvSpPr>
            <p:cNvPr id="26707" name="Line 10"/>
            <p:cNvSpPr/>
            <p:nvPr/>
          </p:nvSpPr>
          <p:spPr>
            <a:xfrm flipV="1">
              <a:off x="2523" y="1233"/>
              <a:ext cx="555" cy="556"/>
            </a:xfrm>
            <a:prstGeom prst="line">
              <a:avLst/>
            </a:prstGeom>
            <a:ln w="28575" cap="flat" cmpd="sng">
              <a:solidFill>
                <a:schemeClr val="tx1"/>
              </a:solidFill>
              <a:prstDash val="solid"/>
              <a:headEnd type="none" w="med" len="med"/>
              <a:tailEnd type="none" w="med" len="med"/>
            </a:ln>
          </p:spPr>
        </p:sp>
        <p:sp>
          <p:nvSpPr>
            <p:cNvPr id="26708" name="Line 11"/>
            <p:cNvSpPr/>
            <p:nvPr/>
          </p:nvSpPr>
          <p:spPr>
            <a:xfrm>
              <a:off x="2545" y="1778"/>
              <a:ext cx="744" cy="366"/>
            </a:xfrm>
            <a:prstGeom prst="line">
              <a:avLst/>
            </a:prstGeom>
            <a:ln w="28575" cap="flat" cmpd="sng">
              <a:solidFill>
                <a:schemeClr val="tx1"/>
              </a:solidFill>
              <a:prstDash val="solid"/>
              <a:headEnd type="none" w="med" len="med"/>
              <a:tailEnd type="none" w="med" len="med"/>
            </a:ln>
          </p:spPr>
        </p:sp>
        <p:sp>
          <p:nvSpPr>
            <p:cNvPr id="26709" name="Line 12"/>
            <p:cNvSpPr/>
            <p:nvPr/>
          </p:nvSpPr>
          <p:spPr>
            <a:xfrm>
              <a:off x="2189" y="1933"/>
              <a:ext cx="923" cy="467"/>
            </a:xfrm>
            <a:prstGeom prst="line">
              <a:avLst/>
            </a:prstGeom>
            <a:ln w="28575" cap="flat" cmpd="sng">
              <a:solidFill>
                <a:schemeClr val="tx1"/>
              </a:solidFill>
              <a:prstDash val="solid"/>
              <a:headEnd type="none" w="med" len="med"/>
              <a:tailEnd type="none" w="med" len="med"/>
            </a:ln>
          </p:spPr>
        </p:sp>
        <p:sp>
          <p:nvSpPr>
            <p:cNvPr id="26710" name="Line 13"/>
            <p:cNvSpPr/>
            <p:nvPr/>
          </p:nvSpPr>
          <p:spPr>
            <a:xfrm flipV="1">
              <a:off x="2200" y="1000"/>
              <a:ext cx="578" cy="578"/>
            </a:xfrm>
            <a:prstGeom prst="line">
              <a:avLst/>
            </a:prstGeom>
            <a:ln w="28575" cap="flat" cmpd="sng">
              <a:solidFill>
                <a:schemeClr val="tx1"/>
              </a:solidFill>
              <a:prstDash val="solid"/>
              <a:headEnd type="none" w="med" len="med"/>
              <a:tailEnd type="none" w="med" len="med"/>
            </a:ln>
          </p:spPr>
        </p:sp>
        <p:sp>
          <p:nvSpPr>
            <p:cNvPr id="26711" name="AutoShape 14"/>
            <p:cNvSpPr/>
            <p:nvPr/>
          </p:nvSpPr>
          <p:spPr>
            <a:xfrm>
              <a:off x="1987" y="1122"/>
              <a:ext cx="92" cy="422"/>
            </a:xfrm>
            <a:prstGeom prst="upArrow">
              <a:avLst>
                <a:gd name="adj1" fmla="val 50000"/>
                <a:gd name="adj2" fmla="val 114588"/>
              </a:avLst>
            </a:prstGeom>
            <a:solidFill>
              <a:schemeClr val="accent1"/>
            </a:solidFill>
            <a:ln w="2857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6712" name="AutoShape 15"/>
            <p:cNvSpPr/>
            <p:nvPr/>
          </p:nvSpPr>
          <p:spPr>
            <a:xfrm rot="-3877650">
              <a:off x="2805" y="1885"/>
              <a:ext cx="92" cy="422"/>
            </a:xfrm>
            <a:prstGeom prst="upArrow">
              <a:avLst>
                <a:gd name="adj1" fmla="val 50000"/>
                <a:gd name="adj2" fmla="val 114588"/>
              </a:avLst>
            </a:prstGeom>
            <a:solidFill>
              <a:schemeClr val="accent1"/>
            </a:solidFill>
            <a:ln w="2857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6713" name="Text Box 16"/>
            <p:cNvSpPr txBox="1"/>
            <p:nvPr/>
          </p:nvSpPr>
          <p:spPr>
            <a:xfrm>
              <a:off x="1934" y="888"/>
              <a:ext cx="188" cy="250"/>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None/>
              </a:pPr>
              <a:r>
                <a:rPr lang="en-US" altLang="zh-CN" sz="2000" b="0" dirty="0">
                  <a:solidFill>
                    <a:schemeClr val="tx1"/>
                  </a:solidFill>
                  <a:latin typeface="Times New Roman" panose="02020603050405020304" pitchFamily="18" charset="0"/>
                  <a:ea typeface="宋体" panose="02010600030101010101" pitchFamily="2" charset="-122"/>
                </a:rPr>
                <a:t>C</a:t>
              </a:r>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6714" name="Text Box 17"/>
            <p:cNvSpPr txBox="1"/>
            <p:nvPr/>
          </p:nvSpPr>
          <p:spPr>
            <a:xfrm>
              <a:off x="3077" y="2139"/>
              <a:ext cx="214" cy="250"/>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000" b="0" dirty="0">
                  <a:solidFill>
                    <a:schemeClr val="tx1"/>
                  </a:solidFill>
                  <a:latin typeface="Times New Roman" panose="02020603050405020304" pitchFamily="18" charset="0"/>
                  <a:ea typeface="宋体" panose="02010600030101010101" pitchFamily="2" charset="-122"/>
                </a:rPr>
                <a:t>E</a:t>
              </a:r>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6715" name="Text Box 18"/>
            <p:cNvSpPr txBox="1"/>
            <p:nvPr/>
          </p:nvSpPr>
          <p:spPr>
            <a:xfrm>
              <a:off x="2743" y="1050"/>
              <a:ext cx="232" cy="250"/>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000" b="0" dirty="0">
                  <a:solidFill>
                    <a:schemeClr val="tx1"/>
                  </a:solidFill>
                  <a:latin typeface="Times New Roman" panose="02020603050405020304" pitchFamily="18" charset="0"/>
                  <a:ea typeface="宋体" panose="02010600030101010101" pitchFamily="2" charset="-122"/>
                </a:rPr>
                <a:t>D</a:t>
              </a:r>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6716" name="Text Box 19"/>
            <p:cNvSpPr txBox="1"/>
            <p:nvPr/>
          </p:nvSpPr>
          <p:spPr>
            <a:xfrm>
              <a:off x="1910" y="2306"/>
              <a:ext cx="232" cy="250"/>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000" b="0" dirty="0">
                  <a:solidFill>
                    <a:schemeClr val="tx1"/>
                  </a:solidFill>
                  <a:latin typeface="Times New Roman" panose="02020603050405020304" pitchFamily="18" charset="0"/>
                  <a:ea typeface="宋体" panose="02010600030101010101" pitchFamily="2" charset="-122"/>
                </a:rPr>
                <a:t>A</a:t>
              </a:r>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6717" name="Text Box 20"/>
            <p:cNvSpPr txBox="1"/>
            <p:nvPr/>
          </p:nvSpPr>
          <p:spPr>
            <a:xfrm>
              <a:off x="1120" y="1284"/>
              <a:ext cx="223" cy="250"/>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000" b="0" dirty="0">
                  <a:solidFill>
                    <a:schemeClr val="tx1"/>
                  </a:solidFill>
                  <a:latin typeface="Times New Roman" panose="02020603050405020304" pitchFamily="18" charset="0"/>
                  <a:ea typeface="宋体" panose="02010600030101010101" pitchFamily="2" charset="-122"/>
                </a:rPr>
                <a:t>B</a:t>
              </a:r>
              <a:endParaRPr lang="en-US" altLang="zh-CN" sz="2000" b="0" dirty="0">
                <a:solidFill>
                  <a:schemeClr val="tx1"/>
                </a:solidFill>
                <a:latin typeface="Times New Roman" panose="02020603050405020304" pitchFamily="18" charset="0"/>
                <a:ea typeface="宋体" panose="02010600030101010101" pitchFamily="2" charset="-122"/>
              </a:endParaRPr>
            </a:p>
          </p:txBody>
        </p:sp>
      </p:grpSp>
      <p:sp>
        <p:nvSpPr>
          <p:cNvPr id="74773" name="Oval 21"/>
          <p:cNvSpPr/>
          <p:nvPr/>
        </p:nvSpPr>
        <p:spPr>
          <a:xfrm>
            <a:off x="2127250" y="2800350"/>
            <a:ext cx="369888" cy="3698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74774" name="Oval 22"/>
          <p:cNvSpPr/>
          <p:nvPr/>
        </p:nvSpPr>
        <p:spPr>
          <a:xfrm>
            <a:off x="2860675" y="2782888"/>
            <a:ext cx="369888" cy="369887"/>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74775" name="Oval 23"/>
          <p:cNvSpPr/>
          <p:nvPr/>
        </p:nvSpPr>
        <p:spPr>
          <a:xfrm>
            <a:off x="3681413" y="2782888"/>
            <a:ext cx="369887" cy="369887"/>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74776" name="Oval 24"/>
          <p:cNvSpPr/>
          <p:nvPr/>
        </p:nvSpPr>
        <p:spPr>
          <a:xfrm>
            <a:off x="1341438" y="3692525"/>
            <a:ext cx="369887" cy="3698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74777" name="Oval 25"/>
          <p:cNvSpPr/>
          <p:nvPr/>
        </p:nvSpPr>
        <p:spPr>
          <a:xfrm>
            <a:off x="2078038" y="3692525"/>
            <a:ext cx="369887" cy="369888"/>
          </a:xfrm>
          <a:prstGeom prst="ellipse">
            <a:avLst/>
          </a:prstGeom>
          <a:solidFill>
            <a:srgbClr val="FF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74778" name="Oval 26"/>
          <p:cNvSpPr/>
          <p:nvPr/>
        </p:nvSpPr>
        <p:spPr>
          <a:xfrm>
            <a:off x="2916238" y="3692525"/>
            <a:ext cx="369887" cy="369888"/>
          </a:xfrm>
          <a:prstGeom prst="ellipse">
            <a:avLst/>
          </a:prstGeom>
          <a:solidFill>
            <a:srgbClr val="FF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74779" name="Oval 27"/>
          <p:cNvSpPr/>
          <p:nvPr/>
        </p:nvSpPr>
        <p:spPr>
          <a:xfrm>
            <a:off x="2163763" y="4656138"/>
            <a:ext cx="369887" cy="369887"/>
          </a:xfrm>
          <a:prstGeom prst="ellipse">
            <a:avLst/>
          </a:prstGeom>
          <a:solidFill>
            <a:srgbClr val="FFFF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74780" name="Oval 28"/>
          <p:cNvSpPr/>
          <p:nvPr/>
        </p:nvSpPr>
        <p:spPr>
          <a:xfrm>
            <a:off x="2898775" y="4656138"/>
            <a:ext cx="369888" cy="369887"/>
          </a:xfrm>
          <a:prstGeom prst="ellipse">
            <a:avLst/>
          </a:prstGeom>
          <a:solidFill>
            <a:srgbClr val="FFFF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74781" name="Oval 29"/>
          <p:cNvSpPr/>
          <p:nvPr/>
        </p:nvSpPr>
        <p:spPr>
          <a:xfrm>
            <a:off x="3738563" y="4656138"/>
            <a:ext cx="369887" cy="369887"/>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74782" name="Oval 30"/>
          <p:cNvSpPr/>
          <p:nvPr/>
        </p:nvSpPr>
        <p:spPr>
          <a:xfrm>
            <a:off x="1381125" y="5480050"/>
            <a:ext cx="369888" cy="369888"/>
          </a:xfrm>
          <a:prstGeom prst="ellipse">
            <a:avLst/>
          </a:prstGeom>
          <a:solidFill>
            <a:srgbClr val="FF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74783" name="Oval 31"/>
          <p:cNvSpPr/>
          <p:nvPr/>
        </p:nvSpPr>
        <p:spPr>
          <a:xfrm>
            <a:off x="2117725" y="5480050"/>
            <a:ext cx="369888" cy="369888"/>
          </a:xfrm>
          <a:prstGeom prst="ellipse">
            <a:avLst/>
          </a:prstGeom>
          <a:solidFill>
            <a:srgbClr val="0066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74784" name="Oval 32"/>
          <p:cNvSpPr/>
          <p:nvPr/>
        </p:nvSpPr>
        <p:spPr>
          <a:xfrm>
            <a:off x="2955925" y="5478463"/>
            <a:ext cx="369888" cy="369887"/>
          </a:xfrm>
          <a:prstGeom prst="ellipse">
            <a:avLst/>
          </a:prstGeom>
          <a:solidFill>
            <a:srgbClr val="0066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74785" name="Oval 33"/>
          <p:cNvSpPr/>
          <p:nvPr/>
        </p:nvSpPr>
        <p:spPr>
          <a:xfrm>
            <a:off x="3814763" y="5526088"/>
            <a:ext cx="369887" cy="369887"/>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nvGrpSpPr>
          <p:cNvPr id="3" name="Group 34"/>
          <p:cNvGrpSpPr/>
          <p:nvPr/>
        </p:nvGrpSpPr>
        <p:grpSpPr>
          <a:xfrm>
            <a:off x="1512888" y="3019425"/>
            <a:ext cx="1446212" cy="2470150"/>
            <a:chOff x="1367" y="1578"/>
            <a:chExt cx="911" cy="1556"/>
          </a:xfrm>
        </p:grpSpPr>
        <p:sp>
          <p:nvSpPr>
            <p:cNvPr id="26697" name="Line 35"/>
            <p:cNvSpPr/>
            <p:nvPr/>
          </p:nvSpPr>
          <p:spPr>
            <a:xfrm flipH="1">
              <a:off x="1367" y="1611"/>
              <a:ext cx="389" cy="1523"/>
            </a:xfrm>
            <a:prstGeom prst="line">
              <a:avLst/>
            </a:prstGeom>
            <a:ln w="38100" cap="flat" cmpd="sng">
              <a:solidFill>
                <a:schemeClr val="tx1"/>
              </a:solidFill>
              <a:prstDash val="solid"/>
              <a:headEnd type="none" w="med" len="med"/>
              <a:tailEnd type="none" w="med" len="med"/>
            </a:ln>
          </p:spPr>
        </p:sp>
        <p:sp>
          <p:nvSpPr>
            <p:cNvPr id="26698" name="Line 36"/>
            <p:cNvSpPr/>
            <p:nvPr/>
          </p:nvSpPr>
          <p:spPr>
            <a:xfrm>
              <a:off x="1856" y="1656"/>
              <a:ext cx="0" cy="333"/>
            </a:xfrm>
            <a:prstGeom prst="line">
              <a:avLst/>
            </a:prstGeom>
            <a:ln w="38100" cap="flat" cmpd="sng">
              <a:solidFill>
                <a:schemeClr val="tx1"/>
              </a:solidFill>
              <a:prstDash val="solid"/>
              <a:headEnd type="none" w="med" len="med"/>
              <a:tailEnd type="none" w="med" len="med"/>
            </a:ln>
          </p:spPr>
        </p:sp>
        <p:sp>
          <p:nvSpPr>
            <p:cNvPr id="26699" name="Freeform 37"/>
            <p:cNvSpPr/>
            <p:nvPr/>
          </p:nvSpPr>
          <p:spPr>
            <a:xfrm>
              <a:off x="1945" y="1634"/>
              <a:ext cx="116" cy="1022"/>
            </a:xfrm>
            <a:custGeom>
              <a:avLst/>
              <a:gdLst/>
              <a:ahLst/>
              <a:cxnLst>
                <a:cxn ang="0">
                  <a:pos x="0" y="0"/>
                </a:cxn>
                <a:cxn ang="0">
                  <a:pos x="111" y="244"/>
                </a:cxn>
                <a:cxn ang="0">
                  <a:pos x="33" y="1022"/>
                </a:cxn>
              </a:cxnLst>
              <a:rect l="0" t="0" r="0" b="0"/>
              <a:pathLst>
                <a:path w="116" h="1022">
                  <a:moveTo>
                    <a:pt x="0" y="0"/>
                  </a:moveTo>
                  <a:cubicBezTo>
                    <a:pt x="53" y="37"/>
                    <a:pt x="106" y="74"/>
                    <a:pt x="111" y="244"/>
                  </a:cubicBezTo>
                  <a:cubicBezTo>
                    <a:pt x="116" y="414"/>
                    <a:pt x="7" y="889"/>
                    <a:pt x="33" y="1022"/>
                  </a:cubicBezTo>
                </a:path>
              </a:pathLst>
            </a:custGeom>
            <a:noFill/>
            <a:ln w="38100" cap="flat" cmpd="sng">
              <a:solidFill>
                <a:schemeClr val="tx1">
                  <a:alpha val="100000"/>
                </a:schemeClr>
              </a:solidFill>
              <a:prstDash val="solid"/>
              <a:round/>
              <a:headEnd type="none" w="med" len="med"/>
              <a:tailEnd type="none" w="med" len="med"/>
            </a:ln>
          </p:spPr>
          <p:txBody>
            <a:bodyPr/>
            <a:lstStyle/>
            <a:p>
              <a:endParaRPr lang="zh-CN" altLang="en-US"/>
            </a:p>
          </p:txBody>
        </p:sp>
        <p:sp>
          <p:nvSpPr>
            <p:cNvPr id="26700" name="Line 38"/>
            <p:cNvSpPr/>
            <p:nvPr/>
          </p:nvSpPr>
          <p:spPr>
            <a:xfrm>
              <a:off x="1978" y="1578"/>
              <a:ext cx="300" cy="445"/>
            </a:xfrm>
            <a:prstGeom prst="line">
              <a:avLst/>
            </a:prstGeom>
            <a:ln w="38100" cap="flat" cmpd="sng">
              <a:solidFill>
                <a:schemeClr val="tx1"/>
              </a:solidFill>
              <a:prstDash val="solid"/>
              <a:headEnd type="none" w="med" len="med"/>
              <a:tailEnd type="none" w="med" len="med"/>
            </a:ln>
          </p:spPr>
        </p:sp>
      </p:grpSp>
      <p:grpSp>
        <p:nvGrpSpPr>
          <p:cNvPr id="4" name="Group 39"/>
          <p:cNvGrpSpPr/>
          <p:nvPr/>
        </p:nvGrpSpPr>
        <p:grpSpPr>
          <a:xfrm>
            <a:off x="1119188" y="2146300"/>
            <a:ext cx="2446337" cy="3413125"/>
            <a:chOff x="1119" y="1028"/>
            <a:chExt cx="1541" cy="2150"/>
          </a:xfrm>
        </p:grpSpPr>
        <p:sp>
          <p:nvSpPr>
            <p:cNvPr id="26692" name="Freeform 40"/>
            <p:cNvSpPr/>
            <p:nvPr/>
          </p:nvSpPr>
          <p:spPr>
            <a:xfrm>
              <a:off x="1119" y="1028"/>
              <a:ext cx="1182" cy="2139"/>
            </a:xfrm>
            <a:custGeom>
              <a:avLst/>
              <a:gdLst/>
              <a:ahLst/>
              <a:cxnLst>
                <a:cxn ang="0">
                  <a:pos x="1182" y="428"/>
                </a:cxn>
                <a:cxn ang="0">
                  <a:pos x="1015" y="161"/>
                </a:cxn>
                <a:cxn ang="0">
                  <a:pos x="348" y="106"/>
                </a:cxn>
                <a:cxn ang="0">
                  <a:pos x="26" y="795"/>
                </a:cxn>
                <a:cxn ang="0">
                  <a:pos x="193" y="2139"/>
                </a:cxn>
              </a:cxnLst>
              <a:rect l="0" t="0" r="0" b="0"/>
              <a:pathLst>
                <a:path w="1182" h="2139">
                  <a:moveTo>
                    <a:pt x="1182" y="428"/>
                  </a:moveTo>
                  <a:cubicBezTo>
                    <a:pt x="1168" y="321"/>
                    <a:pt x="1154" y="215"/>
                    <a:pt x="1015" y="161"/>
                  </a:cubicBezTo>
                  <a:cubicBezTo>
                    <a:pt x="876" y="107"/>
                    <a:pt x="513" y="0"/>
                    <a:pt x="348" y="106"/>
                  </a:cubicBezTo>
                  <a:cubicBezTo>
                    <a:pt x="183" y="212"/>
                    <a:pt x="52" y="456"/>
                    <a:pt x="26" y="795"/>
                  </a:cubicBezTo>
                  <a:cubicBezTo>
                    <a:pt x="0" y="1134"/>
                    <a:pt x="96" y="1636"/>
                    <a:pt x="193" y="2139"/>
                  </a:cubicBezTo>
                </a:path>
              </a:pathLst>
            </a:custGeom>
            <a:noFill/>
            <a:ln w="38100" cap="flat" cmpd="sng">
              <a:solidFill>
                <a:srgbClr val="0000FF">
                  <a:alpha val="100000"/>
                </a:srgbClr>
              </a:solidFill>
              <a:prstDash val="solid"/>
              <a:round/>
              <a:headEnd type="none" w="med" len="med"/>
              <a:tailEnd type="none" w="med" len="med"/>
            </a:ln>
          </p:spPr>
          <p:txBody>
            <a:bodyPr/>
            <a:lstStyle/>
            <a:p>
              <a:endParaRPr lang="zh-CN" altLang="en-US"/>
            </a:p>
          </p:txBody>
        </p:sp>
        <p:sp>
          <p:nvSpPr>
            <p:cNvPr id="26693" name="Line 41"/>
            <p:cNvSpPr/>
            <p:nvPr/>
          </p:nvSpPr>
          <p:spPr>
            <a:xfrm>
              <a:off x="2334" y="1667"/>
              <a:ext cx="11" cy="333"/>
            </a:xfrm>
            <a:prstGeom prst="line">
              <a:avLst/>
            </a:prstGeom>
            <a:ln w="38100" cap="flat" cmpd="sng">
              <a:solidFill>
                <a:srgbClr val="0000FF"/>
              </a:solidFill>
              <a:prstDash val="solid"/>
              <a:headEnd type="none" w="med" len="med"/>
              <a:tailEnd type="none" w="med" len="med"/>
            </a:ln>
          </p:spPr>
        </p:sp>
        <p:sp>
          <p:nvSpPr>
            <p:cNvPr id="26694" name="Freeform 42"/>
            <p:cNvSpPr/>
            <p:nvPr/>
          </p:nvSpPr>
          <p:spPr>
            <a:xfrm>
              <a:off x="2445" y="1578"/>
              <a:ext cx="215" cy="1122"/>
            </a:xfrm>
            <a:custGeom>
              <a:avLst/>
              <a:gdLst/>
              <a:ahLst/>
              <a:cxnLst>
                <a:cxn ang="0">
                  <a:pos x="0" y="0"/>
                </a:cxn>
                <a:cxn ang="0">
                  <a:pos x="211" y="433"/>
                </a:cxn>
                <a:cxn ang="0">
                  <a:pos x="22" y="1122"/>
                </a:cxn>
              </a:cxnLst>
              <a:rect l="0" t="0" r="0" b="0"/>
              <a:pathLst>
                <a:path w="215" h="1122">
                  <a:moveTo>
                    <a:pt x="0" y="0"/>
                  </a:moveTo>
                  <a:cubicBezTo>
                    <a:pt x="103" y="123"/>
                    <a:pt x="207" y="246"/>
                    <a:pt x="211" y="433"/>
                  </a:cubicBezTo>
                  <a:cubicBezTo>
                    <a:pt x="215" y="620"/>
                    <a:pt x="24" y="1011"/>
                    <a:pt x="22" y="1122"/>
                  </a:cubicBezTo>
                </a:path>
              </a:pathLst>
            </a:custGeom>
            <a:noFill/>
            <a:ln w="38100" cap="flat" cmpd="sng">
              <a:solidFill>
                <a:srgbClr val="0000FF">
                  <a:alpha val="100000"/>
                </a:srgbClr>
              </a:solidFill>
              <a:prstDash val="solid"/>
              <a:round/>
              <a:headEnd type="none" w="med" len="med"/>
              <a:tailEnd type="none" w="med" len="med"/>
            </a:ln>
          </p:spPr>
          <p:txBody>
            <a:bodyPr/>
            <a:lstStyle/>
            <a:p>
              <a:endParaRPr lang="zh-CN" altLang="en-US"/>
            </a:p>
          </p:txBody>
        </p:sp>
        <p:sp>
          <p:nvSpPr>
            <p:cNvPr id="26695" name="Line 43"/>
            <p:cNvSpPr/>
            <p:nvPr/>
          </p:nvSpPr>
          <p:spPr>
            <a:xfrm flipH="1">
              <a:off x="1989" y="1634"/>
              <a:ext cx="256" cy="1055"/>
            </a:xfrm>
            <a:prstGeom prst="line">
              <a:avLst/>
            </a:prstGeom>
            <a:ln w="38100" cap="flat" cmpd="sng">
              <a:solidFill>
                <a:srgbClr val="0000FF"/>
              </a:solidFill>
              <a:prstDash val="solid"/>
              <a:headEnd type="none" w="med" len="med"/>
              <a:tailEnd type="none" w="med" len="med"/>
            </a:ln>
          </p:spPr>
        </p:sp>
        <p:sp>
          <p:nvSpPr>
            <p:cNvPr id="26696" name="Line 44"/>
            <p:cNvSpPr/>
            <p:nvPr/>
          </p:nvSpPr>
          <p:spPr>
            <a:xfrm flipH="1">
              <a:off x="1945" y="1656"/>
              <a:ext cx="322" cy="1522"/>
            </a:xfrm>
            <a:prstGeom prst="line">
              <a:avLst/>
            </a:prstGeom>
            <a:ln w="38100" cap="flat" cmpd="sng">
              <a:solidFill>
                <a:srgbClr val="0000FF"/>
              </a:solidFill>
              <a:prstDash val="solid"/>
              <a:headEnd type="none" w="med" len="med"/>
              <a:tailEnd type="none" w="med" len="med"/>
            </a:ln>
          </p:spPr>
        </p:sp>
      </p:grpSp>
      <p:grpSp>
        <p:nvGrpSpPr>
          <p:cNvPr id="5" name="Group 45"/>
          <p:cNvGrpSpPr/>
          <p:nvPr/>
        </p:nvGrpSpPr>
        <p:grpSpPr>
          <a:xfrm>
            <a:off x="960438" y="1895475"/>
            <a:ext cx="4210050" cy="4551363"/>
            <a:chOff x="1019" y="870"/>
            <a:chExt cx="2652" cy="2867"/>
          </a:xfrm>
        </p:grpSpPr>
        <p:sp>
          <p:nvSpPr>
            <p:cNvPr id="26689" name="Freeform 46"/>
            <p:cNvSpPr/>
            <p:nvPr/>
          </p:nvSpPr>
          <p:spPr>
            <a:xfrm>
              <a:off x="1019" y="870"/>
              <a:ext cx="1748" cy="2498"/>
            </a:xfrm>
            <a:custGeom>
              <a:avLst/>
              <a:gdLst/>
              <a:ahLst/>
              <a:cxnLst>
                <a:cxn ang="0">
                  <a:pos x="1748" y="586"/>
                </a:cxn>
                <a:cxn ang="0">
                  <a:pos x="1526" y="264"/>
                </a:cxn>
                <a:cxn ang="0">
                  <a:pos x="904" y="30"/>
                </a:cxn>
                <a:cxn ang="0">
                  <a:pos x="215" y="141"/>
                </a:cxn>
                <a:cxn ang="0">
                  <a:pos x="4" y="875"/>
                </a:cxn>
                <a:cxn ang="0">
                  <a:pos x="193" y="2252"/>
                </a:cxn>
                <a:cxn ang="0">
                  <a:pos x="281" y="2352"/>
                </a:cxn>
              </a:cxnLst>
              <a:rect l="0" t="0" r="0" b="0"/>
              <a:pathLst>
                <a:path w="1748" h="2498">
                  <a:moveTo>
                    <a:pt x="1748" y="586"/>
                  </a:moveTo>
                  <a:cubicBezTo>
                    <a:pt x="1707" y="471"/>
                    <a:pt x="1667" y="357"/>
                    <a:pt x="1526" y="264"/>
                  </a:cubicBezTo>
                  <a:cubicBezTo>
                    <a:pt x="1385" y="171"/>
                    <a:pt x="1122" y="50"/>
                    <a:pt x="904" y="30"/>
                  </a:cubicBezTo>
                  <a:cubicBezTo>
                    <a:pt x="686" y="10"/>
                    <a:pt x="365" y="0"/>
                    <a:pt x="215" y="141"/>
                  </a:cubicBezTo>
                  <a:cubicBezTo>
                    <a:pt x="65" y="282"/>
                    <a:pt x="8" y="523"/>
                    <a:pt x="4" y="875"/>
                  </a:cubicBezTo>
                  <a:cubicBezTo>
                    <a:pt x="0" y="1227"/>
                    <a:pt x="147" y="2006"/>
                    <a:pt x="193" y="2252"/>
                  </a:cubicBezTo>
                  <a:cubicBezTo>
                    <a:pt x="239" y="2498"/>
                    <a:pt x="260" y="2425"/>
                    <a:pt x="281" y="2352"/>
                  </a:cubicBezTo>
                </a:path>
              </a:pathLst>
            </a:custGeom>
            <a:noFill/>
            <a:ln w="38100" cap="flat" cmpd="sng">
              <a:solidFill>
                <a:schemeClr val="folHlink">
                  <a:alpha val="100000"/>
                </a:schemeClr>
              </a:solidFill>
              <a:prstDash val="solid"/>
              <a:round/>
              <a:headEnd type="none" w="med" len="med"/>
              <a:tailEnd type="none" w="med" len="med"/>
            </a:ln>
          </p:spPr>
          <p:txBody>
            <a:bodyPr/>
            <a:lstStyle/>
            <a:p>
              <a:endParaRPr lang="zh-CN" altLang="en-US"/>
            </a:p>
          </p:txBody>
        </p:sp>
        <p:sp>
          <p:nvSpPr>
            <p:cNvPr id="26690" name="Line 47"/>
            <p:cNvSpPr/>
            <p:nvPr/>
          </p:nvSpPr>
          <p:spPr>
            <a:xfrm flipH="1">
              <a:off x="2489" y="1667"/>
              <a:ext cx="345" cy="1555"/>
            </a:xfrm>
            <a:prstGeom prst="line">
              <a:avLst/>
            </a:prstGeom>
            <a:ln w="38100" cap="flat" cmpd="sng">
              <a:solidFill>
                <a:schemeClr val="folHlink"/>
              </a:solidFill>
              <a:prstDash val="solid"/>
              <a:headEnd type="none" w="med" len="med"/>
              <a:tailEnd type="none" w="med" len="med"/>
            </a:ln>
          </p:spPr>
        </p:sp>
        <p:sp>
          <p:nvSpPr>
            <p:cNvPr id="26691" name="Freeform 48"/>
            <p:cNvSpPr/>
            <p:nvPr/>
          </p:nvSpPr>
          <p:spPr>
            <a:xfrm>
              <a:off x="1900" y="1556"/>
              <a:ext cx="1771" cy="2181"/>
            </a:xfrm>
            <a:custGeom>
              <a:avLst/>
              <a:gdLst/>
              <a:ahLst/>
              <a:cxnLst>
                <a:cxn ang="0">
                  <a:pos x="1056" y="0"/>
                </a:cxn>
                <a:cxn ang="0">
                  <a:pos x="1545" y="355"/>
                </a:cxn>
                <a:cxn ang="0">
                  <a:pos x="1567" y="1877"/>
                </a:cxn>
                <a:cxn ang="0">
                  <a:pos x="323" y="2166"/>
                </a:cxn>
                <a:cxn ang="0">
                  <a:pos x="0" y="1789"/>
                </a:cxn>
              </a:cxnLst>
              <a:rect l="0" t="0" r="0" b="0"/>
              <a:pathLst>
                <a:path w="1771" h="2181">
                  <a:moveTo>
                    <a:pt x="1056" y="0"/>
                  </a:moveTo>
                  <a:cubicBezTo>
                    <a:pt x="1258" y="21"/>
                    <a:pt x="1460" y="42"/>
                    <a:pt x="1545" y="355"/>
                  </a:cubicBezTo>
                  <a:cubicBezTo>
                    <a:pt x="1630" y="668"/>
                    <a:pt x="1771" y="1575"/>
                    <a:pt x="1567" y="1877"/>
                  </a:cubicBezTo>
                  <a:cubicBezTo>
                    <a:pt x="1363" y="2179"/>
                    <a:pt x="584" y="2181"/>
                    <a:pt x="323" y="2166"/>
                  </a:cubicBezTo>
                  <a:cubicBezTo>
                    <a:pt x="62" y="2151"/>
                    <a:pt x="35" y="1894"/>
                    <a:pt x="0" y="1789"/>
                  </a:cubicBezTo>
                </a:path>
              </a:pathLst>
            </a:custGeom>
            <a:noFill/>
            <a:ln w="38100" cap="flat" cmpd="sng">
              <a:solidFill>
                <a:schemeClr val="folHlink">
                  <a:alpha val="100000"/>
                </a:schemeClr>
              </a:solidFill>
              <a:prstDash val="solid"/>
              <a:round/>
              <a:headEnd type="none" w="med" len="med"/>
              <a:tailEnd type="none" w="med" len="med"/>
            </a:ln>
          </p:spPr>
          <p:txBody>
            <a:bodyPr/>
            <a:lstStyle/>
            <a:p>
              <a:endParaRPr lang="zh-CN" altLang="en-US"/>
            </a:p>
          </p:txBody>
        </p:sp>
      </p:grpSp>
      <p:grpSp>
        <p:nvGrpSpPr>
          <p:cNvPr id="6" name="Group 49"/>
          <p:cNvGrpSpPr/>
          <p:nvPr/>
        </p:nvGrpSpPr>
        <p:grpSpPr>
          <a:xfrm>
            <a:off x="1947863" y="4019550"/>
            <a:ext cx="1135062" cy="1574800"/>
            <a:chOff x="1641" y="2208"/>
            <a:chExt cx="715" cy="992"/>
          </a:xfrm>
        </p:grpSpPr>
        <p:sp>
          <p:nvSpPr>
            <p:cNvPr id="26687" name="Line 50"/>
            <p:cNvSpPr/>
            <p:nvPr/>
          </p:nvSpPr>
          <p:spPr>
            <a:xfrm>
              <a:off x="1920" y="2208"/>
              <a:ext cx="436" cy="403"/>
            </a:xfrm>
            <a:prstGeom prst="line">
              <a:avLst/>
            </a:prstGeom>
            <a:ln w="38100" cap="flat" cmpd="sng">
              <a:solidFill>
                <a:schemeClr val="accent2"/>
              </a:solidFill>
              <a:prstDash val="solid"/>
              <a:headEnd type="none" w="med" len="med"/>
              <a:tailEnd type="none" w="med" len="med"/>
            </a:ln>
          </p:spPr>
        </p:sp>
        <p:sp>
          <p:nvSpPr>
            <p:cNvPr id="26688" name="Freeform 51"/>
            <p:cNvSpPr/>
            <p:nvPr/>
          </p:nvSpPr>
          <p:spPr>
            <a:xfrm>
              <a:off x="1641" y="2211"/>
              <a:ext cx="148" cy="989"/>
            </a:xfrm>
            <a:custGeom>
              <a:avLst/>
              <a:gdLst/>
              <a:ahLst/>
              <a:cxnLst>
                <a:cxn ang="0">
                  <a:pos x="148" y="0"/>
                </a:cxn>
                <a:cxn ang="0">
                  <a:pos x="4" y="223"/>
                </a:cxn>
                <a:cxn ang="0">
                  <a:pos x="126" y="989"/>
                </a:cxn>
              </a:cxnLst>
              <a:rect l="0" t="0" r="0" b="0"/>
              <a:pathLst>
                <a:path w="148" h="989">
                  <a:moveTo>
                    <a:pt x="148" y="0"/>
                  </a:moveTo>
                  <a:cubicBezTo>
                    <a:pt x="78" y="29"/>
                    <a:pt x="8" y="58"/>
                    <a:pt x="4" y="223"/>
                  </a:cubicBezTo>
                  <a:cubicBezTo>
                    <a:pt x="0" y="388"/>
                    <a:pt x="109" y="865"/>
                    <a:pt x="126" y="989"/>
                  </a:cubicBezTo>
                </a:path>
              </a:pathLst>
            </a:custGeom>
            <a:noFill/>
            <a:ln w="38100" cap="flat" cmpd="sng">
              <a:solidFill>
                <a:schemeClr val="accent2">
                  <a:alpha val="100000"/>
                </a:schemeClr>
              </a:solidFill>
              <a:prstDash val="solid"/>
              <a:round/>
              <a:headEnd type="none" w="med" len="med"/>
              <a:tailEnd type="none" w="med" len="med"/>
            </a:ln>
          </p:spPr>
          <p:txBody>
            <a:bodyPr/>
            <a:lstStyle/>
            <a:p>
              <a:endParaRPr lang="zh-CN" altLang="en-US"/>
            </a:p>
          </p:txBody>
        </p:sp>
      </p:grpSp>
      <p:grpSp>
        <p:nvGrpSpPr>
          <p:cNvPr id="7" name="Group 52"/>
          <p:cNvGrpSpPr/>
          <p:nvPr/>
        </p:nvGrpSpPr>
        <p:grpSpPr>
          <a:xfrm>
            <a:off x="2271713" y="4959350"/>
            <a:ext cx="776287" cy="600075"/>
            <a:chOff x="1845" y="2800"/>
            <a:chExt cx="489" cy="378"/>
          </a:xfrm>
        </p:grpSpPr>
        <p:sp>
          <p:nvSpPr>
            <p:cNvPr id="26685" name="Line 53"/>
            <p:cNvSpPr/>
            <p:nvPr/>
          </p:nvSpPr>
          <p:spPr>
            <a:xfrm>
              <a:off x="1845" y="2834"/>
              <a:ext cx="0" cy="311"/>
            </a:xfrm>
            <a:prstGeom prst="line">
              <a:avLst/>
            </a:prstGeom>
            <a:ln w="38100" cap="flat" cmpd="sng">
              <a:solidFill>
                <a:srgbClr val="FF9900"/>
              </a:solidFill>
              <a:prstDash val="solid"/>
              <a:headEnd type="none" w="med" len="med"/>
              <a:tailEnd type="none" w="med" len="med"/>
            </a:ln>
          </p:spPr>
        </p:sp>
        <p:sp>
          <p:nvSpPr>
            <p:cNvPr id="26686" name="Line 54"/>
            <p:cNvSpPr/>
            <p:nvPr/>
          </p:nvSpPr>
          <p:spPr>
            <a:xfrm>
              <a:off x="1956" y="2800"/>
              <a:ext cx="378" cy="378"/>
            </a:xfrm>
            <a:prstGeom prst="line">
              <a:avLst/>
            </a:prstGeom>
            <a:ln w="38100" cap="flat" cmpd="sng">
              <a:solidFill>
                <a:srgbClr val="FF9900"/>
              </a:solidFill>
              <a:prstDash val="solid"/>
              <a:headEnd type="none" w="med" len="med"/>
              <a:tailEnd type="none" w="med" len="med"/>
            </a:ln>
          </p:spPr>
        </p:sp>
      </p:grpSp>
      <p:sp>
        <p:nvSpPr>
          <p:cNvPr id="74807" name="Line 55"/>
          <p:cNvSpPr/>
          <p:nvPr/>
        </p:nvSpPr>
        <p:spPr>
          <a:xfrm>
            <a:off x="3117850" y="5013325"/>
            <a:ext cx="0" cy="511175"/>
          </a:xfrm>
          <a:prstGeom prst="line">
            <a:avLst/>
          </a:prstGeom>
          <a:ln w="38100" cap="flat" cmpd="sng">
            <a:solidFill>
              <a:srgbClr val="FF0000"/>
            </a:solidFill>
            <a:prstDash val="solid"/>
            <a:headEnd type="none" w="med" len="med"/>
            <a:tailEnd type="none" w="med" len="med"/>
          </a:ln>
        </p:spPr>
      </p:sp>
      <p:grpSp>
        <p:nvGrpSpPr>
          <p:cNvPr id="8" name="Group 56"/>
          <p:cNvGrpSpPr/>
          <p:nvPr/>
        </p:nvGrpSpPr>
        <p:grpSpPr>
          <a:xfrm>
            <a:off x="2306638" y="3954463"/>
            <a:ext cx="1192212" cy="1781175"/>
            <a:chOff x="1867" y="2167"/>
            <a:chExt cx="751" cy="1122"/>
          </a:xfrm>
        </p:grpSpPr>
        <p:sp>
          <p:nvSpPr>
            <p:cNvPr id="26682" name="Line 57"/>
            <p:cNvSpPr/>
            <p:nvPr/>
          </p:nvSpPr>
          <p:spPr>
            <a:xfrm flipV="1">
              <a:off x="1867" y="2222"/>
              <a:ext cx="511" cy="378"/>
            </a:xfrm>
            <a:prstGeom prst="line">
              <a:avLst/>
            </a:prstGeom>
            <a:ln w="38100" cap="flat" cmpd="sng">
              <a:solidFill>
                <a:srgbClr val="003366"/>
              </a:solidFill>
              <a:prstDash val="solid"/>
              <a:headEnd type="none" w="med" len="med"/>
              <a:tailEnd type="none" w="med" len="med"/>
            </a:ln>
          </p:spPr>
        </p:sp>
        <p:sp>
          <p:nvSpPr>
            <p:cNvPr id="26683" name="Freeform 58"/>
            <p:cNvSpPr/>
            <p:nvPr/>
          </p:nvSpPr>
          <p:spPr>
            <a:xfrm>
              <a:off x="2434" y="2167"/>
              <a:ext cx="184" cy="1089"/>
            </a:xfrm>
            <a:custGeom>
              <a:avLst/>
              <a:gdLst/>
              <a:ahLst/>
              <a:cxnLst>
                <a:cxn ang="0">
                  <a:pos x="0" y="0"/>
                </a:cxn>
                <a:cxn ang="0">
                  <a:pos x="133" y="222"/>
                </a:cxn>
                <a:cxn ang="0">
                  <a:pos x="167" y="933"/>
                </a:cxn>
                <a:cxn ang="0">
                  <a:pos x="33" y="1089"/>
                </a:cxn>
              </a:cxnLst>
              <a:rect l="0" t="0" r="0" b="0"/>
              <a:pathLst>
                <a:path w="184" h="1089">
                  <a:moveTo>
                    <a:pt x="0" y="0"/>
                  </a:moveTo>
                  <a:cubicBezTo>
                    <a:pt x="52" y="33"/>
                    <a:pt x="105" y="67"/>
                    <a:pt x="133" y="222"/>
                  </a:cubicBezTo>
                  <a:cubicBezTo>
                    <a:pt x="161" y="377"/>
                    <a:pt x="184" y="789"/>
                    <a:pt x="167" y="933"/>
                  </a:cubicBezTo>
                  <a:cubicBezTo>
                    <a:pt x="150" y="1077"/>
                    <a:pt x="64" y="1067"/>
                    <a:pt x="33" y="1089"/>
                  </a:cubicBezTo>
                </a:path>
              </a:pathLst>
            </a:custGeom>
            <a:noFill/>
            <a:ln w="38100" cap="flat" cmpd="sng">
              <a:solidFill>
                <a:srgbClr val="003366">
                  <a:alpha val="100000"/>
                </a:srgbClr>
              </a:solidFill>
              <a:prstDash val="solid"/>
              <a:round/>
              <a:headEnd type="none" w="med" len="med"/>
              <a:tailEnd type="none" w="med" len="med"/>
            </a:ln>
          </p:spPr>
          <p:txBody>
            <a:bodyPr/>
            <a:lstStyle/>
            <a:p>
              <a:endParaRPr lang="zh-CN" altLang="en-US"/>
            </a:p>
          </p:txBody>
        </p:sp>
        <p:sp>
          <p:nvSpPr>
            <p:cNvPr id="26684" name="Line 59"/>
            <p:cNvSpPr/>
            <p:nvPr/>
          </p:nvSpPr>
          <p:spPr>
            <a:xfrm flipH="1">
              <a:off x="1934" y="2189"/>
              <a:ext cx="378" cy="1100"/>
            </a:xfrm>
            <a:prstGeom prst="line">
              <a:avLst/>
            </a:prstGeom>
            <a:ln w="38100" cap="flat" cmpd="sng">
              <a:solidFill>
                <a:srgbClr val="003366"/>
              </a:solidFill>
              <a:prstDash val="solid"/>
              <a:headEnd type="none" w="med" len="med"/>
              <a:tailEnd type="none" w="med" len="med"/>
            </a:ln>
          </p:spPr>
        </p:sp>
      </p:grpSp>
      <p:grpSp>
        <p:nvGrpSpPr>
          <p:cNvPr id="9" name="Group 60"/>
          <p:cNvGrpSpPr/>
          <p:nvPr/>
        </p:nvGrpSpPr>
        <p:grpSpPr>
          <a:xfrm>
            <a:off x="1279525" y="2446338"/>
            <a:ext cx="2941638" cy="3444875"/>
            <a:chOff x="553" y="1061"/>
            <a:chExt cx="1853" cy="2170"/>
          </a:xfrm>
        </p:grpSpPr>
        <p:sp>
          <p:nvSpPr>
            <p:cNvPr id="26656" name="Text Box 61"/>
            <p:cNvSpPr txBox="1"/>
            <p:nvPr/>
          </p:nvSpPr>
          <p:spPr>
            <a:xfrm>
              <a:off x="1042" y="1061"/>
              <a:ext cx="33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000" b="0" dirty="0">
                  <a:solidFill>
                    <a:schemeClr val="tx1"/>
                  </a:solidFill>
                  <a:latin typeface="Times New Roman" panose="02020603050405020304" pitchFamily="18" charset="0"/>
                  <a:ea typeface="宋体" panose="02010600030101010101" pitchFamily="2" charset="-122"/>
                </a:rPr>
                <a:t>AB</a:t>
              </a:r>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6657" name="Text Box 62"/>
            <p:cNvSpPr txBox="1"/>
            <p:nvPr/>
          </p:nvSpPr>
          <p:spPr>
            <a:xfrm>
              <a:off x="1531" y="1072"/>
              <a:ext cx="33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000" b="0" dirty="0">
                  <a:solidFill>
                    <a:schemeClr val="tx1"/>
                  </a:solidFill>
                  <a:latin typeface="Times New Roman" panose="02020603050405020304" pitchFamily="18" charset="0"/>
                  <a:ea typeface="宋体" panose="02010600030101010101" pitchFamily="2" charset="-122"/>
                </a:rPr>
                <a:t>AC</a:t>
              </a:r>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6658" name="Text Box 63"/>
            <p:cNvSpPr txBox="1"/>
            <p:nvPr/>
          </p:nvSpPr>
          <p:spPr>
            <a:xfrm>
              <a:off x="2009" y="1072"/>
              <a:ext cx="348"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000" b="0" dirty="0">
                  <a:solidFill>
                    <a:schemeClr val="tx1"/>
                  </a:solidFill>
                  <a:latin typeface="Times New Roman" panose="02020603050405020304" pitchFamily="18" charset="0"/>
                  <a:ea typeface="宋体" panose="02010600030101010101" pitchFamily="2" charset="-122"/>
                </a:rPr>
                <a:t>AD</a:t>
              </a:r>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6659" name="Text Box 64"/>
            <p:cNvSpPr txBox="1"/>
            <p:nvPr/>
          </p:nvSpPr>
          <p:spPr>
            <a:xfrm>
              <a:off x="553" y="1628"/>
              <a:ext cx="33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000" b="0" dirty="0">
                  <a:solidFill>
                    <a:schemeClr val="tx1"/>
                  </a:solidFill>
                  <a:latin typeface="Times New Roman" panose="02020603050405020304" pitchFamily="18" charset="0"/>
                  <a:ea typeface="宋体" panose="02010600030101010101" pitchFamily="2" charset="-122"/>
                </a:rPr>
                <a:t>BA</a:t>
              </a:r>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6660" name="Text Box 65"/>
            <p:cNvSpPr txBox="1"/>
            <p:nvPr/>
          </p:nvSpPr>
          <p:spPr>
            <a:xfrm>
              <a:off x="1009" y="1628"/>
              <a:ext cx="330"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000" b="0" dirty="0">
                  <a:solidFill>
                    <a:schemeClr val="tx1"/>
                  </a:solidFill>
                  <a:latin typeface="Times New Roman" panose="02020603050405020304" pitchFamily="18" charset="0"/>
                  <a:ea typeface="宋体" panose="02010600030101010101" pitchFamily="2" charset="-122"/>
                </a:rPr>
                <a:t>BC</a:t>
              </a:r>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6661" name="Text Box 66"/>
            <p:cNvSpPr txBox="1"/>
            <p:nvPr/>
          </p:nvSpPr>
          <p:spPr>
            <a:xfrm>
              <a:off x="1542" y="1628"/>
              <a:ext cx="33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000" b="0" dirty="0">
                  <a:solidFill>
                    <a:schemeClr val="tx1"/>
                  </a:solidFill>
                  <a:latin typeface="Times New Roman" panose="02020603050405020304" pitchFamily="18" charset="0"/>
                  <a:ea typeface="宋体" panose="02010600030101010101" pitchFamily="2" charset="-122"/>
                </a:rPr>
                <a:t>BD</a:t>
              </a:r>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6662" name="Text Box 67"/>
            <p:cNvSpPr txBox="1"/>
            <p:nvPr/>
          </p:nvSpPr>
          <p:spPr>
            <a:xfrm>
              <a:off x="1064" y="2250"/>
              <a:ext cx="348"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000" b="0" dirty="0">
                  <a:solidFill>
                    <a:schemeClr val="tx1"/>
                  </a:solidFill>
                  <a:latin typeface="Times New Roman" panose="02020603050405020304" pitchFamily="18" charset="0"/>
                  <a:ea typeface="宋体" panose="02010600030101010101" pitchFamily="2" charset="-122"/>
                </a:rPr>
                <a:t>DA</a:t>
              </a:r>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6663" name="Text Box 68"/>
            <p:cNvSpPr txBox="1"/>
            <p:nvPr/>
          </p:nvSpPr>
          <p:spPr>
            <a:xfrm>
              <a:off x="1509" y="2250"/>
              <a:ext cx="33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000" b="0" dirty="0">
                  <a:solidFill>
                    <a:schemeClr val="tx1"/>
                  </a:solidFill>
                  <a:latin typeface="Times New Roman" panose="02020603050405020304" pitchFamily="18" charset="0"/>
                  <a:ea typeface="宋体" panose="02010600030101010101" pitchFamily="2" charset="-122"/>
                </a:rPr>
                <a:t>DB</a:t>
              </a:r>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6664" name="Text Box 69"/>
            <p:cNvSpPr txBox="1"/>
            <p:nvPr/>
          </p:nvSpPr>
          <p:spPr>
            <a:xfrm>
              <a:off x="2053" y="2250"/>
              <a:ext cx="33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000" b="0" dirty="0">
                  <a:solidFill>
                    <a:schemeClr val="tx1"/>
                  </a:solidFill>
                  <a:latin typeface="Times New Roman" panose="02020603050405020304" pitchFamily="18" charset="0"/>
                  <a:ea typeface="宋体" panose="02010600030101010101" pitchFamily="2" charset="-122"/>
                </a:rPr>
                <a:t>DC</a:t>
              </a:r>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6665" name="Text Box 70"/>
            <p:cNvSpPr txBox="1"/>
            <p:nvPr/>
          </p:nvSpPr>
          <p:spPr>
            <a:xfrm>
              <a:off x="564" y="2761"/>
              <a:ext cx="330"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000" b="0" dirty="0">
                  <a:solidFill>
                    <a:schemeClr val="tx1"/>
                  </a:solidFill>
                  <a:latin typeface="Times New Roman" panose="02020603050405020304" pitchFamily="18" charset="0"/>
                  <a:ea typeface="宋体" panose="02010600030101010101" pitchFamily="2" charset="-122"/>
                </a:rPr>
                <a:t>EA</a:t>
              </a:r>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6666" name="Text Box 71"/>
            <p:cNvSpPr txBox="1"/>
            <p:nvPr/>
          </p:nvSpPr>
          <p:spPr>
            <a:xfrm>
              <a:off x="1042" y="2761"/>
              <a:ext cx="321"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000" b="0" dirty="0">
                  <a:solidFill>
                    <a:schemeClr val="tx1"/>
                  </a:solidFill>
                  <a:latin typeface="Times New Roman" panose="02020603050405020304" pitchFamily="18" charset="0"/>
                  <a:ea typeface="宋体" panose="02010600030101010101" pitchFamily="2" charset="-122"/>
                </a:rPr>
                <a:t>EB</a:t>
              </a:r>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6667" name="Text Box 72"/>
            <p:cNvSpPr txBox="1"/>
            <p:nvPr/>
          </p:nvSpPr>
          <p:spPr>
            <a:xfrm>
              <a:off x="1542" y="2772"/>
              <a:ext cx="321"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000" b="0" dirty="0">
                  <a:solidFill>
                    <a:schemeClr val="tx1"/>
                  </a:solidFill>
                  <a:latin typeface="Times New Roman" panose="02020603050405020304" pitchFamily="18" charset="0"/>
                  <a:ea typeface="宋体" panose="02010600030101010101" pitchFamily="2" charset="-122"/>
                </a:rPr>
                <a:t>EC</a:t>
              </a:r>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6668" name="Text Box 73"/>
            <p:cNvSpPr txBox="1"/>
            <p:nvPr/>
          </p:nvSpPr>
          <p:spPr>
            <a:xfrm>
              <a:off x="2076" y="2772"/>
              <a:ext cx="330"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000" b="0" dirty="0">
                  <a:solidFill>
                    <a:schemeClr val="tx1"/>
                  </a:solidFill>
                  <a:latin typeface="Times New Roman" panose="02020603050405020304" pitchFamily="18" charset="0"/>
                  <a:ea typeface="宋体" panose="02010600030101010101" pitchFamily="2" charset="-122"/>
                </a:rPr>
                <a:t>ED</a:t>
              </a:r>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6669" name="Oval 74"/>
            <p:cNvSpPr/>
            <p:nvPr/>
          </p:nvSpPr>
          <p:spPr>
            <a:xfrm>
              <a:off x="1085" y="1281"/>
              <a:ext cx="233"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6670" name="Oval 75"/>
            <p:cNvSpPr/>
            <p:nvPr/>
          </p:nvSpPr>
          <p:spPr>
            <a:xfrm>
              <a:off x="1548" y="1281"/>
              <a:ext cx="233"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6671" name="Oval 76"/>
            <p:cNvSpPr/>
            <p:nvPr/>
          </p:nvSpPr>
          <p:spPr>
            <a:xfrm>
              <a:off x="2077" y="1281"/>
              <a:ext cx="233"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6672" name="Oval 77"/>
            <p:cNvSpPr/>
            <p:nvPr/>
          </p:nvSpPr>
          <p:spPr>
            <a:xfrm>
              <a:off x="592" y="1843"/>
              <a:ext cx="233"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6673" name="Oval 78"/>
            <p:cNvSpPr/>
            <p:nvPr/>
          </p:nvSpPr>
          <p:spPr>
            <a:xfrm>
              <a:off x="1055" y="1843"/>
              <a:ext cx="233"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6674" name="Oval 79"/>
            <p:cNvSpPr/>
            <p:nvPr/>
          </p:nvSpPr>
          <p:spPr>
            <a:xfrm>
              <a:off x="1584" y="1843"/>
              <a:ext cx="233"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6675" name="Oval 80"/>
            <p:cNvSpPr/>
            <p:nvPr/>
          </p:nvSpPr>
          <p:spPr>
            <a:xfrm>
              <a:off x="1110" y="2450"/>
              <a:ext cx="233"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6676" name="Oval 81"/>
            <p:cNvSpPr/>
            <p:nvPr/>
          </p:nvSpPr>
          <p:spPr>
            <a:xfrm>
              <a:off x="1573" y="2450"/>
              <a:ext cx="233"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6677" name="Oval 82"/>
            <p:cNvSpPr/>
            <p:nvPr/>
          </p:nvSpPr>
          <p:spPr>
            <a:xfrm>
              <a:off x="2102" y="2450"/>
              <a:ext cx="233"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6678" name="Oval 83"/>
            <p:cNvSpPr/>
            <p:nvPr/>
          </p:nvSpPr>
          <p:spPr>
            <a:xfrm>
              <a:off x="617" y="2980"/>
              <a:ext cx="233"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6679" name="Oval 84"/>
            <p:cNvSpPr/>
            <p:nvPr/>
          </p:nvSpPr>
          <p:spPr>
            <a:xfrm>
              <a:off x="1080" y="2980"/>
              <a:ext cx="233"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6680" name="Oval 85"/>
            <p:cNvSpPr/>
            <p:nvPr/>
          </p:nvSpPr>
          <p:spPr>
            <a:xfrm>
              <a:off x="1609" y="2980"/>
              <a:ext cx="233"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6681" name="Oval 86"/>
            <p:cNvSpPr/>
            <p:nvPr/>
          </p:nvSpPr>
          <p:spPr>
            <a:xfrm>
              <a:off x="2149" y="2998"/>
              <a:ext cx="233" cy="23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10" name="Group 93"/>
          <p:cNvGrpSpPr/>
          <p:nvPr/>
        </p:nvGrpSpPr>
        <p:grpSpPr>
          <a:xfrm>
            <a:off x="5697538" y="0"/>
            <a:ext cx="2139950" cy="914400"/>
            <a:chOff x="3426" y="0"/>
            <a:chExt cx="1348" cy="576"/>
          </a:xfrm>
        </p:grpSpPr>
        <p:sp>
          <p:nvSpPr>
            <p:cNvPr id="26654" name="AutoShape 88"/>
            <p:cNvSpPr/>
            <p:nvPr/>
          </p:nvSpPr>
          <p:spPr>
            <a:xfrm>
              <a:off x="3869" y="0"/>
              <a:ext cx="905" cy="576"/>
            </a:xfrm>
            <a:prstGeom prst="irregularSeal1">
              <a:avLst/>
            </a:prstGeom>
            <a:solidFill>
              <a:schemeClr val="bg1"/>
            </a:solidFill>
            <a:ln w="9525" cap="flat" cmpd="sng">
              <a:solidFill>
                <a:srgbClr val="FF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Font typeface="Arial" panose="020B0604020202020204" pitchFamily="34" charset="0"/>
                <a:buNone/>
              </a:pPr>
              <a:r>
                <a:rPr lang="zh-CN" altLang="en-US" sz="2400" dirty="0">
                  <a:solidFill>
                    <a:srgbClr val="FF0000"/>
                  </a:solidFill>
                  <a:latin typeface="Times New Roman" panose="02020603050405020304" pitchFamily="18" charset="0"/>
                  <a:ea typeface="隶书" panose="02010509060101010101" charset="-122"/>
                </a:rPr>
                <a:t>图</a:t>
              </a: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26655" name="Line 89"/>
            <p:cNvSpPr/>
            <p:nvPr/>
          </p:nvSpPr>
          <p:spPr>
            <a:xfrm flipV="1">
              <a:off x="3426" y="338"/>
              <a:ext cx="526" cy="18"/>
            </a:xfrm>
            <a:prstGeom prst="line">
              <a:avLst/>
            </a:prstGeom>
            <a:ln w="9525" cap="flat" cmpd="sng">
              <a:solidFill>
                <a:srgbClr val="FF00FF"/>
              </a:solidFill>
              <a:prstDash val="solid"/>
              <a:headEnd type="none" w="med" len="med"/>
              <a:tailEnd type="none" w="med" len="med"/>
            </a:ln>
          </p:spPr>
        </p:sp>
      </p:grpSp>
      <p:grpSp>
        <p:nvGrpSpPr>
          <p:cNvPr id="11" name="Group 90"/>
          <p:cNvGrpSpPr/>
          <p:nvPr/>
        </p:nvGrpSpPr>
        <p:grpSpPr>
          <a:xfrm>
            <a:off x="5362575" y="2441575"/>
            <a:ext cx="1219200" cy="1676400"/>
            <a:chOff x="3792" y="1488"/>
            <a:chExt cx="768" cy="1056"/>
          </a:xfrm>
        </p:grpSpPr>
        <p:sp>
          <p:nvSpPr>
            <p:cNvPr id="26652" name="Line 91"/>
            <p:cNvSpPr/>
            <p:nvPr/>
          </p:nvSpPr>
          <p:spPr>
            <a:xfrm flipV="1">
              <a:off x="4560" y="1872"/>
              <a:ext cx="0" cy="672"/>
            </a:xfrm>
            <a:prstGeom prst="line">
              <a:avLst/>
            </a:prstGeom>
            <a:ln w="9525" cap="flat" cmpd="sng">
              <a:solidFill>
                <a:schemeClr val="tx1"/>
              </a:solidFill>
              <a:prstDash val="solid"/>
              <a:headEnd type="none" w="med" len="med"/>
              <a:tailEnd type="none" w="med" len="med"/>
            </a:ln>
          </p:spPr>
        </p:sp>
        <p:sp>
          <p:nvSpPr>
            <p:cNvPr id="26653" name="Line 92"/>
            <p:cNvSpPr/>
            <p:nvPr/>
          </p:nvSpPr>
          <p:spPr>
            <a:xfrm flipH="1" flipV="1">
              <a:off x="3792" y="1488"/>
              <a:ext cx="768" cy="384"/>
            </a:xfrm>
            <a:prstGeom prst="line">
              <a:avLst/>
            </a:prstGeom>
            <a:ln w="9525" cap="flat" cmpd="sng">
              <a:solidFill>
                <a:schemeClr val="tx1"/>
              </a:solidFill>
              <a:prstDash val="solid"/>
              <a:headEnd type="none" w="med" len="med"/>
              <a:tailEnd type="triangle" w="med" len="med"/>
            </a:ln>
          </p:spPr>
        </p:sp>
      </p:grpSp>
      <p:sp>
        <p:nvSpPr>
          <p:cNvPr id="366685" name="Rectangle 93"/>
          <p:cNvSpPr/>
          <p:nvPr/>
        </p:nvSpPr>
        <p:spPr>
          <a:xfrm>
            <a:off x="5411788" y="4479925"/>
            <a:ext cx="3446462" cy="1666875"/>
          </a:xfrm>
          <a:prstGeom prst="rect">
            <a:avLst/>
          </a:prstGeom>
          <a:solidFill>
            <a:srgbClr val="CC99FF"/>
          </a:solidFill>
          <a:ln w="9525" cap="flat" cmpd="sng">
            <a:solidFill>
              <a:srgbClr val="CCFF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342900" lvl="0" indent="-342900" eaLnBrk="1" hangingPunct="1">
              <a:lnSpc>
                <a:spcPct val="90000"/>
              </a:lnSpc>
              <a:spcBef>
                <a:spcPct val="0"/>
              </a:spcBef>
              <a:buClrTx/>
              <a:buFont typeface="Arial" panose="020B0604020202020204" pitchFamily="34" charset="0"/>
              <a:buNone/>
            </a:pPr>
            <a:r>
              <a:rPr lang="zh-CN" altLang="en-US" sz="2400" dirty="0">
                <a:solidFill>
                  <a:srgbClr val="FF3300"/>
                </a:solidFill>
                <a:latin typeface="楷体_GB2312" pitchFamily="49" charset="-122"/>
                <a:ea typeface="楷体_GB2312" pitchFamily="49" charset="-122"/>
              </a:rPr>
              <a:t>顶点：</a:t>
            </a:r>
            <a:r>
              <a:rPr lang="zh-CN" altLang="en-US" sz="2400" b="0" dirty="0">
                <a:solidFill>
                  <a:schemeClr val="tx1"/>
                </a:solidFill>
                <a:latin typeface="楷体_GB2312" pitchFamily="49" charset="-122"/>
                <a:ea typeface="楷体_GB2312" pitchFamily="49" charset="-122"/>
              </a:rPr>
              <a:t>一条通路</a:t>
            </a:r>
            <a:endParaRPr lang="zh-CN" altLang="en-US" sz="2400" b="0" dirty="0">
              <a:solidFill>
                <a:schemeClr val="tx1"/>
              </a:solidFill>
              <a:latin typeface="楷体_GB2312" pitchFamily="49" charset="-122"/>
              <a:ea typeface="楷体_GB2312" pitchFamily="49" charset="-122"/>
            </a:endParaRPr>
          </a:p>
          <a:p>
            <a:pPr marL="342900" lvl="0" indent="-342900" eaLnBrk="1" hangingPunct="1">
              <a:lnSpc>
                <a:spcPct val="90000"/>
              </a:lnSpc>
              <a:spcBef>
                <a:spcPct val="0"/>
              </a:spcBef>
              <a:buClrTx/>
              <a:buFont typeface="Arial" panose="020B0604020202020204" pitchFamily="34" charset="0"/>
              <a:buNone/>
            </a:pPr>
            <a:r>
              <a:rPr lang="zh-CN" altLang="en-US" sz="2400" dirty="0">
                <a:solidFill>
                  <a:srgbClr val="FF3300"/>
                </a:solidFill>
                <a:latin typeface="楷体_GB2312" pitchFamily="49" charset="-122"/>
                <a:ea typeface="楷体_GB2312" pitchFamily="49" charset="-122"/>
              </a:rPr>
              <a:t>连线：</a:t>
            </a:r>
            <a:r>
              <a:rPr lang="zh-CN" altLang="en-US" sz="2400" b="0" dirty="0">
                <a:solidFill>
                  <a:schemeClr val="tx1"/>
                </a:solidFill>
                <a:latin typeface="楷体_GB2312" pitchFamily="49" charset="-122"/>
                <a:ea typeface="楷体_GB2312" pitchFamily="49" charset="-122"/>
              </a:rPr>
              <a:t>不能同时通行</a:t>
            </a:r>
            <a:endParaRPr lang="zh-CN" altLang="en-US" sz="2400" b="0" dirty="0">
              <a:solidFill>
                <a:schemeClr val="tx1"/>
              </a:solidFill>
              <a:latin typeface="楷体_GB2312" pitchFamily="49" charset="-122"/>
              <a:ea typeface="楷体_GB2312" pitchFamily="49" charset="-122"/>
            </a:endParaRPr>
          </a:p>
          <a:p>
            <a:pPr marL="342900" lvl="0" indent="-342900" eaLnBrk="1" hangingPunct="1">
              <a:lnSpc>
                <a:spcPct val="90000"/>
              </a:lnSpc>
              <a:spcBef>
                <a:spcPct val="0"/>
              </a:spcBef>
              <a:buClrTx/>
              <a:buFont typeface="Arial" panose="020B0604020202020204" pitchFamily="34" charset="0"/>
              <a:buNone/>
            </a:pPr>
            <a:r>
              <a:rPr lang="zh-CN" altLang="en-US" sz="2400" dirty="0">
                <a:solidFill>
                  <a:srgbClr val="FF3300"/>
                </a:solidFill>
                <a:latin typeface="楷体_GB2312" pitchFamily="49" charset="-122"/>
                <a:ea typeface="楷体_GB2312" pitchFamily="49" charset="-122"/>
              </a:rPr>
              <a:t>染色：</a:t>
            </a:r>
            <a:r>
              <a:rPr lang="zh-CN" altLang="en-US" sz="2400" b="0" dirty="0">
                <a:solidFill>
                  <a:schemeClr val="tx1"/>
                </a:solidFill>
                <a:latin typeface="楷体_GB2312" pitchFamily="49" charset="-122"/>
                <a:ea typeface="楷体_GB2312" pitchFamily="49" charset="-122"/>
              </a:rPr>
              <a:t>有连线的两个顶点不能具有相同颜色</a:t>
            </a:r>
            <a:endParaRPr lang="zh-CN" altLang="en-US" sz="2400" b="0" dirty="0">
              <a:solidFill>
                <a:schemeClr val="tx1"/>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anim calcmode="lin" valueType="num">
                                      <p:cBhvr additive="base">
                                        <p:cTn id="7" dur="500" fill="hold"/>
                                        <p:tgtEl>
                                          <p:spTgt spid="7475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47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out)">
                                      <p:cBhvr>
                                        <p:cTn id="13" dur="500"/>
                                        <p:tgtEl>
                                          <p:spTgt spid="2"/>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ox(out)">
                                      <p:cBhvr>
                                        <p:cTn id="18" dur="500"/>
                                        <p:tgtEl>
                                          <p:spTgt spid="11"/>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66685"/>
                                        </p:tgtEl>
                                        <p:attrNameLst>
                                          <p:attrName>style.visibility</p:attrName>
                                        </p:attrNameLst>
                                      </p:cBhvr>
                                      <p:to>
                                        <p:strVal val="visible"/>
                                      </p:to>
                                    </p:set>
                                    <p:animEffect transition="in" filter="box(in)">
                                      <p:cBhvr>
                                        <p:cTn id="23" dur="500"/>
                                        <p:tgtEl>
                                          <p:spTgt spid="366685"/>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ox(out)">
                                      <p:cBhvr>
                                        <p:cTn id="28" dur="500"/>
                                        <p:tgtEl>
                                          <p:spTgt spid="9"/>
                                        </p:tgtEl>
                                      </p:cBhvr>
                                    </p:animEffect>
                                  </p:childTnLst>
                                  <p:subTnLst>
                                    <p:audio>
                                      <p:cMediaNode>
                                        <p:cTn display="0" masterRel="sameClick">
                                          <p:stCondLst>
                                            <p:cond evt="begin" delay="0">
                                              <p:tn val="26"/>
                                            </p:cond>
                                          </p:stCondLst>
                                          <p:endCondLst>
                                            <p:cond evt="onStopAudio" delay="0">
                                              <p:tgtEl>
                                                <p:sldTgt/>
                                              </p:tgtEl>
                                            </p:cond>
                                          </p:endCondLst>
                                        </p:cTn>
                                        <p:tgtEl>
                                          <p:sndTgt r:embed="rId1"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ox(out)">
                                      <p:cBhvr>
                                        <p:cTn id="33" dur="500"/>
                                        <p:tgtEl>
                                          <p:spTgt spid="3"/>
                                        </p:tgtEl>
                                      </p:cBhvr>
                                    </p:animEffect>
                                  </p:childTnLst>
                                  <p:subTnLst>
                                    <p:audio>
                                      <p:cMediaNode>
                                        <p:cTn display="0" masterRel="sameClick">
                                          <p:stCondLst>
                                            <p:cond evt="begin" delay="0">
                                              <p:tn val="31"/>
                                            </p:cond>
                                          </p:stCondLst>
                                          <p:endCondLst>
                                            <p:cond evt="onStopAudio" delay="0">
                                              <p:tgtEl>
                                                <p:sldTgt/>
                                              </p:tgtEl>
                                            </p:cond>
                                          </p:endCondLst>
                                        </p:cTn>
                                        <p:tgtEl>
                                          <p:sndTgt r:embed="rId1"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ox(out)">
                                      <p:cBhvr>
                                        <p:cTn id="38" dur="500"/>
                                        <p:tgtEl>
                                          <p:spTgt spid="4"/>
                                        </p:tgtEl>
                                      </p:cBhvr>
                                    </p:animEffect>
                                  </p:childTnLst>
                                  <p:subTnLst>
                                    <p:audio>
                                      <p:cMediaNode>
                                        <p:cTn display="0" masterRel="sameClick">
                                          <p:stCondLst>
                                            <p:cond evt="begin" delay="0">
                                              <p:tn val="36"/>
                                            </p:cond>
                                          </p:stCondLst>
                                          <p:endCondLst>
                                            <p:cond evt="onStopAudio" delay="0">
                                              <p:tgtEl>
                                                <p:sldTgt/>
                                              </p:tgtEl>
                                            </p:cond>
                                          </p:endCondLst>
                                        </p:cTn>
                                        <p:tgtEl>
                                          <p:sndTgt r:embed="rId1"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box(out)">
                                      <p:cBhvr>
                                        <p:cTn id="43" dur="500"/>
                                        <p:tgtEl>
                                          <p:spTgt spid="5"/>
                                        </p:tgtEl>
                                      </p:cBhvr>
                                    </p:animEffect>
                                  </p:childTnLst>
                                  <p:subTnLst>
                                    <p:audio>
                                      <p:cMediaNode>
                                        <p:cTn display="0" masterRel="sameClick">
                                          <p:stCondLst>
                                            <p:cond evt="begin" delay="0">
                                              <p:tn val="41"/>
                                            </p:cond>
                                          </p:stCondLst>
                                          <p:endCondLst>
                                            <p:cond evt="onStopAudio" delay="0">
                                              <p:tgtEl>
                                                <p:sldTgt/>
                                              </p:tgtEl>
                                            </p:cond>
                                          </p:endCondLst>
                                        </p:cTn>
                                        <p:tgtEl>
                                          <p:sndTgt r:embed="rId1" name="CAMERA.WAV"/>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32"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box(out)">
                                      <p:cBhvr>
                                        <p:cTn id="48" dur="500"/>
                                        <p:tgtEl>
                                          <p:spTgt spid="6"/>
                                        </p:tgtEl>
                                      </p:cBhvr>
                                    </p:animEffect>
                                  </p:childTnLst>
                                  <p:subTnLst>
                                    <p:audio>
                                      <p:cMediaNode>
                                        <p:cTn display="0" masterRel="sameClick">
                                          <p:stCondLst>
                                            <p:cond evt="begin" delay="0">
                                              <p:tn val="46"/>
                                            </p:cond>
                                          </p:stCondLst>
                                          <p:endCondLst>
                                            <p:cond evt="onStopAudio" delay="0">
                                              <p:tgtEl>
                                                <p:sldTgt/>
                                              </p:tgtEl>
                                            </p:cond>
                                          </p:endCondLst>
                                        </p:cTn>
                                        <p:tgtEl>
                                          <p:sndTgt r:embed="rId1" name="CAMERA.WAV"/>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box(out)">
                                      <p:cBhvr>
                                        <p:cTn id="53" dur="500"/>
                                        <p:tgtEl>
                                          <p:spTgt spid="8"/>
                                        </p:tgtEl>
                                      </p:cBhvr>
                                    </p:animEffect>
                                  </p:childTnLst>
                                  <p:subTnLst>
                                    <p:audio>
                                      <p:cMediaNode>
                                        <p:cTn display="0" masterRel="sameClick">
                                          <p:stCondLst>
                                            <p:cond evt="begin" delay="0">
                                              <p:tn val="51"/>
                                            </p:cond>
                                          </p:stCondLst>
                                          <p:endCondLst>
                                            <p:cond evt="onStopAudio" delay="0">
                                              <p:tgtEl>
                                                <p:sldTgt/>
                                              </p:tgtEl>
                                            </p:cond>
                                          </p:endCondLst>
                                        </p:cTn>
                                        <p:tgtEl>
                                          <p:sndTgt r:embed="rId1" name="CAMERA.WAV"/>
                                        </p:tgtEl>
                                      </p:cMediaNode>
                                    </p:audio>
                                  </p:subTnLst>
                                </p:cTn>
                              </p:par>
                            </p:childTnLst>
                          </p:cTn>
                        </p:par>
                      </p:childTnLst>
                    </p:cTn>
                  </p:par>
                  <p:par>
                    <p:cTn id="54" fill="hold">
                      <p:stCondLst>
                        <p:cond delay="indefinite"/>
                      </p:stCondLst>
                      <p:childTnLst>
                        <p:par>
                          <p:cTn id="55" fill="hold">
                            <p:stCondLst>
                              <p:cond delay="0"/>
                            </p:stCondLst>
                            <p:childTnLst>
                              <p:par>
                                <p:cTn id="56" presetID="4" presetClass="entr" presetSubtype="32"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box(out)">
                                      <p:cBhvr>
                                        <p:cTn id="58" dur="500"/>
                                        <p:tgtEl>
                                          <p:spTgt spid="7"/>
                                        </p:tgtEl>
                                      </p:cBhvr>
                                    </p:animEffect>
                                  </p:childTnLst>
                                  <p:subTnLst>
                                    <p:audio>
                                      <p:cMediaNode>
                                        <p:cTn display="0" masterRel="sameClick">
                                          <p:stCondLst>
                                            <p:cond evt="begin" delay="0">
                                              <p:tn val="56"/>
                                            </p:cond>
                                          </p:stCondLst>
                                          <p:endCondLst>
                                            <p:cond evt="onStopAudio" delay="0">
                                              <p:tgtEl>
                                                <p:sldTgt/>
                                              </p:tgtEl>
                                            </p:cond>
                                          </p:endCondLst>
                                        </p:cTn>
                                        <p:tgtEl>
                                          <p:sndTgt r:embed="rId1" name="CAMERA.WAV"/>
                                        </p:tgtEl>
                                      </p:cMediaNode>
                                    </p:audio>
                                  </p:sub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74807"/>
                                        </p:tgtEl>
                                        <p:attrNameLst>
                                          <p:attrName>style.visibility</p:attrName>
                                        </p:attrNameLst>
                                      </p:cBhvr>
                                      <p:to>
                                        <p:strVal val="visible"/>
                                      </p:to>
                                    </p:set>
                                    <p:anim calcmode="lin" valueType="num">
                                      <p:cBhvr additive="base">
                                        <p:cTn id="63" dur="500" fill="hold"/>
                                        <p:tgtEl>
                                          <p:spTgt spid="74807"/>
                                        </p:tgtEl>
                                        <p:attrNameLst>
                                          <p:attrName>ppt_x</p:attrName>
                                        </p:attrNameLst>
                                      </p:cBhvr>
                                      <p:tavLst>
                                        <p:tav tm="0">
                                          <p:val>
                                            <p:strVal val="0-#ppt_w/2"/>
                                          </p:val>
                                        </p:tav>
                                        <p:tav tm="100000">
                                          <p:val>
                                            <p:strVal val="#ppt_x"/>
                                          </p:val>
                                        </p:tav>
                                      </p:tavLst>
                                    </p:anim>
                                    <p:anim calcmode="lin" valueType="num">
                                      <p:cBhvr additive="base">
                                        <p:cTn id="64" dur="500" fill="hold"/>
                                        <p:tgtEl>
                                          <p:spTgt spid="74807"/>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 presetClass="entr" presetSubtype="32" fill="hold" grpId="0" nodeType="clickEffect">
                                  <p:stCondLst>
                                    <p:cond delay="0"/>
                                  </p:stCondLst>
                                  <p:childTnLst>
                                    <p:set>
                                      <p:cBhvr>
                                        <p:cTn id="68" dur="1" fill="hold">
                                          <p:stCondLst>
                                            <p:cond delay="0"/>
                                          </p:stCondLst>
                                        </p:cTn>
                                        <p:tgtEl>
                                          <p:spTgt spid="74773"/>
                                        </p:tgtEl>
                                        <p:attrNameLst>
                                          <p:attrName>style.visibility</p:attrName>
                                        </p:attrNameLst>
                                      </p:cBhvr>
                                      <p:to>
                                        <p:strVal val="visible"/>
                                      </p:to>
                                    </p:set>
                                    <p:animEffect transition="in" filter="box(out)">
                                      <p:cBhvr>
                                        <p:cTn id="69" dur="500"/>
                                        <p:tgtEl>
                                          <p:spTgt spid="74773"/>
                                        </p:tgtEl>
                                      </p:cBhvr>
                                    </p:animEffect>
                                  </p:childTnLst>
                                  <p:subTnLst>
                                    <p:audio>
                                      <p:cMediaNode>
                                        <p:cTn display="0" masterRel="sameClick">
                                          <p:stCondLst>
                                            <p:cond evt="begin" delay="0">
                                              <p:tn val="67"/>
                                            </p:cond>
                                          </p:stCondLst>
                                          <p:endCondLst>
                                            <p:cond evt="onStopAudio" delay="0">
                                              <p:tgtEl>
                                                <p:sldTgt/>
                                              </p:tgtEl>
                                            </p:cond>
                                          </p:endCondLst>
                                        </p:cTn>
                                        <p:tgtEl>
                                          <p:sndTgt r:embed="rId1" name="CAMERA.WAV"/>
                                        </p:tgtEl>
                                      </p:cMediaNode>
                                    </p:audio>
                                  </p:subTnLst>
                                </p:cTn>
                              </p:par>
                            </p:childTnLst>
                          </p:cTn>
                        </p:par>
                        <p:par>
                          <p:cTn id="70" fill="hold">
                            <p:stCondLst>
                              <p:cond delay="500"/>
                            </p:stCondLst>
                            <p:childTnLst>
                              <p:par>
                                <p:cTn id="71" presetID="4" presetClass="entr" presetSubtype="32" fill="hold" grpId="0" nodeType="afterEffect">
                                  <p:stCondLst>
                                    <p:cond delay="0"/>
                                  </p:stCondLst>
                                  <p:childTnLst>
                                    <p:set>
                                      <p:cBhvr>
                                        <p:cTn id="72" dur="1" fill="hold">
                                          <p:stCondLst>
                                            <p:cond delay="0"/>
                                          </p:stCondLst>
                                        </p:cTn>
                                        <p:tgtEl>
                                          <p:spTgt spid="74774"/>
                                        </p:tgtEl>
                                        <p:attrNameLst>
                                          <p:attrName>style.visibility</p:attrName>
                                        </p:attrNameLst>
                                      </p:cBhvr>
                                      <p:to>
                                        <p:strVal val="visible"/>
                                      </p:to>
                                    </p:set>
                                    <p:animEffect transition="in" filter="box(out)">
                                      <p:cBhvr>
                                        <p:cTn id="73" dur="500"/>
                                        <p:tgtEl>
                                          <p:spTgt spid="74774"/>
                                        </p:tgtEl>
                                      </p:cBhvr>
                                    </p:animEffect>
                                  </p:childTnLst>
                                  <p:subTnLst>
                                    <p:audio>
                                      <p:cMediaNode>
                                        <p:cTn display="0" masterRel="sameClick">
                                          <p:stCondLst>
                                            <p:cond evt="begin" delay="0">
                                              <p:tn val="71"/>
                                            </p:cond>
                                          </p:stCondLst>
                                          <p:endCondLst>
                                            <p:cond evt="onStopAudio" delay="0">
                                              <p:tgtEl>
                                                <p:sldTgt/>
                                              </p:tgtEl>
                                            </p:cond>
                                          </p:endCondLst>
                                        </p:cTn>
                                        <p:tgtEl>
                                          <p:sndTgt r:embed="rId1" name="CAMERA.WAV"/>
                                        </p:tgtEl>
                                      </p:cMediaNode>
                                    </p:audio>
                                  </p:subTnLst>
                                </p:cTn>
                              </p:par>
                            </p:childTnLst>
                          </p:cTn>
                        </p:par>
                        <p:par>
                          <p:cTn id="74" fill="hold">
                            <p:stCondLst>
                              <p:cond delay="1000"/>
                            </p:stCondLst>
                            <p:childTnLst>
                              <p:par>
                                <p:cTn id="75" presetID="4" presetClass="entr" presetSubtype="32" fill="hold" grpId="0" nodeType="afterEffect">
                                  <p:stCondLst>
                                    <p:cond delay="0"/>
                                  </p:stCondLst>
                                  <p:childTnLst>
                                    <p:set>
                                      <p:cBhvr>
                                        <p:cTn id="76" dur="1" fill="hold">
                                          <p:stCondLst>
                                            <p:cond delay="0"/>
                                          </p:stCondLst>
                                        </p:cTn>
                                        <p:tgtEl>
                                          <p:spTgt spid="74775"/>
                                        </p:tgtEl>
                                        <p:attrNameLst>
                                          <p:attrName>style.visibility</p:attrName>
                                        </p:attrNameLst>
                                      </p:cBhvr>
                                      <p:to>
                                        <p:strVal val="visible"/>
                                      </p:to>
                                    </p:set>
                                    <p:animEffect transition="in" filter="box(out)">
                                      <p:cBhvr>
                                        <p:cTn id="77" dur="500"/>
                                        <p:tgtEl>
                                          <p:spTgt spid="74775"/>
                                        </p:tgtEl>
                                      </p:cBhvr>
                                    </p:animEffect>
                                  </p:childTnLst>
                                  <p:subTnLst>
                                    <p:audio>
                                      <p:cMediaNode>
                                        <p:cTn display="0" masterRel="sameClick">
                                          <p:stCondLst>
                                            <p:cond evt="begin" delay="0">
                                              <p:tn val="75"/>
                                            </p:cond>
                                          </p:stCondLst>
                                          <p:endCondLst>
                                            <p:cond evt="onStopAudio" delay="0">
                                              <p:tgtEl>
                                                <p:sldTgt/>
                                              </p:tgtEl>
                                            </p:cond>
                                          </p:endCondLst>
                                        </p:cTn>
                                        <p:tgtEl>
                                          <p:sndTgt r:embed="rId1" name="CAMERA.WAV"/>
                                        </p:tgtEl>
                                      </p:cMediaNode>
                                    </p:audio>
                                  </p:subTnLst>
                                </p:cTn>
                              </p:par>
                            </p:childTnLst>
                          </p:cTn>
                        </p:par>
                        <p:par>
                          <p:cTn id="78" fill="hold">
                            <p:stCondLst>
                              <p:cond delay="1500"/>
                            </p:stCondLst>
                            <p:childTnLst>
                              <p:par>
                                <p:cTn id="79" presetID="4" presetClass="entr" presetSubtype="32" fill="hold" grpId="0" nodeType="afterEffect">
                                  <p:stCondLst>
                                    <p:cond delay="0"/>
                                  </p:stCondLst>
                                  <p:childTnLst>
                                    <p:set>
                                      <p:cBhvr>
                                        <p:cTn id="80" dur="1" fill="hold">
                                          <p:stCondLst>
                                            <p:cond delay="0"/>
                                          </p:stCondLst>
                                        </p:cTn>
                                        <p:tgtEl>
                                          <p:spTgt spid="74776"/>
                                        </p:tgtEl>
                                        <p:attrNameLst>
                                          <p:attrName>style.visibility</p:attrName>
                                        </p:attrNameLst>
                                      </p:cBhvr>
                                      <p:to>
                                        <p:strVal val="visible"/>
                                      </p:to>
                                    </p:set>
                                    <p:animEffect transition="in" filter="box(out)">
                                      <p:cBhvr>
                                        <p:cTn id="81" dur="500"/>
                                        <p:tgtEl>
                                          <p:spTgt spid="74776"/>
                                        </p:tgtEl>
                                      </p:cBhvr>
                                    </p:animEffect>
                                  </p:childTnLst>
                                  <p:subTnLst>
                                    <p:audio>
                                      <p:cMediaNode>
                                        <p:cTn display="0" masterRel="sameClick">
                                          <p:stCondLst>
                                            <p:cond evt="begin" delay="0">
                                              <p:tn val="79"/>
                                            </p:cond>
                                          </p:stCondLst>
                                          <p:endCondLst>
                                            <p:cond evt="onStopAudio" delay="0">
                                              <p:tgtEl>
                                                <p:sldTgt/>
                                              </p:tgtEl>
                                            </p:cond>
                                          </p:endCondLst>
                                        </p:cTn>
                                        <p:tgtEl>
                                          <p:sndTgt r:embed="rId1" name="CAMERA.WAV"/>
                                        </p:tgtEl>
                                      </p:cMediaNode>
                                    </p:audio>
                                  </p:subTnLst>
                                </p:cTn>
                              </p:par>
                            </p:childTnLst>
                          </p:cTn>
                        </p:par>
                        <p:par>
                          <p:cTn id="82" fill="hold">
                            <p:stCondLst>
                              <p:cond delay="2000"/>
                            </p:stCondLst>
                            <p:childTnLst>
                              <p:par>
                                <p:cTn id="83" presetID="4" presetClass="entr" presetSubtype="32" fill="hold" grpId="0" nodeType="afterEffect">
                                  <p:stCondLst>
                                    <p:cond delay="0"/>
                                  </p:stCondLst>
                                  <p:childTnLst>
                                    <p:set>
                                      <p:cBhvr>
                                        <p:cTn id="84" dur="1" fill="hold">
                                          <p:stCondLst>
                                            <p:cond delay="0"/>
                                          </p:stCondLst>
                                        </p:cTn>
                                        <p:tgtEl>
                                          <p:spTgt spid="74781"/>
                                        </p:tgtEl>
                                        <p:attrNameLst>
                                          <p:attrName>style.visibility</p:attrName>
                                        </p:attrNameLst>
                                      </p:cBhvr>
                                      <p:to>
                                        <p:strVal val="visible"/>
                                      </p:to>
                                    </p:set>
                                    <p:animEffect transition="in" filter="box(out)">
                                      <p:cBhvr>
                                        <p:cTn id="85" dur="500"/>
                                        <p:tgtEl>
                                          <p:spTgt spid="74781"/>
                                        </p:tgtEl>
                                      </p:cBhvr>
                                    </p:animEffect>
                                  </p:childTnLst>
                                  <p:subTnLst>
                                    <p:audio>
                                      <p:cMediaNode>
                                        <p:cTn display="0" masterRel="sameClick">
                                          <p:stCondLst>
                                            <p:cond evt="begin" delay="0">
                                              <p:tn val="83"/>
                                            </p:cond>
                                          </p:stCondLst>
                                          <p:endCondLst>
                                            <p:cond evt="onStopAudio" delay="0">
                                              <p:tgtEl>
                                                <p:sldTgt/>
                                              </p:tgtEl>
                                            </p:cond>
                                          </p:endCondLst>
                                        </p:cTn>
                                        <p:tgtEl>
                                          <p:sndTgt r:embed="rId1" name="CAMERA.WAV"/>
                                        </p:tgtEl>
                                      </p:cMediaNode>
                                    </p:audio>
                                  </p:subTnLst>
                                </p:cTn>
                              </p:par>
                            </p:childTnLst>
                          </p:cTn>
                        </p:par>
                        <p:par>
                          <p:cTn id="86" fill="hold">
                            <p:stCondLst>
                              <p:cond delay="2500"/>
                            </p:stCondLst>
                            <p:childTnLst>
                              <p:par>
                                <p:cTn id="87" presetID="4" presetClass="entr" presetSubtype="32" fill="hold" grpId="0" nodeType="afterEffect">
                                  <p:stCondLst>
                                    <p:cond delay="0"/>
                                  </p:stCondLst>
                                  <p:childTnLst>
                                    <p:set>
                                      <p:cBhvr>
                                        <p:cTn id="88" dur="1" fill="hold">
                                          <p:stCondLst>
                                            <p:cond delay="0"/>
                                          </p:stCondLst>
                                        </p:cTn>
                                        <p:tgtEl>
                                          <p:spTgt spid="74785"/>
                                        </p:tgtEl>
                                        <p:attrNameLst>
                                          <p:attrName>style.visibility</p:attrName>
                                        </p:attrNameLst>
                                      </p:cBhvr>
                                      <p:to>
                                        <p:strVal val="visible"/>
                                      </p:to>
                                    </p:set>
                                    <p:animEffect transition="in" filter="box(out)">
                                      <p:cBhvr>
                                        <p:cTn id="89" dur="500"/>
                                        <p:tgtEl>
                                          <p:spTgt spid="74785"/>
                                        </p:tgtEl>
                                      </p:cBhvr>
                                    </p:animEffect>
                                  </p:childTnLst>
                                  <p:subTnLst>
                                    <p:audio>
                                      <p:cMediaNode>
                                        <p:cTn display="0" masterRel="sameClick">
                                          <p:stCondLst>
                                            <p:cond evt="begin" delay="0">
                                              <p:tn val="87"/>
                                            </p:cond>
                                          </p:stCondLst>
                                          <p:endCondLst>
                                            <p:cond evt="onStopAudio" delay="0">
                                              <p:tgtEl>
                                                <p:sldTgt/>
                                              </p:tgtEl>
                                            </p:cond>
                                          </p:endCondLst>
                                        </p:cTn>
                                        <p:tgtEl>
                                          <p:sndTgt r:embed="rId1" name="CAMERA.WAV"/>
                                        </p:tgtEl>
                                      </p:cMediaNode>
                                    </p:audio>
                                  </p:subTnLst>
                                </p:cTn>
                              </p:par>
                            </p:childTnLst>
                          </p:cTn>
                        </p:par>
                      </p:childTnLst>
                    </p:cTn>
                  </p:par>
                  <p:par>
                    <p:cTn id="90" fill="hold">
                      <p:stCondLst>
                        <p:cond delay="indefinite"/>
                      </p:stCondLst>
                      <p:childTnLst>
                        <p:par>
                          <p:cTn id="91" fill="hold">
                            <p:stCondLst>
                              <p:cond delay="0"/>
                            </p:stCondLst>
                            <p:childTnLst>
                              <p:par>
                                <p:cTn id="92" presetID="4" presetClass="entr" presetSubtype="32" fill="hold" grpId="0" nodeType="clickEffect">
                                  <p:stCondLst>
                                    <p:cond delay="0"/>
                                  </p:stCondLst>
                                  <p:childTnLst>
                                    <p:set>
                                      <p:cBhvr>
                                        <p:cTn id="93" dur="1" fill="hold">
                                          <p:stCondLst>
                                            <p:cond delay="0"/>
                                          </p:stCondLst>
                                        </p:cTn>
                                        <p:tgtEl>
                                          <p:spTgt spid="74777"/>
                                        </p:tgtEl>
                                        <p:attrNameLst>
                                          <p:attrName>style.visibility</p:attrName>
                                        </p:attrNameLst>
                                      </p:cBhvr>
                                      <p:to>
                                        <p:strVal val="visible"/>
                                      </p:to>
                                    </p:set>
                                    <p:animEffect transition="in" filter="box(out)">
                                      <p:cBhvr>
                                        <p:cTn id="94" dur="500"/>
                                        <p:tgtEl>
                                          <p:spTgt spid="74777"/>
                                        </p:tgtEl>
                                      </p:cBhvr>
                                    </p:animEffect>
                                  </p:childTnLst>
                                  <p:subTnLst>
                                    <p:audio>
                                      <p:cMediaNode>
                                        <p:cTn display="0" masterRel="sameClick">
                                          <p:stCondLst>
                                            <p:cond evt="begin" delay="0">
                                              <p:tn val="92"/>
                                            </p:cond>
                                          </p:stCondLst>
                                          <p:endCondLst>
                                            <p:cond evt="onStopAudio" delay="0">
                                              <p:tgtEl>
                                                <p:sldTgt/>
                                              </p:tgtEl>
                                            </p:cond>
                                          </p:endCondLst>
                                        </p:cTn>
                                        <p:tgtEl>
                                          <p:sndTgt r:embed="rId1" name="CAMERA.WAV"/>
                                        </p:tgtEl>
                                      </p:cMediaNode>
                                    </p:audio>
                                  </p:subTnLst>
                                </p:cTn>
                              </p:par>
                            </p:childTnLst>
                          </p:cTn>
                        </p:par>
                        <p:par>
                          <p:cTn id="95" fill="hold">
                            <p:stCondLst>
                              <p:cond delay="500"/>
                            </p:stCondLst>
                            <p:childTnLst>
                              <p:par>
                                <p:cTn id="96" presetID="4" presetClass="entr" presetSubtype="32" fill="hold" grpId="0" nodeType="afterEffect">
                                  <p:stCondLst>
                                    <p:cond delay="0"/>
                                  </p:stCondLst>
                                  <p:childTnLst>
                                    <p:set>
                                      <p:cBhvr>
                                        <p:cTn id="97" dur="1" fill="hold">
                                          <p:stCondLst>
                                            <p:cond delay="0"/>
                                          </p:stCondLst>
                                        </p:cTn>
                                        <p:tgtEl>
                                          <p:spTgt spid="74778"/>
                                        </p:tgtEl>
                                        <p:attrNameLst>
                                          <p:attrName>style.visibility</p:attrName>
                                        </p:attrNameLst>
                                      </p:cBhvr>
                                      <p:to>
                                        <p:strVal val="visible"/>
                                      </p:to>
                                    </p:set>
                                    <p:animEffect transition="in" filter="box(out)">
                                      <p:cBhvr>
                                        <p:cTn id="98" dur="500"/>
                                        <p:tgtEl>
                                          <p:spTgt spid="74778"/>
                                        </p:tgtEl>
                                      </p:cBhvr>
                                    </p:animEffect>
                                  </p:childTnLst>
                                  <p:subTnLst>
                                    <p:audio>
                                      <p:cMediaNode>
                                        <p:cTn display="0" masterRel="sameClick">
                                          <p:stCondLst>
                                            <p:cond evt="begin" delay="0">
                                              <p:tn val="96"/>
                                            </p:cond>
                                          </p:stCondLst>
                                          <p:endCondLst>
                                            <p:cond evt="onStopAudio" delay="0">
                                              <p:tgtEl>
                                                <p:sldTgt/>
                                              </p:tgtEl>
                                            </p:cond>
                                          </p:endCondLst>
                                        </p:cTn>
                                        <p:tgtEl>
                                          <p:sndTgt r:embed="rId1" name="CAMERA.WAV"/>
                                        </p:tgtEl>
                                      </p:cMediaNode>
                                    </p:audio>
                                  </p:subTnLst>
                                </p:cTn>
                              </p:par>
                            </p:childTnLst>
                          </p:cTn>
                        </p:par>
                        <p:par>
                          <p:cTn id="99" fill="hold">
                            <p:stCondLst>
                              <p:cond delay="1000"/>
                            </p:stCondLst>
                            <p:childTnLst>
                              <p:par>
                                <p:cTn id="100" presetID="4" presetClass="entr" presetSubtype="32" fill="hold" grpId="0" nodeType="afterEffect">
                                  <p:stCondLst>
                                    <p:cond delay="0"/>
                                  </p:stCondLst>
                                  <p:childTnLst>
                                    <p:set>
                                      <p:cBhvr>
                                        <p:cTn id="101" dur="1" fill="hold">
                                          <p:stCondLst>
                                            <p:cond delay="0"/>
                                          </p:stCondLst>
                                        </p:cTn>
                                        <p:tgtEl>
                                          <p:spTgt spid="74782"/>
                                        </p:tgtEl>
                                        <p:attrNameLst>
                                          <p:attrName>style.visibility</p:attrName>
                                        </p:attrNameLst>
                                      </p:cBhvr>
                                      <p:to>
                                        <p:strVal val="visible"/>
                                      </p:to>
                                    </p:set>
                                    <p:animEffect transition="in" filter="box(out)">
                                      <p:cBhvr>
                                        <p:cTn id="102" dur="500"/>
                                        <p:tgtEl>
                                          <p:spTgt spid="74782"/>
                                        </p:tgtEl>
                                      </p:cBhvr>
                                    </p:animEffect>
                                  </p:childTnLst>
                                  <p:subTnLst>
                                    <p:audio>
                                      <p:cMediaNode>
                                        <p:cTn display="0" masterRel="sameClick">
                                          <p:stCondLst>
                                            <p:cond evt="begin" delay="0">
                                              <p:tn val="100"/>
                                            </p:cond>
                                          </p:stCondLst>
                                          <p:endCondLst>
                                            <p:cond evt="onStopAudio" delay="0">
                                              <p:tgtEl>
                                                <p:sldTgt/>
                                              </p:tgtEl>
                                            </p:cond>
                                          </p:endCondLst>
                                        </p:cTn>
                                        <p:tgtEl>
                                          <p:sndTgt r:embed="rId1" name="CAMERA.WAV"/>
                                        </p:tgtEl>
                                      </p:cMediaNode>
                                    </p:audio>
                                  </p:sub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74779"/>
                                        </p:tgtEl>
                                        <p:attrNameLst>
                                          <p:attrName>style.visibility</p:attrName>
                                        </p:attrNameLst>
                                      </p:cBhvr>
                                      <p:to>
                                        <p:strVal val="visible"/>
                                      </p:to>
                                    </p:set>
                                    <p:animEffect transition="in" filter="box(out)">
                                      <p:cBhvr>
                                        <p:cTn id="107" dur="500"/>
                                        <p:tgtEl>
                                          <p:spTgt spid="74779"/>
                                        </p:tgtEl>
                                      </p:cBhvr>
                                    </p:animEffect>
                                  </p:childTnLst>
                                  <p:subTnLst>
                                    <p:audio>
                                      <p:cMediaNode>
                                        <p:cTn display="0" masterRel="sameClick">
                                          <p:stCondLst>
                                            <p:cond evt="begin" delay="0">
                                              <p:tn val="105"/>
                                            </p:cond>
                                          </p:stCondLst>
                                          <p:endCondLst>
                                            <p:cond evt="onStopAudio" delay="0">
                                              <p:tgtEl>
                                                <p:sldTgt/>
                                              </p:tgtEl>
                                            </p:cond>
                                          </p:endCondLst>
                                        </p:cTn>
                                        <p:tgtEl>
                                          <p:sndTgt r:embed="rId1" name="CAMERA.WAV"/>
                                        </p:tgtEl>
                                      </p:cMediaNode>
                                    </p:audio>
                                  </p:subTnLst>
                                </p:cTn>
                              </p:par>
                            </p:childTnLst>
                          </p:cTn>
                        </p:par>
                        <p:par>
                          <p:cTn id="108" fill="hold">
                            <p:stCondLst>
                              <p:cond delay="500"/>
                            </p:stCondLst>
                            <p:childTnLst>
                              <p:par>
                                <p:cTn id="109" presetID="4" presetClass="entr" presetSubtype="32" fill="hold" grpId="0" nodeType="afterEffect">
                                  <p:stCondLst>
                                    <p:cond delay="0"/>
                                  </p:stCondLst>
                                  <p:childTnLst>
                                    <p:set>
                                      <p:cBhvr>
                                        <p:cTn id="110" dur="1" fill="hold">
                                          <p:stCondLst>
                                            <p:cond delay="0"/>
                                          </p:stCondLst>
                                        </p:cTn>
                                        <p:tgtEl>
                                          <p:spTgt spid="74780"/>
                                        </p:tgtEl>
                                        <p:attrNameLst>
                                          <p:attrName>style.visibility</p:attrName>
                                        </p:attrNameLst>
                                      </p:cBhvr>
                                      <p:to>
                                        <p:strVal val="visible"/>
                                      </p:to>
                                    </p:set>
                                    <p:animEffect transition="in" filter="box(out)">
                                      <p:cBhvr>
                                        <p:cTn id="111" dur="500"/>
                                        <p:tgtEl>
                                          <p:spTgt spid="74780"/>
                                        </p:tgtEl>
                                      </p:cBhvr>
                                    </p:animEffect>
                                  </p:childTnLst>
                                  <p:subTnLst>
                                    <p:audio>
                                      <p:cMediaNode>
                                        <p:cTn display="0" masterRel="sameClick">
                                          <p:stCondLst>
                                            <p:cond evt="begin" delay="0">
                                              <p:tn val="109"/>
                                            </p:cond>
                                          </p:stCondLst>
                                          <p:endCondLst>
                                            <p:cond evt="onStopAudio" delay="0">
                                              <p:tgtEl>
                                                <p:sldTgt/>
                                              </p:tgtEl>
                                            </p:cond>
                                          </p:endCondLst>
                                        </p:cTn>
                                        <p:tgtEl>
                                          <p:sndTgt r:embed="rId1" name="CAMERA.WAV"/>
                                        </p:tgtEl>
                                      </p:cMediaNode>
                                    </p:audio>
                                  </p:subTnLst>
                                </p:cTn>
                              </p:par>
                            </p:childTnLst>
                          </p:cTn>
                        </p:par>
                      </p:childTnLst>
                    </p:cTn>
                  </p:par>
                  <p:par>
                    <p:cTn id="112" fill="hold">
                      <p:stCondLst>
                        <p:cond delay="indefinite"/>
                      </p:stCondLst>
                      <p:childTnLst>
                        <p:par>
                          <p:cTn id="113" fill="hold">
                            <p:stCondLst>
                              <p:cond delay="0"/>
                            </p:stCondLst>
                            <p:childTnLst>
                              <p:par>
                                <p:cTn id="114" presetID="4" presetClass="entr" presetSubtype="32" fill="hold" grpId="0" nodeType="clickEffect">
                                  <p:stCondLst>
                                    <p:cond delay="0"/>
                                  </p:stCondLst>
                                  <p:childTnLst>
                                    <p:set>
                                      <p:cBhvr>
                                        <p:cTn id="115" dur="1" fill="hold">
                                          <p:stCondLst>
                                            <p:cond delay="0"/>
                                          </p:stCondLst>
                                        </p:cTn>
                                        <p:tgtEl>
                                          <p:spTgt spid="74783"/>
                                        </p:tgtEl>
                                        <p:attrNameLst>
                                          <p:attrName>style.visibility</p:attrName>
                                        </p:attrNameLst>
                                      </p:cBhvr>
                                      <p:to>
                                        <p:strVal val="visible"/>
                                      </p:to>
                                    </p:set>
                                    <p:animEffect transition="in" filter="box(out)">
                                      <p:cBhvr>
                                        <p:cTn id="116" dur="500"/>
                                        <p:tgtEl>
                                          <p:spTgt spid="74783"/>
                                        </p:tgtEl>
                                      </p:cBhvr>
                                    </p:animEffect>
                                  </p:childTnLst>
                                  <p:subTnLst>
                                    <p:audio>
                                      <p:cMediaNode>
                                        <p:cTn display="0" masterRel="sameClick">
                                          <p:stCondLst>
                                            <p:cond evt="begin" delay="0">
                                              <p:tn val="114"/>
                                            </p:cond>
                                          </p:stCondLst>
                                          <p:endCondLst>
                                            <p:cond evt="onStopAudio" delay="0">
                                              <p:tgtEl>
                                                <p:sldTgt/>
                                              </p:tgtEl>
                                            </p:cond>
                                          </p:endCondLst>
                                        </p:cTn>
                                        <p:tgtEl>
                                          <p:sndTgt r:embed="rId1" name="CAMERA.WAV"/>
                                        </p:tgtEl>
                                      </p:cMediaNode>
                                    </p:audio>
                                  </p:subTnLst>
                                </p:cTn>
                              </p:par>
                            </p:childTnLst>
                          </p:cTn>
                        </p:par>
                        <p:par>
                          <p:cTn id="117" fill="hold">
                            <p:stCondLst>
                              <p:cond delay="500"/>
                            </p:stCondLst>
                            <p:childTnLst>
                              <p:par>
                                <p:cTn id="118" presetID="4" presetClass="entr" presetSubtype="32" fill="hold" grpId="0" nodeType="afterEffect">
                                  <p:stCondLst>
                                    <p:cond delay="0"/>
                                  </p:stCondLst>
                                  <p:childTnLst>
                                    <p:set>
                                      <p:cBhvr>
                                        <p:cTn id="119" dur="1" fill="hold">
                                          <p:stCondLst>
                                            <p:cond delay="0"/>
                                          </p:stCondLst>
                                        </p:cTn>
                                        <p:tgtEl>
                                          <p:spTgt spid="74784"/>
                                        </p:tgtEl>
                                        <p:attrNameLst>
                                          <p:attrName>style.visibility</p:attrName>
                                        </p:attrNameLst>
                                      </p:cBhvr>
                                      <p:to>
                                        <p:strVal val="visible"/>
                                      </p:to>
                                    </p:set>
                                    <p:animEffect transition="in" filter="box(out)">
                                      <p:cBhvr>
                                        <p:cTn id="120" dur="500"/>
                                        <p:tgtEl>
                                          <p:spTgt spid="74784"/>
                                        </p:tgtEl>
                                      </p:cBhvr>
                                    </p:animEffect>
                                  </p:childTnLst>
                                  <p:subTnLst>
                                    <p:audio>
                                      <p:cMediaNode>
                                        <p:cTn display="0" masterRel="sameClick">
                                          <p:stCondLst>
                                            <p:cond evt="begin" delay="0">
                                              <p:tn val="118"/>
                                            </p:cond>
                                          </p:stCondLst>
                                          <p:endCondLst>
                                            <p:cond evt="onStopAudio" delay="0">
                                              <p:tgtEl>
                                                <p:sldTgt/>
                                              </p:tgtEl>
                                            </p:cond>
                                          </p:endCondLst>
                                        </p:cTn>
                                        <p:tgtEl>
                                          <p:sndTgt r:embed="rId1" name="CAMERA.WAV"/>
                                        </p:tgtEl>
                                      </p:cMediaNode>
                                    </p:audio>
                                  </p:sub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advAuto="1000" build="p"/>
      <p:bldP spid="74773" grpId="0" animBg="1"/>
      <p:bldP spid="74774" grpId="0" animBg="1"/>
      <p:bldP spid="74775" grpId="0" animBg="1"/>
      <p:bldP spid="74776" grpId="0" animBg="1"/>
      <p:bldP spid="74777" grpId="0" animBg="1"/>
      <p:bldP spid="74778" grpId="0" animBg="1"/>
      <p:bldP spid="74779" grpId="0" animBg="1"/>
      <p:bldP spid="74780" grpId="0" animBg="1"/>
      <p:bldP spid="74781" grpId="0" animBg="1"/>
      <p:bldP spid="74782" grpId="0" animBg="1"/>
      <p:bldP spid="74783" grpId="0" animBg="1"/>
      <p:bldP spid="74784" grpId="0" animBg="1"/>
      <p:bldP spid="74785" grpId="0" animBg="1"/>
      <p:bldP spid="36668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idx="1"/>
          </p:nvPr>
        </p:nvSpPr>
        <p:spPr>
          <a:xfrm>
            <a:off x="79375" y="2036763"/>
            <a:ext cx="8607425" cy="2473325"/>
          </a:xfrm>
        </p:spPr>
        <p:txBody>
          <a:bodyPr vert="horz" wrap="square" lIns="91440" tIns="45720" rIns="91440" bIns="45720" anchor="t"/>
          <a:lstStyle/>
          <a:p>
            <a:pPr lvl="1" eaLnBrk="1" hangingPunct="1">
              <a:lnSpc>
                <a:spcPct val="180000"/>
              </a:lnSpc>
              <a:buNone/>
            </a:pPr>
            <a:r>
              <a:rPr lang="en-US" altLang="zh-CN" sz="2400" dirty="0">
                <a:solidFill>
                  <a:srgbClr val="003300"/>
                </a:solidFill>
                <a:latin typeface="宋体" panose="02010600030101010101" pitchFamily="2" charset="-122"/>
                <a:ea typeface="宋体" panose="02010600030101010101" pitchFamily="2" charset="-122"/>
              </a:rPr>
              <a:t>  </a:t>
            </a:r>
            <a:r>
              <a:rPr lang="zh-CN" altLang="zh-CN" sz="2400" dirty="0">
                <a:solidFill>
                  <a:srgbClr val="003300"/>
                </a:solidFill>
                <a:latin typeface="宋体" panose="02010600030101010101" pitchFamily="2" charset="-122"/>
                <a:ea typeface="宋体" panose="02010600030101010101" pitchFamily="2" charset="-122"/>
              </a:rPr>
              <a:t>  </a:t>
            </a:r>
            <a:r>
              <a:rPr lang="en-US" altLang="zh-CN" sz="2400" dirty="0">
                <a:solidFill>
                  <a:srgbClr val="003300"/>
                </a:solidFill>
                <a:latin typeface="宋体" panose="02010600030101010101" pitchFamily="2" charset="-122"/>
                <a:ea typeface="宋体" panose="02010600030101010101" pitchFamily="2" charset="-122"/>
              </a:rPr>
              <a:t>   </a:t>
            </a:r>
            <a:r>
              <a:rPr lang="zh-CN" altLang="en-US" dirty="0">
                <a:solidFill>
                  <a:srgbClr val="003300"/>
                </a:solidFill>
                <a:latin typeface="宋体" panose="02010600030101010101" pitchFamily="2" charset="-122"/>
                <a:ea typeface="宋体" panose="02010600030101010101" pitchFamily="2" charset="-122"/>
              </a:rPr>
              <a:t>数据结构</a:t>
            </a:r>
            <a:r>
              <a:rPr lang="zh-CN" altLang="zh-CN" dirty="0">
                <a:solidFill>
                  <a:srgbClr val="003300"/>
                </a:solidFill>
                <a:latin typeface="宋体" panose="02010600030101010101" pitchFamily="2" charset="-122"/>
                <a:ea typeface="宋体" panose="02010600030101010101" pitchFamily="2" charset="-122"/>
              </a:rPr>
              <a:t>是一门研究</a:t>
            </a:r>
            <a:r>
              <a:rPr lang="zh-CN" altLang="zh-CN" u="sng" dirty="0">
                <a:solidFill>
                  <a:srgbClr val="FF0000"/>
                </a:solidFill>
                <a:latin typeface="宋体" panose="02010600030101010101" pitchFamily="2" charset="-122"/>
                <a:ea typeface="宋体" panose="02010600030101010101" pitchFamily="2" charset="-122"/>
              </a:rPr>
              <a:t>非数值计算</a:t>
            </a:r>
            <a:r>
              <a:rPr lang="zh-CN" altLang="zh-CN" dirty="0">
                <a:solidFill>
                  <a:srgbClr val="003300"/>
                </a:solidFill>
                <a:latin typeface="宋体" panose="02010600030101010101" pitchFamily="2" charset="-122"/>
                <a:ea typeface="宋体" panose="02010600030101010101" pitchFamily="2" charset="-122"/>
              </a:rPr>
              <a:t>的程序设计问题中计算机的</a:t>
            </a:r>
            <a:r>
              <a:rPr lang="zh-CN" altLang="zh-CN" dirty="0">
                <a:solidFill>
                  <a:srgbClr val="FF0000"/>
                </a:solidFill>
                <a:latin typeface="宋体" panose="02010600030101010101" pitchFamily="2" charset="-122"/>
                <a:ea typeface="宋体" panose="02010600030101010101" pitchFamily="2" charset="-122"/>
              </a:rPr>
              <a:t>操作对象</a:t>
            </a:r>
            <a:r>
              <a:rPr lang="zh-CN" altLang="zh-CN" dirty="0">
                <a:solidFill>
                  <a:srgbClr val="003300"/>
                </a:solidFill>
                <a:latin typeface="宋体" panose="02010600030101010101" pitchFamily="2" charset="-122"/>
                <a:ea typeface="宋体" panose="02010600030101010101" pitchFamily="2" charset="-122"/>
              </a:rPr>
              <a:t>以及它们之间的</a:t>
            </a:r>
            <a:r>
              <a:rPr lang="zh-CN" altLang="zh-CN" dirty="0">
                <a:solidFill>
                  <a:srgbClr val="FF0000"/>
                </a:solidFill>
                <a:latin typeface="宋体" panose="02010600030101010101" pitchFamily="2" charset="-122"/>
                <a:ea typeface="宋体" panose="02010600030101010101" pitchFamily="2" charset="-122"/>
              </a:rPr>
              <a:t>关系</a:t>
            </a:r>
            <a:r>
              <a:rPr lang="zh-CN" altLang="zh-CN" dirty="0">
                <a:solidFill>
                  <a:srgbClr val="003300"/>
                </a:solidFill>
                <a:latin typeface="宋体" panose="02010600030101010101" pitchFamily="2" charset="-122"/>
                <a:ea typeface="宋体" panose="02010600030101010101" pitchFamily="2" charset="-122"/>
              </a:rPr>
              <a:t>和</a:t>
            </a:r>
            <a:r>
              <a:rPr lang="zh-CN" altLang="zh-CN" dirty="0">
                <a:solidFill>
                  <a:srgbClr val="FF0000"/>
                </a:solidFill>
                <a:latin typeface="宋体" panose="02010600030101010101" pitchFamily="2" charset="-122"/>
                <a:ea typeface="宋体" panose="02010600030101010101" pitchFamily="2" charset="-122"/>
              </a:rPr>
              <a:t>操作</a:t>
            </a:r>
            <a:r>
              <a:rPr lang="zh-CN" altLang="zh-CN" dirty="0">
                <a:solidFill>
                  <a:srgbClr val="003300"/>
                </a:solidFill>
                <a:latin typeface="宋体" panose="02010600030101010101" pitchFamily="2" charset="-122"/>
                <a:ea typeface="宋体" panose="02010600030101010101" pitchFamily="2" charset="-122"/>
              </a:rPr>
              <a:t>等等的学科</a:t>
            </a:r>
            <a:r>
              <a:rPr lang="zh-CN" altLang="en-US" dirty="0">
                <a:solidFill>
                  <a:srgbClr val="003300"/>
                </a:solidFill>
                <a:latin typeface="宋体" panose="02010600030101010101" pitchFamily="2" charset="-122"/>
                <a:ea typeface="宋体" panose="02010600030101010101" pitchFamily="2" charset="-122"/>
              </a:rPr>
              <a:t>。</a:t>
            </a:r>
            <a:endParaRPr lang="zh-CN" altLang="en-US" dirty="0">
              <a:solidFill>
                <a:srgbClr val="003300"/>
              </a:solidFill>
              <a:latin typeface="宋体" panose="02010600030101010101" pitchFamily="2" charset="-122"/>
              <a:ea typeface="宋体" panose="02010600030101010101" pitchFamily="2" charset="-122"/>
            </a:endParaRPr>
          </a:p>
        </p:txBody>
      </p:sp>
      <p:sp>
        <p:nvSpPr>
          <p:cNvPr id="75781" name="Rectangle 5"/>
          <p:cNvSpPr/>
          <p:nvPr/>
        </p:nvSpPr>
        <p:spPr>
          <a:xfrm>
            <a:off x="352425" y="231775"/>
            <a:ext cx="374332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zh-CN" altLang="zh-CN" sz="3200" dirty="0">
                <a:solidFill>
                  <a:schemeClr val="bg1"/>
                </a:solidFill>
                <a:latin typeface="宋体" panose="02010600030101010101" pitchFamily="2" charset="-122"/>
                <a:ea typeface="宋体" panose="02010600030101010101" pitchFamily="2" charset="-122"/>
              </a:rPr>
              <a:t>数据结构</a:t>
            </a:r>
            <a:r>
              <a:rPr lang="zh-CN" altLang="en-US" sz="3200" dirty="0">
                <a:solidFill>
                  <a:schemeClr val="bg1"/>
                </a:solidFill>
                <a:latin typeface="宋体" panose="02010600030101010101" pitchFamily="2" charset="-122"/>
                <a:ea typeface="宋体" panose="02010600030101010101" pitchFamily="2" charset="-122"/>
              </a:rPr>
              <a:t>的</a:t>
            </a:r>
            <a:r>
              <a:rPr lang="zh-CN" altLang="zh-CN" sz="3200" dirty="0">
                <a:solidFill>
                  <a:schemeClr val="bg1"/>
                </a:solidFill>
                <a:latin typeface="宋体" panose="02010600030101010101" pitchFamily="2" charset="-122"/>
                <a:ea typeface="宋体" panose="02010600030101010101" pitchFamily="2" charset="-122"/>
              </a:rPr>
              <a:t>定义</a:t>
            </a:r>
            <a:endParaRPr lang="zh-CN" altLang="en-US" sz="3200" dirty="0">
              <a:solidFill>
                <a:schemeClr val="bg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anim calcmode="lin" valueType="num">
                                      <p:cBhvr additive="base">
                                        <p:cTn id="7" dur="500" fill="hold"/>
                                        <p:tgtEl>
                                          <p:spTgt spid="757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577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5781"/>
                                        </p:tgtEl>
                                        <p:attrNameLst>
                                          <p:attrName>style.visibility</p:attrName>
                                        </p:attrNameLst>
                                      </p:cBhvr>
                                      <p:to>
                                        <p:strVal val="visible"/>
                                      </p:to>
                                    </p:set>
                                    <p:anim calcmode="lin" valueType="num">
                                      <p:cBhvr additive="base">
                                        <p:cTn id="12" dur="500" fill="hold"/>
                                        <p:tgtEl>
                                          <p:spTgt spid="75781"/>
                                        </p:tgtEl>
                                        <p:attrNameLst>
                                          <p:attrName>ppt_x</p:attrName>
                                        </p:attrNameLst>
                                      </p:cBhvr>
                                      <p:tavLst>
                                        <p:tav tm="0">
                                          <p:val>
                                            <p:strVal val="0-#ppt_w/2"/>
                                          </p:val>
                                        </p:tav>
                                        <p:tav tm="100000">
                                          <p:val>
                                            <p:strVal val="#ppt_x"/>
                                          </p:val>
                                        </p:tav>
                                      </p:tavLst>
                                    </p:anim>
                                    <p:anim calcmode="lin" valueType="num">
                                      <p:cBhvr additive="base">
                                        <p:cTn id="13" dur="500" fill="hold"/>
                                        <p:tgtEl>
                                          <p:spTgt spid="757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dvAuto="1000" build="p"/>
      <p:bldP spid="7578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vert="horz" wrap="square" lIns="91440" tIns="45720" rIns="91440" bIns="45720" anchor="ctr"/>
          <a:lstStyle/>
          <a:p>
            <a:pPr eaLnBrk="1" hangingPunct="1"/>
            <a:r>
              <a:rPr lang="en-US" altLang="zh-CN" dirty="0">
                <a:latin typeface="宋体" panose="02010600030101010101" pitchFamily="2" charset="-122"/>
                <a:ea typeface="宋体" panose="02010600030101010101" pitchFamily="2" charset="-122"/>
              </a:rPr>
              <a:t>1.2 </a:t>
            </a:r>
            <a:r>
              <a:rPr lang="zh-CN" altLang="en-US" dirty="0">
                <a:latin typeface="宋体" panose="02010600030101010101" pitchFamily="2" charset="-122"/>
                <a:ea typeface="宋体" panose="02010600030101010101" pitchFamily="2" charset="-122"/>
              </a:rPr>
              <a:t>基本概念和术语</a:t>
            </a:r>
            <a:endParaRPr lang="zh-CN" altLang="en-US" dirty="0">
              <a:latin typeface="宋体" panose="02010600030101010101" pitchFamily="2" charset="-122"/>
              <a:ea typeface="宋体" panose="02010600030101010101" pitchFamily="2" charset="-122"/>
            </a:endParaRPr>
          </a:p>
        </p:txBody>
      </p:sp>
      <p:sp>
        <p:nvSpPr>
          <p:cNvPr id="113668" name="Rectangle 4"/>
          <p:cNvSpPr/>
          <p:nvPr/>
        </p:nvSpPr>
        <p:spPr>
          <a:xfrm>
            <a:off x="455613" y="1600200"/>
            <a:ext cx="7907337" cy="14700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60000"/>
              </a:lnSpc>
              <a:buClr>
                <a:srgbClr val="6699FF"/>
              </a:buClr>
              <a:buNone/>
            </a:pPr>
            <a:r>
              <a:rPr lang="en-US" altLang="zh-CN" dirty="0">
                <a:solidFill>
                  <a:srgbClr val="003300"/>
                </a:solidFill>
                <a:latin typeface="宋体" panose="02010600030101010101" pitchFamily="2" charset="-122"/>
                <a:ea typeface="宋体" panose="02010600030101010101" pitchFamily="2" charset="-122"/>
              </a:rPr>
              <a:t>1</a:t>
            </a:r>
            <a:r>
              <a:rPr lang="zh-CN" altLang="en-US" dirty="0">
                <a:solidFill>
                  <a:srgbClr val="003300"/>
                </a:solidFill>
                <a:latin typeface="宋体" panose="02010600030101010101" pitchFamily="2" charset="-122"/>
                <a:ea typeface="宋体" panose="02010600030101010101" pitchFamily="2" charset="-122"/>
              </a:rPr>
              <a:t>、</a:t>
            </a:r>
            <a:r>
              <a:rPr lang="zh-CN" altLang="en-US" dirty="0">
                <a:solidFill>
                  <a:srgbClr val="FF0000"/>
                </a:solidFill>
                <a:latin typeface="宋体" panose="02010600030101010101" pitchFamily="2" charset="-122"/>
                <a:ea typeface="宋体" panose="02010600030101010101" pitchFamily="2" charset="-122"/>
              </a:rPr>
              <a:t>数据（</a:t>
            </a:r>
            <a:r>
              <a:rPr lang="en-US" altLang="zh-CN" dirty="0">
                <a:solidFill>
                  <a:srgbClr val="FF0000"/>
                </a:solidFill>
                <a:latin typeface="宋体" panose="02010600030101010101" pitchFamily="2" charset="-122"/>
                <a:ea typeface="宋体" panose="02010600030101010101" pitchFamily="2" charset="-122"/>
              </a:rPr>
              <a:t>Data)</a:t>
            </a:r>
            <a:r>
              <a:rPr lang="en-US" altLang="zh-CN" dirty="0">
                <a:solidFill>
                  <a:srgbClr val="000000"/>
                </a:solidFill>
                <a:latin typeface="Arial" panose="020B0604020202020204" pitchFamily="34" charset="0"/>
                <a:ea typeface="宋体" panose="02010600030101010101" pitchFamily="2" charset="-122"/>
              </a:rPr>
              <a:t>—</a:t>
            </a:r>
            <a:r>
              <a:rPr lang="zh-CN" altLang="en-US" dirty="0">
                <a:solidFill>
                  <a:srgbClr val="000000"/>
                </a:solidFill>
                <a:latin typeface="宋体" panose="02010600030101010101" pitchFamily="2" charset="-122"/>
                <a:ea typeface="宋体" panose="02010600030101010101" pitchFamily="2" charset="-122"/>
              </a:rPr>
              <a:t>所有能够输入到计算机中并被计算机处理的</a:t>
            </a:r>
            <a:r>
              <a:rPr lang="zh-CN" altLang="en-US" dirty="0">
                <a:solidFill>
                  <a:srgbClr val="FF0000"/>
                </a:solidFill>
                <a:latin typeface="宋体" panose="02010600030101010101" pitchFamily="2" charset="-122"/>
                <a:ea typeface="宋体" panose="02010600030101010101" pitchFamily="2" charset="-122"/>
              </a:rPr>
              <a:t>符号</a:t>
            </a:r>
            <a:r>
              <a:rPr lang="zh-CN" altLang="en-US" dirty="0">
                <a:solidFill>
                  <a:srgbClr val="000000"/>
                </a:solidFill>
                <a:latin typeface="宋体" panose="02010600030101010101" pitchFamily="2" charset="-122"/>
                <a:ea typeface="宋体" panose="02010600030101010101" pitchFamily="2" charset="-122"/>
              </a:rPr>
              <a:t>的总称。</a:t>
            </a:r>
            <a:endParaRPr lang="zh-CN" altLang="en-US" dirty="0">
              <a:solidFill>
                <a:srgbClr val="000000"/>
              </a:solidFill>
              <a:latin typeface="宋体" panose="02010600030101010101" pitchFamily="2" charset="-122"/>
              <a:ea typeface="宋体" panose="02010600030101010101" pitchFamily="2" charset="-122"/>
            </a:endParaRPr>
          </a:p>
        </p:txBody>
      </p:sp>
      <p:sp>
        <p:nvSpPr>
          <p:cNvPr id="113669" name="Rectangle 5"/>
          <p:cNvSpPr/>
          <p:nvPr/>
        </p:nvSpPr>
        <p:spPr>
          <a:xfrm>
            <a:off x="465138" y="3173413"/>
            <a:ext cx="7897812" cy="24161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30000"/>
              </a:lnSpc>
              <a:buClr>
                <a:srgbClr val="6699FF"/>
              </a:buClr>
              <a:buNone/>
            </a:pPr>
            <a:r>
              <a:rPr lang="en-US" altLang="zh-CN" dirty="0">
                <a:solidFill>
                  <a:srgbClr val="003300"/>
                </a:solidFill>
                <a:latin typeface="宋体" panose="02010600030101010101" pitchFamily="2" charset="-122"/>
                <a:ea typeface="宋体" panose="02010600030101010101" pitchFamily="2" charset="-122"/>
              </a:rPr>
              <a:t>2</a:t>
            </a:r>
            <a:r>
              <a:rPr lang="zh-CN" altLang="en-US" dirty="0">
                <a:solidFill>
                  <a:srgbClr val="003300"/>
                </a:solidFill>
                <a:latin typeface="宋体" panose="02010600030101010101" pitchFamily="2" charset="-122"/>
                <a:ea typeface="宋体" panose="02010600030101010101" pitchFamily="2" charset="-122"/>
              </a:rPr>
              <a:t>、</a:t>
            </a:r>
            <a:r>
              <a:rPr lang="zh-CN" altLang="en-US" dirty="0">
                <a:solidFill>
                  <a:srgbClr val="FF0000"/>
                </a:solidFill>
                <a:latin typeface="宋体" panose="02010600030101010101" pitchFamily="2" charset="-122"/>
                <a:ea typeface="宋体" panose="02010600030101010101" pitchFamily="2" charset="-122"/>
              </a:rPr>
              <a:t>数据元素（</a:t>
            </a:r>
            <a:r>
              <a:rPr lang="en-US" altLang="zh-CN" dirty="0">
                <a:solidFill>
                  <a:srgbClr val="FF0000"/>
                </a:solidFill>
                <a:latin typeface="宋体" panose="02010600030101010101" pitchFamily="2" charset="-122"/>
                <a:ea typeface="宋体" panose="02010600030101010101" pitchFamily="2" charset="-122"/>
              </a:rPr>
              <a:t>Data Element</a:t>
            </a:r>
            <a:r>
              <a:rPr lang="zh-CN" altLang="en-US" dirty="0">
                <a:solidFill>
                  <a:srgbClr val="FF0000"/>
                </a:solidFill>
                <a:latin typeface="宋体" panose="02010600030101010101" pitchFamily="2" charset="-122"/>
                <a:ea typeface="宋体" panose="02010600030101010101" pitchFamily="2" charset="-122"/>
              </a:rPr>
              <a:t>）</a:t>
            </a:r>
            <a:r>
              <a:rPr lang="en-US" altLang="zh-CN" dirty="0">
                <a:solidFill>
                  <a:srgbClr val="000000"/>
                </a:solidFill>
                <a:latin typeface="Arial" panose="020B0604020202020204" pitchFamily="34" charset="0"/>
                <a:ea typeface="宋体" panose="02010600030101010101" pitchFamily="2" charset="-122"/>
              </a:rPr>
              <a:t>—</a:t>
            </a:r>
            <a:r>
              <a:rPr lang="zh-CN" altLang="en-US" dirty="0">
                <a:solidFill>
                  <a:srgbClr val="003300"/>
                </a:solidFill>
                <a:latin typeface="宋体" panose="02010600030101010101" pitchFamily="2" charset="-122"/>
                <a:ea typeface="宋体" panose="02010600030101010101" pitchFamily="2" charset="-122"/>
              </a:rPr>
              <a:t>是数据集合中的一个</a:t>
            </a:r>
            <a:r>
              <a:rPr lang="zh-CN" altLang="en-US" dirty="0">
                <a:solidFill>
                  <a:srgbClr val="003300"/>
                </a:solidFill>
                <a:latin typeface="Arial" panose="020B0604020202020204" pitchFamily="34" charset="0"/>
                <a:ea typeface="宋体" panose="02010600030101010101" pitchFamily="2" charset="-122"/>
              </a:rPr>
              <a:t>“</a:t>
            </a:r>
            <a:r>
              <a:rPr lang="zh-CN" altLang="en-US" dirty="0">
                <a:solidFill>
                  <a:srgbClr val="FF0000"/>
                </a:solidFill>
                <a:latin typeface="宋体" panose="02010600030101010101" pitchFamily="2" charset="-122"/>
                <a:ea typeface="宋体" panose="02010600030101010101" pitchFamily="2" charset="-122"/>
              </a:rPr>
              <a:t>个体</a:t>
            </a:r>
            <a:r>
              <a:rPr lang="zh-CN" altLang="en-US" dirty="0">
                <a:solidFill>
                  <a:srgbClr val="003300"/>
                </a:solidFill>
                <a:latin typeface="Arial" panose="020B0604020202020204" pitchFamily="34" charset="0"/>
                <a:ea typeface="宋体" panose="02010600030101010101" pitchFamily="2" charset="-122"/>
              </a:rPr>
              <a:t>”</a:t>
            </a:r>
            <a:r>
              <a:rPr lang="en-US" altLang="zh-CN" dirty="0">
                <a:solidFill>
                  <a:srgbClr val="003300"/>
                </a:solidFill>
                <a:latin typeface="宋体" panose="02010600030101010101" pitchFamily="2" charset="-122"/>
                <a:ea typeface="宋体" panose="02010600030101010101" pitchFamily="2" charset="-122"/>
              </a:rPr>
              <a:t>,</a:t>
            </a:r>
            <a:r>
              <a:rPr lang="zh-CN" altLang="en-US" dirty="0">
                <a:solidFill>
                  <a:srgbClr val="003300"/>
                </a:solidFill>
                <a:latin typeface="宋体" panose="02010600030101010101" pitchFamily="2" charset="-122"/>
                <a:ea typeface="宋体" panose="02010600030101010101" pitchFamily="2" charset="-122"/>
              </a:rPr>
              <a:t>在计算机中通常作为一个</a:t>
            </a:r>
            <a:r>
              <a:rPr lang="zh-CN" altLang="en-US" dirty="0">
                <a:solidFill>
                  <a:srgbClr val="FF0000"/>
                </a:solidFill>
                <a:latin typeface="宋体" panose="02010600030101010101" pitchFamily="2" charset="-122"/>
                <a:ea typeface="宋体" panose="02010600030101010101" pitchFamily="2" charset="-122"/>
              </a:rPr>
              <a:t>整体</a:t>
            </a:r>
            <a:r>
              <a:rPr lang="zh-CN" altLang="en-US" dirty="0">
                <a:solidFill>
                  <a:srgbClr val="003300"/>
                </a:solidFill>
                <a:latin typeface="宋体" panose="02010600030101010101" pitchFamily="2" charset="-122"/>
                <a:ea typeface="宋体" panose="02010600030101010101" pitchFamily="2" charset="-122"/>
              </a:rPr>
              <a:t>进行考虑和处理，是数据结构中讨论的</a:t>
            </a:r>
            <a:r>
              <a:rPr lang="zh-CN" altLang="en-US" dirty="0">
                <a:solidFill>
                  <a:srgbClr val="FF0000"/>
                </a:solidFill>
                <a:latin typeface="宋体" panose="02010600030101010101" pitchFamily="2" charset="-122"/>
                <a:ea typeface="宋体" panose="02010600030101010101" pitchFamily="2" charset="-122"/>
              </a:rPr>
              <a:t>基本单位</a:t>
            </a:r>
            <a:r>
              <a:rPr lang="zh-CN" altLang="en-US" dirty="0">
                <a:solidFill>
                  <a:srgbClr val="003300"/>
                </a:solidFill>
                <a:latin typeface="宋体" panose="02010600030101010101" pitchFamily="2" charset="-122"/>
                <a:ea typeface="宋体" panose="02010600030101010101" pitchFamily="2" charset="-122"/>
              </a:rPr>
              <a:t>。</a:t>
            </a:r>
            <a:endParaRPr lang="zh-CN" altLang="en-US" dirty="0">
              <a:solidFill>
                <a:srgbClr val="003300"/>
              </a:solidFill>
              <a:latin typeface="宋体" panose="02010600030101010101" pitchFamily="2" charset="-122"/>
              <a:ea typeface="宋体" panose="02010600030101010101" pitchFamily="2" charset="-122"/>
            </a:endParaRPr>
          </a:p>
          <a:p>
            <a:pPr marL="0" lvl="0" indent="0" eaLnBrk="1" hangingPunct="1">
              <a:lnSpc>
                <a:spcPct val="130000"/>
              </a:lnSpc>
              <a:buClr>
                <a:srgbClr val="6699FF"/>
              </a:buClr>
              <a:buNone/>
            </a:pPr>
            <a:endParaRPr lang="en-US" altLang="zh-CN" dirty="0">
              <a:solidFill>
                <a:srgbClr val="0033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3668"/>
                                        </p:tgtEl>
                                        <p:attrNameLst>
                                          <p:attrName>style.visibility</p:attrName>
                                        </p:attrNameLst>
                                      </p:cBhvr>
                                      <p:to>
                                        <p:strVal val="visible"/>
                                      </p:to>
                                    </p:set>
                                    <p:anim calcmode="lin" valueType="num">
                                      <p:cBhvr additive="base">
                                        <p:cTn id="7" dur="500" fill="hold"/>
                                        <p:tgtEl>
                                          <p:spTgt spid="113668"/>
                                        </p:tgtEl>
                                        <p:attrNameLst>
                                          <p:attrName>ppt_x</p:attrName>
                                        </p:attrNameLst>
                                      </p:cBhvr>
                                      <p:tavLst>
                                        <p:tav tm="0">
                                          <p:val>
                                            <p:strVal val="0-#ppt_w/2"/>
                                          </p:val>
                                        </p:tav>
                                        <p:tav tm="100000">
                                          <p:val>
                                            <p:strVal val="#ppt_x"/>
                                          </p:val>
                                        </p:tav>
                                      </p:tavLst>
                                    </p:anim>
                                    <p:anim calcmode="lin" valueType="num">
                                      <p:cBhvr additive="base">
                                        <p:cTn id="8" dur="500" fill="hold"/>
                                        <p:tgtEl>
                                          <p:spTgt spid="11366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3669"/>
                                        </p:tgtEl>
                                        <p:attrNameLst>
                                          <p:attrName>style.visibility</p:attrName>
                                        </p:attrNameLst>
                                      </p:cBhvr>
                                      <p:to>
                                        <p:strVal val="visible"/>
                                      </p:to>
                                    </p:set>
                                    <p:anim calcmode="lin" valueType="num">
                                      <p:cBhvr additive="base">
                                        <p:cTn id="12" dur="500" fill="hold"/>
                                        <p:tgtEl>
                                          <p:spTgt spid="113669"/>
                                        </p:tgtEl>
                                        <p:attrNameLst>
                                          <p:attrName>ppt_x</p:attrName>
                                        </p:attrNameLst>
                                      </p:cBhvr>
                                      <p:tavLst>
                                        <p:tav tm="0">
                                          <p:val>
                                            <p:strVal val="0-#ppt_w/2"/>
                                          </p:val>
                                        </p:tav>
                                        <p:tav tm="100000">
                                          <p:val>
                                            <p:strVal val="#ppt_x"/>
                                          </p:val>
                                        </p:tav>
                                      </p:tavLst>
                                    </p:anim>
                                    <p:anim calcmode="lin" valueType="num">
                                      <p:cBhvr additive="base">
                                        <p:cTn id="13" dur="500" fill="hold"/>
                                        <p:tgtEl>
                                          <p:spTgt spid="1136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p:bldP spid="11366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Text Box 4"/>
          <p:cNvSpPr txBox="1"/>
          <p:nvPr/>
        </p:nvSpPr>
        <p:spPr>
          <a:xfrm>
            <a:off x="1243013" y="2627313"/>
            <a:ext cx="6132512"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4000" b="0" dirty="0">
                <a:solidFill>
                  <a:srgbClr val="FF0000"/>
                </a:solidFill>
                <a:latin typeface="楷体_GB2312" pitchFamily="49" charset="-122"/>
                <a:ea typeface="楷体_GB2312" pitchFamily="49" charset="-122"/>
              </a:rPr>
              <a:t> </a:t>
            </a:r>
            <a:r>
              <a:rPr lang="zh-CN" altLang="en-US" sz="3200" b="0" dirty="0">
                <a:solidFill>
                  <a:srgbClr val="000000"/>
                </a:solidFill>
                <a:latin typeface="楷体_GB2312" pitchFamily="49" charset="-122"/>
                <a:ea typeface="楷体_GB2312" pitchFamily="49" charset="-122"/>
              </a:rPr>
              <a:t>其中每个款项称为一个</a:t>
            </a:r>
            <a:r>
              <a:rPr lang="zh-CN" altLang="en-US" sz="3200" dirty="0">
                <a:solidFill>
                  <a:srgbClr val="FF0000"/>
                </a:solidFill>
                <a:latin typeface="Times New Roman" panose="02020603050405020304" pitchFamily="18" charset="0"/>
                <a:ea typeface="楷体_GB2312" pitchFamily="49" charset="-122"/>
              </a:rPr>
              <a:t>“</a:t>
            </a:r>
            <a:r>
              <a:rPr lang="zh-CN" altLang="en-US" sz="3200" dirty="0">
                <a:solidFill>
                  <a:srgbClr val="FF0000"/>
                </a:solidFill>
                <a:latin typeface="楷体_GB2312" pitchFamily="49" charset="-122"/>
                <a:ea typeface="楷体_GB2312" pitchFamily="49" charset="-122"/>
              </a:rPr>
              <a:t>数据项</a:t>
            </a:r>
            <a:r>
              <a:rPr lang="zh-CN" altLang="en-US" sz="3200" dirty="0">
                <a:solidFill>
                  <a:srgbClr val="FF0000"/>
                </a:solidFill>
                <a:latin typeface="Times New Roman" panose="02020603050405020304" pitchFamily="18" charset="0"/>
                <a:ea typeface="楷体_GB2312" pitchFamily="49" charset="-122"/>
              </a:rPr>
              <a:t>”</a:t>
            </a:r>
            <a:endParaRPr lang="zh-CN" altLang="en-US" sz="3200" dirty="0">
              <a:solidFill>
                <a:srgbClr val="FF0000"/>
              </a:solidFill>
              <a:latin typeface="楷体_GB2312" pitchFamily="49" charset="-122"/>
              <a:ea typeface="楷体_GB2312" pitchFamily="49" charset="-122"/>
            </a:endParaRPr>
          </a:p>
        </p:txBody>
      </p:sp>
      <p:sp>
        <p:nvSpPr>
          <p:cNvPr id="119813" name="Text Box 5"/>
          <p:cNvSpPr txBox="1"/>
          <p:nvPr/>
        </p:nvSpPr>
        <p:spPr>
          <a:xfrm>
            <a:off x="1497013" y="3459163"/>
            <a:ext cx="588010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3200" b="0" dirty="0">
                <a:solidFill>
                  <a:srgbClr val="000000"/>
                </a:solidFill>
                <a:latin typeface="楷体_GB2312" pitchFamily="49" charset="-122"/>
                <a:ea typeface="楷体_GB2312" pitchFamily="49" charset="-122"/>
              </a:rPr>
              <a:t>它是数据结构中讨论的</a:t>
            </a:r>
            <a:r>
              <a:rPr lang="zh-CN" altLang="en-US" sz="3200" dirty="0">
                <a:solidFill>
                  <a:srgbClr val="FF0000"/>
                </a:solidFill>
                <a:latin typeface="楷体_GB2312" pitchFamily="49" charset="-122"/>
                <a:ea typeface="楷体_GB2312" pitchFamily="49" charset="-122"/>
              </a:rPr>
              <a:t>最小单位</a:t>
            </a:r>
            <a:endParaRPr lang="zh-CN" altLang="en-US" sz="3200" dirty="0">
              <a:solidFill>
                <a:srgbClr val="FF0000"/>
              </a:solidFill>
              <a:latin typeface="楷体_GB2312" pitchFamily="49" charset="-122"/>
              <a:ea typeface="楷体_GB2312" pitchFamily="49" charset="-122"/>
            </a:endParaRPr>
          </a:p>
        </p:txBody>
      </p:sp>
      <p:sp>
        <p:nvSpPr>
          <p:cNvPr id="119814" name="Text Box 6"/>
          <p:cNvSpPr txBox="1"/>
          <p:nvPr/>
        </p:nvSpPr>
        <p:spPr>
          <a:xfrm>
            <a:off x="579438" y="1355725"/>
            <a:ext cx="5895975"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3200" dirty="0">
                <a:solidFill>
                  <a:srgbClr val="6600CC"/>
                </a:solidFill>
                <a:latin typeface="楷体_GB2312" pitchFamily="49" charset="-122"/>
                <a:ea typeface="楷体_GB2312" pitchFamily="49" charset="-122"/>
              </a:rPr>
              <a:t>数据元素可以由若干</a:t>
            </a:r>
            <a:r>
              <a:rPr lang="zh-CN" altLang="en-US" sz="3200" u="sng" dirty="0">
                <a:solidFill>
                  <a:srgbClr val="FF0000"/>
                </a:solidFill>
                <a:latin typeface="楷体_GB2312" pitchFamily="49" charset="-122"/>
                <a:ea typeface="楷体_GB2312" pitchFamily="49" charset="-122"/>
              </a:rPr>
              <a:t>款项</a:t>
            </a:r>
            <a:r>
              <a:rPr lang="zh-CN" altLang="en-US" sz="3200" dirty="0">
                <a:solidFill>
                  <a:srgbClr val="6600CC"/>
                </a:solidFill>
                <a:latin typeface="楷体_GB2312" pitchFamily="49" charset="-122"/>
                <a:ea typeface="楷体_GB2312" pitchFamily="49" charset="-122"/>
              </a:rPr>
              <a:t>构成。</a:t>
            </a:r>
            <a:endParaRPr lang="zh-CN" altLang="en-US" sz="3200" dirty="0">
              <a:solidFill>
                <a:srgbClr val="6600CC"/>
              </a:solidFill>
              <a:latin typeface="楷体_GB2312" pitchFamily="49" charset="-122"/>
              <a:ea typeface="楷体_GB2312" pitchFamily="49" charset="-122"/>
            </a:endParaRPr>
          </a:p>
        </p:txBody>
      </p:sp>
      <p:sp>
        <p:nvSpPr>
          <p:cNvPr id="119815" name="Text Box 7"/>
          <p:cNvSpPr txBox="1"/>
          <p:nvPr/>
        </p:nvSpPr>
        <p:spPr>
          <a:xfrm>
            <a:off x="735013" y="2087563"/>
            <a:ext cx="140335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3200" b="0" dirty="0">
                <a:solidFill>
                  <a:srgbClr val="000000"/>
                </a:solidFill>
                <a:latin typeface="楷体_GB2312" pitchFamily="49" charset="-122"/>
                <a:ea typeface="楷体_GB2312" pitchFamily="49" charset="-122"/>
              </a:rPr>
              <a:t>例如：</a:t>
            </a:r>
            <a:endParaRPr lang="zh-CN" altLang="en-US" sz="3200" b="0" dirty="0">
              <a:solidFill>
                <a:srgbClr val="000000"/>
              </a:solidFill>
              <a:latin typeface="楷体_GB2312" pitchFamily="49" charset="-122"/>
              <a:ea typeface="楷体_GB2312" pitchFamily="49" charset="-122"/>
            </a:endParaRPr>
          </a:p>
        </p:txBody>
      </p:sp>
      <p:sp>
        <p:nvSpPr>
          <p:cNvPr id="119816" name="Text Box 8"/>
          <p:cNvSpPr txBox="1"/>
          <p:nvPr/>
        </p:nvSpPr>
        <p:spPr>
          <a:xfrm>
            <a:off x="1990725" y="2087563"/>
            <a:ext cx="465455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3200" b="0" dirty="0">
                <a:solidFill>
                  <a:srgbClr val="000000"/>
                </a:solidFill>
                <a:latin typeface="楷体_GB2312" pitchFamily="49" charset="-122"/>
                <a:ea typeface="楷体_GB2312" pitchFamily="49" charset="-122"/>
              </a:rPr>
              <a:t>描述一个学生的数据元素</a:t>
            </a:r>
            <a:endParaRPr lang="zh-CN" altLang="en-US" sz="3200" b="0" dirty="0">
              <a:solidFill>
                <a:srgbClr val="000000"/>
              </a:solidFill>
              <a:latin typeface="楷体_GB2312" pitchFamily="49" charset="-122"/>
              <a:ea typeface="楷体_GB2312" pitchFamily="49" charset="-122"/>
            </a:endParaRPr>
          </a:p>
        </p:txBody>
      </p:sp>
      <p:sp>
        <p:nvSpPr>
          <p:cNvPr id="119817" name="Text Box 9"/>
          <p:cNvSpPr txBox="1"/>
          <p:nvPr/>
        </p:nvSpPr>
        <p:spPr>
          <a:xfrm>
            <a:off x="4972050" y="5880100"/>
            <a:ext cx="1573213"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dirty="0">
                <a:solidFill>
                  <a:srgbClr val="9900CC"/>
                </a:solidFill>
                <a:latin typeface="楷体_GB2312" pitchFamily="49" charset="-122"/>
                <a:ea typeface="楷体_GB2312" pitchFamily="49" charset="-122"/>
              </a:rPr>
              <a:t>组合项</a:t>
            </a:r>
            <a:endParaRPr lang="zh-CN" altLang="en-US" b="0" dirty="0">
              <a:solidFill>
                <a:srgbClr val="9900CC"/>
              </a:solidFill>
              <a:latin typeface="楷体_GB2312" pitchFamily="49" charset="-122"/>
              <a:ea typeface="楷体_GB2312" pitchFamily="49" charset="-122"/>
            </a:endParaRPr>
          </a:p>
        </p:txBody>
      </p:sp>
      <p:sp>
        <p:nvSpPr>
          <p:cNvPr id="119818" name="AutoShape 10"/>
          <p:cNvSpPr/>
          <p:nvPr/>
        </p:nvSpPr>
        <p:spPr>
          <a:xfrm rot="-5400000">
            <a:off x="5573713" y="4872038"/>
            <a:ext cx="215900" cy="1655762"/>
          </a:xfrm>
          <a:prstGeom prst="leftBrace">
            <a:avLst>
              <a:gd name="adj1" fmla="val 63767"/>
              <a:gd name="adj2" fmla="val 50000"/>
            </a:avLst>
          </a:prstGeom>
          <a:noFill/>
          <a:ln w="38100" cap="flat" cmpd="sng">
            <a:solidFill>
              <a:schemeClr val="tx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nvGrpSpPr>
          <p:cNvPr id="2" name="Group 11"/>
          <p:cNvGrpSpPr/>
          <p:nvPr/>
        </p:nvGrpSpPr>
        <p:grpSpPr>
          <a:xfrm>
            <a:off x="4854575" y="4872038"/>
            <a:ext cx="1655763" cy="617537"/>
            <a:chOff x="3126" y="2736"/>
            <a:chExt cx="1152" cy="463"/>
          </a:xfrm>
        </p:grpSpPr>
        <p:sp>
          <p:nvSpPr>
            <p:cNvPr id="29714" name="Text Box 12"/>
            <p:cNvSpPr txBox="1"/>
            <p:nvPr/>
          </p:nvSpPr>
          <p:spPr>
            <a:xfrm>
              <a:off x="3126" y="2757"/>
              <a:ext cx="1152" cy="442"/>
            </a:xfrm>
            <a:prstGeom prst="rect">
              <a:avLst/>
            </a:prstGeom>
            <a:noFill/>
            <a:ln w="952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None/>
              </a:pPr>
              <a:r>
                <a:rPr lang="zh-CN" altLang="en-US" sz="3200" b="0" dirty="0">
                  <a:solidFill>
                    <a:srgbClr val="000000"/>
                  </a:solidFill>
                  <a:latin typeface="Times New Roman" panose="02020603050405020304" pitchFamily="18" charset="0"/>
                  <a:ea typeface="宋体" panose="02010600030101010101" pitchFamily="2" charset="-122"/>
                </a:rPr>
                <a:t>年 月 日</a:t>
              </a:r>
              <a:endParaRPr lang="zh-CN" altLang="en-US" sz="3200" b="0" dirty="0">
                <a:solidFill>
                  <a:srgbClr val="000000"/>
                </a:solidFill>
                <a:latin typeface="Times New Roman" panose="02020603050405020304" pitchFamily="18" charset="0"/>
                <a:ea typeface="宋体" panose="02010600030101010101" pitchFamily="2" charset="-122"/>
              </a:endParaRPr>
            </a:p>
          </p:txBody>
        </p:sp>
        <p:sp>
          <p:nvSpPr>
            <p:cNvPr id="29715" name="Line 13"/>
            <p:cNvSpPr/>
            <p:nvPr/>
          </p:nvSpPr>
          <p:spPr>
            <a:xfrm>
              <a:off x="3510" y="2736"/>
              <a:ext cx="0" cy="432"/>
            </a:xfrm>
            <a:prstGeom prst="line">
              <a:avLst/>
            </a:prstGeom>
            <a:ln w="9525" cap="flat" cmpd="sng">
              <a:solidFill>
                <a:schemeClr val="tx1"/>
              </a:solidFill>
              <a:prstDash val="solid"/>
              <a:headEnd type="none" w="med" len="med"/>
              <a:tailEnd type="none" w="med" len="med"/>
            </a:ln>
          </p:spPr>
        </p:sp>
        <p:sp>
          <p:nvSpPr>
            <p:cNvPr id="29716" name="Line 14"/>
            <p:cNvSpPr/>
            <p:nvPr/>
          </p:nvSpPr>
          <p:spPr>
            <a:xfrm>
              <a:off x="3894" y="2736"/>
              <a:ext cx="0" cy="432"/>
            </a:xfrm>
            <a:prstGeom prst="line">
              <a:avLst/>
            </a:prstGeom>
            <a:ln w="9525" cap="flat" cmpd="sng">
              <a:solidFill>
                <a:schemeClr val="tx1"/>
              </a:solidFill>
              <a:prstDash val="solid"/>
              <a:headEnd type="none" w="med" len="med"/>
              <a:tailEnd type="none" w="med" len="med"/>
            </a:ln>
          </p:spPr>
        </p:sp>
      </p:grpSp>
      <p:grpSp>
        <p:nvGrpSpPr>
          <p:cNvPr id="3" name="Group 15"/>
          <p:cNvGrpSpPr/>
          <p:nvPr/>
        </p:nvGrpSpPr>
        <p:grpSpPr>
          <a:xfrm>
            <a:off x="893763" y="4295775"/>
            <a:ext cx="7345362" cy="588963"/>
            <a:chOff x="324" y="2352"/>
            <a:chExt cx="5196" cy="458"/>
          </a:xfrm>
        </p:grpSpPr>
        <p:sp>
          <p:nvSpPr>
            <p:cNvPr id="29708" name="Text Box 16"/>
            <p:cNvSpPr txBox="1"/>
            <p:nvPr/>
          </p:nvSpPr>
          <p:spPr>
            <a:xfrm>
              <a:off x="324" y="2352"/>
              <a:ext cx="5196" cy="458"/>
            </a:xfrm>
            <a:prstGeom prst="rect">
              <a:avLst/>
            </a:prstGeom>
            <a:noFill/>
            <a:ln w="952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None/>
              </a:pPr>
              <a:r>
                <a:rPr lang="zh-CN" altLang="en-US" sz="3200" b="0" dirty="0">
                  <a:solidFill>
                    <a:srgbClr val="000000"/>
                  </a:solidFill>
                  <a:latin typeface="楷体_GB2312" pitchFamily="49" charset="-122"/>
                  <a:ea typeface="楷体_GB2312" pitchFamily="49" charset="-122"/>
                </a:rPr>
                <a:t>姓 名学 号班 号性别出生日期入学成绩</a:t>
              </a:r>
              <a:endParaRPr lang="zh-CN" altLang="en-US" sz="3200" b="0" dirty="0">
                <a:solidFill>
                  <a:srgbClr val="000000"/>
                </a:solidFill>
                <a:latin typeface="华文行楷" panose="02010800040101010101" pitchFamily="2" charset="-122"/>
                <a:ea typeface="华文行楷" panose="02010800040101010101" pitchFamily="2" charset="-122"/>
              </a:endParaRPr>
            </a:p>
          </p:txBody>
        </p:sp>
        <p:sp>
          <p:nvSpPr>
            <p:cNvPr id="29709" name="Line 17"/>
            <p:cNvSpPr/>
            <p:nvPr/>
          </p:nvSpPr>
          <p:spPr>
            <a:xfrm>
              <a:off x="1104" y="2352"/>
              <a:ext cx="0" cy="432"/>
            </a:xfrm>
            <a:prstGeom prst="line">
              <a:avLst/>
            </a:prstGeom>
            <a:ln w="9525" cap="flat" cmpd="sng">
              <a:solidFill>
                <a:schemeClr val="tx1"/>
              </a:solidFill>
              <a:prstDash val="solid"/>
              <a:headEnd type="none" w="med" len="med"/>
              <a:tailEnd type="none" w="med" len="med"/>
            </a:ln>
          </p:spPr>
        </p:sp>
        <p:sp>
          <p:nvSpPr>
            <p:cNvPr id="29710" name="Line 18"/>
            <p:cNvSpPr/>
            <p:nvPr/>
          </p:nvSpPr>
          <p:spPr>
            <a:xfrm>
              <a:off x="2496" y="2352"/>
              <a:ext cx="0" cy="432"/>
            </a:xfrm>
            <a:prstGeom prst="line">
              <a:avLst/>
            </a:prstGeom>
            <a:ln w="9525" cap="flat" cmpd="sng">
              <a:solidFill>
                <a:schemeClr val="tx1"/>
              </a:solidFill>
              <a:prstDash val="solid"/>
              <a:headEnd type="none" w="med" len="med"/>
              <a:tailEnd type="none" w="med" len="med"/>
            </a:ln>
          </p:spPr>
        </p:sp>
        <p:sp>
          <p:nvSpPr>
            <p:cNvPr id="29711" name="Line 19"/>
            <p:cNvSpPr/>
            <p:nvPr/>
          </p:nvSpPr>
          <p:spPr>
            <a:xfrm>
              <a:off x="3120" y="2352"/>
              <a:ext cx="0" cy="432"/>
            </a:xfrm>
            <a:prstGeom prst="line">
              <a:avLst/>
            </a:prstGeom>
            <a:ln w="9525" cap="flat" cmpd="sng">
              <a:solidFill>
                <a:schemeClr val="tx1"/>
              </a:solidFill>
              <a:prstDash val="solid"/>
              <a:headEnd type="none" w="med" len="med"/>
              <a:tailEnd type="none" w="med" len="med"/>
            </a:ln>
          </p:spPr>
        </p:sp>
        <p:sp>
          <p:nvSpPr>
            <p:cNvPr id="29712" name="Line 20"/>
            <p:cNvSpPr/>
            <p:nvPr/>
          </p:nvSpPr>
          <p:spPr>
            <a:xfrm>
              <a:off x="4272" y="2352"/>
              <a:ext cx="0" cy="432"/>
            </a:xfrm>
            <a:prstGeom prst="line">
              <a:avLst/>
            </a:prstGeom>
            <a:ln w="9525" cap="flat" cmpd="sng">
              <a:solidFill>
                <a:schemeClr val="tx1"/>
              </a:solidFill>
              <a:prstDash val="solid"/>
              <a:headEnd type="none" w="med" len="med"/>
              <a:tailEnd type="none" w="med" len="med"/>
            </a:ln>
          </p:spPr>
        </p:sp>
        <p:sp>
          <p:nvSpPr>
            <p:cNvPr id="29713" name="Line 21"/>
            <p:cNvSpPr/>
            <p:nvPr/>
          </p:nvSpPr>
          <p:spPr>
            <a:xfrm>
              <a:off x="1824" y="2352"/>
              <a:ext cx="0" cy="432"/>
            </a:xfrm>
            <a:prstGeom prst="line">
              <a:avLst/>
            </a:prstGeom>
            <a:ln w="9525" cap="flat" cmpd="sng">
              <a:solidFill>
                <a:schemeClr val="tx1"/>
              </a:solidFill>
              <a:prstDash val="solid"/>
              <a:headEnd type="none" w="med" len="med"/>
              <a:tailEnd type="none" w="med" len="med"/>
            </a:ln>
          </p:spPr>
        </p:sp>
      </p:grpSp>
      <p:sp>
        <p:nvSpPr>
          <p:cNvPr id="119830" name="AutoShape 22"/>
          <p:cNvSpPr/>
          <p:nvPr/>
        </p:nvSpPr>
        <p:spPr>
          <a:xfrm>
            <a:off x="1685925" y="5735638"/>
            <a:ext cx="1655763" cy="504825"/>
          </a:xfrm>
          <a:prstGeom prst="wedgeRoundRectCallout">
            <a:avLst>
              <a:gd name="adj1" fmla="val -1773"/>
              <a:gd name="adj2" fmla="val -225472"/>
              <a:gd name="adj3" fmla="val 16667"/>
            </a:avLst>
          </a:prstGeom>
          <a:solidFill>
            <a:srgbClr val="C2F2DB"/>
          </a:solidFill>
          <a:ln w="9525" cap="flat" cmpd="sng">
            <a:solidFill>
              <a:srgbClr val="FF99CC"/>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Font typeface="Arial" panose="020B0604020202020204" pitchFamily="34" charset="0"/>
              <a:buNone/>
            </a:pPr>
            <a:r>
              <a:rPr lang="zh-CN" altLang="en-US" dirty="0">
                <a:solidFill>
                  <a:srgbClr val="9900CC"/>
                </a:solidFill>
                <a:latin typeface="Times New Roman" panose="02020603050405020304" pitchFamily="18" charset="0"/>
                <a:ea typeface="楷体_GB2312" pitchFamily="49" charset="-122"/>
              </a:rPr>
              <a:t>原子项</a:t>
            </a:r>
            <a:endParaRPr lang="zh-CN" altLang="en-US" dirty="0">
              <a:solidFill>
                <a:srgbClr val="9900CC"/>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9814"/>
                                        </p:tgtEl>
                                        <p:attrNameLst>
                                          <p:attrName>style.visibility</p:attrName>
                                        </p:attrNameLst>
                                      </p:cBhvr>
                                      <p:to>
                                        <p:strVal val="visible"/>
                                      </p:to>
                                    </p:set>
                                    <p:animEffect transition="in" filter="wipe(left)">
                                      <p:cBhvr>
                                        <p:cTn id="7" dur="500"/>
                                        <p:tgtEl>
                                          <p:spTgt spid="1198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9815"/>
                                        </p:tgtEl>
                                        <p:attrNameLst>
                                          <p:attrName>style.visibility</p:attrName>
                                        </p:attrNameLst>
                                      </p:cBhvr>
                                      <p:to>
                                        <p:strVal val="visible"/>
                                      </p:to>
                                    </p:set>
                                    <p:animEffect transition="in" filter="box(out)">
                                      <p:cBhvr>
                                        <p:cTn id="12" dur="500"/>
                                        <p:tgtEl>
                                          <p:spTgt spid="1198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9816"/>
                                        </p:tgtEl>
                                        <p:attrNameLst>
                                          <p:attrName>style.visibility</p:attrName>
                                        </p:attrNameLst>
                                      </p:cBhvr>
                                      <p:to>
                                        <p:strVal val="visible"/>
                                      </p:to>
                                    </p:set>
                                    <p:animEffect transition="in" filter="wipe(left)">
                                      <p:cBhvr>
                                        <p:cTn id="17" dur="500"/>
                                        <p:tgtEl>
                                          <p:spTgt spid="1198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500"/>
                            </p:stCondLst>
                            <p:childTnLst>
                              <p:par>
                                <p:cTn id="24" presetID="18" presetClass="entr" presetSubtype="6" fill="hold" grpId="0" nodeType="afterEffect">
                                  <p:stCondLst>
                                    <p:cond delay="0"/>
                                  </p:stCondLst>
                                  <p:childTnLst>
                                    <p:set>
                                      <p:cBhvr>
                                        <p:cTn id="25" dur="1" fill="hold">
                                          <p:stCondLst>
                                            <p:cond delay="0"/>
                                          </p:stCondLst>
                                        </p:cTn>
                                        <p:tgtEl>
                                          <p:spTgt spid="119812"/>
                                        </p:tgtEl>
                                        <p:attrNameLst>
                                          <p:attrName>style.visibility</p:attrName>
                                        </p:attrNameLst>
                                      </p:cBhvr>
                                      <p:to>
                                        <p:strVal val="visible"/>
                                      </p:to>
                                    </p:set>
                                    <p:animEffect transition="in" filter="strips(downRight)">
                                      <p:cBhvr>
                                        <p:cTn id="26" dur="500"/>
                                        <p:tgtEl>
                                          <p:spTgt spid="1198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9813"/>
                                        </p:tgtEl>
                                        <p:attrNameLst>
                                          <p:attrName>style.visibility</p:attrName>
                                        </p:attrNameLst>
                                      </p:cBhvr>
                                      <p:to>
                                        <p:strVal val="visible"/>
                                      </p:to>
                                    </p:set>
                                    <p:animEffect transition="in" filter="wipe(left)">
                                      <p:cBhvr>
                                        <p:cTn id="31" dur="500"/>
                                        <p:tgtEl>
                                          <p:spTgt spid="11981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500"/>
                                        <p:tgtEl>
                                          <p:spTgt spid="2"/>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19818"/>
                                        </p:tgtEl>
                                        <p:attrNameLst>
                                          <p:attrName>style.visibility</p:attrName>
                                        </p:attrNameLst>
                                      </p:cBhvr>
                                      <p:to>
                                        <p:strVal val="visible"/>
                                      </p:to>
                                    </p:set>
                                    <p:animEffect transition="in" filter="wipe(left)">
                                      <p:cBhvr>
                                        <p:cTn id="40" dur="500"/>
                                        <p:tgtEl>
                                          <p:spTgt spid="119818"/>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19817"/>
                                        </p:tgtEl>
                                        <p:attrNameLst>
                                          <p:attrName>style.visibility</p:attrName>
                                        </p:attrNameLst>
                                      </p:cBhvr>
                                      <p:to>
                                        <p:strVal val="visible"/>
                                      </p:to>
                                    </p:set>
                                    <p:animEffect transition="in" filter="wipe(left)">
                                      <p:cBhvr>
                                        <p:cTn id="44" dur="500"/>
                                        <p:tgtEl>
                                          <p:spTgt spid="119817"/>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9830"/>
                                        </p:tgtEl>
                                        <p:attrNameLst>
                                          <p:attrName>style.visibility</p:attrName>
                                        </p:attrNameLst>
                                      </p:cBhvr>
                                      <p:to>
                                        <p:strVal val="visible"/>
                                      </p:to>
                                    </p:set>
                                    <p:anim calcmode="lin" valueType="num">
                                      <p:cBhvr additive="base">
                                        <p:cTn id="49" dur="500" fill="hold"/>
                                        <p:tgtEl>
                                          <p:spTgt spid="119830"/>
                                        </p:tgtEl>
                                        <p:attrNameLst>
                                          <p:attrName>ppt_x</p:attrName>
                                        </p:attrNameLst>
                                      </p:cBhvr>
                                      <p:tavLst>
                                        <p:tav tm="0">
                                          <p:val>
                                            <p:strVal val="#ppt_x"/>
                                          </p:val>
                                        </p:tav>
                                        <p:tav tm="100000">
                                          <p:val>
                                            <p:strVal val="#ppt_x"/>
                                          </p:val>
                                        </p:tav>
                                      </p:tavLst>
                                    </p:anim>
                                    <p:anim calcmode="lin" valueType="num">
                                      <p:cBhvr additive="base">
                                        <p:cTn id="50" dur="500" fill="hold"/>
                                        <p:tgtEl>
                                          <p:spTgt spid="1198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p:bldP spid="119813" grpId="0"/>
      <p:bldP spid="119814" grpId="0"/>
      <p:bldP spid="119815" grpId="0"/>
      <p:bldP spid="119816" grpId="0"/>
      <p:bldP spid="119817" grpId="0"/>
      <p:bldP spid="119818" grpId="0" animBg="1"/>
      <p:bldP spid="1198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4" name="Picture 4" descr="class01-02"/>
          <p:cNvPicPr>
            <a:picLocks noChangeAspect="1"/>
          </p:cNvPicPr>
          <p:nvPr/>
        </p:nvPicPr>
        <p:blipFill>
          <a:blip r:embed="rId1"/>
          <a:stretch>
            <a:fillRect/>
          </a:stretch>
        </p:blipFill>
        <p:spPr>
          <a:xfrm>
            <a:off x="0" y="2084388"/>
            <a:ext cx="9144000" cy="3813175"/>
          </a:xfrm>
          <a:prstGeom prst="rect">
            <a:avLst/>
          </a:prstGeom>
          <a:noFill/>
          <a:ln w="9525">
            <a:noFill/>
          </a:ln>
        </p:spPr>
      </p:pic>
      <p:sp>
        <p:nvSpPr>
          <p:cNvPr id="30723" name="Text Box 6"/>
          <p:cNvSpPr txBox="1"/>
          <p:nvPr/>
        </p:nvSpPr>
        <p:spPr>
          <a:xfrm>
            <a:off x="361950" y="203200"/>
            <a:ext cx="490537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None/>
            </a:pPr>
            <a:r>
              <a:rPr lang="zh-CN" altLang="en-US" sz="3200" dirty="0">
                <a:solidFill>
                  <a:schemeClr val="bg1"/>
                </a:solidFill>
                <a:latin typeface="宋体" panose="02010600030101010101" pitchFamily="2" charset="-122"/>
                <a:ea typeface="宋体" panose="02010600030101010101" pitchFamily="2" charset="-122"/>
              </a:rPr>
              <a:t>例</a:t>
            </a:r>
            <a:r>
              <a:rPr lang="en-US" altLang="zh-CN" sz="3200" dirty="0">
                <a:solidFill>
                  <a:schemeClr val="bg1"/>
                </a:solidFill>
                <a:latin typeface="宋体" panose="02010600030101010101" pitchFamily="2" charset="-122"/>
                <a:ea typeface="宋体" panose="02010600030101010101" pitchFamily="2" charset="-122"/>
              </a:rPr>
              <a:t>5</a:t>
            </a:r>
            <a:r>
              <a:rPr lang="zh-CN" altLang="en-US" sz="3200" dirty="0">
                <a:solidFill>
                  <a:schemeClr val="bg1"/>
                </a:solidFill>
                <a:latin typeface="宋体" panose="02010600030101010101" pitchFamily="2" charset="-122"/>
                <a:ea typeface="宋体" panose="02010600030101010101" pitchFamily="2" charset="-122"/>
              </a:rPr>
              <a:t>：学生成绩管理系统</a:t>
            </a:r>
            <a:endParaRPr lang="zh-CN" altLang="en-US" sz="3200" dirty="0">
              <a:solidFill>
                <a:schemeClr val="bg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6804"/>
                                        </p:tgtEl>
                                        <p:attrNameLst>
                                          <p:attrName>style.visibility</p:attrName>
                                        </p:attrNameLst>
                                      </p:cBhvr>
                                      <p:to>
                                        <p:strVal val="visible"/>
                                      </p:to>
                                    </p:set>
                                    <p:anim calcmode="lin" valueType="num">
                                      <p:cBhvr additive="base">
                                        <p:cTn id="7" dur="500" fill="hold"/>
                                        <p:tgtEl>
                                          <p:spTgt spid="76804"/>
                                        </p:tgtEl>
                                        <p:attrNameLst>
                                          <p:attrName>ppt_x</p:attrName>
                                        </p:attrNameLst>
                                      </p:cBhvr>
                                      <p:tavLst>
                                        <p:tav tm="0">
                                          <p:val>
                                            <p:strVal val="0-#ppt_w/2"/>
                                          </p:val>
                                        </p:tav>
                                        <p:tav tm="100000">
                                          <p:val>
                                            <p:strVal val="#ppt_x"/>
                                          </p:val>
                                        </p:tav>
                                      </p:tavLst>
                                    </p:anim>
                                    <p:anim calcmode="lin" valueType="num">
                                      <p:cBhvr additive="base">
                                        <p:cTn id="8" dur="500" fill="hold"/>
                                        <p:tgtEl>
                                          <p:spTgt spid="76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3" name="Rectangle 5"/>
          <p:cNvSpPr>
            <a:spLocks noGrp="1"/>
          </p:cNvSpPr>
          <p:nvPr>
            <p:ph idx="1"/>
          </p:nvPr>
        </p:nvSpPr>
        <p:spPr>
          <a:xfrm>
            <a:off x="57150" y="76200"/>
            <a:ext cx="8763000" cy="3048000"/>
          </a:xfrm>
        </p:spPr>
        <p:txBody>
          <a:bodyPr vert="horz" wrap="square" lIns="91440" tIns="45720" rIns="91440" bIns="45720" anchor="t"/>
          <a:lstStyle/>
          <a:p>
            <a:pPr eaLnBrk="1" hangingPunct="1">
              <a:lnSpc>
                <a:spcPct val="120000"/>
              </a:lnSpc>
              <a:buNone/>
            </a:pPr>
            <a:r>
              <a:rPr lang="zh-CN" altLang="en-US" sz="3200" dirty="0">
                <a:solidFill>
                  <a:schemeClr val="bg1"/>
                </a:solidFill>
                <a:latin typeface="宋体" panose="02010600030101010101" pitchFamily="2" charset="-122"/>
                <a:ea typeface="宋体" panose="02010600030101010101" pitchFamily="2" charset="-122"/>
              </a:rPr>
              <a:t>本课程的性质</a:t>
            </a:r>
            <a:endParaRPr lang="zh-CN" altLang="en-US" sz="3200" dirty="0">
              <a:solidFill>
                <a:schemeClr val="bg1"/>
              </a:solidFill>
              <a:latin typeface="宋体" panose="02010600030101010101" pitchFamily="2" charset="-122"/>
              <a:ea typeface="宋体" panose="02010600030101010101" pitchFamily="2" charset="-122"/>
            </a:endParaRPr>
          </a:p>
          <a:p>
            <a:pPr eaLnBrk="1" hangingPunct="1">
              <a:lnSpc>
                <a:spcPct val="120000"/>
              </a:lnSpc>
              <a:buNone/>
            </a:pPr>
            <a:endParaRPr lang="zh-CN" altLang="en-US" sz="3200" dirty="0">
              <a:solidFill>
                <a:schemeClr val="bg1"/>
              </a:solidFill>
              <a:latin typeface="宋体" panose="02010600030101010101" pitchFamily="2" charset="-122"/>
              <a:ea typeface="宋体" panose="02010600030101010101" pitchFamily="2" charset="-122"/>
            </a:endParaRPr>
          </a:p>
          <a:p>
            <a:pPr eaLnBrk="1" hangingPunct="1">
              <a:lnSpc>
                <a:spcPct val="120000"/>
              </a:lnSpc>
            </a:pPr>
            <a:r>
              <a:rPr lang="zh-CN" altLang="en-US" sz="2400" dirty="0">
                <a:solidFill>
                  <a:srgbClr val="000000"/>
                </a:solidFill>
                <a:latin typeface="宋体" panose="02010600030101010101" pitchFamily="2" charset="-122"/>
                <a:ea typeface="宋体" panose="02010600030101010101" pitchFamily="2" charset="-122"/>
              </a:rPr>
              <a:t>计算机</a:t>
            </a:r>
            <a:r>
              <a:rPr lang="zh-CN" altLang="en-US" sz="2400" dirty="0">
                <a:solidFill>
                  <a:srgbClr val="FF0000"/>
                </a:solidFill>
                <a:latin typeface="宋体" panose="02010600030101010101" pitchFamily="2" charset="-122"/>
                <a:ea typeface="宋体" panose="02010600030101010101" pitchFamily="2" charset="-122"/>
              </a:rPr>
              <a:t>应用</a:t>
            </a:r>
            <a:endParaRPr lang="zh-CN" altLang="en-US" sz="2400" dirty="0">
              <a:solidFill>
                <a:srgbClr val="000000"/>
              </a:solidFill>
              <a:latin typeface="宋体" panose="02010600030101010101" pitchFamily="2" charset="-122"/>
              <a:ea typeface="宋体" panose="02010600030101010101" pitchFamily="2" charset="-122"/>
            </a:endParaRPr>
          </a:p>
          <a:p>
            <a:pPr eaLnBrk="1" hangingPunct="1">
              <a:lnSpc>
                <a:spcPct val="90000"/>
              </a:lnSpc>
              <a:buNone/>
            </a:pPr>
            <a:r>
              <a:rPr lang="zh-CN" altLang="en-US" sz="2000" b="0" dirty="0">
                <a:latin typeface="宋体" panose="02010600030101010101" pitchFamily="2" charset="-122"/>
                <a:ea typeface="宋体" panose="02010600030101010101" pitchFamily="2" charset="-122"/>
              </a:rPr>
              <a:t>        </a:t>
            </a:r>
            <a:endParaRPr lang="zh-CN" altLang="en-US" sz="2400" b="0" dirty="0">
              <a:latin typeface="宋体" panose="02010600030101010101" pitchFamily="2" charset="-122"/>
              <a:ea typeface="宋体" panose="02010600030101010101" pitchFamily="2" charset="-122"/>
            </a:endParaRPr>
          </a:p>
        </p:txBody>
      </p:sp>
      <p:sp>
        <p:nvSpPr>
          <p:cNvPr id="94214" name="Rectangle 6"/>
          <p:cNvSpPr/>
          <p:nvPr/>
        </p:nvSpPr>
        <p:spPr>
          <a:xfrm>
            <a:off x="28575" y="2873058"/>
            <a:ext cx="8389938" cy="904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10000"/>
              </a:lnSpc>
              <a:buClrTx/>
            </a:pPr>
            <a:r>
              <a:rPr lang="zh-CN" altLang="en-US" sz="2400" dirty="0">
                <a:solidFill>
                  <a:srgbClr val="000000"/>
                </a:solidFill>
                <a:latin typeface="宋体" panose="02010600030101010101" pitchFamily="2" charset="-122"/>
                <a:ea typeface="宋体" panose="02010600030101010101" pitchFamily="2" charset="-122"/>
              </a:rPr>
              <a:t> 数据结构这门课程所要研究的问题：</a:t>
            </a:r>
            <a:r>
              <a:rPr lang="zh-CN" altLang="en-US" sz="2400" dirty="0">
                <a:solidFill>
                  <a:srgbClr val="FF0000"/>
                </a:solidFill>
                <a:latin typeface="宋体" panose="02010600030101010101" pitchFamily="2" charset="-122"/>
                <a:ea typeface="宋体" panose="02010600030101010101" pitchFamily="2" charset="-122"/>
              </a:rPr>
              <a:t>待处理对象的</a:t>
            </a:r>
            <a:r>
              <a:rPr lang="zh-CN" altLang="en-US" sz="2400" u="sng" dirty="0">
                <a:solidFill>
                  <a:srgbClr val="FF0000"/>
                </a:solidFill>
                <a:latin typeface="宋体" panose="02010600030101010101" pitchFamily="2" charset="-122"/>
                <a:ea typeface="宋体" panose="02010600030101010101" pitchFamily="2" charset="-122"/>
              </a:rPr>
              <a:t>特征</a:t>
            </a:r>
            <a:r>
              <a:rPr lang="zh-CN" altLang="en-US" sz="2400" dirty="0">
                <a:solidFill>
                  <a:srgbClr val="FF0000"/>
                </a:solidFill>
                <a:latin typeface="宋体" panose="02010600030101010101" pitchFamily="2" charset="-122"/>
                <a:ea typeface="宋体" panose="02010600030101010101" pitchFamily="2" charset="-122"/>
              </a:rPr>
              <a:t>，以及各对象之间存在的</a:t>
            </a:r>
            <a:r>
              <a:rPr lang="zh-CN" altLang="en-US" sz="2400" u="sng" dirty="0">
                <a:solidFill>
                  <a:srgbClr val="FF0000"/>
                </a:solidFill>
                <a:latin typeface="宋体" panose="02010600030101010101" pitchFamily="2" charset="-122"/>
                <a:ea typeface="宋体" panose="02010600030101010101" pitchFamily="2" charset="-122"/>
              </a:rPr>
              <a:t>关系</a:t>
            </a:r>
            <a:r>
              <a:rPr lang="zh-CN" altLang="en-US" sz="2400" dirty="0">
                <a:solidFill>
                  <a:srgbClr val="000000"/>
                </a:solidFill>
                <a:latin typeface="宋体" panose="02010600030101010101" pitchFamily="2" charset="-122"/>
                <a:ea typeface="宋体" panose="02010600030101010101" pitchFamily="2" charset="-122"/>
              </a:rPr>
              <a:t>。</a:t>
            </a:r>
            <a:endParaRPr lang="zh-CN" altLang="en-US" sz="2400" dirty="0">
              <a:solidFill>
                <a:srgbClr val="000000"/>
              </a:solidFill>
              <a:latin typeface="宋体" panose="02010600030101010101" pitchFamily="2" charset="-122"/>
              <a:ea typeface="宋体" panose="02010600030101010101" pitchFamily="2" charset="-122"/>
            </a:endParaRPr>
          </a:p>
        </p:txBody>
      </p:sp>
      <p:sp>
        <p:nvSpPr>
          <p:cNvPr id="94215" name="Rectangle 7"/>
          <p:cNvSpPr/>
          <p:nvPr/>
        </p:nvSpPr>
        <p:spPr>
          <a:xfrm>
            <a:off x="60325" y="4090670"/>
            <a:ext cx="8759825" cy="23063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nSpc>
                <a:spcPct val="120000"/>
              </a:lnSpc>
              <a:spcBef>
                <a:spcPct val="0"/>
              </a:spcBef>
              <a:buClrTx/>
            </a:pPr>
            <a:r>
              <a:rPr lang="en-US" altLang="zh-CN" sz="2400" dirty="0">
                <a:solidFill>
                  <a:srgbClr val="000000"/>
                </a:solidFill>
                <a:latin typeface="宋体" panose="02010600030101010101" pitchFamily="2" charset="-122"/>
                <a:ea typeface="宋体" panose="02010600030101010101" pitchFamily="2" charset="-122"/>
              </a:rPr>
              <a:t>《</a:t>
            </a:r>
            <a:r>
              <a:rPr lang="zh-CN" altLang="en-US" sz="2400" dirty="0">
                <a:solidFill>
                  <a:srgbClr val="000000"/>
                </a:solidFill>
                <a:latin typeface="宋体" panose="02010600030101010101" pitchFamily="2" charset="-122"/>
                <a:ea typeface="宋体" panose="02010600030101010101" pitchFamily="2" charset="-122"/>
              </a:rPr>
              <a:t>数据结构</a:t>
            </a:r>
            <a:r>
              <a:rPr lang="en-US" altLang="zh-CN" sz="2400" dirty="0">
                <a:solidFill>
                  <a:srgbClr val="000000"/>
                </a:solidFill>
                <a:latin typeface="宋体" panose="02010600030101010101" pitchFamily="2" charset="-122"/>
                <a:ea typeface="宋体" panose="02010600030101010101" pitchFamily="2" charset="-122"/>
              </a:rPr>
              <a:t>》</a:t>
            </a:r>
            <a:r>
              <a:rPr lang="zh-CN" altLang="en-US" sz="2400" dirty="0" smtClean="0">
                <a:solidFill>
                  <a:srgbClr val="000000"/>
                </a:solidFill>
                <a:latin typeface="宋体" panose="02010600030101010101" pitchFamily="2" charset="-122"/>
                <a:ea typeface="宋体" panose="02010600030101010101" pitchFamily="2" charset="-122"/>
              </a:rPr>
              <a:t>是计算机科学</a:t>
            </a:r>
            <a:r>
              <a:rPr lang="zh-CN" altLang="en-US" sz="2400" dirty="0">
                <a:solidFill>
                  <a:srgbClr val="000000"/>
                </a:solidFill>
                <a:latin typeface="宋体" panose="02010600030101010101" pitchFamily="2" charset="-122"/>
                <a:ea typeface="宋体" panose="02010600030101010101" pitchFamily="2" charset="-122"/>
              </a:rPr>
              <a:t>与</a:t>
            </a:r>
            <a:r>
              <a:rPr lang="zh-CN" altLang="en-US" sz="2400" dirty="0" smtClean="0">
                <a:solidFill>
                  <a:srgbClr val="000000"/>
                </a:solidFill>
                <a:latin typeface="宋体" panose="02010600030101010101" pitchFamily="2" charset="-122"/>
                <a:ea typeface="宋体" panose="02010600030101010101" pitchFamily="2" charset="-122"/>
              </a:rPr>
              <a:t>技术专业</a:t>
            </a:r>
            <a:r>
              <a:rPr lang="zh-CN" altLang="en-US" sz="2400" dirty="0">
                <a:solidFill>
                  <a:srgbClr val="000000"/>
                </a:solidFill>
                <a:latin typeface="宋体" panose="02010600030101010101" pitchFamily="2" charset="-122"/>
                <a:ea typeface="宋体" panose="02010600030101010101" pitchFamily="2" charset="-122"/>
              </a:rPr>
              <a:t>及相关专业</a:t>
            </a:r>
            <a:r>
              <a:rPr lang="zh-CN" altLang="en-US" sz="2400" dirty="0" smtClean="0">
                <a:solidFill>
                  <a:srgbClr val="000000"/>
                </a:solidFill>
                <a:latin typeface="宋体" panose="02010600030101010101" pitchFamily="2" charset="-122"/>
                <a:ea typeface="宋体" panose="02010600030101010101" pitchFamily="2" charset="-122"/>
              </a:rPr>
              <a:t>包括</a:t>
            </a:r>
            <a:r>
              <a:rPr lang="zh-CN" altLang="en-US" sz="2400" dirty="0" smtClean="0">
                <a:solidFill>
                  <a:srgbClr val="000000"/>
                </a:solidFill>
                <a:latin typeface="宋体" panose="02010600030101010101" pitchFamily="2" charset="-122"/>
                <a:ea typeface="宋体" panose="02010600030101010101" pitchFamily="2" charset="-122"/>
                <a:sym typeface="+mn-ea"/>
              </a:rPr>
              <a:t>软件工程、网络工程、人工智能</a:t>
            </a:r>
            <a:r>
              <a:rPr lang="en-US" altLang="zh-CN" sz="2400" baseline="30000" dirty="0" smtClean="0">
                <a:solidFill>
                  <a:srgbClr val="FF0000"/>
                </a:solidFill>
                <a:uFillTx/>
                <a:latin typeface="宋体" panose="02010600030101010101" pitchFamily="2" charset="-122"/>
                <a:ea typeface="宋体" panose="02010600030101010101" pitchFamily="2" charset="-122"/>
                <a:sym typeface="+mn-ea"/>
              </a:rPr>
              <a:t>*</a:t>
            </a:r>
            <a:r>
              <a:rPr lang="zh-CN" altLang="en-US" sz="2400" dirty="0" smtClean="0">
                <a:solidFill>
                  <a:srgbClr val="000000"/>
                </a:solidFill>
                <a:latin typeface="宋体" panose="02010600030101010101" pitchFamily="2" charset="-122"/>
                <a:ea typeface="宋体" panose="02010600030101010101" pitchFamily="2" charset="-122"/>
                <a:sym typeface="+mn-ea"/>
              </a:rPr>
              <a:t>、</a:t>
            </a:r>
            <a:r>
              <a:rPr lang="zh-CN" altLang="en-US" sz="2400" dirty="0" smtClean="0">
                <a:solidFill>
                  <a:srgbClr val="000000"/>
                </a:solidFill>
                <a:latin typeface="宋体" panose="02010600030101010101" pitchFamily="2" charset="-122"/>
                <a:ea typeface="宋体" panose="02010600030101010101" pitchFamily="2" charset="-122"/>
              </a:rPr>
              <a:t>网络空间安全</a:t>
            </a:r>
            <a:r>
              <a:rPr lang="en-US" altLang="zh-CN" sz="2400" baseline="30000" dirty="0" smtClean="0">
                <a:solidFill>
                  <a:srgbClr val="FF0000"/>
                </a:solidFill>
                <a:uFillTx/>
                <a:latin typeface="宋体" panose="02010600030101010101" pitchFamily="2" charset="-122"/>
                <a:ea typeface="宋体" panose="02010600030101010101" pitchFamily="2" charset="-122"/>
                <a:sym typeface="+mn-ea"/>
              </a:rPr>
              <a:t>*</a:t>
            </a:r>
            <a:r>
              <a:rPr lang="zh-CN" altLang="en-US" sz="2400" dirty="0" smtClean="0">
                <a:solidFill>
                  <a:srgbClr val="000000"/>
                </a:solidFill>
                <a:latin typeface="宋体" panose="02010600030101010101" pitchFamily="2" charset="-122"/>
                <a:ea typeface="宋体" panose="02010600030101010101" pitchFamily="2" charset="-122"/>
              </a:rPr>
              <a:t>、电子信息工程</a:t>
            </a:r>
            <a:r>
              <a:rPr lang="en-US" altLang="zh-CN" sz="2400" baseline="30000" dirty="0" smtClean="0">
                <a:solidFill>
                  <a:srgbClr val="FF0000"/>
                </a:solidFill>
                <a:uFillTx/>
                <a:latin typeface="宋体" panose="02010600030101010101" pitchFamily="2" charset="-122"/>
                <a:ea typeface="宋体" panose="02010600030101010101" pitchFamily="2" charset="-122"/>
                <a:sym typeface="+mn-ea"/>
              </a:rPr>
              <a:t>**</a:t>
            </a:r>
            <a:r>
              <a:rPr lang="zh-CN" altLang="en-US" sz="2400" dirty="0" smtClean="0">
                <a:solidFill>
                  <a:srgbClr val="000000"/>
                </a:solidFill>
                <a:latin typeface="宋体" panose="02010600030101010101" pitchFamily="2" charset="-122"/>
                <a:ea typeface="宋体" panose="02010600030101010101" pitchFamily="2" charset="-122"/>
              </a:rPr>
              <a:t>、物联网工程</a:t>
            </a:r>
            <a:r>
              <a:rPr lang="en-US" altLang="zh-CN" sz="2400" baseline="30000" dirty="0" smtClean="0">
                <a:solidFill>
                  <a:srgbClr val="FF0000"/>
                </a:solidFill>
                <a:uFillTx/>
                <a:latin typeface="宋体" panose="02010600030101010101" pitchFamily="2" charset="-122"/>
                <a:ea typeface="宋体" panose="02010600030101010101" pitchFamily="2" charset="-122"/>
                <a:sym typeface="+mn-ea"/>
              </a:rPr>
              <a:t>**</a:t>
            </a:r>
            <a:r>
              <a:rPr lang="zh-CN" altLang="en-US" sz="2400" dirty="0" smtClean="0">
                <a:solidFill>
                  <a:srgbClr val="000000"/>
                </a:solidFill>
                <a:latin typeface="宋体" panose="02010600030101010101" pitchFamily="2" charset="-122"/>
                <a:ea typeface="宋体" panose="02010600030101010101" pitchFamily="2" charset="-122"/>
              </a:rPr>
              <a:t>、数据科学与大数据技术</a:t>
            </a:r>
            <a:r>
              <a:rPr lang="en-US" altLang="zh-CN" sz="2400" baseline="30000" dirty="0" smtClean="0">
                <a:solidFill>
                  <a:srgbClr val="FF0000"/>
                </a:solidFill>
                <a:uFillTx/>
                <a:latin typeface="宋体" panose="02010600030101010101" pitchFamily="2" charset="-122"/>
                <a:ea typeface="宋体" panose="02010600030101010101" pitchFamily="2" charset="-122"/>
                <a:sym typeface="+mn-ea"/>
              </a:rPr>
              <a:t>**</a:t>
            </a:r>
            <a:r>
              <a:rPr lang="zh-CN" altLang="en-US" sz="2400" dirty="0" smtClean="0">
                <a:solidFill>
                  <a:srgbClr val="000000"/>
                </a:solidFill>
                <a:latin typeface="宋体" panose="02010600030101010101" pitchFamily="2" charset="-122"/>
                <a:ea typeface="宋体" panose="02010600030101010101" pitchFamily="2" charset="-122"/>
              </a:rPr>
              <a:t>等专业</a:t>
            </a:r>
            <a:r>
              <a:rPr lang="zh-CN" altLang="en-US" sz="2400" dirty="0">
                <a:solidFill>
                  <a:srgbClr val="000000"/>
                </a:solidFill>
                <a:latin typeface="宋体" panose="02010600030101010101" pitchFamily="2" charset="-122"/>
                <a:ea typeface="宋体" panose="02010600030101010101" pitchFamily="2" charset="-122"/>
              </a:rPr>
              <a:t>的一门重要的专业基础课，也是报考计算机以及相关专业的博士、</a:t>
            </a:r>
            <a:r>
              <a:rPr lang="zh-CN" altLang="en-US" sz="2400" dirty="0" smtClean="0">
                <a:solidFill>
                  <a:srgbClr val="000000"/>
                </a:solidFill>
                <a:latin typeface="宋体" panose="02010600030101010101" pitchFamily="2" charset="-122"/>
                <a:ea typeface="宋体" panose="02010600030101010101" pitchFamily="2" charset="-122"/>
              </a:rPr>
              <a:t>硕士</a:t>
            </a:r>
            <a:r>
              <a:rPr lang="zh-CN" altLang="en-US" sz="2400" dirty="0">
                <a:solidFill>
                  <a:srgbClr val="000000"/>
                </a:solidFill>
                <a:latin typeface="宋体" panose="02010600030101010101" pitchFamily="2" charset="-122"/>
                <a:ea typeface="宋体" panose="02010600030101010101" pitchFamily="2" charset="-122"/>
              </a:rPr>
              <a:t>研究生入学考试中的重要课程之一。</a:t>
            </a:r>
            <a:endParaRPr lang="zh-CN" altLang="en-US" sz="2400" dirty="0">
              <a:solidFill>
                <a:srgbClr val="000000"/>
              </a:solidFill>
              <a:latin typeface="宋体" panose="02010600030101010101" pitchFamily="2" charset="-122"/>
              <a:ea typeface="宋体" panose="02010600030101010101" pitchFamily="2" charset="-122"/>
            </a:endParaRPr>
          </a:p>
        </p:txBody>
      </p:sp>
      <p:sp>
        <p:nvSpPr>
          <p:cNvPr id="94217" name="Rectangle 9"/>
          <p:cNvSpPr/>
          <p:nvPr/>
        </p:nvSpPr>
        <p:spPr>
          <a:xfrm>
            <a:off x="2163763" y="1153795"/>
            <a:ext cx="1828800" cy="465138"/>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a:spcBef>
                <a:spcPct val="0"/>
              </a:spcBef>
              <a:buClrTx/>
              <a:buFont typeface="Arial" panose="020B0604020202020204" pitchFamily="34" charset="0"/>
              <a:buNone/>
            </a:pPr>
            <a:r>
              <a:rPr lang="zh-CN" altLang="en-US" sz="2400" dirty="0">
                <a:solidFill>
                  <a:srgbClr val="000000"/>
                </a:solidFill>
                <a:latin typeface="宋体" panose="02010600030101010101" pitchFamily="2" charset="-122"/>
                <a:ea typeface="宋体" panose="02010600030101010101" pitchFamily="2" charset="-122"/>
              </a:rPr>
              <a:t>数值计算</a:t>
            </a:r>
            <a:endParaRPr lang="zh-CN" altLang="en-US" sz="2400" dirty="0">
              <a:solidFill>
                <a:srgbClr val="000000"/>
              </a:solidFill>
              <a:latin typeface="宋体" panose="02010600030101010101" pitchFamily="2" charset="-122"/>
              <a:ea typeface="宋体" panose="02010600030101010101" pitchFamily="2" charset="-122"/>
            </a:endParaRPr>
          </a:p>
        </p:txBody>
      </p:sp>
      <p:sp>
        <p:nvSpPr>
          <p:cNvPr id="94218" name="Rectangle 10"/>
          <p:cNvSpPr/>
          <p:nvPr/>
        </p:nvSpPr>
        <p:spPr>
          <a:xfrm>
            <a:off x="2257425" y="1844358"/>
            <a:ext cx="1828800" cy="465137"/>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a:spcBef>
                <a:spcPct val="0"/>
              </a:spcBef>
              <a:buClrTx/>
              <a:buFont typeface="Arial" panose="020B0604020202020204" pitchFamily="34" charset="0"/>
              <a:buNone/>
            </a:pPr>
            <a:r>
              <a:rPr lang="zh-CN" altLang="en-US" sz="2400" dirty="0">
                <a:solidFill>
                  <a:srgbClr val="000000"/>
                </a:solidFill>
                <a:latin typeface="宋体" panose="02010600030101010101" pitchFamily="2" charset="-122"/>
                <a:ea typeface="宋体" panose="02010600030101010101" pitchFamily="2" charset="-122"/>
              </a:rPr>
              <a:t>非数值计算</a:t>
            </a:r>
            <a:endParaRPr lang="zh-CN" altLang="en-US" sz="2400" dirty="0">
              <a:solidFill>
                <a:srgbClr val="000000"/>
              </a:solidFill>
              <a:latin typeface="宋体" panose="02010600030101010101" pitchFamily="2" charset="-122"/>
              <a:ea typeface="宋体" panose="02010600030101010101" pitchFamily="2" charset="-122"/>
            </a:endParaRPr>
          </a:p>
        </p:txBody>
      </p:sp>
      <p:sp>
        <p:nvSpPr>
          <p:cNvPr id="94219" name="AutoShape 11"/>
          <p:cNvSpPr/>
          <p:nvPr/>
        </p:nvSpPr>
        <p:spPr>
          <a:xfrm>
            <a:off x="2108200" y="1210945"/>
            <a:ext cx="246063" cy="1044575"/>
          </a:xfrm>
          <a:prstGeom prst="leftBrace">
            <a:avLst>
              <a:gd name="adj1" fmla="val 35297"/>
              <a:gd name="adj2" fmla="val 50000"/>
            </a:avLst>
          </a:prstGeom>
          <a:noFill/>
          <a:ln w="9525" cap="flat" cmpd="sng">
            <a:solidFill>
              <a:srgbClr val="00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4213">
                                            <p:txEl>
                                              <p:pRg st="0" end="0"/>
                                            </p:txEl>
                                          </p:spTgt>
                                        </p:tgtEl>
                                        <p:attrNameLst>
                                          <p:attrName>style.visibility</p:attrName>
                                        </p:attrNameLst>
                                      </p:cBhvr>
                                      <p:to>
                                        <p:strVal val="visible"/>
                                      </p:to>
                                    </p:set>
                                    <p:anim calcmode="lin" valueType="num">
                                      <p:cBhvr additive="base">
                                        <p:cTn id="7" dur="500" fill="hold"/>
                                        <p:tgtEl>
                                          <p:spTgt spid="9421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421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4213">
                                            <p:txEl>
                                              <p:pRg st="2" end="2"/>
                                            </p:txEl>
                                          </p:spTgt>
                                        </p:tgtEl>
                                        <p:attrNameLst>
                                          <p:attrName>style.visibility</p:attrName>
                                        </p:attrNameLst>
                                      </p:cBhvr>
                                      <p:to>
                                        <p:strVal val="visible"/>
                                      </p:to>
                                    </p:set>
                                    <p:anim calcmode="lin" valueType="num">
                                      <p:cBhvr additive="base">
                                        <p:cTn id="12" dur="500" fill="hold"/>
                                        <p:tgtEl>
                                          <p:spTgt spid="94213">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4213">
                                            <p:txEl>
                                              <p:p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94213">
                                            <p:txEl>
                                              <p:pRg st="3" end="3"/>
                                            </p:txEl>
                                          </p:spTgt>
                                        </p:tgtEl>
                                        <p:attrNameLst>
                                          <p:attrName>style.visibility</p:attrName>
                                        </p:attrNameLst>
                                      </p:cBhvr>
                                      <p:to>
                                        <p:strVal val="visible"/>
                                      </p:to>
                                    </p:set>
                                    <p:anim calcmode="lin" valueType="num">
                                      <p:cBhvr additive="base">
                                        <p:cTn id="17" dur="500" fill="hold"/>
                                        <p:tgtEl>
                                          <p:spTgt spid="94213">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4213">
                                            <p:txEl>
                                              <p:pRg st="3" end="3"/>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499"/>
                                          </p:stCondLst>
                                        </p:cTn>
                                        <p:tgtEl>
                                          <p:spTgt spid="94219"/>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499"/>
                                          </p:stCondLst>
                                        </p:cTn>
                                        <p:tgtEl>
                                          <p:spTgt spid="94217"/>
                                        </p:tgtEl>
                                        <p:attrNameLst>
                                          <p:attrName>style.visibility</p:attrName>
                                        </p:attrNameLst>
                                      </p:cBhvr>
                                      <p:to>
                                        <p:strVal val="visible"/>
                                      </p:to>
                                    </p:set>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499"/>
                                          </p:stCondLst>
                                        </p:cTn>
                                        <p:tgtEl>
                                          <p:spTgt spid="9421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94214"/>
                                        </p:tgtEl>
                                        <p:attrNameLst>
                                          <p:attrName>style.visibility</p:attrName>
                                        </p:attrNameLst>
                                      </p:cBhvr>
                                      <p:to>
                                        <p:strVal val="visible"/>
                                      </p:to>
                                    </p:set>
                                    <p:anim calcmode="lin" valueType="num">
                                      <p:cBhvr additive="base">
                                        <p:cTn id="32" dur="500" fill="hold"/>
                                        <p:tgtEl>
                                          <p:spTgt spid="94214"/>
                                        </p:tgtEl>
                                        <p:attrNameLst>
                                          <p:attrName>ppt_x</p:attrName>
                                        </p:attrNameLst>
                                      </p:cBhvr>
                                      <p:tavLst>
                                        <p:tav tm="0">
                                          <p:val>
                                            <p:strVal val="0-#ppt_w/2"/>
                                          </p:val>
                                        </p:tav>
                                        <p:tav tm="100000">
                                          <p:val>
                                            <p:strVal val="#ppt_x"/>
                                          </p:val>
                                        </p:tav>
                                      </p:tavLst>
                                    </p:anim>
                                    <p:anim calcmode="lin" valueType="num">
                                      <p:cBhvr additive="base">
                                        <p:cTn id="33" dur="500" fill="hold"/>
                                        <p:tgtEl>
                                          <p:spTgt spid="94214"/>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94215"/>
                                        </p:tgtEl>
                                        <p:attrNameLst>
                                          <p:attrName>style.visibility</p:attrName>
                                        </p:attrNameLst>
                                      </p:cBhvr>
                                      <p:to>
                                        <p:strVal val="visible"/>
                                      </p:to>
                                    </p:set>
                                    <p:anim calcmode="lin" valueType="num">
                                      <p:cBhvr additive="base">
                                        <p:cTn id="38" dur="500" fill="hold"/>
                                        <p:tgtEl>
                                          <p:spTgt spid="94215"/>
                                        </p:tgtEl>
                                        <p:attrNameLst>
                                          <p:attrName>ppt_x</p:attrName>
                                        </p:attrNameLst>
                                      </p:cBhvr>
                                      <p:tavLst>
                                        <p:tav tm="0">
                                          <p:val>
                                            <p:strVal val="0-#ppt_w/2"/>
                                          </p:val>
                                        </p:tav>
                                        <p:tav tm="100000">
                                          <p:val>
                                            <p:strVal val="#ppt_x"/>
                                          </p:val>
                                        </p:tav>
                                      </p:tavLst>
                                    </p:anim>
                                    <p:anim calcmode="lin" valueType="num">
                                      <p:cBhvr additive="base">
                                        <p:cTn id="39" dur="500" fill="hold"/>
                                        <p:tgtEl>
                                          <p:spTgt spid="942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advAuto="1000" uiExpand="1" build="p"/>
      <p:bldP spid="94214" grpId="0"/>
      <p:bldP spid="94215" grpId="0"/>
      <p:bldP spid="94217" grpId="0" bldLvl="0" animBg="1"/>
      <p:bldP spid="94218" grpId="0" bldLvl="0" animBg="1"/>
      <p:bldP spid="94219"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90" name="Rectangle 42"/>
          <p:cNvSpPr/>
          <p:nvPr/>
        </p:nvSpPr>
        <p:spPr>
          <a:xfrm>
            <a:off x="276225" y="1741488"/>
            <a:ext cx="8145463" cy="946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buClr>
                <a:schemeClr val="accent2"/>
              </a:buClr>
              <a:buSzPct val="80000"/>
              <a:buNone/>
            </a:pPr>
            <a:r>
              <a:rPr lang="en-US" altLang="zh-CN" dirty="0">
                <a:solidFill>
                  <a:srgbClr val="003300"/>
                </a:solidFill>
                <a:latin typeface="宋体" panose="02010600030101010101" pitchFamily="2" charset="-122"/>
                <a:ea typeface="宋体" panose="02010600030101010101" pitchFamily="2" charset="-122"/>
              </a:rPr>
              <a:t>3</a:t>
            </a:r>
            <a:r>
              <a:rPr lang="zh-CN" altLang="en-US" dirty="0">
                <a:solidFill>
                  <a:srgbClr val="003300"/>
                </a:solidFill>
                <a:latin typeface="宋体" panose="02010600030101010101" pitchFamily="2" charset="-122"/>
                <a:ea typeface="宋体" panose="02010600030101010101" pitchFamily="2" charset="-122"/>
              </a:rPr>
              <a:t>、</a:t>
            </a:r>
            <a:r>
              <a:rPr lang="zh-CN" altLang="en-US" dirty="0">
                <a:solidFill>
                  <a:srgbClr val="FF0000"/>
                </a:solidFill>
                <a:latin typeface="宋体" panose="02010600030101010101" pitchFamily="2" charset="-122"/>
                <a:ea typeface="宋体" panose="02010600030101010101" pitchFamily="2" charset="-122"/>
              </a:rPr>
              <a:t>数据对象</a:t>
            </a:r>
            <a:r>
              <a:rPr lang="en-US" altLang="zh-CN" dirty="0">
                <a:solidFill>
                  <a:srgbClr val="FF0000"/>
                </a:solidFill>
                <a:latin typeface="宋体" panose="02010600030101010101" pitchFamily="2" charset="-122"/>
                <a:ea typeface="宋体" panose="02010600030101010101" pitchFamily="2" charset="-122"/>
              </a:rPr>
              <a:t>(Data Object)</a:t>
            </a:r>
            <a:r>
              <a:rPr lang="en-US" altLang="zh-CN" dirty="0">
                <a:solidFill>
                  <a:srgbClr val="000000"/>
                </a:solidFill>
                <a:latin typeface="Arial Black" panose="020B0A04020102020204" pitchFamily="34" charset="0"/>
                <a:ea typeface="宋体" panose="02010600030101010101" pitchFamily="2" charset="-122"/>
              </a:rPr>
              <a:t>—</a:t>
            </a:r>
            <a:r>
              <a:rPr lang="zh-CN" altLang="en-US" dirty="0">
                <a:solidFill>
                  <a:srgbClr val="003300"/>
                </a:solidFill>
                <a:latin typeface="宋体" panose="02010600030101010101" pitchFamily="2" charset="-122"/>
                <a:ea typeface="宋体" panose="02010600030101010101" pitchFamily="2" charset="-122"/>
              </a:rPr>
              <a:t>性质相同的数据元素的</a:t>
            </a:r>
            <a:r>
              <a:rPr lang="zh-CN" altLang="en-US" u="sng" dirty="0">
                <a:solidFill>
                  <a:srgbClr val="FF0000"/>
                </a:solidFill>
                <a:latin typeface="宋体" panose="02010600030101010101" pitchFamily="2" charset="-122"/>
                <a:ea typeface="宋体" panose="02010600030101010101" pitchFamily="2" charset="-122"/>
              </a:rPr>
              <a:t>集合</a:t>
            </a:r>
            <a:r>
              <a:rPr lang="zh-CN" altLang="en-US" dirty="0">
                <a:solidFill>
                  <a:srgbClr val="003300"/>
                </a:solidFill>
                <a:latin typeface="宋体" panose="02010600030101010101" pitchFamily="2" charset="-122"/>
                <a:ea typeface="宋体" panose="02010600030101010101" pitchFamily="2" charset="-122"/>
              </a:rPr>
              <a:t>。</a:t>
            </a:r>
            <a:endParaRPr lang="zh-CN" altLang="en-US" dirty="0">
              <a:solidFill>
                <a:srgbClr val="003300"/>
              </a:solidFill>
              <a:latin typeface="宋体" panose="02010600030101010101" pitchFamily="2" charset="-122"/>
              <a:ea typeface="宋体" panose="02010600030101010101" pitchFamily="2" charset="-122"/>
            </a:endParaRPr>
          </a:p>
        </p:txBody>
      </p:sp>
      <p:sp>
        <p:nvSpPr>
          <p:cNvPr id="78891" name="Rectangle 43"/>
          <p:cNvSpPr/>
          <p:nvPr/>
        </p:nvSpPr>
        <p:spPr>
          <a:xfrm>
            <a:off x="261938" y="2984500"/>
            <a:ext cx="8574087" cy="1924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30000"/>
              </a:lnSpc>
              <a:buClr>
                <a:schemeClr val="accent2"/>
              </a:buClr>
              <a:buSzPct val="80000"/>
              <a:buNone/>
            </a:pPr>
            <a:r>
              <a:rPr lang="zh-CN" altLang="en-US" dirty="0">
                <a:solidFill>
                  <a:schemeClr val="tx1"/>
                </a:solidFill>
                <a:latin typeface="Times New Roman" panose="02020603050405020304" pitchFamily="18" charset="0"/>
                <a:ea typeface="宋体" panose="02010600030101010101" pitchFamily="2" charset="-122"/>
              </a:rPr>
              <a:t>例如：</a:t>
            </a:r>
            <a:endParaRPr lang="zh-CN" altLang="en-US"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30000"/>
              </a:lnSpc>
              <a:buClr>
                <a:schemeClr val="accent2"/>
              </a:buClr>
              <a:buSzPct val="80000"/>
              <a:buNone/>
            </a:pPr>
            <a:r>
              <a:rPr lang="zh-CN" altLang="en-US" dirty="0">
                <a:solidFill>
                  <a:schemeClr val="tx1"/>
                </a:solidFill>
                <a:latin typeface="Times New Roman" panose="02020603050405020304" pitchFamily="18" charset="0"/>
                <a:ea typeface="宋体" panose="02010600030101010101" pitchFamily="2" charset="-122"/>
              </a:rPr>
              <a:t>       </a:t>
            </a:r>
            <a:r>
              <a:rPr lang="zh-CN" altLang="en-US" dirty="0">
                <a:solidFill>
                  <a:srgbClr val="FF0000"/>
                </a:solidFill>
                <a:latin typeface="Times New Roman" panose="02020603050405020304" pitchFamily="18" charset="0"/>
                <a:ea typeface="宋体" panose="02010600030101010101" pitchFamily="2" charset="-122"/>
              </a:rPr>
              <a:t>整数</a:t>
            </a:r>
            <a:r>
              <a:rPr lang="zh-CN" altLang="en-US" dirty="0">
                <a:solidFill>
                  <a:srgbClr val="0000FF"/>
                </a:solidFill>
                <a:latin typeface="Times New Roman" panose="02020603050405020304" pitchFamily="18" charset="0"/>
                <a:ea typeface="宋体" panose="02010600030101010101" pitchFamily="2" charset="-122"/>
              </a:rPr>
              <a:t>数据对象是集合</a:t>
            </a:r>
            <a:r>
              <a:rPr lang="en-US" altLang="zh-CN" dirty="0">
                <a:solidFill>
                  <a:srgbClr val="0000FF"/>
                </a:solidFill>
                <a:latin typeface="Times New Roman" panose="02020603050405020304" pitchFamily="18" charset="0"/>
                <a:ea typeface="宋体" panose="02010600030101010101" pitchFamily="2" charset="-122"/>
              </a:rPr>
              <a:t>N={0</a:t>
            </a:r>
            <a:r>
              <a:rPr lang="zh-CN" altLang="en-US" dirty="0">
                <a:solidFill>
                  <a:srgbClr val="0000FF"/>
                </a:solidFill>
                <a:latin typeface="Times New Roman" panose="02020603050405020304" pitchFamily="18" charset="0"/>
                <a:ea typeface="宋体" panose="02010600030101010101" pitchFamily="2" charset="-122"/>
              </a:rPr>
              <a:t>，</a:t>
            </a:r>
            <a:r>
              <a:rPr lang="en-US" altLang="zh-CN" dirty="0">
                <a:solidFill>
                  <a:srgbClr val="0000FF"/>
                </a:solidFill>
                <a:latin typeface="Times New Roman" panose="02020603050405020304" pitchFamily="18" charset="0"/>
                <a:ea typeface="宋体" panose="02010600030101010101" pitchFamily="2" charset="-122"/>
              </a:rPr>
              <a:t>±1</a:t>
            </a:r>
            <a:r>
              <a:rPr lang="zh-CN" altLang="en-US" dirty="0">
                <a:solidFill>
                  <a:srgbClr val="0000FF"/>
                </a:solidFill>
                <a:latin typeface="Times New Roman" panose="02020603050405020304" pitchFamily="18" charset="0"/>
                <a:ea typeface="宋体" panose="02010600030101010101" pitchFamily="2" charset="-122"/>
              </a:rPr>
              <a:t>， </a:t>
            </a:r>
            <a:r>
              <a:rPr lang="en-US" altLang="zh-CN" dirty="0">
                <a:solidFill>
                  <a:srgbClr val="0000FF"/>
                </a:solidFill>
                <a:latin typeface="Times New Roman" panose="02020603050405020304" pitchFamily="18" charset="0"/>
                <a:ea typeface="宋体" panose="02010600030101010101" pitchFamily="2" charset="-122"/>
              </a:rPr>
              <a:t>± 2</a:t>
            </a:r>
            <a:r>
              <a:rPr lang="zh-CN" altLang="en-US" dirty="0">
                <a:solidFill>
                  <a:srgbClr val="0000FF"/>
                </a:solidFill>
                <a:latin typeface="Times New Roman" panose="02020603050405020304" pitchFamily="18" charset="0"/>
                <a:ea typeface="宋体" panose="02010600030101010101" pitchFamily="2" charset="-122"/>
              </a:rPr>
              <a:t>，</a:t>
            </a:r>
            <a:r>
              <a:rPr lang="en-US" altLang="zh-CN" dirty="0">
                <a:solidFill>
                  <a:srgbClr val="0000FF"/>
                </a:solidFill>
                <a:latin typeface="Times New Roman" panose="02020603050405020304" pitchFamily="18" charset="0"/>
                <a:ea typeface="宋体" panose="02010600030101010101" pitchFamily="2" charset="-122"/>
              </a:rPr>
              <a:t>±3…}</a:t>
            </a:r>
            <a:endParaRPr lang="en-US" altLang="zh-CN" dirty="0">
              <a:solidFill>
                <a:srgbClr val="0000FF"/>
              </a:solidFill>
              <a:latin typeface="Times New Roman" panose="02020603050405020304" pitchFamily="18" charset="0"/>
              <a:ea typeface="宋体" panose="02010600030101010101" pitchFamily="2" charset="-122"/>
            </a:endParaRPr>
          </a:p>
          <a:p>
            <a:pPr marL="0" lvl="0" indent="0" eaLnBrk="1" hangingPunct="1">
              <a:lnSpc>
                <a:spcPct val="130000"/>
              </a:lnSpc>
              <a:buClr>
                <a:schemeClr val="accent2"/>
              </a:buClr>
              <a:buSzPct val="80000"/>
              <a:buNone/>
            </a:pPr>
            <a:r>
              <a:rPr lang="en-US" altLang="zh-CN" dirty="0">
                <a:solidFill>
                  <a:srgbClr val="0000FF"/>
                </a:solidFill>
                <a:latin typeface="Times New Roman" panose="02020603050405020304" pitchFamily="18" charset="0"/>
                <a:ea typeface="宋体" panose="02010600030101010101" pitchFamily="2" charset="-122"/>
              </a:rPr>
              <a:t>       </a:t>
            </a:r>
            <a:r>
              <a:rPr lang="zh-CN" altLang="en-US" dirty="0">
                <a:solidFill>
                  <a:srgbClr val="FF0000"/>
                </a:solidFill>
                <a:latin typeface="Times New Roman" panose="02020603050405020304" pitchFamily="18" charset="0"/>
                <a:ea typeface="宋体" panose="02010600030101010101" pitchFamily="2" charset="-122"/>
              </a:rPr>
              <a:t>大写字母</a:t>
            </a:r>
            <a:r>
              <a:rPr lang="zh-CN" altLang="en-US" dirty="0">
                <a:solidFill>
                  <a:srgbClr val="0000FF"/>
                </a:solidFill>
                <a:latin typeface="Times New Roman" panose="02020603050405020304" pitchFamily="18" charset="0"/>
                <a:ea typeface="宋体" panose="02010600030101010101" pitchFamily="2" charset="-122"/>
              </a:rPr>
              <a:t>数据对象是集合</a:t>
            </a:r>
            <a:r>
              <a:rPr lang="en-US" altLang="zh-CN" dirty="0">
                <a:solidFill>
                  <a:srgbClr val="0000FF"/>
                </a:solidFill>
                <a:latin typeface="Times New Roman" panose="02020603050405020304" pitchFamily="18" charset="0"/>
                <a:ea typeface="宋体" panose="02010600030101010101" pitchFamily="2" charset="-122"/>
              </a:rPr>
              <a:t>C={'A'</a:t>
            </a:r>
            <a:r>
              <a:rPr lang="zh-CN" altLang="en-US" dirty="0">
                <a:solidFill>
                  <a:srgbClr val="0000FF"/>
                </a:solidFill>
                <a:latin typeface="Times New Roman" panose="02020603050405020304" pitchFamily="18" charset="0"/>
                <a:ea typeface="宋体" panose="02010600030101010101" pitchFamily="2" charset="-122"/>
              </a:rPr>
              <a:t>， </a:t>
            </a:r>
            <a:r>
              <a:rPr lang="en-US" altLang="zh-CN" dirty="0">
                <a:solidFill>
                  <a:srgbClr val="0000FF"/>
                </a:solidFill>
                <a:latin typeface="Times New Roman" panose="02020603050405020304" pitchFamily="18" charset="0"/>
                <a:ea typeface="宋体" panose="02010600030101010101" pitchFamily="2" charset="-122"/>
              </a:rPr>
              <a:t>'B'</a:t>
            </a:r>
            <a:r>
              <a:rPr lang="zh-CN" altLang="en-US" dirty="0">
                <a:solidFill>
                  <a:srgbClr val="0000FF"/>
                </a:solidFill>
                <a:latin typeface="Times New Roman" panose="02020603050405020304" pitchFamily="18" charset="0"/>
                <a:ea typeface="宋体" panose="02010600030101010101" pitchFamily="2" charset="-122"/>
              </a:rPr>
              <a:t>， </a:t>
            </a:r>
            <a:r>
              <a:rPr lang="en-US" altLang="zh-CN" dirty="0">
                <a:solidFill>
                  <a:srgbClr val="0000FF"/>
                </a:solidFill>
                <a:latin typeface="Times New Roman" panose="02020603050405020304" pitchFamily="18" charset="0"/>
                <a:ea typeface="宋体" panose="02010600030101010101" pitchFamily="2" charset="-122"/>
              </a:rPr>
              <a:t>…</a:t>
            </a:r>
            <a:r>
              <a:rPr lang="zh-CN" altLang="en-US" dirty="0">
                <a:solidFill>
                  <a:srgbClr val="0000FF"/>
                </a:solidFill>
                <a:latin typeface="Times New Roman" panose="02020603050405020304" pitchFamily="18" charset="0"/>
                <a:ea typeface="宋体" panose="02010600030101010101" pitchFamily="2" charset="-122"/>
              </a:rPr>
              <a:t>， </a:t>
            </a:r>
            <a:r>
              <a:rPr lang="en-US" altLang="zh-CN" dirty="0">
                <a:solidFill>
                  <a:srgbClr val="0000FF"/>
                </a:solidFill>
                <a:latin typeface="Times New Roman" panose="02020603050405020304" pitchFamily="18" charset="0"/>
                <a:ea typeface="宋体" panose="02010600030101010101" pitchFamily="2" charset="-122"/>
              </a:rPr>
              <a:t>'Z'}</a:t>
            </a:r>
            <a:endParaRPr lang="en-US" altLang="zh-CN" dirty="0">
              <a:solidFill>
                <a:srgbClr val="0000FF"/>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90"/>
                                        </p:tgtEl>
                                        <p:attrNameLst>
                                          <p:attrName>style.visibility</p:attrName>
                                        </p:attrNameLst>
                                      </p:cBhvr>
                                      <p:to>
                                        <p:strVal val="visible"/>
                                      </p:to>
                                    </p:set>
                                    <p:anim calcmode="lin" valueType="num">
                                      <p:cBhvr additive="base">
                                        <p:cTn id="7" dur="500" fill="hold"/>
                                        <p:tgtEl>
                                          <p:spTgt spid="78890"/>
                                        </p:tgtEl>
                                        <p:attrNameLst>
                                          <p:attrName>ppt_x</p:attrName>
                                        </p:attrNameLst>
                                      </p:cBhvr>
                                      <p:tavLst>
                                        <p:tav tm="0">
                                          <p:val>
                                            <p:strVal val="0-#ppt_w/2"/>
                                          </p:val>
                                        </p:tav>
                                        <p:tav tm="100000">
                                          <p:val>
                                            <p:strVal val="#ppt_x"/>
                                          </p:val>
                                        </p:tav>
                                      </p:tavLst>
                                    </p:anim>
                                    <p:anim calcmode="lin" valueType="num">
                                      <p:cBhvr additive="base">
                                        <p:cTn id="8" dur="500" fill="hold"/>
                                        <p:tgtEl>
                                          <p:spTgt spid="788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891"/>
                                        </p:tgtEl>
                                        <p:attrNameLst>
                                          <p:attrName>style.visibility</p:attrName>
                                        </p:attrNameLst>
                                      </p:cBhvr>
                                      <p:to>
                                        <p:strVal val="visible"/>
                                      </p:to>
                                    </p:set>
                                    <p:anim calcmode="lin" valueType="num">
                                      <p:cBhvr additive="base">
                                        <p:cTn id="13" dur="500" fill="hold"/>
                                        <p:tgtEl>
                                          <p:spTgt spid="78891"/>
                                        </p:tgtEl>
                                        <p:attrNameLst>
                                          <p:attrName>ppt_x</p:attrName>
                                        </p:attrNameLst>
                                      </p:cBhvr>
                                      <p:tavLst>
                                        <p:tav tm="0">
                                          <p:val>
                                            <p:strVal val="0-#ppt_w/2"/>
                                          </p:val>
                                        </p:tav>
                                        <p:tav tm="100000">
                                          <p:val>
                                            <p:strVal val="#ppt_x"/>
                                          </p:val>
                                        </p:tav>
                                      </p:tavLst>
                                    </p:anim>
                                    <p:anim calcmode="lin" valueType="num">
                                      <p:cBhvr additive="base">
                                        <p:cTn id="14" dur="500" fill="hold"/>
                                        <p:tgtEl>
                                          <p:spTgt spid="7889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889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90" grpId="0"/>
      <p:bldP spid="7889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Text Box 4"/>
          <p:cNvSpPr txBox="1"/>
          <p:nvPr/>
        </p:nvSpPr>
        <p:spPr>
          <a:xfrm>
            <a:off x="866775" y="3505200"/>
            <a:ext cx="5216525"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3600" b="0" dirty="0">
                <a:solidFill>
                  <a:schemeClr val="tx1"/>
                </a:solidFill>
                <a:latin typeface="隶书" panose="02010509060101010101" charset="-122"/>
                <a:ea typeface="隶书" panose="02010509060101010101" charset="-122"/>
              </a:rPr>
              <a:t>带</a:t>
            </a:r>
            <a:r>
              <a:rPr lang="zh-CN" altLang="en-US" sz="3600" dirty="0">
                <a:solidFill>
                  <a:srgbClr val="FF0000"/>
                </a:solidFill>
                <a:latin typeface="隶书" panose="02010509060101010101" charset="-122"/>
                <a:ea typeface="隶书" panose="02010509060101010101" charset="-122"/>
              </a:rPr>
              <a:t>结构</a:t>
            </a:r>
            <a:r>
              <a:rPr lang="zh-CN" altLang="en-US" sz="3600" b="0" dirty="0">
                <a:solidFill>
                  <a:schemeClr val="tx1"/>
                </a:solidFill>
                <a:latin typeface="隶书" panose="02010509060101010101" charset="-122"/>
                <a:ea typeface="隶书" panose="02010509060101010101" charset="-122"/>
              </a:rPr>
              <a:t>的数据元素的集合</a:t>
            </a:r>
            <a:endParaRPr lang="zh-CN" altLang="en-US" sz="3600" b="0" dirty="0">
              <a:solidFill>
                <a:schemeClr val="tx1"/>
              </a:solidFill>
              <a:latin typeface="Times New Roman" panose="02020603050405020304" pitchFamily="18" charset="0"/>
              <a:ea typeface="宋体" panose="02010600030101010101" pitchFamily="2" charset="-122"/>
            </a:endParaRPr>
          </a:p>
        </p:txBody>
      </p:sp>
      <p:sp>
        <p:nvSpPr>
          <p:cNvPr id="120837" name="AutoShape 5"/>
          <p:cNvSpPr/>
          <p:nvPr/>
        </p:nvSpPr>
        <p:spPr>
          <a:xfrm>
            <a:off x="1790700" y="4079875"/>
            <a:ext cx="215900" cy="576263"/>
          </a:xfrm>
          <a:prstGeom prst="downArrow">
            <a:avLst>
              <a:gd name="adj1" fmla="val 50000"/>
              <a:gd name="adj2" fmla="val 66678"/>
            </a:avLst>
          </a:prstGeom>
          <a:solidFill>
            <a:srgbClr val="C2F2DB"/>
          </a:solidFill>
          <a:ln w="9525" cap="flat" cmpd="sng">
            <a:solidFill>
              <a:schemeClr val="bg2"/>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120838" name="Text Box 6"/>
          <p:cNvSpPr txBox="1"/>
          <p:nvPr/>
        </p:nvSpPr>
        <p:spPr>
          <a:xfrm>
            <a:off x="1358900" y="4656138"/>
            <a:ext cx="6340475"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3200" b="0" dirty="0">
                <a:solidFill>
                  <a:srgbClr val="000000"/>
                </a:solidFill>
                <a:latin typeface="Times New Roman" panose="02020603050405020304" pitchFamily="18" charset="0"/>
                <a:ea typeface="楷体_GB2312" pitchFamily="49" charset="-122"/>
              </a:rPr>
              <a:t>指的是数据元素之间存在的</a:t>
            </a:r>
            <a:r>
              <a:rPr lang="zh-CN" altLang="en-US" sz="3200" b="0" u="sng" dirty="0">
                <a:solidFill>
                  <a:srgbClr val="FF0000"/>
                </a:solidFill>
                <a:latin typeface="Times New Roman" panose="02020603050405020304" pitchFamily="18" charset="0"/>
                <a:ea typeface="楷体_GB2312" pitchFamily="49" charset="-122"/>
              </a:rPr>
              <a:t>关系</a:t>
            </a:r>
            <a:r>
              <a:rPr lang="zh-CN" altLang="en-US" sz="3200" b="0" dirty="0">
                <a:solidFill>
                  <a:srgbClr val="000000"/>
                </a:solidFill>
                <a:latin typeface="Times New Roman" panose="02020603050405020304" pitchFamily="18" charset="0"/>
                <a:ea typeface="楷体_GB2312" pitchFamily="49" charset="-122"/>
              </a:rPr>
              <a:t>。</a:t>
            </a:r>
            <a:endParaRPr lang="zh-CN" altLang="en-US" sz="3200" b="0" dirty="0">
              <a:solidFill>
                <a:srgbClr val="000000"/>
              </a:solidFill>
              <a:latin typeface="Times New Roman" panose="02020603050405020304" pitchFamily="18" charset="0"/>
              <a:ea typeface="楷体_GB2312" pitchFamily="49" charset="-122"/>
            </a:endParaRPr>
          </a:p>
        </p:txBody>
      </p:sp>
      <p:sp>
        <p:nvSpPr>
          <p:cNvPr id="120839" name="Rectangle 7"/>
          <p:cNvSpPr/>
          <p:nvPr/>
        </p:nvSpPr>
        <p:spPr>
          <a:xfrm>
            <a:off x="363538" y="1752600"/>
            <a:ext cx="7750175" cy="13731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buClr>
                <a:schemeClr val="accent2"/>
              </a:buClr>
              <a:buSzPct val="80000"/>
              <a:buNone/>
            </a:pPr>
            <a:r>
              <a:rPr lang="en-US" altLang="zh-CN" dirty="0">
                <a:solidFill>
                  <a:srgbClr val="003300"/>
                </a:solidFill>
                <a:latin typeface="宋体" panose="02010600030101010101" pitchFamily="2" charset="-122"/>
                <a:ea typeface="宋体" panose="02010600030101010101" pitchFamily="2" charset="-122"/>
              </a:rPr>
              <a:t>4</a:t>
            </a:r>
            <a:r>
              <a:rPr lang="zh-CN" altLang="en-US" dirty="0">
                <a:solidFill>
                  <a:srgbClr val="003300"/>
                </a:solidFill>
                <a:latin typeface="宋体" panose="02010600030101010101" pitchFamily="2" charset="-122"/>
                <a:ea typeface="宋体" panose="02010600030101010101" pitchFamily="2" charset="-122"/>
              </a:rPr>
              <a:t>、</a:t>
            </a:r>
            <a:r>
              <a:rPr lang="zh-CN" altLang="en-US" dirty="0">
                <a:solidFill>
                  <a:srgbClr val="FF0000"/>
                </a:solidFill>
                <a:latin typeface="宋体" panose="02010600030101010101" pitchFamily="2" charset="-122"/>
                <a:ea typeface="宋体" panose="02010600030101010101" pitchFamily="2" charset="-122"/>
              </a:rPr>
              <a:t>数据结构</a:t>
            </a:r>
            <a:r>
              <a:rPr lang="en-US" altLang="zh-CN" dirty="0">
                <a:solidFill>
                  <a:srgbClr val="FF0000"/>
                </a:solidFill>
                <a:latin typeface="宋体" panose="02010600030101010101" pitchFamily="2" charset="-122"/>
                <a:ea typeface="宋体" panose="02010600030101010101" pitchFamily="2" charset="-122"/>
              </a:rPr>
              <a:t>(Data Structure)</a:t>
            </a:r>
            <a:r>
              <a:rPr lang="en-US" altLang="zh-CN" dirty="0">
                <a:solidFill>
                  <a:srgbClr val="003300"/>
                </a:solidFill>
                <a:latin typeface="Times New Roman" panose="02020603050405020304" pitchFamily="18" charset="0"/>
                <a:ea typeface="宋体" panose="02010600030101010101" pitchFamily="2" charset="-122"/>
              </a:rPr>
              <a:t>—</a:t>
            </a:r>
            <a:r>
              <a:rPr lang="zh-CN" altLang="en-US" dirty="0">
                <a:solidFill>
                  <a:srgbClr val="003300"/>
                </a:solidFill>
                <a:latin typeface="宋体" panose="02010600030101010101" pitchFamily="2" charset="-122"/>
                <a:ea typeface="宋体" panose="02010600030101010101" pitchFamily="2" charset="-122"/>
              </a:rPr>
              <a:t>研究数据元素之间抽象化的</a:t>
            </a:r>
            <a:r>
              <a:rPr lang="zh-CN" altLang="en-US" u="sng" dirty="0">
                <a:solidFill>
                  <a:srgbClr val="FF0000"/>
                </a:solidFill>
                <a:latin typeface="宋体" panose="02010600030101010101" pitchFamily="2" charset="-122"/>
                <a:ea typeface="宋体" panose="02010600030101010101" pitchFamily="2" charset="-122"/>
              </a:rPr>
              <a:t>相互关系</a:t>
            </a:r>
            <a:r>
              <a:rPr lang="zh-CN" altLang="en-US" dirty="0">
                <a:solidFill>
                  <a:srgbClr val="003300"/>
                </a:solidFill>
                <a:latin typeface="宋体" panose="02010600030101010101" pitchFamily="2" charset="-122"/>
                <a:ea typeface="宋体" panose="02010600030101010101" pitchFamily="2" charset="-122"/>
              </a:rPr>
              <a:t>以及这种关系在计算机中的</a:t>
            </a:r>
            <a:r>
              <a:rPr lang="zh-CN" altLang="en-US" u="sng" dirty="0">
                <a:solidFill>
                  <a:srgbClr val="FF0000"/>
                </a:solidFill>
                <a:latin typeface="宋体" panose="02010600030101010101" pitchFamily="2" charset="-122"/>
                <a:ea typeface="宋体" panose="02010600030101010101" pitchFamily="2" charset="-122"/>
              </a:rPr>
              <a:t>存储表示</a:t>
            </a:r>
            <a:r>
              <a:rPr lang="zh-CN" altLang="en-US" dirty="0">
                <a:solidFill>
                  <a:srgbClr val="003300"/>
                </a:solidFill>
                <a:latin typeface="宋体" panose="02010600030101010101" pitchFamily="2" charset="-122"/>
                <a:ea typeface="宋体" panose="02010600030101010101" pitchFamily="2" charset="-122"/>
              </a:rPr>
              <a:t>。</a:t>
            </a:r>
            <a:endParaRPr lang="zh-CN" altLang="en-US" dirty="0">
              <a:solidFill>
                <a:srgbClr val="0033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839"/>
                                        </p:tgtEl>
                                        <p:attrNameLst>
                                          <p:attrName>style.visibility</p:attrName>
                                        </p:attrNameLst>
                                      </p:cBhvr>
                                      <p:to>
                                        <p:strVal val="visible"/>
                                      </p:to>
                                    </p:set>
                                    <p:anim calcmode="lin" valueType="num">
                                      <p:cBhvr additive="base">
                                        <p:cTn id="7" dur="500" fill="hold"/>
                                        <p:tgtEl>
                                          <p:spTgt spid="120839"/>
                                        </p:tgtEl>
                                        <p:attrNameLst>
                                          <p:attrName>ppt_x</p:attrName>
                                        </p:attrNameLst>
                                      </p:cBhvr>
                                      <p:tavLst>
                                        <p:tav tm="0">
                                          <p:val>
                                            <p:strVal val="0-#ppt_w/2"/>
                                          </p:val>
                                        </p:tav>
                                        <p:tav tm="100000">
                                          <p:val>
                                            <p:strVal val="#ppt_x"/>
                                          </p:val>
                                        </p:tav>
                                      </p:tavLst>
                                    </p:anim>
                                    <p:anim calcmode="lin" valueType="num">
                                      <p:cBhvr additive="base">
                                        <p:cTn id="8" dur="500" fill="hold"/>
                                        <p:tgtEl>
                                          <p:spTgt spid="1208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20836"/>
                                        </p:tgtEl>
                                        <p:attrNameLst>
                                          <p:attrName>style.visibility</p:attrName>
                                        </p:attrNameLst>
                                      </p:cBhvr>
                                      <p:to>
                                        <p:strVal val="visible"/>
                                      </p:to>
                                    </p:set>
                                    <p:animEffect transition="in" filter="wipe(left)">
                                      <p:cBhvr>
                                        <p:cTn id="13" dur="500"/>
                                        <p:tgtEl>
                                          <p:spTgt spid="1208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20837"/>
                                        </p:tgtEl>
                                        <p:attrNameLst>
                                          <p:attrName>style.visibility</p:attrName>
                                        </p:attrNameLst>
                                      </p:cBhvr>
                                      <p:to>
                                        <p:strVal val="visible"/>
                                      </p:to>
                                    </p:set>
                                    <p:animEffect transition="in" filter="wipe(up)">
                                      <p:cBhvr>
                                        <p:cTn id="18" dur="500"/>
                                        <p:tgtEl>
                                          <p:spTgt spid="12083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0838"/>
                                        </p:tgtEl>
                                        <p:attrNameLst>
                                          <p:attrName>style.visibility</p:attrName>
                                        </p:attrNameLst>
                                      </p:cBhvr>
                                      <p:to>
                                        <p:strVal val="visible"/>
                                      </p:to>
                                    </p:set>
                                    <p:animEffect transition="in" filter="wipe(left)">
                                      <p:cBhvr>
                                        <p:cTn id="23" dur="500"/>
                                        <p:tgtEl>
                                          <p:spTgt spid="120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p:bldP spid="120837" grpId="0" animBg="1"/>
      <p:bldP spid="120838" grpId="0"/>
      <p:bldP spid="1208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Text Box 4"/>
          <p:cNvSpPr txBox="1"/>
          <p:nvPr/>
        </p:nvSpPr>
        <p:spPr>
          <a:xfrm>
            <a:off x="317500" y="1679575"/>
            <a:ext cx="8229600" cy="6318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5000"/>
              </a:lnSpc>
              <a:spcBef>
                <a:spcPct val="0"/>
              </a:spcBef>
              <a:buClrTx/>
              <a:buFont typeface="Arial" panose="020B0604020202020204" pitchFamily="34" charset="0"/>
              <a:buNone/>
            </a:pPr>
            <a:r>
              <a:rPr lang="zh-CN" altLang="en-US" b="0" dirty="0">
                <a:solidFill>
                  <a:schemeClr val="tx1"/>
                </a:solidFill>
                <a:latin typeface="Times New Roman" panose="02020603050405020304" pitchFamily="18" charset="0"/>
                <a:ea typeface="宋体" panose="02010600030101010101" pitchFamily="2" charset="-122"/>
              </a:rPr>
              <a:t>用</a:t>
            </a:r>
            <a:r>
              <a:rPr lang="zh-CN" altLang="en-US" dirty="0">
                <a:solidFill>
                  <a:srgbClr val="006600"/>
                </a:solidFill>
                <a:latin typeface="Times New Roman" panose="02020603050405020304" pitchFamily="18" charset="0"/>
                <a:ea typeface="宋体" panose="02010600030101010101" pitchFamily="2" charset="-122"/>
              </a:rPr>
              <a:t>三个 </a:t>
            </a:r>
            <a:r>
              <a:rPr lang="en-US" altLang="zh-CN" dirty="0">
                <a:solidFill>
                  <a:srgbClr val="006600"/>
                </a:solidFill>
                <a:latin typeface="Times New Roman" panose="02020603050405020304" pitchFamily="18" charset="0"/>
                <a:ea typeface="宋体" panose="02010600030101010101" pitchFamily="2" charset="-122"/>
              </a:rPr>
              <a:t>4 </a:t>
            </a:r>
            <a:r>
              <a:rPr lang="zh-CN" altLang="en-US" dirty="0">
                <a:solidFill>
                  <a:srgbClr val="006600"/>
                </a:solidFill>
                <a:latin typeface="Times New Roman" panose="02020603050405020304" pitchFamily="18" charset="0"/>
                <a:ea typeface="宋体" panose="02010600030101010101" pitchFamily="2" charset="-122"/>
              </a:rPr>
              <a:t>位的十进制数</a:t>
            </a:r>
            <a:r>
              <a:rPr lang="zh-CN" altLang="en-US" b="0" dirty="0">
                <a:solidFill>
                  <a:schemeClr val="tx1"/>
                </a:solidFill>
                <a:latin typeface="Times New Roman" panose="02020603050405020304" pitchFamily="18" charset="0"/>
                <a:ea typeface="宋体" panose="02010600030101010101" pitchFamily="2" charset="-122"/>
              </a:rPr>
              <a:t>表示一个 </a:t>
            </a:r>
            <a:r>
              <a:rPr lang="en-US" altLang="zh-CN" dirty="0">
                <a:solidFill>
                  <a:schemeClr val="tx1"/>
                </a:solidFill>
                <a:latin typeface="Times New Roman" panose="02020603050405020304" pitchFamily="18" charset="0"/>
                <a:ea typeface="宋体" panose="02010600030101010101" pitchFamily="2" charset="-122"/>
              </a:rPr>
              <a:t>12 </a:t>
            </a:r>
            <a:r>
              <a:rPr lang="zh-CN" altLang="en-US" dirty="0">
                <a:solidFill>
                  <a:schemeClr val="tx1"/>
                </a:solidFill>
                <a:latin typeface="Times New Roman" panose="02020603050405020304" pitchFamily="18" charset="0"/>
                <a:ea typeface="宋体" panose="02010600030101010101" pitchFamily="2" charset="-122"/>
              </a:rPr>
              <a:t>位的十进制数</a:t>
            </a:r>
            <a:endParaRPr lang="zh-CN" altLang="en-US" b="0" dirty="0">
              <a:solidFill>
                <a:schemeClr val="tx1"/>
              </a:solidFill>
              <a:latin typeface="Times New Roman" panose="02020603050405020304" pitchFamily="18" charset="0"/>
              <a:ea typeface="宋体" panose="02010600030101010101" pitchFamily="2" charset="-122"/>
            </a:endParaRPr>
          </a:p>
        </p:txBody>
      </p:sp>
      <p:sp>
        <p:nvSpPr>
          <p:cNvPr id="121861" name="Text Box 5"/>
          <p:cNvSpPr txBox="1"/>
          <p:nvPr/>
        </p:nvSpPr>
        <p:spPr>
          <a:xfrm>
            <a:off x="427038" y="3255963"/>
            <a:ext cx="7300912"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b="0" dirty="0">
                <a:solidFill>
                  <a:schemeClr val="tx1"/>
                </a:solidFill>
                <a:latin typeface="Times New Roman" panose="02020603050405020304" pitchFamily="18" charset="0"/>
                <a:ea typeface="宋体" panose="02010600030101010101" pitchFamily="2" charset="-122"/>
              </a:rPr>
              <a:t>3214,6587,9345 </a:t>
            </a:r>
            <a:r>
              <a:rPr lang="en-US" altLang="zh-CN" dirty="0">
                <a:solidFill>
                  <a:schemeClr val="tx1"/>
                </a:solidFill>
                <a:latin typeface="Times New Roman" panose="02020603050405020304" pitchFamily="18" charset="0"/>
                <a:ea typeface="宋体" panose="02010600030101010101" pitchFamily="2" charset="-122"/>
              </a:rPr>
              <a:t>─</a:t>
            </a:r>
            <a:r>
              <a:rPr lang="en-US" altLang="zh-CN" b="0" dirty="0">
                <a:solidFill>
                  <a:schemeClr val="tx1"/>
                </a:solidFill>
                <a:latin typeface="Times New Roman" panose="02020603050405020304" pitchFamily="18" charset="0"/>
                <a:ea typeface="宋体" panose="02010600030101010101" pitchFamily="2" charset="-122"/>
              </a:rPr>
              <a:t> </a:t>
            </a:r>
            <a:r>
              <a:rPr lang="en-US" altLang="zh-CN" dirty="0">
                <a:solidFill>
                  <a:schemeClr val="tx1"/>
                </a:solidFill>
                <a:latin typeface="Times New Roman" panose="02020603050405020304" pitchFamily="18" charset="0"/>
                <a:ea typeface="宋体" panose="02010600030101010101" pitchFamily="2" charset="-122"/>
              </a:rPr>
              <a:t>a1</a:t>
            </a:r>
            <a:r>
              <a:rPr lang="en-US" altLang="zh-CN" b="0" dirty="0">
                <a:solidFill>
                  <a:schemeClr val="tx1"/>
                </a:solidFill>
                <a:latin typeface="Times New Roman" panose="02020603050405020304" pitchFamily="18" charset="0"/>
                <a:ea typeface="宋体" panose="02010600030101010101" pitchFamily="2" charset="-122"/>
              </a:rPr>
              <a:t>(3214), </a:t>
            </a:r>
            <a:r>
              <a:rPr lang="en-US" altLang="zh-CN" dirty="0">
                <a:solidFill>
                  <a:schemeClr val="tx1"/>
                </a:solidFill>
                <a:latin typeface="Times New Roman" panose="02020603050405020304" pitchFamily="18" charset="0"/>
                <a:ea typeface="宋体" panose="02010600030101010101" pitchFamily="2" charset="-122"/>
              </a:rPr>
              <a:t>a2</a:t>
            </a:r>
            <a:r>
              <a:rPr lang="en-US" altLang="zh-CN" b="0" dirty="0">
                <a:solidFill>
                  <a:schemeClr val="tx1"/>
                </a:solidFill>
                <a:latin typeface="Times New Roman" panose="02020603050405020304" pitchFamily="18" charset="0"/>
                <a:ea typeface="宋体" panose="02010600030101010101" pitchFamily="2" charset="-122"/>
              </a:rPr>
              <a:t>(6587), </a:t>
            </a:r>
            <a:r>
              <a:rPr lang="en-US" altLang="zh-CN" dirty="0">
                <a:solidFill>
                  <a:schemeClr val="tx1"/>
                </a:solidFill>
                <a:latin typeface="Times New Roman" panose="02020603050405020304" pitchFamily="18" charset="0"/>
                <a:ea typeface="宋体" panose="02010600030101010101" pitchFamily="2" charset="-122"/>
              </a:rPr>
              <a:t>a3</a:t>
            </a:r>
            <a:r>
              <a:rPr lang="en-US" altLang="zh-CN" b="0" dirty="0">
                <a:solidFill>
                  <a:schemeClr val="tx1"/>
                </a:solidFill>
                <a:latin typeface="Times New Roman" panose="02020603050405020304" pitchFamily="18" charset="0"/>
                <a:ea typeface="宋体" panose="02010600030101010101" pitchFamily="2" charset="-122"/>
              </a:rPr>
              <a:t>(9345)</a:t>
            </a:r>
            <a:endParaRPr lang="en-US" altLang="zh-CN" b="0" dirty="0">
              <a:solidFill>
                <a:schemeClr val="tx1"/>
              </a:solidFill>
              <a:latin typeface="Times New Roman" panose="02020603050405020304" pitchFamily="18" charset="0"/>
              <a:ea typeface="宋体" panose="02010600030101010101" pitchFamily="2" charset="-122"/>
            </a:endParaRPr>
          </a:p>
        </p:txBody>
      </p:sp>
      <p:sp>
        <p:nvSpPr>
          <p:cNvPr id="121862" name="Text Box 6"/>
          <p:cNvSpPr txBox="1"/>
          <p:nvPr/>
        </p:nvSpPr>
        <p:spPr>
          <a:xfrm>
            <a:off x="285750" y="3894138"/>
            <a:ext cx="8458200" cy="1158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5000"/>
              </a:lnSpc>
              <a:spcBef>
                <a:spcPct val="0"/>
              </a:spcBef>
              <a:buClrTx/>
              <a:buFont typeface="Arial" panose="020B0604020202020204" pitchFamily="34" charset="0"/>
              <a:buNone/>
            </a:pPr>
            <a:r>
              <a:rPr lang="zh-CN" altLang="en-US" b="0" dirty="0">
                <a:solidFill>
                  <a:schemeClr val="tx1"/>
                </a:solidFill>
                <a:latin typeface="Times New Roman" panose="02020603050405020304" pitchFamily="18" charset="0"/>
                <a:ea typeface="宋体" panose="02010600030101010101" pitchFamily="2" charset="-122"/>
              </a:rPr>
              <a:t>则在数据元素 </a:t>
            </a:r>
            <a:r>
              <a:rPr lang="en-US" altLang="zh-CN" b="0" dirty="0">
                <a:solidFill>
                  <a:schemeClr val="tx1"/>
                </a:solidFill>
                <a:latin typeface="Times New Roman" panose="02020603050405020304" pitchFamily="18" charset="0"/>
                <a:ea typeface="宋体" panose="02010600030101010101" pitchFamily="2" charset="-122"/>
              </a:rPr>
              <a:t>a1</a:t>
            </a:r>
            <a:r>
              <a:rPr lang="zh-CN" altLang="en-US" b="0" dirty="0">
                <a:solidFill>
                  <a:schemeClr val="tx1"/>
                </a:solidFill>
                <a:latin typeface="Times New Roman" panose="02020603050405020304" pitchFamily="18" charset="0"/>
                <a:ea typeface="宋体" panose="02010600030101010101" pitchFamily="2" charset="-122"/>
              </a:rPr>
              <a:t>、</a:t>
            </a:r>
            <a:r>
              <a:rPr lang="en-US" altLang="zh-CN" b="0" dirty="0">
                <a:solidFill>
                  <a:schemeClr val="tx1"/>
                </a:solidFill>
                <a:latin typeface="Times New Roman" panose="02020603050405020304" pitchFamily="18" charset="0"/>
                <a:ea typeface="宋体" panose="02010600030101010101" pitchFamily="2" charset="-122"/>
              </a:rPr>
              <a:t>a2 </a:t>
            </a:r>
            <a:r>
              <a:rPr lang="zh-CN" altLang="en-US" b="0" dirty="0">
                <a:solidFill>
                  <a:schemeClr val="tx1"/>
                </a:solidFill>
                <a:latin typeface="Times New Roman" panose="02020603050405020304" pitchFamily="18" charset="0"/>
                <a:ea typeface="宋体" panose="02010600030101010101" pitchFamily="2" charset="-122"/>
              </a:rPr>
              <a:t>和 </a:t>
            </a:r>
            <a:r>
              <a:rPr lang="en-US" altLang="zh-CN" b="0" dirty="0">
                <a:solidFill>
                  <a:schemeClr val="tx1"/>
                </a:solidFill>
                <a:latin typeface="Times New Roman" panose="02020603050405020304" pitchFamily="18" charset="0"/>
                <a:ea typeface="宋体" panose="02010600030101010101" pitchFamily="2" charset="-122"/>
              </a:rPr>
              <a:t>a3 </a:t>
            </a:r>
            <a:r>
              <a:rPr lang="zh-CN" altLang="en-US" b="0" dirty="0">
                <a:solidFill>
                  <a:schemeClr val="tx1"/>
                </a:solidFill>
                <a:latin typeface="Times New Roman" panose="02020603050405020304" pitchFamily="18" charset="0"/>
                <a:ea typeface="宋体" panose="02010600030101010101" pitchFamily="2" charset="-122"/>
              </a:rPr>
              <a:t>之间存在着</a:t>
            </a:r>
            <a:r>
              <a:rPr lang="zh-CN" altLang="en-US" dirty="0">
                <a:solidFill>
                  <a:srgbClr val="FF0000"/>
                </a:solidFill>
                <a:latin typeface="Times New Roman" panose="02020603050405020304" pitchFamily="18" charset="0"/>
                <a:ea typeface="宋体" panose="02010600030101010101" pitchFamily="2" charset="-122"/>
              </a:rPr>
              <a:t>“次序”关系</a:t>
            </a:r>
            <a:r>
              <a:rPr lang="zh-CN" altLang="en-US" dirty="0">
                <a:solidFill>
                  <a:schemeClr val="tx1"/>
                </a:solidFill>
                <a:latin typeface="Times New Roman" panose="02020603050405020304" pitchFamily="18" charset="0"/>
                <a:ea typeface="宋体" panose="02010600030101010101" pitchFamily="2" charset="-122"/>
              </a:rPr>
              <a:t>  </a:t>
            </a:r>
            <a:r>
              <a:rPr lang="zh-CN" altLang="en-US"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dirty="0">
                <a:solidFill>
                  <a:schemeClr val="tx1"/>
                </a:solidFill>
                <a:latin typeface="Times New Roman" panose="02020603050405020304" pitchFamily="18" charset="0"/>
                <a:ea typeface="宋体" panose="02010600030101010101" pitchFamily="2" charset="-122"/>
              </a:rPr>
              <a:t>a1, a2</a:t>
            </a:r>
            <a:r>
              <a:rPr lang="en-US" altLang="zh-CN"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zh-CN" altLang="en-US" dirty="0">
                <a:solidFill>
                  <a:schemeClr val="tx1"/>
                </a:solidFill>
                <a:latin typeface="Times New Roman" panose="02020603050405020304" pitchFamily="18" charset="0"/>
                <a:ea typeface="宋体" panose="02010600030101010101" pitchFamily="2" charset="-122"/>
              </a:rPr>
              <a:t>、</a:t>
            </a:r>
            <a:r>
              <a:rPr lang="zh-CN" altLang="en-US"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dirty="0">
                <a:solidFill>
                  <a:schemeClr val="tx1"/>
                </a:solidFill>
                <a:latin typeface="Times New Roman" panose="02020603050405020304" pitchFamily="18" charset="0"/>
                <a:ea typeface="宋体" panose="02010600030101010101" pitchFamily="2" charset="-122"/>
              </a:rPr>
              <a:t>a2, a3</a:t>
            </a:r>
            <a:r>
              <a:rPr lang="en-US" altLang="zh-CN"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lang="en-US" altLang="zh-CN"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121863" name="Text Box 7"/>
          <p:cNvSpPr txBox="1"/>
          <p:nvPr/>
        </p:nvSpPr>
        <p:spPr>
          <a:xfrm>
            <a:off x="644525" y="5432425"/>
            <a:ext cx="31178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b="0" dirty="0">
                <a:solidFill>
                  <a:schemeClr val="tx1"/>
                </a:solidFill>
                <a:latin typeface="Times New Roman" panose="02020603050405020304" pitchFamily="18" charset="0"/>
                <a:ea typeface="宋体" panose="02010600030101010101" pitchFamily="2" charset="-122"/>
              </a:rPr>
              <a:t>3214</a:t>
            </a:r>
            <a:r>
              <a:rPr lang="zh-CN" altLang="en-US" b="0" dirty="0">
                <a:solidFill>
                  <a:schemeClr val="tx1"/>
                </a:solidFill>
                <a:latin typeface="Times New Roman" panose="02020603050405020304" pitchFamily="18" charset="0"/>
                <a:ea typeface="宋体" panose="02010600030101010101" pitchFamily="2" charset="-122"/>
              </a:rPr>
              <a:t>，</a:t>
            </a:r>
            <a:r>
              <a:rPr lang="en-US" altLang="zh-CN" b="0" dirty="0">
                <a:solidFill>
                  <a:schemeClr val="tx1"/>
                </a:solidFill>
                <a:latin typeface="Times New Roman" panose="02020603050405020304" pitchFamily="18" charset="0"/>
                <a:ea typeface="宋体" panose="02010600030101010101" pitchFamily="2" charset="-122"/>
              </a:rPr>
              <a:t>6587</a:t>
            </a:r>
            <a:r>
              <a:rPr lang="zh-CN" altLang="en-US" b="0" dirty="0">
                <a:solidFill>
                  <a:schemeClr val="tx1"/>
                </a:solidFill>
                <a:latin typeface="Times New Roman" panose="02020603050405020304" pitchFamily="18" charset="0"/>
                <a:ea typeface="宋体" panose="02010600030101010101" pitchFamily="2" charset="-122"/>
              </a:rPr>
              <a:t>，</a:t>
            </a:r>
            <a:r>
              <a:rPr lang="en-US" altLang="zh-CN" b="0" dirty="0">
                <a:solidFill>
                  <a:schemeClr val="tx1"/>
                </a:solidFill>
                <a:latin typeface="Times New Roman" panose="02020603050405020304" pitchFamily="18" charset="0"/>
                <a:ea typeface="宋体" panose="02010600030101010101" pitchFamily="2" charset="-122"/>
              </a:rPr>
              <a:t>9345 </a:t>
            </a:r>
            <a:endParaRPr lang="en-US" altLang="zh-CN" b="0" dirty="0">
              <a:solidFill>
                <a:schemeClr val="tx1"/>
              </a:solidFill>
              <a:latin typeface="Times New Roman" panose="02020603050405020304" pitchFamily="18" charset="0"/>
              <a:ea typeface="宋体" panose="02010600030101010101" pitchFamily="2" charset="-122"/>
            </a:endParaRPr>
          </a:p>
        </p:txBody>
      </p:sp>
      <p:sp>
        <p:nvSpPr>
          <p:cNvPr id="121864" name="Text Box 8"/>
          <p:cNvSpPr txBox="1"/>
          <p:nvPr/>
        </p:nvSpPr>
        <p:spPr>
          <a:xfrm>
            <a:off x="4676775" y="5381625"/>
            <a:ext cx="30289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b="0" dirty="0">
                <a:solidFill>
                  <a:schemeClr val="tx1"/>
                </a:solidFill>
                <a:latin typeface="Times New Roman" panose="02020603050405020304" pitchFamily="18" charset="0"/>
                <a:ea typeface="宋体" panose="02010600030101010101" pitchFamily="2" charset="-122"/>
              </a:rPr>
              <a:t>6587</a:t>
            </a:r>
            <a:r>
              <a:rPr lang="zh-CN" altLang="en-US" b="0" dirty="0">
                <a:solidFill>
                  <a:schemeClr val="tx1"/>
                </a:solidFill>
                <a:latin typeface="Times New Roman" panose="02020603050405020304" pitchFamily="18" charset="0"/>
                <a:ea typeface="宋体" panose="02010600030101010101" pitchFamily="2" charset="-122"/>
              </a:rPr>
              <a:t>，</a:t>
            </a:r>
            <a:r>
              <a:rPr lang="en-US" altLang="zh-CN" b="0" dirty="0">
                <a:solidFill>
                  <a:schemeClr val="tx1"/>
                </a:solidFill>
                <a:latin typeface="Times New Roman" panose="02020603050405020304" pitchFamily="18" charset="0"/>
                <a:ea typeface="宋体" panose="02010600030101010101" pitchFamily="2" charset="-122"/>
              </a:rPr>
              <a:t>3214</a:t>
            </a:r>
            <a:r>
              <a:rPr lang="zh-CN" altLang="en-US" b="0" dirty="0">
                <a:solidFill>
                  <a:schemeClr val="tx1"/>
                </a:solidFill>
                <a:latin typeface="Times New Roman" panose="02020603050405020304" pitchFamily="18" charset="0"/>
                <a:ea typeface="宋体" panose="02010600030101010101" pitchFamily="2" charset="-122"/>
              </a:rPr>
              <a:t>，</a:t>
            </a:r>
            <a:r>
              <a:rPr lang="en-US" altLang="zh-CN" b="0" dirty="0">
                <a:solidFill>
                  <a:schemeClr val="tx1"/>
                </a:solidFill>
                <a:latin typeface="Times New Roman" panose="02020603050405020304" pitchFamily="18" charset="0"/>
                <a:ea typeface="宋体" panose="02010600030101010101" pitchFamily="2" charset="-122"/>
              </a:rPr>
              <a:t>9345</a:t>
            </a:r>
            <a:endParaRPr lang="en-US" altLang="zh-CN" b="0" dirty="0">
              <a:solidFill>
                <a:schemeClr val="tx1"/>
              </a:solidFill>
              <a:latin typeface="Times New Roman" panose="02020603050405020304" pitchFamily="18" charset="0"/>
              <a:ea typeface="宋体" panose="02010600030101010101" pitchFamily="2" charset="-122"/>
            </a:endParaRPr>
          </a:p>
        </p:txBody>
      </p:sp>
      <p:sp>
        <p:nvSpPr>
          <p:cNvPr id="121865" name="Rectangle 9"/>
          <p:cNvSpPr/>
          <p:nvPr/>
        </p:nvSpPr>
        <p:spPr>
          <a:xfrm>
            <a:off x="350838" y="2573338"/>
            <a:ext cx="1017587"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dirty="0">
                <a:solidFill>
                  <a:srgbClr val="0000FF"/>
                </a:solidFill>
                <a:latin typeface="Times New Roman" panose="02020603050405020304" pitchFamily="18" charset="0"/>
                <a:ea typeface="宋体" panose="02010600030101010101" pitchFamily="2" charset="-122"/>
              </a:rPr>
              <a:t>例如</a:t>
            </a:r>
            <a:r>
              <a:rPr lang="en-US" altLang="zh-CN" dirty="0">
                <a:solidFill>
                  <a:srgbClr val="0000FF"/>
                </a:solidFill>
                <a:latin typeface="Times New Roman" panose="02020603050405020304" pitchFamily="18" charset="0"/>
                <a:ea typeface="宋体" panose="02010600030101010101" pitchFamily="2" charset="-122"/>
              </a:rPr>
              <a:t>:</a:t>
            </a:r>
            <a:endParaRPr lang="en-US" altLang="zh-CN" b="0" dirty="0">
              <a:solidFill>
                <a:schemeClr val="tx1"/>
              </a:solidFill>
              <a:latin typeface="Times New Roman" panose="02020603050405020304" pitchFamily="18" charset="0"/>
              <a:ea typeface="宋体" panose="02010600030101010101" pitchFamily="2" charset="-122"/>
            </a:endParaRPr>
          </a:p>
        </p:txBody>
      </p:sp>
      <p:sp>
        <p:nvSpPr>
          <p:cNvPr id="121866" name="Rectangle 10"/>
          <p:cNvSpPr/>
          <p:nvPr/>
        </p:nvSpPr>
        <p:spPr>
          <a:xfrm>
            <a:off x="860425" y="5957888"/>
            <a:ext cx="270033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b="0" dirty="0">
                <a:solidFill>
                  <a:schemeClr val="tx1"/>
                </a:solidFill>
                <a:latin typeface="Times New Roman" panose="02020603050405020304" pitchFamily="18" charset="0"/>
                <a:ea typeface="宋体" panose="02010600030101010101" pitchFamily="2" charset="-122"/>
              </a:rPr>
              <a:t>a1         a2        a3</a:t>
            </a:r>
            <a:endParaRPr lang="en-US" altLang="zh-CN" b="0" dirty="0">
              <a:solidFill>
                <a:schemeClr val="tx1"/>
              </a:solidFill>
              <a:latin typeface="Times New Roman" panose="02020603050405020304" pitchFamily="18" charset="0"/>
              <a:ea typeface="宋体" panose="02010600030101010101" pitchFamily="2" charset="-122"/>
            </a:endParaRPr>
          </a:p>
        </p:txBody>
      </p:sp>
      <p:sp>
        <p:nvSpPr>
          <p:cNvPr id="121867" name="Rectangle 11"/>
          <p:cNvSpPr/>
          <p:nvPr/>
        </p:nvSpPr>
        <p:spPr>
          <a:xfrm>
            <a:off x="4894263" y="5886450"/>
            <a:ext cx="2700337"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b="0" dirty="0">
                <a:solidFill>
                  <a:schemeClr val="tx1"/>
                </a:solidFill>
                <a:latin typeface="Times New Roman" panose="02020603050405020304" pitchFamily="18" charset="0"/>
                <a:ea typeface="宋体" panose="02010600030101010101" pitchFamily="2" charset="-122"/>
              </a:rPr>
              <a:t>a2         a1        a3</a:t>
            </a:r>
            <a:endParaRPr lang="en-US" altLang="zh-CN" b="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1860"/>
                                        </p:tgtEl>
                                        <p:attrNameLst>
                                          <p:attrName>style.visibility</p:attrName>
                                        </p:attrNameLst>
                                      </p:cBhvr>
                                      <p:to>
                                        <p:strVal val="visible"/>
                                      </p:to>
                                    </p:set>
                                    <p:animEffect transition="in" filter="slide(fromBottom)">
                                      <p:cBhvr>
                                        <p:cTn id="7" dur="500"/>
                                        <p:tgtEl>
                                          <p:spTgt spid="12186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1865"/>
                                        </p:tgtEl>
                                        <p:attrNameLst>
                                          <p:attrName>style.visibility</p:attrName>
                                        </p:attrNameLst>
                                      </p:cBhvr>
                                      <p:to>
                                        <p:strVal val="visible"/>
                                      </p:to>
                                    </p:set>
                                    <p:anim calcmode="lin" valueType="num">
                                      <p:cBhvr additive="base">
                                        <p:cTn id="12" dur="500" fill="hold"/>
                                        <p:tgtEl>
                                          <p:spTgt spid="121865"/>
                                        </p:tgtEl>
                                        <p:attrNameLst>
                                          <p:attrName>ppt_x</p:attrName>
                                        </p:attrNameLst>
                                      </p:cBhvr>
                                      <p:tavLst>
                                        <p:tav tm="0">
                                          <p:val>
                                            <p:strVal val="0-#ppt_w/2"/>
                                          </p:val>
                                        </p:tav>
                                        <p:tav tm="100000">
                                          <p:val>
                                            <p:strVal val="#ppt_x"/>
                                          </p:val>
                                        </p:tav>
                                      </p:tavLst>
                                    </p:anim>
                                    <p:anim calcmode="lin" valueType="num">
                                      <p:cBhvr additive="base">
                                        <p:cTn id="13" dur="500" fill="hold"/>
                                        <p:tgtEl>
                                          <p:spTgt spid="12186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1861"/>
                                        </p:tgtEl>
                                        <p:attrNameLst>
                                          <p:attrName>style.visibility</p:attrName>
                                        </p:attrNameLst>
                                      </p:cBhvr>
                                      <p:to>
                                        <p:strVal val="visible"/>
                                      </p:to>
                                    </p:set>
                                    <p:animEffect transition="in" filter="wipe(left)">
                                      <p:cBhvr>
                                        <p:cTn id="18" dur="500"/>
                                        <p:tgtEl>
                                          <p:spTgt spid="12186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iterate type="lt">
                                    <p:tmPct val="100000"/>
                                  </p:iterate>
                                  <p:childTnLst>
                                    <p:set>
                                      <p:cBhvr>
                                        <p:cTn id="22" dur="1" fill="hold">
                                          <p:stCondLst>
                                            <p:cond delay="0"/>
                                          </p:stCondLst>
                                        </p:cTn>
                                        <p:tgtEl>
                                          <p:spTgt spid="121862"/>
                                        </p:tgtEl>
                                        <p:attrNameLst>
                                          <p:attrName>style.visibility</p:attrName>
                                        </p:attrNameLst>
                                      </p:cBhvr>
                                      <p:to>
                                        <p:strVal val="visible"/>
                                      </p:to>
                                    </p:set>
                                    <p:animEffect transition="in" filter="wipe(left)">
                                      <p:cBhvr>
                                        <p:cTn id="23" dur="75"/>
                                        <p:tgtEl>
                                          <p:spTgt spid="12186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1863"/>
                                        </p:tgtEl>
                                        <p:attrNameLst>
                                          <p:attrName>style.visibility</p:attrName>
                                        </p:attrNameLst>
                                      </p:cBhvr>
                                      <p:to>
                                        <p:strVal val="visible"/>
                                      </p:to>
                                    </p:set>
                                    <p:animEffect transition="in" filter="wipe(left)">
                                      <p:cBhvr>
                                        <p:cTn id="28" dur="500"/>
                                        <p:tgtEl>
                                          <p:spTgt spid="12186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21864"/>
                                        </p:tgtEl>
                                        <p:attrNameLst>
                                          <p:attrName>style.visibility</p:attrName>
                                        </p:attrNameLst>
                                      </p:cBhvr>
                                      <p:to>
                                        <p:strVal val="visible"/>
                                      </p:to>
                                    </p:set>
                                    <p:animEffect transition="in" filter="wipe(left)">
                                      <p:cBhvr>
                                        <p:cTn id="33" dur="500"/>
                                        <p:tgtEl>
                                          <p:spTgt spid="12186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21866"/>
                                        </p:tgtEl>
                                        <p:attrNameLst>
                                          <p:attrName>style.visibility</p:attrName>
                                        </p:attrNameLst>
                                      </p:cBhvr>
                                      <p:to>
                                        <p:strVal val="visible"/>
                                      </p:to>
                                    </p:set>
                                    <p:animEffect transition="in" filter="wipe(left)">
                                      <p:cBhvr>
                                        <p:cTn id="38" dur="500"/>
                                        <p:tgtEl>
                                          <p:spTgt spid="12186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21867"/>
                                        </p:tgtEl>
                                        <p:attrNameLst>
                                          <p:attrName>style.visibility</p:attrName>
                                        </p:attrNameLst>
                                      </p:cBhvr>
                                      <p:to>
                                        <p:strVal val="visible"/>
                                      </p:to>
                                    </p:set>
                                    <p:animEffect transition="in" filter="wipe(left)">
                                      <p:cBhvr>
                                        <p:cTn id="43" dur="500"/>
                                        <p:tgtEl>
                                          <p:spTgt spid="121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p:bldP spid="121861" grpId="0"/>
      <p:bldP spid="121862" grpId="0"/>
      <p:bldP spid="121863" grpId="0"/>
      <p:bldP spid="121864" grpId="0"/>
      <p:bldP spid="121865" grpId="0"/>
      <p:bldP spid="121866" grpId="0"/>
      <p:bldP spid="12186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Text Box 4"/>
          <p:cNvSpPr txBox="1"/>
          <p:nvPr/>
        </p:nvSpPr>
        <p:spPr>
          <a:xfrm>
            <a:off x="379413" y="1527175"/>
            <a:ext cx="6469062" cy="19018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又如：在 </a:t>
            </a:r>
            <a:r>
              <a:rPr lang="en-US" altLang="zh-CN" b="0" dirty="0">
                <a:solidFill>
                  <a:srgbClr val="000000"/>
                </a:solidFill>
                <a:latin typeface="Times New Roman" panose="02020603050405020304" pitchFamily="18" charset="0"/>
                <a:ea typeface="宋体" panose="02010600030101010101" pitchFamily="2" charset="-122"/>
              </a:rPr>
              <a:t>2 </a:t>
            </a:r>
            <a:r>
              <a:rPr lang="zh-CN" altLang="en-US" b="0" dirty="0">
                <a:solidFill>
                  <a:srgbClr val="000000"/>
                </a:solidFill>
                <a:latin typeface="Times New Roman" panose="02020603050405020304" pitchFamily="18" charset="0"/>
                <a:ea typeface="宋体" panose="02010600030101010101" pitchFamily="2" charset="-122"/>
              </a:rPr>
              <a:t>行 </a:t>
            </a:r>
            <a:r>
              <a:rPr lang="en-US" altLang="zh-CN" b="0" dirty="0">
                <a:solidFill>
                  <a:srgbClr val="000000"/>
                </a:solidFill>
                <a:latin typeface="Times New Roman" panose="02020603050405020304" pitchFamily="18" charset="0"/>
                <a:ea typeface="宋体" panose="02010600030101010101" pitchFamily="2" charset="-122"/>
              </a:rPr>
              <a:t>3 </a:t>
            </a:r>
            <a:r>
              <a:rPr lang="zh-CN" altLang="en-US" b="0" dirty="0">
                <a:solidFill>
                  <a:srgbClr val="000000"/>
                </a:solidFill>
                <a:latin typeface="Times New Roman" panose="02020603050405020304" pitchFamily="18" charset="0"/>
                <a:ea typeface="宋体" panose="02010600030101010101" pitchFamily="2" charset="-122"/>
              </a:rPr>
              <a:t>列的二维数组中</a:t>
            </a:r>
            <a:r>
              <a:rPr lang="en-US" altLang="zh-CN" b="0" dirty="0">
                <a:solidFill>
                  <a:srgbClr val="000000"/>
                </a:solidFill>
                <a:latin typeface="Times New Roman" panose="02020603050405020304" pitchFamily="18" charset="0"/>
                <a:ea typeface="宋体" panose="02010600030101010101" pitchFamily="2" charset="-122"/>
              </a:rPr>
              <a:t>6</a:t>
            </a:r>
            <a:r>
              <a:rPr lang="zh-CN" altLang="en-US" b="0" dirty="0">
                <a:solidFill>
                  <a:srgbClr val="000000"/>
                </a:solidFill>
                <a:latin typeface="Times New Roman" panose="02020603050405020304" pitchFamily="18" charset="0"/>
                <a:ea typeface="宋体" panose="02010600030101010101" pitchFamily="2" charset="-122"/>
              </a:rPr>
              <a:t>个元素</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40000"/>
              </a:lnSpc>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{a1, a2, a3, a4, a5, a6}</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40000"/>
              </a:lnSpc>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之间存在两个关系：</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22885" name="Text Box 5"/>
          <p:cNvSpPr txBox="1"/>
          <p:nvPr/>
        </p:nvSpPr>
        <p:spPr>
          <a:xfrm>
            <a:off x="444500" y="3725863"/>
            <a:ext cx="2682875" cy="6048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zh-CN" altLang="en-US" dirty="0">
                <a:solidFill>
                  <a:srgbClr val="9900CC"/>
                </a:solidFill>
                <a:latin typeface="Times New Roman" panose="02020603050405020304" pitchFamily="18" charset="0"/>
                <a:ea typeface="宋体" panose="02010600030101010101" pitchFamily="2" charset="-122"/>
              </a:rPr>
              <a:t>行的次序关系</a:t>
            </a:r>
            <a:r>
              <a:rPr lang="zh-CN" altLang="en-US" b="0" dirty="0">
                <a:solidFill>
                  <a:srgbClr val="9900CC"/>
                </a:solidFill>
                <a:latin typeface="Times New Roman" panose="02020603050405020304" pitchFamily="18" charset="0"/>
                <a:ea typeface="宋体" panose="02010600030101010101" pitchFamily="2" charset="-122"/>
              </a:rPr>
              <a:t>：</a:t>
            </a:r>
            <a:endParaRPr lang="zh-CN" altLang="en-US" b="0" dirty="0">
              <a:solidFill>
                <a:srgbClr val="9900CC"/>
              </a:solidFill>
              <a:latin typeface="Times New Roman" panose="02020603050405020304" pitchFamily="18" charset="0"/>
              <a:ea typeface="宋体" panose="02010600030101010101" pitchFamily="2" charset="-122"/>
            </a:endParaRPr>
          </a:p>
        </p:txBody>
      </p:sp>
      <p:sp>
        <p:nvSpPr>
          <p:cNvPr id="122886" name="Text Box 6"/>
          <p:cNvSpPr txBox="1"/>
          <p:nvPr/>
        </p:nvSpPr>
        <p:spPr>
          <a:xfrm>
            <a:off x="1063625" y="4545013"/>
            <a:ext cx="77724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row = {&lt;a1,a2&gt;,&lt;a2,a3&gt;,&lt;a4,a5&gt;,&lt;a5,a6&gt;}</a:t>
            </a:r>
            <a:endParaRPr lang="en-US" altLang="zh-CN" b="0" dirty="0">
              <a:solidFill>
                <a:srgbClr val="000000"/>
              </a:solidFill>
              <a:latin typeface="Times New Roman" panose="02020603050405020304" pitchFamily="18" charset="0"/>
              <a:ea typeface="宋体" panose="02010600030101010101" pitchFamily="2" charset="-122"/>
            </a:endParaRPr>
          </a:p>
        </p:txBody>
      </p:sp>
      <p:sp>
        <p:nvSpPr>
          <p:cNvPr id="122887" name="Text Box 7"/>
          <p:cNvSpPr txBox="1"/>
          <p:nvPr/>
        </p:nvSpPr>
        <p:spPr>
          <a:xfrm>
            <a:off x="1074738" y="5900738"/>
            <a:ext cx="4992687"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col = {&lt;a1,a4&gt;,&lt;a2,a5&gt;,&lt;a3,a6&gt;}</a:t>
            </a:r>
            <a:endParaRPr lang="en-US" altLang="zh-CN" b="0" dirty="0">
              <a:solidFill>
                <a:srgbClr val="000000"/>
              </a:solidFill>
              <a:latin typeface="Times New Roman" panose="02020603050405020304" pitchFamily="18" charset="0"/>
              <a:ea typeface="宋体" panose="02010600030101010101" pitchFamily="2" charset="-122"/>
            </a:endParaRPr>
          </a:p>
        </p:txBody>
      </p:sp>
      <p:sp>
        <p:nvSpPr>
          <p:cNvPr id="122893" name="Rectangle 13"/>
          <p:cNvSpPr/>
          <p:nvPr/>
        </p:nvSpPr>
        <p:spPr>
          <a:xfrm>
            <a:off x="430213" y="5151438"/>
            <a:ext cx="2446337" cy="6048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zh-CN" altLang="en-US" dirty="0">
                <a:solidFill>
                  <a:srgbClr val="9900CC"/>
                </a:solidFill>
                <a:latin typeface="Times New Roman" panose="02020603050405020304" pitchFamily="18" charset="0"/>
                <a:ea typeface="宋体" panose="02010600030101010101" pitchFamily="2" charset="-122"/>
              </a:rPr>
              <a:t>列的次序关系</a:t>
            </a:r>
            <a:r>
              <a:rPr lang="en-US" altLang="zh-CN" dirty="0">
                <a:solidFill>
                  <a:srgbClr val="9900CC"/>
                </a:solidFill>
                <a:latin typeface="Times New Roman" panose="02020603050405020304" pitchFamily="18" charset="0"/>
                <a:ea typeface="宋体" panose="02010600030101010101" pitchFamily="2" charset="-122"/>
              </a:rPr>
              <a:t>:</a:t>
            </a:r>
            <a:endParaRPr lang="en-US" altLang="zh-CN" dirty="0">
              <a:solidFill>
                <a:srgbClr val="9900CC"/>
              </a:solidFill>
              <a:latin typeface="Times New Roman" panose="02020603050405020304" pitchFamily="18" charset="0"/>
              <a:ea typeface="宋体" panose="02010600030101010101" pitchFamily="2" charset="-122"/>
            </a:endParaRPr>
          </a:p>
        </p:txBody>
      </p:sp>
      <p:grpSp>
        <p:nvGrpSpPr>
          <p:cNvPr id="2" name="Group 14"/>
          <p:cNvGrpSpPr/>
          <p:nvPr/>
        </p:nvGrpSpPr>
        <p:grpSpPr>
          <a:xfrm>
            <a:off x="5780088" y="2555875"/>
            <a:ext cx="2465387" cy="1441450"/>
            <a:chOff x="3264" y="1008"/>
            <a:chExt cx="1824" cy="960"/>
          </a:xfrm>
        </p:grpSpPr>
        <p:sp>
          <p:nvSpPr>
            <p:cNvPr id="34824" name="Text Box 15"/>
            <p:cNvSpPr txBox="1"/>
            <p:nvPr/>
          </p:nvSpPr>
          <p:spPr>
            <a:xfrm>
              <a:off x="3264" y="1008"/>
              <a:ext cx="1824" cy="921"/>
            </a:xfrm>
            <a:prstGeom prst="rect">
              <a:avLst/>
            </a:prstGeom>
            <a:noFill/>
            <a:ln w="952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None/>
              </a:pPr>
              <a:r>
                <a:rPr lang="en-US" altLang="zh-CN" sz="3600" b="0" dirty="0">
                  <a:solidFill>
                    <a:schemeClr val="tx1"/>
                  </a:solidFill>
                  <a:latin typeface="Times New Roman" panose="02020603050405020304" pitchFamily="18" charset="0"/>
                  <a:ea typeface="宋体" panose="02010600030101010101" pitchFamily="2" charset="-122"/>
                </a:rPr>
                <a:t>  </a:t>
              </a:r>
              <a:r>
                <a:rPr lang="en-US" altLang="zh-CN" sz="3200" b="0" dirty="0">
                  <a:latin typeface="Times New Roman" panose="02020603050405020304" pitchFamily="18" charset="0"/>
                  <a:ea typeface="宋体" panose="02010600030101010101" pitchFamily="2" charset="-122"/>
                </a:rPr>
                <a:t>a1    a2    a3</a:t>
              </a:r>
              <a:endParaRPr lang="en-US" altLang="zh-CN" sz="3200" b="0" dirty="0">
                <a:latin typeface="Times New Roman" panose="02020603050405020304" pitchFamily="18" charset="0"/>
                <a:ea typeface="宋体" panose="02010600030101010101" pitchFamily="2" charset="-122"/>
              </a:endParaRPr>
            </a:p>
            <a:p>
              <a:pPr marL="0" lvl="0" indent="0" eaLnBrk="1" hangingPunct="1">
                <a:spcBef>
                  <a:spcPct val="50000"/>
                </a:spcBef>
                <a:buClrTx/>
                <a:buFont typeface="Arial" panose="020B0604020202020204" pitchFamily="34" charset="0"/>
                <a:buNone/>
              </a:pPr>
              <a:r>
                <a:rPr lang="en-US" altLang="zh-CN" sz="3200" b="0" dirty="0">
                  <a:latin typeface="Times New Roman" panose="02020603050405020304" pitchFamily="18" charset="0"/>
                  <a:ea typeface="宋体" panose="02010600030101010101" pitchFamily="2" charset="-122"/>
                </a:rPr>
                <a:t>  a4    a5    a6</a:t>
              </a:r>
              <a:endParaRPr lang="en-US" altLang="zh-CN" sz="3200" b="0" dirty="0">
                <a:latin typeface="Times New Roman" panose="02020603050405020304" pitchFamily="18" charset="0"/>
                <a:ea typeface="宋体" panose="02010600030101010101" pitchFamily="2" charset="-122"/>
              </a:endParaRPr>
            </a:p>
          </p:txBody>
        </p:sp>
        <p:sp>
          <p:nvSpPr>
            <p:cNvPr id="34825" name="Line 16"/>
            <p:cNvSpPr/>
            <p:nvPr/>
          </p:nvSpPr>
          <p:spPr>
            <a:xfrm>
              <a:off x="3264" y="1488"/>
              <a:ext cx="1824" cy="0"/>
            </a:xfrm>
            <a:prstGeom prst="line">
              <a:avLst/>
            </a:prstGeom>
            <a:ln w="9525" cap="flat" cmpd="sng">
              <a:solidFill>
                <a:schemeClr val="tx1"/>
              </a:solidFill>
              <a:prstDash val="solid"/>
              <a:headEnd type="none" w="med" len="med"/>
              <a:tailEnd type="none" w="med" len="med"/>
            </a:ln>
          </p:spPr>
        </p:sp>
        <p:sp>
          <p:nvSpPr>
            <p:cNvPr id="34826" name="Line 17"/>
            <p:cNvSpPr/>
            <p:nvPr/>
          </p:nvSpPr>
          <p:spPr>
            <a:xfrm>
              <a:off x="3840" y="1008"/>
              <a:ext cx="0" cy="912"/>
            </a:xfrm>
            <a:prstGeom prst="line">
              <a:avLst/>
            </a:prstGeom>
            <a:ln w="9525" cap="flat" cmpd="sng">
              <a:solidFill>
                <a:schemeClr val="tx1"/>
              </a:solidFill>
              <a:prstDash val="solid"/>
              <a:headEnd type="none" w="med" len="med"/>
              <a:tailEnd type="none" w="med" len="med"/>
            </a:ln>
          </p:spPr>
        </p:sp>
        <p:sp>
          <p:nvSpPr>
            <p:cNvPr id="34827" name="Line 18"/>
            <p:cNvSpPr/>
            <p:nvPr/>
          </p:nvSpPr>
          <p:spPr>
            <a:xfrm>
              <a:off x="4464" y="1008"/>
              <a:ext cx="0" cy="960"/>
            </a:xfrm>
            <a:prstGeom prst="line">
              <a:avLst/>
            </a:prstGeom>
            <a:ln w="9525"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0"/>
                                  </p:iterate>
                                  <p:childTnLst>
                                    <p:set>
                                      <p:cBhvr>
                                        <p:cTn id="6" dur="1" fill="hold">
                                          <p:stCondLst>
                                            <p:cond delay="0"/>
                                          </p:stCondLst>
                                        </p:cTn>
                                        <p:tgtEl>
                                          <p:spTgt spid="122884"/>
                                        </p:tgtEl>
                                        <p:attrNameLst>
                                          <p:attrName>style.visibility</p:attrName>
                                        </p:attrNameLst>
                                      </p:cBhvr>
                                      <p:to>
                                        <p:strVal val="visible"/>
                                      </p:to>
                                    </p:set>
                                    <p:animEffect transition="in" filter="wipe(left)">
                                      <p:cBhvr>
                                        <p:cTn id="7" dur="75"/>
                                        <p:tgtEl>
                                          <p:spTgt spid="122884"/>
                                        </p:tgtEl>
                                      </p:cBhvr>
                                    </p:animEffect>
                                  </p:childTnLst>
                                </p:cTn>
                              </p:par>
                            </p:childTnLst>
                          </p:cTn>
                        </p:par>
                        <p:par>
                          <p:cTn id="8" fill="hold">
                            <p:stCondLst>
                              <p:cond delay="4125"/>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iterate type="wd">
                                    <p:tmPct val="100000"/>
                                  </p:iterate>
                                  <p:childTnLst>
                                    <p:set>
                                      <p:cBhvr>
                                        <p:cTn id="15" dur="1" fill="hold">
                                          <p:stCondLst>
                                            <p:cond delay="0"/>
                                          </p:stCondLst>
                                        </p:cTn>
                                        <p:tgtEl>
                                          <p:spTgt spid="122885"/>
                                        </p:tgtEl>
                                        <p:attrNameLst>
                                          <p:attrName>style.visibility</p:attrName>
                                        </p:attrNameLst>
                                      </p:cBhvr>
                                      <p:to>
                                        <p:strVal val="visible"/>
                                      </p:to>
                                    </p:set>
                                    <p:animEffect transition="in" filter="strips(downRight)">
                                      <p:cBhvr>
                                        <p:cTn id="16" dur="300"/>
                                        <p:tgtEl>
                                          <p:spTgt spid="12288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2886"/>
                                        </p:tgtEl>
                                        <p:attrNameLst>
                                          <p:attrName>style.visibility</p:attrName>
                                        </p:attrNameLst>
                                      </p:cBhvr>
                                      <p:to>
                                        <p:strVal val="visible"/>
                                      </p:to>
                                    </p:set>
                                    <p:animEffect transition="in" filter="wipe(left)">
                                      <p:cBhvr>
                                        <p:cTn id="21" dur="500"/>
                                        <p:tgtEl>
                                          <p:spTgt spid="12288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2893"/>
                                        </p:tgtEl>
                                        <p:attrNameLst>
                                          <p:attrName>style.visibility</p:attrName>
                                        </p:attrNameLst>
                                      </p:cBhvr>
                                      <p:to>
                                        <p:strVal val="visible"/>
                                      </p:to>
                                    </p:set>
                                    <p:animEffect transition="in" filter="wipe(left)">
                                      <p:cBhvr>
                                        <p:cTn id="26" dur="500"/>
                                        <p:tgtEl>
                                          <p:spTgt spid="12289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2887"/>
                                        </p:tgtEl>
                                        <p:attrNameLst>
                                          <p:attrName>style.visibility</p:attrName>
                                        </p:attrNameLst>
                                      </p:cBhvr>
                                      <p:to>
                                        <p:strVal val="visible"/>
                                      </p:to>
                                    </p:set>
                                    <p:animEffect transition="in" filter="wipe(left)">
                                      <p:cBhvr>
                                        <p:cTn id="31" dur="500"/>
                                        <p:tgtEl>
                                          <p:spTgt spid="122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p:bldP spid="122885" grpId="0"/>
      <p:bldP spid="122886" grpId="0"/>
      <p:bldP spid="122887" grpId="0"/>
      <p:bldP spid="12289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Text Box 4"/>
          <p:cNvSpPr txBox="1"/>
          <p:nvPr/>
        </p:nvSpPr>
        <p:spPr>
          <a:xfrm>
            <a:off x="228600" y="1585913"/>
            <a:ext cx="7956550" cy="12541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35000"/>
              </a:lnSpc>
              <a:spcBef>
                <a:spcPct val="0"/>
              </a:spcBef>
              <a:buClrTx/>
              <a:buFont typeface="Arial" panose="020B0604020202020204" pitchFamily="34" charset="0"/>
              <a:buNone/>
            </a:pPr>
            <a:r>
              <a:rPr lang="en-US" altLang="zh-CN" b="0" dirty="0">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若在 </a:t>
            </a:r>
            <a:r>
              <a:rPr lang="en-US" altLang="zh-CN" b="0" dirty="0">
                <a:solidFill>
                  <a:srgbClr val="000000"/>
                </a:solidFill>
                <a:latin typeface="Times New Roman" panose="02020603050405020304" pitchFamily="18" charset="0"/>
                <a:ea typeface="宋体" panose="02010600030101010101" pitchFamily="2" charset="-122"/>
              </a:rPr>
              <a:t>6 </a:t>
            </a:r>
            <a:r>
              <a:rPr lang="zh-CN" altLang="en-US" b="0" dirty="0">
                <a:solidFill>
                  <a:srgbClr val="000000"/>
                </a:solidFill>
                <a:latin typeface="Times New Roman" panose="02020603050405020304" pitchFamily="18" charset="0"/>
                <a:ea typeface="宋体" panose="02010600030101010101" pitchFamily="2" charset="-122"/>
              </a:rPr>
              <a:t>个数据元素</a:t>
            </a:r>
            <a:r>
              <a:rPr lang="en-US" altLang="zh-CN" b="0" dirty="0">
                <a:solidFill>
                  <a:srgbClr val="000000"/>
                </a:solidFill>
                <a:latin typeface="Times New Roman" panose="02020603050405020304" pitchFamily="18" charset="0"/>
                <a:ea typeface="宋体" panose="02010600030101010101" pitchFamily="2" charset="-122"/>
              </a:rPr>
              <a:t>{a1, a2, a3, a4, a5, a6}</a:t>
            </a:r>
            <a:r>
              <a:rPr lang="zh-CN" altLang="en-US" b="0" dirty="0">
                <a:solidFill>
                  <a:srgbClr val="000000"/>
                </a:solidFill>
                <a:latin typeface="Times New Roman" panose="02020603050405020304" pitchFamily="18" charset="0"/>
                <a:ea typeface="宋体" panose="02010600030101010101" pitchFamily="2" charset="-122"/>
              </a:rPr>
              <a:t>之间存在如下的</a:t>
            </a:r>
            <a:r>
              <a:rPr lang="zh-CN" altLang="en-US" dirty="0">
                <a:solidFill>
                  <a:srgbClr val="000000"/>
                </a:solidFill>
                <a:latin typeface="Times New Roman" panose="02020603050405020304" pitchFamily="18" charset="0"/>
                <a:ea typeface="宋体" panose="02010600030101010101" pitchFamily="2" charset="-122"/>
              </a:rPr>
              <a:t>次序关系</a:t>
            </a:r>
            <a:r>
              <a:rPr lang="zh-CN" altLang="en-US" b="0" dirty="0">
                <a:solidFill>
                  <a:srgbClr val="000000"/>
                </a:solidFill>
                <a:latin typeface="Times New Roman" panose="02020603050405020304" pitchFamily="18" charset="0"/>
                <a:ea typeface="宋体" panose="02010600030101010101" pitchFamily="2" charset="-122"/>
              </a:rPr>
              <a:t>：</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23909" name="Text Box 5"/>
          <p:cNvSpPr txBox="1"/>
          <p:nvPr/>
        </p:nvSpPr>
        <p:spPr>
          <a:xfrm>
            <a:off x="1314450" y="3195638"/>
            <a:ext cx="386873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{&lt;a</a:t>
            </a:r>
            <a:r>
              <a:rPr lang="en-US" altLang="zh-CN" b="0" baseline="-25000" dirty="0">
                <a:solidFill>
                  <a:srgbClr val="000000"/>
                </a:solidFill>
                <a:latin typeface="Times New Roman" panose="02020603050405020304" pitchFamily="18" charset="0"/>
                <a:ea typeface="宋体" panose="02010600030101010101" pitchFamily="2" charset="-122"/>
              </a:rPr>
              <a:t>i</a:t>
            </a:r>
            <a:r>
              <a:rPr lang="en-US" altLang="zh-CN" b="0" dirty="0">
                <a:solidFill>
                  <a:srgbClr val="000000"/>
                </a:solidFill>
                <a:latin typeface="Times New Roman" panose="02020603050405020304" pitchFamily="18" charset="0"/>
                <a:ea typeface="宋体" panose="02010600030101010101" pitchFamily="2" charset="-122"/>
              </a:rPr>
              <a:t>, a</a:t>
            </a:r>
            <a:r>
              <a:rPr lang="en-US" altLang="zh-CN" b="0" baseline="-25000" dirty="0">
                <a:solidFill>
                  <a:srgbClr val="000000"/>
                </a:solidFill>
                <a:latin typeface="Times New Roman" panose="02020603050405020304" pitchFamily="18" charset="0"/>
                <a:ea typeface="宋体" panose="02010600030101010101" pitchFamily="2" charset="-122"/>
              </a:rPr>
              <a:t>i+1</a:t>
            </a:r>
            <a:r>
              <a:rPr lang="en-US" altLang="zh-CN" b="0" dirty="0">
                <a:solidFill>
                  <a:srgbClr val="000000"/>
                </a:solidFill>
                <a:latin typeface="Times New Roman" panose="02020603050405020304" pitchFamily="18" charset="0"/>
                <a:ea typeface="宋体" panose="02010600030101010101" pitchFamily="2" charset="-122"/>
              </a:rPr>
              <a:t>&gt;| i=1, 2, 3, 4, 5}</a:t>
            </a:r>
            <a:endParaRPr lang="en-US" altLang="zh-CN" b="0" dirty="0">
              <a:solidFill>
                <a:srgbClr val="000000"/>
              </a:solidFill>
              <a:latin typeface="Times New Roman" panose="02020603050405020304" pitchFamily="18" charset="0"/>
              <a:ea typeface="宋体" panose="02010600030101010101" pitchFamily="2" charset="-122"/>
            </a:endParaRPr>
          </a:p>
        </p:txBody>
      </p:sp>
      <p:sp>
        <p:nvSpPr>
          <p:cNvPr id="123911" name="Text Box 7"/>
          <p:cNvSpPr txBox="1"/>
          <p:nvPr/>
        </p:nvSpPr>
        <p:spPr>
          <a:xfrm>
            <a:off x="493713" y="4803775"/>
            <a:ext cx="730250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可见，</a:t>
            </a:r>
            <a:r>
              <a:rPr lang="zh-CN" altLang="en-US" b="0" dirty="0">
                <a:solidFill>
                  <a:srgbClr val="FF0000"/>
                </a:solidFill>
                <a:latin typeface="Times New Roman" panose="02020603050405020304" pitchFamily="18" charset="0"/>
                <a:ea typeface="宋体" panose="02010600030101010101" pitchFamily="2" charset="-122"/>
              </a:rPr>
              <a:t>不同的“</a:t>
            </a:r>
            <a:r>
              <a:rPr lang="zh-CN" altLang="en-US" dirty="0">
                <a:solidFill>
                  <a:srgbClr val="FF0000"/>
                </a:solidFill>
                <a:latin typeface="Times New Roman" panose="02020603050405020304" pitchFamily="18" charset="0"/>
                <a:ea typeface="宋体" panose="02010600030101010101" pitchFamily="2" charset="-122"/>
              </a:rPr>
              <a:t>关系</a:t>
            </a:r>
            <a:r>
              <a:rPr lang="zh-CN" altLang="en-US" b="0" dirty="0">
                <a:solidFill>
                  <a:srgbClr val="FF0000"/>
                </a:solidFill>
                <a:latin typeface="Times New Roman" panose="02020603050405020304" pitchFamily="18" charset="0"/>
                <a:ea typeface="宋体" panose="02010600030101010101" pitchFamily="2" charset="-122"/>
              </a:rPr>
              <a:t>”构成不同的“</a:t>
            </a:r>
            <a:r>
              <a:rPr lang="zh-CN" altLang="en-US" dirty="0">
                <a:solidFill>
                  <a:srgbClr val="FF0000"/>
                </a:solidFill>
                <a:latin typeface="Times New Roman" panose="02020603050405020304" pitchFamily="18" charset="0"/>
                <a:ea typeface="宋体" panose="02010600030101010101" pitchFamily="2" charset="-122"/>
              </a:rPr>
              <a:t>结构</a:t>
            </a:r>
            <a:r>
              <a:rPr lang="zh-CN" altLang="en-US" b="0" dirty="0">
                <a:solidFill>
                  <a:srgbClr val="FF0000"/>
                </a:solidFill>
                <a:latin typeface="Times New Roman" panose="02020603050405020304" pitchFamily="18" charset="0"/>
                <a:ea typeface="宋体" panose="02010600030101010101" pitchFamily="2" charset="-122"/>
              </a:rPr>
              <a:t>”。</a:t>
            </a:r>
            <a:endParaRPr lang="zh-CN" altLang="en-US" b="0" dirty="0">
              <a:solidFill>
                <a:srgbClr val="FF0000"/>
              </a:solidFill>
              <a:latin typeface="Times New Roman" panose="02020603050405020304" pitchFamily="18" charset="0"/>
              <a:ea typeface="宋体" panose="02010600030101010101" pitchFamily="2" charset="-122"/>
            </a:endParaRPr>
          </a:p>
        </p:txBody>
      </p:sp>
      <p:sp>
        <p:nvSpPr>
          <p:cNvPr id="123912" name="Rectangle 8"/>
          <p:cNvSpPr/>
          <p:nvPr/>
        </p:nvSpPr>
        <p:spPr>
          <a:xfrm>
            <a:off x="468313" y="4000500"/>
            <a:ext cx="410210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则构成</a:t>
            </a:r>
            <a:r>
              <a:rPr lang="zh-CN" altLang="en-US" dirty="0">
                <a:solidFill>
                  <a:srgbClr val="000000"/>
                </a:solidFill>
                <a:latin typeface="Times New Roman" panose="02020603050405020304" pitchFamily="18" charset="0"/>
                <a:ea typeface="宋体" panose="02010600030101010101" pitchFamily="2" charset="-122"/>
              </a:rPr>
              <a:t>一维数组</a:t>
            </a:r>
            <a:r>
              <a:rPr lang="zh-CN" altLang="en-US" b="0" dirty="0">
                <a:solidFill>
                  <a:srgbClr val="000000"/>
                </a:solidFill>
                <a:latin typeface="Times New Roman" panose="02020603050405020304" pitchFamily="18" charset="0"/>
                <a:ea typeface="宋体" panose="02010600030101010101" pitchFamily="2" charset="-122"/>
              </a:rPr>
              <a:t>的定义。</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0"/>
                                  </p:iterate>
                                  <p:childTnLst>
                                    <p:set>
                                      <p:cBhvr>
                                        <p:cTn id="6" dur="1" fill="hold">
                                          <p:stCondLst>
                                            <p:cond delay="0"/>
                                          </p:stCondLst>
                                        </p:cTn>
                                        <p:tgtEl>
                                          <p:spTgt spid="123908"/>
                                        </p:tgtEl>
                                        <p:attrNameLst>
                                          <p:attrName>style.visibility</p:attrName>
                                        </p:attrNameLst>
                                      </p:cBhvr>
                                      <p:to>
                                        <p:strVal val="visible"/>
                                      </p:to>
                                    </p:set>
                                    <p:animEffect transition="in" filter="wipe(left)">
                                      <p:cBhvr>
                                        <p:cTn id="7" dur="75"/>
                                        <p:tgtEl>
                                          <p:spTgt spid="1239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23909"/>
                                        </p:tgtEl>
                                        <p:attrNameLst>
                                          <p:attrName>style.visibility</p:attrName>
                                        </p:attrNameLst>
                                      </p:cBhvr>
                                      <p:to>
                                        <p:strVal val="visible"/>
                                      </p:to>
                                    </p:set>
                                    <p:animEffect transition="in" filter="wipe(left)">
                                      <p:cBhvr>
                                        <p:cTn id="12" dur="300"/>
                                        <p:tgtEl>
                                          <p:spTgt spid="1239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3912"/>
                                        </p:tgtEl>
                                        <p:attrNameLst>
                                          <p:attrName>style.visibility</p:attrName>
                                        </p:attrNameLst>
                                      </p:cBhvr>
                                      <p:to>
                                        <p:strVal val="visible"/>
                                      </p:to>
                                    </p:set>
                                    <p:animEffect transition="in" filter="wipe(left)">
                                      <p:cBhvr>
                                        <p:cTn id="17" dur="500"/>
                                        <p:tgtEl>
                                          <p:spTgt spid="1239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3911"/>
                                        </p:tgtEl>
                                        <p:attrNameLst>
                                          <p:attrName>style.visibility</p:attrName>
                                        </p:attrNameLst>
                                      </p:cBhvr>
                                      <p:to>
                                        <p:strVal val="visible"/>
                                      </p:to>
                                    </p:set>
                                    <p:animEffect transition="in" filter="wipe(left)">
                                      <p:cBhvr>
                                        <p:cTn id="22" dur="500"/>
                                        <p:tgtEl>
                                          <p:spTgt spid="123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p:bldP spid="123909" grpId="0"/>
      <p:bldP spid="123911" grpId="0"/>
      <p:bldP spid="1239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Text Box 4"/>
          <p:cNvSpPr txBox="1"/>
          <p:nvPr/>
        </p:nvSpPr>
        <p:spPr>
          <a:xfrm>
            <a:off x="0" y="1792288"/>
            <a:ext cx="8435975" cy="70675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5000"/>
              </a:lnSpc>
              <a:spcBef>
                <a:spcPct val="0"/>
              </a:spcBef>
              <a:buClrTx/>
              <a:buFont typeface="Arial" panose="020B0604020202020204" pitchFamily="34" charset="0"/>
              <a:buNone/>
            </a:pPr>
            <a:r>
              <a:rPr lang="en-US" altLang="zh-CN" sz="3200" b="0" dirty="0">
                <a:solidFill>
                  <a:schemeClr val="tx1"/>
                </a:solidFill>
                <a:latin typeface="楷体_GB2312" pitchFamily="49" charset="-122"/>
                <a:ea typeface="楷体_GB2312" pitchFamily="49" charset="-122"/>
              </a:rPr>
              <a:t>  </a:t>
            </a:r>
            <a:r>
              <a:rPr lang="zh-CN" altLang="en-US" b="0" dirty="0">
                <a:solidFill>
                  <a:srgbClr val="000000"/>
                </a:solidFill>
                <a:latin typeface="宋体" panose="02010600030101010101" pitchFamily="2" charset="-122"/>
                <a:ea typeface="宋体" panose="02010600030101010101" pitchFamily="2" charset="-122"/>
              </a:rPr>
              <a:t>从</a:t>
            </a:r>
            <a:r>
              <a:rPr lang="zh-CN" altLang="en-US" dirty="0">
                <a:solidFill>
                  <a:srgbClr val="FF0000"/>
                </a:solidFill>
                <a:latin typeface="宋体" panose="02010600030101010101" pitchFamily="2" charset="-122"/>
                <a:ea typeface="宋体" panose="02010600030101010101" pitchFamily="2" charset="-122"/>
              </a:rPr>
              <a:t>关系</a:t>
            </a:r>
            <a:r>
              <a:rPr lang="zh-CN" altLang="en-US" b="0" dirty="0">
                <a:solidFill>
                  <a:srgbClr val="000000"/>
                </a:solidFill>
                <a:latin typeface="宋体" panose="02010600030101010101" pitchFamily="2" charset="-122"/>
                <a:ea typeface="宋体" panose="02010600030101010101" pitchFamily="2" charset="-122"/>
              </a:rPr>
              <a:t>或</a:t>
            </a:r>
            <a:r>
              <a:rPr lang="zh-CN" altLang="en-US" dirty="0">
                <a:solidFill>
                  <a:srgbClr val="FF0000"/>
                </a:solidFill>
                <a:latin typeface="宋体" panose="02010600030101010101" pitchFamily="2" charset="-122"/>
                <a:ea typeface="宋体" panose="02010600030101010101" pitchFamily="2" charset="-122"/>
              </a:rPr>
              <a:t>结构</a:t>
            </a:r>
            <a:r>
              <a:rPr lang="zh-CN" altLang="en-US" b="0" dirty="0">
                <a:solidFill>
                  <a:srgbClr val="000000"/>
                </a:solidFill>
                <a:latin typeface="宋体" panose="02010600030101010101" pitchFamily="2" charset="-122"/>
                <a:ea typeface="宋体" panose="02010600030101010101" pitchFamily="2" charset="-122"/>
              </a:rPr>
              <a:t>分，</a:t>
            </a:r>
            <a:r>
              <a:rPr lang="zh-CN" altLang="en-US" dirty="0">
                <a:solidFill>
                  <a:srgbClr val="FF0000"/>
                </a:solidFill>
                <a:latin typeface="宋体" panose="02010600030101010101" pitchFamily="2" charset="-122"/>
                <a:ea typeface="宋体" panose="02010600030101010101" pitchFamily="2" charset="-122"/>
              </a:rPr>
              <a:t>数据结构</a:t>
            </a:r>
            <a:r>
              <a:rPr lang="zh-CN" altLang="en-US" b="0" dirty="0">
                <a:solidFill>
                  <a:srgbClr val="000000"/>
                </a:solidFill>
                <a:latin typeface="宋体" panose="02010600030101010101" pitchFamily="2" charset="-122"/>
                <a:ea typeface="宋体" panose="02010600030101010101" pitchFamily="2" charset="-122"/>
              </a:rPr>
              <a:t>可分为以下</a:t>
            </a:r>
            <a:r>
              <a:rPr lang="zh-CN" altLang="en-US" dirty="0">
                <a:solidFill>
                  <a:srgbClr val="FF0000"/>
                </a:solidFill>
                <a:latin typeface="宋体" panose="02010600030101010101" pitchFamily="2" charset="-122"/>
                <a:ea typeface="宋体" panose="02010600030101010101" pitchFamily="2" charset="-122"/>
              </a:rPr>
              <a:t>四类</a:t>
            </a:r>
            <a:r>
              <a:rPr lang="zh-CN" altLang="en-US" b="0" dirty="0">
                <a:solidFill>
                  <a:srgbClr val="000000"/>
                </a:solidFill>
                <a:latin typeface="宋体" panose="02010600030101010101" pitchFamily="2" charset="-122"/>
                <a:ea typeface="宋体" panose="02010600030101010101" pitchFamily="2" charset="-122"/>
              </a:rPr>
              <a:t>：</a:t>
            </a:r>
            <a:endParaRPr lang="en-US" altLang="zh-CN" b="0" dirty="0">
              <a:solidFill>
                <a:srgbClr val="000000"/>
              </a:solidFill>
              <a:latin typeface="宋体" panose="02010600030101010101" pitchFamily="2" charset="-122"/>
              <a:ea typeface="宋体" panose="02010600030101010101" pitchFamily="2" charset="-122"/>
            </a:endParaRPr>
          </a:p>
        </p:txBody>
      </p:sp>
      <p:sp>
        <p:nvSpPr>
          <p:cNvPr id="36867" name="Text Box 49"/>
          <p:cNvSpPr txBox="1"/>
          <p:nvPr/>
        </p:nvSpPr>
        <p:spPr>
          <a:xfrm>
            <a:off x="361950" y="203200"/>
            <a:ext cx="490537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None/>
            </a:pPr>
            <a:r>
              <a:rPr lang="zh-CN" altLang="en-US" sz="3200" dirty="0">
                <a:solidFill>
                  <a:schemeClr val="bg1"/>
                </a:solidFill>
                <a:latin typeface="宋体" panose="02010600030101010101" pitchFamily="2" charset="-122"/>
                <a:ea typeface="宋体" panose="02010600030101010101" pitchFamily="2" charset="-122"/>
              </a:rPr>
              <a:t>数据结构的分类</a:t>
            </a:r>
            <a:endParaRPr lang="zh-CN" altLang="en-US" sz="3200" dirty="0">
              <a:solidFill>
                <a:schemeClr val="bg1"/>
              </a:solidFill>
              <a:latin typeface="宋体" panose="02010600030101010101" pitchFamily="2" charset="-122"/>
              <a:ea typeface="宋体" panose="02010600030101010101" pitchFamily="2" charset="-122"/>
            </a:endParaRPr>
          </a:p>
        </p:txBody>
      </p:sp>
      <p:grpSp>
        <p:nvGrpSpPr>
          <p:cNvPr id="2" name="Group 50"/>
          <p:cNvGrpSpPr/>
          <p:nvPr/>
        </p:nvGrpSpPr>
        <p:grpSpPr>
          <a:xfrm>
            <a:off x="7188200" y="3756025"/>
            <a:ext cx="1676400" cy="581025"/>
            <a:chOff x="3774" y="1252"/>
            <a:chExt cx="1056" cy="366"/>
          </a:xfrm>
        </p:grpSpPr>
        <p:sp>
          <p:nvSpPr>
            <p:cNvPr id="36907" name="Oval 51"/>
            <p:cNvSpPr/>
            <p:nvPr/>
          </p:nvSpPr>
          <p:spPr>
            <a:xfrm>
              <a:off x="3774" y="1307"/>
              <a:ext cx="156" cy="144"/>
            </a:xfrm>
            <a:prstGeom prst="ellipse">
              <a:avLst/>
            </a:prstGeom>
            <a:noFill/>
            <a:ln w="38100" cap="flat" cmpd="sng">
              <a:solidFill>
                <a:schemeClr val="tx1"/>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36908" name="Oval 52"/>
            <p:cNvSpPr/>
            <p:nvPr/>
          </p:nvSpPr>
          <p:spPr>
            <a:xfrm>
              <a:off x="4096" y="1252"/>
              <a:ext cx="156" cy="144"/>
            </a:xfrm>
            <a:prstGeom prst="ellipse">
              <a:avLst/>
            </a:prstGeom>
            <a:noFill/>
            <a:ln w="38100" cap="flat" cmpd="sng">
              <a:solidFill>
                <a:schemeClr val="tx1"/>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36909" name="Oval 53"/>
            <p:cNvSpPr/>
            <p:nvPr/>
          </p:nvSpPr>
          <p:spPr>
            <a:xfrm>
              <a:off x="4063" y="1474"/>
              <a:ext cx="156" cy="144"/>
            </a:xfrm>
            <a:prstGeom prst="ellipse">
              <a:avLst/>
            </a:prstGeom>
            <a:noFill/>
            <a:ln w="38100" cap="flat" cmpd="sng">
              <a:solidFill>
                <a:schemeClr val="tx1"/>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36910" name="Oval 54"/>
            <p:cNvSpPr/>
            <p:nvPr/>
          </p:nvSpPr>
          <p:spPr>
            <a:xfrm>
              <a:off x="4373" y="1396"/>
              <a:ext cx="156" cy="144"/>
            </a:xfrm>
            <a:prstGeom prst="ellipse">
              <a:avLst/>
            </a:prstGeom>
            <a:noFill/>
            <a:ln w="38100" cap="flat" cmpd="sng">
              <a:solidFill>
                <a:schemeClr val="tx1"/>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36911" name="Oval 55"/>
            <p:cNvSpPr/>
            <p:nvPr/>
          </p:nvSpPr>
          <p:spPr>
            <a:xfrm>
              <a:off x="4674" y="1385"/>
              <a:ext cx="156" cy="144"/>
            </a:xfrm>
            <a:prstGeom prst="ellipse">
              <a:avLst/>
            </a:prstGeom>
            <a:noFill/>
            <a:ln w="38100" cap="flat" cmpd="sng">
              <a:solidFill>
                <a:schemeClr val="tx1"/>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3" name="Group 56"/>
          <p:cNvGrpSpPr/>
          <p:nvPr/>
        </p:nvGrpSpPr>
        <p:grpSpPr>
          <a:xfrm>
            <a:off x="5187950" y="4213225"/>
            <a:ext cx="2268538" cy="211138"/>
            <a:chOff x="3056" y="2100"/>
            <a:chExt cx="1429" cy="133"/>
          </a:xfrm>
        </p:grpSpPr>
        <p:sp>
          <p:nvSpPr>
            <p:cNvPr id="36900" name="Oval 57"/>
            <p:cNvSpPr/>
            <p:nvPr/>
          </p:nvSpPr>
          <p:spPr>
            <a:xfrm>
              <a:off x="3056" y="2100"/>
              <a:ext cx="144" cy="133"/>
            </a:xfrm>
            <a:prstGeom prst="ellipse">
              <a:avLst/>
            </a:prstGeom>
            <a:noFill/>
            <a:ln w="38100" cap="flat" cmpd="sng">
              <a:solidFill>
                <a:srgbClr val="FF0000"/>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36901" name="Oval 58"/>
            <p:cNvSpPr/>
            <p:nvPr/>
          </p:nvSpPr>
          <p:spPr>
            <a:xfrm>
              <a:off x="3474" y="2100"/>
              <a:ext cx="144" cy="133"/>
            </a:xfrm>
            <a:prstGeom prst="ellipse">
              <a:avLst/>
            </a:prstGeom>
            <a:noFill/>
            <a:ln w="38100" cap="flat" cmpd="sng">
              <a:solidFill>
                <a:srgbClr val="FF0000"/>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36902" name="Oval 59"/>
            <p:cNvSpPr/>
            <p:nvPr/>
          </p:nvSpPr>
          <p:spPr>
            <a:xfrm>
              <a:off x="3919" y="2100"/>
              <a:ext cx="144" cy="133"/>
            </a:xfrm>
            <a:prstGeom prst="ellipse">
              <a:avLst/>
            </a:prstGeom>
            <a:noFill/>
            <a:ln w="38100" cap="flat" cmpd="sng">
              <a:solidFill>
                <a:srgbClr val="FF0000"/>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36903" name="Oval 60"/>
            <p:cNvSpPr/>
            <p:nvPr/>
          </p:nvSpPr>
          <p:spPr>
            <a:xfrm>
              <a:off x="4341" y="2100"/>
              <a:ext cx="144" cy="133"/>
            </a:xfrm>
            <a:prstGeom prst="ellipse">
              <a:avLst/>
            </a:prstGeom>
            <a:noFill/>
            <a:ln w="38100" cap="flat" cmpd="sng">
              <a:solidFill>
                <a:srgbClr val="FF0000"/>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36904" name="Line 61"/>
            <p:cNvSpPr/>
            <p:nvPr/>
          </p:nvSpPr>
          <p:spPr>
            <a:xfrm>
              <a:off x="3200" y="2166"/>
              <a:ext cx="267" cy="0"/>
            </a:xfrm>
            <a:prstGeom prst="line">
              <a:avLst/>
            </a:prstGeom>
            <a:ln w="38100" cap="flat" cmpd="sng">
              <a:solidFill>
                <a:srgbClr val="FF0000"/>
              </a:solidFill>
              <a:prstDash val="solid"/>
              <a:headEnd type="none" w="med" len="med"/>
              <a:tailEnd type="none" w="med" len="med"/>
            </a:ln>
          </p:spPr>
        </p:sp>
        <p:sp>
          <p:nvSpPr>
            <p:cNvPr id="36905" name="Line 62"/>
            <p:cNvSpPr/>
            <p:nvPr/>
          </p:nvSpPr>
          <p:spPr>
            <a:xfrm>
              <a:off x="3612" y="2166"/>
              <a:ext cx="311" cy="0"/>
            </a:xfrm>
            <a:prstGeom prst="line">
              <a:avLst/>
            </a:prstGeom>
            <a:ln w="38100" cap="flat" cmpd="sng">
              <a:solidFill>
                <a:srgbClr val="FF0000"/>
              </a:solidFill>
              <a:prstDash val="solid"/>
              <a:headEnd type="none" w="med" len="med"/>
              <a:tailEnd type="none" w="med" len="med"/>
            </a:ln>
          </p:spPr>
        </p:sp>
        <p:sp>
          <p:nvSpPr>
            <p:cNvPr id="36906" name="Line 63"/>
            <p:cNvSpPr/>
            <p:nvPr/>
          </p:nvSpPr>
          <p:spPr>
            <a:xfrm>
              <a:off x="4078" y="2166"/>
              <a:ext cx="256" cy="0"/>
            </a:xfrm>
            <a:prstGeom prst="line">
              <a:avLst/>
            </a:prstGeom>
            <a:ln w="38100" cap="flat" cmpd="sng">
              <a:solidFill>
                <a:srgbClr val="FF0000"/>
              </a:solidFill>
              <a:prstDash val="solid"/>
              <a:headEnd type="none" w="med" len="med"/>
              <a:tailEnd type="none" w="med" len="med"/>
            </a:ln>
          </p:spPr>
        </p:sp>
      </p:grpSp>
      <p:grpSp>
        <p:nvGrpSpPr>
          <p:cNvPr id="4" name="Group 64"/>
          <p:cNvGrpSpPr/>
          <p:nvPr/>
        </p:nvGrpSpPr>
        <p:grpSpPr>
          <a:xfrm>
            <a:off x="5702300" y="4098925"/>
            <a:ext cx="1941513" cy="1000125"/>
            <a:chOff x="4185" y="2055"/>
            <a:chExt cx="1223" cy="630"/>
          </a:xfrm>
        </p:grpSpPr>
        <p:grpSp>
          <p:nvGrpSpPr>
            <p:cNvPr id="36888" name="Group 65"/>
            <p:cNvGrpSpPr/>
            <p:nvPr/>
          </p:nvGrpSpPr>
          <p:grpSpPr>
            <a:xfrm>
              <a:off x="4185" y="2055"/>
              <a:ext cx="629" cy="336"/>
              <a:chOff x="2474" y="2489"/>
              <a:chExt cx="629" cy="336"/>
            </a:xfrm>
          </p:grpSpPr>
          <p:sp>
            <p:nvSpPr>
              <p:cNvPr id="36897" name="Oval 66"/>
              <p:cNvSpPr/>
              <p:nvPr/>
            </p:nvSpPr>
            <p:spPr>
              <a:xfrm>
                <a:off x="2711" y="2489"/>
                <a:ext cx="156" cy="144"/>
              </a:xfrm>
              <a:prstGeom prst="ellipse">
                <a:avLst/>
              </a:prstGeom>
              <a:noFill/>
              <a:ln w="38100" cap="flat" cmpd="sng">
                <a:solidFill>
                  <a:srgbClr val="0000FF"/>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36898" name="Oval 67"/>
              <p:cNvSpPr/>
              <p:nvPr/>
            </p:nvSpPr>
            <p:spPr>
              <a:xfrm>
                <a:off x="2474" y="2674"/>
                <a:ext cx="156" cy="144"/>
              </a:xfrm>
              <a:prstGeom prst="ellipse">
                <a:avLst/>
              </a:prstGeom>
              <a:noFill/>
              <a:ln w="38100" cap="flat" cmpd="sng">
                <a:solidFill>
                  <a:srgbClr val="0000FF"/>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36899" name="Oval 68"/>
              <p:cNvSpPr/>
              <p:nvPr/>
            </p:nvSpPr>
            <p:spPr>
              <a:xfrm>
                <a:off x="2947" y="2681"/>
                <a:ext cx="156" cy="144"/>
              </a:xfrm>
              <a:prstGeom prst="ellipse">
                <a:avLst/>
              </a:prstGeom>
              <a:noFill/>
              <a:ln w="38100" cap="flat" cmpd="sng">
                <a:solidFill>
                  <a:srgbClr val="0000FF"/>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sp>
          <p:nvSpPr>
            <p:cNvPr id="36889" name="Oval 69"/>
            <p:cNvSpPr/>
            <p:nvPr/>
          </p:nvSpPr>
          <p:spPr>
            <a:xfrm>
              <a:off x="4374" y="2519"/>
              <a:ext cx="156" cy="144"/>
            </a:xfrm>
            <a:prstGeom prst="ellipse">
              <a:avLst/>
            </a:prstGeom>
            <a:noFill/>
            <a:ln w="38100" cap="flat" cmpd="sng">
              <a:solidFill>
                <a:srgbClr val="0000FF"/>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36890" name="Oval 70"/>
            <p:cNvSpPr/>
            <p:nvPr/>
          </p:nvSpPr>
          <p:spPr>
            <a:xfrm>
              <a:off x="4897" y="2530"/>
              <a:ext cx="156" cy="144"/>
            </a:xfrm>
            <a:prstGeom prst="ellipse">
              <a:avLst/>
            </a:prstGeom>
            <a:noFill/>
            <a:ln w="38100" cap="flat" cmpd="sng">
              <a:solidFill>
                <a:srgbClr val="0000FF"/>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36891" name="Oval 71"/>
            <p:cNvSpPr/>
            <p:nvPr/>
          </p:nvSpPr>
          <p:spPr>
            <a:xfrm>
              <a:off x="5252" y="2541"/>
              <a:ext cx="156" cy="144"/>
            </a:xfrm>
            <a:prstGeom prst="ellipse">
              <a:avLst/>
            </a:prstGeom>
            <a:noFill/>
            <a:ln w="38100" cap="flat" cmpd="sng">
              <a:solidFill>
                <a:srgbClr val="0000FF"/>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36892" name="Line 72"/>
            <p:cNvSpPr/>
            <p:nvPr/>
          </p:nvSpPr>
          <p:spPr>
            <a:xfrm flipH="1">
              <a:off x="4334" y="2189"/>
              <a:ext cx="111" cy="111"/>
            </a:xfrm>
            <a:prstGeom prst="line">
              <a:avLst/>
            </a:prstGeom>
            <a:ln w="38100" cap="flat" cmpd="sng">
              <a:solidFill>
                <a:srgbClr val="0000FF"/>
              </a:solidFill>
              <a:prstDash val="solid"/>
              <a:headEnd type="none" w="med" len="med"/>
              <a:tailEnd type="none" w="med" len="med"/>
            </a:ln>
          </p:spPr>
        </p:sp>
        <p:sp>
          <p:nvSpPr>
            <p:cNvPr id="36893" name="Line 73"/>
            <p:cNvSpPr/>
            <p:nvPr/>
          </p:nvSpPr>
          <p:spPr>
            <a:xfrm flipH="1">
              <a:off x="4501" y="2378"/>
              <a:ext cx="166" cy="166"/>
            </a:xfrm>
            <a:prstGeom prst="line">
              <a:avLst/>
            </a:prstGeom>
            <a:ln w="38100" cap="flat" cmpd="sng">
              <a:solidFill>
                <a:srgbClr val="0000FF"/>
              </a:solidFill>
              <a:prstDash val="solid"/>
              <a:headEnd type="none" w="med" len="med"/>
              <a:tailEnd type="none" w="med" len="med"/>
            </a:ln>
          </p:spPr>
        </p:sp>
        <p:sp>
          <p:nvSpPr>
            <p:cNvPr id="36894" name="Line 74"/>
            <p:cNvSpPr/>
            <p:nvPr/>
          </p:nvSpPr>
          <p:spPr>
            <a:xfrm>
              <a:off x="4534" y="2178"/>
              <a:ext cx="122" cy="122"/>
            </a:xfrm>
            <a:prstGeom prst="line">
              <a:avLst/>
            </a:prstGeom>
            <a:ln w="38100" cap="flat" cmpd="sng">
              <a:solidFill>
                <a:srgbClr val="0000FF"/>
              </a:solidFill>
              <a:prstDash val="solid"/>
              <a:headEnd type="none" w="med" len="med"/>
              <a:tailEnd type="none" w="med" len="med"/>
            </a:ln>
          </p:spPr>
        </p:sp>
        <p:sp>
          <p:nvSpPr>
            <p:cNvPr id="36895" name="Line 75"/>
            <p:cNvSpPr/>
            <p:nvPr/>
          </p:nvSpPr>
          <p:spPr>
            <a:xfrm>
              <a:off x="4778" y="2366"/>
              <a:ext cx="178" cy="178"/>
            </a:xfrm>
            <a:prstGeom prst="line">
              <a:avLst/>
            </a:prstGeom>
            <a:ln w="38100" cap="flat" cmpd="sng">
              <a:solidFill>
                <a:srgbClr val="0000FF"/>
              </a:solidFill>
              <a:prstDash val="solid"/>
              <a:headEnd type="none" w="med" len="med"/>
              <a:tailEnd type="none" w="med" len="med"/>
            </a:ln>
          </p:spPr>
        </p:sp>
        <p:sp>
          <p:nvSpPr>
            <p:cNvPr id="36896" name="Line 76"/>
            <p:cNvSpPr/>
            <p:nvPr/>
          </p:nvSpPr>
          <p:spPr>
            <a:xfrm>
              <a:off x="4812" y="2333"/>
              <a:ext cx="466" cy="233"/>
            </a:xfrm>
            <a:prstGeom prst="line">
              <a:avLst/>
            </a:prstGeom>
            <a:ln w="38100" cap="flat" cmpd="sng">
              <a:solidFill>
                <a:srgbClr val="0000FF"/>
              </a:solidFill>
              <a:prstDash val="solid"/>
              <a:headEnd type="none" w="med" len="med"/>
              <a:tailEnd type="none" w="med" len="med"/>
            </a:ln>
          </p:spPr>
        </p:sp>
      </p:grpSp>
      <p:grpSp>
        <p:nvGrpSpPr>
          <p:cNvPr id="6" name="Group 77"/>
          <p:cNvGrpSpPr/>
          <p:nvPr/>
        </p:nvGrpSpPr>
        <p:grpSpPr>
          <a:xfrm>
            <a:off x="5991225" y="4295775"/>
            <a:ext cx="1658938" cy="882650"/>
            <a:chOff x="4363" y="2073"/>
            <a:chExt cx="1045" cy="556"/>
          </a:xfrm>
        </p:grpSpPr>
        <p:sp>
          <p:nvSpPr>
            <p:cNvPr id="36877" name="Oval 78"/>
            <p:cNvSpPr/>
            <p:nvPr/>
          </p:nvSpPr>
          <p:spPr>
            <a:xfrm>
              <a:off x="4819" y="2073"/>
              <a:ext cx="156" cy="144"/>
            </a:xfrm>
            <a:prstGeom prst="ellipse">
              <a:avLst/>
            </a:prstGeom>
            <a:noFill/>
            <a:ln w="38100" cap="flat" cmpd="sng">
              <a:solidFill>
                <a:srgbClr val="FF9900"/>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36878" name="Oval 79"/>
            <p:cNvSpPr/>
            <p:nvPr/>
          </p:nvSpPr>
          <p:spPr>
            <a:xfrm>
              <a:off x="4385" y="2485"/>
              <a:ext cx="156" cy="144"/>
            </a:xfrm>
            <a:prstGeom prst="ellipse">
              <a:avLst/>
            </a:prstGeom>
            <a:noFill/>
            <a:ln w="38100" cap="flat" cmpd="sng">
              <a:solidFill>
                <a:srgbClr val="FF9900"/>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36879" name="Oval 80"/>
            <p:cNvSpPr/>
            <p:nvPr/>
          </p:nvSpPr>
          <p:spPr>
            <a:xfrm>
              <a:off x="4841" y="2474"/>
              <a:ext cx="156" cy="144"/>
            </a:xfrm>
            <a:prstGeom prst="ellipse">
              <a:avLst/>
            </a:prstGeom>
            <a:noFill/>
            <a:ln w="38100" cap="flat" cmpd="sng">
              <a:solidFill>
                <a:srgbClr val="FF9900"/>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36880" name="Oval 81"/>
            <p:cNvSpPr/>
            <p:nvPr/>
          </p:nvSpPr>
          <p:spPr>
            <a:xfrm>
              <a:off x="5252" y="2252"/>
              <a:ext cx="156" cy="144"/>
            </a:xfrm>
            <a:prstGeom prst="ellipse">
              <a:avLst/>
            </a:prstGeom>
            <a:noFill/>
            <a:ln w="38100" cap="flat" cmpd="sng">
              <a:solidFill>
                <a:srgbClr val="FF9900"/>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36881" name="Oval 82"/>
            <p:cNvSpPr/>
            <p:nvPr/>
          </p:nvSpPr>
          <p:spPr>
            <a:xfrm>
              <a:off x="4363" y="2107"/>
              <a:ext cx="156" cy="144"/>
            </a:xfrm>
            <a:prstGeom prst="ellipse">
              <a:avLst/>
            </a:prstGeom>
            <a:noFill/>
            <a:ln w="38100" cap="flat" cmpd="sng">
              <a:solidFill>
                <a:srgbClr val="FF9900"/>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36882" name="Line 83"/>
            <p:cNvSpPr/>
            <p:nvPr/>
          </p:nvSpPr>
          <p:spPr>
            <a:xfrm>
              <a:off x="4445" y="2266"/>
              <a:ext cx="0" cy="245"/>
            </a:xfrm>
            <a:prstGeom prst="line">
              <a:avLst/>
            </a:prstGeom>
            <a:ln w="38100" cap="flat" cmpd="sng">
              <a:solidFill>
                <a:srgbClr val="FF9900"/>
              </a:solidFill>
              <a:prstDash val="solid"/>
              <a:headEnd type="none" w="med" len="med"/>
              <a:tailEnd type="none" w="med" len="med"/>
            </a:ln>
          </p:spPr>
        </p:sp>
        <p:sp>
          <p:nvSpPr>
            <p:cNvPr id="36883" name="Line 84"/>
            <p:cNvSpPr/>
            <p:nvPr/>
          </p:nvSpPr>
          <p:spPr>
            <a:xfrm>
              <a:off x="4512" y="2211"/>
              <a:ext cx="366" cy="289"/>
            </a:xfrm>
            <a:prstGeom prst="line">
              <a:avLst/>
            </a:prstGeom>
            <a:ln w="38100" cap="flat" cmpd="sng">
              <a:solidFill>
                <a:srgbClr val="FF9900"/>
              </a:solidFill>
              <a:prstDash val="solid"/>
              <a:headEnd type="none" w="med" len="med"/>
              <a:tailEnd type="none" w="med" len="med"/>
            </a:ln>
          </p:spPr>
        </p:sp>
        <p:sp>
          <p:nvSpPr>
            <p:cNvPr id="36884" name="Line 85"/>
            <p:cNvSpPr/>
            <p:nvPr/>
          </p:nvSpPr>
          <p:spPr>
            <a:xfrm>
              <a:off x="4967" y="2189"/>
              <a:ext cx="300" cy="133"/>
            </a:xfrm>
            <a:prstGeom prst="line">
              <a:avLst/>
            </a:prstGeom>
            <a:ln w="38100" cap="flat" cmpd="sng">
              <a:solidFill>
                <a:srgbClr val="FF9900"/>
              </a:solidFill>
              <a:prstDash val="solid"/>
              <a:headEnd type="none" w="med" len="med"/>
              <a:tailEnd type="none" w="med" len="med"/>
            </a:ln>
          </p:spPr>
        </p:sp>
        <p:sp>
          <p:nvSpPr>
            <p:cNvPr id="36885" name="Line 86"/>
            <p:cNvSpPr/>
            <p:nvPr/>
          </p:nvSpPr>
          <p:spPr>
            <a:xfrm flipH="1">
              <a:off x="4523" y="2200"/>
              <a:ext cx="322" cy="322"/>
            </a:xfrm>
            <a:prstGeom prst="line">
              <a:avLst/>
            </a:prstGeom>
            <a:ln w="38100" cap="flat" cmpd="sng">
              <a:solidFill>
                <a:srgbClr val="FF9900"/>
              </a:solidFill>
              <a:prstDash val="solid"/>
              <a:headEnd type="none" w="med" len="med"/>
              <a:tailEnd type="none" w="med" len="med"/>
            </a:ln>
          </p:spPr>
        </p:sp>
        <p:sp>
          <p:nvSpPr>
            <p:cNvPr id="36886" name="Line 87"/>
            <p:cNvSpPr/>
            <p:nvPr/>
          </p:nvSpPr>
          <p:spPr>
            <a:xfrm flipH="1">
              <a:off x="5001" y="2400"/>
              <a:ext cx="277" cy="144"/>
            </a:xfrm>
            <a:prstGeom prst="line">
              <a:avLst/>
            </a:prstGeom>
            <a:ln w="38100" cap="flat" cmpd="sng">
              <a:solidFill>
                <a:srgbClr val="FF9900"/>
              </a:solidFill>
              <a:prstDash val="solid"/>
              <a:headEnd type="none" w="med" len="med"/>
              <a:tailEnd type="none" w="med" len="med"/>
            </a:ln>
          </p:spPr>
        </p:sp>
        <p:sp>
          <p:nvSpPr>
            <p:cNvPr id="36887" name="Line 88"/>
            <p:cNvSpPr/>
            <p:nvPr/>
          </p:nvSpPr>
          <p:spPr>
            <a:xfrm>
              <a:off x="4512" y="2144"/>
              <a:ext cx="311" cy="0"/>
            </a:xfrm>
            <a:prstGeom prst="line">
              <a:avLst/>
            </a:prstGeom>
            <a:ln w="38100" cap="flat" cmpd="sng">
              <a:solidFill>
                <a:srgbClr val="FF9900"/>
              </a:solidFill>
              <a:prstDash val="solid"/>
              <a:headEnd type="none" w="med" len="med"/>
              <a:tailEnd type="none" w="med" len="med"/>
            </a:ln>
          </p:spPr>
        </p:sp>
      </p:grpSp>
      <p:sp>
        <p:nvSpPr>
          <p:cNvPr id="125017" name="Rectangle 89"/>
          <p:cNvSpPr/>
          <p:nvPr/>
        </p:nvSpPr>
        <p:spPr>
          <a:xfrm>
            <a:off x="509588" y="4778375"/>
            <a:ext cx="524986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None/>
            </a:pPr>
            <a:r>
              <a:rPr lang="zh-CN" altLang="en-US" sz="2400" dirty="0">
                <a:solidFill>
                  <a:srgbClr val="FF9900"/>
                </a:solidFill>
                <a:latin typeface="Times New Roman" panose="02020603050405020304" pitchFamily="18" charset="0"/>
                <a:ea typeface="宋体" panose="02010600030101010101" pitchFamily="2" charset="-122"/>
              </a:rPr>
              <a:t>图状结构</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rgbClr val="003300"/>
                </a:solidFill>
                <a:latin typeface="Times New Roman" panose="02020603050405020304" pitchFamily="18" charset="0"/>
                <a:ea typeface="宋体" panose="02010600030101010101" pitchFamily="2" charset="-122"/>
              </a:rPr>
              <a:t>多个对多个，如图</a:t>
            </a:r>
            <a:endParaRPr lang="zh-CN" altLang="en-US" sz="2400" dirty="0">
              <a:solidFill>
                <a:srgbClr val="003300"/>
              </a:solidFill>
              <a:latin typeface="Times New Roman" panose="02020603050405020304" pitchFamily="18" charset="0"/>
              <a:ea typeface="宋体" panose="02010600030101010101" pitchFamily="2" charset="-122"/>
            </a:endParaRPr>
          </a:p>
        </p:txBody>
      </p:sp>
      <p:sp>
        <p:nvSpPr>
          <p:cNvPr id="125018" name="AutoShape 90"/>
          <p:cNvSpPr/>
          <p:nvPr/>
        </p:nvSpPr>
        <p:spPr>
          <a:xfrm>
            <a:off x="231775" y="3298825"/>
            <a:ext cx="269875" cy="1752600"/>
          </a:xfrm>
          <a:prstGeom prst="leftBrace">
            <a:avLst>
              <a:gd name="adj1" fmla="val 53997"/>
              <a:gd name="adj2" fmla="val 50000"/>
            </a:avLst>
          </a:prstGeom>
          <a:no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125019" name="Rectangle 91"/>
          <p:cNvSpPr/>
          <p:nvPr/>
        </p:nvSpPr>
        <p:spPr>
          <a:xfrm>
            <a:off x="536575" y="3098800"/>
            <a:ext cx="8362950" cy="6762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80000"/>
              </a:lnSpc>
              <a:spcBef>
                <a:spcPct val="50000"/>
              </a:spcBef>
              <a:buClrTx/>
              <a:buFont typeface="Arial" panose="020B0604020202020204" pitchFamily="34" charset="0"/>
              <a:buNone/>
            </a:pPr>
            <a:r>
              <a:rPr lang="zh-CN" altLang="en-US" sz="2400" dirty="0">
                <a:solidFill>
                  <a:srgbClr val="00FF00"/>
                </a:solidFill>
                <a:latin typeface="Times New Roman" panose="02020603050405020304" pitchFamily="18" charset="0"/>
                <a:ea typeface="宋体" panose="02010600030101010101" pitchFamily="2" charset="-122"/>
              </a:rPr>
              <a:t>集合</a:t>
            </a:r>
            <a:r>
              <a:rPr lang="en-US" altLang="zh-CN" sz="2400" dirty="0">
                <a:solidFill>
                  <a:srgbClr val="003300"/>
                </a:solidFill>
                <a:latin typeface="Times New Roman" panose="02020603050405020304" pitchFamily="18" charset="0"/>
                <a:ea typeface="宋体" panose="02010600030101010101" pitchFamily="2" charset="-122"/>
              </a:rPr>
              <a:t>——</a:t>
            </a:r>
            <a:r>
              <a:rPr lang="zh-CN" altLang="en-US" sz="2400" dirty="0">
                <a:solidFill>
                  <a:srgbClr val="003300"/>
                </a:solidFill>
                <a:latin typeface="Times New Roman" panose="02020603050405020304" pitchFamily="18" charset="0"/>
                <a:ea typeface="宋体" panose="02010600030101010101" pitchFamily="2" charset="-122"/>
              </a:rPr>
              <a:t>数据元素之间除了“同属于一个集合”之外，无其它关系</a:t>
            </a:r>
            <a:endParaRPr lang="zh-CN" altLang="en-US" sz="2400" dirty="0">
              <a:solidFill>
                <a:srgbClr val="003300"/>
              </a:solidFill>
              <a:latin typeface="Times New Roman" panose="02020603050405020304" pitchFamily="18" charset="0"/>
              <a:ea typeface="宋体" panose="02010600030101010101" pitchFamily="2" charset="-122"/>
            </a:endParaRPr>
          </a:p>
        </p:txBody>
      </p:sp>
      <p:sp>
        <p:nvSpPr>
          <p:cNvPr id="125020" name="Rectangle 92"/>
          <p:cNvSpPr/>
          <p:nvPr/>
        </p:nvSpPr>
        <p:spPr>
          <a:xfrm>
            <a:off x="534988" y="3711575"/>
            <a:ext cx="66151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None/>
            </a:pPr>
            <a:r>
              <a:rPr lang="zh-CN" altLang="en-US" sz="2400" dirty="0">
                <a:solidFill>
                  <a:srgbClr val="FF0000"/>
                </a:solidFill>
                <a:latin typeface="Times New Roman" panose="02020603050405020304" pitchFamily="18" charset="0"/>
                <a:ea typeface="宋体" panose="02010600030101010101" pitchFamily="2" charset="-122"/>
              </a:rPr>
              <a:t>线性结构</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rgbClr val="003300"/>
                </a:solidFill>
                <a:latin typeface="Times New Roman" panose="02020603050405020304" pitchFamily="18" charset="0"/>
                <a:ea typeface="宋体" panose="02010600030101010101" pitchFamily="2" charset="-122"/>
              </a:rPr>
              <a:t>一个对一个，如线性表、栈、队列</a:t>
            </a:r>
            <a:endParaRPr lang="zh-CN" altLang="en-US" sz="2400" dirty="0">
              <a:solidFill>
                <a:srgbClr val="003300"/>
              </a:solidFill>
              <a:latin typeface="Times New Roman" panose="02020603050405020304" pitchFamily="18" charset="0"/>
              <a:ea typeface="宋体" panose="02010600030101010101" pitchFamily="2" charset="-122"/>
            </a:endParaRPr>
          </a:p>
        </p:txBody>
      </p:sp>
      <p:sp>
        <p:nvSpPr>
          <p:cNvPr id="125021" name="Rectangle 93"/>
          <p:cNvSpPr/>
          <p:nvPr/>
        </p:nvSpPr>
        <p:spPr>
          <a:xfrm>
            <a:off x="515938" y="4244975"/>
            <a:ext cx="447040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None/>
            </a:pPr>
            <a:r>
              <a:rPr lang="zh-CN" altLang="en-US" sz="2400" dirty="0">
                <a:solidFill>
                  <a:srgbClr val="0000FF"/>
                </a:solidFill>
                <a:latin typeface="Times New Roman" panose="02020603050405020304" pitchFamily="18" charset="0"/>
                <a:ea typeface="宋体" panose="02010600030101010101" pitchFamily="2" charset="-122"/>
              </a:rPr>
              <a:t>树形结构</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rgbClr val="003300"/>
                </a:solidFill>
                <a:latin typeface="Times New Roman" panose="02020603050405020304" pitchFamily="18" charset="0"/>
                <a:ea typeface="宋体" panose="02010600030101010101" pitchFamily="2" charset="-122"/>
              </a:rPr>
              <a:t>一个对多个，如树</a:t>
            </a:r>
            <a:endParaRPr lang="zh-CN" altLang="en-US" sz="2400" dirty="0">
              <a:solidFill>
                <a:srgbClr val="0033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4932"/>
                                        </p:tgtEl>
                                        <p:attrNameLst>
                                          <p:attrName>style.visibility</p:attrName>
                                        </p:attrNameLst>
                                      </p:cBhvr>
                                      <p:to>
                                        <p:strVal val="visible"/>
                                      </p:to>
                                    </p:set>
                                  </p:childTnLst>
                                </p:cTn>
                              </p:par>
                            </p:childTnLst>
                          </p:cTn>
                        </p:par>
                        <p:par>
                          <p:cTn id="7" fill="hold">
                            <p:stCondLst>
                              <p:cond delay="500"/>
                            </p:stCondLst>
                            <p:childTnLst>
                              <p:par>
                                <p:cTn id="8" presetID="2" presetClass="entr" presetSubtype="4" fill="hold" grpId="0" nodeType="afterEffect">
                                  <p:stCondLst>
                                    <p:cond delay="0"/>
                                  </p:stCondLst>
                                  <p:childTnLst>
                                    <p:set>
                                      <p:cBhvr>
                                        <p:cTn id="9" dur="1" fill="hold">
                                          <p:stCondLst>
                                            <p:cond delay="0"/>
                                          </p:stCondLst>
                                        </p:cTn>
                                        <p:tgtEl>
                                          <p:spTgt spid="125018"/>
                                        </p:tgtEl>
                                        <p:attrNameLst>
                                          <p:attrName>style.visibility</p:attrName>
                                        </p:attrNameLst>
                                      </p:cBhvr>
                                      <p:to>
                                        <p:strVal val="visible"/>
                                      </p:to>
                                    </p:set>
                                    <p:anim calcmode="lin" valueType="num">
                                      <p:cBhvr additive="base">
                                        <p:cTn id="10" dur="500" fill="hold"/>
                                        <p:tgtEl>
                                          <p:spTgt spid="125018"/>
                                        </p:tgtEl>
                                        <p:attrNameLst>
                                          <p:attrName>ppt_x</p:attrName>
                                        </p:attrNameLst>
                                      </p:cBhvr>
                                      <p:tavLst>
                                        <p:tav tm="0">
                                          <p:val>
                                            <p:strVal val="#ppt_x"/>
                                          </p:val>
                                        </p:tav>
                                        <p:tav tm="100000">
                                          <p:val>
                                            <p:strVal val="#ppt_x"/>
                                          </p:val>
                                        </p:tav>
                                      </p:tavLst>
                                    </p:anim>
                                    <p:anim calcmode="lin" valueType="num">
                                      <p:cBhvr additive="base">
                                        <p:cTn id="11" dur="500" fill="hold"/>
                                        <p:tgtEl>
                                          <p:spTgt spid="125018"/>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125019"/>
                                        </p:tgtEl>
                                        <p:attrNameLst>
                                          <p:attrName>style.visibility</p:attrName>
                                        </p:attrNameLst>
                                      </p:cBhvr>
                                      <p:to>
                                        <p:strVal val="visible"/>
                                      </p:to>
                                    </p:set>
                                    <p:anim calcmode="lin" valueType="num">
                                      <p:cBhvr additive="base">
                                        <p:cTn id="16" dur="500" fill="hold"/>
                                        <p:tgtEl>
                                          <p:spTgt spid="125019"/>
                                        </p:tgtEl>
                                        <p:attrNameLst>
                                          <p:attrName>ppt_x</p:attrName>
                                        </p:attrNameLst>
                                      </p:cBhvr>
                                      <p:tavLst>
                                        <p:tav tm="0">
                                          <p:val>
                                            <p:strVal val="1+#ppt_w/2"/>
                                          </p:val>
                                        </p:tav>
                                        <p:tav tm="100000">
                                          <p:val>
                                            <p:strVal val="#ppt_x"/>
                                          </p:val>
                                        </p:tav>
                                      </p:tavLst>
                                    </p:anim>
                                    <p:anim calcmode="lin" valueType="num">
                                      <p:cBhvr additive="base">
                                        <p:cTn id="17" dur="500" fill="hold"/>
                                        <p:tgtEl>
                                          <p:spTgt spid="125019"/>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out)">
                                      <p:cBhvr>
                                        <p:cTn id="22"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25020"/>
                                        </p:tgtEl>
                                        <p:attrNameLst>
                                          <p:attrName>style.visibility</p:attrName>
                                        </p:attrNameLst>
                                      </p:cBhvr>
                                      <p:to>
                                        <p:strVal val="visible"/>
                                      </p:to>
                                    </p:set>
                                    <p:anim calcmode="lin" valueType="num">
                                      <p:cBhvr additive="base">
                                        <p:cTn id="27" dur="500" fill="hold"/>
                                        <p:tgtEl>
                                          <p:spTgt spid="125020"/>
                                        </p:tgtEl>
                                        <p:attrNameLst>
                                          <p:attrName>ppt_x</p:attrName>
                                        </p:attrNameLst>
                                      </p:cBhvr>
                                      <p:tavLst>
                                        <p:tav tm="0">
                                          <p:val>
                                            <p:strVal val="1+#ppt_w/2"/>
                                          </p:val>
                                        </p:tav>
                                        <p:tav tm="100000">
                                          <p:val>
                                            <p:strVal val="#ppt_x"/>
                                          </p:val>
                                        </p:tav>
                                      </p:tavLst>
                                    </p:anim>
                                    <p:anim calcmode="lin" valueType="num">
                                      <p:cBhvr additive="base">
                                        <p:cTn id="28" dur="500" fill="hold"/>
                                        <p:tgtEl>
                                          <p:spTgt spid="12502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ox(out)">
                                      <p:cBhvr>
                                        <p:cTn id="33"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1" name="CAMERA.WAV"/>
                                        </p:tgtEl>
                                      </p:cMediaNode>
                                    </p:audio>
                                  </p:sub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25021"/>
                                        </p:tgtEl>
                                        <p:attrNameLst>
                                          <p:attrName>style.visibility</p:attrName>
                                        </p:attrNameLst>
                                      </p:cBhvr>
                                      <p:to>
                                        <p:strVal val="visible"/>
                                      </p:to>
                                    </p:set>
                                    <p:anim calcmode="lin" valueType="num">
                                      <p:cBhvr additive="base">
                                        <p:cTn id="38" dur="500" fill="hold"/>
                                        <p:tgtEl>
                                          <p:spTgt spid="125021"/>
                                        </p:tgtEl>
                                        <p:attrNameLst>
                                          <p:attrName>ppt_x</p:attrName>
                                        </p:attrNameLst>
                                      </p:cBhvr>
                                      <p:tavLst>
                                        <p:tav tm="0">
                                          <p:val>
                                            <p:strVal val="1+#ppt_w/2"/>
                                          </p:val>
                                        </p:tav>
                                        <p:tav tm="100000">
                                          <p:val>
                                            <p:strVal val="#ppt_x"/>
                                          </p:val>
                                        </p:tav>
                                      </p:tavLst>
                                    </p:anim>
                                    <p:anim calcmode="lin" valueType="num">
                                      <p:cBhvr additive="base">
                                        <p:cTn id="39" dur="500" fill="hold"/>
                                        <p:tgtEl>
                                          <p:spTgt spid="125021"/>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box(out)">
                                      <p:cBhvr>
                                        <p:cTn id="44"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audio>
                                      <p:cMediaNode>
                                        <p:cTn display="0" masterRel="sameClick">
                                          <p:stCondLst>
                                            <p:cond evt="begin" delay="0">
                                              <p:tn val="42"/>
                                            </p:cond>
                                          </p:stCondLst>
                                          <p:endCondLst>
                                            <p:cond evt="onStopAudio" delay="0">
                                              <p:tgtEl>
                                                <p:sldTgt/>
                                              </p:tgtEl>
                                            </p:cond>
                                          </p:endCondLst>
                                        </p:cTn>
                                        <p:tgtEl>
                                          <p:sndTgt r:embed="rId1" name="CAMERA.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25017"/>
                                        </p:tgtEl>
                                        <p:attrNameLst>
                                          <p:attrName>style.visibility</p:attrName>
                                        </p:attrNameLst>
                                      </p:cBhvr>
                                      <p:to>
                                        <p:strVal val="visible"/>
                                      </p:to>
                                    </p:set>
                                    <p:anim calcmode="lin" valueType="num">
                                      <p:cBhvr additive="base">
                                        <p:cTn id="49" dur="500" fill="hold"/>
                                        <p:tgtEl>
                                          <p:spTgt spid="125017"/>
                                        </p:tgtEl>
                                        <p:attrNameLst>
                                          <p:attrName>ppt_x</p:attrName>
                                        </p:attrNameLst>
                                      </p:cBhvr>
                                      <p:tavLst>
                                        <p:tav tm="0">
                                          <p:val>
                                            <p:strVal val="1+#ppt_w/2"/>
                                          </p:val>
                                        </p:tav>
                                        <p:tav tm="100000">
                                          <p:val>
                                            <p:strVal val="#ppt_x"/>
                                          </p:val>
                                        </p:tav>
                                      </p:tavLst>
                                    </p:anim>
                                    <p:anim calcmode="lin" valueType="num">
                                      <p:cBhvr additive="base">
                                        <p:cTn id="50" dur="500" fill="hold"/>
                                        <p:tgtEl>
                                          <p:spTgt spid="12501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 presetClass="entr" presetSubtype="32"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box(out)">
                                      <p:cBhvr>
                                        <p:cTn id="55"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audio>
                                      <p:cMediaNode>
                                        <p:cTn display="0" masterRel="sameClick">
                                          <p:stCondLst>
                                            <p:cond evt="begin" delay="0">
                                              <p:tn val="53"/>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p:bldP spid="125017" grpId="0"/>
      <p:bldP spid="125018" grpId="0" animBg="1"/>
      <p:bldP spid="125019" grpId="0"/>
      <p:bldP spid="125020" grpId="0"/>
      <p:bldP spid="1250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9"/>
          <p:cNvSpPr txBox="1"/>
          <p:nvPr/>
        </p:nvSpPr>
        <p:spPr>
          <a:xfrm>
            <a:off x="361950" y="203200"/>
            <a:ext cx="490537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None/>
            </a:pPr>
            <a:r>
              <a:rPr lang="zh-CN" altLang="en-US" sz="3200" dirty="0">
                <a:solidFill>
                  <a:schemeClr val="bg1"/>
                </a:solidFill>
                <a:latin typeface="宋体" panose="02010600030101010101" pitchFamily="2" charset="-122"/>
                <a:ea typeface="宋体" panose="02010600030101010101" pitchFamily="2" charset="-122"/>
              </a:rPr>
              <a:t>逻辑结构和物理结构（</a:t>
            </a:r>
            <a:r>
              <a:rPr lang="en-US" altLang="zh-CN" sz="3200" dirty="0">
                <a:solidFill>
                  <a:schemeClr val="bg1"/>
                </a:solidFill>
                <a:latin typeface="宋体" panose="02010600030101010101" pitchFamily="2" charset="-122"/>
                <a:ea typeface="宋体" panose="02010600030101010101" pitchFamily="2" charset="-122"/>
              </a:rPr>
              <a:t>1</a:t>
            </a:r>
            <a:r>
              <a:rPr lang="zh-CN" altLang="en-US" sz="3200" dirty="0">
                <a:solidFill>
                  <a:schemeClr val="bg1"/>
                </a:solidFill>
                <a:latin typeface="宋体" panose="02010600030101010101" pitchFamily="2" charset="-122"/>
                <a:ea typeface="宋体" panose="02010600030101010101" pitchFamily="2" charset="-122"/>
              </a:rPr>
              <a:t>）</a:t>
            </a:r>
            <a:endParaRPr lang="zh-CN" altLang="en-US" sz="3200" dirty="0">
              <a:solidFill>
                <a:schemeClr val="bg1"/>
              </a:solidFill>
              <a:latin typeface="宋体" panose="02010600030101010101" pitchFamily="2" charset="-122"/>
              <a:ea typeface="宋体" panose="02010600030101010101" pitchFamily="2" charset="-122"/>
            </a:endParaRPr>
          </a:p>
        </p:txBody>
      </p:sp>
      <p:sp>
        <p:nvSpPr>
          <p:cNvPr id="112693" name="Text Box 53"/>
          <p:cNvSpPr txBox="1"/>
          <p:nvPr/>
        </p:nvSpPr>
        <p:spPr>
          <a:xfrm>
            <a:off x="247650" y="1539558"/>
            <a:ext cx="7935913" cy="121094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30000"/>
              </a:lnSpc>
              <a:spcBef>
                <a:spcPct val="0"/>
              </a:spcBef>
              <a:buClrTx/>
              <a:buFont typeface="Arial" panose="020B0604020202020204" pitchFamily="34" charset="0"/>
              <a:buNone/>
            </a:pPr>
            <a:r>
              <a:rPr lang="en-US" altLang="zh-CN" b="0" dirty="0">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数据结构包括“</a:t>
            </a:r>
            <a:r>
              <a:rPr lang="zh-CN" altLang="en-US" dirty="0">
                <a:solidFill>
                  <a:srgbClr val="FF0000"/>
                </a:solidFill>
                <a:latin typeface="Times New Roman" panose="02020603050405020304" pitchFamily="18" charset="0"/>
                <a:ea typeface="宋体" panose="02010600030101010101" pitchFamily="2" charset="-122"/>
              </a:rPr>
              <a:t>逻辑结构</a:t>
            </a:r>
            <a:r>
              <a:rPr lang="zh-CN" altLang="en-US" b="0" dirty="0">
                <a:solidFill>
                  <a:srgbClr val="000000"/>
                </a:solidFill>
                <a:latin typeface="Times New Roman" panose="02020603050405020304" pitchFamily="18" charset="0"/>
                <a:ea typeface="宋体" panose="02010600030101010101" pitchFamily="2" charset="-122"/>
              </a:rPr>
              <a:t>”和“</a:t>
            </a:r>
            <a:r>
              <a:rPr lang="zh-CN" altLang="en-US" dirty="0">
                <a:solidFill>
                  <a:srgbClr val="FF0000"/>
                </a:solidFill>
                <a:latin typeface="Times New Roman" panose="02020603050405020304" pitchFamily="18" charset="0"/>
                <a:ea typeface="宋体" panose="02010600030101010101" pitchFamily="2" charset="-122"/>
              </a:rPr>
              <a:t>物理结构</a:t>
            </a:r>
            <a:r>
              <a:rPr lang="zh-CN" altLang="en-US" b="0" dirty="0">
                <a:solidFill>
                  <a:srgbClr val="000000"/>
                </a:solidFill>
                <a:latin typeface="Times New Roman" panose="02020603050405020304" pitchFamily="18" charset="0"/>
                <a:ea typeface="宋体" panose="02010600030101010101" pitchFamily="2" charset="-122"/>
              </a:rPr>
              <a:t>”</a:t>
            </a:r>
            <a:r>
              <a:rPr lang="zh-CN" altLang="en-US" b="0" dirty="0">
                <a:solidFill>
                  <a:srgbClr val="000000"/>
                </a:solidFill>
                <a:latin typeface="Times New Roman" panose="02020603050405020304" pitchFamily="18" charset="0"/>
                <a:ea typeface="宋体" panose="02010600030101010101" pitchFamily="2" charset="-122"/>
              </a:rPr>
              <a:t>两个方面：</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12694" name="Text Box 54"/>
          <p:cNvSpPr txBox="1"/>
          <p:nvPr/>
        </p:nvSpPr>
        <p:spPr>
          <a:xfrm>
            <a:off x="247650" y="2894648"/>
            <a:ext cx="7935913" cy="17589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30000"/>
              </a:lnSpc>
              <a:spcBef>
                <a:spcPct val="0"/>
              </a:spcBef>
              <a:buClrTx/>
              <a:buFont typeface="Arial" panose="020B0604020202020204" pitchFamily="34" charset="0"/>
              <a:buNone/>
            </a:pPr>
            <a:r>
              <a:rPr lang="en-US" altLang="zh-CN" dirty="0">
                <a:solidFill>
                  <a:srgbClr val="6600CC"/>
                </a:solidFill>
                <a:latin typeface="Times New Roman" panose="02020603050405020304" pitchFamily="18" charset="0"/>
                <a:ea typeface="宋体" panose="02010600030101010101" pitchFamily="2" charset="-122"/>
              </a:rPr>
              <a:t>       </a:t>
            </a:r>
            <a:r>
              <a:rPr lang="zh-CN" altLang="en-US" dirty="0">
                <a:solidFill>
                  <a:srgbClr val="6600CC"/>
                </a:solidFill>
                <a:latin typeface="Times New Roman" panose="02020603050405020304" pitchFamily="18" charset="0"/>
                <a:ea typeface="宋体" panose="02010600030101010101" pitchFamily="2" charset="-122"/>
              </a:rPr>
              <a:t>逻辑结构</a:t>
            </a:r>
            <a:r>
              <a:rPr lang="zh-CN" altLang="en-US" b="0" dirty="0">
                <a:solidFill>
                  <a:schemeClr val="tx1"/>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是对数据元素之间的逻辑关系的描述，它可以用一个数据元素的集合和定义在该集合上的若干个关系来表示。</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12695" name="Text Box 55"/>
          <p:cNvSpPr txBox="1"/>
          <p:nvPr/>
        </p:nvSpPr>
        <p:spPr>
          <a:xfrm>
            <a:off x="249238" y="4843463"/>
            <a:ext cx="8066087" cy="121094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30000"/>
              </a:lnSpc>
              <a:spcBef>
                <a:spcPct val="0"/>
              </a:spcBef>
              <a:buClrTx/>
              <a:buFont typeface="Arial" panose="020B0604020202020204" pitchFamily="34" charset="0"/>
              <a:buNone/>
            </a:pPr>
            <a:r>
              <a:rPr lang="en-US" altLang="zh-CN" dirty="0">
                <a:solidFill>
                  <a:srgbClr val="6600CC"/>
                </a:solidFill>
                <a:latin typeface="Times New Roman" panose="02020603050405020304" pitchFamily="18" charset="0"/>
                <a:ea typeface="宋体" panose="02010600030101010101" pitchFamily="2" charset="-122"/>
              </a:rPr>
              <a:t>       </a:t>
            </a:r>
            <a:r>
              <a:rPr lang="zh-CN" altLang="en-US" dirty="0">
                <a:solidFill>
                  <a:srgbClr val="6600CC"/>
                </a:solidFill>
                <a:latin typeface="Times New Roman" panose="02020603050405020304" pitchFamily="18" charset="0"/>
                <a:ea typeface="宋体" panose="02010600030101010101" pitchFamily="2" charset="-122"/>
              </a:rPr>
              <a:t>物理结构</a:t>
            </a:r>
            <a:r>
              <a:rPr lang="zh-CN" altLang="en-US" dirty="0">
                <a:solidFill>
                  <a:srgbClr val="8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是逻辑结构在计算机中的表示和实现，又称为“</a:t>
            </a:r>
            <a:r>
              <a:rPr lang="zh-CN" altLang="en-US" dirty="0">
                <a:solidFill>
                  <a:srgbClr val="FF0000"/>
                </a:solidFill>
                <a:latin typeface="Times New Roman" panose="02020603050405020304" pitchFamily="18" charset="0"/>
                <a:ea typeface="宋体" panose="02010600030101010101" pitchFamily="2" charset="-122"/>
              </a:rPr>
              <a:t>存储结构</a:t>
            </a:r>
            <a:r>
              <a:rPr lang="zh-CN" altLang="en-US"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2693"/>
                                        </p:tgtEl>
                                        <p:attrNameLst>
                                          <p:attrName>style.visibility</p:attrName>
                                        </p:attrNameLst>
                                      </p:cBhvr>
                                      <p:to>
                                        <p:strVal val="visible"/>
                                      </p:to>
                                    </p:set>
                                    <p:animEffect transition="in" filter="wipe(left)">
                                      <p:cBhvr>
                                        <p:cTn id="7" dur="500"/>
                                        <p:tgtEl>
                                          <p:spTgt spid="1126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94"/>
                                        </p:tgtEl>
                                        <p:attrNameLst>
                                          <p:attrName>style.visibility</p:attrName>
                                        </p:attrNameLst>
                                      </p:cBhvr>
                                      <p:to>
                                        <p:strVal val="visible"/>
                                      </p:to>
                                    </p:set>
                                    <p:animEffect transition="in" filter="wipe(left)">
                                      <p:cBhvr>
                                        <p:cTn id="12" dur="500"/>
                                        <p:tgtEl>
                                          <p:spTgt spid="1126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95"/>
                                        </p:tgtEl>
                                        <p:attrNameLst>
                                          <p:attrName>style.visibility</p:attrName>
                                        </p:attrNameLst>
                                      </p:cBhvr>
                                      <p:to>
                                        <p:strVal val="visible"/>
                                      </p:to>
                                    </p:set>
                                    <p:animEffect transition="in" filter="wipe(left)">
                                      <p:cBhvr>
                                        <p:cTn id="17" dur="500"/>
                                        <p:tgtEl>
                                          <p:spTgt spid="112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3" grpId="0"/>
      <p:bldP spid="112694" grpId="0"/>
      <p:bldP spid="11269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p:nvPr/>
        </p:nvSpPr>
        <p:spPr>
          <a:xfrm>
            <a:off x="304800" y="1589088"/>
            <a:ext cx="8839200" cy="11604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
                <a:srgbClr val="003300"/>
              </a:buClr>
              <a:buSzPct val="80000"/>
            </a:pPr>
            <a:r>
              <a:rPr lang="zh-CN" altLang="en-US" dirty="0">
                <a:solidFill>
                  <a:srgbClr val="000000"/>
                </a:solidFill>
                <a:latin typeface="Times New Roman" panose="02020603050405020304" pitchFamily="18" charset="0"/>
                <a:ea typeface="宋体" panose="02010600030101010101" pitchFamily="2" charset="-122"/>
              </a:rPr>
              <a:t>数据结构是一个二元组：</a:t>
            </a:r>
            <a:r>
              <a:rPr lang="zh-CN" altLang="en-US" dirty="0">
                <a:solidFill>
                  <a:schemeClr val="tx1"/>
                </a:solidFill>
                <a:latin typeface="Times New Roman" panose="02020603050405020304" pitchFamily="18" charset="0"/>
                <a:ea typeface="宋体" panose="02010600030101010101" pitchFamily="2" charset="-122"/>
              </a:rPr>
              <a:t> </a:t>
            </a:r>
            <a:r>
              <a:rPr lang="en-US" altLang="zh-CN" dirty="0">
                <a:solidFill>
                  <a:srgbClr val="FF0000"/>
                </a:solidFill>
                <a:latin typeface="Times New Roman" panose="02020603050405020304" pitchFamily="18" charset="0"/>
                <a:ea typeface="宋体" panose="02010600030101010101" pitchFamily="2" charset="-122"/>
              </a:rPr>
              <a:t>DS=(D</a:t>
            </a:r>
            <a:r>
              <a:rPr lang="zh-CN" altLang="en-US" dirty="0">
                <a:solidFill>
                  <a:srgbClr val="FF0000"/>
                </a:solidFill>
                <a:latin typeface="Times New Roman" panose="02020603050405020304" pitchFamily="18" charset="0"/>
                <a:ea typeface="宋体" panose="02010600030101010101" pitchFamily="2" charset="-122"/>
              </a:rPr>
              <a:t>，</a:t>
            </a:r>
            <a:r>
              <a:rPr lang="en-US" altLang="zh-CN" dirty="0">
                <a:solidFill>
                  <a:srgbClr val="FF0000"/>
                </a:solidFill>
                <a:latin typeface="Times New Roman" panose="02020603050405020304" pitchFamily="18" charset="0"/>
                <a:ea typeface="宋体" panose="02010600030101010101" pitchFamily="2" charset="-122"/>
              </a:rPr>
              <a:t>S)</a:t>
            </a:r>
            <a:endParaRPr lang="en-US" altLang="zh-CN" dirty="0">
              <a:solidFill>
                <a:srgbClr val="FF0000"/>
              </a:solidFill>
              <a:latin typeface="Times New Roman" panose="02020603050405020304" pitchFamily="18" charset="0"/>
              <a:ea typeface="宋体" panose="02010600030101010101" pitchFamily="2" charset="-122"/>
            </a:endParaRPr>
          </a:p>
          <a:p>
            <a:pPr marL="0" lvl="0" indent="0" eaLnBrk="1" hangingPunct="1">
              <a:spcBef>
                <a:spcPct val="50000"/>
              </a:spcBef>
              <a:buClr>
                <a:schemeClr val="accent2"/>
              </a:buClr>
              <a:buSzPct val="80000"/>
              <a:buNone/>
            </a:pPr>
            <a:r>
              <a:rPr lang="zh-CN" altLang="en-US" dirty="0">
                <a:solidFill>
                  <a:srgbClr val="000000"/>
                </a:solidFill>
                <a:latin typeface="Times New Roman" panose="02020603050405020304" pitchFamily="18" charset="0"/>
                <a:ea typeface="宋体" panose="02010600030101010101" pitchFamily="2" charset="-122"/>
              </a:rPr>
              <a:t>其中：</a:t>
            </a:r>
            <a:r>
              <a:rPr lang="en-US" altLang="zh-CN" dirty="0">
                <a:solidFill>
                  <a:srgbClr val="000000"/>
                </a:solidFill>
                <a:latin typeface="Times New Roman" panose="02020603050405020304" pitchFamily="18" charset="0"/>
                <a:ea typeface="宋体" panose="02010600030101010101" pitchFamily="2" charset="-122"/>
              </a:rPr>
              <a:t>D</a:t>
            </a:r>
            <a:r>
              <a:rPr lang="zh-CN" altLang="en-US" dirty="0">
                <a:solidFill>
                  <a:srgbClr val="000000"/>
                </a:solidFill>
                <a:latin typeface="Times New Roman" panose="02020603050405020304" pitchFamily="18" charset="0"/>
                <a:ea typeface="宋体" panose="02010600030101010101" pitchFamily="2" charset="-122"/>
              </a:rPr>
              <a:t>是数据元素的有限集，</a:t>
            </a:r>
            <a:r>
              <a:rPr lang="en-US" altLang="zh-CN" dirty="0">
                <a:solidFill>
                  <a:srgbClr val="000000"/>
                </a:solidFill>
                <a:latin typeface="Times New Roman" panose="02020603050405020304" pitchFamily="18" charset="0"/>
                <a:ea typeface="宋体" panose="02010600030101010101" pitchFamily="2" charset="-122"/>
              </a:rPr>
              <a:t>S</a:t>
            </a:r>
            <a:r>
              <a:rPr lang="zh-CN" altLang="en-US" dirty="0">
                <a:solidFill>
                  <a:srgbClr val="000000"/>
                </a:solidFill>
                <a:latin typeface="Times New Roman" panose="02020603050405020304" pitchFamily="18" charset="0"/>
                <a:ea typeface="宋体" panose="02010600030101010101" pitchFamily="2" charset="-122"/>
              </a:rPr>
              <a:t>是</a:t>
            </a:r>
            <a:r>
              <a:rPr lang="en-US" altLang="zh-CN" dirty="0">
                <a:solidFill>
                  <a:srgbClr val="000000"/>
                </a:solidFill>
                <a:latin typeface="Times New Roman" panose="02020603050405020304" pitchFamily="18" charset="0"/>
                <a:ea typeface="宋体" panose="02010600030101010101" pitchFamily="2" charset="-122"/>
              </a:rPr>
              <a:t>D</a:t>
            </a:r>
            <a:r>
              <a:rPr lang="zh-CN" altLang="en-US" dirty="0">
                <a:solidFill>
                  <a:srgbClr val="000000"/>
                </a:solidFill>
                <a:latin typeface="Times New Roman" panose="02020603050405020304" pitchFamily="18" charset="0"/>
                <a:ea typeface="宋体" panose="02010600030101010101" pitchFamily="2" charset="-122"/>
              </a:rPr>
              <a:t>上关系的有限集。</a:t>
            </a:r>
            <a:endParaRPr lang="zh-CN" altLang="en-US" dirty="0">
              <a:solidFill>
                <a:srgbClr val="000000"/>
              </a:solidFill>
              <a:latin typeface="Times New Roman" panose="02020603050405020304" pitchFamily="18" charset="0"/>
              <a:ea typeface="宋体" panose="02010600030101010101" pitchFamily="2" charset="-122"/>
            </a:endParaRPr>
          </a:p>
        </p:txBody>
      </p:sp>
      <p:sp>
        <p:nvSpPr>
          <p:cNvPr id="79875" name="Rectangle 3"/>
          <p:cNvSpPr/>
          <p:nvPr/>
        </p:nvSpPr>
        <p:spPr>
          <a:xfrm>
            <a:off x="348298" y="4670425"/>
            <a:ext cx="8610600" cy="16303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50000"/>
              </a:spcBef>
              <a:buClr>
                <a:schemeClr val="bg1"/>
              </a:buClr>
              <a:buSzPct val="80000"/>
              <a:buNone/>
            </a:pPr>
            <a:r>
              <a:rPr lang="en-US" altLang="zh-CN" dirty="0">
                <a:solidFill>
                  <a:schemeClr val="tx1"/>
                </a:solidFill>
                <a:latin typeface="Times New Roman" panose="02020603050405020304" pitchFamily="18" charset="0"/>
                <a:ea typeface="宋体" panose="02010600030101010101" pitchFamily="2" charset="-122"/>
              </a:rPr>
              <a:t>       </a:t>
            </a:r>
            <a:r>
              <a:rPr lang="en-US" altLang="zh-CN" b="0" dirty="0">
                <a:solidFill>
                  <a:srgbClr val="0000FF"/>
                </a:solidFill>
                <a:latin typeface="Times New Roman" panose="02020603050405020304" pitchFamily="18" charset="0"/>
                <a:ea typeface="宋体" panose="02010600030101010101" pitchFamily="2" charset="-122"/>
              </a:rPr>
              <a:t>R={〈C1</a:t>
            </a:r>
            <a:r>
              <a:rPr lang="zh-CN" altLang="en-US" b="0" dirty="0">
                <a:solidFill>
                  <a:srgbClr val="0000FF"/>
                </a:solidFill>
                <a:latin typeface="Times New Roman" panose="02020603050405020304" pitchFamily="18" charset="0"/>
                <a:ea typeface="宋体" panose="02010600030101010101" pitchFamily="2" charset="-122"/>
              </a:rPr>
              <a:t>，</a:t>
            </a:r>
            <a:r>
              <a:rPr lang="en-US" altLang="zh-CN" b="0" dirty="0">
                <a:solidFill>
                  <a:srgbClr val="0000FF"/>
                </a:solidFill>
                <a:latin typeface="Times New Roman" panose="02020603050405020304" pitchFamily="18" charset="0"/>
                <a:ea typeface="宋体" panose="02010600030101010101" pitchFamily="2" charset="-122"/>
              </a:rPr>
              <a:t>C2〉}</a:t>
            </a:r>
            <a:r>
              <a:rPr lang="en-US" altLang="zh-CN" b="0" dirty="0">
                <a:solidFill>
                  <a:schemeClr val="tx1"/>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R</a:t>
            </a:r>
            <a:r>
              <a:rPr lang="zh-CN" altLang="en-US" b="0" dirty="0">
                <a:solidFill>
                  <a:srgbClr val="000000"/>
                </a:solidFill>
                <a:latin typeface="Times New Roman" panose="02020603050405020304" pitchFamily="18" charset="0"/>
                <a:ea typeface="宋体" panose="02010600030101010101" pitchFamily="2" charset="-122"/>
              </a:rPr>
              <a:t>是定义在集合</a:t>
            </a:r>
            <a:r>
              <a:rPr lang="en-US" altLang="zh-CN" b="0" dirty="0">
                <a:solidFill>
                  <a:srgbClr val="000000"/>
                </a:solidFill>
                <a:latin typeface="Times New Roman" panose="02020603050405020304" pitchFamily="18" charset="0"/>
                <a:ea typeface="宋体" panose="02010600030101010101" pitchFamily="2" charset="-122"/>
              </a:rPr>
              <a:t>C</a:t>
            </a:r>
            <a:r>
              <a:rPr lang="zh-CN" altLang="en-US" b="0" dirty="0">
                <a:solidFill>
                  <a:srgbClr val="000000"/>
                </a:solidFill>
                <a:latin typeface="Times New Roman" panose="02020603050405020304" pitchFamily="18" charset="0"/>
                <a:ea typeface="宋体" panose="02010600030101010101" pitchFamily="2" charset="-122"/>
              </a:rPr>
              <a:t>上的一种</a:t>
            </a:r>
            <a:r>
              <a:rPr lang="zh-CN" altLang="en-US" u="sng" dirty="0">
                <a:solidFill>
                  <a:srgbClr val="FF0000"/>
                </a:solidFill>
                <a:latin typeface="Times New Roman" panose="02020603050405020304" pitchFamily="18" charset="0"/>
                <a:ea typeface="宋体" panose="02010600030101010101" pitchFamily="2" charset="-122"/>
              </a:rPr>
              <a:t>有序偶</a:t>
            </a:r>
            <a:r>
              <a:rPr lang="zh-CN" altLang="en-US" b="0" dirty="0">
                <a:solidFill>
                  <a:srgbClr val="000000"/>
                </a:solidFill>
                <a:latin typeface="Times New Roman" panose="02020603050405020304" pitchFamily="18" charset="0"/>
                <a:ea typeface="宋体" panose="02010600030101010101" pitchFamily="2" charset="-122"/>
              </a:rPr>
              <a:t>关系。有序偶</a:t>
            </a:r>
            <a:r>
              <a:rPr lang="en-US" altLang="zh-CN" b="0" dirty="0">
                <a:solidFill>
                  <a:srgbClr val="000000"/>
                </a:solidFill>
                <a:latin typeface="Times New Roman" panose="02020603050405020304" pitchFamily="18" charset="0"/>
                <a:ea typeface="宋体" panose="02010600030101010101" pitchFamily="2" charset="-122"/>
              </a:rPr>
              <a:t>〈C1</a:t>
            </a:r>
            <a:r>
              <a:rPr lang="zh-CN" altLang="en-US" b="0" dirty="0">
                <a:solidFill>
                  <a:srgbClr val="000000"/>
                </a:solidFill>
                <a:latin typeface="Times New Roman" panose="02020603050405020304" pitchFamily="18" charset="0"/>
                <a:ea typeface="宋体" panose="02010600030101010101" pitchFamily="2" charset="-122"/>
              </a:rPr>
              <a:t>，</a:t>
            </a:r>
            <a:r>
              <a:rPr lang="en-US" altLang="zh-CN" b="0" dirty="0">
                <a:solidFill>
                  <a:srgbClr val="000000"/>
                </a:solidFill>
                <a:latin typeface="Times New Roman" panose="02020603050405020304" pitchFamily="18" charset="0"/>
                <a:ea typeface="宋体" panose="02010600030101010101" pitchFamily="2" charset="-122"/>
              </a:rPr>
              <a:t>C2〉</a:t>
            </a:r>
            <a:r>
              <a:rPr lang="zh-CN" altLang="en-US" b="0" dirty="0">
                <a:solidFill>
                  <a:srgbClr val="000000"/>
                </a:solidFill>
                <a:latin typeface="Times New Roman" panose="02020603050405020304" pitchFamily="18" charset="0"/>
                <a:ea typeface="宋体" panose="02010600030101010101" pitchFamily="2" charset="-122"/>
              </a:rPr>
              <a:t>表示</a:t>
            </a:r>
            <a:r>
              <a:rPr lang="en-US" altLang="zh-CN" b="0" dirty="0">
                <a:solidFill>
                  <a:srgbClr val="000000"/>
                </a:solidFill>
                <a:latin typeface="Times New Roman" panose="02020603050405020304" pitchFamily="18" charset="0"/>
                <a:ea typeface="宋体" panose="02010600030101010101" pitchFamily="2" charset="-122"/>
              </a:rPr>
              <a:t>C1</a:t>
            </a:r>
            <a:r>
              <a:rPr lang="zh-CN" altLang="en-US" b="0" dirty="0">
                <a:solidFill>
                  <a:srgbClr val="000000"/>
                </a:solidFill>
                <a:latin typeface="Times New Roman" panose="02020603050405020304" pitchFamily="18" charset="0"/>
                <a:ea typeface="宋体" panose="02010600030101010101" pitchFamily="2" charset="-122"/>
              </a:rPr>
              <a:t>是复数的实部，</a:t>
            </a:r>
            <a:r>
              <a:rPr lang="en-US" altLang="zh-CN" b="0" dirty="0">
                <a:solidFill>
                  <a:srgbClr val="000000"/>
                </a:solidFill>
                <a:latin typeface="Times New Roman" panose="02020603050405020304" pitchFamily="18" charset="0"/>
                <a:ea typeface="宋体" panose="02010600030101010101" pitchFamily="2" charset="-122"/>
              </a:rPr>
              <a:t>C2</a:t>
            </a:r>
            <a:r>
              <a:rPr lang="zh-CN" altLang="en-US" b="0" dirty="0">
                <a:solidFill>
                  <a:srgbClr val="000000"/>
                </a:solidFill>
                <a:latin typeface="Times New Roman" panose="02020603050405020304" pitchFamily="18" charset="0"/>
                <a:ea typeface="宋体" panose="02010600030101010101" pitchFamily="2" charset="-122"/>
              </a:rPr>
              <a:t>是复数的虚部。</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79876" name="Rectangle 4"/>
          <p:cNvSpPr/>
          <p:nvPr/>
        </p:nvSpPr>
        <p:spPr>
          <a:xfrm>
            <a:off x="295910" y="2890838"/>
            <a:ext cx="5754688"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zh-CN" altLang="en-US" dirty="0">
                <a:solidFill>
                  <a:srgbClr val="6600CC"/>
                </a:solidFill>
                <a:latin typeface="Times New Roman" panose="02020603050405020304" pitchFamily="18" charset="0"/>
                <a:ea typeface="宋体" panose="02010600030101010101" pitchFamily="2" charset="-122"/>
              </a:rPr>
              <a:t>例</a:t>
            </a:r>
            <a:r>
              <a:rPr lang="en-US" altLang="zh-CN" dirty="0">
                <a:solidFill>
                  <a:srgbClr val="6600CC"/>
                </a:solidFill>
                <a:latin typeface="Times New Roman" panose="02020603050405020304" pitchFamily="18" charset="0"/>
                <a:ea typeface="宋体" panose="02010600030101010101" pitchFamily="2" charset="-122"/>
              </a:rPr>
              <a:t>1</a:t>
            </a:r>
            <a:r>
              <a:rPr lang="zh-CN" altLang="en-US" dirty="0">
                <a:solidFill>
                  <a:srgbClr val="6600CC"/>
                </a:solidFill>
                <a:latin typeface="Times New Roman" panose="02020603050405020304" pitchFamily="18" charset="0"/>
                <a:ea typeface="宋体" panose="02010600030101010101" pitchFamily="2" charset="-122"/>
              </a:rPr>
              <a:t>：</a:t>
            </a:r>
            <a:r>
              <a:rPr lang="zh-CN" altLang="en-US" b="0" dirty="0">
                <a:solidFill>
                  <a:srgbClr val="6600CC"/>
                </a:solidFill>
                <a:latin typeface="Times New Roman" panose="02020603050405020304" pitchFamily="18" charset="0"/>
                <a:ea typeface="宋体" panose="02010600030101010101" pitchFamily="2" charset="-122"/>
              </a:rPr>
              <a:t>用一种数据结构定义复数</a:t>
            </a:r>
            <a:endParaRPr lang="zh-CN" altLang="en-US" b="0" dirty="0">
              <a:solidFill>
                <a:srgbClr val="6600CC"/>
              </a:solidFill>
              <a:latin typeface="Times New Roman" panose="02020603050405020304" pitchFamily="18" charset="0"/>
              <a:ea typeface="宋体" panose="02010600030101010101" pitchFamily="2" charset="-122"/>
            </a:endParaRPr>
          </a:p>
        </p:txBody>
      </p:sp>
      <p:sp>
        <p:nvSpPr>
          <p:cNvPr id="79877" name="Rectangle 5"/>
          <p:cNvSpPr/>
          <p:nvPr/>
        </p:nvSpPr>
        <p:spPr>
          <a:xfrm>
            <a:off x="890588" y="3400425"/>
            <a:ext cx="286067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
                <a:schemeClr val="bg1"/>
              </a:buClr>
              <a:buSzPct val="80000"/>
              <a:buNone/>
            </a:pPr>
            <a:r>
              <a:rPr lang="en-US" altLang="zh-CN" dirty="0">
                <a:solidFill>
                  <a:srgbClr val="0000FF"/>
                </a:solidFill>
                <a:latin typeface="Times New Roman" panose="02020603050405020304" pitchFamily="18" charset="0"/>
                <a:ea typeface="宋体" panose="02010600030101010101" pitchFamily="2" charset="-122"/>
              </a:rPr>
              <a:t>Complex=(C</a:t>
            </a:r>
            <a:r>
              <a:rPr lang="zh-CN" altLang="en-US" dirty="0">
                <a:solidFill>
                  <a:srgbClr val="0000FF"/>
                </a:solidFill>
                <a:latin typeface="Times New Roman" panose="02020603050405020304" pitchFamily="18" charset="0"/>
                <a:ea typeface="宋体" panose="02010600030101010101" pitchFamily="2" charset="-122"/>
              </a:rPr>
              <a:t>，</a:t>
            </a:r>
            <a:r>
              <a:rPr lang="en-US" altLang="zh-CN" dirty="0">
                <a:solidFill>
                  <a:srgbClr val="0000FF"/>
                </a:solidFill>
                <a:latin typeface="Times New Roman" panose="02020603050405020304" pitchFamily="18" charset="0"/>
                <a:ea typeface="宋体" panose="02010600030101010101" pitchFamily="2" charset="-122"/>
              </a:rPr>
              <a:t>R)</a:t>
            </a:r>
            <a:endParaRPr lang="en-US" altLang="zh-CN" dirty="0">
              <a:solidFill>
                <a:srgbClr val="0000FF"/>
              </a:solidFill>
              <a:latin typeface="Times New Roman" panose="02020603050405020304" pitchFamily="18" charset="0"/>
              <a:ea typeface="宋体" panose="02010600030101010101" pitchFamily="2" charset="-122"/>
            </a:endParaRPr>
          </a:p>
        </p:txBody>
      </p:sp>
      <p:sp>
        <p:nvSpPr>
          <p:cNvPr id="79878" name="Rectangle 6"/>
          <p:cNvSpPr/>
          <p:nvPr/>
        </p:nvSpPr>
        <p:spPr>
          <a:xfrm>
            <a:off x="885825" y="3998913"/>
            <a:ext cx="780732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其中：</a:t>
            </a:r>
            <a:r>
              <a:rPr lang="zh-CN" altLang="en-US" b="0" dirty="0">
                <a:solidFill>
                  <a:schemeClr val="tx1"/>
                </a:solidFill>
                <a:latin typeface="Times New Roman" panose="02020603050405020304" pitchFamily="18" charset="0"/>
                <a:ea typeface="宋体" panose="02010600030101010101" pitchFamily="2" charset="-122"/>
              </a:rPr>
              <a:t> </a:t>
            </a:r>
            <a:r>
              <a:rPr lang="en-US" altLang="zh-CN" b="0" dirty="0">
                <a:solidFill>
                  <a:srgbClr val="0000FF"/>
                </a:solidFill>
                <a:latin typeface="Times New Roman" panose="02020603050405020304" pitchFamily="18" charset="0"/>
                <a:ea typeface="宋体" panose="02010600030101010101" pitchFamily="2" charset="-122"/>
              </a:rPr>
              <a:t>C={ C1</a:t>
            </a:r>
            <a:r>
              <a:rPr lang="zh-CN" altLang="en-US" b="0" dirty="0">
                <a:solidFill>
                  <a:srgbClr val="0000FF"/>
                </a:solidFill>
                <a:latin typeface="Times New Roman" panose="02020603050405020304" pitchFamily="18" charset="0"/>
                <a:ea typeface="宋体" panose="02010600030101010101" pitchFamily="2" charset="-122"/>
              </a:rPr>
              <a:t>，</a:t>
            </a:r>
            <a:r>
              <a:rPr lang="en-US" altLang="zh-CN" b="0" dirty="0">
                <a:solidFill>
                  <a:srgbClr val="0000FF"/>
                </a:solidFill>
                <a:latin typeface="Times New Roman" panose="02020603050405020304" pitchFamily="18" charset="0"/>
                <a:ea typeface="宋体" panose="02010600030101010101" pitchFamily="2" charset="-122"/>
              </a:rPr>
              <a:t>C2 }</a:t>
            </a:r>
            <a:r>
              <a:rPr lang="en-US" altLang="zh-CN" b="0" dirty="0">
                <a:solidFill>
                  <a:schemeClr val="tx1"/>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C</a:t>
            </a:r>
            <a:r>
              <a:rPr lang="zh-CN" altLang="en-US" b="0" dirty="0">
                <a:solidFill>
                  <a:srgbClr val="000000"/>
                </a:solidFill>
                <a:latin typeface="Times New Roman" panose="02020603050405020304" pitchFamily="18" charset="0"/>
                <a:ea typeface="宋体" panose="02010600030101010101" pitchFamily="2" charset="-122"/>
              </a:rPr>
              <a:t>是两个实数的集合；</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38919" name="Text Box 7"/>
          <p:cNvSpPr txBox="1"/>
          <p:nvPr/>
        </p:nvSpPr>
        <p:spPr>
          <a:xfrm>
            <a:off x="361950" y="203200"/>
            <a:ext cx="490537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None/>
            </a:pPr>
            <a:r>
              <a:rPr lang="zh-CN" altLang="en-US" sz="3200" dirty="0">
                <a:solidFill>
                  <a:schemeClr val="bg1"/>
                </a:solidFill>
                <a:latin typeface="宋体" panose="02010600030101010101" pitchFamily="2" charset="-122"/>
                <a:ea typeface="宋体" panose="02010600030101010101" pitchFamily="2" charset="-122"/>
              </a:rPr>
              <a:t>数据结构的形式定义</a:t>
            </a:r>
            <a:endParaRPr lang="zh-CN" altLang="en-US" sz="3200" dirty="0">
              <a:solidFill>
                <a:schemeClr val="bg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9874">
                                            <p:txEl>
                                              <p:pRg st="0" end="0"/>
                                            </p:txEl>
                                          </p:spTgt>
                                        </p:tgtEl>
                                        <p:attrNameLst>
                                          <p:attrName>style.visibility</p:attrName>
                                        </p:attrNameLst>
                                      </p:cBhvr>
                                      <p:to>
                                        <p:strVal val="visible"/>
                                      </p:to>
                                    </p:set>
                                    <p:anim calcmode="lin" valueType="num">
                                      <p:cBhvr additive="base">
                                        <p:cTn id="7" dur="500" fill="hold"/>
                                        <p:tgtEl>
                                          <p:spTgt spid="798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87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9874">
                                            <p:txEl>
                                              <p:pRg st="1" end="1"/>
                                            </p:txEl>
                                          </p:spTgt>
                                        </p:tgtEl>
                                        <p:attrNameLst>
                                          <p:attrName>style.visibility</p:attrName>
                                        </p:attrNameLst>
                                      </p:cBhvr>
                                      <p:to>
                                        <p:strVal val="visible"/>
                                      </p:to>
                                    </p:set>
                                    <p:anim calcmode="lin" valueType="num">
                                      <p:cBhvr additive="base">
                                        <p:cTn id="12" dur="500" fill="hold"/>
                                        <p:tgtEl>
                                          <p:spTgt spid="79874">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987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9876"/>
                                        </p:tgtEl>
                                        <p:attrNameLst>
                                          <p:attrName>style.visibility</p:attrName>
                                        </p:attrNameLst>
                                      </p:cBhvr>
                                      <p:to>
                                        <p:strVal val="visible"/>
                                      </p:to>
                                    </p:set>
                                    <p:anim calcmode="lin" valueType="num">
                                      <p:cBhvr additive="base">
                                        <p:cTn id="18" dur="500" fill="hold"/>
                                        <p:tgtEl>
                                          <p:spTgt spid="79876"/>
                                        </p:tgtEl>
                                        <p:attrNameLst>
                                          <p:attrName>ppt_x</p:attrName>
                                        </p:attrNameLst>
                                      </p:cBhvr>
                                      <p:tavLst>
                                        <p:tav tm="0">
                                          <p:val>
                                            <p:strVal val="0-#ppt_w/2"/>
                                          </p:val>
                                        </p:tav>
                                        <p:tav tm="100000">
                                          <p:val>
                                            <p:strVal val="#ppt_x"/>
                                          </p:val>
                                        </p:tav>
                                      </p:tavLst>
                                    </p:anim>
                                    <p:anim calcmode="lin" valueType="num">
                                      <p:cBhvr additive="base">
                                        <p:cTn id="19" dur="500" fill="hold"/>
                                        <p:tgtEl>
                                          <p:spTgt spid="7987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79877"/>
                                        </p:tgtEl>
                                        <p:attrNameLst>
                                          <p:attrName>style.visibility</p:attrName>
                                        </p:attrNameLst>
                                      </p:cBhvr>
                                      <p:to>
                                        <p:strVal val="visible"/>
                                      </p:to>
                                    </p:set>
                                    <p:anim calcmode="lin" valueType="num">
                                      <p:cBhvr additive="base">
                                        <p:cTn id="24" dur="500" fill="hold"/>
                                        <p:tgtEl>
                                          <p:spTgt spid="79877"/>
                                        </p:tgtEl>
                                        <p:attrNameLst>
                                          <p:attrName>ppt_x</p:attrName>
                                        </p:attrNameLst>
                                      </p:cBhvr>
                                      <p:tavLst>
                                        <p:tav tm="0">
                                          <p:val>
                                            <p:strVal val="0-#ppt_w/2"/>
                                          </p:val>
                                        </p:tav>
                                        <p:tav tm="100000">
                                          <p:val>
                                            <p:strVal val="#ppt_x"/>
                                          </p:val>
                                        </p:tav>
                                      </p:tavLst>
                                    </p:anim>
                                    <p:anim calcmode="lin" valueType="num">
                                      <p:cBhvr additive="base">
                                        <p:cTn id="25" dur="500" fill="hold"/>
                                        <p:tgtEl>
                                          <p:spTgt spid="79877"/>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79878"/>
                                        </p:tgtEl>
                                        <p:attrNameLst>
                                          <p:attrName>style.visibility</p:attrName>
                                        </p:attrNameLst>
                                      </p:cBhvr>
                                      <p:to>
                                        <p:strVal val="visible"/>
                                      </p:to>
                                    </p:set>
                                    <p:anim calcmode="lin" valueType="num">
                                      <p:cBhvr additive="base">
                                        <p:cTn id="30" dur="500" fill="hold"/>
                                        <p:tgtEl>
                                          <p:spTgt spid="79878"/>
                                        </p:tgtEl>
                                        <p:attrNameLst>
                                          <p:attrName>ppt_x</p:attrName>
                                        </p:attrNameLst>
                                      </p:cBhvr>
                                      <p:tavLst>
                                        <p:tav tm="0">
                                          <p:val>
                                            <p:strVal val="0-#ppt_w/2"/>
                                          </p:val>
                                        </p:tav>
                                        <p:tav tm="100000">
                                          <p:val>
                                            <p:strVal val="#ppt_x"/>
                                          </p:val>
                                        </p:tav>
                                      </p:tavLst>
                                    </p:anim>
                                    <p:anim calcmode="lin" valueType="num">
                                      <p:cBhvr additive="base">
                                        <p:cTn id="31" dur="500" fill="hold"/>
                                        <p:tgtEl>
                                          <p:spTgt spid="7987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79875"/>
                                        </p:tgtEl>
                                        <p:attrNameLst>
                                          <p:attrName>style.visibility</p:attrName>
                                        </p:attrNameLst>
                                      </p:cBhvr>
                                      <p:to>
                                        <p:strVal val="visible"/>
                                      </p:to>
                                    </p:set>
                                    <p:anim calcmode="lin" valueType="num">
                                      <p:cBhvr additive="base">
                                        <p:cTn id="36" dur="500" fill="hold"/>
                                        <p:tgtEl>
                                          <p:spTgt spid="79875"/>
                                        </p:tgtEl>
                                        <p:attrNameLst>
                                          <p:attrName>ppt_x</p:attrName>
                                        </p:attrNameLst>
                                      </p:cBhvr>
                                      <p:tavLst>
                                        <p:tav tm="0">
                                          <p:val>
                                            <p:strVal val="0-#ppt_w/2"/>
                                          </p:val>
                                        </p:tav>
                                        <p:tav tm="100000">
                                          <p:val>
                                            <p:strVal val="#ppt_x"/>
                                          </p:val>
                                        </p:tav>
                                      </p:tavLst>
                                    </p:anim>
                                    <p:anim calcmode="lin" valueType="num">
                                      <p:cBhvr additive="base">
                                        <p:cTn id="37" dur="500" fill="hold"/>
                                        <p:tgtEl>
                                          <p:spTgt spid="798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advAuto="1000" build="p"/>
      <p:bldP spid="79875" grpId="0"/>
      <p:bldP spid="79876" grpId="0"/>
      <p:bldP spid="79877" grpId="0"/>
      <p:bldP spid="7987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63" name="Rectangle 19"/>
          <p:cNvSpPr/>
          <p:nvPr/>
        </p:nvSpPr>
        <p:spPr>
          <a:xfrm>
            <a:off x="0" y="1495425"/>
            <a:ext cx="8302625" cy="162687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nSpc>
                <a:spcPct val="120000"/>
              </a:lnSpc>
              <a:spcBef>
                <a:spcPct val="50000"/>
              </a:spcBef>
              <a:buClrTx/>
              <a:buFont typeface="Arial" panose="020B0604020202020204" pitchFamily="34" charset="0"/>
              <a:buNone/>
            </a:pPr>
            <a:r>
              <a:rPr lang="en-US" altLang="zh-CN" b="0" dirty="0">
                <a:solidFill>
                  <a:srgbClr val="000000"/>
                </a:solidFill>
                <a:latin typeface="Arial" panose="020B0604020202020204" pitchFamily="34" charset="0"/>
                <a:ea typeface="宋体" panose="02010600030101010101" pitchFamily="2" charset="-122"/>
              </a:rPr>
              <a:t>       </a:t>
            </a:r>
            <a:r>
              <a:rPr lang="zh-CN" altLang="en-US" b="0" dirty="0">
                <a:solidFill>
                  <a:srgbClr val="000000"/>
                </a:solidFill>
                <a:latin typeface="Arial" panose="020B0604020202020204" pitchFamily="34" charset="0"/>
                <a:ea typeface="宋体" panose="02010600030101010101" pitchFamily="2" charset="-122"/>
              </a:rPr>
              <a:t>假设：每个小组由</a:t>
            </a:r>
            <a:r>
              <a:rPr lang="en-US" altLang="zh-CN" b="0" dirty="0">
                <a:solidFill>
                  <a:srgbClr val="000000"/>
                </a:solidFill>
                <a:latin typeface="Arial" panose="020B0604020202020204" pitchFamily="34" charset="0"/>
                <a:ea typeface="宋体" panose="02010600030101010101" pitchFamily="2" charset="-122"/>
              </a:rPr>
              <a:t>1</a:t>
            </a:r>
            <a:r>
              <a:rPr lang="zh-CN" altLang="en-US" b="0" dirty="0">
                <a:solidFill>
                  <a:srgbClr val="000000"/>
                </a:solidFill>
                <a:latin typeface="Arial" panose="020B0604020202020204" pitchFamily="34" charset="0"/>
                <a:ea typeface="宋体" panose="02010600030101010101" pitchFamily="2" charset="-122"/>
              </a:rPr>
              <a:t>名教师 </a:t>
            </a:r>
            <a:r>
              <a:rPr lang="en-US" altLang="zh-CN" b="0" dirty="0">
                <a:solidFill>
                  <a:srgbClr val="000000"/>
                </a:solidFill>
                <a:latin typeface="Arial" panose="020B0604020202020204" pitchFamily="34" charset="0"/>
                <a:ea typeface="宋体" panose="02010600030101010101" pitchFamily="2" charset="-122"/>
              </a:rPr>
              <a:t>T</a:t>
            </a:r>
            <a:r>
              <a:rPr lang="zh-CN" altLang="en-US" b="0" dirty="0">
                <a:solidFill>
                  <a:srgbClr val="000000"/>
                </a:solidFill>
                <a:latin typeface="Arial" panose="020B0604020202020204" pitchFamily="34" charset="0"/>
                <a:ea typeface="宋体" panose="02010600030101010101" pitchFamily="2" charset="-122"/>
              </a:rPr>
              <a:t>，</a:t>
            </a:r>
            <a:r>
              <a:rPr lang="en-US" altLang="zh-CN" b="0" dirty="0">
                <a:solidFill>
                  <a:srgbClr val="000000"/>
                </a:solidFill>
                <a:latin typeface="Arial" panose="020B0604020202020204" pitchFamily="34" charset="0"/>
                <a:ea typeface="宋体" panose="02010600030101010101" pitchFamily="2" charset="-122"/>
              </a:rPr>
              <a:t>1~3</a:t>
            </a:r>
            <a:r>
              <a:rPr lang="zh-CN" altLang="en-US" b="0" dirty="0">
                <a:solidFill>
                  <a:srgbClr val="000000"/>
                </a:solidFill>
                <a:latin typeface="Arial" panose="020B0604020202020204" pitchFamily="34" charset="0"/>
                <a:ea typeface="宋体" panose="02010600030101010101" pitchFamily="2" charset="-122"/>
              </a:rPr>
              <a:t>名研究生 </a:t>
            </a:r>
            <a:r>
              <a:rPr lang="en-US" altLang="zh-CN" b="0" dirty="0">
                <a:solidFill>
                  <a:srgbClr val="000000"/>
                </a:solidFill>
                <a:latin typeface="Arial" panose="020B0604020202020204" pitchFamily="34" charset="0"/>
                <a:ea typeface="宋体" panose="02010600030101010101" pitchFamily="2" charset="-122"/>
              </a:rPr>
              <a:t>G</a:t>
            </a:r>
            <a:r>
              <a:rPr lang="zh-CN" altLang="en-US" b="0" dirty="0">
                <a:solidFill>
                  <a:srgbClr val="000000"/>
                </a:solidFill>
                <a:latin typeface="Arial" panose="020B0604020202020204" pitchFamily="34" charset="0"/>
                <a:ea typeface="宋体" panose="02010600030101010101" pitchFamily="2" charset="-122"/>
              </a:rPr>
              <a:t>以及</a:t>
            </a:r>
            <a:r>
              <a:rPr lang="en-US" altLang="zh-CN" b="0" dirty="0">
                <a:solidFill>
                  <a:srgbClr val="000000"/>
                </a:solidFill>
                <a:latin typeface="Arial" panose="020B0604020202020204" pitchFamily="34" charset="0"/>
                <a:ea typeface="宋体" panose="02010600030101010101" pitchFamily="2" charset="-122"/>
              </a:rPr>
              <a:t>1~6</a:t>
            </a:r>
            <a:r>
              <a:rPr lang="zh-CN" altLang="en-US" b="0" dirty="0">
                <a:solidFill>
                  <a:srgbClr val="000000"/>
                </a:solidFill>
                <a:latin typeface="Arial" panose="020B0604020202020204" pitchFamily="34" charset="0"/>
                <a:ea typeface="宋体" panose="02010600030101010101" pitchFamily="2" charset="-122"/>
              </a:rPr>
              <a:t>名本科生</a:t>
            </a:r>
            <a:r>
              <a:rPr lang="en-US" altLang="zh-CN" b="0" dirty="0">
                <a:solidFill>
                  <a:srgbClr val="000000"/>
                </a:solidFill>
                <a:latin typeface="Arial" panose="020B0604020202020204" pitchFamily="34" charset="0"/>
                <a:ea typeface="宋体" panose="02010600030101010101" pitchFamily="2" charset="-122"/>
              </a:rPr>
              <a:t>S </a:t>
            </a:r>
            <a:r>
              <a:rPr lang="zh-CN" altLang="en-US" b="0" dirty="0">
                <a:solidFill>
                  <a:srgbClr val="000000"/>
                </a:solidFill>
                <a:latin typeface="Arial" panose="020B0604020202020204" pitchFamily="34" charset="0"/>
                <a:ea typeface="宋体" panose="02010600030101010101" pitchFamily="2" charset="-122"/>
              </a:rPr>
              <a:t>组成，小组成员之间的关系是：</a:t>
            </a:r>
            <a:r>
              <a:rPr lang="en-US" altLang="zh-CN" b="0" dirty="0">
                <a:solidFill>
                  <a:srgbClr val="000000"/>
                </a:solidFill>
                <a:latin typeface="Arial" panose="020B0604020202020204" pitchFamily="34" charset="0"/>
                <a:ea typeface="宋体" panose="02010600030101010101" pitchFamily="2" charset="-122"/>
              </a:rPr>
              <a:t>T</a:t>
            </a:r>
            <a:r>
              <a:rPr lang="zh-CN" altLang="en-US" b="0" dirty="0">
                <a:solidFill>
                  <a:srgbClr val="000000"/>
                </a:solidFill>
                <a:latin typeface="Arial" panose="020B0604020202020204" pitchFamily="34" charset="0"/>
                <a:ea typeface="宋体" panose="02010600030101010101" pitchFamily="2" charset="-122"/>
              </a:rPr>
              <a:t>指导</a:t>
            </a:r>
            <a:r>
              <a:rPr lang="en-US" altLang="zh-CN" b="0" dirty="0">
                <a:solidFill>
                  <a:srgbClr val="000000"/>
                </a:solidFill>
                <a:latin typeface="Arial" panose="020B0604020202020204" pitchFamily="34" charset="0"/>
                <a:ea typeface="宋体" panose="02010600030101010101" pitchFamily="2" charset="-122"/>
              </a:rPr>
              <a:t>G</a:t>
            </a:r>
            <a:r>
              <a:rPr lang="zh-CN" altLang="en-US" b="0" dirty="0">
                <a:solidFill>
                  <a:srgbClr val="000000"/>
                </a:solidFill>
                <a:latin typeface="Arial" panose="020B0604020202020204" pitchFamily="34" charset="0"/>
                <a:ea typeface="宋体" panose="02010600030101010101" pitchFamily="2" charset="-122"/>
              </a:rPr>
              <a:t>，每名</a:t>
            </a:r>
            <a:r>
              <a:rPr lang="en-US" altLang="zh-CN" b="0" dirty="0">
                <a:solidFill>
                  <a:srgbClr val="000000"/>
                </a:solidFill>
                <a:latin typeface="Arial" panose="020B0604020202020204" pitchFamily="34" charset="0"/>
                <a:ea typeface="宋体" panose="02010600030101010101" pitchFamily="2" charset="-122"/>
              </a:rPr>
              <a:t>G</a:t>
            </a:r>
            <a:r>
              <a:rPr lang="zh-CN" altLang="en-US" b="0" dirty="0">
                <a:solidFill>
                  <a:srgbClr val="000000"/>
                </a:solidFill>
                <a:latin typeface="Arial" panose="020B0604020202020204" pitchFamily="34" charset="0"/>
                <a:ea typeface="宋体" panose="02010600030101010101" pitchFamily="2" charset="-122"/>
              </a:rPr>
              <a:t>指导</a:t>
            </a:r>
            <a:r>
              <a:rPr lang="en-US" altLang="zh-CN" b="0" dirty="0">
                <a:solidFill>
                  <a:srgbClr val="000000"/>
                </a:solidFill>
                <a:latin typeface="Arial" panose="020B0604020202020204" pitchFamily="34" charset="0"/>
                <a:ea typeface="宋体" panose="02010600030101010101" pitchFamily="2" charset="-122"/>
              </a:rPr>
              <a:t>1~2</a:t>
            </a:r>
            <a:r>
              <a:rPr lang="zh-CN" altLang="en-US" b="0" dirty="0">
                <a:solidFill>
                  <a:srgbClr val="000000"/>
                </a:solidFill>
                <a:latin typeface="Arial" panose="020B0604020202020204" pitchFamily="34" charset="0"/>
                <a:ea typeface="宋体" panose="02010600030101010101" pitchFamily="2" charset="-122"/>
              </a:rPr>
              <a:t>名</a:t>
            </a:r>
            <a:r>
              <a:rPr lang="en-US" altLang="zh-CN" b="0" dirty="0">
                <a:solidFill>
                  <a:srgbClr val="000000"/>
                </a:solidFill>
                <a:latin typeface="Arial" panose="020B0604020202020204" pitchFamily="34" charset="0"/>
                <a:ea typeface="宋体" panose="02010600030101010101" pitchFamily="2" charset="-122"/>
              </a:rPr>
              <a:t>S</a:t>
            </a:r>
            <a:r>
              <a:rPr lang="zh-CN" altLang="en-US" b="0" dirty="0">
                <a:solidFill>
                  <a:srgbClr val="000000"/>
                </a:solidFill>
                <a:latin typeface="Arial" panose="020B0604020202020204" pitchFamily="34" charset="0"/>
                <a:ea typeface="宋体" panose="02010600030101010101" pitchFamily="2" charset="-122"/>
              </a:rPr>
              <a:t>。定义如下数据结构：</a:t>
            </a:r>
            <a:endParaRPr lang="zh-CN" altLang="en-US" b="0" dirty="0">
              <a:solidFill>
                <a:srgbClr val="000000"/>
              </a:solidFill>
              <a:latin typeface="Arial" panose="020B0604020202020204" pitchFamily="34" charset="0"/>
              <a:ea typeface="宋体" panose="02010600030101010101" pitchFamily="2" charset="-122"/>
            </a:endParaRPr>
          </a:p>
        </p:txBody>
      </p:sp>
      <p:sp>
        <p:nvSpPr>
          <p:cNvPr id="82964" name="Rectangle 20"/>
          <p:cNvSpPr/>
          <p:nvPr/>
        </p:nvSpPr>
        <p:spPr>
          <a:xfrm>
            <a:off x="517525" y="3159125"/>
            <a:ext cx="4605338"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50000"/>
              </a:spcBef>
              <a:buClrTx/>
              <a:buFont typeface="Arial" panose="020B0604020202020204" pitchFamily="34" charset="0"/>
              <a:buNone/>
            </a:pPr>
            <a:r>
              <a:rPr lang="en-US" altLang="zh-CN" b="0" dirty="0">
                <a:solidFill>
                  <a:srgbClr val="6600CC"/>
                </a:solidFill>
                <a:latin typeface="Arial" panose="020B0604020202020204" pitchFamily="34" charset="0"/>
                <a:ea typeface="宋体" panose="02010600030101010101" pitchFamily="2" charset="-122"/>
              </a:rPr>
              <a:t>GROUP={</a:t>
            </a:r>
            <a:r>
              <a:rPr lang="en-US" altLang="zh-CN" b="0" dirty="0">
                <a:solidFill>
                  <a:srgbClr val="0000FF"/>
                </a:solidFill>
                <a:latin typeface="Arial" panose="020B0604020202020204" pitchFamily="34" charset="0"/>
                <a:ea typeface="宋体" panose="02010600030101010101" pitchFamily="2" charset="-122"/>
              </a:rPr>
              <a:t>P</a:t>
            </a:r>
            <a:r>
              <a:rPr lang="zh-CN" altLang="en-US" b="0" dirty="0">
                <a:solidFill>
                  <a:srgbClr val="6600CC"/>
                </a:solidFill>
                <a:latin typeface="Arial" panose="020B0604020202020204" pitchFamily="34" charset="0"/>
                <a:ea typeface="宋体" panose="02010600030101010101" pitchFamily="2" charset="-122"/>
              </a:rPr>
              <a:t>，</a:t>
            </a:r>
            <a:r>
              <a:rPr lang="en-US" altLang="zh-CN" b="0" dirty="0">
                <a:solidFill>
                  <a:srgbClr val="0000FF"/>
                </a:solidFill>
                <a:latin typeface="Arial" panose="020B0604020202020204" pitchFamily="34" charset="0"/>
                <a:ea typeface="宋体" panose="02010600030101010101" pitchFamily="2" charset="-122"/>
              </a:rPr>
              <a:t>R</a:t>
            </a:r>
            <a:r>
              <a:rPr lang="en-US" altLang="zh-CN" b="0" dirty="0">
                <a:solidFill>
                  <a:srgbClr val="6600CC"/>
                </a:solidFill>
                <a:latin typeface="Arial" panose="020B0604020202020204" pitchFamily="34" charset="0"/>
                <a:ea typeface="宋体" panose="02010600030101010101" pitchFamily="2" charset="-122"/>
              </a:rPr>
              <a:t>}</a:t>
            </a:r>
            <a:r>
              <a:rPr lang="zh-CN" altLang="en-US" b="0" dirty="0">
                <a:solidFill>
                  <a:srgbClr val="000000"/>
                </a:solidFill>
                <a:latin typeface="Arial" panose="020B0604020202020204" pitchFamily="34" charset="0"/>
                <a:ea typeface="宋体" panose="02010600030101010101" pitchFamily="2" charset="-122"/>
              </a:rPr>
              <a:t>，其中：</a:t>
            </a:r>
            <a:endParaRPr lang="zh-CN" altLang="en-US" b="0" dirty="0">
              <a:solidFill>
                <a:srgbClr val="000000"/>
              </a:solidFill>
              <a:latin typeface="Arial" panose="020B0604020202020204" pitchFamily="34" charset="0"/>
              <a:ea typeface="宋体" panose="02010600030101010101" pitchFamily="2" charset="-122"/>
            </a:endParaRPr>
          </a:p>
        </p:txBody>
      </p:sp>
      <p:sp>
        <p:nvSpPr>
          <p:cNvPr id="82965" name="Rectangle 21"/>
          <p:cNvSpPr/>
          <p:nvPr/>
        </p:nvSpPr>
        <p:spPr>
          <a:xfrm>
            <a:off x="804863" y="3763963"/>
            <a:ext cx="7573962"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50000"/>
              </a:spcBef>
              <a:buClrTx/>
              <a:buFont typeface="Arial" panose="020B0604020202020204" pitchFamily="34" charset="0"/>
              <a:buNone/>
            </a:pPr>
            <a:r>
              <a:rPr lang="en-US" altLang="zh-CN" b="0" dirty="0">
                <a:solidFill>
                  <a:srgbClr val="0000FF"/>
                </a:solidFill>
                <a:latin typeface="Arial" panose="020B0604020202020204" pitchFamily="34" charset="0"/>
                <a:ea typeface="宋体" panose="02010600030101010101" pitchFamily="2" charset="-122"/>
              </a:rPr>
              <a:t>P={ T</a:t>
            </a:r>
            <a:r>
              <a:rPr lang="zh-CN" altLang="en-US" b="0" dirty="0">
                <a:solidFill>
                  <a:srgbClr val="0000FF"/>
                </a:solidFill>
                <a:latin typeface="Arial" panose="020B0604020202020204" pitchFamily="34" charset="0"/>
                <a:ea typeface="宋体" panose="02010600030101010101" pitchFamily="2" charset="-122"/>
              </a:rPr>
              <a:t>，</a:t>
            </a:r>
            <a:r>
              <a:rPr lang="en-US" altLang="zh-CN" b="0" dirty="0">
                <a:solidFill>
                  <a:srgbClr val="0000FF"/>
                </a:solidFill>
                <a:latin typeface="Arial" panose="020B0604020202020204" pitchFamily="34" charset="0"/>
                <a:ea typeface="宋体" panose="02010600030101010101" pitchFamily="2" charset="-122"/>
              </a:rPr>
              <a:t>G</a:t>
            </a:r>
            <a:r>
              <a:rPr lang="en-US" altLang="zh-CN" b="0" baseline="-25000" dirty="0">
                <a:solidFill>
                  <a:srgbClr val="0000FF"/>
                </a:solidFill>
                <a:latin typeface="Arial" panose="020B0604020202020204" pitchFamily="34" charset="0"/>
                <a:ea typeface="宋体" panose="02010600030101010101" pitchFamily="2" charset="-122"/>
              </a:rPr>
              <a:t>1</a:t>
            </a:r>
            <a:r>
              <a:rPr lang="zh-CN" altLang="en-US" b="0" dirty="0">
                <a:solidFill>
                  <a:srgbClr val="0000FF"/>
                </a:solidFill>
                <a:latin typeface="Arial" panose="020B0604020202020204" pitchFamily="34" charset="0"/>
                <a:ea typeface="宋体" panose="02010600030101010101" pitchFamily="2" charset="-122"/>
              </a:rPr>
              <a:t>，</a:t>
            </a:r>
            <a:r>
              <a:rPr lang="en-US" altLang="zh-CN" b="0" dirty="0">
                <a:solidFill>
                  <a:srgbClr val="0000FF"/>
                </a:solidFill>
                <a:latin typeface="Arial" panose="020B0604020202020204" pitchFamily="34" charset="0"/>
                <a:ea typeface="宋体" panose="02010600030101010101" pitchFamily="2" charset="-122"/>
              </a:rPr>
              <a:t>…</a:t>
            </a:r>
            <a:r>
              <a:rPr lang="zh-CN" altLang="en-US" b="0" dirty="0">
                <a:solidFill>
                  <a:srgbClr val="0000FF"/>
                </a:solidFill>
                <a:latin typeface="Arial" panose="020B0604020202020204" pitchFamily="34" charset="0"/>
                <a:ea typeface="宋体" panose="02010600030101010101" pitchFamily="2" charset="-122"/>
              </a:rPr>
              <a:t>，</a:t>
            </a:r>
            <a:r>
              <a:rPr lang="en-US" altLang="zh-CN" b="0" dirty="0">
                <a:solidFill>
                  <a:srgbClr val="0000FF"/>
                </a:solidFill>
                <a:latin typeface="Arial" panose="020B0604020202020204" pitchFamily="34" charset="0"/>
                <a:ea typeface="宋体" panose="02010600030101010101" pitchFamily="2" charset="-122"/>
              </a:rPr>
              <a:t>G</a:t>
            </a:r>
            <a:r>
              <a:rPr lang="en-US" altLang="zh-CN" b="0" baseline="-25000" dirty="0">
                <a:solidFill>
                  <a:srgbClr val="0000FF"/>
                </a:solidFill>
                <a:latin typeface="Arial" panose="020B0604020202020204" pitchFamily="34" charset="0"/>
                <a:ea typeface="宋体" panose="02010600030101010101" pitchFamily="2" charset="-122"/>
              </a:rPr>
              <a:t>n</a:t>
            </a:r>
            <a:r>
              <a:rPr lang="zh-CN" altLang="en-US" b="0" dirty="0">
                <a:solidFill>
                  <a:srgbClr val="0000FF"/>
                </a:solidFill>
                <a:latin typeface="Arial" panose="020B0604020202020204" pitchFamily="34" charset="0"/>
                <a:ea typeface="宋体" panose="02010600030101010101" pitchFamily="2" charset="-122"/>
              </a:rPr>
              <a:t>，</a:t>
            </a:r>
            <a:r>
              <a:rPr lang="en-US" altLang="zh-CN" b="0" dirty="0">
                <a:solidFill>
                  <a:srgbClr val="0000FF"/>
                </a:solidFill>
                <a:latin typeface="Arial" panose="020B0604020202020204" pitchFamily="34" charset="0"/>
                <a:ea typeface="宋体" panose="02010600030101010101" pitchFamily="2" charset="-122"/>
              </a:rPr>
              <a:t>S</a:t>
            </a:r>
            <a:r>
              <a:rPr lang="en-US" altLang="zh-CN" b="0" baseline="-25000" dirty="0">
                <a:solidFill>
                  <a:srgbClr val="0000FF"/>
                </a:solidFill>
                <a:latin typeface="Arial" panose="020B0604020202020204" pitchFamily="34" charset="0"/>
                <a:ea typeface="宋体" panose="02010600030101010101" pitchFamily="2" charset="-122"/>
              </a:rPr>
              <a:t>11</a:t>
            </a:r>
            <a:r>
              <a:rPr lang="zh-CN" altLang="en-US" b="0" dirty="0">
                <a:solidFill>
                  <a:srgbClr val="0000FF"/>
                </a:solidFill>
                <a:latin typeface="Arial" panose="020B0604020202020204" pitchFamily="34" charset="0"/>
                <a:ea typeface="宋体" panose="02010600030101010101" pitchFamily="2" charset="-122"/>
              </a:rPr>
              <a:t>，</a:t>
            </a:r>
            <a:r>
              <a:rPr lang="en-US" altLang="zh-CN" b="0" dirty="0">
                <a:solidFill>
                  <a:srgbClr val="0000FF"/>
                </a:solidFill>
                <a:latin typeface="Arial" panose="020B0604020202020204" pitchFamily="34" charset="0"/>
                <a:ea typeface="宋体" panose="02010600030101010101" pitchFamily="2" charset="-122"/>
              </a:rPr>
              <a:t>S</a:t>
            </a:r>
            <a:r>
              <a:rPr lang="en-US" altLang="zh-CN" b="0" baseline="-25000" dirty="0">
                <a:solidFill>
                  <a:srgbClr val="0000FF"/>
                </a:solidFill>
                <a:latin typeface="Arial" panose="020B0604020202020204" pitchFamily="34" charset="0"/>
                <a:ea typeface="宋体" panose="02010600030101010101" pitchFamily="2" charset="-122"/>
              </a:rPr>
              <a:t>12</a:t>
            </a:r>
            <a:r>
              <a:rPr lang="zh-CN" altLang="en-US" b="0" dirty="0">
                <a:solidFill>
                  <a:srgbClr val="0000FF"/>
                </a:solidFill>
                <a:latin typeface="Arial" panose="020B0604020202020204" pitchFamily="34" charset="0"/>
                <a:ea typeface="宋体" panose="02010600030101010101" pitchFamily="2" charset="-122"/>
              </a:rPr>
              <a:t>， </a:t>
            </a:r>
            <a:r>
              <a:rPr lang="en-US" altLang="zh-CN" b="0" dirty="0">
                <a:solidFill>
                  <a:srgbClr val="0000FF"/>
                </a:solidFill>
                <a:latin typeface="Arial" panose="020B0604020202020204" pitchFamily="34" charset="0"/>
                <a:ea typeface="宋体" panose="02010600030101010101" pitchFamily="2" charset="-122"/>
              </a:rPr>
              <a:t>…</a:t>
            </a:r>
            <a:r>
              <a:rPr lang="zh-CN" altLang="en-US" b="0" dirty="0">
                <a:solidFill>
                  <a:srgbClr val="0000FF"/>
                </a:solidFill>
                <a:latin typeface="Arial" panose="020B0604020202020204" pitchFamily="34" charset="0"/>
                <a:ea typeface="宋体" panose="02010600030101010101" pitchFamily="2" charset="-122"/>
              </a:rPr>
              <a:t>， </a:t>
            </a:r>
            <a:r>
              <a:rPr lang="en-US" altLang="zh-CN" b="0" dirty="0">
                <a:solidFill>
                  <a:srgbClr val="0000FF"/>
                </a:solidFill>
                <a:latin typeface="Arial" panose="020B0604020202020204" pitchFamily="34" charset="0"/>
                <a:ea typeface="宋体" panose="02010600030101010101" pitchFamily="2" charset="-122"/>
              </a:rPr>
              <a:t>S</a:t>
            </a:r>
            <a:r>
              <a:rPr lang="en-US" altLang="zh-CN" b="0" baseline="-25000" dirty="0">
                <a:solidFill>
                  <a:srgbClr val="0000FF"/>
                </a:solidFill>
                <a:latin typeface="Arial" panose="020B0604020202020204" pitchFamily="34" charset="0"/>
                <a:ea typeface="宋体" panose="02010600030101010101" pitchFamily="2" charset="-122"/>
              </a:rPr>
              <a:t>nm </a:t>
            </a:r>
            <a:r>
              <a:rPr lang="en-US" altLang="zh-CN" b="0" dirty="0">
                <a:solidFill>
                  <a:srgbClr val="0000FF"/>
                </a:solidFill>
                <a:latin typeface="Arial" panose="020B0604020202020204" pitchFamily="34" charset="0"/>
                <a:ea typeface="宋体" panose="02010600030101010101" pitchFamily="2" charset="-122"/>
              </a:rPr>
              <a:t>}</a:t>
            </a:r>
            <a:endParaRPr lang="en-US" altLang="zh-CN" b="0" dirty="0">
              <a:solidFill>
                <a:srgbClr val="0000FF"/>
              </a:solidFill>
              <a:latin typeface="Arial" panose="020B0604020202020204" pitchFamily="34" charset="0"/>
              <a:ea typeface="宋体" panose="02010600030101010101" pitchFamily="2" charset="-122"/>
            </a:endParaRPr>
          </a:p>
        </p:txBody>
      </p:sp>
      <p:sp>
        <p:nvSpPr>
          <p:cNvPr id="82966" name="Rectangle 22"/>
          <p:cNvSpPr/>
          <p:nvPr/>
        </p:nvSpPr>
        <p:spPr>
          <a:xfrm>
            <a:off x="5146675" y="4360863"/>
            <a:ext cx="33432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en-US" altLang="zh-CN" sz="2400" b="0" dirty="0">
                <a:solidFill>
                  <a:srgbClr val="000000"/>
                </a:solidFill>
                <a:latin typeface="Arial" panose="020B0604020202020204" pitchFamily="34" charset="0"/>
                <a:ea typeface="宋体" panose="02010600030101010101" pitchFamily="2" charset="-122"/>
              </a:rPr>
              <a:t>1≤n≤3</a:t>
            </a:r>
            <a:r>
              <a:rPr lang="zh-CN" altLang="en-US" sz="2400" b="0" dirty="0">
                <a:solidFill>
                  <a:srgbClr val="000000"/>
                </a:solidFill>
                <a:latin typeface="Arial" panose="020B0604020202020204" pitchFamily="34" charset="0"/>
                <a:ea typeface="宋体" panose="02010600030101010101" pitchFamily="2" charset="-122"/>
              </a:rPr>
              <a:t>；</a:t>
            </a:r>
            <a:r>
              <a:rPr lang="en-US" altLang="zh-CN" sz="2400" b="0" dirty="0">
                <a:solidFill>
                  <a:srgbClr val="000000"/>
                </a:solidFill>
                <a:latin typeface="Arial" panose="020B0604020202020204" pitchFamily="34" charset="0"/>
                <a:ea typeface="宋体" panose="02010600030101010101" pitchFamily="2" charset="-122"/>
              </a:rPr>
              <a:t>1≤m≤2 </a:t>
            </a:r>
            <a:endParaRPr lang="en-US" altLang="zh-CN" sz="2400" b="0" dirty="0">
              <a:solidFill>
                <a:srgbClr val="000000"/>
              </a:solidFill>
              <a:latin typeface="Arial" panose="020B0604020202020204" pitchFamily="34" charset="0"/>
              <a:ea typeface="宋体" panose="02010600030101010101" pitchFamily="2" charset="-122"/>
            </a:endParaRPr>
          </a:p>
        </p:txBody>
      </p:sp>
      <p:sp>
        <p:nvSpPr>
          <p:cNvPr id="39942" name="Text Box 24"/>
          <p:cNvSpPr txBox="1"/>
          <p:nvPr/>
        </p:nvSpPr>
        <p:spPr>
          <a:xfrm>
            <a:off x="0" y="247650"/>
            <a:ext cx="7577138"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None/>
            </a:pPr>
            <a:r>
              <a:rPr lang="zh-CN" altLang="en-US" sz="3200" dirty="0">
                <a:solidFill>
                  <a:schemeClr val="bg1"/>
                </a:solidFill>
                <a:latin typeface="宋体" panose="02010600030101010101" pitchFamily="2" charset="-122"/>
                <a:ea typeface="宋体" panose="02010600030101010101" pitchFamily="2" charset="-122"/>
              </a:rPr>
              <a:t>例</a:t>
            </a:r>
            <a:r>
              <a:rPr lang="en-US" altLang="zh-CN" sz="3200" dirty="0">
                <a:solidFill>
                  <a:schemeClr val="bg1"/>
                </a:solidFill>
                <a:latin typeface="宋体" panose="02010600030101010101" pitchFamily="2" charset="-122"/>
                <a:ea typeface="宋体" panose="02010600030101010101" pitchFamily="2" charset="-122"/>
              </a:rPr>
              <a:t>2</a:t>
            </a:r>
            <a:r>
              <a:rPr lang="zh-CN" altLang="en-US" sz="3200" dirty="0">
                <a:solidFill>
                  <a:schemeClr val="bg1"/>
                </a:solidFill>
                <a:latin typeface="宋体" panose="02010600030101010101" pitchFamily="2" charset="-122"/>
                <a:ea typeface="宋体" panose="02010600030101010101" pitchFamily="2" charset="-122"/>
              </a:rPr>
              <a:t>：用一种数据结构定义科研课题小组</a:t>
            </a:r>
            <a:endParaRPr lang="zh-CN" altLang="en-US" sz="3200" dirty="0">
              <a:solidFill>
                <a:schemeClr val="bg1"/>
              </a:solidFill>
              <a:latin typeface="宋体" panose="02010600030101010101" pitchFamily="2" charset="-122"/>
              <a:ea typeface="宋体" panose="02010600030101010101" pitchFamily="2" charset="-122"/>
            </a:endParaRPr>
          </a:p>
        </p:txBody>
      </p:sp>
      <p:sp>
        <p:nvSpPr>
          <p:cNvPr id="82969" name="Rectangle 25"/>
          <p:cNvSpPr/>
          <p:nvPr/>
        </p:nvSpPr>
        <p:spPr>
          <a:xfrm>
            <a:off x="785813" y="4706938"/>
            <a:ext cx="25146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en-US" altLang="zh-CN" b="0" dirty="0">
                <a:solidFill>
                  <a:srgbClr val="0000FF"/>
                </a:solidFill>
                <a:latin typeface="Arial" panose="020B0604020202020204" pitchFamily="34" charset="0"/>
                <a:ea typeface="宋体" panose="02010600030101010101" pitchFamily="2" charset="-122"/>
              </a:rPr>
              <a:t>R={ </a:t>
            </a:r>
            <a:r>
              <a:rPr lang="en-US" altLang="zh-CN" b="0" dirty="0">
                <a:solidFill>
                  <a:srgbClr val="800000"/>
                </a:solidFill>
                <a:latin typeface="Arial" panose="020B0604020202020204" pitchFamily="34" charset="0"/>
                <a:ea typeface="宋体" panose="02010600030101010101" pitchFamily="2" charset="-122"/>
              </a:rPr>
              <a:t>R</a:t>
            </a:r>
            <a:r>
              <a:rPr lang="en-US" altLang="zh-CN" b="0" baseline="-25000" dirty="0">
                <a:solidFill>
                  <a:srgbClr val="800000"/>
                </a:solidFill>
                <a:latin typeface="Arial" panose="020B0604020202020204" pitchFamily="34" charset="0"/>
                <a:ea typeface="宋体" panose="02010600030101010101" pitchFamily="2" charset="-122"/>
              </a:rPr>
              <a:t>1</a:t>
            </a:r>
            <a:r>
              <a:rPr lang="en-US" altLang="zh-CN" b="0" dirty="0">
                <a:solidFill>
                  <a:srgbClr val="0000FF"/>
                </a:solidFill>
                <a:latin typeface="Arial" panose="020B0604020202020204" pitchFamily="34" charset="0"/>
                <a:ea typeface="宋体" panose="02010600030101010101" pitchFamily="2" charset="-122"/>
              </a:rPr>
              <a:t>, </a:t>
            </a:r>
            <a:r>
              <a:rPr lang="en-US" altLang="zh-CN" b="0" dirty="0">
                <a:solidFill>
                  <a:srgbClr val="800000"/>
                </a:solidFill>
                <a:latin typeface="Arial" panose="020B0604020202020204" pitchFamily="34" charset="0"/>
                <a:ea typeface="宋体" panose="02010600030101010101" pitchFamily="2" charset="-122"/>
              </a:rPr>
              <a:t>R</a:t>
            </a:r>
            <a:r>
              <a:rPr lang="en-US" altLang="zh-CN" b="0" baseline="-25000" dirty="0">
                <a:solidFill>
                  <a:srgbClr val="800000"/>
                </a:solidFill>
                <a:latin typeface="Arial" panose="020B0604020202020204" pitchFamily="34" charset="0"/>
                <a:ea typeface="宋体" panose="02010600030101010101" pitchFamily="2" charset="-122"/>
              </a:rPr>
              <a:t>2</a:t>
            </a:r>
            <a:r>
              <a:rPr lang="en-US" altLang="zh-CN" b="0" dirty="0">
                <a:solidFill>
                  <a:srgbClr val="0000FF"/>
                </a:solidFill>
                <a:latin typeface="Arial" panose="020B0604020202020204" pitchFamily="34" charset="0"/>
                <a:ea typeface="宋体" panose="02010600030101010101" pitchFamily="2" charset="-122"/>
              </a:rPr>
              <a:t> }</a:t>
            </a:r>
            <a:r>
              <a:rPr lang="zh-CN" altLang="en-US" b="0" dirty="0">
                <a:solidFill>
                  <a:srgbClr val="0000FF"/>
                </a:solidFill>
                <a:latin typeface="Arial" panose="020B0604020202020204" pitchFamily="34" charset="0"/>
                <a:ea typeface="宋体" panose="02010600030101010101" pitchFamily="2" charset="-122"/>
              </a:rPr>
              <a:t>，</a:t>
            </a:r>
            <a:endParaRPr lang="en-US" altLang="zh-CN" b="0" dirty="0">
              <a:solidFill>
                <a:srgbClr val="0000FF"/>
              </a:solidFill>
              <a:latin typeface="Arial" panose="020B0604020202020204" pitchFamily="34" charset="0"/>
              <a:ea typeface="宋体" panose="02010600030101010101" pitchFamily="2" charset="-122"/>
            </a:endParaRPr>
          </a:p>
        </p:txBody>
      </p:sp>
      <p:sp>
        <p:nvSpPr>
          <p:cNvPr id="82970" name="Rectangle 26"/>
          <p:cNvSpPr/>
          <p:nvPr/>
        </p:nvSpPr>
        <p:spPr>
          <a:xfrm>
            <a:off x="3513138" y="4748213"/>
            <a:ext cx="125095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zh-CN" altLang="en-US" b="0" dirty="0">
                <a:solidFill>
                  <a:srgbClr val="000000"/>
                </a:solidFill>
                <a:latin typeface="Arial" panose="020B0604020202020204" pitchFamily="34" charset="0"/>
                <a:ea typeface="宋体" panose="02010600030101010101" pitchFamily="2" charset="-122"/>
              </a:rPr>
              <a:t>其中：</a:t>
            </a:r>
            <a:endParaRPr lang="zh-CN" altLang="en-US" b="0" dirty="0">
              <a:solidFill>
                <a:srgbClr val="000000"/>
              </a:solidFill>
              <a:latin typeface="Arial" panose="020B0604020202020204" pitchFamily="34" charset="0"/>
              <a:ea typeface="宋体" panose="02010600030101010101" pitchFamily="2" charset="-122"/>
            </a:endParaRPr>
          </a:p>
        </p:txBody>
      </p:sp>
      <p:sp>
        <p:nvSpPr>
          <p:cNvPr id="82971" name="Rectangle 27"/>
          <p:cNvSpPr/>
          <p:nvPr/>
        </p:nvSpPr>
        <p:spPr>
          <a:xfrm>
            <a:off x="1249363" y="5335588"/>
            <a:ext cx="2836862"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en-US" altLang="zh-CN" b="0" dirty="0">
                <a:solidFill>
                  <a:srgbClr val="800000"/>
                </a:solidFill>
                <a:latin typeface="Arial" panose="020B0604020202020204" pitchFamily="34" charset="0"/>
                <a:ea typeface="宋体" panose="02010600030101010101" pitchFamily="2" charset="-122"/>
              </a:rPr>
              <a:t>R</a:t>
            </a:r>
            <a:r>
              <a:rPr lang="en-US" altLang="zh-CN" b="0" baseline="-25000" dirty="0">
                <a:solidFill>
                  <a:srgbClr val="800000"/>
                </a:solidFill>
                <a:latin typeface="Arial" panose="020B0604020202020204" pitchFamily="34" charset="0"/>
                <a:ea typeface="宋体" panose="02010600030101010101" pitchFamily="2" charset="-122"/>
              </a:rPr>
              <a:t>1</a:t>
            </a:r>
            <a:r>
              <a:rPr lang="en-US" altLang="zh-CN" b="0" dirty="0">
                <a:solidFill>
                  <a:srgbClr val="800000"/>
                </a:solidFill>
                <a:latin typeface="Arial" panose="020B0604020202020204" pitchFamily="34" charset="0"/>
                <a:ea typeface="宋体" panose="02010600030101010101" pitchFamily="2" charset="-122"/>
              </a:rPr>
              <a:t>={ T</a:t>
            </a:r>
            <a:r>
              <a:rPr lang="zh-CN" altLang="en-US" b="0" dirty="0">
                <a:solidFill>
                  <a:srgbClr val="800000"/>
                </a:solidFill>
                <a:latin typeface="Arial" panose="020B0604020202020204" pitchFamily="34" charset="0"/>
                <a:ea typeface="宋体" panose="02010600030101010101" pitchFamily="2" charset="-122"/>
              </a:rPr>
              <a:t>，</a:t>
            </a:r>
            <a:r>
              <a:rPr lang="en-US" altLang="zh-CN" b="0" dirty="0">
                <a:solidFill>
                  <a:srgbClr val="800000"/>
                </a:solidFill>
                <a:latin typeface="Arial" panose="020B0604020202020204" pitchFamily="34" charset="0"/>
                <a:ea typeface="宋体" panose="02010600030101010101" pitchFamily="2" charset="-122"/>
              </a:rPr>
              <a:t>G</a:t>
            </a:r>
            <a:r>
              <a:rPr lang="en-US" altLang="zh-CN" b="0" baseline="-25000" dirty="0">
                <a:solidFill>
                  <a:srgbClr val="800000"/>
                </a:solidFill>
                <a:latin typeface="Arial" panose="020B0604020202020204" pitchFamily="34" charset="0"/>
                <a:ea typeface="宋体" panose="02010600030101010101" pitchFamily="2" charset="-122"/>
              </a:rPr>
              <a:t>i</a:t>
            </a:r>
            <a:r>
              <a:rPr lang="en-US" altLang="zh-CN" b="0" dirty="0">
                <a:solidFill>
                  <a:srgbClr val="800000"/>
                </a:solidFill>
                <a:latin typeface="Arial" panose="020B0604020202020204" pitchFamily="34" charset="0"/>
                <a:ea typeface="宋体" panose="02010600030101010101" pitchFamily="2" charset="-122"/>
              </a:rPr>
              <a:t> }</a:t>
            </a:r>
            <a:r>
              <a:rPr lang="zh-CN" altLang="en-US" b="0" dirty="0">
                <a:solidFill>
                  <a:srgbClr val="800000"/>
                </a:solidFill>
                <a:latin typeface="Arial" panose="020B0604020202020204" pitchFamily="34" charset="0"/>
                <a:ea typeface="宋体" panose="02010600030101010101" pitchFamily="2" charset="-122"/>
              </a:rPr>
              <a:t>，</a:t>
            </a:r>
            <a:endParaRPr lang="zh-CN" altLang="en-US" b="0" dirty="0">
              <a:solidFill>
                <a:srgbClr val="800000"/>
              </a:solidFill>
              <a:latin typeface="Arial" panose="020B0604020202020204" pitchFamily="34" charset="0"/>
              <a:ea typeface="宋体" panose="02010600030101010101" pitchFamily="2" charset="-122"/>
            </a:endParaRPr>
          </a:p>
        </p:txBody>
      </p:sp>
      <p:sp>
        <p:nvSpPr>
          <p:cNvPr id="82972" name="Rectangle 28"/>
          <p:cNvSpPr/>
          <p:nvPr/>
        </p:nvSpPr>
        <p:spPr>
          <a:xfrm>
            <a:off x="3519488" y="5348288"/>
            <a:ext cx="2906712"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en-US" altLang="zh-CN" b="0" dirty="0">
                <a:solidFill>
                  <a:srgbClr val="800000"/>
                </a:solidFill>
                <a:latin typeface="Arial" panose="020B0604020202020204" pitchFamily="34" charset="0"/>
                <a:ea typeface="宋体" panose="02010600030101010101" pitchFamily="2" charset="-122"/>
              </a:rPr>
              <a:t>R</a:t>
            </a:r>
            <a:r>
              <a:rPr lang="en-US" altLang="zh-CN" b="0" baseline="-25000" dirty="0">
                <a:solidFill>
                  <a:srgbClr val="800000"/>
                </a:solidFill>
                <a:latin typeface="Arial" panose="020B0604020202020204" pitchFamily="34" charset="0"/>
                <a:ea typeface="宋体" panose="02010600030101010101" pitchFamily="2" charset="-122"/>
              </a:rPr>
              <a:t>2</a:t>
            </a:r>
            <a:r>
              <a:rPr lang="en-US" altLang="zh-CN" b="0" dirty="0">
                <a:solidFill>
                  <a:srgbClr val="800000"/>
                </a:solidFill>
                <a:latin typeface="Arial" panose="020B0604020202020204" pitchFamily="34" charset="0"/>
                <a:ea typeface="宋体" panose="02010600030101010101" pitchFamily="2" charset="-122"/>
              </a:rPr>
              <a:t>={ G</a:t>
            </a:r>
            <a:r>
              <a:rPr lang="en-US" altLang="zh-CN" b="0" baseline="-25000" dirty="0">
                <a:solidFill>
                  <a:srgbClr val="800000"/>
                </a:solidFill>
                <a:latin typeface="Arial" panose="020B0604020202020204" pitchFamily="34" charset="0"/>
                <a:ea typeface="宋体" panose="02010600030101010101" pitchFamily="2" charset="-122"/>
              </a:rPr>
              <a:t>i</a:t>
            </a:r>
            <a:r>
              <a:rPr lang="zh-CN" altLang="en-US" b="0" baseline="-25000" dirty="0">
                <a:solidFill>
                  <a:srgbClr val="800000"/>
                </a:solidFill>
                <a:latin typeface="Arial" panose="020B0604020202020204" pitchFamily="34" charset="0"/>
                <a:ea typeface="宋体" panose="02010600030101010101" pitchFamily="2" charset="-122"/>
              </a:rPr>
              <a:t>，</a:t>
            </a:r>
            <a:r>
              <a:rPr lang="en-US" altLang="zh-CN" b="0" dirty="0">
                <a:solidFill>
                  <a:srgbClr val="800000"/>
                </a:solidFill>
                <a:latin typeface="Arial" panose="020B0604020202020204" pitchFamily="34" charset="0"/>
                <a:ea typeface="宋体" panose="02010600030101010101" pitchFamily="2" charset="-122"/>
              </a:rPr>
              <a:t>S</a:t>
            </a:r>
            <a:r>
              <a:rPr lang="en-US" altLang="zh-CN" b="0" baseline="-25000" dirty="0">
                <a:solidFill>
                  <a:srgbClr val="800000"/>
                </a:solidFill>
                <a:latin typeface="Arial" panose="020B0604020202020204" pitchFamily="34" charset="0"/>
                <a:ea typeface="宋体" panose="02010600030101010101" pitchFamily="2" charset="-122"/>
              </a:rPr>
              <a:t>ij</a:t>
            </a:r>
            <a:r>
              <a:rPr lang="en-US" altLang="zh-CN" b="0" dirty="0">
                <a:solidFill>
                  <a:srgbClr val="800000"/>
                </a:solidFill>
                <a:latin typeface="Arial" panose="020B0604020202020204" pitchFamily="34" charset="0"/>
                <a:ea typeface="宋体" panose="02010600030101010101" pitchFamily="2" charset="-122"/>
              </a:rPr>
              <a:t> }</a:t>
            </a:r>
            <a:endParaRPr lang="en-US" altLang="zh-CN" b="0" dirty="0">
              <a:solidFill>
                <a:srgbClr val="800000"/>
              </a:solidFill>
              <a:latin typeface="Arial" panose="020B0604020202020204" pitchFamily="34" charset="0"/>
              <a:ea typeface="宋体" panose="02010600030101010101" pitchFamily="2" charset="-122"/>
            </a:endParaRPr>
          </a:p>
        </p:txBody>
      </p:sp>
      <p:sp>
        <p:nvSpPr>
          <p:cNvPr id="82973" name="Rectangle 29"/>
          <p:cNvSpPr/>
          <p:nvPr/>
        </p:nvSpPr>
        <p:spPr>
          <a:xfrm>
            <a:off x="5219700" y="6003925"/>
            <a:ext cx="34099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en-US" altLang="zh-CN" sz="2400" b="0" dirty="0">
                <a:solidFill>
                  <a:srgbClr val="000000"/>
                </a:solidFill>
                <a:latin typeface="Arial" panose="020B0604020202020204" pitchFamily="34" charset="0"/>
                <a:ea typeface="宋体" panose="02010600030101010101" pitchFamily="2" charset="-122"/>
              </a:rPr>
              <a:t>1≤i≤n</a:t>
            </a:r>
            <a:r>
              <a:rPr lang="zh-CN" altLang="en-US" sz="2400" b="0" dirty="0">
                <a:solidFill>
                  <a:srgbClr val="000000"/>
                </a:solidFill>
                <a:latin typeface="Arial" panose="020B0604020202020204" pitchFamily="34" charset="0"/>
                <a:ea typeface="宋体" panose="02010600030101010101" pitchFamily="2" charset="-122"/>
              </a:rPr>
              <a:t>； </a:t>
            </a:r>
            <a:r>
              <a:rPr lang="en-US" altLang="zh-CN" sz="2400" b="0" dirty="0">
                <a:solidFill>
                  <a:srgbClr val="000000"/>
                </a:solidFill>
                <a:latin typeface="Arial" panose="020B0604020202020204" pitchFamily="34" charset="0"/>
                <a:ea typeface="宋体" panose="02010600030101010101" pitchFamily="2" charset="-122"/>
              </a:rPr>
              <a:t>1≤j≤m</a:t>
            </a:r>
            <a:endParaRPr lang="en-US" altLang="zh-CN" sz="2400" b="0" dirty="0">
              <a:solidFill>
                <a:srgbClr val="0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63"/>
                                        </p:tgtEl>
                                        <p:attrNameLst>
                                          <p:attrName>style.visibility</p:attrName>
                                        </p:attrNameLst>
                                      </p:cBhvr>
                                      <p:to>
                                        <p:strVal val="visible"/>
                                      </p:to>
                                    </p:set>
                                    <p:anim calcmode="lin" valueType="num">
                                      <p:cBhvr additive="base">
                                        <p:cTn id="7" dur="500" fill="hold"/>
                                        <p:tgtEl>
                                          <p:spTgt spid="82963"/>
                                        </p:tgtEl>
                                        <p:attrNameLst>
                                          <p:attrName>ppt_x</p:attrName>
                                        </p:attrNameLst>
                                      </p:cBhvr>
                                      <p:tavLst>
                                        <p:tav tm="0">
                                          <p:val>
                                            <p:strVal val="0-#ppt_w/2"/>
                                          </p:val>
                                        </p:tav>
                                        <p:tav tm="100000">
                                          <p:val>
                                            <p:strVal val="#ppt_x"/>
                                          </p:val>
                                        </p:tav>
                                      </p:tavLst>
                                    </p:anim>
                                    <p:anim calcmode="lin" valueType="num">
                                      <p:cBhvr additive="base">
                                        <p:cTn id="8" dur="500" fill="hold"/>
                                        <p:tgtEl>
                                          <p:spTgt spid="8296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2964"/>
                                        </p:tgtEl>
                                        <p:attrNameLst>
                                          <p:attrName>style.visibility</p:attrName>
                                        </p:attrNameLst>
                                      </p:cBhvr>
                                      <p:to>
                                        <p:strVal val="visible"/>
                                      </p:to>
                                    </p:set>
                                    <p:anim calcmode="lin" valueType="num">
                                      <p:cBhvr additive="base">
                                        <p:cTn id="12" dur="500" fill="hold"/>
                                        <p:tgtEl>
                                          <p:spTgt spid="82964"/>
                                        </p:tgtEl>
                                        <p:attrNameLst>
                                          <p:attrName>ppt_x</p:attrName>
                                        </p:attrNameLst>
                                      </p:cBhvr>
                                      <p:tavLst>
                                        <p:tav tm="0">
                                          <p:val>
                                            <p:strVal val="0-#ppt_w/2"/>
                                          </p:val>
                                        </p:tav>
                                        <p:tav tm="100000">
                                          <p:val>
                                            <p:strVal val="#ppt_x"/>
                                          </p:val>
                                        </p:tav>
                                      </p:tavLst>
                                    </p:anim>
                                    <p:anim calcmode="lin" valueType="num">
                                      <p:cBhvr additive="base">
                                        <p:cTn id="13" dur="500" fill="hold"/>
                                        <p:tgtEl>
                                          <p:spTgt spid="8296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2965"/>
                                        </p:tgtEl>
                                        <p:attrNameLst>
                                          <p:attrName>style.visibility</p:attrName>
                                        </p:attrNameLst>
                                      </p:cBhvr>
                                      <p:to>
                                        <p:strVal val="visible"/>
                                      </p:to>
                                    </p:set>
                                    <p:anim calcmode="lin" valueType="num">
                                      <p:cBhvr additive="base">
                                        <p:cTn id="18" dur="500" fill="hold"/>
                                        <p:tgtEl>
                                          <p:spTgt spid="82965"/>
                                        </p:tgtEl>
                                        <p:attrNameLst>
                                          <p:attrName>ppt_x</p:attrName>
                                        </p:attrNameLst>
                                      </p:cBhvr>
                                      <p:tavLst>
                                        <p:tav tm="0">
                                          <p:val>
                                            <p:strVal val="0-#ppt_w/2"/>
                                          </p:val>
                                        </p:tav>
                                        <p:tav tm="100000">
                                          <p:val>
                                            <p:strVal val="#ppt_x"/>
                                          </p:val>
                                        </p:tav>
                                      </p:tavLst>
                                    </p:anim>
                                    <p:anim calcmode="lin" valueType="num">
                                      <p:cBhvr additive="base">
                                        <p:cTn id="19" dur="500" fill="hold"/>
                                        <p:tgtEl>
                                          <p:spTgt spid="8296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82966"/>
                                        </p:tgtEl>
                                        <p:attrNameLst>
                                          <p:attrName>style.visibility</p:attrName>
                                        </p:attrNameLst>
                                      </p:cBhvr>
                                      <p:to>
                                        <p:strVal val="visible"/>
                                      </p:to>
                                    </p:set>
                                    <p:anim calcmode="lin" valueType="num">
                                      <p:cBhvr additive="base">
                                        <p:cTn id="24" dur="500" fill="hold"/>
                                        <p:tgtEl>
                                          <p:spTgt spid="82966"/>
                                        </p:tgtEl>
                                        <p:attrNameLst>
                                          <p:attrName>ppt_x</p:attrName>
                                        </p:attrNameLst>
                                      </p:cBhvr>
                                      <p:tavLst>
                                        <p:tav tm="0">
                                          <p:val>
                                            <p:strVal val="1+#ppt_w/2"/>
                                          </p:val>
                                        </p:tav>
                                        <p:tav tm="100000">
                                          <p:val>
                                            <p:strVal val="#ppt_x"/>
                                          </p:val>
                                        </p:tav>
                                      </p:tavLst>
                                    </p:anim>
                                    <p:anim calcmode="lin" valueType="num">
                                      <p:cBhvr additive="base">
                                        <p:cTn id="25" dur="500" fill="hold"/>
                                        <p:tgtEl>
                                          <p:spTgt spid="8296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82969"/>
                                        </p:tgtEl>
                                        <p:attrNameLst>
                                          <p:attrName>style.visibility</p:attrName>
                                        </p:attrNameLst>
                                      </p:cBhvr>
                                      <p:to>
                                        <p:strVal val="visible"/>
                                      </p:to>
                                    </p:set>
                                    <p:anim calcmode="lin" valueType="num">
                                      <p:cBhvr additive="base">
                                        <p:cTn id="30" dur="500" fill="hold"/>
                                        <p:tgtEl>
                                          <p:spTgt spid="82969"/>
                                        </p:tgtEl>
                                        <p:attrNameLst>
                                          <p:attrName>ppt_x</p:attrName>
                                        </p:attrNameLst>
                                      </p:cBhvr>
                                      <p:tavLst>
                                        <p:tav tm="0">
                                          <p:val>
                                            <p:strVal val="0-#ppt_w/2"/>
                                          </p:val>
                                        </p:tav>
                                        <p:tav tm="100000">
                                          <p:val>
                                            <p:strVal val="#ppt_x"/>
                                          </p:val>
                                        </p:tav>
                                      </p:tavLst>
                                    </p:anim>
                                    <p:anim calcmode="lin" valueType="num">
                                      <p:cBhvr additive="base">
                                        <p:cTn id="31" dur="500" fill="hold"/>
                                        <p:tgtEl>
                                          <p:spTgt spid="82969"/>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82970"/>
                                        </p:tgtEl>
                                        <p:attrNameLst>
                                          <p:attrName>style.visibility</p:attrName>
                                        </p:attrNameLst>
                                      </p:cBhvr>
                                      <p:to>
                                        <p:strVal val="visible"/>
                                      </p:to>
                                    </p:set>
                                  </p:childTnLst>
                                </p:cTn>
                              </p:par>
                            </p:childTnLst>
                          </p:cTn>
                        </p:par>
                        <p:par>
                          <p:cTn id="35" fill="hold">
                            <p:stCondLst>
                              <p:cond delay="1000"/>
                            </p:stCondLst>
                            <p:childTnLst>
                              <p:par>
                                <p:cTn id="36" presetID="1" presetClass="entr" presetSubtype="0" fill="hold" grpId="0" nodeType="afterEffect">
                                  <p:stCondLst>
                                    <p:cond delay="0"/>
                                  </p:stCondLst>
                                  <p:childTnLst>
                                    <p:set>
                                      <p:cBhvr>
                                        <p:cTn id="37" dur="1" fill="hold">
                                          <p:stCondLst>
                                            <p:cond delay="499"/>
                                          </p:stCondLst>
                                        </p:cTn>
                                        <p:tgtEl>
                                          <p:spTgt spid="82971"/>
                                        </p:tgtEl>
                                        <p:attrNameLst>
                                          <p:attrName>style.visibility</p:attrName>
                                        </p:attrNameLst>
                                      </p:cBhvr>
                                      <p:to>
                                        <p:strVal val="visible"/>
                                      </p:to>
                                    </p:set>
                                  </p:childTnLst>
                                </p:cTn>
                              </p:par>
                            </p:childTnLst>
                          </p:cTn>
                        </p:par>
                        <p:par>
                          <p:cTn id="38" fill="hold">
                            <p:stCondLst>
                              <p:cond delay="1500"/>
                            </p:stCondLst>
                            <p:childTnLst>
                              <p:par>
                                <p:cTn id="39" presetID="1" presetClass="entr" presetSubtype="0" fill="hold" grpId="0" nodeType="afterEffect">
                                  <p:stCondLst>
                                    <p:cond delay="0"/>
                                  </p:stCondLst>
                                  <p:childTnLst>
                                    <p:set>
                                      <p:cBhvr>
                                        <p:cTn id="40" dur="1" fill="hold">
                                          <p:stCondLst>
                                            <p:cond delay="499"/>
                                          </p:stCondLst>
                                        </p:cTn>
                                        <p:tgtEl>
                                          <p:spTgt spid="8297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82973"/>
                                        </p:tgtEl>
                                        <p:attrNameLst>
                                          <p:attrName>style.visibility</p:attrName>
                                        </p:attrNameLst>
                                      </p:cBhvr>
                                      <p:to>
                                        <p:strVal val="visible"/>
                                      </p:to>
                                    </p:set>
                                    <p:anim calcmode="lin" valueType="num">
                                      <p:cBhvr additive="base">
                                        <p:cTn id="45" dur="500" fill="hold"/>
                                        <p:tgtEl>
                                          <p:spTgt spid="82973"/>
                                        </p:tgtEl>
                                        <p:attrNameLst>
                                          <p:attrName>ppt_x</p:attrName>
                                        </p:attrNameLst>
                                      </p:cBhvr>
                                      <p:tavLst>
                                        <p:tav tm="0">
                                          <p:val>
                                            <p:strVal val="1+#ppt_w/2"/>
                                          </p:val>
                                        </p:tav>
                                        <p:tav tm="100000">
                                          <p:val>
                                            <p:strVal val="#ppt_x"/>
                                          </p:val>
                                        </p:tav>
                                      </p:tavLst>
                                    </p:anim>
                                    <p:anim calcmode="lin" valueType="num">
                                      <p:cBhvr additive="base">
                                        <p:cTn id="46" dur="500" fill="hold"/>
                                        <p:tgtEl>
                                          <p:spTgt spid="829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3" grpId="0"/>
      <p:bldP spid="82964" grpId="0"/>
      <p:bldP spid="82965" grpId="0"/>
      <p:bldP spid="82966" grpId="0"/>
      <p:bldP spid="82969" grpId="0"/>
      <p:bldP spid="82970" grpId="0"/>
      <p:bldP spid="82971" grpId="0"/>
      <p:bldP spid="82972" grpId="0"/>
      <p:bldP spid="8297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p:nvPr/>
        </p:nvSpPr>
        <p:spPr>
          <a:xfrm>
            <a:off x="312738" y="4062413"/>
            <a:ext cx="8124825" cy="946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
                <a:schemeClr val="bg1"/>
              </a:buClr>
              <a:buSzPct val="80000"/>
              <a:buNone/>
            </a:pPr>
            <a:r>
              <a:rPr lang="en-US" altLang="zh-CN" dirty="0">
                <a:solidFill>
                  <a:schemeClr val="tx1"/>
                </a:solidFill>
                <a:latin typeface="Times New Roman" panose="02020603050405020304" pitchFamily="18" charset="0"/>
                <a:ea typeface="宋体" panose="02010600030101010101" pitchFamily="2" charset="-122"/>
              </a:rPr>
              <a:t>        </a:t>
            </a:r>
            <a:r>
              <a:rPr lang="zh-CN" altLang="en-US" dirty="0">
                <a:solidFill>
                  <a:srgbClr val="003300"/>
                </a:solidFill>
                <a:latin typeface="Times New Roman" panose="02020603050405020304" pitchFamily="18" charset="0"/>
                <a:ea typeface="宋体" panose="02010600030101010101" pitchFamily="2" charset="-122"/>
              </a:rPr>
              <a:t>数据结构在计算机中的</a:t>
            </a:r>
            <a:r>
              <a:rPr lang="zh-CN" altLang="en-US" dirty="0">
                <a:solidFill>
                  <a:srgbClr val="0000FF"/>
                </a:solidFill>
                <a:latin typeface="Times New Roman" panose="02020603050405020304" pitchFamily="18" charset="0"/>
                <a:ea typeface="宋体" panose="02010600030101010101" pitchFamily="2" charset="-122"/>
              </a:rPr>
              <a:t>表示（映象）</a:t>
            </a:r>
            <a:r>
              <a:rPr lang="zh-CN" altLang="en-US" dirty="0">
                <a:solidFill>
                  <a:srgbClr val="003300"/>
                </a:solidFill>
                <a:latin typeface="Times New Roman" panose="02020603050405020304" pitchFamily="18" charset="0"/>
                <a:ea typeface="宋体" panose="02010600030101010101" pitchFamily="2" charset="-122"/>
              </a:rPr>
              <a:t>称为数据的</a:t>
            </a:r>
            <a:r>
              <a:rPr lang="zh-CN" altLang="en-US" u="sng" dirty="0">
                <a:solidFill>
                  <a:srgbClr val="FF0000"/>
                </a:solidFill>
                <a:latin typeface="Times New Roman" panose="02020603050405020304" pitchFamily="18" charset="0"/>
                <a:ea typeface="宋体" panose="02010600030101010101" pitchFamily="2" charset="-122"/>
              </a:rPr>
              <a:t>物理结构</a:t>
            </a:r>
            <a:r>
              <a:rPr lang="zh-CN" altLang="en-US" dirty="0">
                <a:solidFill>
                  <a:schemeClr val="tx1"/>
                </a:solidFill>
                <a:latin typeface="Times New Roman" panose="02020603050405020304" pitchFamily="18" charset="0"/>
                <a:ea typeface="宋体" panose="02010600030101010101" pitchFamily="2" charset="-122"/>
              </a:rPr>
              <a:t>，</a:t>
            </a:r>
            <a:r>
              <a:rPr lang="zh-CN" altLang="en-US" dirty="0">
                <a:solidFill>
                  <a:srgbClr val="003300"/>
                </a:solidFill>
                <a:latin typeface="Times New Roman" panose="02020603050405020304" pitchFamily="18" charset="0"/>
                <a:ea typeface="宋体" panose="02010600030101010101" pitchFamily="2" charset="-122"/>
              </a:rPr>
              <a:t>又称为数据的</a:t>
            </a:r>
            <a:r>
              <a:rPr lang="zh-CN" altLang="en-US" u="sng" dirty="0">
                <a:solidFill>
                  <a:srgbClr val="FF0000"/>
                </a:solidFill>
                <a:latin typeface="Arial" panose="020B0604020202020204" pitchFamily="34" charset="0"/>
                <a:ea typeface="宋体" panose="02010600030101010101" pitchFamily="2" charset="-122"/>
              </a:rPr>
              <a:t>存储结构</a:t>
            </a:r>
            <a:r>
              <a:rPr lang="zh-CN" altLang="en-US" dirty="0">
                <a:solidFill>
                  <a:schemeClr val="tx1"/>
                </a:solidFill>
                <a:latin typeface="Times New Roman" panose="02020603050405020304" pitchFamily="18" charset="0"/>
                <a:ea typeface="宋体" panose="02010600030101010101" pitchFamily="2" charset="-122"/>
              </a:rPr>
              <a:t>。</a:t>
            </a:r>
            <a:endParaRPr lang="zh-CN" altLang="en-US" dirty="0">
              <a:solidFill>
                <a:schemeClr val="tx1"/>
              </a:solidFill>
              <a:latin typeface="Times New Roman" panose="02020603050405020304" pitchFamily="18" charset="0"/>
              <a:ea typeface="宋体" panose="02010600030101010101" pitchFamily="2" charset="-122"/>
            </a:endParaRPr>
          </a:p>
        </p:txBody>
      </p:sp>
      <p:sp>
        <p:nvSpPr>
          <p:cNvPr id="83979" name="Rectangle 11"/>
          <p:cNvSpPr/>
          <p:nvPr/>
        </p:nvSpPr>
        <p:spPr>
          <a:xfrm>
            <a:off x="342900" y="1760538"/>
            <a:ext cx="8266113" cy="1514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nSpc>
                <a:spcPct val="110000"/>
              </a:lnSpc>
              <a:spcBef>
                <a:spcPct val="0"/>
              </a:spcBef>
              <a:buClrTx/>
              <a:buFont typeface="Arial" panose="020B0604020202020204" pitchFamily="34" charset="0"/>
              <a:buNone/>
            </a:pPr>
            <a:r>
              <a:rPr lang="en-US" altLang="zh-CN" dirty="0">
                <a:solidFill>
                  <a:schemeClr val="tx1"/>
                </a:solidFill>
                <a:latin typeface="Arial" panose="020B0604020202020204" pitchFamily="34" charset="0"/>
                <a:ea typeface="宋体" panose="02010600030101010101" pitchFamily="2" charset="-122"/>
              </a:rPr>
              <a:t>       </a:t>
            </a:r>
            <a:r>
              <a:rPr lang="zh-CN" altLang="en-US" dirty="0">
                <a:solidFill>
                  <a:srgbClr val="003300"/>
                </a:solidFill>
                <a:latin typeface="Arial" panose="020B0604020202020204" pitchFamily="34" charset="0"/>
                <a:ea typeface="宋体" panose="02010600030101010101" pitchFamily="2" charset="-122"/>
              </a:rPr>
              <a:t>上述数据结构的定义仅仅是对操作对象的一种数学描述，结构定义中的关系，描述的是数据元素之间的</a:t>
            </a:r>
            <a:r>
              <a:rPr lang="zh-CN" altLang="en-US" u="sng" dirty="0">
                <a:solidFill>
                  <a:srgbClr val="FF0000"/>
                </a:solidFill>
                <a:latin typeface="Arial" panose="020B0604020202020204" pitchFamily="34" charset="0"/>
                <a:ea typeface="宋体" panose="02010600030101010101" pitchFamily="2" charset="-122"/>
              </a:rPr>
              <a:t>逻辑关系</a:t>
            </a:r>
            <a:r>
              <a:rPr lang="zh-CN" altLang="en-US" dirty="0">
                <a:solidFill>
                  <a:srgbClr val="003300"/>
                </a:solidFill>
                <a:latin typeface="Arial" panose="020B0604020202020204" pitchFamily="34" charset="0"/>
                <a:ea typeface="宋体" panose="02010600030101010101" pitchFamily="2" charset="-122"/>
              </a:rPr>
              <a:t>，因此又称为数据的</a:t>
            </a:r>
            <a:r>
              <a:rPr lang="zh-CN" altLang="en-US" u="sng" dirty="0">
                <a:solidFill>
                  <a:srgbClr val="FF0000"/>
                </a:solidFill>
                <a:latin typeface="Arial" panose="020B0604020202020204" pitchFamily="34" charset="0"/>
                <a:ea typeface="宋体" panose="02010600030101010101" pitchFamily="2" charset="-122"/>
              </a:rPr>
              <a:t>逻辑结构</a:t>
            </a:r>
            <a:r>
              <a:rPr lang="zh-CN" altLang="en-US" sz="1800" dirty="0">
                <a:solidFill>
                  <a:schemeClr val="tx1"/>
                </a:solidFill>
                <a:latin typeface="Arial" panose="020B0604020202020204" pitchFamily="34" charset="0"/>
                <a:ea typeface="宋体" panose="02010600030101010101" pitchFamily="2" charset="-122"/>
              </a:rPr>
              <a:t>。</a:t>
            </a:r>
            <a:endParaRPr lang="zh-CN" altLang="en-US" sz="1800" dirty="0">
              <a:solidFill>
                <a:schemeClr val="tx1"/>
              </a:solidFill>
              <a:latin typeface="Arial" panose="020B0604020202020204" pitchFamily="34" charset="0"/>
              <a:ea typeface="宋体" panose="02010600030101010101" pitchFamily="2" charset="-122"/>
            </a:endParaRPr>
          </a:p>
        </p:txBody>
      </p:sp>
      <p:sp>
        <p:nvSpPr>
          <p:cNvPr id="40964" name="Text Box 15"/>
          <p:cNvSpPr txBox="1"/>
          <p:nvPr/>
        </p:nvSpPr>
        <p:spPr>
          <a:xfrm>
            <a:off x="377825" y="204788"/>
            <a:ext cx="4891088" cy="5794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None/>
            </a:pPr>
            <a:r>
              <a:rPr lang="zh-CN" altLang="en-US" sz="3200" dirty="0">
                <a:solidFill>
                  <a:schemeClr val="bg1"/>
                </a:solidFill>
                <a:latin typeface="宋体" panose="02010600030101010101" pitchFamily="2" charset="-122"/>
                <a:ea typeface="宋体" panose="02010600030101010101" pitchFamily="2" charset="-122"/>
              </a:rPr>
              <a:t>逻辑结构和物理结构（</a:t>
            </a:r>
            <a:r>
              <a:rPr lang="en-US" altLang="zh-CN" sz="3200" dirty="0">
                <a:solidFill>
                  <a:schemeClr val="bg1"/>
                </a:solidFill>
                <a:latin typeface="宋体" panose="02010600030101010101" pitchFamily="2" charset="-122"/>
                <a:ea typeface="宋体" panose="02010600030101010101" pitchFamily="2" charset="-122"/>
              </a:rPr>
              <a:t>2</a:t>
            </a:r>
            <a:r>
              <a:rPr lang="zh-CN" altLang="en-US" sz="3200" dirty="0">
                <a:solidFill>
                  <a:schemeClr val="bg1"/>
                </a:solidFill>
                <a:latin typeface="宋体" panose="02010600030101010101" pitchFamily="2" charset="-122"/>
                <a:ea typeface="宋体" panose="02010600030101010101" pitchFamily="2" charset="-122"/>
              </a:rPr>
              <a:t>）</a:t>
            </a:r>
            <a:endParaRPr lang="zh-CN" altLang="en-US" sz="3200" dirty="0">
              <a:solidFill>
                <a:schemeClr val="bg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9"/>
                                        </p:tgtEl>
                                        <p:attrNameLst>
                                          <p:attrName>style.visibility</p:attrName>
                                        </p:attrNameLst>
                                      </p:cBhvr>
                                      <p:to>
                                        <p:strVal val="visible"/>
                                      </p:to>
                                    </p:set>
                                    <p:anim calcmode="lin" valueType="num">
                                      <p:cBhvr additive="base">
                                        <p:cTn id="7" dur="500" fill="hold"/>
                                        <p:tgtEl>
                                          <p:spTgt spid="83979"/>
                                        </p:tgtEl>
                                        <p:attrNameLst>
                                          <p:attrName>ppt_x</p:attrName>
                                        </p:attrNameLst>
                                      </p:cBhvr>
                                      <p:tavLst>
                                        <p:tav tm="0">
                                          <p:val>
                                            <p:strVal val="0-#ppt_w/2"/>
                                          </p:val>
                                        </p:tav>
                                        <p:tav tm="100000">
                                          <p:val>
                                            <p:strVal val="#ppt_x"/>
                                          </p:val>
                                        </p:tav>
                                      </p:tavLst>
                                    </p:anim>
                                    <p:anim calcmode="lin" valueType="num">
                                      <p:cBhvr additive="base">
                                        <p:cTn id="8" dur="500" fill="hold"/>
                                        <p:tgtEl>
                                          <p:spTgt spid="839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3970"/>
                                        </p:tgtEl>
                                        <p:attrNameLst>
                                          <p:attrName>style.visibility</p:attrName>
                                        </p:attrNameLst>
                                      </p:cBhvr>
                                      <p:to>
                                        <p:strVal val="visible"/>
                                      </p:to>
                                    </p:set>
                                    <p:anim calcmode="lin" valueType="num">
                                      <p:cBhvr additive="base">
                                        <p:cTn id="13" dur="500" fill="hold"/>
                                        <p:tgtEl>
                                          <p:spTgt spid="83970"/>
                                        </p:tgtEl>
                                        <p:attrNameLst>
                                          <p:attrName>ppt_x</p:attrName>
                                        </p:attrNameLst>
                                      </p:cBhvr>
                                      <p:tavLst>
                                        <p:tav tm="0">
                                          <p:val>
                                            <p:strVal val="#ppt_x"/>
                                          </p:val>
                                        </p:tav>
                                        <p:tav tm="100000">
                                          <p:val>
                                            <p:strVal val="#ppt_x"/>
                                          </p:val>
                                        </p:tav>
                                      </p:tavLst>
                                    </p:anim>
                                    <p:anim calcmode="lin" valueType="num">
                                      <p:cBhvr additive="base">
                                        <p:cTn id="14" dur="500" fill="hold"/>
                                        <p:tgtEl>
                                          <p:spTgt spid="839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p:bldP spid="8397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p:nvPr/>
        </p:nvSpPr>
        <p:spPr>
          <a:xfrm>
            <a:off x="219075" y="3378200"/>
            <a:ext cx="8348663" cy="11144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50000"/>
              </a:lnSpc>
              <a:buClrTx/>
              <a:buFont typeface="Arial" panose="020B0604020202020204" pitchFamily="34" charset="0"/>
              <a:buNone/>
            </a:pPr>
            <a:r>
              <a:rPr lang="en-US" altLang="zh-CN" sz="2400" dirty="0">
                <a:solidFill>
                  <a:srgbClr val="000000"/>
                </a:solidFill>
                <a:latin typeface="宋体" panose="02010600030101010101" pitchFamily="2" charset="-122"/>
                <a:ea typeface="宋体" panose="02010600030101010101" pitchFamily="2" charset="-122"/>
              </a:rPr>
              <a:t>2.</a:t>
            </a:r>
            <a:r>
              <a:rPr lang="zh-CN" altLang="en-US" sz="2400" dirty="0">
                <a:solidFill>
                  <a:srgbClr val="000000"/>
                </a:solidFill>
                <a:latin typeface="宋体" panose="02010600030101010101" pitchFamily="2" charset="-122"/>
                <a:ea typeface="宋体" panose="02010600030101010101" pitchFamily="2" charset="-122"/>
              </a:rPr>
              <a:t>学会根据实际问题选择</a:t>
            </a:r>
            <a:r>
              <a:rPr lang="zh-CN" altLang="en-US" sz="2400" u="sng" dirty="0">
                <a:solidFill>
                  <a:srgbClr val="FF0000"/>
                </a:solidFill>
                <a:latin typeface="宋体" panose="02010600030101010101" pitchFamily="2" charset="-122"/>
                <a:ea typeface="宋体" panose="02010600030101010101" pitchFamily="2" charset="-122"/>
              </a:rPr>
              <a:t>合适的数据结构</a:t>
            </a:r>
            <a:r>
              <a:rPr lang="zh-CN" altLang="en-US" sz="2400" dirty="0">
                <a:solidFill>
                  <a:srgbClr val="000000"/>
                </a:solidFill>
                <a:latin typeface="宋体" panose="02010600030101010101" pitchFamily="2" charset="-122"/>
                <a:ea typeface="宋体" panose="02010600030101010101" pitchFamily="2" charset="-122"/>
              </a:rPr>
              <a:t>，设计</a:t>
            </a:r>
            <a:r>
              <a:rPr lang="zh-CN" altLang="en-US" sz="2400" u="sng" dirty="0">
                <a:solidFill>
                  <a:srgbClr val="FF0000"/>
                </a:solidFill>
                <a:latin typeface="宋体" panose="02010600030101010101" pitchFamily="2" charset="-122"/>
                <a:ea typeface="宋体" panose="02010600030101010101" pitchFamily="2" charset="-122"/>
              </a:rPr>
              <a:t>好的算法</a:t>
            </a:r>
            <a:r>
              <a:rPr lang="zh-CN" altLang="en-US" sz="2400" dirty="0">
                <a:solidFill>
                  <a:srgbClr val="000000"/>
                </a:solidFill>
                <a:latin typeface="宋体" panose="02010600030101010101" pitchFamily="2" charset="-122"/>
                <a:ea typeface="宋体" panose="02010600030101010101" pitchFamily="2" charset="-122"/>
              </a:rPr>
              <a:t>，并且使用</a:t>
            </a:r>
            <a:r>
              <a:rPr lang="en-US" altLang="zh-CN" sz="2400" dirty="0">
                <a:solidFill>
                  <a:srgbClr val="000000"/>
                </a:solidFill>
                <a:latin typeface="宋体" panose="02010600030101010101" pitchFamily="2" charset="-122"/>
                <a:ea typeface="宋体" panose="02010600030101010101" pitchFamily="2" charset="-122"/>
              </a:rPr>
              <a:t>C/C++/Java/HTML5</a:t>
            </a:r>
            <a:r>
              <a:rPr lang="zh-CN" altLang="en-US" sz="2400" dirty="0">
                <a:solidFill>
                  <a:srgbClr val="000000"/>
                </a:solidFill>
                <a:latin typeface="宋体" panose="02010600030101010101" pitchFamily="2" charset="-122"/>
                <a:ea typeface="宋体" panose="02010600030101010101" pitchFamily="2" charset="-122"/>
              </a:rPr>
              <a:t>等编写</a:t>
            </a:r>
            <a:r>
              <a:rPr lang="zh-CN" altLang="en-US" sz="2400" u="sng" dirty="0">
                <a:solidFill>
                  <a:srgbClr val="FF0000"/>
                </a:solidFill>
                <a:latin typeface="宋体" panose="02010600030101010101" pitchFamily="2" charset="-122"/>
                <a:ea typeface="宋体" panose="02010600030101010101" pitchFamily="2" charset="-122"/>
              </a:rPr>
              <a:t>好的程序</a:t>
            </a:r>
            <a:r>
              <a:rPr lang="zh-CN" altLang="en-US" sz="2400" dirty="0">
                <a:solidFill>
                  <a:srgbClr val="000000"/>
                </a:solidFill>
                <a:latin typeface="宋体" panose="02010600030101010101" pitchFamily="2" charset="-122"/>
                <a:ea typeface="宋体" panose="02010600030101010101" pitchFamily="2" charset="-122"/>
              </a:rPr>
              <a:t>。</a:t>
            </a:r>
            <a:endParaRPr lang="zh-CN" altLang="en-US" sz="2400" dirty="0">
              <a:solidFill>
                <a:srgbClr val="000000"/>
              </a:solidFill>
              <a:latin typeface="宋体" panose="02010600030101010101" pitchFamily="2" charset="-122"/>
              <a:ea typeface="宋体" panose="02010600030101010101" pitchFamily="2" charset="-122"/>
            </a:endParaRPr>
          </a:p>
        </p:txBody>
      </p:sp>
      <p:sp>
        <p:nvSpPr>
          <p:cNvPr id="67587" name="Rectangle 3"/>
          <p:cNvSpPr/>
          <p:nvPr/>
        </p:nvSpPr>
        <p:spPr>
          <a:xfrm>
            <a:off x="222250" y="255588"/>
            <a:ext cx="180975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zh-CN" altLang="en-US" sz="3200" dirty="0">
                <a:solidFill>
                  <a:schemeClr val="bg1"/>
                </a:solidFill>
                <a:latin typeface="宋体" panose="02010600030101010101" pitchFamily="2" charset="-122"/>
                <a:ea typeface="宋体" panose="02010600030101010101" pitchFamily="2" charset="-122"/>
              </a:rPr>
              <a:t>基本要求</a:t>
            </a:r>
            <a:endParaRPr lang="zh-CN" altLang="en-US" sz="3200" dirty="0">
              <a:solidFill>
                <a:schemeClr val="bg1"/>
              </a:solidFill>
              <a:latin typeface="宋体" panose="02010600030101010101" pitchFamily="2" charset="-122"/>
              <a:ea typeface="宋体" panose="02010600030101010101" pitchFamily="2" charset="-122"/>
            </a:endParaRPr>
          </a:p>
        </p:txBody>
      </p:sp>
      <p:sp>
        <p:nvSpPr>
          <p:cNvPr id="67588" name="Rectangle 4"/>
          <p:cNvSpPr/>
          <p:nvPr/>
        </p:nvSpPr>
        <p:spPr>
          <a:xfrm>
            <a:off x="209550" y="1535113"/>
            <a:ext cx="8399463" cy="1736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50000"/>
              </a:lnSpc>
              <a:buClrTx/>
              <a:buFont typeface="Arial" panose="020B0604020202020204" pitchFamily="34" charset="0"/>
              <a:buNone/>
            </a:pPr>
            <a:r>
              <a:rPr lang="en-US" altLang="zh-CN" sz="2400" dirty="0">
                <a:solidFill>
                  <a:srgbClr val="000000"/>
                </a:solidFill>
                <a:latin typeface="宋体" panose="02010600030101010101" pitchFamily="2" charset="-122"/>
                <a:ea typeface="宋体" panose="02010600030101010101" pitchFamily="2" charset="-122"/>
              </a:rPr>
              <a:t>1.</a:t>
            </a:r>
            <a:r>
              <a:rPr lang="zh-CN" altLang="en-US" sz="2400" dirty="0">
                <a:solidFill>
                  <a:srgbClr val="000000"/>
                </a:solidFill>
                <a:latin typeface="宋体" panose="02010600030101010101" pitchFamily="2" charset="-122"/>
                <a:ea typeface="宋体" panose="02010600030101010101" pitchFamily="2" charset="-122"/>
              </a:rPr>
              <a:t>了解数据结构的重要性，熟悉各种</a:t>
            </a:r>
            <a:r>
              <a:rPr lang="zh-CN" altLang="en-US" sz="2400" u="sng" dirty="0">
                <a:solidFill>
                  <a:srgbClr val="FF0000"/>
                </a:solidFill>
                <a:latin typeface="宋体" panose="02010600030101010101" pitchFamily="2" charset="-122"/>
                <a:ea typeface="宋体" panose="02010600030101010101" pitchFamily="2" charset="-122"/>
              </a:rPr>
              <a:t>基本数据结构</a:t>
            </a:r>
            <a:r>
              <a:rPr lang="zh-CN" altLang="en-US" sz="2400" dirty="0">
                <a:solidFill>
                  <a:srgbClr val="000000"/>
                </a:solidFill>
                <a:latin typeface="宋体" panose="02010600030101010101" pitchFamily="2" charset="-122"/>
                <a:ea typeface="宋体" panose="02010600030101010101" pitchFamily="2" charset="-122"/>
              </a:rPr>
              <a:t>包括线性结构（线性表、栈、队列）和非线性结构（</a:t>
            </a:r>
            <a:r>
              <a:rPr lang="zh-CN" altLang="en-US" sz="2400" dirty="0">
                <a:solidFill>
                  <a:srgbClr val="FF0000"/>
                </a:solidFill>
                <a:latin typeface="宋体" panose="02010600030101010101" pitchFamily="2" charset="-122"/>
                <a:ea typeface="宋体" panose="02010600030101010101" pitchFamily="2" charset="-122"/>
              </a:rPr>
              <a:t>集合</a:t>
            </a:r>
            <a:r>
              <a:rPr lang="zh-CN" altLang="en-US" sz="2400" dirty="0">
                <a:solidFill>
                  <a:srgbClr val="000000"/>
                </a:solidFill>
                <a:latin typeface="宋体" panose="02010600030101010101" pitchFamily="2" charset="-122"/>
                <a:ea typeface="宋体" panose="02010600030101010101" pitchFamily="2" charset="-122"/>
              </a:rPr>
              <a:t>、树形结构、图状结构）的特点、存储、用途、算法。</a:t>
            </a:r>
            <a:endParaRPr lang="zh-CN" altLang="en-US" sz="2400" dirty="0">
              <a:solidFill>
                <a:srgbClr val="000000"/>
              </a:solidFill>
              <a:latin typeface="宋体" panose="02010600030101010101" pitchFamily="2" charset="-122"/>
              <a:ea typeface="宋体" panose="02010600030101010101" pitchFamily="2" charset="-122"/>
            </a:endParaRPr>
          </a:p>
        </p:txBody>
      </p:sp>
      <p:sp>
        <p:nvSpPr>
          <p:cNvPr id="67589" name="Rectangle 5"/>
          <p:cNvSpPr/>
          <p:nvPr/>
        </p:nvSpPr>
        <p:spPr>
          <a:xfrm>
            <a:off x="252413" y="4794250"/>
            <a:ext cx="5445125" cy="646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50000"/>
              </a:lnSpc>
              <a:buClrTx/>
              <a:buFont typeface="Arial" panose="020B0604020202020204" pitchFamily="34" charset="0"/>
              <a:buNone/>
            </a:pPr>
            <a:r>
              <a:rPr lang="en-US" altLang="zh-CN" sz="2400" dirty="0">
                <a:solidFill>
                  <a:srgbClr val="000000"/>
                </a:solidFill>
                <a:latin typeface="宋体" panose="02010600030101010101" pitchFamily="2" charset="-122"/>
                <a:ea typeface="宋体" panose="02010600030101010101" pitchFamily="2" charset="-122"/>
              </a:rPr>
              <a:t>3.</a:t>
            </a:r>
            <a:r>
              <a:rPr lang="zh-CN" altLang="en-US" sz="2400" dirty="0">
                <a:solidFill>
                  <a:srgbClr val="000000"/>
                </a:solidFill>
                <a:latin typeface="宋体" panose="02010600030101010101" pitchFamily="2" charset="-122"/>
                <a:ea typeface="宋体" panose="02010600030101010101" pitchFamily="2" charset="-122"/>
              </a:rPr>
              <a:t>掌握</a:t>
            </a:r>
            <a:r>
              <a:rPr lang="zh-CN" altLang="en-US" sz="2400" u="sng" dirty="0">
                <a:solidFill>
                  <a:srgbClr val="FF0000"/>
                </a:solidFill>
                <a:latin typeface="宋体" panose="02010600030101010101" pitchFamily="2" charset="-122"/>
                <a:ea typeface="宋体" panose="02010600030101010101" pitchFamily="2" charset="-122"/>
              </a:rPr>
              <a:t>查找和排序</a:t>
            </a:r>
            <a:r>
              <a:rPr lang="zh-CN" altLang="en-US" sz="2400" dirty="0">
                <a:solidFill>
                  <a:srgbClr val="000000"/>
                </a:solidFill>
                <a:latin typeface="宋体" panose="02010600030101010101" pitchFamily="2" charset="-122"/>
                <a:ea typeface="宋体" panose="02010600030101010101" pitchFamily="2" charset="-122"/>
              </a:rPr>
              <a:t>的基本原理和方法。</a:t>
            </a:r>
            <a:endParaRPr lang="zh-CN" altLang="en-US" sz="2400" dirty="0">
              <a:solidFill>
                <a:srgbClr val="00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7587"/>
                                        </p:tgtEl>
                                        <p:attrNameLst>
                                          <p:attrName>style.visibility</p:attrName>
                                        </p:attrNameLst>
                                      </p:cBhvr>
                                      <p:to>
                                        <p:strVal val="visible"/>
                                      </p:to>
                                    </p:set>
                                    <p:anim calcmode="lin" valueType="num">
                                      <p:cBhvr additive="base">
                                        <p:cTn id="7" dur="500" fill="hold"/>
                                        <p:tgtEl>
                                          <p:spTgt spid="67587"/>
                                        </p:tgtEl>
                                        <p:attrNameLst>
                                          <p:attrName>ppt_x</p:attrName>
                                        </p:attrNameLst>
                                      </p:cBhvr>
                                      <p:tavLst>
                                        <p:tav tm="0">
                                          <p:val>
                                            <p:strVal val="#ppt_x"/>
                                          </p:val>
                                        </p:tav>
                                        <p:tav tm="100000">
                                          <p:val>
                                            <p:strVal val="#ppt_x"/>
                                          </p:val>
                                        </p:tav>
                                      </p:tavLst>
                                    </p:anim>
                                    <p:anim calcmode="lin" valueType="num">
                                      <p:cBhvr additive="base">
                                        <p:cTn id="8" dur="500" fill="hold"/>
                                        <p:tgtEl>
                                          <p:spTgt spid="6758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588"/>
                                        </p:tgtEl>
                                        <p:attrNameLst>
                                          <p:attrName>style.visibility</p:attrName>
                                        </p:attrNameLst>
                                      </p:cBhvr>
                                      <p:to>
                                        <p:strVal val="visible"/>
                                      </p:to>
                                    </p:set>
                                    <p:anim calcmode="lin" valueType="num">
                                      <p:cBhvr additive="base">
                                        <p:cTn id="13" dur="500" fill="hold"/>
                                        <p:tgtEl>
                                          <p:spTgt spid="67588"/>
                                        </p:tgtEl>
                                        <p:attrNameLst>
                                          <p:attrName>ppt_x</p:attrName>
                                        </p:attrNameLst>
                                      </p:cBhvr>
                                      <p:tavLst>
                                        <p:tav tm="0">
                                          <p:val>
                                            <p:strVal val="0-#ppt_w/2"/>
                                          </p:val>
                                        </p:tav>
                                        <p:tav tm="100000">
                                          <p:val>
                                            <p:strVal val="#ppt_x"/>
                                          </p:val>
                                        </p:tav>
                                      </p:tavLst>
                                    </p:anim>
                                    <p:anim calcmode="lin" valueType="num">
                                      <p:cBhvr additive="base">
                                        <p:cTn id="14" dur="500" fill="hold"/>
                                        <p:tgtEl>
                                          <p:spTgt spid="6758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7586"/>
                                        </p:tgtEl>
                                        <p:attrNameLst>
                                          <p:attrName>style.visibility</p:attrName>
                                        </p:attrNameLst>
                                      </p:cBhvr>
                                      <p:to>
                                        <p:strVal val="visible"/>
                                      </p:to>
                                    </p:set>
                                    <p:anim calcmode="lin" valueType="num">
                                      <p:cBhvr additive="base">
                                        <p:cTn id="19" dur="500" fill="hold"/>
                                        <p:tgtEl>
                                          <p:spTgt spid="67586"/>
                                        </p:tgtEl>
                                        <p:attrNameLst>
                                          <p:attrName>ppt_x</p:attrName>
                                        </p:attrNameLst>
                                      </p:cBhvr>
                                      <p:tavLst>
                                        <p:tav tm="0">
                                          <p:val>
                                            <p:strVal val="0-#ppt_w/2"/>
                                          </p:val>
                                        </p:tav>
                                        <p:tav tm="100000">
                                          <p:val>
                                            <p:strVal val="#ppt_x"/>
                                          </p:val>
                                        </p:tav>
                                      </p:tavLst>
                                    </p:anim>
                                    <p:anim calcmode="lin" valueType="num">
                                      <p:cBhvr additive="base">
                                        <p:cTn id="20" dur="500" fill="hold"/>
                                        <p:tgtEl>
                                          <p:spTgt spid="6758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7589"/>
                                        </p:tgtEl>
                                        <p:attrNameLst>
                                          <p:attrName>style.visibility</p:attrName>
                                        </p:attrNameLst>
                                      </p:cBhvr>
                                      <p:to>
                                        <p:strVal val="visible"/>
                                      </p:to>
                                    </p:set>
                                    <p:anim calcmode="lin" valueType="num">
                                      <p:cBhvr additive="base">
                                        <p:cTn id="25" dur="500" fill="hold"/>
                                        <p:tgtEl>
                                          <p:spTgt spid="67589"/>
                                        </p:tgtEl>
                                        <p:attrNameLst>
                                          <p:attrName>ppt_x</p:attrName>
                                        </p:attrNameLst>
                                      </p:cBhvr>
                                      <p:tavLst>
                                        <p:tav tm="0">
                                          <p:val>
                                            <p:strVal val="0-#ppt_w/2"/>
                                          </p:val>
                                        </p:tav>
                                        <p:tav tm="100000">
                                          <p:val>
                                            <p:strVal val="#ppt_x"/>
                                          </p:val>
                                        </p:tav>
                                      </p:tavLst>
                                    </p:anim>
                                    <p:anim calcmode="lin" valueType="num">
                                      <p:cBhvr additive="base">
                                        <p:cTn id="26" dur="500" fill="hold"/>
                                        <p:tgtEl>
                                          <p:spTgt spid="675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87" grpId="0"/>
      <p:bldP spid="67588" grpId="0"/>
      <p:bldP spid="6758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p:nvPr/>
        </p:nvSpPr>
        <p:spPr>
          <a:xfrm>
            <a:off x="755650" y="1743393"/>
            <a:ext cx="2773363"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dirty="0">
                <a:solidFill>
                  <a:schemeClr val="tx1"/>
                </a:solidFill>
                <a:latin typeface="Times New Roman" panose="02020603050405020304" pitchFamily="18" charset="0"/>
                <a:ea typeface="宋体" panose="02010600030101010101" pitchFamily="2" charset="-122"/>
              </a:rPr>
              <a:t>数据的</a:t>
            </a:r>
            <a:r>
              <a:rPr lang="zh-CN" altLang="en-US" dirty="0">
                <a:solidFill>
                  <a:srgbClr val="FF0000"/>
                </a:solidFill>
                <a:latin typeface="Times New Roman" panose="02020603050405020304" pitchFamily="18" charset="0"/>
                <a:ea typeface="宋体" panose="02010600030101010101" pitchFamily="2" charset="-122"/>
              </a:rPr>
              <a:t>存储结构</a:t>
            </a:r>
            <a:r>
              <a:rPr lang="zh-CN" altLang="en-US" dirty="0">
                <a:solidFill>
                  <a:schemeClr val="tx1"/>
                </a:solidFill>
                <a:latin typeface="Times New Roman" panose="02020603050405020304" pitchFamily="18" charset="0"/>
                <a:ea typeface="宋体" panose="02010600030101010101" pitchFamily="2" charset="-122"/>
              </a:rPr>
              <a:t> </a:t>
            </a:r>
            <a:endParaRPr lang="zh-CN" altLang="en-US" dirty="0">
              <a:solidFill>
                <a:schemeClr val="tx1"/>
              </a:solidFill>
              <a:latin typeface="Times New Roman" panose="02020603050405020304" pitchFamily="18" charset="0"/>
              <a:ea typeface="宋体" panose="02010600030101010101" pitchFamily="2" charset="-122"/>
            </a:endParaRPr>
          </a:p>
        </p:txBody>
      </p:sp>
      <p:sp>
        <p:nvSpPr>
          <p:cNvPr id="126979" name="Text Box 3"/>
          <p:cNvSpPr txBox="1"/>
          <p:nvPr/>
        </p:nvSpPr>
        <p:spPr>
          <a:xfrm>
            <a:off x="971550" y="2492375"/>
            <a:ext cx="7924800" cy="5603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en-US" altLang="zh-CN" dirty="0">
                <a:solidFill>
                  <a:schemeClr val="tx1"/>
                </a:solidFill>
                <a:latin typeface="Times New Roman" panose="02020603050405020304" pitchFamily="18" charset="0"/>
                <a:ea typeface="宋体" panose="02010600030101010101" pitchFamily="2" charset="-122"/>
              </a:rPr>
              <a:t>—— </a:t>
            </a:r>
            <a:r>
              <a:rPr lang="zh-CN" altLang="en-US" dirty="0">
                <a:solidFill>
                  <a:srgbClr val="333399"/>
                </a:solidFill>
                <a:latin typeface="Times New Roman" panose="02020603050405020304" pitchFamily="18" charset="0"/>
                <a:ea typeface="宋体" panose="02010600030101010101" pitchFamily="2" charset="-122"/>
              </a:rPr>
              <a:t>逻辑结构在存储器中的</a:t>
            </a:r>
            <a:r>
              <a:rPr lang="zh-CN" altLang="en-US" u="sng" dirty="0">
                <a:solidFill>
                  <a:srgbClr val="FF0000"/>
                </a:solidFill>
                <a:latin typeface="Times New Roman" panose="02020603050405020304" pitchFamily="18" charset="0"/>
                <a:ea typeface="宋体" panose="02010600030101010101" pitchFamily="2" charset="-122"/>
              </a:rPr>
              <a:t>映象</a:t>
            </a:r>
            <a:endParaRPr lang="zh-CN" altLang="en-US" u="sng" dirty="0">
              <a:solidFill>
                <a:srgbClr val="FF0000"/>
              </a:solidFill>
              <a:latin typeface="Times New Roman" panose="02020603050405020304" pitchFamily="18" charset="0"/>
              <a:ea typeface="宋体" panose="02010600030101010101" pitchFamily="2" charset="-122"/>
            </a:endParaRPr>
          </a:p>
        </p:txBody>
      </p:sp>
      <p:sp>
        <p:nvSpPr>
          <p:cNvPr id="126980" name="Text Box 4"/>
          <p:cNvSpPr txBox="1"/>
          <p:nvPr/>
        </p:nvSpPr>
        <p:spPr>
          <a:xfrm>
            <a:off x="2330450" y="3778250"/>
            <a:ext cx="375602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dirty="0">
                <a:solidFill>
                  <a:srgbClr val="00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数据元素</a:t>
            </a:r>
            <a:r>
              <a:rPr lang="zh-CN" altLang="en-US" dirty="0">
                <a:solidFill>
                  <a:srgbClr val="000000"/>
                </a:solidFill>
                <a:latin typeface="Times New Roman" panose="02020603050405020304" pitchFamily="18" charset="0"/>
                <a:ea typeface="宋体" panose="02010600030101010101" pitchFamily="2" charset="-122"/>
              </a:rPr>
              <a:t>”的映象？</a:t>
            </a:r>
            <a:endParaRPr lang="zh-CN" altLang="en-US" dirty="0">
              <a:solidFill>
                <a:srgbClr val="000000"/>
              </a:solidFill>
              <a:latin typeface="Times New Roman" panose="02020603050405020304" pitchFamily="18" charset="0"/>
              <a:ea typeface="宋体" panose="02010600030101010101" pitchFamily="2" charset="-122"/>
            </a:endParaRPr>
          </a:p>
        </p:txBody>
      </p:sp>
      <p:sp>
        <p:nvSpPr>
          <p:cNvPr id="126981" name="Text Box 5"/>
          <p:cNvSpPr txBox="1"/>
          <p:nvPr/>
        </p:nvSpPr>
        <p:spPr>
          <a:xfrm>
            <a:off x="2346325" y="4797425"/>
            <a:ext cx="30416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dirty="0">
                <a:solidFill>
                  <a:srgbClr val="00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关系</a:t>
            </a:r>
            <a:r>
              <a:rPr lang="zh-CN" altLang="en-US" dirty="0">
                <a:solidFill>
                  <a:srgbClr val="000000"/>
                </a:solidFill>
                <a:latin typeface="Times New Roman" panose="02020603050405020304" pitchFamily="18" charset="0"/>
                <a:ea typeface="宋体" panose="02010600030101010101" pitchFamily="2" charset="-122"/>
              </a:rPr>
              <a:t>”的映象？</a:t>
            </a:r>
            <a:endParaRPr lang="zh-CN" altLang="en-US" dirty="0">
              <a:solidFill>
                <a:srgbClr val="000000"/>
              </a:solidFill>
              <a:latin typeface="Times New Roman" panose="02020603050405020304" pitchFamily="18" charset="0"/>
              <a:ea typeface="宋体" panose="02010600030101010101" pitchFamily="2" charset="-122"/>
            </a:endParaRPr>
          </a:p>
        </p:txBody>
      </p:sp>
      <p:sp>
        <p:nvSpPr>
          <p:cNvPr id="41990" name="Text Box 6"/>
          <p:cNvSpPr txBox="1"/>
          <p:nvPr/>
        </p:nvSpPr>
        <p:spPr>
          <a:xfrm>
            <a:off x="377825" y="204788"/>
            <a:ext cx="4891088" cy="5794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None/>
            </a:pPr>
            <a:r>
              <a:rPr lang="zh-CN" altLang="en-US" sz="3200" dirty="0">
                <a:solidFill>
                  <a:schemeClr val="bg1"/>
                </a:solidFill>
                <a:latin typeface="宋体" panose="02010600030101010101" pitchFamily="2" charset="-122"/>
                <a:ea typeface="宋体" panose="02010600030101010101" pitchFamily="2" charset="-122"/>
              </a:rPr>
              <a:t>存储结构</a:t>
            </a:r>
            <a:endParaRPr lang="zh-CN" altLang="en-US" sz="3200" dirty="0">
              <a:solidFill>
                <a:schemeClr val="bg1"/>
              </a:solidFill>
              <a:latin typeface="宋体" panose="02010600030101010101" pitchFamily="2" charset="-122"/>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26978"/>
                                        </p:tgtEl>
                                        <p:attrNameLst>
                                          <p:attrName>style.visibility</p:attrName>
                                        </p:attrNameLst>
                                      </p:cBhvr>
                                      <p:to>
                                        <p:strVal val="visible"/>
                                      </p:to>
                                    </p:set>
                                    <p:animEffect transition="in" filter="slide(fromRight)">
                                      <p:cBhvr>
                                        <p:cTn id="7" dur="500"/>
                                        <p:tgtEl>
                                          <p:spTgt spid="1269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6979"/>
                                        </p:tgtEl>
                                        <p:attrNameLst>
                                          <p:attrName>style.visibility</p:attrName>
                                        </p:attrNameLst>
                                      </p:cBhvr>
                                      <p:to>
                                        <p:strVal val="visible"/>
                                      </p:to>
                                    </p:set>
                                    <p:animEffect transition="in" filter="wipe(left)">
                                      <p:cBhvr>
                                        <p:cTn id="12" dur="500"/>
                                        <p:tgtEl>
                                          <p:spTgt spid="1269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6980"/>
                                        </p:tgtEl>
                                        <p:attrNameLst>
                                          <p:attrName>style.visibility</p:attrName>
                                        </p:attrNameLst>
                                      </p:cBhvr>
                                      <p:to>
                                        <p:strVal val="visible"/>
                                      </p:to>
                                    </p:set>
                                    <p:animEffect transition="in" filter="wipe(left)">
                                      <p:cBhvr>
                                        <p:cTn id="17" dur="500"/>
                                        <p:tgtEl>
                                          <p:spTgt spid="1269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6981"/>
                                        </p:tgtEl>
                                        <p:attrNameLst>
                                          <p:attrName>style.visibility</p:attrName>
                                        </p:attrNameLst>
                                      </p:cBhvr>
                                      <p:to>
                                        <p:strVal val="visible"/>
                                      </p:to>
                                    </p:set>
                                    <p:animEffect transition="in" filter="wipe(left)">
                                      <p:cBhvr>
                                        <p:cTn id="22" dur="500"/>
                                        <p:tgtEl>
                                          <p:spTgt spid="126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p:bldP spid="126979" grpId="0"/>
      <p:bldP spid="126980" grpId="0"/>
      <p:bldP spid="12698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p:nvPr/>
        </p:nvSpPr>
        <p:spPr>
          <a:xfrm>
            <a:off x="579438" y="179388"/>
            <a:ext cx="3856037"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3200" dirty="0">
                <a:solidFill>
                  <a:schemeClr val="bg1"/>
                </a:solidFill>
                <a:latin typeface="宋体" panose="02010600030101010101" pitchFamily="2" charset="-122"/>
                <a:ea typeface="宋体" panose="02010600030101010101" pitchFamily="2" charset="-122"/>
              </a:rPr>
              <a:t>数据元素的映象方法</a:t>
            </a:r>
            <a:endParaRPr lang="zh-CN" altLang="en-US" sz="3200" dirty="0">
              <a:solidFill>
                <a:schemeClr val="bg1"/>
              </a:solidFill>
              <a:latin typeface="宋体" panose="02010600030101010101" pitchFamily="2" charset="-122"/>
              <a:ea typeface="宋体" panose="02010600030101010101" pitchFamily="2" charset="-122"/>
            </a:endParaRPr>
          </a:p>
        </p:txBody>
      </p:sp>
      <p:sp>
        <p:nvSpPr>
          <p:cNvPr id="128003" name="Text Box 3"/>
          <p:cNvSpPr txBox="1"/>
          <p:nvPr/>
        </p:nvSpPr>
        <p:spPr>
          <a:xfrm>
            <a:off x="755650" y="2151063"/>
            <a:ext cx="856615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dirty="0">
                <a:solidFill>
                  <a:srgbClr val="000000"/>
                </a:solidFill>
                <a:latin typeface="Times New Roman" panose="02020603050405020304" pitchFamily="18" charset="0"/>
                <a:ea typeface="宋体" panose="02010600030101010101" pitchFamily="2" charset="-122"/>
              </a:rPr>
              <a:t>用二进制位</a:t>
            </a:r>
            <a:r>
              <a:rPr lang="en-US" altLang="zh-CN" dirty="0">
                <a:solidFill>
                  <a:srgbClr val="000000"/>
                </a:solidFill>
                <a:latin typeface="Times New Roman" panose="02020603050405020304" pitchFamily="18" charset="0"/>
                <a:ea typeface="宋体" panose="02010600030101010101" pitchFamily="2" charset="-122"/>
              </a:rPr>
              <a:t>(bit)</a:t>
            </a:r>
            <a:r>
              <a:rPr lang="zh-CN" altLang="en-US" dirty="0">
                <a:solidFill>
                  <a:srgbClr val="000000"/>
                </a:solidFill>
                <a:latin typeface="Times New Roman" panose="02020603050405020304" pitchFamily="18" charset="0"/>
                <a:ea typeface="宋体" panose="02010600030101010101" pitchFamily="2" charset="-122"/>
              </a:rPr>
              <a:t>的</a:t>
            </a:r>
            <a:r>
              <a:rPr lang="zh-CN" altLang="en-US" dirty="0">
                <a:solidFill>
                  <a:srgbClr val="FF0000"/>
                </a:solidFill>
                <a:latin typeface="Times New Roman" panose="02020603050405020304" pitchFamily="18" charset="0"/>
                <a:ea typeface="宋体" panose="02010600030101010101" pitchFamily="2" charset="-122"/>
              </a:rPr>
              <a:t>位串</a:t>
            </a:r>
            <a:r>
              <a:rPr lang="zh-CN" altLang="en-US" dirty="0">
                <a:solidFill>
                  <a:srgbClr val="000000"/>
                </a:solidFill>
                <a:latin typeface="Times New Roman" panose="02020603050405020304" pitchFamily="18" charset="0"/>
                <a:ea typeface="宋体" panose="02010600030101010101" pitchFamily="2" charset="-122"/>
              </a:rPr>
              <a:t>表示数据元素</a:t>
            </a:r>
            <a:endParaRPr lang="zh-CN" altLang="en-US" dirty="0">
              <a:solidFill>
                <a:srgbClr val="000000"/>
              </a:solidFill>
              <a:latin typeface="Times New Roman" panose="02020603050405020304" pitchFamily="18" charset="0"/>
              <a:ea typeface="宋体" panose="02010600030101010101" pitchFamily="2" charset="-122"/>
            </a:endParaRPr>
          </a:p>
        </p:txBody>
      </p:sp>
      <p:sp>
        <p:nvSpPr>
          <p:cNvPr id="128004" name="Text Box 4"/>
          <p:cNvSpPr txBox="1"/>
          <p:nvPr/>
        </p:nvSpPr>
        <p:spPr>
          <a:xfrm>
            <a:off x="1690688" y="3179763"/>
            <a:ext cx="516572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dirty="0">
                <a:solidFill>
                  <a:srgbClr val="000000"/>
                </a:solidFill>
                <a:latin typeface="Times New Roman" panose="02020603050405020304" pitchFamily="18" charset="0"/>
                <a:ea typeface="宋体" panose="02010600030101010101" pitchFamily="2" charset="-122"/>
              </a:rPr>
              <a:t>(321)</a:t>
            </a:r>
            <a:r>
              <a:rPr lang="en-US" altLang="zh-CN" baseline="-25000" dirty="0">
                <a:solidFill>
                  <a:srgbClr val="000000"/>
                </a:solidFill>
                <a:latin typeface="Times New Roman" panose="02020603050405020304" pitchFamily="18" charset="0"/>
                <a:ea typeface="宋体" panose="02010600030101010101" pitchFamily="2" charset="-122"/>
              </a:rPr>
              <a:t>10</a:t>
            </a:r>
            <a:r>
              <a:rPr lang="en-US" altLang="zh-CN" dirty="0">
                <a:solidFill>
                  <a:srgbClr val="000000"/>
                </a:solidFill>
                <a:latin typeface="Times New Roman" panose="02020603050405020304" pitchFamily="18" charset="0"/>
                <a:ea typeface="宋体" panose="02010600030101010101" pitchFamily="2" charset="-122"/>
              </a:rPr>
              <a:t>  =  (501)</a:t>
            </a:r>
            <a:r>
              <a:rPr lang="en-US" altLang="zh-CN" baseline="-25000" dirty="0">
                <a:solidFill>
                  <a:srgbClr val="000000"/>
                </a:solidFill>
                <a:latin typeface="Times New Roman" panose="02020603050405020304" pitchFamily="18" charset="0"/>
                <a:ea typeface="宋体" panose="02010600030101010101" pitchFamily="2" charset="-122"/>
              </a:rPr>
              <a:t>8</a:t>
            </a:r>
            <a:r>
              <a:rPr lang="en-US" altLang="zh-CN" dirty="0">
                <a:solidFill>
                  <a:srgbClr val="000000"/>
                </a:solidFill>
                <a:latin typeface="Times New Roman" panose="02020603050405020304" pitchFamily="18" charset="0"/>
                <a:ea typeface="宋体" panose="02010600030101010101" pitchFamily="2" charset="-122"/>
              </a:rPr>
              <a:t>  =  (101000001)</a:t>
            </a:r>
            <a:r>
              <a:rPr lang="en-US" altLang="zh-CN" baseline="-25000" dirty="0">
                <a:solidFill>
                  <a:srgbClr val="000000"/>
                </a:solidFill>
                <a:latin typeface="Times New Roman" panose="02020603050405020304" pitchFamily="18" charset="0"/>
                <a:ea typeface="宋体" panose="02010600030101010101" pitchFamily="2" charset="-122"/>
              </a:rPr>
              <a:t>2</a:t>
            </a:r>
            <a:endParaRPr lang="en-US" altLang="zh-CN" dirty="0">
              <a:solidFill>
                <a:srgbClr val="000000"/>
              </a:solidFill>
              <a:latin typeface="Times New Roman" panose="02020603050405020304" pitchFamily="18" charset="0"/>
              <a:ea typeface="宋体" panose="02010600030101010101" pitchFamily="2" charset="-122"/>
            </a:endParaRPr>
          </a:p>
        </p:txBody>
      </p:sp>
      <p:sp>
        <p:nvSpPr>
          <p:cNvPr id="128005" name="Text Box 5"/>
          <p:cNvSpPr txBox="1"/>
          <p:nvPr/>
        </p:nvSpPr>
        <p:spPr>
          <a:xfrm>
            <a:off x="1619250" y="3973513"/>
            <a:ext cx="5614988"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dirty="0">
                <a:solidFill>
                  <a:srgbClr val="000000"/>
                </a:solidFill>
                <a:latin typeface="Times New Roman" panose="02020603050405020304" pitchFamily="18" charset="0"/>
                <a:ea typeface="宋体" panose="02010600030101010101" pitchFamily="2" charset="-122"/>
              </a:rPr>
              <a:t> Ord('A')  =  (101)</a:t>
            </a:r>
            <a:r>
              <a:rPr lang="en-US" altLang="zh-CN" baseline="-25000" dirty="0">
                <a:solidFill>
                  <a:srgbClr val="000000"/>
                </a:solidFill>
                <a:latin typeface="Times New Roman" panose="02020603050405020304" pitchFamily="18" charset="0"/>
                <a:ea typeface="宋体" panose="02010600030101010101" pitchFamily="2" charset="-122"/>
              </a:rPr>
              <a:t>8</a:t>
            </a:r>
            <a:r>
              <a:rPr lang="en-US" altLang="zh-CN" dirty="0">
                <a:solidFill>
                  <a:srgbClr val="000000"/>
                </a:solidFill>
                <a:latin typeface="Times New Roman" panose="02020603050405020304" pitchFamily="18" charset="0"/>
                <a:ea typeface="宋体" panose="02010600030101010101" pitchFamily="2" charset="-122"/>
              </a:rPr>
              <a:t>  =  (001000001)</a:t>
            </a:r>
            <a:r>
              <a:rPr lang="en-US" altLang="zh-CN" baseline="-25000" dirty="0">
                <a:solidFill>
                  <a:srgbClr val="000000"/>
                </a:solidFill>
                <a:latin typeface="Times New Roman" panose="02020603050405020304" pitchFamily="18" charset="0"/>
                <a:ea typeface="宋体" panose="02010600030101010101" pitchFamily="2" charset="-122"/>
              </a:rPr>
              <a:t>2</a:t>
            </a:r>
            <a:endParaRPr lang="en-US" altLang="zh-CN" baseline="-2500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80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8003"/>
                                        </p:tgtEl>
                                        <p:attrNameLst>
                                          <p:attrName>style.visibility</p:attrName>
                                        </p:attrNameLst>
                                      </p:cBhvr>
                                      <p:to>
                                        <p:strVal val="visible"/>
                                      </p:to>
                                    </p:set>
                                    <p:anim calcmode="lin" valueType="num">
                                      <p:cBhvr additive="base">
                                        <p:cTn id="11" dur="500" fill="hold"/>
                                        <p:tgtEl>
                                          <p:spTgt spid="128003"/>
                                        </p:tgtEl>
                                        <p:attrNameLst>
                                          <p:attrName>ppt_x</p:attrName>
                                        </p:attrNameLst>
                                      </p:cBhvr>
                                      <p:tavLst>
                                        <p:tav tm="0">
                                          <p:val>
                                            <p:strVal val="#ppt_x"/>
                                          </p:val>
                                        </p:tav>
                                        <p:tav tm="100000">
                                          <p:val>
                                            <p:strVal val="#ppt_x"/>
                                          </p:val>
                                        </p:tav>
                                      </p:tavLst>
                                    </p:anim>
                                    <p:anim calcmode="lin" valueType="num">
                                      <p:cBhvr additive="base">
                                        <p:cTn id="12" dur="500" fill="hold"/>
                                        <p:tgtEl>
                                          <p:spTgt spid="12800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8004"/>
                                        </p:tgtEl>
                                        <p:attrNameLst>
                                          <p:attrName>style.visibility</p:attrName>
                                        </p:attrNameLst>
                                      </p:cBhvr>
                                      <p:to>
                                        <p:strVal val="visible"/>
                                      </p:to>
                                    </p:set>
                                    <p:animEffect transition="in" filter="wipe(left)">
                                      <p:cBhvr>
                                        <p:cTn id="17" dur="500"/>
                                        <p:tgtEl>
                                          <p:spTgt spid="12800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8005"/>
                                        </p:tgtEl>
                                        <p:attrNameLst>
                                          <p:attrName>style.visibility</p:attrName>
                                        </p:attrNameLst>
                                      </p:cBhvr>
                                      <p:to>
                                        <p:strVal val="visible"/>
                                      </p:to>
                                    </p:set>
                                    <p:animEffect transition="in" filter="wipe(left)">
                                      <p:cBhvr>
                                        <p:cTn id="22" dur="500"/>
                                        <p:tgtEl>
                                          <p:spTgt spid="128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p:bldP spid="128003" grpId="0"/>
      <p:bldP spid="128004" grpId="0"/>
      <p:bldP spid="12800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Text Box 3"/>
          <p:cNvSpPr txBox="1"/>
          <p:nvPr/>
        </p:nvSpPr>
        <p:spPr>
          <a:xfrm>
            <a:off x="367665" y="1398588"/>
            <a:ext cx="360838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dirty="0">
                <a:solidFill>
                  <a:srgbClr val="000000"/>
                </a:solidFill>
                <a:latin typeface="Times New Roman" panose="02020603050405020304" pitchFamily="18" charset="0"/>
                <a:ea typeface="宋体" panose="02010600030101010101" pitchFamily="2" charset="-122"/>
              </a:rPr>
              <a:t>（表示</a:t>
            </a:r>
            <a:r>
              <a:rPr lang="zh-CN" altLang="en-US"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dirty="0">
                <a:solidFill>
                  <a:srgbClr val="FF0000"/>
                </a:solidFill>
                <a:latin typeface="Times New Roman" panose="02020603050405020304" pitchFamily="18" charset="0"/>
                <a:ea typeface="宋体" panose="02010600030101010101" pitchFamily="2" charset="-122"/>
              </a:rPr>
              <a:t>x, y</a:t>
            </a:r>
            <a:r>
              <a:rPr lang="en-US" altLang="zh-CN"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zh-CN" altLang="en-US" dirty="0">
                <a:solidFill>
                  <a:srgbClr val="000000"/>
                </a:solidFill>
                <a:latin typeface="Times New Roman" panose="02020603050405020304" pitchFamily="18" charset="0"/>
                <a:ea typeface="宋体" panose="02010600030101010101" pitchFamily="2" charset="-122"/>
              </a:rPr>
              <a:t>的方法）</a:t>
            </a:r>
            <a:endParaRPr lang="zh-CN" altLang="en-US" dirty="0">
              <a:solidFill>
                <a:srgbClr val="000000"/>
              </a:solidFill>
              <a:latin typeface="Times New Roman" panose="02020603050405020304" pitchFamily="18" charset="0"/>
              <a:ea typeface="宋体" panose="02010600030101010101" pitchFamily="2" charset="-122"/>
            </a:endParaRPr>
          </a:p>
        </p:txBody>
      </p:sp>
      <p:sp>
        <p:nvSpPr>
          <p:cNvPr id="129028" name="Text Box 4"/>
          <p:cNvSpPr txBox="1"/>
          <p:nvPr/>
        </p:nvSpPr>
        <p:spPr>
          <a:xfrm>
            <a:off x="498475" y="2228850"/>
            <a:ext cx="1970088"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dirty="0">
                <a:solidFill>
                  <a:srgbClr val="6600CC"/>
                </a:solidFill>
                <a:latin typeface="Times New Roman" panose="02020603050405020304" pitchFamily="18" charset="0"/>
                <a:ea typeface="宋体" panose="02010600030101010101" pitchFamily="2" charset="-122"/>
              </a:rPr>
              <a:t>顺序映象：</a:t>
            </a:r>
            <a:endParaRPr lang="zh-CN" altLang="en-US" dirty="0">
              <a:solidFill>
                <a:srgbClr val="6600CC"/>
              </a:solidFill>
              <a:latin typeface="Times New Roman" panose="02020603050405020304" pitchFamily="18" charset="0"/>
              <a:ea typeface="宋体" panose="02010600030101010101" pitchFamily="2" charset="-122"/>
            </a:endParaRPr>
          </a:p>
        </p:txBody>
      </p:sp>
      <p:sp>
        <p:nvSpPr>
          <p:cNvPr id="129029" name="Text Box 5"/>
          <p:cNvSpPr txBox="1"/>
          <p:nvPr/>
        </p:nvSpPr>
        <p:spPr>
          <a:xfrm>
            <a:off x="2278063" y="2293938"/>
            <a:ext cx="6645275" cy="4429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2300" dirty="0">
                <a:solidFill>
                  <a:srgbClr val="000000"/>
                </a:solidFill>
                <a:latin typeface="Times New Roman" panose="02020603050405020304" pitchFamily="18" charset="0"/>
                <a:ea typeface="宋体" panose="02010600030101010101" pitchFamily="2" charset="-122"/>
              </a:rPr>
              <a:t>以在存储器中的</a:t>
            </a:r>
            <a:r>
              <a:rPr lang="zh-CN" altLang="en-US" sz="2300" dirty="0">
                <a:solidFill>
                  <a:srgbClr val="FF0000"/>
                </a:solidFill>
                <a:latin typeface="Times New Roman" panose="02020603050405020304" pitchFamily="18" charset="0"/>
                <a:ea typeface="宋体" panose="02010600030101010101" pitchFamily="2" charset="-122"/>
              </a:rPr>
              <a:t>相对位置</a:t>
            </a:r>
            <a:r>
              <a:rPr lang="zh-CN" altLang="en-US" sz="2300" dirty="0">
                <a:solidFill>
                  <a:srgbClr val="000000"/>
                </a:solidFill>
                <a:latin typeface="Times New Roman" panose="02020603050405020304" pitchFamily="18" charset="0"/>
                <a:ea typeface="宋体" panose="02010600030101010101" pitchFamily="2" charset="-122"/>
              </a:rPr>
              <a:t>（如</a:t>
            </a:r>
            <a:r>
              <a:rPr lang="zh-CN" altLang="en-US" sz="2300" dirty="0">
                <a:solidFill>
                  <a:srgbClr val="FF0000"/>
                </a:solidFill>
                <a:latin typeface="Times New Roman" panose="02020603050405020304" pitchFamily="18" charset="0"/>
                <a:ea typeface="宋体" panose="02010600030101010101" pitchFamily="2" charset="-122"/>
              </a:rPr>
              <a:t>相邻</a:t>
            </a:r>
            <a:r>
              <a:rPr lang="zh-CN" altLang="en-US" sz="2300" dirty="0">
                <a:solidFill>
                  <a:srgbClr val="000000"/>
                </a:solidFill>
                <a:latin typeface="Times New Roman" panose="02020603050405020304" pitchFamily="18" charset="0"/>
                <a:ea typeface="宋体" panose="02010600030101010101" pitchFamily="2" charset="-122"/>
              </a:rPr>
              <a:t>）表示后继关系</a:t>
            </a:r>
            <a:endParaRPr lang="zh-CN" altLang="en-US" sz="2300" dirty="0">
              <a:solidFill>
                <a:srgbClr val="000000"/>
              </a:solidFill>
              <a:latin typeface="Times New Roman" panose="02020603050405020304" pitchFamily="18" charset="0"/>
              <a:ea typeface="宋体" panose="02010600030101010101" pitchFamily="2" charset="-122"/>
            </a:endParaRPr>
          </a:p>
        </p:txBody>
      </p:sp>
      <p:sp>
        <p:nvSpPr>
          <p:cNvPr id="129030" name="Text Box 6"/>
          <p:cNvSpPr txBox="1"/>
          <p:nvPr/>
        </p:nvSpPr>
        <p:spPr>
          <a:xfrm>
            <a:off x="484188" y="2854325"/>
            <a:ext cx="7935912"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zh-CN" altLang="en-US" dirty="0">
                <a:solidFill>
                  <a:srgbClr val="000000"/>
                </a:solidFill>
                <a:latin typeface="Times New Roman" panose="02020603050405020304" pitchFamily="18" charset="0"/>
                <a:ea typeface="宋体" panose="02010600030101010101" pitchFamily="2" charset="-122"/>
              </a:rPr>
              <a:t>例如：</a:t>
            </a:r>
            <a:r>
              <a:rPr lang="zh-CN" altLang="en-US" b="0" dirty="0">
                <a:solidFill>
                  <a:srgbClr val="000000"/>
                </a:solidFill>
                <a:latin typeface="Times New Roman" panose="02020603050405020304" pitchFamily="18" charset="0"/>
                <a:ea typeface="宋体" panose="02010600030101010101" pitchFamily="2" charset="-122"/>
              </a:rPr>
              <a:t>令 </a:t>
            </a:r>
            <a:r>
              <a:rPr lang="en-US" altLang="zh-CN" b="0" dirty="0">
                <a:solidFill>
                  <a:srgbClr val="000000"/>
                </a:solidFill>
                <a:latin typeface="Times New Roman" panose="02020603050405020304" pitchFamily="18" charset="0"/>
                <a:ea typeface="宋体" panose="02010600030101010101" pitchFamily="2" charset="-122"/>
              </a:rPr>
              <a:t>y </a:t>
            </a:r>
            <a:r>
              <a:rPr lang="zh-CN" altLang="en-US" b="0" dirty="0">
                <a:solidFill>
                  <a:srgbClr val="000000"/>
                </a:solidFill>
                <a:latin typeface="Times New Roman" panose="02020603050405020304" pitchFamily="18" charset="0"/>
                <a:ea typeface="宋体" panose="02010600030101010101" pitchFamily="2" charset="-122"/>
              </a:rPr>
              <a:t>的存储位置和 </a:t>
            </a:r>
            <a:r>
              <a:rPr lang="en-US" altLang="zh-CN" b="0" dirty="0">
                <a:solidFill>
                  <a:srgbClr val="000000"/>
                </a:solidFill>
                <a:latin typeface="Times New Roman" panose="02020603050405020304" pitchFamily="18" charset="0"/>
                <a:ea typeface="宋体" panose="02010600030101010101" pitchFamily="2" charset="-122"/>
              </a:rPr>
              <a:t>x </a:t>
            </a:r>
            <a:r>
              <a:rPr lang="zh-CN" altLang="en-US" b="0" dirty="0">
                <a:solidFill>
                  <a:srgbClr val="000000"/>
                </a:solidFill>
                <a:latin typeface="Times New Roman" panose="02020603050405020304" pitchFamily="18" charset="0"/>
                <a:ea typeface="宋体" panose="02010600030101010101" pitchFamily="2" charset="-122"/>
              </a:rPr>
              <a:t>的存储位置之间相差一个常量 </a:t>
            </a:r>
            <a:r>
              <a:rPr lang="en-US" altLang="zh-CN" b="0" dirty="0">
                <a:solidFill>
                  <a:srgbClr val="000000"/>
                </a:solidFill>
                <a:latin typeface="Times New Roman" panose="02020603050405020304" pitchFamily="18" charset="0"/>
                <a:ea typeface="宋体" panose="02010600030101010101" pitchFamily="2" charset="-122"/>
              </a:rPr>
              <a:t>C</a:t>
            </a:r>
            <a:endParaRPr lang="en-US" altLang="zh-CN" b="0" dirty="0">
              <a:solidFill>
                <a:srgbClr val="000000"/>
              </a:solidFill>
              <a:latin typeface="Times New Roman" panose="02020603050405020304" pitchFamily="18" charset="0"/>
              <a:ea typeface="宋体" panose="02010600030101010101" pitchFamily="2" charset="-122"/>
            </a:endParaRPr>
          </a:p>
        </p:txBody>
      </p:sp>
      <p:sp>
        <p:nvSpPr>
          <p:cNvPr id="129031" name="Text Box 7"/>
          <p:cNvSpPr txBox="1"/>
          <p:nvPr/>
        </p:nvSpPr>
        <p:spPr>
          <a:xfrm>
            <a:off x="571500" y="4121150"/>
            <a:ext cx="8215313"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而 </a:t>
            </a:r>
            <a:r>
              <a:rPr lang="en-US" altLang="zh-CN" b="0" dirty="0">
                <a:solidFill>
                  <a:srgbClr val="000000"/>
                </a:solidFill>
                <a:latin typeface="Times New Roman" panose="02020603050405020304" pitchFamily="18" charset="0"/>
                <a:ea typeface="宋体" panose="02010600030101010101" pitchFamily="2" charset="-122"/>
              </a:rPr>
              <a:t>C </a:t>
            </a:r>
            <a:r>
              <a:rPr lang="zh-CN" altLang="en-US" b="0" dirty="0">
                <a:solidFill>
                  <a:srgbClr val="000000"/>
                </a:solidFill>
                <a:latin typeface="Times New Roman" panose="02020603050405020304" pitchFamily="18" charset="0"/>
                <a:ea typeface="宋体" panose="02010600030101010101" pitchFamily="2" charset="-122"/>
              </a:rPr>
              <a:t>是一个隐含值，</a:t>
            </a:r>
            <a:r>
              <a:rPr lang="zh-CN" altLang="en-US" dirty="0">
                <a:solidFill>
                  <a:srgbClr val="FF0000"/>
                </a:solidFill>
                <a:latin typeface="Times New Roman" panose="02020603050405020304" pitchFamily="18" charset="0"/>
                <a:ea typeface="宋体" panose="02010600030101010101" pitchFamily="2" charset="-122"/>
              </a:rPr>
              <a:t>整个存储结构中只含数据元素本身的信息</a:t>
            </a:r>
            <a:endParaRPr lang="zh-CN" altLang="en-US" dirty="0">
              <a:solidFill>
                <a:srgbClr val="FF0000"/>
              </a:solidFill>
              <a:latin typeface="Times New Roman" panose="02020603050405020304" pitchFamily="18" charset="0"/>
              <a:ea typeface="宋体" panose="02010600030101010101" pitchFamily="2" charset="-122"/>
            </a:endParaRPr>
          </a:p>
        </p:txBody>
      </p:sp>
      <p:grpSp>
        <p:nvGrpSpPr>
          <p:cNvPr id="2" name="Group 16"/>
          <p:cNvGrpSpPr/>
          <p:nvPr/>
        </p:nvGrpSpPr>
        <p:grpSpPr>
          <a:xfrm>
            <a:off x="2978150" y="5157788"/>
            <a:ext cx="2971800" cy="823912"/>
            <a:chOff x="1776" y="3561"/>
            <a:chExt cx="1872" cy="519"/>
          </a:xfrm>
        </p:grpSpPr>
        <p:sp>
          <p:nvSpPr>
            <p:cNvPr id="44041" name="Text Box 17"/>
            <p:cNvSpPr txBox="1"/>
            <p:nvPr/>
          </p:nvSpPr>
          <p:spPr>
            <a:xfrm>
              <a:off x="1852" y="3561"/>
              <a:ext cx="1075" cy="51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4800" b="0" dirty="0">
                  <a:solidFill>
                    <a:schemeClr val="tx1"/>
                  </a:solidFill>
                  <a:latin typeface="楷体_GB2312" pitchFamily="49" charset="-122"/>
                  <a:ea typeface="楷体_GB2312" pitchFamily="49" charset="-122"/>
                </a:rPr>
                <a:t> </a:t>
              </a:r>
              <a:r>
                <a:rPr lang="en-US" altLang="zh-CN" sz="4800" b="0" dirty="0">
                  <a:solidFill>
                    <a:srgbClr val="000000"/>
                  </a:solidFill>
                  <a:latin typeface="楷体_GB2312" pitchFamily="49" charset="-122"/>
                  <a:ea typeface="楷体_GB2312" pitchFamily="49" charset="-122"/>
                </a:rPr>
                <a:t>x y </a:t>
              </a:r>
              <a:endParaRPr lang="en-US" altLang="zh-CN" sz="2400" b="0" dirty="0">
                <a:solidFill>
                  <a:srgbClr val="000000"/>
                </a:solidFill>
                <a:latin typeface="楷体_GB2312" pitchFamily="49" charset="-122"/>
                <a:ea typeface="楷体_GB2312" pitchFamily="49" charset="-122"/>
              </a:endParaRPr>
            </a:p>
          </p:txBody>
        </p:sp>
        <p:sp>
          <p:nvSpPr>
            <p:cNvPr id="44042" name="Line 18"/>
            <p:cNvSpPr/>
            <p:nvPr/>
          </p:nvSpPr>
          <p:spPr>
            <a:xfrm flipV="1">
              <a:off x="1776" y="3648"/>
              <a:ext cx="1872" cy="5"/>
            </a:xfrm>
            <a:prstGeom prst="line">
              <a:avLst/>
            </a:prstGeom>
            <a:ln w="9525" cap="flat" cmpd="sng">
              <a:solidFill>
                <a:srgbClr val="000000"/>
              </a:solidFill>
              <a:prstDash val="solid"/>
              <a:headEnd type="none" w="med" len="med"/>
              <a:tailEnd type="none" w="med" len="med"/>
            </a:ln>
          </p:spPr>
        </p:sp>
        <p:sp>
          <p:nvSpPr>
            <p:cNvPr id="44043" name="Line 19"/>
            <p:cNvSpPr/>
            <p:nvPr/>
          </p:nvSpPr>
          <p:spPr>
            <a:xfrm>
              <a:off x="1824" y="4080"/>
              <a:ext cx="1776" cy="0"/>
            </a:xfrm>
            <a:prstGeom prst="line">
              <a:avLst/>
            </a:prstGeom>
            <a:ln w="9525" cap="flat" cmpd="sng">
              <a:solidFill>
                <a:srgbClr val="000000"/>
              </a:solidFill>
              <a:prstDash val="solid"/>
              <a:headEnd type="none" w="med" len="med"/>
              <a:tailEnd type="none" w="med" len="med"/>
            </a:ln>
          </p:spPr>
        </p:sp>
        <p:sp>
          <p:nvSpPr>
            <p:cNvPr id="44044" name="Line 20"/>
            <p:cNvSpPr/>
            <p:nvPr/>
          </p:nvSpPr>
          <p:spPr>
            <a:xfrm>
              <a:off x="1968" y="3653"/>
              <a:ext cx="0" cy="427"/>
            </a:xfrm>
            <a:prstGeom prst="line">
              <a:avLst/>
            </a:prstGeom>
            <a:ln w="9525" cap="flat" cmpd="sng">
              <a:solidFill>
                <a:srgbClr val="000000"/>
              </a:solidFill>
              <a:prstDash val="solid"/>
              <a:headEnd type="none" w="med" len="med"/>
              <a:tailEnd type="none" w="med" len="med"/>
            </a:ln>
          </p:spPr>
        </p:sp>
        <p:sp>
          <p:nvSpPr>
            <p:cNvPr id="44045" name="Line 21"/>
            <p:cNvSpPr/>
            <p:nvPr/>
          </p:nvSpPr>
          <p:spPr>
            <a:xfrm>
              <a:off x="2798" y="3653"/>
              <a:ext cx="0" cy="427"/>
            </a:xfrm>
            <a:prstGeom prst="line">
              <a:avLst/>
            </a:prstGeom>
            <a:ln w="9525" cap="flat" cmpd="sng">
              <a:solidFill>
                <a:srgbClr val="000000"/>
              </a:solidFill>
              <a:prstDash val="solid"/>
              <a:headEnd type="none" w="med" len="med"/>
              <a:tailEnd type="none" w="med" len="med"/>
            </a:ln>
          </p:spPr>
        </p:sp>
        <p:sp>
          <p:nvSpPr>
            <p:cNvPr id="44046" name="Line 22"/>
            <p:cNvSpPr/>
            <p:nvPr/>
          </p:nvSpPr>
          <p:spPr>
            <a:xfrm>
              <a:off x="3215" y="3653"/>
              <a:ext cx="0" cy="427"/>
            </a:xfrm>
            <a:prstGeom prst="line">
              <a:avLst/>
            </a:prstGeom>
            <a:ln w="9525" cap="flat" cmpd="sng">
              <a:solidFill>
                <a:srgbClr val="000000"/>
              </a:solidFill>
              <a:prstDash val="solid"/>
              <a:headEnd type="none" w="med" len="med"/>
              <a:tailEnd type="none" w="med" len="med"/>
            </a:ln>
          </p:spPr>
        </p:sp>
        <p:sp>
          <p:nvSpPr>
            <p:cNvPr id="44047" name="Line 23"/>
            <p:cNvSpPr/>
            <p:nvPr/>
          </p:nvSpPr>
          <p:spPr>
            <a:xfrm>
              <a:off x="2400" y="3648"/>
              <a:ext cx="0" cy="427"/>
            </a:xfrm>
            <a:prstGeom prst="line">
              <a:avLst/>
            </a:prstGeom>
            <a:ln w="9525" cap="flat" cmpd="sng">
              <a:solidFill>
                <a:srgbClr val="000000"/>
              </a:solidFill>
              <a:prstDash val="solid"/>
              <a:headEnd type="none" w="med" len="med"/>
              <a:tailEnd type="none" w="med" len="med"/>
            </a:ln>
          </p:spPr>
        </p:sp>
      </p:grpSp>
      <p:sp>
        <p:nvSpPr>
          <p:cNvPr id="129048" name="Text Box 24"/>
          <p:cNvSpPr txBox="1"/>
          <p:nvPr/>
        </p:nvSpPr>
        <p:spPr>
          <a:xfrm>
            <a:off x="579438" y="179388"/>
            <a:ext cx="3040062"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3200" dirty="0">
                <a:solidFill>
                  <a:schemeClr val="bg1"/>
                </a:solidFill>
                <a:latin typeface="宋体" panose="02010600030101010101" pitchFamily="2" charset="-122"/>
                <a:ea typeface="宋体" panose="02010600030101010101" pitchFamily="2" charset="-122"/>
              </a:rPr>
              <a:t>关系的映象方法</a:t>
            </a:r>
            <a:endParaRPr lang="zh-CN" altLang="en-US" sz="3200" dirty="0">
              <a:solidFill>
                <a:schemeClr val="bg1"/>
              </a:solidFill>
              <a:latin typeface="宋体" panose="02010600030101010101" pitchFamily="2" charset="-122"/>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90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129027"/>
                                        </p:tgtEl>
                                        <p:attrNameLst>
                                          <p:attrName>style.visibility</p:attrName>
                                        </p:attrNameLst>
                                      </p:cBhvr>
                                      <p:to>
                                        <p:strVal val="visible"/>
                                      </p:to>
                                    </p:set>
                                    <p:animEffect transition="in" filter="strips(downRight)">
                                      <p:cBhvr>
                                        <p:cTn id="11" dur="500"/>
                                        <p:tgtEl>
                                          <p:spTgt spid="129027"/>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1" fill="hold" grpId="0" nodeType="clickEffect">
                                  <p:stCondLst>
                                    <p:cond delay="0"/>
                                  </p:stCondLst>
                                  <p:childTnLst>
                                    <p:set>
                                      <p:cBhvr>
                                        <p:cTn id="15" dur="1" fill="hold">
                                          <p:stCondLst>
                                            <p:cond delay="0"/>
                                          </p:stCondLst>
                                        </p:cTn>
                                        <p:tgtEl>
                                          <p:spTgt spid="129028"/>
                                        </p:tgtEl>
                                        <p:attrNameLst>
                                          <p:attrName>style.visibility</p:attrName>
                                        </p:attrNameLst>
                                      </p:cBhvr>
                                      <p:to>
                                        <p:strVal val="visible"/>
                                      </p:to>
                                    </p:set>
                                    <p:animEffect transition="in" filter="slide(fromTop)">
                                      <p:cBhvr>
                                        <p:cTn id="16" dur="500"/>
                                        <p:tgtEl>
                                          <p:spTgt spid="129028"/>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42" fill="hold" grpId="0" nodeType="clickEffect">
                                  <p:stCondLst>
                                    <p:cond delay="0"/>
                                  </p:stCondLst>
                                  <p:childTnLst>
                                    <p:set>
                                      <p:cBhvr>
                                        <p:cTn id="20" dur="1" fill="hold">
                                          <p:stCondLst>
                                            <p:cond delay="0"/>
                                          </p:stCondLst>
                                        </p:cTn>
                                        <p:tgtEl>
                                          <p:spTgt spid="129029"/>
                                        </p:tgtEl>
                                        <p:attrNameLst>
                                          <p:attrName>style.visibility</p:attrName>
                                        </p:attrNameLst>
                                      </p:cBhvr>
                                      <p:to>
                                        <p:strVal val="visible"/>
                                      </p:to>
                                    </p:set>
                                    <p:animEffect transition="in" filter="barn(outHorizontal)">
                                      <p:cBhvr>
                                        <p:cTn id="21" dur="500"/>
                                        <p:tgtEl>
                                          <p:spTgt spid="12902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129030"/>
                                        </p:tgtEl>
                                        <p:attrNameLst>
                                          <p:attrName>style.visibility</p:attrName>
                                        </p:attrNameLst>
                                      </p:cBhvr>
                                      <p:to>
                                        <p:strVal val="visible"/>
                                      </p:to>
                                    </p:set>
                                    <p:animEffect transition="in" filter="blinds(vertical)">
                                      <p:cBhvr>
                                        <p:cTn id="26" dur="500"/>
                                        <p:tgtEl>
                                          <p:spTgt spid="12903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iterate type="lt">
                                    <p:tmPct val="100000"/>
                                  </p:iterate>
                                  <p:childTnLst>
                                    <p:set>
                                      <p:cBhvr>
                                        <p:cTn id="30" dur="1" fill="hold">
                                          <p:stCondLst>
                                            <p:cond delay="0"/>
                                          </p:stCondLst>
                                        </p:cTn>
                                        <p:tgtEl>
                                          <p:spTgt spid="129031"/>
                                        </p:tgtEl>
                                        <p:attrNameLst>
                                          <p:attrName>style.visibility</p:attrName>
                                        </p:attrNameLst>
                                      </p:cBhvr>
                                      <p:to>
                                        <p:strVal val="visible"/>
                                      </p:to>
                                    </p:set>
                                    <p:animEffect transition="in" filter="wipe(left)">
                                      <p:cBhvr>
                                        <p:cTn id="31" dur="75"/>
                                        <p:tgtEl>
                                          <p:spTgt spid="12903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p:bldP spid="129028" grpId="0"/>
      <p:bldP spid="129029" grpId="0"/>
      <p:bldP spid="129030" grpId="0"/>
      <p:bldP spid="129031" grpId="0"/>
      <p:bldP spid="12904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2"/>
          <p:cNvGrpSpPr/>
          <p:nvPr/>
        </p:nvGrpSpPr>
        <p:grpSpPr>
          <a:xfrm>
            <a:off x="800100" y="1173163"/>
            <a:ext cx="5372100" cy="5486400"/>
            <a:chOff x="504" y="336"/>
            <a:chExt cx="3384" cy="3456"/>
          </a:xfrm>
        </p:grpSpPr>
        <p:sp>
          <p:nvSpPr>
            <p:cNvPr id="45059" name="Rectangle 3"/>
            <p:cNvSpPr/>
            <p:nvPr/>
          </p:nvSpPr>
          <p:spPr>
            <a:xfrm>
              <a:off x="2952" y="2757"/>
              <a:ext cx="816" cy="427"/>
            </a:xfrm>
            <a:prstGeom prst="rect">
              <a:avLst/>
            </a:prstGeom>
            <a:solidFill>
              <a:srgbClr val="00CC99"/>
            </a:solid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2400" dirty="0">
                  <a:solidFill>
                    <a:schemeClr val="tx1"/>
                  </a:solidFill>
                  <a:latin typeface="楷体_GB2312" pitchFamily="49" charset="-122"/>
                  <a:ea typeface="楷体_GB2312" pitchFamily="49" charset="-122"/>
                </a:rPr>
                <a:t>元素</a:t>
              </a:r>
              <a:r>
                <a:rPr lang="en-US" altLang="zh-CN" sz="2400" dirty="0">
                  <a:solidFill>
                    <a:schemeClr val="tx1"/>
                  </a:solidFill>
                  <a:latin typeface="楷体_GB2312" pitchFamily="49" charset="-122"/>
                  <a:ea typeface="楷体_GB2312" pitchFamily="49" charset="-122"/>
                </a:rPr>
                <a:t>n</a:t>
              </a:r>
              <a:endParaRPr lang="en-US" altLang="zh-CN" sz="2400" dirty="0">
                <a:solidFill>
                  <a:schemeClr val="tx1"/>
                </a:solidFill>
                <a:latin typeface="楷体_GB2312" pitchFamily="49" charset="-122"/>
                <a:ea typeface="楷体_GB2312" pitchFamily="49" charset="-122"/>
              </a:endParaRPr>
            </a:p>
          </p:txBody>
        </p:sp>
        <p:sp>
          <p:nvSpPr>
            <p:cNvPr id="45060" name="Rectangle 4"/>
            <p:cNvSpPr/>
            <p:nvPr/>
          </p:nvSpPr>
          <p:spPr>
            <a:xfrm>
              <a:off x="2952" y="2331"/>
              <a:ext cx="816" cy="426"/>
            </a:xfrm>
            <a:prstGeom prst="rect">
              <a:avLst/>
            </a:prstGeom>
            <a:solidFill>
              <a:srgbClr val="00CC99"/>
            </a:solid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400" dirty="0">
                  <a:solidFill>
                    <a:schemeClr val="tx1"/>
                  </a:solidFill>
                  <a:latin typeface="Times New Roman" panose="02020603050405020304" pitchFamily="18" charset="0"/>
                  <a:ea typeface="仿宋_GB2312" pitchFamily="49" charset="-122"/>
                </a:rPr>
                <a:t>……..</a:t>
              </a:r>
              <a:endParaRPr lang="en-US" altLang="zh-CN" sz="2400" dirty="0">
                <a:solidFill>
                  <a:schemeClr val="tx1"/>
                </a:solidFill>
                <a:latin typeface="Times New Roman" panose="02020603050405020304" pitchFamily="18" charset="0"/>
                <a:ea typeface="仿宋_GB2312" pitchFamily="49" charset="-122"/>
              </a:endParaRPr>
            </a:p>
          </p:txBody>
        </p:sp>
        <p:sp>
          <p:nvSpPr>
            <p:cNvPr id="45061" name="Rectangle 5"/>
            <p:cNvSpPr/>
            <p:nvPr/>
          </p:nvSpPr>
          <p:spPr>
            <a:xfrm>
              <a:off x="2952" y="1904"/>
              <a:ext cx="816" cy="427"/>
            </a:xfrm>
            <a:prstGeom prst="rect">
              <a:avLst/>
            </a:prstGeom>
            <a:solidFill>
              <a:srgbClr val="00CC99"/>
            </a:solid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2400" dirty="0">
                  <a:solidFill>
                    <a:schemeClr val="tx1"/>
                  </a:solidFill>
                  <a:latin typeface="楷体_GB2312" pitchFamily="49" charset="-122"/>
                  <a:ea typeface="楷体_GB2312" pitchFamily="49" charset="-122"/>
                </a:rPr>
                <a:t>元素</a:t>
              </a:r>
              <a:r>
                <a:rPr lang="en-US" altLang="zh-CN" sz="2400" dirty="0">
                  <a:solidFill>
                    <a:schemeClr val="tx1"/>
                  </a:solidFill>
                  <a:latin typeface="楷体_GB2312" pitchFamily="49" charset="-122"/>
                  <a:ea typeface="楷体_GB2312" pitchFamily="49" charset="-122"/>
                </a:rPr>
                <a:t>i</a:t>
              </a:r>
              <a:endParaRPr lang="en-US" altLang="zh-CN" sz="2400" dirty="0">
                <a:solidFill>
                  <a:schemeClr val="tx1"/>
                </a:solidFill>
                <a:latin typeface="楷体_GB2312" pitchFamily="49" charset="-122"/>
                <a:ea typeface="楷体_GB2312" pitchFamily="49" charset="-122"/>
              </a:endParaRPr>
            </a:p>
          </p:txBody>
        </p:sp>
        <p:sp>
          <p:nvSpPr>
            <p:cNvPr id="45062" name="Rectangle 6"/>
            <p:cNvSpPr/>
            <p:nvPr/>
          </p:nvSpPr>
          <p:spPr>
            <a:xfrm>
              <a:off x="2952" y="1477"/>
              <a:ext cx="816" cy="427"/>
            </a:xfrm>
            <a:prstGeom prst="rect">
              <a:avLst/>
            </a:prstGeom>
            <a:solidFill>
              <a:srgbClr val="00CC99"/>
            </a:solid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400" dirty="0">
                  <a:solidFill>
                    <a:schemeClr val="tx1"/>
                  </a:solidFill>
                  <a:latin typeface="Times New Roman" panose="02020603050405020304" pitchFamily="18" charset="0"/>
                  <a:ea typeface="仿宋_GB2312" pitchFamily="49" charset="-122"/>
                </a:rPr>
                <a:t>……..</a:t>
              </a:r>
              <a:endParaRPr lang="en-US" altLang="zh-CN" sz="2400" dirty="0">
                <a:solidFill>
                  <a:schemeClr val="tx1"/>
                </a:solidFill>
                <a:latin typeface="Times New Roman" panose="02020603050405020304" pitchFamily="18" charset="0"/>
                <a:ea typeface="仿宋_GB2312" pitchFamily="49" charset="-122"/>
              </a:endParaRPr>
            </a:p>
          </p:txBody>
        </p:sp>
        <p:sp>
          <p:nvSpPr>
            <p:cNvPr id="45063" name="Rectangle 7"/>
            <p:cNvSpPr/>
            <p:nvPr/>
          </p:nvSpPr>
          <p:spPr>
            <a:xfrm>
              <a:off x="2952" y="1051"/>
              <a:ext cx="816" cy="426"/>
            </a:xfrm>
            <a:prstGeom prst="rect">
              <a:avLst/>
            </a:prstGeom>
            <a:solidFill>
              <a:srgbClr val="00CC99"/>
            </a:solid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2400" dirty="0">
                  <a:solidFill>
                    <a:schemeClr val="tx1"/>
                  </a:solidFill>
                  <a:latin typeface="楷体_GB2312" pitchFamily="49" charset="-122"/>
                  <a:ea typeface="楷体_GB2312" pitchFamily="49" charset="-122"/>
                </a:rPr>
                <a:t>元素</a:t>
              </a:r>
              <a:r>
                <a:rPr lang="en-US" altLang="zh-CN" sz="2400" dirty="0">
                  <a:solidFill>
                    <a:schemeClr val="tx1"/>
                  </a:solidFill>
                  <a:latin typeface="楷体_GB2312" pitchFamily="49" charset="-122"/>
                  <a:ea typeface="楷体_GB2312" pitchFamily="49" charset="-122"/>
                </a:rPr>
                <a:t>2</a:t>
              </a:r>
              <a:endParaRPr lang="en-US" altLang="zh-CN" sz="2400" dirty="0">
                <a:solidFill>
                  <a:schemeClr val="tx1"/>
                </a:solidFill>
                <a:latin typeface="楷体_GB2312" pitchFamily="49" charset="-122"/>
                <a:ea typeface="楷体_GB2312" pitchFamily="49" charset="-122"/>
              </a:endParaRPr>
            </a:p>
          </p:txBody>
        </p:sp>
        <p:sp>
          <p:nvSpPr>
            <p:cNvPr id="45064" name="Rectangle 8"/>
            <p:cNvSpPr/>
            <p:nvPr/>
          </p:nvSpPr>
          <p:spPr>
            <a:xfrm>
              <a:off x="2952" y="624"/>
              <a:ext cx="816" cy="427"/>
            </a:xfrm>
            <a:prstGeom prst="rect">
              <a:avLst/>
            </a:prstGeom>
            <a:solidFill>
              <a:srgbClr val="00CC99"/>
            </a:solid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2400" dirty="0">
                  <a:solidFill>
                    <a:schemeClr val="tx1"/>
                  </a:solidFill>
                  <a:latin typeface="楷体_GB2312" pitchFamily="49" charset="-122"/>
                  <a:ea typeface="楷体_GB2312" pitchFamily="49" charset="-122"/>
                </a:rPr>
                <a:t>元素</a:t>
              </a:r>
              <a:r>
                <a:rPr lang="en-US" altLang="zh-CN" sz="2400" dirty="0">
                  <a:solidFill>
                    <a:schemeClr val="tx1"/>
                  </a:solidFill>
                  <a:latin typeface="楷体_GB2312" pitchFamily="49" charset="-122"/>
                  <a:ea typeface="楷体_GB2312" pitchFamily="49" charset="-122"/>
                </a:rPr>
                <a:t>1</a:t>
              </a:r>
              <a:endParaRPr lang="en-US" altLang="zh-CN" sz="2400" dirty="0">
                <a:solidFill>
                  <a:schemeClr val="tx1"/>
                </a:solidFill>
                <a:latin typeface="楷体_GB2312" pitchFamily="49" charset="-122"/>
                <a:ea typeface="楷体_GB2312" pitchFamily="49" charset="-122"/>
              </a:endParaRPr>
            </a:p>
          </p:txBody>
        </p:sp>
        <p:sp>
          <p:nvSpPr>
            <p:cNvPr id="45065" name="Line 9"/>
            <p:cNvSpPr/>
            <p:nvPr/>
          </p:nvSpPr>
          <p:spPr>
            <a:xfrm>
              <a:off x="2952" y="624"/>
              <a:ext cx="816" cy="0"/>
            </a:xfrm>
            <a:prstGeom prst="line">
              <a:avLst/>
            </a:prstGeom>
            <a:ln w="28575" cap="sq" cmpd="sng">
              <a:solidFill>
                <a:schemeClr val="tx1"/>
              </a:solidFill>
              <a:prstDash val="solid"/>
              <a:headEnd type="none" w="med" len="med"/>
              <a:tailEnd type="none" w="med" len="med"/>
            </a:ln>
          </p:spPr>
        </p:sp>
        <p:sp>
          <p:nvSpPr>
            <p:cNvPr id="45066" name="Line 10"/>
            <p:cNvSpPr/>
            <p:nvPr/>
          </p:nvSpPr>
          <p:spPr>
            <a:xfrm>
              <a:off x="2952" y="1051"/>
              <a:ext cx="816" cy="0"/>
            </a:xfrm>
            <a:prstGeom prst="line">
              <a:avLst/>
            </a:prstGeom>
            <a:ln w="12700" cap="flat" cmpd="sng">
              <a:solidFill>
                <a:schemeClr val="tx1"/>
              </a:solidFill>
              <a:prstDash val="solid"/>
              <a:headEnd type="none" w="med" len="med"/>
              <a:tailEnd type="none" w="med" len="med"/>
            </a:ln>
          </p:spPr>
        </p:sp>
        <p:sp>
          <p:nvSpPr>
            <p:cNvPr id="45067" name="Line 11"/>
            <p:cNvSpPr/>
            <p:nvPr/>
          </p:nvSpPr>
          <p:spPr>
            <a:xfrm>
              <a:off x="2952" y="1477"/>
              <a:ext cx="816" cy="0"/>
            </a:xfrm>
            <a:prstGeom prst="line">
              <a:avLst/>
            </a:prstGeom>
            <a:ln w="12700" cap="flat" cmpd="sng">
              <a:solidFill>
                <a:schemeClr val="tx1"/>
              </a:solidFill>
              <a:prstDash val="solid"/>
              <a:headEnd type="none" w="med" len="med"/>
              <a:tailEnd type="none" w="med" len="med"/>
            </a:ln>
          </p:spPr>
        </p:sp>
        <p:sp>
          <p:nvSpPr>
            <p:cNvPr id="45068" name="Line 12"/>
            <p:cNvSpPr/>
            <p:nvPr/>
          </p:nvSpPr>
          <p:spPr>
            <a:xfrm>
              <a:off x="2952" y="1904"/>
              <a:ext cx="816" cy="0"/>
            </a:xfrm>
            <a:prstGeom prst="line">
              <a:avLst/>
            </a:prstGeom>
            <a:ln w="12700" cap="flat" cmpd="sng">
              <a:solidFill>
                <a:schemeClr val="tx1"/>
              </a:solidFill>
              <a:prstDash val="solid"/>
              <a:headEnd type="none" w="med" len="med"/>
              <a:tailEnd type="none" w="med" len="med"/>
            </a:ln>
          </p:spPr>
        </p:sp>
        <p:sp>
          <p:nvSpPr>
            <p:cNvPr id="45069" name="Line 13"/>
            <p:cNvSpPr/>
            <p:nvPr/>
          </p:nvSpPr>
          <p:spPr>
            <a:xfrm>
              <a:off x="2952" y="2331"/>
              <a:ext cx="816" cy="0"/>
            </a:xfrm>
            <a:prstGeom prst="line">
              <a:avLst/>
            </a:prstGeom>
            <a:ln w="12700" cap="flat" cmpd="sng">
              <a:solidFill>
                <a:schemeClr val="tx1"/>
              </a:solidFill>
              <a:prstDash val="solid"/>
              <a:headEnd type="none" w="med" len="med"/>
              <a:tailEnd type="none" w="med" len="med"/>
            </a:ln>
          </p:spPr>
        </p:sp>
        <p:sp>
          <p:nvSpPr>
            <p:cNvPr id="45070" name="Line 14"/>
            <p:cNvSpPr/>
            <p:nvPr/>
          </p:nvSpPr>
          <p:spPr>
            <a:xfrm>
              <a:off x="2952" y="2757"/>
              <a:ext cx="816" cy="0"/>
            </a:xfrm>
            <a:prstGeom prst="line">
              <a:avLst/>
            </a:prstGeom>
            <a:ln w="12700" cap="flat" cmpd="sng">
              <a:solidFill>
                <a:schemeClr val="tx1"/>
              </a:solidFill>
              <a:prstDash val="solid"/>
              <a:headEnd type="none" w="med" len="med"/>
              <a:tailEnd type="none" w="med" len="med"/>
            </a:ln>
          </p:spPr>
        </p:sp>
        <p:sp>
          <p:nvSpPr>
            <p:cNvPr id="45071" name="Line 15"/>
            <p:cNvSpPr/>
            <p:nvPr/>
          </p:nvSpPr>
          <p:spPr>
            <a:xfrm>
              <a:off x="2952" y="3184"/>
              <a:ext cx="816" cy="0"/>
            </a:xfrm>
            <a:prstGeom prst="line">
              <a:avLst/>
            </a:prstGeom>
            <a:ln w="28575" cap="sq" cmpd="sng">
              <a:solidFill>
                <a:schemeClr val="tx1"/>
              </a:solidFill>
              <a:prstDash val="solid"/>
              <a:headEnd type="none" w="med" len="med"/>
              <a:tailEnd type="none" w="med" len="med"/>
            </a:ln>
          </p:spPr>
        </p:sp>
        <p:sp>
          <p:nvSpPr>
            <p:cNvPr id="45072" name="Line 16"/>
            <p:cNvSpPr/>
            <p:nvPr/>
          </p:nvSpPr>
          <p:spPr>
            <a:xfrm>
              <a:off x="2952" y="624"/>
              <a:ext cx="0" cy="2560"/>
            </a:xfrm>
            <a:prstGeom prst="line">
              <a:avLst/>
            </a:prstGeom>
            <a:ln w="28575" cap="sq" cmpd="sng">
              <a:solidFill>
                <a:schemeClr val="tx1"/>
              </a:solidFill>
              <a:prstDash val="solid"/>
              <a:headEnd type="none" w="med" len="med"/>
              <a:tailEnd type="none" w="med" len="med"/>
            </a:ln>
          </p:spPr>
        </p:sp>
        <p:sp>
          <p:nvSpPr>
            <p:cNvPr id="45073" name="Line 17"/>
            <p:cNvSpPr/>
            <p:nvPr/>
          </p:nvSpPr>
          <p:spPr>
            <a:xfrm>
              <a:off x="3768" y="624"/>
              <a:ext cx="0" cy="2560"/>
            </a:xfrm>
            <a:prstGeom prst="line">
              <a:avLst/>
            </a:prstGeom>
            <a:ln w="28575" cap="sq" cmpd="sng">
              <a:solidFill>
                <a:schemeClr val="tx1"/>
              </a:solidFill>
              <a:prstDash val="solid"/>
              <a:headEnd type="none" w="med" len="med"/>
              <a:tailEnd type="none" w="med" len="med"/>
            </a:ln>
          </p:spPr>
        </p:sp>
        <p:sp>
          <p:nvSpPr>
            <p:cNvPr id="45074" name="Text Box 18"/>
            <p:cNvSpPr txBox="1"/>
            <p:nvPr/>
          </p:nvSpPr>
          <p:spPr>
            <a:xfrm>
              <a:off x="2424" y="720"/>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None/>
              </a:pPr>
              <a:r>
                <a:rPr lang="en-US" altLang="zh-CN" sz="2400" dirty="0">
                  <a:solidFill>
                    <a:schemeClr val="tx1"/>
                  </a:solidFill>
                  <a:latin typeface="Times New Roman" panose="02020603050405020304" pitchFamily="18" charset="0"/>
                  <a:ea typeface="宋体" panose="02010600030101010101" pitchFamily="2" charset="-122"/>
                </a:rPr>
                <a:t>L</a:t>
              </a:r>
              <a:r>
                <a:rPr lang="en-US" altLang="zh-CN" sz="2400" baseline="-25000" dirty="0">
                  <a:solidFill>
                    <a:schemeClr val="tx1"/>
                  </a:solidFill>
                  <a:latin typeface="Times New Roman" panose="02020603050405020304" pitchFamily="18" charset="0"/>
                  <a:ea typeface="宋体" panose="02010600030101010101" pitchFamily="2" charset="-122"/>
                </a:rPr>
                <a:t>o</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45075" name="Text Box 19"/>
            <p:cNvSpPr txBox="1"/>
            <p:nvPr/>
          </p:nvSpPr>
          <p:spPr>
            <a:xfrm>
              <a:off x="2232" y="1152"/>
              <a:ext cx="672"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None/>
              </a:pPr>
              <a:r>
                <a:rPr lang="en-US" altLang="zh-CN" sz="2400" dirty="0">
                  <a:solidFill>
                    <a:schemeClr val="tx1"/>
                  </a:solidFill>
                  <a:latin typeface="Times New Roman" panose="02020603050405020304" pitchFamily="18" charset="0"/>
                  <a:ea typeface="宋体" panose="02010600030101010101" pitchFamily="2" charset="-122"/>
                </a:rPr>
                <a:t>L</a:t>
              </a:r>
              <a:r>
                <a:rPr lang="en-US" altLang="zh-CN" sz="1600" dirty="0">
                  <a:solidFill>
                    <a:schemeClr val="tx1"/>
                  </a:solidFill>
                  <a:latin typeface="Times New Roman" panose="02020603050405020304" pitchFamily="18" charset="0"/>
                  <a:ea typeface="宋体" panose="02010600030101010101" pitchFamily="2" charset="-122"/>
                </a:rPr>
                <a:t>o</a:t>
              </a:r>
              <a:r>
                <a:rPr lang="en-US" altLang="zh-CN" sz="2400" dirty="0">
                  <a:solidFill>
                    <a:schemeClr val="tx1"/>
                  </a:solidFill>
                  <a:latin typeface="Times New Roman" panose="02020603050405020304" pitchFamily="18" charset="0"/>
                  <a:ea typeface="宋体" panose="02010600030101010101" pitchFamily="2" charset="-122"/>
                </a:rPr>
                <a:t>+C</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45076" name="Text Box 20"/>
            <p:cNvSpPr txBox="1"/>
            <p:nvPr/>
          </p:nvSpPr>
          <p:spPr>
            <a:xfrm>
              <a:off x="1872" y="2016"/>
              <a:ext cx="1224"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None/>
              </a:pPr>
              <a:r>
                <a:rPr lang="en-US" altLang="zh-CN" sz="2400" dirty="0">
                  <a:solidFill>
                    <a:schemeClr val="tx1"/>
                  </a:solidFill>
                  <a:latin typeface="Times New Roman" panose="02020603050405020304" pitchFamily="18" charset="0"/>
                  <a:ea typeface="宋体" panose="02010600030101010101" pitchFamily="2" charset="-122"/>
                </a:rPr>
                <a:t>L</a:t>
              </a:r>
              <a:r>
                <a:rPr lang="en-US" altLang="zh-CN" sz="1600" dirty="0">
                  <a:solidFill>
                    <a:schemeClr val="tx1"/>
                  </a:solidFill>
                  <a:latin typeface="Times New Roman" panose="02020603050405020304" pitchFamily="18" charset="0"/>
                  <a:ea typeface="宋体" panose="02010600030101010101" pitchFamily="2" charset="-122"/>
                </a:rPr>
                <a:t>o</a:t>
              </a:r>
              <a:r>
                <a:rPr lang="en-US" altLang="zh-CN" sz="2400" dirty="0">
                  <a:solidFill>
                    <a:schemeClr val="tx1"/>
                  </a:solidFill>
                  <a:latin typeface="Times New Roman" panose="02020603050405020304" pitchFamily="18" charset="0"/>
                  <a:ea typeface="宋体" panose="02010600030101010101" pitchFamily="2" charset="-122"/>
                </a:rPr>
                <a:t>+(i-1)*C</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45077" name="Text Box 21"/>
            <p:cNvSpPr txBox="1"/>
            <p:nvPr/>
          </p:nvSpPr>
          <p:spPr>
            <a:xfrm>
              <a:off x="1776" y="2880"/>
              <a:ext cx="120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None/>
              </a:pPr>
              <a:r>
                <a:rPr lang="en-US" altLang="zh-CN" sz="2400" dirty="0">
                  <a:solidFill>
                    <a:schemeClr val="tx1"/>
                  </a:solidFill>
                  <a:latin typeface="Times New Roman" panose="02020603050405020304" pitchFamily="18" charset="0"/>
                  <a:ea typeface="宋体" panose="02010600030101010101" pitchFamily="2" charset="-122"/>
                </a:rPr>
                <a:t>L</a:t>
              </a:r>
              <a:r>
                <a:rPr lang="en-US" altLang="zh-CN" sz="1600" dirty="0">
                  <a:solidFill>
                    <a:schemeClr val="tx1"/>
                  </a:solidFill>
                  <a:latin typeface="Times New Roman" panose="02020603050405020304" pitchFamily="18" charset="0"/>
                  <a:ea typeface="宋体" panose="02010600030101010101" pitchFamily="2" charset="-122"/>
                </a:rPr>
                <a:t>o</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n-1)*C</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45078" name="Text Box 22"/>
            <p:cNvSpPr txBox="1"/>
            <p:nvPr/>
          </p:nvSpPr>
          <p:spPr>
            <a:xfrm>
              <a:off x="1920" y="336"/>
              <a:ext cx="984"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None/>
              </a:pPr>
              <a:r>
                <a:rPr lang="zh-CN" altLang="en-US" sz="2400" dirty="0">
                  <a:solidFill>
                    <a:schemeClr val="tx1"/>
                  </a:solidFill>
                  <a:latin typeface="Times New Roman" panose="02020603050405020304" pitchFamily="18" charset="0"/>
                  <a:ea typeface="宋体" panose="02010600030101010101" pitchFamily="2" charset="-122"/>
                </a:rPr>
                <a:t>存储地址</a:t>
              </a: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45079" name="Text Box 23"/>
            <p:cNvSpPr txBox="1"/>
            <p:nvPr/>
          </p:nvSpPr>
          <p:spPr>
            <a:xfrm>
              <a:off x="2880" y="336"/>
              <a:ext cx="912"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None/>
              </a:pPr>
              <a:r>
                <a:rPr lang="zh-CN" altLang="en-US" sz="2400" dirty="0">
                  <a:solidFill>
                    <a:schemeClr val="tx1"/>
                  </a:solidFill>
                  <a:latin typeface="Times New Roman" panose="02020603050405020304" pitchFamily="18" charset="0"/>
                  <a:ea typeface="宋体" panose="02010600030101010101" pitchFamily="2" charset="-122"/>
                </a:rPr>
                <a:t>存储内容</a:t>
              </a: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45080" name="Line 24"/>
            <p:cNvSpPr/>
            <p:nvPr/>
          </p:nvSpPr>
          <p:spPr>
            <a:xfrm flipH="1">
              <a:off x="1896" y="1056"/>
              <a:ext cx="1056" cy="0"/>
            </a:xfrm>
            <a:prstGeom prst="line">
              <a:avLst/>
            </a:prstGeom>
            <a:ln w="9525" cap="flat" cmpd="sng">
              <a:solidFill>
                <a:srgbClr val="D60093"/>
              </a:solidFill>
              <a:prstDash val="sysDot"/>
              <a:headEnd type="none" w="med" len="med"/>
              <a:tailEnd type="none" w="med" len="med"/>
            </a:ln>
          </p:spPr>
        </p:sp>
        <p:sp>
          <p:nvSpPr>
            <p:cNvPr id="45081" name="Line 25"/>
            <p:cNvSpPr/>
            <p:nvPr/>
          </p:nvSpPr>
          <p:spPr>
            <a:xfrm flipH="1">
              <a:off x="1896" y="1488"/>
              <a:ext cx="1056" cy="0"/>
            </a:xfrm>
            <a:prstGeom prst="line">
              <a:avLst/>
            </a:prstGeom>
            <a:ln w="9525" cap="flat" cmpd="sng">
              <a:solidFill>
                <a:srgbClr val="D60093"/>
              </a:solidFill>
              <a:prstDash val="sysDot"/>
              <a:headEnd type="none" w="med" len="med"/>
              <a:tailEnd type="none" w="med" len="med"/>
            </a:ln>
          </p:spPr>
        </p:sp>
        <p:sp>
          <p:nvSpPr>
            <p:cNvPr id="45082" name="Line 26"/>
            <p:cNvSpPr/>
            <p:nvPr/>
          </p:nvSpPr>
          <p:spPr>
            <a:xfrm flipH="1">
              <a:off x="1896" y="2352"/>
              <a:ext cx="1056" cy="0"/>
            </a:xfrm>
            <a:prstGeom prst="line">
              <a:avLst/>
            </a:prstGeom>
            <a:ln w="9525" cap="flat" cmpd="sng">
              <a:solidFill>
                <a:srgbClr val="D60093"/>
              </a:solidFill>
              <a:prstDash val="sysDot"/>
              <a:headEnd type="none" w="med" len="med"/>
              <a:tailEnd type="none" w="med" len="med"/>
            </a:ln>
          </p:spPr>
        </p:sp>
        <p:sp>
          <p:nvSpPr>
            <p:cNvPr id="45083" name="Line 27"/>
            <p:cNvSpPr/>
            <p:nvPr/>
          </p:nvSpPr>
          <p:spPr>
            <a:xfrm flipH="1">
              <a:off x="1896" y="3168"/>
              <a:ext cx="1056" cy="0"/>
            </a:xfrm>
            <a:prstGeom prst="line">
              <a:avLst/>
            </a:prstGeom>
            <a:ln w="9525" cap="flat" cmpd="sng">
              <a:solidFill>
                <a:srgbClr val="D60093"/>
              </a:solidFill>
              <a:prstDash val="sysDot"/>
              <a:headEnd type="none" w="med" len="med"/>
              <a:tailEnd type="none" w="med" len="med"/>
            </a:ln>
          </p:spPr>
        </p:sp>
        <p:sp>
          <p:nvSpPr>
            <p:cNvPr id="45084" name="Text Box 28"/>
            <p:cNvSpPr txBox="1"/>
            <p:nvPr/>
          </p:nvSpPr>
          <p:spPr>
            <a:xfrm>
              <a:off x="1248" y="3504"/>
              <a:ext cx="2640" cy="288"/>
            </a:xfrm>
            <a:prstGeom prst="rect">
              <a:avLst/>
            </a:prstGeom>
            <a:solidFill>
              <a:srgbClr val="FF99CC"/>
            </a:solid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None/>
              </a:pPr>
              <a:r>
                <a:rPr lang="en-US" altLang="zh-CN" sz="2400" dirty="0">
                  <a:solidFill>
                    <a:schemeClr val="tx1"/>
                  </a:solidFill>
                  <a:latin typeface="Times New Roman" panose="02020603050405020304" pitchFamily="18" charset="0"/>
                  <a:ea typeface="宋体" panose="02010600030101010101" pitchFamily="2" charset="-122"/>
                </a:rPr>
                <a:t>Loc(</a:t>
              </a:r>
              <a:r>
                <a:rPr lang="zh-CN" altLang="zh-CN" sz="2400" dirty="0">
                  <a:solidFill>
                    <a:schemeClr val="tx1"/>
                  </a:solidFill>
                  <a:latin typeface="Times New Roman" panose="02020603050405020304" pitchFamily="18" charset="0"/>
                  <a:ea typeface="宋体" panose="02010600030101010101" pitchFamily="2" charset="-122"/>
                </a:rPr>
                <a:t>元素</a:t>
              </a:r>
              <a:r>
                <a:rPr lang="en-US" altLang="zh-CN" sz="2400" dirty="0">
                  <a:solidFill>
                    <a:schemeClr val="tx1"/>
                  </a:solidFill>
                  <a:latin typeface="Times New Roman" panose="02020603050405020304" pitchFamily="18" charset="0"/>
                  <a:ea typeface="宋体" panose="02010600030101010101" pitchFamily="2" charset="-122"/>
                </a:rPr>
                <a:t>i)=Lo+</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i-1)*C</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45085" name="Text Box 29" descr="蓝色砂纸"/>
            <p:cNvSpPr txBox="1"/>
            <p:nvPr/>
          </p:nvSpPr>
          <p:spPr>
            <a:xfrm>
              <a:off x="504" y="1584"/>
              <a:ext cx="1080" cy="34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None/>
              </a:pPr>
              <a:r>
                <a:rPr lang="zh-CN" altLang="en-US" sz="3000" dirty="0">
                  <a:solidFill>
                    <a:srgbClr val="0000FF"/>
                  </a:solidFill>
                  <a:latin typeface="Times New Roman" panose="02020603050405020304" pitchFamily="18" charset="0"/>
                  <a:ea typeface="宋体" panose="02010600030101010101" pitchFamily="2" charset="-122"/>
                </a:rPr>
                <a:t>顺序存储</a:t>
              </a:r>
              <a:endParaRPr lang="zh-CN" altLang="en-US" sz="3000" dirty="0">
                <a:solidFill>
                  <a:srgbClr val="0000FF"/>
                </a:solidFill>
                <a:latin typeface="Times New Roman" panose="02020603050405020304" pitchFamily="18" charset="0"/>
                <a:ea typeface="宋体" panose="02010600030101010101" pitchFamily="2" charset="-122"/>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p:nvPr/>
        </p:nvSpPr>
        <p:spPr>
          <a:xfrm>
            <a:off x="601663" y="1400175"/>
            <a:ext cx="161290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dirty="0">
                <a:solidFill>
                  <a:srgbClr val="6600CC"/>
                </a:solidFill>
                <a:latin typeface="Times New Roman" panose="02020603050405020304" pitchFamily="18" charset="0"/>
                <a:ea typeface="宋体" panose="02010600030101010101" pitchFamily="2" charset="-122"/>
              </a:rPr>
              <a:t>链式映象</a:t>
            </a:r>
            <a:endParaRPr lang="zh-CN" altLang="en-US" dirty="0">
              <a:solidFill>
                <a:srgbClr val="6600CC"/>
              </a:solidFill>
              <a:latin typeface="Times New Roman" panose="02020603050405020304" pitchFamily="18" charset="0"/>
              <a:ea typeface="宋体" panose="02010600030101010101" pitchFamily="2" charset="-122"/>
            </a:endParaRPr>
          </a:p>
        </p:txBody>
      </p:sp>
      <p:sp>
        <p:nvSpPr>
          <p:cNvPr id="130051" name="Text Box 3"/>
          <p:cNvSpPr txBox="1"/>
          <p:nvPr/>
        </p:nvSpPr>
        <p:spPr>
          <a:xfrm>
            <a:off x="1585913" y="2279650"/>
            <a:ext cx="5541962"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dirty="0">
                <a:solidFill>
                  <a:srgbClr val="000000"/>
                </a:solidFill>
                <a:latin typeface="Times New Roman" panose="02020603050405020304" pitchFamily="18" charset="0"/>
                <a:ea typeface="宋体" panose="02010600030101010101" pitchFamily="2" charset="-122"/>
              </a:rPr>
              <a:t>以附加信息（指针）表示后继关系</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30052" name="Text Box 4"/>
          <p:cNvSpPr txBox="1"/>
          <p:nvPr/>
        </p:nvSpPr>
        <p:spPr>
          <a:xfrm>
            <a:off x="838200" y="2932113"/>
            <a:ext cx="8305800" cy="112458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需要用一个和 </a:t>
            </a:r>
            <a:r>
              <a:rPr lang="en-US" altLang="zh-CN" b="0" dirty="0">
                <a:solidFill>
                  <a:schemeClr val="tx1"/>
                </a:solidFill>
                <a:latin typeface="楷体_GB2312" pitchFamily="49" charset="-122"/>
                <a:ea typeface="楷体_GB2312" pitchFamily="49" charset="-122"/>
                <a:sym typeface="+mn-ea"/>
              </a:rPr>
              <a:t>x</a:t>
            </a: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在一起的</a:t>
            </a:r>
            <a:r>
              <a:rPr lang="zh-CN" altLang="en-US" dirty="0">
                <a:solidFill>
                  <a:srgbClr val="FF0000"/>
                </a:solidFill>
                <a:latin typeface="Times New Roman" panose="02020603050405020304" pitchFamily="18" charset="0"/>
                <a:ea typeface="宋体" panose="02010600030101010101" pitchFamily="2" charset="-122"/>
              </a:rPr>
              <a:t>附加信息</a:t>
            </a:r>
            <a:r>
              <a:rPr lang="zh-CN" altLang="en-US" b="0" dirty="0">
                <a:solidFill>
                  <a:srgbClr val="000000"/>
                </a:solidFill>
                <a:latin typeface="Times New Roman" panose="02020603050405020304" pitchFamily="18" charset="0"/>
                <a:ea typeface="宋体" panose="02010600030101010101" pitchFamily="2" charset="-122"/>
              </a:rPr>
              <a:t>指示 </a:t>
            </a:r>
            <a:r>
              <a:rPr lang="en-US" altLang="zh-CN" b="0" dirty="0">
                <a:solidFill>
                  <a:schemeClr val="tx1"/>
                </a:solidFill>
                <a:latin typeface="楷体_GB2312" pitchFamily="49" charset="-122"/>
                <a:ea typeface="楷体_GB2312" pitchFamily="49" charset="-122"/>
                <a:sym typeface="+mn-ea"/>
              </a:rPr>
              <a:t>y</a:t>
            </a: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的存储位置。</a:t>
            </a:r>
            <a:endParaRPr lang="zh-CN" altLang="en-US" b="0" dirty="0">
              <a:solidFill>
                <a:srgbClr val="000000"/>
              </a:solidFill>
              <a:latin typeface="Times New Roman" panose="02020603050405020304" pitchFamily="18" charset="0"/>
              <a:ea typeface="宋体" panose="02010600030101010101" pitchFamily="2" charset="-122"/>
            </a:endParaRPr>
          </a:p>
        </p:txBody>
      </p:sp>
      <p:grpSp>
        <p:nvGrpSpPr>
          <p:cNvPr id="46085" name="组合 2"/>
          <p:cNvGrpSpPr/>
          <p:nvPr/>
        </p:nvGrpSpPr>
        <p:grpSpPr>
          <a:xfrm>
            <a:off x="2971800" y="4478338"/>
            <a:ext cx="4114800" cy="1295400"/>
            <a:chOff x="4680" y="7053"/>
            <a:chExt cx="6480" cy="2040"/>
          </a:xfrm>
        </p:grpSpPr>
        <p:sp>
          <p:nvSpPr>
            <p:cNvPr id="46086" name="Line 5"/>
            <p:cNvSpPr/>
            <p:nvPr/>
          </p:nvSpPr>
          <p:spPr>
            <a:xfrm>
              <a:off x="9805" y="8012"/>
              <a:ext cx="0" cy="1080"/>
            </a:xfrm>
            <a:prstGeom prst="line">
              <a:avLst/>
            </a:prstGeom>
            <a:ln w="38100" cap="flat" cmpd="sng">
              <a:solidFill>
                <a:srgbClr val="800000"/>
              </a:solidFill>
              <a:prstDash val="solid"/>
              <a:headEnd type="oval" w="lg" len="lg"/>
              <a:tailEnd type="none" w="med" len="med"/>
            </a:ln>
          </p:spPr>
        </p:sp>
        <p:sp>
          <p:nvSpPr>
            <p:cNvPr id="46087" name="Line 6"/>
            <p:cNvSpPr/>
            <p:nvPr/>
          </p:nvSpPr>
          <p:spPr>
            <a:xfrm>
              <a:off x="5875" y="9092"/>
              <a:ext cx="3930" cy="0"/>
            </a:xfrm>
            <a:prstGeom prst="line">
              <a:avLst/>
            </a:prstGeom>
            <a:ln w="38100" cap="flat" cmpd="sng">
              <a:solidFill>
                <a:srgbClr val="800000"/>
              </a:solidFill>
              <a:prstDash val="solid"/>
              <a:headEnd type="none" w="med" len="med"/>
              <a:tailEnd type="none" w="med" len="med"/>
            </a:ln>
          </p:spPr>
        </p:sp>
        <p:sp>
          <p:nvSpPr>
            <p:cNvPr id="46088" name="Line 7"/>
            <p:cNvSpPr/>
            <p:nvPr/>
          </p:nvSpPr>
          <p:spPr>
            <a:xfrm>
              <a:off x="5875" y="8625"/>
              <a:ext cx="0" cy="467"/>
            </a:xfrm>
            <a:prstGeom prst="line">
              <a:avLst/>
            </a:prstGeom>
            <a:ln w="38100" cap="flat" cmpd="sng">
              <a:solidFill>
                <a:srgbClr val="800000"/>
              </a:solidFill>
              <a:prstDash val="solid"/>
              <a:headEnd type="arrow" w="med" len="med"/>
              <a:tailEnd type="none" w="med" len="med"/>
            </a:ln>
          </p:spPr>
        </p:sp>
        <p:grpSp>
          <p:nvGrpSpPr>
            <p:cNvPr id="46089" name="Group 16"/>
            <p:cNvGrpSpPr/>
            <p:nvPr/>
          </p:nvGrpSpPr>
          <p:grpSpPr>
            <a:xfrm>
              <a:off x="4680" y="7052"/>
              <a:ext cx="6480" cy="1560"/>
              <a:chOff x="1632" y="2640"/>
              <a:chExt cx="2592" cy="624"/>
            </a:xfrm>
          </p:grpSpPr>
          <p:sp>
            <p:nvSpPr>
              <p:cNvPr id="46093" name="Text Box 17"/>
              <p:cNvSpPr txBox="1"/>
              <p:nvPr/>
            </p:nvSpPr>
            <p:spPr>
              <a:xfrm>
                <a:off x="1933" y="2640"/>
                <a:ext cx="1627" cy="58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5400" b="0" dirty="0">
                    <a:solidFill>
                      <a:schemeClr val="tx1"/>
                    </a:solidFill>
                    <a:latin typeface="楷体_GB2312" pitchFamily="49" charset="-122"/>
                    <a:ea typeface="楷体_GB2312" pitchFamily="49" charset="-122"/>
                  </a:rPr>
                  <a:t>y     x</a:t>
                </a:r>
                <a:endParaRPr lang="en-US" altLang="zh-CN" sz="5400" b="0" dirty="0">
                  <a:solidFill>
                    <a:schemeClr val="tx1"/>
                  </a:solidFill>
                  <a:latin typeface="楷体_GB2312" pitchFamily="49" charset="-122"/>
                  <a:ea typeface="楷体_GB2312" pitchFamily="49" charset="-122"/>
                </a:endParaRPr>
              </a:p>
            </p:txBody>
          </p:sp>
          <p:sp>
            <p:nvSpPr>
              <p:cNvPr id="46094" name="Line 18"/>
              <p:cNvSpPr/>
              <p:nvPr/>
            </p:nvSpPr>
            <p:spPr>
              <a:xfrm>
                <a:off x="1680" y="2736"/>
                <a:ext cx="2544" cy="0"/>
              </a:xfrm>
              <a:prstGeom prst="line">
                <a:avLst/>
              </a:prstGeom>
              <a:ln w="9525" cap="flat" cmpd="sng">
                <a:solidFill>
                  <a:srgbClr val="000000"/>
                </a:solidFill>
                <a:prstDash val="solid"/>
                <a:headEnd type="none" w="med" len="med"/>
                <a:tailEnd type="none" w="med" len="med"/>
              </a:ln>
            </p:spPr>
          </p:sp>
          <p:sp>
            <p:nvSpPr>
              <p:cNvPr id="46095" name="Line 19"/>
              <p:cNvSpPr/>
              <p:nvPr/>
            </p:nvSpPr>
            <p:spPr>
              <a:xfrm>
                <a:off x="1632" y="3264"/>
                <a:ext cx="2496" cy="0"/>
              </a:xfrm>
              <a:prstGeom prst="line">
                <a:avLst/>
              </a:prstGeom>
              <a:ln w="9525" cap="flat" cmpd="sng">
                <a:solidFill>
                  <a:srgbClr val="000000"/>
                </a:solidFill>
                <a:prstDash val="solid"/>
                <a:headEnd type="none" w="med" len="med"/>
                <a:tailEnd type="none" w="med" len="med"/>
              </a:ln>
            </p:spPr>
          </p:sp>
          <p:sp>
            <p:nvSpPr>
              <p:cNvPr id="46096" name="Line 20"/>
              <p:cNvSpPr/>
              <p:nvPr/>
            </p:nvSpPr>
            <p:spPr>
              <a:xfrm>
                <a:off x="1872" y="2736"/>
                <a:ext cx="0" cy="523"/>
              </a:xfrm>
              <a:prstGeom prst="line">
                <a:avLst/>
              </a:prstGeom>
              <a:ln w="9525" cap="flat" cmpd="sng">
                <a:solidFill>
                  <a:srgbClr val="000000"/>
                </a:solidFill>
                <a:prstDash val="solid"/>
                <a:headEnd type="none" w="med" len="med"/>
                <a:tailEnd type="none" w="med" len="med"/>
              </a:ln>
            </p:spPr>
          </p:sp>
          <p:sp>
            <p:nvSpPr>
              <p:cNvPr id="46097" name="Line 21"/>
              <p:cNvSpPr/>
              <p:nvPr/>
            </p:nvSpPr>
            <p:spPr>
              <a:xfrm>
                <a:off x="2544" y="2741"/>
                <a:ext cx="0" cy="523"/>
              </a:xfrm>
              <a:prstGeom prst="line">
                <a:avLst/>
              </a:prstGeom>
              <a:ln w="9525" cap="flat" cmpd="sng">
                <a:solidFill>
                  <a:srgbClr val="000000"/>
                </a:solidFill>
                <a:prstDash val="solid"/>
                <a:headEnd type="none" w="med" len="med"/>
                <a:tailEnd type="none" w="med" len="med"/>
              </a:ln>
            </p:spPr>
          </p:sp>
          <p:sp>
            <p:nvSpPr>
              <p:cNvPr id="46098" name="Line 22"/>
              <p:cNvSpPr/>
              <p:nvPr/>
            </p:nvSpPr>
            <p:spPr>
              <a:xfrm>
                <a:off x="3168" y="2736"/>
                <a:ext cx="0" cy="523"/>
              </a:xfrm>
              <a:prstGeom prst="line">
                <a:avLst/>
              </a:prstGeom>
              <a:ln w="9525" cap="flat" cmpd="sng">
                <a:solidFill>
                  <a:srgbClr val="000000"/>
                </a:solidFill>
                <a:prstDash val="solid"/>
                <a:headEnd type="none" w="med" len="med"/>
                <a:tailEnd type="none" w="med" len="med"/>
              </a:ln>
            </p:spPr>
          </p:sp>
          <p:sp>
            <p:nvSpPr>
              <p:cNvPr id="46099" name="Line 23"/>
              <p:cNvSpPr/>
              <p:nvPr/>
            </p:nvSpPr>
            <p:spPr>
              <a:xfrm>
                <a:off x="3840" y="2741"/>
                <a:ext cx="0" cy="523"/>
              </a:xfrm>
              <a:prstGeom prst="line">
                <a:avLst/>
              </a:prstGeom>
              <a:ln w="9525" cap="flat" cmpd="sng">
                <a:solidFill>
                  <a:srgbClr val="000000"/>
                </a:solidFill>
                <a:prstDash val="solid"/>
                <a:headEnd type="none" w="med" len="med"/>
                <a:tailEnd type="none" w="med" len="med"/>
              </a:ln>
            </p:spPr>
          </p:sp>
        </p:grpSp>
        <p:sp>
          <p:nvSpPr>
            <p:cNvPr id="46090" name="Line 21"/>
            <p:cNvSpPr/>
            <p:nvPr/>
          </p:nvSpPr>
          <p:spPr>
            <a:xfrm>
              <a:off x="6295" y="7312"/>
              <a:ext cx="0" cy="1307"/>
            </a:xfrm>
            <a:prstGeom prst="line">
              <a:avLst/>
            </a:prstGeom>
            <a:ln w="9525" cap="flat" cmpd="sng">
              <a:solidFill>
                <a:srgbClr val="000000"/>
              </a:solidFill>
              <a:prstDash val="solid"/>
              <a:headEnd type="none" w="med" len="med"/>
              <a:tailEnd type="none" w="med" len="med"/>
            </a:ln>
          </p:spPr>
        </p:sp>
        <p:sp>
          <p:nvSpPr>
            <p:cNvPr id="46091" name="Line 22"/>
            <p:cNvSpPr/>
            <p:nvPr/>
          </p:nvSpPr>
          <p:spPr>
            <a:xfrm>
              <a:off x="9487" y="7312"/>
              <a:ext cx="0" cy="1307"/>
            </a:xfrm>
            <a:prstGeom prst="line">
              <a:avLst/>
            </a:prstGeom>
            <a:ln w="9525" cap="flat" cmpd="sng">
              <a:solidFill>
                <a:srgbClr val="000000"/>
              </a:solidFill>
              <a:prstDash val="solid"/>
              <a:headEnd type="none" w="med" len="med"/>
              <a:tailEnd type="none" w="med" len="med"/>
            </a:ln>
          </p:spPr>
        </p:sp>
        <p:sp>
          <p:nvSpPr>
            <p:cNvPr id="46092" name="Line 5"/>
            <p:cNvSpPr/>
            <p:nvPr/>
          </p:nvSpPr>
          <p:spPr>
            <a:xfrm flipH="1">
              <a:off x="6602" y="8012"/>
              <a:ext cx="52" cy="95"/>
            </a:xfrm>
            <a:prstGeom prst="line">
              <a:avLst/>
            </a:prstGeom>
            <a:ln w="38100" cap="flat" cmpd="sng">
              <a:solidFill>
                <a:schemeClr val="accent1"/>
              </a:solidFill>
              <a:prstDash val="solid"/>
              <a:headEnd type="oval" w="lg" len="lg"/>
              <a:tailEnd type="none" w="med" len="med"/>
            </a:ln>
          </p:spPr>
        </p:sp>
      </p:gr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30050"/>
                                        </p:tgtEl>
                                        <p:attrNameLst>
                                          <p:attrName>style.visibility</p:attrName>
                                        </p:attrNameLst>
                                      </p:cBhvr>
                                      <p:to>
                                        <p:strVal val="visible"/>
                                      </p:to>
                                    </p:set>
                                    <p:animEffect transition="in" filter="slide(fromLeft)">
                                      <p:cBhvr>
                                        <p:cTn id="7" dur="500"/>
                                        <p:tgtEl>
                                          <p:spTgt spid="1300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0051"/>
                                        </p:tgtEl>
                                        <p:attrNameLst>
                                          <p:attrName>style.visibility</p:attrName>
                                        </p:attrNameLst>
                                      </p:cBhvr>
                                      <p:to>
                                        <p:strVal val="visible"/>
                                      </p:to>
                                    </p:set>
                                    <p:animEffect transition="in" filter="wipe(left)">
                                      <p:cBhvr>
                                        <p:cTn id="12" dur="500"/>
                                        <p:tgtEl>
                                          <p:spTgt spid="1300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30052"/>
                                        </p:tgtEl>
                                        <p:attrNameLst>
                                          <p:attrName>style.visibility</p:attrName>
                                        </p:attrNameLst>
                                      </p:cBhvr>
                                      <p:to>
                                        <p:strVal val="visible"/>
                                      </p:to>
                                    </p:set>
                                    <p:animEffect transition="in" filter="wipe(left)">
                                      <p:cBhvr>
                                        <p:cTn id="17" dur="75"/>
                                        <p:tgtEl>
                                          <p:spTgt spid="130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p:bldP spid="130051" grpId="0"/>
      <p:bldP spid="13005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p:nvPr/>
        </p:nvSpPr>
        <p:spPr>
          <a:xfrm>
            <a:off x="3657600" y="2403475"/>
            <a:ext cx="838200" cy="455613"/>
          </a:xfrm>
          <a:prstGeom prst="rect">
            <a:avLst/>
          </a:prstGeom>
          <a:solidFill>
            <a:srgbClr val="00CC99"/>
          </a:solidFill>
          <a:ln w="9525" cap="flat" cmpd="sng">
            <a:solidFill>
              <a:schemeClr val="tx1"/>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400" dirty="0">
                <a:solidFill>
                  <a:schemeClr val="tx1"/>
                </a:solidFill>
                <a:latin typeface="Times New Roman" panose="02020603050405020304" pitchFamily="18" charset="0"/>
                <a:ea typeface="仿宋_GB2312" pitchFamily="49" charset="-122"/>
              </a:rPr>
              <a:t>1536</a:t>
            </a:r>
            <a:endParaRPr lang="en-US" altLang="zh-CN" sz="2400" dirty="0">
              <a:solidFill>
                <a:schemeClr val="tx1"/>
              </a:solidFill>
              <a:latin typeface="Times New Roman" panose="02020603050405020304" pitchFamily="18" charset="0"/>
              <a:ea typeface="仿宋_GB2312" pitchFamily="49" charset="-122"/>
            </a:endParaRPr>
          </a:p>
        </p:txBody>
      </p:sp>
      <p:sp>
        <p:nvSpPr>
          <p:cNvPr id="47107" name="Rectangle 3"/>
          <p:cNvSpPr/>
          <p:nvPr/>
        </p:nvSpPr>
        <p:spPr>
          <a:xfrm>
            <a:off x="2667000" y="2403475"/>
            <a:ext cx="990600" cy="455613"/>
          </a:xfrm>
          <a:prstGeom prst="rect">
            <a:avLst/>
          </a:prstGeom>
          <a:solidFill>
            <a:srgbClr val="00CC99"/>
          </a:solidFill>
          <a:ln w="9525" cap="flat" cmpd="sng">
            <a:solidFill>
              <a:schemeClr val="tx1"/>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2400" dirty="0">
                <a:solidFill>
                  <a:schemeClr val="tx1"/>
                </a:solidFill>
                <a:latin typeface="楷体_GB2312" pitchFamily="49" charset="-122"/>
                <a:ea typeface="楷体_GB2312" pitchFamily="49" charset="-122"/>
              </a:rPr>
              <a:t>元素</a:t>
            </a:r>
            <a:r>
              <a:rPr lang="en-US" altLang="zh-CN" sz="2400" dirty="0">
                <a:solidFill>
                  <a:schemeClr val="tx1"/>
                </a:solidFill>
                <a:latin typeface="楷体_GB2312" pitchFamily="49" charset="-122"/>
                <a:ea typeface="楷体_GB2312" pitchFamily="49" charset="-122"/>
              </a:rPr>
              <a:t>2</a:t>
            </a:r>
            <a:endParaRPr lang="en-US" altLang="zh-CN" sz="2400" dirty="0">
              <a:solidFill>
                <a:schemeClr val="tx1"/>
              </a:solidFill>
              <a:latin typeface="楷体_GB2312" pitchFamily="49" charset="-122"/>
              <a:ea typeface="楷体_GB2312" pitchFamily="49" charset="-122"/>
            </a:endParaRPr>
          </a:p>
        </p:txBody>
      </p:sp>
      <p:sp>
        <p:nvSpPr>
          <p:cNvPr id="47108" name="Line 4"/>
          <p:cNvSpPr/>
          <p:nvPr/>
        </p:nvSpPr>
        <p:spPr>
          <a:xfrm>
            <a:off x="2667000" y="2403475"/>
            <a:ext cx="1828800" cy="0"/>
          </a:xfrm>
          <a:prstGeom prst="line">
            <a:avLst/>
          </a:prstGeom>
          <a:ln w="28575" cap="sq" cmpd="sng">
            <a:solidFill>
              <a:schemeClr val="tx1"/>
            </a:solidFill>
            <a:prstDash val="solid"/>
            <a:headEnd type="none" w="med" len="med"/>
            <a:tailEnd type="none" w="med" len="med"/>
          </a:ln>
        </p:spPr>
      </p:sp>
      <p:sp>
        <p:nvSpPr>
          <p:cNvPr id="47109" name="Line 5"/>
          <p:cNvSpPr/>
          <p:nvPr/>
        </p:nvSpPr>
        <p:spPr>
          <a:xfrm>
            <a:off x="2667000" y="2859088"/>
            <a:ext cx="1828800" cy="0"/>
          </a:xfrm>
          <a:prstGeom prst="line">
            <a:avLst/>
          </a:prstGeom>
          <a:ln w="28575" cap="sq" cmpd="sng">
            <a:solidFill>
              <a:schemeClr val="tx1"/>
            </a:solidFill>
            <a:prstDash val="solid"/>
            <a:headEnd type="none" w="med" len="med"/>
            <a:tailEnd type="none" w="med" len="med"/>
          </a:ln>
        </p:spPr>
      </p:sp>
      <p:sp>
        <p:nvSpPr>
          <p:cNvPr id="47110" name="Line 6"/>
          <p:cNvSpPr/>
          <p:nvPr/>
        </p:nvSpPr>
        <p:spPr>
          <a:xfrm>
            <a:off x="2667000" y="2403475"/>
            <a:ext cx="0" cy="455613"/>
          </a:xfrm>
          <a:prstGeom prst="line">
            <a:avLst/>
          </a:prstGeom>
          <a:ln w="28575" cap="sq" cmpd="sng">
            <a:solidFill>
              <a:schemeClr val="tx1"/>
            </a:solidFill>
            <a:prstDash val="solid"/>
            <a:headEnd type="none" w="med" len="med"/>
            <a:tailEnd type="none" w="med" len="med"/>
          </a:ln>
        </p:spPr>
      </p:sp>
      <p:sp>
        <p:nvSpPr>
          <p:cNvPr id="47111" name="Line 7"/>
          <p:cNvSpPr/>
          <p:nvPr/>
        </p:nvSpPr>
        <p:spPr>
          <a:xfrm>
            <a:off x="3657600" y="2403475"/>
            <a:ext cx="0" cy="455613"/>
          </a:xfrm>
          <a:prstGeom prst="line">
            <a:avLst/>
          </a:prstGeom>
          <a:ln w="12700" cap="flat" cmpd="sng">
            <a:solidFill>
              <a:schemeClr val="tx1"/>
            </a:solidFill>
            <a:prstDash val="solid"/>
            <a:headEnd type="none" w="med" len="med"/>
            <a:tailEnd type="none" w="med" len="med"/>
          </a:ln>
        </p:spPr>
      </p:sp>
      <p:sp>
        <p:nvSpPr>
          <p:cNvPr id="47112" name="Line 8"/>
          <p:cNvSpPr/>
          <p:nvPr/>
        </p:nvSpPr>
        <p:spPr>
          <a:xfrm>
            <a:off x="4511675" y="2403475"/>
            <a:ext cx="0" cy="455613"/>
          </a:xfrm>
          <a:prstGeom prst="line">
            <a:avLst/>
          </a:prstGeom>
          <a:ln w="28575" cap="sq" cmpd="sng">
            <a:solidFill>
              <a:schemeClr val="tx1"/>
            </a:solidFill>
            <a:prstDash val="solid"/>
            <a:headEnd type="none" w="med" len="med"/>
            <a:tailEnd type="none" w="med" len="med"/>
          </a:ln>
        </p:spPr>
      </p:sp>
      <p:sp>
        <p:nvSpPr>
          <p:cNvPr id="47113" name="Rectangle 9"/>
          <p:cNvSpPr/>
          <p:nvPr/>
        </p:nvSpPr>
        <p:spPr>
          <a:xfrm>
            <a:off x="1371600" y="2405063"/>
            <a:ext cx="838200" cy="455612"/>
          </a:xfrm>
          <a:prstGeom prst="rect">
            <a:avLst/>
          </a:prstGeom>
          <a:solidFill>
            <a:srgbClr val="00CC99"/>
          </a:solidFill>
          <a:ln w="9525" cap="flat" cmpd="sng">
            <a:solidFill>
              <a:schemeClr val="tx1"/>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400" dirty="0">
                <a:solidFill>
                  <a:schemeClr val="tx1"/>
                </a:solidFill>
                <a:latin typeface="Times New Roman" panose="02020603050405020304" pitchFamily="18" charset="0"/>
                <a:ea typeface="仿宋_GB2312" pitchFamily="49" charset="-122"/>
              </a:rPr>
              <a:t>1400</a:t>
            </a:r>
            <a:endParaRPr lang="en-US" altLang="zh-CN" sz="2400" dirty="0">
              <a:solidFill>
                <a:schemeClr val="tx1"/>
              </a:solidFill>
              <a:latin typeface="Times New Roman" panose="02020603050405020304" pitchFamily="18" charset="0"/>
              <a:ea typeface="仿宋_GB2312" pitchFamily="49" charset="-122"/>
            </a:endParaRPr>
          </a:p>
        </p:txBody>
      </p:sp>
      <p:sp>
        <p:nvSpPr>
          <p:cNvPr id="47114" name="Rectangle 10"/>
          <p:cNvSpPr/>
          <p:nvPr/>
        </p:nvSpPr>
        <p:spPr>
          <a:xfrm>
            <a:off x="381000" y="2405063"/>
            <a:ext cx="990600" cy="455612"/>
          </a:xfrm>
          <a:prstGeom prst="rect">
            <a:avLst/>
          </a:prstGeom>
          <a:solidFill>
            <a:srgbClr val="00CC99"/>
          </a:solidFill>
          <a:ln w="9525" cap="flat" cmpd="sng">
            <a:solidFill>
              <a:schemeClr val="tx1"/>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2400" dirty="0">
                <a:solidFill>
                  <a:schemeClr val="tx1"/>
                </a:solidFill>
                <a:latin typeface="楷体_GB2312" pitchFamily="49" charset="-122"/>
                <a:ea typeface="楷体_GB2312" pitchFamily="49" charset="-122"/>
              </a:rPr>
              <a:t>元素</a:t>
            </a:r>
            <a:r>
              <a:rPr lang="en-US" altLang="zh-CN" sz="2400" dirty="0">
                <a:solidFill>
                  <a:schemeClr val="tx1"/>
                </a:solidFill>
                <a:latin typeface="楷体_GB2312" pitchFamily="49" charset="-122"/>
                <a:ea typeface="楷体_GB2312" pitchFamily="49" charset="-122"/>
              </a:rPr>
              <a:t>1</a:t>
            </a:r>
            <a:endParaRPr lang="en-US" altLang="zh-CN" sz="2400" dirty="0">
              <a:solidFill>
                <a:schemeClr val="tx1"/>
              </a:solidFill>
              <a:latin typeface="楷体_GB2312" pitchFamily="49" charset="-122"/>
              <a:ea typeface="楷体_GB2312" pitchFamily="49" charset="-122"/>
            </a:endParaRPr>
          </a:p>
        </p:txBody>
      </p:sp>
      <p:sp>
        <p:nvSpPr>
          <p:cNvPr id="47115" name="Line 11"/>
          <p:cNvSpPr/>
          <p:nvPr/>
        </p:nvSpPr>
        <p:spPr>
          <a:xfrm>
            <a:off x="381000" y="2405063"/>
            <a:ext cx="1828800" cy="0"/>
          </a:xfrm>
          <a:prstGeom prst="line">
            <a:avLst/>
          </a:prstGeom>
          <a:ln w="28575" cap="sq" cmpd="sng">
            <a:solidFill>
              <a:schemeClr val="tx1"/>
            </a:solidFill>
            <a:prstDash val="solid"/>
            <a:headEnd type="none" w="med" len="med"/>
            <a:tailEnd type="none" w="med" len="med"/>
          </a:ln>
        </p:spPr>
      </p:sp>
      <p:sp>
        <p:nvSpPr>
          <p:cNvPr id="47116" name="Line 12"/>
          <p:cNvSpPr/>
          <p:nvPr/>
        </p:nvSpPr>
        <p:spPr>
          <a:xfrm>
            <a:off x="381000" y="2860675"/>
            <a:ext cx="1828800" cy="0"/>
          </a:xfrm>
          <a:prstGeom prst="line">
            <a:avLst/>
          </a:prstGeom>
          <a:ln w="28575" cap="sq" cmpd="sng">
            <a:solidFill>
              <a:schemeClr val="tx1"/>
            </a:solidFill>
            <a:prstDash val="solid"/>
            <a:headEnd type="none" w="med" len="med"/>
            <a:tailEnd type="none" w="med" len="med"/>
          </a:ln>
        </p:spPr>
      </p:sp>
      <p:sp>
        <p:nvSpPr>
          <p:cNvPr id="47117" name="Line 13"/>
          <p:cNvSpPr/>
          <p:nvPr/>
        </p:nvSpPr>
        <p:spPr>
          <a:xfrm>
            <a:off x="381000" y="2405063"/>
            <a:ext cx="0" cy="455612"/>
          </a:xfrm>
          <a:prstGeom prst="line">
            <a:avLst/>
          </a:prstGeom>
          <a:ln w="28575" cap="sq" cmpd="sng">
            <a:solidFill>
              <a:schemeClr val="tx1"/>
            </a:solidFill>
            <a:prstDash val="solid"/>
            <a:headEnd type="none" w="med" len="med"/>
            <a:tailEnd type="none" w="med" len="med"/>
          </a:ln>
        </p:spPr>
      </p:sp>
      <p:sp>
        <p:nvSpPr>
          <p:cNvPr id="47118" name="Line 14"/>
          <p:cNvSpPr/>
          <p:nvPr/>
        </p:nvSpPr>
        <p:spPr>
          <a:xfrm>
            <a:off x="1371600" y="2405063"/>
            <a:ext cx="0" cy="455612"/>
          </a:xfrm>
          <a:prstGeom prst="line">
            <a:avLst/>
          </a:prstGeom>
          <a:ln w="12700" cap="flat" cmpd="sng">
            <a:solidFill>
              <a:schemeClr val="tx1"/>
            </a:solidFill>
            <a:prstDash val="solid"/>
            <a:headEnd type="none" w="med" len="med"/>
            <a:tailEnd type="none" w="med" len="med"/>
          </a:ln>
        </p:spPr>
      </p:sp>
      <p:sp>
        <p:nvSpPr>
          <p:cNvPr id="47119" name="Line 15"/>
          <p:cNvSpPr/>
          <p:nvPr/>
        </p:nvSpPr>
        <p:spPr>
          <a:xfrm>
            <a:off x="2209800" y="2405063"/>
            <a:ext cx="0" cy="455612"/>
          </a:xfrm>
          <a:prstGeom prst="line">
            <a:avLst/>
          </a:prstGeom>
          <a:ln w="28575" cap="sq" cmpd="sng">
            <a:solidFill>
              <a:schemeClr val="tx1"/>
            </a:solidFill>
            <a:prstDash val="solid"/>
            <a:headEnd type="none" w="med" len="med"/>
            <a:tailEnd type="none" w="med" len="med"/>
          </a:ln>
        </p:spPr>
      </p:sp>
      <p:sp>
        <p:nvSpPr>
          <p:cNvPr id="47120" name="Rectangle 16"/>
          <p:cNvSpPr/>
          <p:nvPr/>
        </p:nvSpPr>
        <p:spPr>
          <a:xfrm>
            <a:off x="5959475" y="2403475"/>
            <a:ext cx="838200" cy="457200"/>
          </a:xfrm>
          <a:prstGeom prst="rect">
            <a:avLst/>
          </a:prstGeom>
          <a:solidFill>
            <a:srgbClr val="00CC99"/>
          </a:solidFill>
          <a:ln w="9525" cap="flat" cmpd="sng">
            <a:solidFill>
              <a:schemeClr val="tx1"/>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400" dirty="0">
                <a:solidFill>
                  <a:schemeClr val="tx1"/>
                </a:solidFill>
                <a:latin typeface="Times New Roman" panose="02020603050405020304" pitchFamily="18" charset="0"/>
                <a:ea typeface="仿宋_GB2312" pitchFamily="49" charset="-122"/>
              </a:rPr>
              <a:t>1346</a:t>
            </a:r>
            <a:endParaRPr lang="en-US" altLang="zh-CN" sz="2400" dirty="0">
              <a:solidFill>
                <a:schemeClr val="tx1"/>
              </a:solidFill>
              <a:latin typeface="Times New Roman" panose="02020603050405020304" pitchFamily="18" charset="0"/>
              <a:ea typeface="仿宋_GB2312" pitchFamily="49" charset="-122"/>
            </a:endParaRPr>
          </a:p>
        </p:txBody>
      </p:sp>
      <p:sp>
        <p:nvSpPr>
          <p:cNvPr id="47121" name="Rectangle 17"/>
          <p:cNvSpPr/>
          <p:nvPr/>
        </p:nvSpPr>
        <p:spPr>
          <a:xfrm>
            <a:off x="4968875" y="2403475"/>
            <a:ext cx="990600" cy="457200"/>
          </a:xfrm>
          <a:prstGeom prst="rect">
            <a:avLst/>
          </a:prstGeom>
          <a:solidFill>
            <a:srgbClr val="00CC99"/>
          </a:solidFill>
          <a:ln w="9525" cap="flat" cmpd="sng">
            <a:solidFill>
              <a:schemeClr val="tx1"/>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2400" dirty="0">
                <a:solidFill>
                  <a:schemeClr val="tx1"/>
                </a:solidFill>
                <a:latin typeface="楷体_GB2312" pitchFamily="49" charset="-122"/>
                <a:ea typeface="楷体_GB2312" pitchFamily="49" charset="-122"/>
              </a:rPr>
              <a:t>元素</a:t>
            </a:r>
            <a:r>
              <a:rPr lang="en-US" altLang="zh-CN" sz="2400" dirty="0">
                <a:solidFill>
                  <a:schemeClr val="tx1"/>
                </a:solidFill>
                <a:latin typeface="楷体_GB2312" pitchFamily="49" charset="-122"/>
                <a:ea typeface="楷体_GB2312" pitchFamily="49" charset="-122"/>
              </a:rPr>
              <a:t>3</a:t>
            </a:r>
            <a:endParaRPr lang="en-US" altLang="zh-CN" sz="2400" dirty="0">
              <a:solidFill>
                <a:schemeClr val="tx1"/>
              </a:solidFill>
              <a:latin typeface="楷体_GB2312" pitchFamily="49" charset="-122"/>
              <a:ea typeface="楷体_GB2312" pitchFamily="49" charset="-122"/>
            </a:endParaRPr>
          </a:p>
        </p:txBody>
      </p:sp>
      <p:sp>
        <p:nvSpPr>
          <p:cNvPr id="47122" name="Line 18"/>
          <p:cNvSpPr/>
          <p:nvPr/>
        </p:nvSpPr>
        <p:spPr>
          <a:xfrm>
            <a:off x="4968875" y="2403475"/>
            <a:ext cx="1828800" cy="0"/>
          </a:xfrm>
          <a:prstGeom prst="line">
            <a:avLst/>
          </a:prstGeom>
          <a:ln w="28575" cap="sq" cmpd="sng">
            <a:solidFill>
              <a:schemeClr val="tx1"/>
            </a:solidFill>
            <a:prstDash val="solid"/>
            <a:headEnd type="none" w="med" len="med"/>
            <a:tailEnd type="none" w="med" len="med"/>
          </a:ln>
        </p:spPr>
      </p:sp>
      <p:sp>
        <p:nvSpPr>
          <p:cNvPr id="47123" name="Line 19"/>
          <p:cNvSpPr/>
          <p:nvPr/>
        </p:nvSpPr>
        <p:spPr>
          <a:xfrm>
            <a:off x="4968875" y="2860675"/>
            <a:ext cx="1828800" cy="0"/>
          </a:xfrm>
          <a:prstGeom prst="line">
            <a:avLst/>
          </a:prstGeom>
          <a:ln w="28575" cap="sq" cmpd="sng">
            <a:solidFill>
              <a:schemeClr val="tx1"/>
            </a:solidFill>
            <a:prstDash val="solid"/>
            <a:headEnd type="none" w="med" len="med"/>
            <a:tailEnd type="none" w="med" len="med"/>
          </a:ln>
        </p:spPr>
      </p:sp>
      <p:sp>
        <p:nvSpPr>
          <p:cNvPr id="47124" name="Line 20"/>
          <p:cNvSpPr/>
          <p:nvPr/>
        </p:nvSpPr>
        <p:spPr>
          <a:xfrm>
            <a:off x="4968875" y="2403475"/>
            <a:ext cx="0" cy="457200"/>
          </a:xfrm>
          <a:prstGeom prst="line">
            <a:avLst/>
          </a:prstGeom>
          <a:ln w="28575" cap="sq" cmpd="sng">
            <a:solidFill>
              <a:schemeClr val="tx1"/>
            </a:solidFill>
            <a:prstDash val="solid"/>
            <a:headEnd type="none" w="med" len="med"/>
            <a:tailEnd type="none" w="med" len="med"/>
          </a:ln>
        </p:spPr>
      </p:sp>
      <p:sp>
        <p:nvSpPr>
          <p:cNvPr id="47125" name="Line 21"/>
          <p:cNvSpPr/>
          <p:nvPr/>
        </p:nvSpPr>
        <p:spPr>
          <a:xfrm>
            <a:off x="5959475" y="2403475"/>
            <a:ext cx="0" cy="457200"/>
          </a:xfrm>
          <a:prstGeom prst="line">
            <a:avLst/>
          </a:prstGeom>
          <a:ln w="12700" cap="flat" cmpd="sng">
            <a:solidFill>
              <a:schemeClr val="tx1"/>
            </a:solidFill>
            <a:prstDash val="solid"/>
            <a:headEnd type="none" w="med" len="med"/>
            <a:tailEnd type="none" w="med" len="med"/>
          </a:ln>
        </p:spPr>
      </p:sp>
      <p:sp>
        <p:nvSpPr>
          <p:cNvPr id="47126" name="Line 22"/>
          <p:cNvSpPr/>
          <p:nvPr/>
        </p:nvSpPr>
        <p:spPr>
          <a:xfrm>
            <a:off x="6797675" y="2403475"/>
            <a:ext cx="0" cy="457200"/>
          </a:xfrm>
          <a:prstGeom prst="line">
            <a:avLst/>
          </a:prstGeom>
          <a:ln w="28575" cap="sq" cmpd="sng">
            <a:solidFill>
              <a:schemeClr val="tx1"/>
            </a:solidFill>
            <a:prstDash val="solid"/>
            <a:headEnd type="none" w="med" len="med"/>
            <a:tailEnd type="none" w="med" len="med"/>
          </a:ln>
        </p:spPr>
      </p:sp>
      <p:sp>
        <p:nvSpPr>
          <p:cNvPr id="47127" name="Rectangle 23"/>
          <p:cNvSpPr/>
          <p:nvPr/>
        </p:nvSpPr>
        <p:spPr>
          <a:xfrm>
            <a:off x="8251825" y="2403475"/>
            <a:ext cx="838200" cy="455613"/>
          </a:xfrm>
          <a:prstGeom prst="rect">
            <a:avLst/>
          </a:prstGeom>
          <a:solidFill>
            <a:srgbClr val="00CC99"/>
          </a:solidFill>
          <a:ln w="9525" cap="flat" cmpd="sng">
            <a:solidFill>
              <a:schemeClr val="tx1"/>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1800" dirty="0">
                <a:solidFill>
                  <a:schemeClr val="tx1"/>
                </a:solidFill>
                <a:latin typeface="Times New Roman" panose="02020603050405020304" pitchFamily="18" charset="0"/>
                <a:ea typeface="仿宋_GB2312" pitchFamily="49" charset="-122"/>
              </a:rPr>
              <a:t> ∧</a:t>
            </a:r>
            <a:endParaRPr lang="en-US" altLang="zh-CN" sz="1800" dirty="0">
              <a:solidFill>
                <a:schemeClr val="tx1"/>
              </a:solidFill>
              <a:latin typeface="Times New Roman" panose="02020603050405020304" pitchFamily="18" charset="0"/>
              <a:ea typeface="仿宋_GB2312" pitchFamily="49" charset="-122"/>
            </a:endParaRPr>
          </a:p>
        </p:txBody>
      </p:sp>
      <p:sp>
        <p:nvSpPr>
          <p:cNvPr id="47128" name="Rectangle 24"/>
          <p:cNvSpPr/>
          <p:nvPr/>
        </p:nvSpPr>
        <p:spPr>
          <a:xfrm>
            <a:off x="7261225" y="2403475"/>
            <a:ext cx="990600" cy="455613"/>
          </a:xfrm>
          <a:prstGeom prst="rect">
            <a:avLst/>
          </a:prstGeom>
          <a:solidFill>
            <a:srgbClr val="00CC99"/>
          </a:solidFill>
          <a:ln w="9525" cap="flat" cmpd="sng">
            <a:solidFill>
              <a:schemeClr val="tx1"/>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2400" dirty="0">
                <a:solidFill>
                  <a:schemeClr val="tx1"/>
                </a:solidFill>
                <a:latin typeface="楷体_GB2312" pitchFamily="49" charset="-122"/>
                <a:ea typeface="楷体_GB2312" pitchFamily="49" charset="-122"/>
              </a:rPr>
              <a:t>元素</a:t>
            </a:r>
            <a:r>
              <a:rPr lang="en-US" altLang="zh-CN" sz="2400" dirty="0">
                <a:solidFill>
                  <a:schemeClr val="tx1"/>
                </a:solidFill>
                <a:latin typeface="楷体_GB2312" pitchFamily="49" charset="-122"/>
                <a:ea typeface="楷体_GB2312" pitchFamily="49" charset="-122"/>
              </a:rPr>
              <a:t>4</a:t>
            </a:r>
            <a:endParaRPr lang="en-US" altLang="zh-CN" sz="2400" dirty="0">
              <a:solidFill>
                <a:schemeClr val="tx1"/>
              </a:solidFill>
              <a:latin typeface="楷体_GB2312" pitchFamily="49" charset="-122"/>
              <a:ea typeface="楷体_GB2312" pitchFamily="49" charset="-122"/>
            </a:endParaRPr>
          </a:p>
        </p:txBody>
      </p:sp>
      <p:sp>
        <p:nvSpPr>
          <p:cNvPr id="47129" name="Line 25"/>
          <p:cNvSpPr/>
          <p:nvPr/>
        </p:nvSpPr>
        <p:spPr>
          <a:xfrm>
            <a:off x="7261225" y="2403475"/>
            <a:ext cx="1828800" cy="0"/>
          </a:xfrm>
          <a:prstGeom prst="line">
            <a:avLst/>
          </a:prstGeom>
          <a:ln w="28575" cap="sq" cmpd="sng">
            <a:solidFill>
              <a:schemeClr val="tx1"/>
            </a:solidFill>
            <a:prstDash val="solid"/>
            <a:headEnd type="none" w="med" len="med"/>
            <a:tailEnd type="none" w="med" len="med"/>
          </a:ln>
        </p:spPr>
      </p:sp>
      <p:sp>
        <p:nvSpPr>
          <p:cNvPr id="47130" name="Line 26"/>
          <p:cNvSpPr/>
          <p:nvPr/>
        </p:nvSpPr>
        <p:spPr>
          <a:xfrm>
            <a:off x="7261225" y="2859088"/>
            <a:ext cx="1828800" cy="0"/>
          </a:xfrm>
          <a:prstGeom prst="line">
            <a:avLst/>
          </a:prstGeom>
          <a:ln w="28575" cap="sq" cmpd="sng">
            <a:solidFill>
              <a:schemeClr val="tx1"/>
            </a:solidFill>
            <a:prstDash val="solid"/>
            <a:headEnd type="none" w="med" len="med"/>
            <a:tailEnd type="none" w="med" len="med"/>
          </a:ln>
        </p:spPr>
      </p:sp>
      <p:sp>
        <p:nvSpPr>
          <p:cNvPr id="47131" name="Line 27"/>
          <p:cNvSpPr/>
          <p:nvPr/>
        </p:nvSpPr>
        <p:spPr>
          <a:xfrm>
            <a:off x="7261225" y="2403475"/>
            <a:ext cx="0" cy="455613"/>
          </a:xfrm>
          <a:prstGeom prst="line">
            <a:avLst/>
          </a:prstGeom>
          <a:ln w="28575" cap="sq" cmpd="sng">
            <a:solidFill>
              <a:schemeClr val="tx1"/>
            </a:solidFill>
            <a:prstDash val="solid"/>
            <a:headEnd type="none" w="med" len="med"/>
            <a:tailEnd type="none" w="med" len="med"/>
          </a:ln>
        </p:spPr>
      </p:sp>
      <p:sp>
        <p:nvSpPr>
          <p:cNvPr id="47132" name="Line 28"/>
          <p:cNvSpPr/>
          <p:nvPr/>
        </p:nvSpPr>
        <p:spPr>
          <a:xfrm>
            <a:off x="8251825" y="2403475"/>
            <a:ext cx="0" cy="455613"/>
          </a:xfrm>
          <a:prstGeom prst="line">
            <a:avLst/>
          </a:prstGeom>
          <a:ln w="12700" cap="flat" cmpd="sng">
            <a:solidFill>
              <a:schemeClr val="tx1"/>
            </a:solidFill>
            <a:prstDash val="solid"/>
            <a:headEnd type="none" w="med" len="med"/>
            <a:tailEnd type="none" w="med" len="med"/>
          </a:ln>
        </p:spPr>
      </p:sp>
      <p:sp>
        <p:nvSpPr>
          <p:cNvPr id="47133" name="Line 29"/>
          <p:cNvSpPr/>
          <p:nvPr/>
        </p:nvSpPr>
        <p:spPr>
          <a:xfrm>
            <a:off x="9090025" y="2403475"/>
            <a:ext cx="0" cy="455613"/>
          </a:xfrm>
          <a:prstGeom prst="line">
            <a:avLst/>
          </a:prstGeom>
          <a:ln w="28575" cap="sq" cmpd="sng">
            <a:solidFill>
              <a:schemeClr val="tx1"/>
            </a:solidFill>
            <a:prstDash val="solid"/>
            <a:headEnd type="none" w="med" len="med"/>
            <a:tailEnd type="none" w="med" len="med"/>
          </a:ln>
        </p:spPr>
      </p:sp>
      <p:sp>
        <p:nvSpPr>
          <p:cNvPr id="47134" name="Rectangle 30"/>
          <p:cNvSpPr/>
          <p:nvPr/>
        </p:nvSpPr>
        <p:spPr>
          <a:xfrm>
            <a:off x="1905000" y="1687513"/>
            <a:ext cx="990600" cy="455612"/>
          </a:xfrm>
          <a:prstGeom prst="rect">
            <a:avLst/>
          </a:prstGeom>
          <a:solidFill>
            <a:srgbClr val="00CC99"/>
          </a:solidFill>
          <a:ln w="9525" cap="flat" cmpd="sng">
            <a:solidFill>
              <a:schemeClr val="tx1"/>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400" dirty="0">
                <a:solidFill>
                  <a:schemeClr val="tx1"/>
                </a:solidFill>
                <a:latin typeface="Times New Roman" panose="02020603050405020304" pitchFamily="18" charset="0"/>
                <a:ea typeface="仿宋_GB2312" pitchFamily="49" charset="-122"/>
              </a:rPr>
              <a:t>1345</a:t>
            </a:r>
            <a:endParaRPr lang="en-US" altLang="zh-CN" sz="2400" dirty="0">
              <a:solidFill>
                <a:schemeClr val="tx1"/>
              </a:solidFill>
              <a:latin typeface="Times New Roman" panose="02020603050405020304" pitchFamily="18" charset="0"/>
              <a:ea typeface="仿宋_GB2312" pitchFamily="49" charset="-122"/>
            </a:endParaRPr>
          </a:p>
        </p:txBody>
      </p:sp>
      <p:graphicFrame>
        <p:nvGraphicFramePr>
          <p:cNvPr id="47135" name="表格 47134"/>
          <p:cNvGraphicFramePr/>
          <p:nvPr/>
        </p:nvGraphicFramePr>
        <p:xfrm>
          <a:off x="838200" y="3017838"/>
          <a:ext cx="6019800" cy="3627438"/>
        </p:xfrm>
        <a:graphic>
          <a:graphicData uri="http://schemas.openxmlformats.org/drawingml/2006/table">
            <a:tbl>
              <a:tblPr/>
              <a:tblGrid>
                <a:gridCol w="1955800"/>
                <a:gridCol w="2387600"/>
                <a:gridCol w="1676400"/>
              </a:tblGrid>
              <a:tr h="517525">
                <a:tc>
                  <a:txBody>
                    <a:bodyPr/>
                    <a:lstStyle/>
                    <a:p>
                      <a:pPr lvl="0" eaLnBrk="1" hangingPunct="1">
                        <a:buNone/>
                      </a:pPr>
                      <a:r>
                        <a:rPr lang="zh-CN" altLang="en-US" b="1" dirty="0">
                          <a:latin typeface="楷体_GB2312" pitchFamily="49" charset="-122"/>
                          <a:ea typeface="楷体_GB2312" pitchFamily="49" charset="-122"/>
                        </a:rPr>
                        <a:t>存储地址</a:t>
                      </a:r>
                      <a:endParaRPr lang="zh-CN" altLang="en-US" b="1" dirty="0">
                        <a:latin typeface="楷体_GB2312" pitchFamily="49" charset="-122"/>
                        <a:ea typeface="楷体_GB2312" pitchFamily="49"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tc>
                  <a:txBody>
                    <a:bodyPr/>
                    <a:lstStyle/>
                    <a:p>
                      <a:pPr lvl="0" eaLnBrk="1" hangingPunct="1">
                        <a:buNone/>
                      </a:pP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存储内容</a:t>
                      </a:r>
                      <a:endParaRPr lang="zh-CN" altLang="en-US" b="1" dirty="0">
                        <a:latin typeface="楷体_GB2312" pitchFamily="49" charset="-122"/>
                        <a:ea typeface="楷体_GB2312"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tc>
                  <a:txBody>
                    <a:bodyPr/>
                    <a:lstStyle/>
                    <a:p>
                      <a:pPr lvl="0" eaLnBrk="1" hangingPunct="1">
                        <a:buNone/>
                      </a:pP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指针</a:t>
                      </a:r>
                      <a:endParaRPr lang="zh-CN" altLang="en-US" b="1" dirty="0">
                        <a:latin typeface="楷体_GB2312" pitchFamily="49" charset="-122"/>
                        <a:ea typeface="楷体_GB2312" pitchFamily="49"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tr>
              <a:tr h="519113">
                <a:tc>
                  <a:txBody>
                    <a:bodyPr/>
                    <a:lstStyle/>
                    <a:p>
                      <a:pPr lvl="0" eaLnBrk="1" hangingPunct="1">
                        <a:buNone/>
                      </a:pPr>
                      <a:r>
                        <a:rPr lang="en-US" altLang="zh-CN" b="1" dirty="0">
                          <a:solidFill>
                            <a:srgbClr val="FF3300"/>
                          </a:solidFill>
                          <a:latin typeface="楷体_GB2312" pitchFamily="49" charset="-122"/>
                          <a:ea typeface="楷体_GB2312" pitchFamily="49" charset="-122"/>
                        </a:rPr>
                        <a:t>  1345</a:t>
                      </a:r>
                      <a:endParaRPr lang="en-US" altLang="zh-CN" b="1" dirty="0">
                        <a:solidFill>
                          <a:srgbClr val="FF3300"/>
                        </a:solidFill>
                        <a:latin typeface="楷体_GB2312" pitchFamily="49" charset="-122"/>
                        <a:ea typeface="楷体_GB2312" pitchFamily="49"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tc>
                  <a:txBody>
                    <a:bodyPr/>
                    <a:lstStyle/>
                    <a:p>
                      <a:pPr lvl="0" eaLnBrk="1" hangingPunct="1">
                        <a:buNone/>
                      </a:pPr>
                      <a:r>
                        <a:rPr lang="en-US" altLang="zh-CN" b="1" dirty="0">
                          <a:solidFill>
                            <a:srgbClr val="FF3300"/>
                          </a:solidFill>
                          <a:latin typeface="楷体_GB2312" pitchFamily="49" charset="-122"/>
                          <a:ea typeface="楷体_GB2312" pitchFamily="49" charset="-122"/>
                        </a:rPr>
                        <a:t>   </a:t>
                      </a:r>
                      <a:r>
                        <a:rPr lang="zh-CN" altLang="en-US" b="1" dirty="0">
                          <a:solidFill>
                            <a:srgbClr val="FF3300"/>
                          </a:solidFill>
                          <a:latin typeface="楷体_GB2312" pitchFamily="49" charset="-122"/>
                          <a:ea typeface="楷体_GB2312" pitchFamily="49" charset="-122"/>
                        </a:rPr>
                        <a:t>元素</a:t>
                      </a:r>
                      <a:r>
                        <a:rPr lang="en-US" altLang="zh-CN" b="1" dirty="0">
                          <a:solidFill>
                            <a:srgbClr val="FF3300"/>
                          </a:solidFill>
                          <a:latin typeface="楷体_GB2312" pitchFamily="49" charset="-122"/>
                          <a:ea typeface="楷体_GB2312" pitchFamily="49" charset="-122"/>
                        </a:rPr>
                        <a:t>1</a:t>
                      </a:r>
                      <a:endParaRPr lang="en-US" altLang="zh-CN" b="1" dirty="0">
                        <a:solidFill>
                          <a:srgbClr val="FF3300"/>
                        </a:solidFill>
                        <a:latin typeface="楷体_GB2312" pitchFamily="49" charset="-122"/>
                        <a:ea typeface="楷体_GB2312"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tc>
                  <a:txBody>
                    <a:bodyPr/>
                    <a:lstStyle/>
                    <a:p>
                      <a:pPr lvl="0" eaLnBrk="1" hangingPunct="1">
                        <a:buNone/>
                      </a:pPr>
                      <a:r>
                        <a:rPr lang="en-US" altLang="zh-CN" b="1" dirty="0">
                          <a:latin typeface="楷体_GB2312" pitchFamily="49" charset="-122"/>
                          <a:ea typeface="楷体_GB2312" pitchFamily="49" charset="-122"/>
                        </a:rPr>
                        <a:t>  </a:t>
                      </a:r>
                      <a:r>
                        <a:rPr lang="en-US" altLang="zh-CN" b="1" dirty="0">
                          <a:solidFill>
                            <a:srgbClr val="FF3300"/>
                          </a:solidFill>
                          <a:latin typeface="楷体_GB2312" pitchFamily="49" charset="-122"/>
                          <a:ea typeface="楷体_GB2312" pitchFamily="49" charset="-122"/>
                        </a:rPr>
                        <a:t>1400</a:t>
                      </a:r>
                      <a:endParaRPr lang="en-US" altLang="zh-CN" b="1" dirty="0">
                        <a:solidFill>
                          <a:srgbClr val="FF3300"/>
                        </a:solidFill>
                        <a:latin typeface="楷体_GB2312" pitchFamily="49" charset="-122"/>
                        <a:ea typeface="楷体_GB2312" pitchFamily="49"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tr>
              <a:tr h="517525">
                <a:tc>
                  <a:txBody>
                    <a:bodyPr/>
                    <a:lstStyle/>
                    <a:p>
                      <a:pPr lvl="0" eaLnBrk="1" hangingPunct="1">
                        <a:buNone/>
                      </a:pPr>
                      <a:r>
                        <a:rPr lang="en-US" altLang="zh-CN" b="1" dirty="0">
                          <a:latin typeface="楷体_GB2312" pitchFamily="49" charset="-122"/>
                          <a:ea typeface="楷体_GB2312" pitchFamily="49" charset="-122"/>
                        </a:rPr>
                        <a:t>  1346</a:t>
                      </a:r>
                      <a:endParaRPr lang="en-US" altLang="zh-CN" b="1" dirty="0">
                        <a:latin typeface="楷体_GB2312" pitchFamily="49" charset="-122"/>
                        <a:ea typeface="楷体_GB2312" pitchFamily="49"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tc>
                  <a:txBody>
                    <a:bodyPr/>
                    <a:lstStyle/>
                    <a:p>
                      <a:pPr lvl="0" eaLnBrk="1" hangingPunct="1">
                        <a:buNone/>
                      </a:pP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元素</a:t>
                      </a:r>
                      <a:r>
                        <a:rPr lang="en-US" altLang="zh-CN" b="1" dirty="0">
                          <a:latin typeface="楷体_GB2312" pitchFamily="49" charset="-122"/>
                          <a:ea typeface="楷体_GB2312" pitchFamily="49" charset="-122"/>
                        </a:rPr>
                        <a:t>4</a:t>
                      </a:r>
                      <a:endParaRPr lang="en-US" altLang="zh-CN" b="1" dirty="0">
                        <a:latin typeface="楷体_GB2312" pitchFamily="49" charset="-122"/>
                        <a:ea typeface="楷体_GB2312"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tc>
                  <a:txBody>
                    <a:bodyPr/>
                    <a:lstStyle/>
                    <a:p>
                      <a:pPr lvl="0" eaLnBrk="1" hangingPunct="1">
                        <a:buNone/>
                      </a:pPr>
                      <a:r>
                        <a:rPr lang="en-US" altLang="zh-CN" b="1" dirty="0">
                          <a:latin typeface="楷体_GB2312" pitchFamily="49" charset="-122"/>
                          <a:ea typeface="楷体_GB2312" pitchFamily="49" charset="-122"/>
                        </a:rPr>
                        <a:t>   ∧</a:t>
                      </a:r>
                      <a:endParaRPr lang="en-US" altLang="zh-CN" b="1" dirty="0">
                        <a:latin typeface="楷体_GB2312" pitchFamily="49" charset="-122"/>
                        <a:ea typeface="楷体_GB2312" pitchFamily="49"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tr>
              <a:tr h="519112">
                <a:tc>
                  <a:txBody>
                    <a:bodyPr/>
                    <a:lstStyle/>
                    <a:p>
                      <a:pPr lvl="0" eaLnBrk="1" hangingPunct="1">
                        <a:buNone/>
                      </a:pPr>
                      <a:r>
                        <a:rPr lang="en-US" altLang="zh-CN" b="1" dirty="0">
                          <a:latin typeface="楷体_GB2312" pitchFamily="49" charset="-122"/>
                          <a:ea typeface="楷体_GB2312" pitchFamily="49" charset="-122"/>
                        </a:rPr>
                        <a:t>  </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tc>
                  <a:txBody>
                    <a:bodyPr/>
                    <a:lstStyle/>
                    <a:p>
                      <a:pPr lvl="0" eaLnBrk="1" hangingPunct="1">
                        <a:buNone/>
                      </a:pPr>
                      <a:r>
                        <a:rPr lang="en-US" altLang="zh-CN" b="1" dirty="0">
                          <a:latin typeface="楷体_GB2312" pitchFamily="49" charset="-122"/>
                          <a:ea typeface="楷体_GB2312" pitchFamily="49" charset="-122"/>
                        </a:rPr>
                        <a:t>     </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tc>
                  <a:txBody>
                    <a:bodyPr/>
                    <a:lstStyle/>
                    <a:p>
                      <a:pPr lvl="0" eaLnBrk="1" hangingPunct="1">
                        <a:buNone/>
                      </a:pPr>
                      <a:r>
                        <a:rPr lang="en-US" altLang="zh-CN" b="1" dirty="0">
                          <a:latin typeface="楷体_GB2312" pitchFamily="49" charset="-122"/>
                          <a:ea typeface="楷体_GB2312" pitchFamily="49" charset="-122"/>
                        </a:rPr>
                        <a:t>  </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tr>
              <a:tr h="517525">
                <a:tc>
                  <a:txBody>
                    <a:bodyPr/>
                    <a:lstStyle/>
                    <a:p>
                      <a:pPr lvl="0" eaLnBrk="1" hangingPunct="1">
                        <a:buNone/>
                      </a:pPr>
                      <a:r>
                        <a:rPr lang="en-US" altLang="zh-CN" b="1" dirty="0">
                          <a:latin typeface="楷体_GB2312" pitchFamily="49" charset="-122"/>
                          <a:ea typeface="楷体_GB2312" pitchFamily="49" charset="-122"/>
                        </a:rPr>
                        <a:t>  </a:t>
                      </a:r>
                      <a:r>
                        <a:rPr lang="en-US" altLang="zh-CN" b="1" dirty="0">
                          <a:solidFill>
                            <a:srgbClr val="FF3300"/>
                          </a:solidFill>
                          <a:latin typeface="楷体_GB2312" pitchFamily="49" charset="-122"/>
                          <a:ea typeface="楷体_GB2312" pitchFamily="49" charset="-122"/>
                        </a:rPr>
                        <a:t>1400</a:t>
                      </a:r>
                      <a:endParaRPr lang="en-US" altLang="zh-CN" b="1" dirty="0">
                        <a:solidFill>
                          <a:srgbClr val="FF3300"/>
                        </a:solidFill>
                        <a:latin typeface="楷体_GB2312" pitchFamily="49" charset="-122"/>
                        <a:ea typeface="楷体_GB2312" pitchFamily="49"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tc>
                  <a:txBody>
                    <a:bodyPr/>
                    <a:lstStyle/>
                    <a:p>
                      <a:pPr lvl="0" eaLnBrk="1" hangingPunct="1">
                        <a:buNone/>
                      </a:pPr>
                      <a:r>
                        <a:rPr lang="en-US" altLang="zh-CN" b="1" dirty="0">
                          <a:latin typeface="楷体_GB2312" pitchFamily="49" charset="-122"/>
                          <a:ea typeface="楷体_GB2312" pitchFamily="49" charset="-122"/>
                        </a:rPr>
                        <a:t>   </a:t>
                      </a:r>
                      <a:r>
                        <a:rPr lang="zh-CN" altLang="en-US" b="1" dirty="0">
                          <a:solidFill>
                            <a:srgbClr val="FF3300"/>
                          </a:solidFill>
                          <a:latin typeface="楷体_GB2312" pitchFamily="49" charset="-122"/>
                          <a:ea typeface="楷体_GB2312" pitchFamily="49" charset="-122"/>
                        </a:rPr>
                        <a:t>元素</a:t>
                      </a:r>
                      <a:r>
                        <a:rPr lang="en-US" altLang="zh-CN" b="1" dirty="0">
                          <a:solidFill>
                            <a:srgbClr val="FF3300"/>
                          </a:solidFill>
                          <a:latin typeface="楷体_GB2312" pitchFamily="49" charset="-122"/>
                          <a:ea typeface="楷体_GB2312" pitchFamily="49" charset="-122"/>
                        </a:rPr>
                        <a:t>2</a:t>
                      </a:r>
                      <a:endParaRPr lang="en-US" altLang="zh-CN" b="1" dirty="0">
                        <a:solidFill>
                          <a:srgbClr val="FF3300"/>
                        </a:solidFill>
                        <a:latin typeface="楷体_GB2312" pitchFamily="49" charset="-122"/>
                        <a:ea typeface="楷体_GB2312"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tc>
                  <a:txBody>
                    <a:bodyPr/>
                    <a:lstStyle/>
                    <a:p>
                      <a:pPr lvl="0" eaLnBrk="1" hangingPunct="1">
                        <a:buNone/>
                      </a:pPr>
                      <a:r>
                        <a:rPr lang="en-US" altLang="zh-CN" b="1" dirty="0">
                          <a:solidFill>
                            <a:srgbClr val="FF3300"/>
                          </a:solidFill>
                          <a:latin typeface="楷体_GB2312" pitchFamily="49" charset="-122"/>
                          <a:ea typeface="楷体_GB2312" pitchFamily="49" charset="-122"/>
                        </a:rPr>
                        <a:t>  1536</a:t>
                      </a:r>
                      <a:endParaRPr lang="en-US" altLang="zh-CN" b="1" dirty="0">
                        <a:solidFill>
                          <a:srgbClr val="FF3300"/>
                        </a:solidFill>
                        <a:latin typeface="楷体_GB2312" pitchFamily="49" charset="-122"/>
                        <a:ea typeface="楷体_GB2312" pitchFamily="49"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tr>
              <a:tr h="517525">
                <a:tc>
                  <a:txBody>
                    <a:bodyPr/>
                    <a:lstStyle/>
                    <a:p>
                      <a:pPr lvl="0" eaLnBrk="1" hangingPunct="1">
                        <a:buNone/>
                      </a:pPr>
                      <a:r>
                        <a:rPr lang="en-US" altLang="zh-CN" b="1" dirty="0">
                          <a:latin typeface="楷体_GB2312" pitchFamily="49" charset="-122"/>
                          <a:ea typeface="楷体_GB2312" pitchFamily="49" charset="-122"/>
                        </a:rPr>
                        <a:t>  </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tc>
                  <a:txBody>
                    <a:bodyPr/>
                    <a:lstStyle/>
                    <a:p>
                      <a:pPr lvl="0" eaLnBrk="1" hangingPunct="1">
                        <a:buNone/>
                      </a:pPr>
                      <a:r>
                        <a:rPr lang="en-US" altLang="zh-CN" b="1" dirty="0">
                          <a:latin typeface="楷体_GB2312" pitchFamily="49" charset="-122"/>
                          <a:ea typeface="楷体_GB2312" pitchFamily="49" charset="-122"/>
                        </a:rPr>
                        <a:t>     </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tc>
                  <a:txBody>
                    <a:bodyPr/>
                    <a:lstStyle/>
                    <a:p>
                      <a:pPr lvl="0" eaLnBrk="1" hangingPunct="1">
                        <a:buNone/>
                      </a:pPr>
                      <a:r>
                        <a:rPr lang="en-US" altLang="zh-CN" b="1" dirty="0">
                          <a:latin typeface="楷体_GB2312" pitchFamily="49" charset="-122"/>
                          <a:ea typeface="楷体_GB2312" pitchFamily="49" charset="-122"/>
                        </a:rPr>
                        <a:t>  </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tr>
              <a:tr h="519113">
                <a:tc>
                  <a:txBody>
                    <a:bodyPr/>
                    <a:lstStyle/>
                    <a:p>
                      <a:pPr lvl="0" eaLnBrk="1" hangingPunct="1">
                        <a:buNone/>
                      </a:pPr>
                      <a:r>
                        <a:rPr lang="en-US" altLang="zh-CN" b="1" dirty="0">
                          <a:latin typeface="楷体_GB2312" pitchFamily="49" charset="-122"/>
                          <a:ea typeface="楷体_GB2312" pitchFamily="49" charset="-122"/>
                        </a:rPr>
                        <a:t>  1536</a:t>
                      </a:r>
                      <a:endParaRPr lang="en-US" altLang="zh-CN" b="1" dirty="0">
                        <a:latin typeface="楷体_GB2312" pitchFamily="49" charset="-122"/>
                        <a:ea typeface="楷体_GB2312" pitchFamily="49"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ECFF"/>
                    </a:solidFill>
                  </a:tcPr>
                </a:tc>
                <a:tc>
                  <a:txBody>
                    <a:bodyPr/>
                    <a:lstStyle/>
                    <a:p>
                      <a:pPr lvl="0" eaLnBrk="1" hangingPunct="1">
                        <a:buNone/>
                      </a:pP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元素</a:t>
                      </a:r>
                      <a:r>
                        <a:rPr lang="en-US" altLang="zh-CN" b="1" dirty="0">
                          <a:latin typeface="楷体_GB2312" pitchFamily="49" charset="-122"/>
                          <a:ea typeface="楷体_GB2312" pitchFamily="49" charset="-122"/>
                        </a:rPr>
                        <a:t>3</a:t>
                      </a:r>
                      <a:endParaRPr lang="en-US" altLang="zh-CN" b="1" dirty="0">
                        <a:latin typeface="楷体_GB2312" pitchFamily="49" charset="-122"/>
                        <a:ea typeface="楷体_GB2312"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ECFF"/>
                    </a:solidFill>
                  </a:tcPr>
                </a:tc>
                <a:tc>
                  <a:txBody>
                    <a:bodyPr/>
                    <a:lstStyle/>
                    <a:p>
                      <a:pPr lvl="0" eaLnBrk="1" hangingPunct="1">
                        <a:buNone/>
                      </a:pPr>
                      <a:r>
                        <a:rPr lang="en-US" altLang="zh-CN" b="1" dirty="0">
                          <a:latin typeface="楷体_GB2312" pitchFamily="49" charset="-122"/>
                          <a:ea typeface="楷体_GB2312" pitchFamily="49" charset="-122"/>
                        </a:rPr>
                        <a:t>  1346</a:t>
                      </a:r>
                      <a:endParaRPr lang="en-US" altLang="zh-CN" b="1" dirty="0">
                        <a:latin typeface="楷体_GB2312" pitchFamily="49" charset="-122"/>
                        <a:ea typeface="楷体_GB2312" pitchFamily="49"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ECFF"/>
                    </a:solidFill>
                  </a:tcPr>
                </a:tc>
              </a:tr>
            </a:tbl>
          </a:graphicData>
        </a:graphic>
      </p:graphicFrame>
      <p:sp>
        <p:nvSpPr>
          <p:cNvPr id="47169" name="Text Box 69"/>
          <p:cNvSpPr txBox="1"/>
          <p:nvPr/>
        </p:nvSpPr>
        <p:spPr>
          <a:xfrm>
            <a:off x="5410200" y="1524000"/>
            <a:ext cx="1778000" cy="55308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None/>
            </a:pPr>
            <a:r>
              <a:rPr lang="en-US" altLang="zh-CN" sz="2000" dirty="0">
                <a:solidFill>
                  <a:srgbClr val="0000FF"/>
                </a:solidFill>
                <a:latin typeface="Times New Roman" panose="02020603050405020304" pitchFamily="18" charset="0"/>
                <a:ea typeface="宋体" panose="02010600030101010101" pitchFamily="2" charset="-122"/>
              </a:rPr>
              <a:t> </a:t>
            </a:r>
            <a:r>
              <a:rPr lang="zh-CN" altLang="en-US" sz="3000" dirty="0">
                <a:solidFill>
                  <a:srgbClr val="0000FF"/>
                </a:solidFill>
                <a:latin typeface="Times New Roman" panose="02020603050405020304" pitchFamily="18" charset="0"/>
                <a:ea typeface="宋体" panose="02010600030101010101" pitchFamily="2" charset="-122"/>
              </a:rPr>
              <a:t>链式存储 </a:t>
            </a:r>
            <a:endParaRPr lang="zh-CN" altLang="en-US" sz="3000" dirty="0">
              <a:solidFill>
                <a:srgbClr val="0000FF"/>
              </a:solidFill>
              <a:latin typeface="Times New Roman" panose="02020603050405020304" pitchFamily="18" charset="0"/>
              <a:ea typeface="宋体" panose="02010600030101010101" pitchFamily="2" charset="-122"/>
            </a:endParaRPr>
          </a:p>
        </p:txBody>
      </p:sp>
      <p:sp>
        <p:nvSpPr>
          <p:cNvPr id="47170" name="Line 71"/>
          <p:cNvSpPr/>
          <p:nvPr/>
        </p:nvSpPr>
        <p:spPr>
          <a:xfrm>
            <a:off x="1066800" y="1870075"/>
            <a:ext cx="0" cy="533400"/>
          </a:xfrm>
          <a:prstGeom prst="line">
            <a:avLst/>
          </a:prstGeom>
          <a:ln w="38100" cap="flat" cmpd="sng">
            <a:solidFill>
              <a:srgbClr val="FF3300"/>
            </a:solidFill>
            <a:prstDash val="solid"/>
            <a:headEnd type="none" w="med" len="med"/>
            <a:tailEnd type="triangle" w="med" len="med"/>
          </a:ln>
        </p:spPr>
      </p:sp>
      <p:sp>
        <p:nvSpPr>
          <p:cNvPr id="47171" name="Text Box 72" descr="蓝色砂纸"/>
          <p:cNvSpPr txBox="1"/>
          <p:nvPr/>
        </p:nvSpPr>
        <p:spPr>
          <a:xfrm>
            <a:off x="1882775" y="1298575"/>
            <a:ext cx="1185863"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None/>
            </a:pPr>
            <a:r>
              <a:rPr lang="en-US" altLang="zh-CN" sz="1800" dirty="0">
                <a:solidFill>
                  <a:schemeClr val="tx1"/>
                </a:solidFill>
                <a:latin typeface="Times New Roman" panose="02020603050405020304" pitchFamily="18" charset="0"/>
                <a:ea typeface="宋体" panose="02010600030101010101" pitchFamily="2" charset="-122"/>
              </a:rPr>
              <a:t>Header</a:t>
            </a:r>
            <a:endParaRPr lang="en-US" altLang="zh-CN" sz="1800" dirty="0">
              <a:solidFill>
                <a:schemeClr val="tx1"/>
              </a:solidFill>
              <a:latin typeface="Times New Roman" panose="02020603050405020304" pitchFamily="18" charset="0"/>
              <a:ea typeface="宋体" panose="02010600030101010101" pitchFamily="2" charset="-122"/>
            </a:endParaRPr>
          </a:p>
        </p:txBody>
      </p:sp>
      <p:sp>
        <p:nvSpPr>
          <p:cNvPr id="47172" name="Line 71"/>
          <p:cNvSpPr/>
          <p:nvPr/>
        </p:nvSpPr>
        <p:spPr>
          <a:xfrm flipH="1">
            <a:off x="919163" y="1854200"/>
            <a:ext cx="1223962" cy="76200"/>
          </a:xfrm>
          <a:custGeom>
            <a:avLst/>
            <a:gdLst/>
            <a:ahLst/>
            <a:cxnLst>
              <a:cxn ang="0">
                <a:pos x="162404" y="29138"/>
              </a:cxn>
              <a:cxn ang="0">
                <a:pos x="1062825" y="29138"/>
              </a:cxn>
              <a:cxn ang="0">
                <a:pos x="1062825" y="47061"/>
              </a:cxn>
              <a:cxn ang="0">
                <a:pos x="162404" y="47061"/>
              </a:cxn>
            </a:cxnLst>
            <a:rect l="0" t="0" r="0" b="0"/>
            <a:pathLst>
              <a:path w="1223645" h="76200">
                <a:moveTo>
                  <a:pt x="162194" y="29138"/>
                </a:moveTo>
                <a:lnTo>
                  <a:pt x="1061450" y="29138"/>
                </a:lnTo>
                <a:lnTo>
                  <a:pt x="1061450" y="47061"/>
                </a:lnTo>
                <a:lnTo>
                  <a:pt x="162194" y="47061"/>
                </a:lnTo>
                <a:lnTo>
                  <a:pt x="162194" y="29138"/>
                </a:lnTo>
                <a:close/>
              </a:path>
            </a:pathLst>
          </a:custGeom>
          <a:noFill/>
          <a:ln w="38100" cap="flat" cmpd="sng">
            <a:solidFill>
              <a:srgbClr val="FF3300">
                <a:alpha val="100000"/>
              </a:srgbClr>
            </a:solidFill>
            <a:prstDash val="solid"/>
            <a:round/>
            <a:headEnd type="none" w="med" len="med"/>
            <a:tailEnd type="triangle" w="med" len="med"/>
          </a:ln>
        </p:spPr>
        <p:txBody>
          <a:bodyPr/>
          <a:lstStyle/>
          <a:p>
            <a:endParaRPr lang="zh-CN" altLang="en-US"/>
          </a:p>
        </p:txBody>
      </p:sp>
      <p:sp>
        <p:nvSpPr>
          <p:cNvPr id="47173" name="Line 71"/>
          <p:cNvSpPr/>
          <p:nvPr/>
        </p:nvSpPr>
        <p:spPr>
          <a:xfrm flipV="1">
            <a:off x="2098675" y="2622550"/>
            <a:ext cx="590550" cy="19050"/>
          </a:xfrm>
          <a:prstGeom prst="line">
            <a:avLst/>
          </a:prstGeom>
          <a:ln w="38100" cap="flat" cmpd="sng">
            <a:solidFill>
              <a:srgbClr val="FF3300"/>
            </a:solidFill>
            <a:prstDash val="solid"/>
            <a:headEnd type="none" w="med" len="med"/>
            <a:tailEnd type="triangle" w="med" len="med"/>
          </a:ln>
        </p:spPr>
      </p:sp>
      <p:sp>
        <p:nvSpPr>
          <p:cNvPr id="47174" name="Line 71"/>
          <p:cNvSpPr/>
          <p:nvPr/>
        </p:nvSpPr>
        <p:spPr>
          <a:xfrm flipV="1">
            <a:off x="4383088" y="2641600"/>
            <a:ext cx="592137" cy="19050"/>
          </a:xfrm>
          <a:prstGeom prst="line">
            <a:avLst/>
          </a:prstGeom>
          <a:ln w="38100" cap="flat" cmpd="sng">
            <a:solidFill>
              <a:srgbClr val="FF3300"/>
            </a:solidFill>
            <a:prstDash val="solid"/>
            <a:headEnd type="none" w="med" len="med"/>
            <a:tailEnd type="triangle" w="med" len="med"/>
          </a:ln>
        </p:spPr>
      </p:sp>
      <p:sp>
        <p:nvSpPr>
          <p:cNvPr id="47175" name="Line 71"/>
          <p:cNvSpPr/>
          <p:nvPr/>
        </p:nvSpPr>
        <p:spPr>
          <a:xfrm flipV="1">
            <a:off x="6694488" y="2624138"/>
            <a:ext cx="592137" cy="19050"/>
          </a:xfrm>
          <a:prstGeom prst="line">
            <a:avLst/>
          </a:prstGeom>
          <a:ln w="38100" cap="flat" cmpd="sng">
            <a:solidFill>
              <a:srgbClr val="FF3300"/>
            </a:solidFill>
            <a:prstDash val="solid"/>
            <a:headEnd type="none" w="med" len="med"/>
            <a:tailEnd type="triangle" w="med" len="med"/>
          </a:ln>
        </p:spPr>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p:nvPr/>
        </p:nvSpPr>
        <p:spPr>
          <a:xfrm>
            <a:off x="755650" y="1976120"/>
            <a:ext cx="7838440" cy="1383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l" eaLnBrk="1" hangingPunct="1">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在不同的编程环境中，</a:t>
            </a:r>
            <a:r>
              <a:rPr lang="zh-CN" altLang="en-US" b="0" dirty="0">
                <a:solidFill>
                  <a:srgbClr val="000000"/>
                </a:solidFill>
                <a:latin typeface="Times New Roman" panose="02020603050405020304" pitchFamily="18" charset="0"/>
                <a:ea typeface="宋体" panose="02010600030101010101" pitchFamily="2" charset="-122"/>
                <a:sym typeface="+mn-ea"/>
              </a:rPr>
              <a:t>存储结构可以有不同的描述方法。</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spcBef>
                <a:spcPct val="0"/>
              </a:spcBef>
              <a:buClrTx/>
              <a:buFont typeface="Arial" panose="020B0604020202020204" pitchFamily="34" charset="0"/>
              <a:buNone/>
            </a:pP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31076" name="Text Box 4"/>
          <p:cNvSpPr txBox="1"/>
          <p:nvPr/>
        </p:nvSpPr>
        <p:spPr>
          <a:xfrm>
            <a:off x="827088" y="3357563"/>
            <a:ext cx="7859712" cy="12985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当用高级程序设计语言进行编程时，通常可用该语言中提供的</a:t>
            </a:r>
            <a:r>
              <a:rPr lang="zh-CN" altLang="en-US" u="sng" dirty="0">
                <a:solidFill>
                  <a:srgbClr val="FF0000"/>
                </a:solidFill>
                <a:latin typeface="Times New Roman" panose="02020603050405020304" pitchFamily="18" charset="0"/>
                <a:ea typeface="宋体" panose="02010600030101010101" pitchFamily="2" charset="-122"/>
              </a:rPr>
              <a:t>数据类型</a:t>
            </a:r>
            <a:r>
              <a:rPr lang="zh-CN" altLang="en-US" b="0" dirty="0">
                <a:solidFill>
                  <a:srgbClr val="000000"/>
                </a:solidFill>
                <a:latin typeface="Times New Roman" panose="02020603050405020304" pitchFamily="18" charset="0"/>
                <a:ea typeface="宋体" panose="02010600030101010101" pitchFamily="2" charset="-122"/>
              </a:rPr>
              <a:t>描述之。</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1074"/>
                                        </p:tgtEl>
                                        <p:attrNameLst>
                                          <p:attrName>style.visibility</p:attrName>
                                        </p:attrNameLst>
                                      </p:cBhvr>
                                      <p:to>
                                        <p:strVal val="visible"/>
                                      </p:to>
                                    </p:set>
                                    <p:animEffect transition="in" filter="wipe(left)">
                                      <p:cBhvr>
                                        <p:cTn id="7" dur="500"/>
                                        <p:tgtEl>
                                          <p:spTgt spid="131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31076"/>
                                        </p:tgtEl>
                                        <p:attrNameLst>
                                          <p:attrName>style.visibility</p:attrName>
                                        </p:attrNameLst>
                                      </p:cBhvr>
                                      <p:to>
                                        <p:strVal val="visible"/>
                                      </p:to>
                                    </p:set>
                                    <p:animEffect transition="in" filter="wipe(left)">
                                      <p:cBhvr>
                                        <p:cTn id="12" dur="75"/>
                                        <p:tgtEl>
                                          <p:spTgt spid="131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p:bldP spid="13107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p:nvPr/>
        </p:nvSpPr>
        <p:spPr>
          <a:xfrm>
            <a:off x="900113" y="1357313"/>
            <a:ext cx="1017587"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dirty="0">
                <a:solidFill>
                  <a:srgbClr val="000000"/>
                </a:solidFill>
                <a:latin typeface="Times New Roman" panose="02020603050405020304" pitchFamily="18" charset="0"/>
                <a:ea typeface="宋体" panose="02010600030101010101" pitchFamily="2" charset="-122"/>
              </a:rPr>
              <a:t>例如</a:t>
            </a:r>
            <a:r>
              <a:rPr lang="en-US" altLang="zh-CN" dirty="0">
                <a:solidFill>
                  <a:srgbClr val="000000"/>
                </a:solidFill>
                <a:latin typeface="Times New Roman" panose="02020603050405020304" pitchFamily="18" charset="0"/>
                <a:ea typeface="宋体" panose="02010600030101010101" pitchFamily="2" charset="-122"/>
              </a:rPr>
              <a:t>:</a:t>
            </a:r>
            <a:endParaRPr lang="en-US" altLang="zh-CN" b="0" dirty="0">
              <a:solidFill>
                <a:srgbClr val="000000"/>
              </a:solidFill>
              <a:latin typeface="Times New Roman" panose="02020603050405020304" pitchFamily="18" charset="0"/>
              <a:ea typeface="宋体" panose="02010600030101010101" pitchFamily="2" charset="-122"/>
            </a:endParaRPr>
          </a:p>
        </p:txBody>
      </p:sp>
      <p:sp>
        <p:nvSpPr>
          <p:cNvPr id="132099" name="Text Box 3"/>
          <p:cNvSpPr txBox="1"/>
          <p:nvPr/>
        </p:nvSpPr>
        <p:spPr>
          <a:xfrm>
            <a:off x="881063" y="2109788"/>
            <a:ext cx="7766050" cy="1158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5000"/>
              </a:lnSpc>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以三个带有次序关系的整数表示一</a:t>
            </a:r>
            <a:r>
              <a:rPr lang="zh-CN" altLang="en-US" b="0" dirty="0" smtClean="0">
                <a:solidFill>
                  <a:srgbClr val="000000"/>
                </a:solidFill>
                <a:latin typeface="Times New Roman" panose="02020603050405020304" pitchFamily="18" charset="0"/>
                <a:ea typeface="宋体" panose="02010600030101010101" pitchFamily="2" charset="-122"/>
              </a:rPr>
              <a:t>个“</a:t>
            </a:r>
            <a:r>
              <a:rPr lang="zh-CN" altLang="en-US" b="0" dirty="0" smtClean="0">
                <a:solidFill>
                  <a:srgbClr val="FF0000"/>
                </a:solidFill>
                <a:latin typeface="Times New Roman" panose="02020603050405020304" pitchFamily="18" charset="0"/>
                <a:ea typeface="宋体" panose="02010600030101010101" pitchFamily="2" charset="-122"/>
              </a:rPr>
              <a:t>长的整数</a:t>
            </a:r>
            <a:r>
              <a:rPr lang="zh-CN" altLang="en-US" b="0" dirty="0" smtClean="0">
                <a:solidFill>
                  <a:srgbClr val="000000"/>
                </a:solidFill>
                <a:latin typeface="Times New Roman" panose="02020603050405020304" pitchFamily="18" charset="0"/>
                <a:ea typeface="宋体" panose="02010600030101010101" pitchFamily="2" charset="-122"/>
              </a:rPr>
              <a:t>”时</a:t>
            </a:r>
            <a:r>
              <a:rPr lang="zh-CN" altLang="en-US" b="0" dirty="0">
                <a:solidFill>
                  <a:srgbClr val="000000"/>
                </a:solidFill>
                <a:latin typeface="Times New Roman" panose="02020603050405020304" pitchFamily="18" charset="0"/>
                <a:ea typeface="宋体" panose="02010600030101010101" pitchFamily="2" charset="-122"/>
              </a:rPr>
              <a:t>，可利用 </a:t>
            </a:r>
            <a:r>
              <a:rPr lang="en-US" altLang="zh-CN" dirty="0">
                <a:solidFill>
                  <a:srgbClr val="000000"/>
                </a:solidFill>
                <a:latin typeface="Times New Roman" panose="02020603050405020304" pitchFamily="18" charset="0"/>
                <a:ea typeface="宋体" panose="02010600030101010101" pitchFamily="2" charset="-122"/>
              </a:rPr>
              <a:t>C </a:t>
            </a:r>
            <a:r>
              <a:rPr lang="zh-CN" altLang="en-US" b="0" dirty="0">
                <a:solidFill>
                  <a:srgbClr val="000000"/>
                </a:solidFill>
                <a:latin typeface="Times New Roman" panose="02020603050405020304" pitchFamily="18" charset="0"/>
                <a:ea typeface="宋体" panose="02010600030101010101" pitchFamily="2" charset="-122"/>
              </a:rPr>
              <a:t>语言中提供的整数数组类型。</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32100" name="Text Box 4"/>
          <p:cNvSpPr txBox="1"/>
          <p:nvPr/>
        </p:nvSpPr>
        <p:spPr>
          <a:xfrm>
            <a:off x="2078038" y="4700588"/>
            <a:ext cx="4556125"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dirty="0">
                <a:solidFill>
                  <a:srgbClr val="000000"/>
                </a:solidFill>
                <a:latin typeface="Times New Roman" panose="02020603050405020304" pitchFamily="18" charset="0"/>
                <a:ea typeface="宋体" panose="02010600030101010101" pitchFamily="2" charset="-122"/>
              </a:rPr>
              <a:t> typedef int</a:t>
            </a:r>
            <a:r>
              <a:rPr lang="en-US" altLang="zh-CN" b="0" dirty="0">
                <a:solidFill>
                  <a:srgbClr val="000000"/>
                </a:solidFill>
                <a:latin typeface="Times New Roman" panose="02020603050405020304" pitchFamily="18" charset="0"/>
                <a:ea typeface="宋体" panose="02010600030101010101" pitchFamily="2" charset="-122"/>
              </a:rPr>
              <a:t> Long_int [3];</a:t>
            </a:r>
            <a:endParaRPr lang="en-US" altLang="zh-CN" b="0" dirty="0">
              <a:solidFill>
                <a:srgbClr val="000000"/>
              </a:solidFill>
              <a:latin typeface="Times New Roman" panose="02020603050405020304" pitchFamily="18" charset="0"/>
              <a:ea typeface="宋体" panose="02010600030101010101" pitchFamily="2" charset="-122"/>
            </a:endParaRPr>
          </a:p>
        </p:txBody>
      </p:sp>
      <p:sp>
        <p:nvSpPr>
          <p:cNvPr id="132101" name="Rectangle 5"/>
          <p:cNvSpPr/>
          <p:nvPr/>
        </p:nvSpPr>
        <p:spPr>
          <a:xfrm>
            <a:off x="1615758" y="3616325"/>
            <a:ext cx="3425825" cy="6302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5000"/>
              </a:lnSpc>
              <a:spcBef>
                <a:spcPct val="0"/>
              </a:spcBef>
              <a:buClrTx/>
              <a:buFont typeface="Arial" panose="020B0604020202020204" pitchFamily="34" charset="0"/>
              <a:buNone/>
            </a:pPr>
            <a:r>
              <a:rPr lang="zh-CN" altLang="en-US" dirty="0">
                <a:solidFill>
                  <a:srgbClr val="000000"/>
                </a:solidFill>
                <a:latin typeface="Times New Roman" panose="02020603050405020304" pitchFamily="18" charset="0"/>
                <a:ea typeface="宋体" panose="02010600030101010101" pitchFamily="2" charset="-122"/>
              </a:rPr>
              <a:t>定义</a:t>
            </a:r>
            <a:r>
              <a:rPr lang="en-US" altLang="zh-CN" dirty="0">
                <a:solidFill>
                  <a:srgbClr val="000000"/>
                </a:solidFill>
                <a:latin typeface="Times New Roman" panose="02020603050405020304" pitchFamily="18" charset="0"/>
                <a:ea typeface="宋体" panose="02010600030101010101" pitchFamily="2" charset="-122"/>
              </a:rPr>
              <a:t>“</a:t>
            </a:r>
            <a:r>
              <a:rPr lang="zh-CN" altLang="en-US" dirty="0">
                <a:solidFill>
                  <a:srgbClr val="000000"/>
                </a:solidFill>
                <a:latin typeface="Times New Roman" panose="02020603050405020304" pitchFamily="18" charset="0"/>
                <a:ea typeface="宋体" panose="02010600030101010101" pitchFamily="2" charset="-122"/>
              </a:rPr>
              <a:t>长的整数</a:t>
            </a:r>
            <a:r>
              <a:rPr lang="en-US" altLang="zh-CN" dirty="0">
                <a:solidFill>
                  <a:srgbClr val="000000"/>
                </a:solidFill>
                <a:latin typeface="Times New Roman" panose="02020603050405020304" pitchFamily="18" charset="0"/>
                <a:ea typeface="宋体" panose="02010600030101010101" pitchFamily="2" charset="-122"/>
              </a:rPr>
              <a:t>”</a:t>
            </a:r>
            <a:r>
              <a:rPr lang="zh-CN" altLang="en-US" b="0" dirty="0">
                <a:solidFill>
                  <a:srgbClr val="000000"/>
                </a:solidFill>
                <a:latin typeface="Times New Roman" panose="02020603050405020304" pitchFamily="18" charset="0"/>
                <a:ea typeface="宋体" panose="02010600030101010101" pitchFamily="2" charset="-122"/>
              </a:rPr>
              <a:t>为：</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2098"/>
                                        </p:tgtEl>
                                        <p:attrNameLst>
                                          <p:attrName>style.visibility</p:attrName>
                                        </p:attrNameLst>
                                      </p:cBhvr>
                                      <p:to>
                                        <p:strVal val="visible"/>
                                      </p:to>
                                    </p:set>
                                    <p:anim calcmode="lin" valueType="num">
                                      <p:cBhvr additive="base">
                                        <p:cTn id="7" dur="500" fill="hold"/>
                                        <p:tgtEl>
                                          <p:spTgt spid="132098"/>
                                        </p:tgtEl>
                                        <p:attrNameLst>
                                          <p:attrName>ppt_x</p:attrName>
                                        </p:attrNameLst>
                                      </p:cBhvr>
                                      <p:tavLst>
                                        <p:tav tm="0">
                                          <p:val>
                                            <p:strVal val="0-#ppt_w/2"/>
                                          </p:val>
                                        </p:tav>
                                        <p:tav tm="100000">
                                          <p:val>
                                            <p:strVal val="#ppt_x"/>
                                          </p:val>
                                        </p:tav>
                                      </p:tavLst>
                                    </p:anim>
                                    <p:anim calcmode="lin" valueType="num">
                                      <p:cBhvr additive="base">
                                        <p:cTn id="8" dur="500" fill="hold"/>
                                        <p:tgtEl>
                                          <p:spTgt spid="1320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132099"/>
                                        </p:tgtEl>
                                        <p:attrNameLst>
                                          <p:attrName>style.visibility</p:attrName>
                                        </p:attrNameLst>
                                      </p:cBhvr>
                                      <p:to>
                                        <p:strVal val="visible"/>
                                      </p:to>
                                    </p:set>
                                    <p:animEffect transition="in" filter="wipe(left)">
                                      <p:cBhvr>
                                        <p:cTn id="13" dur="75"/>
                                        <p:tgtEl>
                                          <p:spTgt spid="13209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iterate type="lt">
                                    <p:tmPct val="100000"/>
                                  </p:iterate>
                                  <p:childTnLst>
                                    <p:set>
                                      <p:cBhvr>
                                        <p:cTn id="17" dur="1" fill="hold">
                                          <p:stCondLst>
                                            <p:cond delay="0"/>
                                          </p:stCondLst>
                                        </p:cTn>
                                        <p:tgtEl>
                                          <p:spTgt spid="132101"/>
                                        </p:tgtEl>
                                        <p:attrNameLst>
                                          <p:attrName>style.visibility</p:attrName>
                                        </p:attrNameLst>
                                      </p:cBhvr>
                                      <p:to>
                                        <p:strVal val="visible"/>
                                      </p:to>
                                    </p:set>
                                    <p:animEffect transition="in" filter="wipe(left)">
                                      <p:cBhvr>
                                        <p:cTn id="18" dur="75"/>
                                        <p:tgtEl>
                                          <p:spTgt spid="13210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iterate type="lt">
                                    <p:tmPct val="100000"/>
                                  </p:iterate>
                                  <p:childTnLst>
                                    <p:set>
                                      <p:cBhvr>
                                        <p:cTn id="22" dur="1" fill="hold">
                                          <p:stCondLst>
                                            <p:cond delay="0"/>
                                          </p:stCondLst>
                                        </p:cTn>
                                        <p:tgtEl>
                                          <p:spTgt spid="132100"/>
                                        </p:tgtEl>
                                        <p:attrNameLst>
                                          <p:attrName>style.visibility</p:attrName>
                                        </p:attrNameLst>
                                      </p:cBhvr>
                                      <p:to>
                                        <p:strVal val="visible"/>
                                      </p:to>
                                    </p:set>
                                    <p:animEffect transition="in" filter="wipe(left)">
                                      <p:cBhvr>
                                        <p:cTn id="23" dur="75"/>
                                        <p:tgtEl>
                                          <p:spTgt spid="132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p:bldP spid="132099" grpId="0"/>
      <p:bldP spid="132100" grpId="0"/>
      <p:bldP spid="13210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p:nvPr/>
        </p:nvSpPr>
        <p:spPr>
          <a:xfrm>
            <a:off x="3473450" y="1257300"/>
            <a:ext cx="5670550" cy="22272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typedef struct {</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eaLnBrk="1" hangingPunct="1">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   int  y;        // </a:t>
            </a:r>
            <a:r>
              <a:rPr lang="zh-CN" altLang="zh-CN" b="0" dirty="0">
                <a:solidFill>
                  <a:srgbClr val="000000"/>
                </a:solidFill>
                <a:latin typeface="Times New Roman" panose="02020603050405020304" pitchFamily="18" charset="0"/>
                <a:ea typeface="宋体" panose="02010600030101010101" pitchFamily="2" charset="-122"/>
              </a:rPr>
              <a:t>年号 Year</a:t>
            </a:r>
            <a:r>
              <a:rPr lang="en-US" altLang="zh-CN" b="0" dirty="0">
                <a:solidFill>
                  <a:srgbClr val="000000"/>
                </a:solidFill>
                <a:latin typeface="Times New Roman" panose="02020603050405020304" pitchFamily="18" charset="0"/>
                <a:ea typeface="宋体" panose="02010600030101010101" pitchFamily="2" charset="-122"/>
              </a:rPr>
              <a:t> </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eaLnBrk="1" hangingPunct="1">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   int  m;       // </a:t>
            </a:r>
            <a:r>
              <a:rPr lang="zh-CN" altLang="en-US" b="0" dirty="0">
                <a:solidFill>
                  <a:srgbClr val="000000"/>
                </a:solidFill>
                <a:latin typeface="Times New Roman" panose="02020603050405020304" pitchFamily="18" charset="0"/>
                <a:ea typeface="宋体" panose="02010600030101010101" pitchFamily="2" charset="-122"/>
              </a:rPr>
              <a:t>月号 </a:t>
            </a:r>
            <a:r>
              <a:rPr lang="en-US" altLang="zh-CN" b="0" dirty="0">
                <a:solidFill>
                  <a:srgbClr val="000000"/>
                </a:solidFill>
                <a:latin typeface="Times New Roman" panose="02020603050405020304" pitchFamily="18" charset="0"/>
                <a:ea typeface="宋体" panose="02010600030101010101" pitchFamily="2" charset="-122"/>
              </a:rPr>
              <a:t>Month</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eaLnBrk="1" hangingPunct="1">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   int  d;        // </a:t>
            </a:r>
            <a:r>
              <a:rPr lang="zh-CN" altLang="en-US" b="0" dirty="0">
                <a:solidFill>
                  <a:srgbClr val="000000"/>
                </a:solidFill>
                <a:latin typeface="Times New Roman" panose="02020603050405020304" pitchFamily="18" charset="0"/>
                <a:ea typeface="宋体" panose="02010600030101010101" pitchFamily="2" charset="-122"/>
              </a:rPr>
              <a:t>日号 </a:t>
            </a:r>
            <a:r>
              <a:rPr lang="en-US" altLang="zh-CN" b="0" dirty="0">
                <a:solidFill>
                  <a:srgbClr val="000000"/>
                </a:solidFill>
                <a:latin typeface="Times New Roman" panose="02020603050405020304" pitchFamily="18" charset="0"/>
                <a:ea typeface="宋体" panose="02010600030101010101" pitchFamily="2" charset="-122"/>
              </a:rPr>
              <a:t>Day</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eaLnBrk="1" hangingPunct="1">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 DateType;    // </a:t>
            </a:r>
            <a:r>
              <a:rPr lang="zh-CN" altLang="en-US" b="0" dirty="0">
                <a:solidFill>
                  <a:srgbClr val="000000"/>
                </a:solidFill>
                <a:latin typeface="Times New Roman" panose="02020603050405020304" pitchFamily="18" charset="0"/>
                <a:ea typeface="宋体" panose="02010600030101010101" pitchFamily="2" charset="-122"/>
              </a:rPr>
              <a:t>日期类型</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33123" name="Rectangle 3"/>
          <p:cNvSpPr/>
          <p:nvPr/>
        </p:nvSpPr>
        <p:spPr>
          <a:xfrm>
            <a:off x="323850" y="1419225"/>
            <a:ext cx="3028950" cy="6254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5000"/>
              </a:lnSpc>
              <a:spcBef>
                <a:spcPct val="0"/>
              </a:spcBef>
              <a:buClrTx/>
              <a:buFont typeface="Arial" panose="020B0604020202020204" pitchFamily="34" charset="0"/>
              <a:buNone/>
            </a:pPr>
            <a:r>
              <a:rPr lang="zh-CN" altLang="en-US" b="0" dirty="0">
                <a:solidFill>
                  <a:srgbClr val="6600CC"/>
                </a:solidFill>
                <a:latin typeface="Times New Roman" panose="02020603050405020304" pitchFamily="18" charset="0"/>
                <a:ea typeface="宋体" panose="02010600030101010101" pitchFamily="2" charset="-122"/>
              </a:rPr>
              <a:t>定义“日期”为：</a:t>
            </a:r>
            <a:endParaRPr lang="zh-CN" altLang="en-US" b="0" dirty="0">
              <a:solidFill>
                <a:srgbClr val="6600CC"/>
              </a:solidFill>
              <a:latin typeface="Times New Roman" panose="02020603050405020304" pitchFamily="18" charset="0"/>
              <a:ea typeface="宋体" panose="02010600030101010101" pitchFamily="2" charset="-122"/>
            </a:endParaRPr>
          </a:p>
        </p:txBody>
      </p:sp>
      <p:sp>
        <p:nvSpPr>
          <p:cNvPr id="133124" name="Rectangle 4"/>
          <p:cNvSpPr/>
          <p:nvPr/>
        </p:nvSpPr>
        <p:spPr>
          <a:xfrm>
            <a:off x="338138" y="3278188"/>
            <a:ext cx="3028950" cy="6254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5000"/>
              </a:lnSpc>
              <a:spcBef>
                <a:spcPct val="0"/>
              </a:spcBef>
              <a:buClrTx/>
              <a:buFont typeface="Arial" panose="020B0604020202020204" pitchFamily="34" charset="0"/>
              <a:buNone/>
            </a:pPr>
            <a:r>
              <a:rPr lang="zh-CN" altLang="en-US" b="0" dirty="0">
                <a:solidFill>
                  <a:srgbClr val="6600CC"/>
                </a:solidFill>
                <a:latin typeface="Times New Roman" panose="02020603050405020304" pitchFamily="18" charset="0"/>
                <a:ea typeface="宋体" panose="02010600030101010101" pitchFamily="2" charset="-122"/>
              </a:rPr>
              <a:t>定义“学生”为：</a:t>
            </a:r>
            <a:endParaRPr lang="zh-CN" altLang="en-US" b="0" dirty="0">
              <a:solidFill>
                <a:srgbClr val="6600CC"/>
              </a:solidFill>
              <a:latin typeface="Times New Roman" panose="02020603050405020304" pitchFamily="18" charset="0"/>
              <a:ea typeface="宋体" panose="02010600030101010101" pitchFamily="2" charset="-122"/>
            </a:endParaRPr>
          </a:p>
        </p:txBody>
      </p:sp>
      <p:sp>
        <p:nvSpPr>
          <p:cNvPr id="133125" name="Text Box 5"/>
          <p:cNvSpPr txBox="1"/>
          <p:nvPr/>
        </p:nvSpPr>
        <p:spPr>
          <a:xfrm>
            <a:off x="914400" y="4005263"/>
            <a:ext cx="8229600" cy="2654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typedef struct {</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eaLnBrk="1" hangingPunct="1">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   char   id[8];             // </a:t>
            </a:r>
            <a:r>
              <a:rPr lang="zh-CN" altLang="en-US" b="0" dirty="0">
                <a:solidFill>
                  <a:srgbClr val="000000"/>
                </a:solidFill>
                <a:latin typeface="Times New Roman" panose="02020603050405020304" pitchFamily="18" charset="0"/>
                <a:ea typeface="宋体" panose="02010600030101010101" pitchFamily="2" charset="-122"/>
              </a:rPr>
              <a:t>学号 </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char  name[16];       // </a:t>
            </a:r>
            <a:r>
              <a:rPr lang="zh-CN" altLang="en-US" b="0" dirty="0">
                <a:solidFill>
                  <a:srgbClr val="000000"/>
                </a:solidFill>
                <a:latin typeface="Times New Roman" panose="02020603050405020304" pitchFamily="18" charset="0"/>
                <a:ea typeface="宋体" panose="02010600030101010101" pitchFamily="2" charset="-122"/>
              </a:rPr>
              <a:t>姓名</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char  sex;                 // </a:t>
            </a:r>
            <a:r>
              <a:rPr lang="zh-CN" altLang="en-US" b="0" dirty="0">
                <a:solidFill>
                  <a:srgbClr val="000000"/>
                </a:solidFill>
                <a:latin typeface="Times New Roman" panose="02020603050405020304" pitchFamily="18" charset="0"/>
                <a:ea typeface="宋体" panose="02010600030101010101" pitchFamily="2" charset="-122"/>
              </a:rPr>
              <a:t>性别‘</a:t>
            </a:r>
            <a:r>
              <a:rPr lang="en-US" altLang="zh-CN" b="0" dirty="0">
                <a:solidFill>
                  <a:srgbClr val="000000"/>
                </a:solidFill>
                <a:latin typeface="Times New Roman" panose="02020603050405020304" pitchFamily="18" charset="0"/>
                <a:ea typeface="宋体" panose="02010600030101010101" pitchFamily="2" charset="-122"/>
              </a:rPr>
              <a:t>M/F’</a:t>
            </a:r>
            <a:r>
              <a:rPr lang="zh-CN" altLang="en-US" b="0" dirty="0">
                <a:solidFill>
                  <a:srgbClr val="000000"/>
                </a:solidFill>
                <a:latin typeface="Times New Roman" panose="02020603050405020304" pitchFamily="18" charset="0"/>
                <a:ea typeface="宋体" panose="02010600030101010101" pitchFamily="2" charset="-122"/>
              </a:rPr>
              <a:t>：男</a:t>
            </a:r>
            <a:r>
              <a:rPr lang="en-US" altLang="zh-CN" b="0" dirty="0">
                <a:solidFill>
                  <a:srgbClr val="000000"/>
                </a:solidFill>
                <a:latin typeface="Times New Roman" panose="02020603050405020304" pitchFamily="18" charset="0"/>
                <a:ea typeface="宋体" panose="02010600030101010101" pitchFamily="2" charset="-122"/>
              </a:rPr>
              <a:t>/</a:t>
            </a:r>
            <a:r>
              <a:rPr lang="zh-CN" altLang="en-US" b="0" dirty="0">
                <a:solidFill>
                  <a:srgbClr val="000000"/>
                </a:solidFill>
                <a:latin typeface="Times New Roman" panose="02020603050405020304" pitchFamily="18" charset="0"/>
                <a:ea typeface="宋体" panose="02010600030101010101" pitchFamily="2" charset="-122"/>
              </a:rPr>
              <a:t>女</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DateType  bdate;     // </a:t>
            </a:r>
            <a:r>
              <a:rPr lang="zh-CN" altLang="en-US" b="0" dirty="0">
                <a:solidFill>
                  <a:srgbClr val="000000"/>
                </a:solidFill>
                <a:latin typeface="Times New Roman" panose="02020603050405020304" pitchFamily="18" charset="0"/>
                <a:ea typeface="宋体" panose="02010600030101010101" pitchFamily="2" charset="-122"/>
              </a:rPr>
              <a:t>出生日期</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 Student;                   // </a:t>
            </a:r>
            <a:r>
              <a:rPr lang="zh-CN" altLang="en-US" b="0" dirty="0">
                <a:solidFill>
                  <a:srgbClr val="000000"/>
                </a:solidFill>
                <a:latin typeface="Times New Roman" panose="02020603050405020304" pitchFamily="18" charset="0"/>
                <a:ea typeface="宋体" panose="02010600030101010101" pitchFamily="2" charset="-122"/>
              </a:rPr>
              <a:t>学生类型</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0"/>
                                  </p:iterate>
                                  <p:childTnLst>
                                    <p:set>
                                      <p:cBhvr>
                                        <p:cTn id="6" dur="1" fill="hold">
                                          <p:stCondLst>
                                            <p:cond delay="0"/>
                                          </p:stCondLst>
                                        </p:cTn>
                                        <p:tgtEl>
                                          <p:spTgt spid="133123"/>
                                        </p:tgtEl>
                                        <p:attrNameLst>
                                          <p:attrName>style.visibility</p:attrName>
                                        </p:attrNameLst>
                                      </p:cBhvr>
                                      <p:to>
                                        <p:strVal val="visible"/>
                                      </p:to>
                                    </p:set>
                                    <p:animEffect transition="in" filter="wipe(left)">
                                      <p:cBhvr>
                                        <p:cTn id="7" dur="75"/>
                                        <p:tgtEl>
                                          <p:spTgt spid="1331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33122"/>
                                        </p:tgtEl>
                                        <p:attrNameLst>
                                          <p:attrName>style.visibility</p:attrName>
                                        </p:attrNameLst>
                                      </p:cBhvr>
                                      <p:to>
                                        <p:strVal val="visible"/>
                                      </p:to>
                                    </p:set>
                                    <p:animEffect transition="in" filter="wipe(left)">
                                      <p:cBhvr>
                                        <p:cTn id="12" dur="75"/>
                                        <p:tgtEl>
                                          <p:spTgt spid="1331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33124"/>
                                        </p:tgtEl>
                                        <p:attrNameLst>
                                          <p:attrName>style.visibility</p:attrName>
                                        </p:attrNameLst>
                                      </p:cBhvr>
                                      <p:to>
                                        <p:strVal val="visible"/>
                                      </p:to>
                                    </p:set>
                                    <p:animEffect transition="in" filter="wipe(left)">
                                      <p:cBhvr>
                                        <p:cTn id="17" dur="75"/>
                                        <p:tgtEl>
                                          <p:spTgt spid="1331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33125"/>
                                        </p:tgtEl>
                                        <p:attrNameLst>
                                          <p:attrName>style.visibility</p:attrName>
                                        </p:attrNameLst>
                                      </p:cBhvr>
                                      <p:to>
                                        <p:strVal val="visible"/>
                                      </p:to>
                                    </p:set>
                                    <p:animEffect transition="in" filter="wipe(left)">
                                      <p:cBhvr>
                                        <p:cTn id="22" dur="75"/>
                                        <p:tgtEl>
                                          <p:spTgt spid="133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p:bldP spid="133123" grpId="0"/>
      <p:bldP spid="133124" grpId="0"/>
      <p:bldP spid="13312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4"/>
          <p:cNvSpPr/>
          <p:nvPr/>
        </p:nvSpPr>
        <p:spPr>
          <a:xfrm>
            <a:off x="244475" y="1749425"/>
            <a:ext cx="8229600"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50000"/>
              </a:spcBef>
              <a:buClr>
                <a:schemeClr val="accent2"/>
              </a:buClr>
              <a:buSzPct val="80000"/>
              <a:buNone/>
            </a:pPr>
            <a:r>
              <a:rPr lang="en-US" altLang="zh-CN" sz="2400" dirty="0">
                <a:solidFill>
                  <a:srgbClr val="003300"/>
                </a:solidFill>
                <a:latin typeface="Times New Roman" panose="02020603050405020304" pitchFamily="18" charset="0"/>
                <a:ea typeface="宋体" panose="02010600030101010101" pitchFamily="2" charset="-122"/>
              </a:rPr>
              <a:t>         </a:t>
            </a:r>
            <a:r>
              <a:rPr lang="zh-CN" altLang="en-US" u="sng" dirty="0">
                <a:solidFill>
                  <a:srgbClr val="000000"/>
                </a:solidFill>
                <a:latin typeface="Times New Roman" panose="02020603050405020304" pitchFamily="18" charset="0"/>
                <a:ea typeface="宋体" panose="02010600030101010101" pitchFamily="2" charset="-122"/>
              </a:rPr>
              <a:t>数据类型</a:t>
            </a:r>
            <a:r>
              <a:rPr lang="zh-CN" altLang="en-US" dirty="0">
                <a:solidFill>
                  <a:srgbClr val="000000"/>
                </a:solidFill>
                <a:latin typeface="Times New Roman" panose="02020603050405020304" pitchFamily="18" charset="0"/>
                <a:ea typeface="宋体" panose="02010600030101010101" pitchFamily="2" charset="-122"/>
              </a:rPr>
              <a:t>是一个</a:t>
            </a:r>
            <a:r>
              <a:rPr lang="zh-CN" altLang="en-US" dirty="0">
                <a:solidFill>
                  <a:srgbClr val="FF0000"/>
                </a:solidFill>
                <a:latin typeface="Times New Roman" panose="02020603050405020304" pitchFamily="18" charset="0"/>
                <a:ea typeface="宋体" panose="02010600030101010101" pitchFamily="2" charset="-122"/>
              </a:rPr>
              <a:t>值的集合</a:t>
            </a:r>
            <a:r>
              <a:rPr lang="zh-CN" altLang="en-US" dirty="0">
                <a:solidFill>
                  <a:srgbClr val="000000"/>
                </a:solidFill>
                <a:latin typeface="Times New Roman" panose="02020603050405020304" pitchFamily="18" charset="0"/>
                <a:ea typeface="宋体" panose="02010600030101010101" pitchFamily="2" charset="-122"/>
              </a:rPr>
              <a:t>和定义在该集合上的</a:t>
            </a:r>
            <a:r>
              <a:rPr lang="zh-CN" altLang="en-US" dirty="0">
                <a:solidFill>
                  <a:srgbClr val="FF0000"/>
                </a:solidFill>
                <a:latin typeface="Times New Roman" panose="02020603050405020304" pitchFamily="18" charset="0"/>
                <a:ea typeface="宋体" panose="02010600030101010101" pitchFamily="2" charset="-122"/>
              </a:rPr>
              <a:t>一组操作</a:t>
            </a:r>
            <a:r>
              <a:rPr lang="zh-CN" altLang="en-US" dirty="0">
                <a:solidFill>
                  <a:srgbClr val="000000"/>
                </a:solidFill>
                <a:latin typeface="Times New Roman" panose="02020603050405020304" pitchFamily="18" charset="0"/>
                <a:ea typeface="宋体" panose="02010600030101010101" pitchFamily="2" charset="-122"/>
              </a:rPr>
              <a:t>的总称 。</a:t>
            </a:r>
            <a:endParaRPr lang="zh-CN" altLang="en-US" dirty="0">
              <a:solidFill>
                <a:srgbClr val="000000"/>
              </a:solidFill>
              <a:latin typeface="Times New Roman" panose="02020603050405020304" pitchFamily="18" charset="0"/>
              <a:ea typeface="宋体" panose="02010600030101010101" pitchFamily="2" charset="-122"/>
            </a:endParaRPr>
          </a:p>
        </p:txBody>
      </p:sp>
      <p:sp>
        <p:nvSpPr>
          <p:cNvPr id="134149" name="Text Box 5"/>
          <p:cNvSpPr txBox="1"/>
          <p:nvPr/>
        </p:nvSpPr>
        <p:spPr>
          <a:xfrm>
            <a:off x="579438" y="179388"/>
            <a:ext cx="181610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3200" dirty="0">
                <a:solidFill>
                  <a:schemeClr val="bg1"/>
                </a:solidFill>
                <a:latin typeface="宋体" panose="02010600030101010101" pitchFamily="2" charset="-122"/>
                <a:ea typeface="宋体" panose="02010600030101010101" pitchFamily="2" charset="-122"/>
              </a:rPr>
              <a:t>数据类型</a:t>
            </a:r>
            <a:endParaRPr lang="zh-CN" altLang="en-US" sz="3200" dirty="0">
              <a:solidFill>
                <a:schemeClr val="bg1"/>
              </a:solidFill>
              <a:latin typeface="宋体" panose="02010600030101010101" pitchFamily="2" charset="-122"/>
              <a:ea typeface="宋体" panose="02010600030101010101" pitchFamily="2" charset="-122"/>
            </a:endParaRPr>
          </a:p>
        </p:txBody>
      </p:sp>
      <p:sp>
        <p:nvSpPr>
          <p:cNvPr id="134150" name="Text Box 6"/>
          <p:cNvSpPr txBox="1"/>
          <p:nvPr/>
        </p:nvSpPr>
        <p:spPr>
          <a:xfrm>
            <a:off x="63500" y="3022600"/>
            <a:ext cx="8166100" cy="2143125"/>
          </a:xfrm>
          <a:prstGeom prst="rect">
            <a:avLst/>
          </a:prstGeom>
          <a:noFill/>
          <a:ln w="9525">
            <a:noFill/>
          </a:ln>
        </p:spPr>
        <p:txBody>
          <a:bodyPr lIns="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914400" lvl="2" indent="0" eaLnBrk="1" hangingPunct="1">
              <a:lnSpc>
                <a:spcPct val="140000"/>
              </a:lnSpc>
              <a:spcBef>
                <a:spcPct val="0"/>
              </a:spcBef>
              <a:buClrTx/>
              <a:buNone/>
            </a:pPr>
            <a:r>
              <a:rPr lang="en-US" altLang="zh-CN" sz="4000" dirty="0">
                <a:latin typeface="楷体_GB2312" pitchFamily="49" charset="-122"/>
                <a:ea typeface="楷体_GB2312" pitchFamily="49" charset="-122"/>
              </a:rPr>
              <a:t>   </a:t>
            </a:r>
            <a:r>
              <a:rPr lang="zh-CN" altLang="en-US" sz="2800" dirty="0">
                <a:solidFill>
                  <a:srgbClr val="6600CC"/>
                </a:solidFill>
                <a:latin typeface="楷体_GB2312" pitchFamily="49" charset="-122"/>
                <a:ea typeface="楷体_GB2312" pitchFamily="49" charset="-122"/>
              </a:rPr>
              <a:t>在用高级程序设计语言编写的程序中，必须对程序中出现的每个</a:t>
            </a:r>
            <a:r>
              <a:rPr lang="zh-CN" altLang="en-US" sz="2800" u="sng" dirty="0">
                <a:solidFill>
                  <a:srgbClr val="FF0000"/>
                </a:solidFill>
                <a:latin typeface="楷体_GB2312" pitchFamily="49" charset="-122"/>
                <a:ea typeface="楷体_GB2312" pitchFamily="49" charset="-122"/>
              </a:rPr>
              <a:t>常量</a:t>
            </a:r>
            <a:r>
              <a:rPr lang="zh-CN" altLang="en-US" sz="2800" dirty="0">
                <a:solidFill>
                  <a:srgbClr val="6600CC"/>
                </a:solidFill>
                <a:latin typeface="楷体_GB2312" pitchFamily="49" charset="-122"/>
                <a:ea typeface="楷体_GB2312" pitchFamily="49" charset="-122"/>
              </a:rPr>
              <a:t>、</a:t>
            </a:r>
            <a:r>
              <a:rPr lang="zh-CN" altLang="en-US" sz="2800" u="sng" dirty="0">
                <a:solidFill>
                  <a:srgbClr val="FF0000"/>
                </a:solidFill>
                <a:latin typeface="楷体_GB2312" pitchFamily="49" charset="-122"/>
                <a:ea typeface="楷体_GB2312" pitchFamily="49" charset="-122"/>
              </a:rPr>
              <a:t>变量</a:t>
            </a:r>
            <a:r>
              <a:rPr lang="zh-CN" altLang="en-US" sz="2800" dirty="0">
                <a:solidFill>
                  <a:srgbClr val="6600CC"/>
                </a:solidFill>
                <a:latin typeface="楷体_GB2312" pitchFamily="49" charset="-122"/>
                <a:ea typeface="楷体_GB2312" pitchFamily="49" charset="-122"/>
              </a:rPr>
              <a:t>、或者</a:t>
            </a:r>
            <a:r>
              <a:rPr lang="zh-CN" altLang="en-US" sz="2800" u="sng" dirty="0">
                <a:solidFill>
                  <a:srgbClr val="FF0000"/>
                </a:solidFill>
                <a:latin typeface="楷体_GB2312" pitchFamily="49" charset="-122"/>
                <a:ea typeface="楷体_GB2312" pitchFamily="49" charset="-122"/>
              </a:rPr>
              <a:t>表达式</a:t>
            </a:r>
            <a:r>
              <a:rPr lang="zh-CN" altLang="en-US" sz="2800" dirty="0">
                <a:solidFill>
                  <a:srgbClr val="6600CC"/>
                </a:solidFill>
                <a:latin typeface="楷体_GB2312" pitchFamily="49" charset="-122"/>
                <a:ea typeface="楷体_GB2312" pitchFamily="49" charset="-122"/>
              </a:rPr>
              <a:t>，明确说明它们所</a:t>
            </a:r>
            <a:r>
              <a:rPr lang="zh-CN" altLang="en-US" sz="2800" dirty="0">
                <a:solidFill>
                  <a:srgbClr val="6600CC"/>
                </a:solidFill>
                <a:latin typeface="Times New Roman" panose="02020603050405020304" pitchFamily="18" charset="0"/>
                <a:ea typeface="楷体_GB2312" pitchFamily="49" charset="-122"/>
              </a:rPr>
              <a:t>属的</a:t>
            </a:r>
            <a:r>
              <a:rPr lang="zh-CN" altLang="en-US" sz="2800" b="0" u="sng" dirty="0">
                <a:solidFill>
                  <a:srgbClr val="FF0000"/>
                </a:solidFill>
                <a:latin typeface="Times New Roman" panose="02020603050405020304" pitchFamily="18" charset="0"/>
                <a:ea typeface="楷体_GB2312" pitchFamily="49" charset="-122"/>
              </a:rPr>
              <a:t>数据类型</a:t>
            </a:r>
            <a:r>
              <a:rPr lang="zh-CN" altLang="en-US" sz="2800" dirty="0">
                <a:solidFill>
                  <a:srgbClr val="6600CC"/>
                </a:solidFill>
                <a:latin typeface="Times New Roman" panose="02020603050405020304" pitchFamily="18" charset="0"/>
                <a:ea typeface="楷体_GB2312" pitchFamily="49" charset="-122"/>
              </a:rPr>
              <a:t>。</a:t>
            </a:r>
            <a:endParaRPr lang="zh-CN" altLang="en-US" sz="2800" dirty="0">
              <a:solidFill>
                <a:srgbClr val="6600CC"/>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34148"/>
                                        </p:tgtEl>
                                        <p:attrNameLst>
                                          <p:attrName>style.visibility</p:attrName>
                                        </p:attrNameLst>
                                      </p:cBhvr>
                                      <p:to>
                                        <p:strVal val="visible"/>
                                      </p:to>
                                    </p:set>
                                    <p:anim calcmode="lin" valueType="num">
                                      <p:cBhvr additive="base">
                                        <p:cTn id="7" dur="500" fill="hold"/>
                                        <p:tgtEl>
                                          <p:spTgt spid="134148"/>
                                        </p:tgtEl>
                                        <p:attrNameLst>
                                          <p:attrName>ppt_x</p:attrName>
                                        </p:attrNameLst>
                                      </p:cBhvr>
                                      <p:tavLst>
                                        <p:tav tm="0">
                                          <p:val>
                                            <p:strVal val="#ppt_x"/>
                                          </p:val>
                                        </p:tav>
                                        <p:tav tm="100000">
                                          <p:val>
                                            <p:strVal val="#ppt_x"/>
                                          </p:val>
                                        </p:tav>
                                      </p:tavLst>
                                    </p:anim>
                                    <p:anim calcmode="lin" valueType="num">
                                      <p:cBhvr additive="base">
                                        <p:cTn id="8" dur="500" fill="hold"/>
                                        <p:tgtEl>
                                          <p:spTgt spid="13414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3414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iterate type="lt">
                                    <p:tmPct val="100000"/>
                                  </p:iterate>
                                  <p:childTnLst>
                                    <p:set>
                                      <p:cBhvr>
                                        <p:cTn id="15" dur="1" fill="hold">
                                          <p:stCondLst>
                                            <p:cond delay="0"/>
                                          </p:stCondLst>
                                        </p:cTn>
                                        <p:tgtEl>
                                          <p:spTgt spid="134150"/>
                                        </p:tgtEl>
                                        <p:attrNameLst>
                                          <p:attrName>style.visibility</p:attrName>
                                        </p:attrNameLst>
                                      </p:cBhvr>
                                      <p:to>
                                        <p:strVal val="visible"/>
                                      </p:to>
                                    </p:set>
                                    <p:animEffect transition="in" filter="strips(downRight)">
                                      <p:cBhvr>
                                        <p:cTn id="16" dur="75"/>
                                        <p:tgtEl>
                                          <p:spTgt spid="134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p:bldP spid="134149" grpId="0"/>
      <p:bldP spid="1341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p:nvPr/>
        </p:nvSpPr>
        <p:spPr>
          <a:xfrm>
            <a:off x="363538" y="1246188"/>
            <a:ext cx="7862887" cy="25908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1168400" lvl="1" indent="-711200" eaLnBrk="1" hangingPunct="1">
              <a:buClrTx/>
              <a:buFont typeface="Arial" panose="020B0604020202020204" pitchFamily="34" charset="0"/>
              <a:buAutoNum type="ea1ChsPlain"/>
            </a:pPr>
            <a:endParaRPr lang="en-US" altLang="zh-CN" sz="3200" b="0" dirty="0">
              <a:solidFill>
                <a:schemeClr val="bg1"/>
              </a:solidFill>
              <a:latin typeface="宋体" panose="02010600030101010101" pitchFamily="2" charset="-122"/>
              <a:ea typeface="宋体" panose="02010600030101010101" pitchFamily="2" charset="-122"/>
            </a:endParaRPr>
          </a:p>
          <a:p>
            <a:pPr marL="812800" lvl="0" indent="-812800" eaLnBrk="1" hangingPunct="1">
              <a:lnSpc>
                <a:spcPct val="140000"/>
              </a:lnSpc>
              <a:buClrTx/>
              <a:buFont typeface="Arial" panose="020B0604020202020204" pitchFamily="34" charset="0"/>
              <a:buNone/>
            </a:pPr>
            <a:r>
              <a:rPr lang="zh-CN" altLang="en-US" sz="2400" dirty="0">
                <a:solidFill>
                  <a:srgbClr val="000000"/>
                </a:solidFill>
                <a:latin typeface="宋体" panose="02010600030101010101" pitchFamily="2" charset="-122"/>
                <a:ea typeface="宋体" panose="02010600030101010101" pitchFamily="2" charset="-122"/>
              </a:rPr>
              <a:t>先修：</a:t>
            </a:r>
            <a:r>
              <a:rPr lang="zh-CN" altLang="en-US" sz="2400" u="sng" dirty="0">
                <a:solidFill>
                  <a:srgbClr val="FF0000"/>
                </a:solidFill>
                <a:latin typeface="宋体" panose="02010600030101010101" pitchFamily="2" charset="-122"/>
                <a:ea typeface="宋体" panose="02010600030101010101" pitchFamily="2" charset="-122"/>
              </a:rPr>
              <a:t>高级语言程序设计</a:t>
            </a:r>
            <a:r>
              <a:rPr lang="zh-CN" altLang="en-US" sz="2400" dirty="0">
                <a:solidFill>
                  <a:srgbClr val="000000"/>
                </a:solidFill>
                <a:latin typeface="宋体" panose="02010600030101010101" pitchFamily="2" charset="-122"/>
                <a:ea typeface="宋体" panose="02010600030101010101" pitchFamily="2" charset="-122"/>
              </a:rPr>
              <a:t>、离散数学</a:t>
            </a:r>
            <a:endParaRPr lang="zh-CN" altLang="en-US" sz="2400" dirty="0">
              <a:solidFill>
                <a:srgbClr val="000000"/>
              </a:solidFill>
              <a:latin typeface="宋体" panose="02010600030101010101" pitchFamily="2" charset="-122"/>
              <a:ea typeface="宋体" panose="02010600030101010101" pitchFamily="2" charset="-122"/>
            </a:endParaRPr>
          </a:p>
          <a:p>
            <a:pPr marL="812800" lvl="0" indent="-812800" eaLnBrk="1" hangingPunct="1">
              <a:lnSpc>
                <a:spcPct val="140000"/>
              </a:lnSpc>
              <a:buClrTx/>
              <a:buFont typeface="Arial" panose="020B0604020202020204" pitchFamily="34" charset="0"/>
              <a:buNone/>
            </a:pPr>
            <a:r>
              <a:rPr lang="zh-CN" altLang="en-US" sz="2400" dirty="0">
                <a:solidFill>
                  <a:srgbClr val="000000"/>
                </a:solidFill>
                <a:latin typeface="宋体" panose="02010600030101010101" pitchFamily="2" charset="-122"/>
                <a:ea typeface="宋体" panose="02010600030101010101" pitchFamily="2" charset="-122"/>
              </a:rPr>
              <a:t>后续：算法分析与设计、操作系统、编译原理、</a:t>
            </a:r>
            <a:r>
              <a:rPr lang="zh-CN" altLang="en-US" sz="2400" u="sng" dirty="0">
                <a:solidFill>
                  <a:srgbClr val="FF0000"/>
                </a:solidFill>
                <a:latin typeface="宋体" panose="02010600030101010101" pitchFamily="2" charset="-122"/>
                <a:ea typeface="宋体" panose="02010600030101010101" pitchFamily="2" charset="-122"/>
              </a:rPr>
              <a:t>人工智能</a:t>
            </a:r>
            <a:r>
              <a:rPr lang="zh-CN" altLang="en-US" sz="2400" dirty="0">
                <a:solidFill>
                  <a:srgbClr val="000000"/>
                </a:solidFill>
                <a:latin typeface="宋体" panose="02010600030101010101" pitchFamily="2" charset="-122"/>
                <a:ea typeface="宋体" panose="02010600030101010101" pitchFamily="2" charset="-122"/>
              </a:rPr>
              <a:t>等计算机专业课程</a:t>
            </a:r>
            <a:endParaRPr lang="zh-CN" altLang="en-US" sz="2400" dirty="0">
              <a:solidFill>
                <a:srgbClr val="000000"/>
              </a:solidFill>
              <a:latin typeface="宋体" panose="02010600030101010101" pitchFamily="2" charset="-122"/>
              <a:ea typeface="宋体" panose="02010600030101010101" pitchFamily="2" charset="-122"/>
            </a:endParaRPr>
          </a:p>
        </p:txBody>
      </p:sp>
      <p:sp>
        <p:nvSpPr>
          <p:cNvPr id="16387" name="Text Box 6"/>
          <p:cNvSpPr txBox="1"/>
          <p:nvPr/>
        </p:nvSpPr>
        <p:spPr>
          <a:xfrm>
            <a:off x="174625" y="217488"/>
            <a:ext cx="483235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None/>
            </a:pPr>
            <a:r>
              <a:rPr lang="zh-CN" altLang="en-US" sz="3200" dirty="0">
                <a:solidFill>
                  <a:schemeClr val="bg1"/>
                </a:solidFill>
                <a:latin typeface="宋体" panose="02010600030101010101" pitchFamily="2" charset="-122"/>
                <a:ea typeface="宋体" panose="02010600030101010101" pitchFamily="2" charset="-122"/>
              </a:rPr>
              <a:t>与其它课程的关系</a:t>
            </a:r>
            <a:endParaRPr lang="zh-CN" altLang="en-US" sz="3200" dirty="0">
              <a:solidFill>
                <a:schemeClr val="bg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8612"/>
                                        </p:tgtEl>
                                        <p:attrNameLst>
                                          <p:attrName>style.visibility</p:attrName>
                                        </p:attrNameLst>
                                      </p:cBhvr>
                                      <p:to>
                                        <p:strVal val="visible"/>
                                      </p:to>
                                    </p:set>
                                    <p:anim calcmode="lin" valueType="num">
                                      <p:cBhvr additive="base">
                                        <p:cTn id="7" dur="500" fill="hold"/>
                                        <p:tgtEl>
                                          <p:spTgt spid="68612"/>
                                        </p:tgtEl>
                                        <p:attrNameLst>
                                          <p:attrName>ppt_x</p:attrName>
                                        </p:attrNameLst>
                                      </p:cBhvr>
                                      <p:tavLst>
                                        <p:tav tm="0">
                                          <p:val>
                                            <p:strVal val="0-#ppt_w/2"/>
                                          </p:val>
                                        </p:tav>
                                        <p:tav tm="100000">
                                          <p:val>
                                            <p:strVal val="#ppt_x"/>
                                          </p:val>
                                        </p:tav>
                                      </p:tavLst>
                                    </p:anim>
                                    <p:anim calcmode="lin" valueType="num">
                                      <p:cBhvr additive="base">
                                        <p:cTn id="8" dur="500" fill="hold"/>
                                        <p:tgtEl>
                                          <p:spTgt spid="686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p:nvPr/>
        </p:nvSpPr>
        <p:spPr>
          <a:xfrm>
            <a:off x="568325" y="1412875"/>
            <a:ext cx="6564313"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例如，</a:t>
            </a:r>
            <a:r>
              <a:rPr lang="en-US" altLang="zh-CN" b="0" dirty="0">
                <a:solidFill>
                  <a:srgbClr val="000000"/>
                </a:solidFill>
                <a:latin typeface="Times New Roman" panose="02020603050405020304" pitchFamily="18" charset="0"/>
                <a:ea typeface="宋体" panose="02010600030101010101" pitchFamily="2" charset="-122"/>
              </a:rPr>
              <a:t>C </a:t>
            </a:r>
            <a:r>
              <a:rPr lang="zh-CN" altLang="en-US" b="0" dirty="0">
                <a:solidFill>
                  <a:srgbClr val="000000"/>
                </a:solidFill>
                <a:latin typeface="Times New Roman" panose="02020603050405020304" pitchFamily="18" charset="0"/>
                <a:ea typeface="宋体" panose="02010600030101010101" pitchFamily="2" charset="-122"/>
              </a:rPr>
              <a:t>语言中提供的</a:t>
            </a:r>
            <a:r>
              <a:rPr lang="zh-CN" altLang="en-US" dirty="0">
                <a:solidFill>
                  <a:srgbClr val="000000"/>
                </a:solidFill>
                <a:latin typeface="Times New Roman" panose="02020603050405020304" pitchFamily="18" charset="0"/>
                <a:ea typeface="宋体" panose="02010600030101010101" pitchFamily="2" charset="-122"/>
              </a:rPr>
              <a:t>基本数据类型</a:t>
            </a:r>
            <a:r>
              <a:rPr lang="zh-CN" altLang="en-US" b="0" dirty="0">
                <a:solidFill>
                  <a:srgbClr val="000000"/>
                </a:solidFill>
                <a:latin typeface="Times New Roman" panose="02020603050405020304" pitchFamily="18" charset="0"/>
                <a:ea typeface="宋体" panose="02010600030101010101" pitchFamily="2" charset="-122"/>
              </a:rPr>
              <a:t>有：</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38243" name="Text Box 3"/>
          <p:cNvSpPr txBox="1"/>
          <p:nvPr/>
        </p:nvSpPr>
        <p:spPr>
          <a:xfrm>
            <a:off x="995363" y="2106613"/>
            <a:ext cx="158115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dirty="0">
                <a:solidFill>
                  <a:srgbClr val="6600CC"/>
                </a:solidFill>
                <a:latin typeface="Times New Roman" panose="02020603050405020304" pitchFamily="18" charset="0"/>
                <a:ea typeface="宋体" panose="02010600030101010101" pitchFamily="2" charset="-122"/>
              </a:rPr>
              <a:t>整型   </a:t>
            </a:r>
            <a:r>
              <a:rPr lang="en-US" altLang="zh-CN" dirty="0">
                <a:solidFill>
                  <a:srgbClr val="6600CC"/>
                </a:solidFill>
                <a:latin typeface="Times New Roman" panose="02020603050405020304" pitchFamily="18" charset="0"/>
                <a:ea typeface="宋体" panose="02010600030101010101" pitchFamily="2" charset="-122"/>
              </a:rPr>
              <a:t>int</a:t>
            </a:r>
            <a:endParaRPr lang="en-US" altLang="zh-CN" b="0" dirty="0">
              <a:solidFill>
                <a:srgbClr val="6600CC"/>
              </a:solidFill>
              <a:latin typeface="Times New Roman" panose="02020603050405020304" pitchFamily="18" charset="0"/>
              <a:ea typeface="宋体" panose="02010600030101010101" pitchFamily="2" charset="-122"/>
            </a:endParaRPr>
          </a:p>
        </p:txBody>
      </p:sp>
      <p:sp>
        <p:nvSpPr>
          <p:cNvPr id="138244" name="Text Box 4"/>
          <p:cNvSpPr txBox="1"/>
          <p:nvPr/>
        </p:nvSpPr>
        <p:spPr>
          <a:xfrm>
            <a:off x="973138" y="2801938"/>
            <a:ext cx="2214562"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dirty="0">
                <a:solidFill>
                  <a:srgbClr val="6600CC"/>
                </a:solidFill>
                <a:latin typeface="Times New Roman" panose="02020603050405020304" pitchFamily="18" charset="0"/>
                <a:ea typeface="宋体" panose="02010600030101010101" pitchFamily="2" charset="-122"/>
              </a:rPr>
              <a:t>浮点型   </a:t>
            </a:r>
            <a:r>
              <a:rPr lang="en-US" altLang="zh-CN" dirty="0">
                <a:solidFill>
                  <a:srgbClr val="6600CC"/>
                </a:solidFill>
                <a:latin typeface="Times New Roman" panose="02020603050405020304" pitchFamily="18" charset="0"/>
                <a:ea typeface="宋体" panose="02010600030101010101" pitchFamily="2" charset="-122"/>
              </a:rPr>
              <a:t>float</a:t>
            </a:r>
            <a:endParaRPr lang="en-US" altLang="zh-CN" dirty="0">
              <a:solidFill>
                <a:srgbClr val="6600CC"/>
              </a:solidFill>
              <a:latin typeface="Times New Roman" panose="02020603050405020304" pitchFamily="18" charset="0"/>
              <a:ea typeface="宋体" panose="02010600030101010101" pitchFamily="2" charset="-122"/>
            </a:endParaRPr>
          </a:p>
        </p:txBody>
      </p:sp>
      <p:sp>
        <p:nvSpPr>
          <p:cNvPr id="138245" name="Text Box 5"/>
          <p:cNvSpPr txBox="1"/>
          <p:nvPr/>
        </p:nvSpPr>
        <p:spPr>
          <a:xfrm>
            <a:off x="928688" y="4554538"/>
            <a:ext cx="221297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dirty="0">
                <a:solidFill>
                  <a:srgbClr val="6600CC"/>
                </a:solidFill>
                <a:latin typeface="Times New Roman" panose="02020603050405020304" pitchFamily="18" charset="0"/>
                <a:ea typeface="宋体" panose="02010600030101010101" pitchFamily="2" charset="-122"/>
              </a:rPr>
              <a:t>字符型   </a:t>
            </a:r>
            <a:r>
              <a:rPr lang="en-US" altLang="zh-CN" dirty="0">
                <a:solidFill>
                  <a:srgbClr val="6600CC"/>
                </a:solidFill>
                <a:latin typeface="Times New Roman" panose="02020603050405020304" pitchFamily="18" charset="0"/>
                <a:ea typeface="宋体" panose="02010600030101010101" pitchFamily="2" charset="-122"/>
              </a:rPr>
              <a:t>char</a:t>
            </a:r>
            <a:endParaRPr lang="en-US" altLang="zh-CN" dirty="0">
              <a:solidFill>
                <a:srgbClr val="6600CC"/>
              </a:solidFill>
              <a:latin typeface="Times New Roman" panose="02020603050405020304" pitchFamily="18" charset="0"/>
              <a:ea typeface="宋体" panose="02010600030101010101" pitchFamily="2" charset="-122"/>
            </a:endParaRPr>
          </a:p>
        </p:txBody>
      </p:sp>
      <p:sp>
        <p:nvSpPr>
          <p:cNvPr id="138246" name="Text Box 6"/>
          <p:cNvSpPr txBox="1"/>
          <p:nvPr/>
        </p:nvSpPr>
        <p:spPr>
          <a:xfrm>
            <a:off x="933450" y="5538788"/>
            <a:ext cx="453390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dirty="0">
                <a:solidFill>
                  <a:srgbClr val="6600CC"/>
                </a:solidFill>
                <a:latin typeface="Times New Roman" panose="02020603050405020304" pitchFamily="18" charset="0"/>
                <a:ea typeface="宋体" panose="02010600030101010101" pitchFamily="2" charset="-122"/>
              </a:rPr>
              <a:t>逻辑型   </a:t>
            </a:r>
            <a:r>
              <a:rPr lang="en-US" altLang="zh-CN" dirty="0">
                <a:solidFill>
                  <a:srgbClr val="6600CC"/>
                </a:solidFill>
                <a:latin typeface="Times New Roman" panose="02020603050405020304" pitchFamily="18" charset="0"/>
                <a:ea typeface="宋体" panose="02010600030101010101" pitchFamily="2" charset="-122"/>
              </a:rPr>
              <a:t>bool  </a:t>
            </a:r>
            <a:r>
              <a:rPr lang="zh-CN" altLang="en-US" dirty="0">
                <a:solidFill>
                  <a:srgbClr val="6600CC"/>
                </a:solidFill>
                <a:latin typeface="Times New Roman" panose="02020603050405020304" pitchFamily="18" charset="0"/>
                <a:ea typeface="宋体" panose="02010600030101010101" pitchFamily="2" charset="-122"/>
              </a:rPr>
              <a:t>（ </a:t>
            </a:r>
            <a:r>
              <a:rPr lang="en-US" altLang="zh-CN" dirty="0">
                <a:solidFill>
                  <a:srgbClr val="6600CC"/>
                </a:solidFill>
                <a:latin typeface="Times New Roman" panose="02020603050405020304" pitchFamily="18" charset="0"/>
                <a:ea typeface="宋体" panose="02010600030101010101" pitchFamily="2" charset="-122"/>
              </a:rPr>
              <a:t>C++</a:t>
            </a:r>
            <a:r>
              <a:rPr lang="zh-CN" altLang="en-US" dirty="0">
                <a:solidFill>
                  <a:srgbClr val="6600CC"/>
                </a:solidFill>
                <a:latin typeface="Times New Roman" panose="02020603050405020304" pitchFamily="18" charset="0"/>
                <a:ea typeface="宋体" panose="02010600030101010101" pitchFamily="2" charset="-122"/>
              </a:rPr>
              <a:t>语言）</a:t>
            </a:r>
            <a:endParaRPr lang="zh-CN" altLang="en-US" dirty="0">
              <a:solidFill>
                <a:srgbClr val="6600CC"/>
              </a:solidFill>
              <a:latin typeface="Times New Roman" panose="02020603050405020304" pitchFamily="18" charset="0"/>
              <a:ea typeface="宋体" panose="02010600030101010101" pitchFamily="2" charset="-122"/>
            </a:endParaRPr>
          </a:p>
        </p:txBody>
      </p:sp>
      <p:sp>
        <p:nvSpPr>
          <p:cNvPr id="138247" name="Rectangle 7"/>
          <p:cNvSpPr/>
          <p:nvPr/>
        </p:nvSpPr>
        <p:spPr>
          <a:xfrm>
            <a:off x="928688" y="3619500"/>
            <a:ext cx="281940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dirty="0">
                <a:solidFill>
                  <a:srgbClr val="6600CC"/>
                </a:solidFill>
                <a:latin typeface="Times New Roman" panose="02020603050405020304" pitchFamily="18" charset="0"/>
                <a:ea typeface="宋体" panose="02010600030101010101" pitchFamily="2" charset="-122"/>
              </a:rPr>
              <a:t>双精度型  </a:t>
            </a:r>
            <a:r>
              <a:rPr lang="en-US" altLang="zh-CN" dirty="0">
                <a:solidFill>
                  <a:srgbClr val="6600CC"/>
                </a:solidFill>
                <a:latin typeface="Times New Roman" panose="02020603050405020304" pitchFamily="18" charset="0"/>
                <a:ea typeface="宋体" panose="02010600030101010101" pitchFamily="2" charset="-122"/>
              </a:rPr>
              <a:t>double</a:t>
            </a:r>
            <a:endParaRPr lang="en-US" altLang="zh-CN" dirty="0">
              <a:solidFill>
                <a:srgbClr val="6600CC"/>
              </a:solidFill>
              <a:latin typeface="Times New Roman" panose="02020603050405020304" pitchFamily="18" charset="0"/>
              <a:ea typeface="宋体" panose="02010600030101010101" pitchFamily="2" charset="-122"/>
            </a:endParaRPr>
          </a:p>
        </p:txBody>
      </p:sp>
      <p:sp>
        <p:nvSpPr>
          <p:cNvPr id="138248" name="AutoShape 8"/>
          <p:cNvSpPr/>
          <p:nvPr/>
        </p:nvSpPr>
        <p:spPr>
          <a:xfrm>
            <a:off x="4240213" y="2970213"/>
            <a:ext cx="80962" cy="982662"/>
          </a:xfrm>
          <a:prstGeom prst="rightBrace">
            <a:avLst>
              <a:gd name="adj1" fmla="val 100919"/>
              <a:gd name="adj2" fmla="val 50000"/>
            </a:avLst>
          </a:prstGeom>
          <a:noFill/>
          <a:ln w="38100" cap="flat" cmpd="sng">
            <a:solidFill>
              <a:srgbClr val="6600CC"/>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Font typeface="Arial" panose="020B0604020202020204" pitchFamily="34" charset="0"/>
              <a:buNone/>
            </a:pPr>
            <a:endParaRPr lang="zh-CN" altLang="zh-CN" b="0" dirty="0">
              <a:solidFill>
                <a:schemeClr val="tx1"/>
              </a:solidFill>
              <a:latin typeface="Times New Roman" panose="02020603050405020304" pitchFamily="18" charset="0"/>
              <a:ea typeface="宋体" panose="02010600030101010101" pitchFamily="2" charset="-122"/>
            </a:endParaRPr>
          </a:p>
        </p:txBody>
      </p:sp>
      <p:sp>
        <p:nvSpPr>
          <p:cNvPr id="138249" name="Text Box 9"/>
          <p:cNvSpPr txBox="1"/>
          <p:nvPr/>
        </p:nvSpPr>
        <p:spPr>
          <a:xfrm>
            <a:off x="4600575" y="3114675"/>
            <a:ext cx="30797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dirty="0">
                <a:solidFill>
                  <a:srgbClr val="6600CC"/>
                </a:solidFill>
                <a:latin typeface="Times New Roman" panose="02020603050405020304" pitchFamily="18" charset="0"/>
                <a:ea typeface="宋体" panose="02010600030101010101" pitchFamily="2" charset="-122"/>
              </a:rPr>
              <a:t>实型（ </a:t>
            </a:r>
            <a:r>
              <a:rPr lang="en-US" altLang="zh-CN" dirty="0">
                <a:solidFill>
                  <a:srgbClr val="6600CC"/>
                </a:solidFill>
                <a:latin typeface="Times New Roman" panose="02020603050405020304" pitchFamily="18" charset="0"/>
                <a:ea typeface="宋体" panose="02010600030101010101" pitchFamily="2" charset="-122"/>
              </a:rPr>
              <a:t>C++</a:t>
            </a:r>
            <a:r>
              <a:rPr lang="zh-CN" altLang="en-US" dirty="0">
                <a:solidFill>
                  <a:srgbClr val="6600CC"/>
                </a:solidFill>
                <a:latin typeface="Times New Roman" panose="02020603050405020304" pitchFamily="18" charset="0"/>
                <a:ea typeface="宋体" panose="02010600030101010101" pitchFamily="2" charset="-122"/>
              </a:rPr>
              <a:t>语言）</a:t>
            </a:r>
            <a:endParaRPr lang="zh-CN" altLang="en-US" dirty="0">
              <a:solidFill>
                <a:srgbClr val="6600CC"/>
              </a:solidFill>
              <a:latin typeface="Times New Roman" panose="02020603050405020304" pitchFamily="18" charset="0"/>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8243"/>
                                        </p:tgtEl>
                                        <p:attrNameLst>
                                          <p:attrName>style.visibility</p:attrName>
                                        </p:attrNameLst>
                                      </p:cBhvr>
                                      <p:to>
                                        <p:strVal val="visible"/>
                                      </p:to>
                                    </p:set>
                                    <p:animEffect transition="in" filter="wipe(left)">
                                      <p:cBhvr>
                                        <p:cTn id="7" dur="500"/>
                                        <p:tgtEl>
                                          <p:spTgt spid="1382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8244"/>
                                        </p:tgtEl>
                                        <p:attrNameLst>
                                          <p:attrName>style.visibility</p:attrName>
                                        </p:attrNameLst>
                                      </p:cBhvr>
                                      <p:to>
                                        <p:strVal val="visible"/>
                                      </p:to>
                                    </p:set>
                                    <p:animEffect transition="in" filter="wipe(left)">
                                      <p:cBhvr>
                                        <p:cTn id="12" dur="500"/>
                                        <p:tgtEl>
                                          <p:spTgt spid="1382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8247"/>
                                        </p:tgtEl>
                                        <p:attrNameLst>
                                          <p:attrName>style.visibility</p:attrName>
                                        </p:attrNameLst>
                                      </p:cBhvr>
                                      <p:to>
                                        <p:strVal val="visible"/>
                                      </p:to>
                                    </p:set>
                                    <p:animEffect transition="in" filter="wipe(left)">
                                      <p:cBhvr>
                                        <p:cTn id="17" dur="500"/>
                                        <p:tgtEl>
                                          <p:spTgt spid="1382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8245"/>
                                        </p:tgtEl>
                                        <p:attrNameLst>
                                          <p:attrName>style.visibility</p:attrName>
                                        </p:attrNameLst>
                                      </p:cBhvr>
                                      <p:to>
                                        <p:strVal val="visible"/>
                                      </p:to>
                                    </p:set>
                                    <p:animEffect transition="in" filter="wipe(left)">
                                      <p:cBhvr>
                                        <p:cTn id="22" dur="500"/>
                                        <p:tgtEl>
                                          <p:spTgt spid="1382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8248"/>
                                        </p:tgtEl>
                                        <p:attrNameLst>
                                          <p:attrName>style.visibility</p:attrName>
                                        </p:attrNameLst>
                                      </p:cBhvr>
                                      <p:to>
                                        <p:strVal val="visible"/>
                                      </p:to>
                                    </p:set>
                                    <p:animEffect transition="in" filter="wipe(up)">
                                      <p:cBhvr>
                                        <p:cTn id="27" dur="500"/>
                                        <p:tgtEl>
                                          <p:spTgt spid="13824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38249"/>
                                        </p:tgtEl>
                                        <p:attrNameLst>
                                          <p:attrName>style.visibility</p:attrName>
                                        </p:attrNameLst>
                                      </p:cBhvr>
                                      <p:to>
                                        <p:strVal val="visible"/>
                                      </p:to>
                                    </p:set>
                                    <p:animEffect transition="in" filter="box(out)">
                                      <p:cBhvr>
                                        <p:cTn id="32" dur="500"/>
                                        <p:tgtEl>
                                          <p:spTgt spid="13824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38246"/>
                                        </p:tgtEl>
                                        <p:attrNameLst>
                                          <p:attrName>style.visibility</p:attrName>
                                        </p:attrNameLst>
                                      </p:cBhvr>
                                      <p:to>
                                        <p:strVal val="visible"/>
                                      </p:to>
                                    </p:set>
                                    <p:animEffect transition="in" filter="box(out)">
                                      <p:cBhvr>
                                        <p:cTn id="37" dur="500"/>
                                        <p:tgtEl>
                                          <p:spTgt spid="138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p:bldP spid="138244" grpId="0"/>
      <p:bldP spid="138245" grpId="0"/>
      <p:bldP spid="138246" grpId="0"/>
      <p:bldP spid="138247" grpId="0"/>
      <p:bldP spid="138248" grpId="0" animBg="1"/>
      <p:bldP spid="13824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Text Box 3"/>
          <p:cNvSpPr txBox="1"/>
          <p:nvPr/>
        </p:nvSpPr>
        <p:spPr>
          <a:xfrm>
            <a:off x="292100" y="1695450"/>
            <a:ext cx="7785100" cy="1289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0"/>
              </a:spcBef>
              <a:buClrTx/>
              <a:buFont typeface="Arial" panose="020B0604020202020204" pitchFamily="34" charset="0"/>
              <a:buNone/>
            </a:pPr>
            <a:r>
              <a:rPr lang="en-US" altLang="zh-CN" b="0" dirty="0">
                <a:solidFill>
                  <a:schemeClr val="tx1"/>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不同类型的变量，其所能</a:t>
            </a:r>
            <a:r>
              <a:rPr lang="zh-CN" altLang="en-US" dirty="0">
                <a:solidFill>
                  <a:srgbClr val="000000"/>
                </a:solidFill>
                <a:latin typeface="Times New Roman" panose="02020603050405020304" pitchFamily="18" charset="0"/>
                <a:ea typeface="宋体" panose="02010600030101010101" pitchFamily="2" charset="-122"/>
              </a:rPr>
              <a:t>取值的范围</a:t>
            </a:r>
            <a:r>
              <a:rPr lang="zh-CN" altLang="en-US" b="0" dirty="0">
                <a:solidFill>
                  <a:srgbClr val="000000"/>
                </a:solidFill>
                <a:latin typeface="Times New Roman" panose="02020603050405020304" pitchFamily="18" charset="0"/>
                <a:ea typeface="宋体" panose="02010600030101010101" pitchFamily="2" charset="-122"/>
              </a:rPr>
              <a:t>不同，所能</a:t>
            </a:r>
            <a:r>
              <a:rPr lang="zh-CN" altLang="en-US" dirty="0">
                <a:solidFill>
                  <a:srgbClr val="000000"/>
                </a:solidFill>
                <a:latin typeface="Times New Roman" panose="02020603050405020304" pitchFamily="18" charset="0"/>
                <a:ea typeface="宋体" panose="02010600030101010101" pitchFamily="2" charset="-122"/>
              </a:rPr>
              <a:t>进行的操作</a:t>
            </a:r>
            <a:r>
              <a:rPr lang="zh-CN" altLang="en-US" b="0" dirty="0">
                <a:solidFill>
                  <a:srgbClr val="000000"/>
                </a:solidFill>
                <a:latin typeface="Times New Roman" panose="02020603050405020304" pitchFamily="18" charset="0"/>
                <a:ea typeface="宋体" panose="02010600030101010101" pitchFamily="2" charset="-122"/>
              </a:rPr>
              <a:t>也不同。</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39268" name="Text Box 4"/>
          <p:cNvSpPr txBox="1"/>
          <p:nvPr/>
        </p:nvSpPr>
        <p:spPr>
          <a:xfrm>
            <a:off x="1089025" y="3408363"/>
            <a:ext cx="6459538" cy="18018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None/>
            </a:pPr>
            <a:r>
              <a:rPr lang="zh-CN" altLang="en-US" b="0" dirty="0">
                <a:solidFill>
                  <a:srgbClr val="6600CC"/>
                </a:solidFill>
                <a:latin typeface="Times New Roman" panose="02020603050405020304" pitchFamily="18" charset="0"/>
                <a:ea typeface="宋体" panose="02010600030101010101" pitchFamily="2" charset="-122"/>
              </a:rPr>
              <a:t>例如：整型</a:t>
            </a:r>
            <a:endParaRPr lang="zh-CN" altLang="en-US" b="0" dirty="0">
              <a:solidFill>
                <a:srgbClr val="6600CC"/>
              </a:solidFill>
              <a:latin typeface="Times New Roman" panose="02020603050405020304" pitchFamily="18" charset="0"/>
              <a:ea typeface="宋体" panose="02010600030101010101" pitchFamily="2" charset="-122"/>
            </a:endParaRPr>
          </a:p>
          <a:p>
            <a:pPr marL="0" lvl="0" indent="0" eaLnBrk="1" hangingPunct="1">
              <a:spcBef>
                <a:spcPct val="50000"/>
              </a:spcBef>
              <a:buClrTx/>
              <a:buFont typeface="Arial" panose="020B0604020202020204" pitchFamily="34" charset="0"/>
              <a:buNone/>
            </a:pPr>
            <a:r>
              <a:rPr lang="zh-CN" altLang="en-US" b="0" dirty="0">
                <a:solidFill>
                  <a:srgbClr val="6600CC"/>
                </a:solidFill>
                <a:latin typeface="Times New Roman" panose="02020603050405020304" pitchFamily="18" charset="0"/>
                <a:ea typeface="宋体" panose="02010600030101010101" pitchFamily="2" charset="-122"/>
              </a:rPr>
              <a:t>   取值的范围是：</a:t>
            </a:r>
            <a:r>
              <a:rPr lang="en-US" altLang="zh-CN" b="0" dirty="0">
                <a:solidFill>
                  <a:srgbClr val="6600CC"/>
                </a:solidFill>
                <a:latin typeface="Times New Roman" panose="02020603050405020304" pitchFamily="18" charset="0"/>
                <a:ea typeface="宋体" panose="02010600030101010101" pitchFamily="2" charset="-122"/>
              </a:rPr>
              <a:t>-32768 ~ 32767</a:t>
            </a:r>
            <a:endParaRPr lang="en-US" altLang="zh-CN" b="0" dirty="0">
              <a:solidFill>
                <a:srgbClr val="6600CC"/>
              </a:solidFill>
              <a:latin typeface="Times New Roman" panose="02020603050405020304" pitchFamily="18" charset="0"/>
              <a:ea typeface="宋体" panose="02010600030101010101" pitchFamily="2" charset="-122"/>
            </a:endParaRPr>
          </a:p>
          <a:p>
            <a:pPr marL="0" lvl="0" indent="0" eaLnBrk="1" hangingPunct="1">
              <a:spcBef>
                <a:spcPct val="50000"/>
              </a:spcBef>
              <a:buClrTx/>
              <a:buFont typeface="Arial" panose="020B0604020202020204" pitchFamily="34" charset="0"/>
              <a:buNone/>
            </a:pPr>
            <a:r>
              <a:rPr lang="en-US" altLang="zh-CN" b="0" dirty="0">
                <a:solidFill>
                  <a:srgbClr val="6600CC"/>
                </a:solidFill>
                <a:latin typeface="Times New Roman" panose="02020603050405020304" pitchFamily="18" charset="0"/>
                <a:ea typeface="宋体" panose="02010600030101010101" pitchFamily="2" charset="-122"/>
              </a:rPr>
              <a:t>   </a:t>
            </a:r>
            <a:r>
              <a:rPr lang="zh-CN" altLang="en-US" b="0" dirty="0">
                <a:solidFill>
                  <a:srgbClr val="6600CC"/>
                </a:solidFill>
                <a:latin typeface="Times New Roman" panose="02020603050405020304" pitchFamily="18" charset="0"/>
                <a:ea typeface="宋体" panose="02010600030101010101" pitchFamily="2" charset="-122"/>
              </a:rPr>
              <a:t>进行的操作是：</a:t>
            </a:r>
            <a:r>
              <a:rPr lang="en-US" altLang="zh-CN" b="0" dirty="0">
                <a:solidFill>
                  <a:srgbClr val="6600CC"/>
                </a:solidFill>
                <a:latin typeface="Times New Roman" panose="02020603050405020304" pitchFamily="18" charset="0"/>
                <a:ea typeface="宋体" panose="02010600030101010101" pitchFamily="2" charset="-122"/>
              </a:rPr>
              <a:t>+</a:t>
            </a:r>
            <a:r>
              <a:rPr lang="zh-CN" altLang="en-US" b="0" dirty="0">
                <a:solidFill>
                  <a:srgbClr val="6600CC"/>
                </a:solidFill>
                <a:latin typeface="Times New Roman" panose="02020603050405020304" pitchFamily="18" charset="0"/>
                <a:ea typeface="宋体" panose="02010600030101010101" pitchFamily="2" charset="-122"/>
              </a:rPr>
              <a:t>，</a:t>
            </a:r>
            <a:r>
              <a:rPr lang="en-US" altLang="zh-CN" b="0" dirty="0">
                <a:solidFill>
                  <a:srgbClr val="6600CC"/>
                </a:solidFill>
                <a:latin typeface="Times New Roman" panose="02020603050405020304" pitchFamily="18" charset="0"/>
                <a:ea typeface="宋体" panose="02010600030101010101" pitchFamily="2" charset="-122"/>
              </a:rPr>
              <a:t>-</a:t>
            </a:r>
            <a:r>
              <a:rPr lang="zh-CN" altLang="en-US" b="0" dirty="0">
                <a:solidFill>
                  <a:srgbClr val="6600CC"/>
                </a:solidFill>
                <a:latin typeface="Times New Roman" panose="02020603050405020304" pitchFamily="18" charset="0"/>
                <a:ea typeface="宋体" panose="02010600030101010101" pitchFamily="2" charset="-122"/>
              </a:rPr>
              <a:t>，*，</a:t>
            </a:r>
            <a:r>
              <a:rPr lang="en-US" altLang="zh-CN" b="0" dirty="0">
                <a:solidFill>
                  <a:srgbClr val="6600CC"/>
                </a:solidFill>
                <a:latin typeface="Times New Roman" panose="02020603050405020304" pitchFamily="18" charset="0"/>
                <a:ea typeface="宋体" panose="02010600030101010101" pitchFamily="2" charset="-122"/>
              </a:rPr>
              <a:t>/</a:t>
            </a:r>
            <a:r>
              <a:rPr lang="zh-CN" altLang="en-US" b="0" dirty="0">
                <a:solidFill>
                  <a:srgbClr val="6600CC"/>
                </a:solidFill>
                <a:latin typeface="Times New Roman" panose="02020603050405020304" pitchFamily="18" charset="0"/>
                <a:ea typeface="宋体" panose="02010600030101010101" pitchFamily="2" charset="-122"/>
              </a:rPr>
              <a:t>，</a:t>
            </a:r>
            <a:r>
              <a:rPr lang="en-US" altLang="zh-CN" b="0" dirty="0">
                <a:solidFill>
                  <a:srgbClr val="6600CC"/>
                </a:solidFill>
                <a:latin typeface="Times New Roman" panose="02020603050405020304" pitchFamily="18" charset="0"/>
                <a:ea typeface="宋体" panose="02010600030101010101" pitchFamily="2" charset="-122"/>
              </a:rPr>
              <a:t>%</a:t>
            </a:r>
            <a:endParaRPr lang="en-US" altLang="zh-CN" b="0" dirty="0">
              <a:solidFill>
                <a:srgbClr val="6600CC"/>
              </a:solidFill>
              <a:latin typeface="Times New Roman" panose="02020603050405020304" pitchFamily="18" charset="0"/>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0"/>
                                  </p:iterate>
                                  <p:childTnLst>
                                    <p:set>
                                      <p:cBhvr>
                                        <p:cTn id="6" dur="1" fill="hold">
                                          <p:stCondLst>
                                            <p:cond delay="0"/>
                                          </p:stCondLst>
                                        </p:cTn>
                                        <p:tgtEl>
                                          <p:spTgt spid="139267"/>
                                        </p:tgtEl>
                                        <p:attrNameLst>
                                          <p:attrName>style.visibility</p:attrName>
                                        </p:attrNameLst>
                                      </p:cBhvr>
                                      <p:to>
                                        <p:strVal val="visible"/>
                                      </p:to>
                                    </p:set>
                                    <p:animEffect transition="in" filter="wipe(left)">
                                      <p:cBhvr>
                                        <p:cTn id="7" dur="75"/>
                                        <p:tgtEl>
                                          <p:spTgt spid="1392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9268"/>
                                        </p:tgtEl>
                                        <p:attrNameLst>
                                          <p:attrName>style.visibility</p:attrName>
                                        </p:attrNameLst>
                                      </p:cBhvr>
                                      <p:to>
                                        <p:strVal val="visible"/>
                                      </p:to>
                                    </p:set>
                                    <p:animEffect transition="in" filter="wipe(up)">
                                      <p:cBhvr>
                                        <p:cTn id="12" dur="500"/>
                                        <p:tgtEl>
                                          <p:spTgt spid="139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p:bldP spid="13926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p:nvPr/>
        </p:nvSpPr>
        <p:spPr>
          <a:xfrm>
            <a:off x="350838" y="1749425"/>
            <a:ext cx="8216900" cy="24860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just" eaLnBrk="1" hangingPunct="1">
              <a:lnSpc>
                <a:spcPct val="140000"/>
              </a:lnSpc>
              <a:spcBef>
                <a:spcPct val="5000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各种高级程序设计语言中都具有“整数”类型，尽管它们在不同处理器上实现的方法可能不同，但是对程序员而言都是“相同的”，因为它们的</a:t>
            </a:r>
            <a:r>
              <a:rPr lang="zh-CN" altLang="en-US" b="0" u="sng" dirty="0">
                <a:solidFill>
                  <a:srgbClr val="FF0000"/>
                </a:solidFill>
                <a:latin typeface="Times New Roman" panose="02020603050405020304" pitchFamily="18" charset="0"/>
                <a:ea typeface="宋体" panose="02010600030101010101" pitchFamily="2" charset="-122"/>
              </a:rPr>
              <a:t>数学特性</a:t>
            </a:r>
            <a:r>
              <a:rPr lang="zh-CN" altLang="en-US" b="0" dirty="0">
                <a:solidFill>
                  <a:srgbClr val="000000"/>
                </a:solidFill>
                <a:latin typeface="Times New Roman" panose="02020603050405020304" pitchFamily="18" charset="0"/>
                <a:ea typeface="宋体" panose="02010600030101010101" pitchFamily="2" charset="-122"/>
              </a:rPr>
              <a:t>相同。</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54275" name="Text Box 3"/>
          <p:cNvSpPr txBox="1"/>
          <p:nvPr/>
        </p:nvSpPr>
        <p:spPr>
          <a:xfrm>
            <a:off x="415925" y="4240213"/>
            <a:ext cx="8397875" cy="1289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5000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从“数学抽象”的角度看，可称它为一个</a:t>
            </a:r>
            <a:r>
              <a:rPr lang="zh-CN" altLang="en-US" b="0" dirty="0" smtClean="0">
                <a:solidFill>
                  <a:srgbClr val="000000"/>
                </a:solidFill>
                <a:latin typeface="Times New Roman" panose="02020603050405020304" pitchFamily="18" charset="0"/>
                <a:ea typeface="宋体" panose="02010600030101010101" pitchFamily="2" charset="-122"/>
              </a:rPr>
              <a:t>“</a:t>
            </a:r>
            <a:r>
              <a:rPr lang="zh-CN" altLang="en-US" dirty="0" smtClean="0">
                <a:solidFill>
                  <a:srgbClr val="FF0000"/>
                </a:solidFill>
                <a:latin typeface="Times New Roman" panose="02020603050405020304" pitchFamily="18" charset="0"/>
                <a:ea typeface="宋体" panose="02010600030101010101" pitchFamily="2" charset="-122"/>
              </a:rPr>
              <a:t>抽象数据类型</a:t>
            </a:r>
            <a:r>
              <a:rPr lang="zh-CN" altLang="en-US" b="0" dirty="0" smtClean="0">
                <a:solidFill>
                  <a:srgbClr val="000000"/>
                </a:solidFill>
                <a:latin typeface="Times New Roman" panose="02020603050405020304" pitchFamily="18" charset="0"/>
                <a:ea typeface="宋体" panose="02010600030101010101" pitchFamily="2" charset="-122"/>
              </a:rPr>
              <a:t>”。</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cover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60325" y="1973263"/>
            <a:ext cx="9039225" cy="2974975"/>
            <a:chOff x="-3" y="-3"/>
            <a:chExt cx="3418" cy="1618"/>
          </a:xfrm>
        </p:grpSpPr>
        <p:grpSp>
          <p:nvGrpSpPr>
            <p:cNvPr id="55300" name="Group 5"/>
            <p:cNvGrpSpPr/>
            <p:nvPr/>
          </p:nvGrpSpPr>
          <p:grpSpPr>
            <a:xfrm>
              <a:off x="0" y="0"/>
              <a:ext cx="3412" cy="1612"/>
              <a:chOff x="0" y="0"/>
              <a:chExt cx="3412" cy="1612"/>
            </a:xfrm>
          </p:grpSpPr>
          <p:grpSp>
            <p:nvGrpSpPr>
              <p:cNvPr id="55302" name="Group 6"/>
              <p:cNvGrpSpPr/>
              <p:nvPr/>
            </p:nvGrpSpPr>
            <p:grpSpPr>
              <a:xfrm>
                <a:off x="0" y="0"/>
                <a:ext cx="3412" cy="288"/>
                <a:chOff x="0" y="0"/>
                <a:chExt cx="3412" cy="288"/>
              </a:xfrm>
            </p:grpSpPr>
            <p:sp>
              <p:nvSpPr>
                <p:cNvPr id="55321" name="Rectangle 7"/>
                <p:cNvSpPr/>
                <p:nvPr/>
              </p:nvSpPr>
              <p:spPr>
                <a:xfrm>
                  <a:off x="0" y="0"/>
                  <a:ext cx="3412" cy="288"/>
                </a:xfrm>
                <a:prstGeom prst="rect">
                  <a:avLst/>
                </a:prstGeom>
                <a:noFill/>
                <a:ln w="9525">
                  <a:noFill/>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a:spcBef>
                      <a:spcPct val="0"/>
                    </a:spcBef>
                    <a:buClrTx/>
                    <a:buFont typeface="Arial" panose="020B0604020202020204" pitchFamily="34" charset="0"/>
                    <a:buNone/>
                  </a:pPr>
                  <a:r>
                    <a:rPr lang="zh-CN" altLang="en-US" sz="2400" dirty="0">
                      <a:solidFill>
                        <a:srgbClr val="000000"/>
                      </a:solidFill>
                      <a:latin typeface="Times New Roman" panose="02020603050405020304" pitchFamily="18" charset="0"/>
                      <a:ea typeface="宋体" panose="02010600030101010101" pitchFamily="2" charset="-122"/>
                    </a:rPr>
                    <a:t>抽象数据类型分类</a:t>
                  </a:r>
                  <a:endParaRPr lang="zh-CN" altLang="en-US" sz="2400" dirty="0">
                    <a:solidFill>
                      <a:srgbClr val="000000"/>
                    </a:solidFill>
                    <a:latin typeface="Times New Roman" panose="02020603050405020304" pitchFamily="18" charset="0"/>
                    <a:ea typeface="宋体" panose="02010600030101010101" pitchFamily="2" charset="-122"/>
                  </a:endParaRPr>
                </a:p>
              </p:txBody>
            </p:sp>
            <p:sp>
              <p:nvSpPr>
                <p:cNvPr id="55322" name="Rectangle 8"/>
                <p:cNvSpPr/>
                <p:nvPr/>
              </p:nvSpPr>
              <p:spPr>
                <a:xfrm>
                  <a:off x="0" y="0"/>
                  <a:ext cx="3412" cy="288"/>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55303" name="Group 9"/>
              <p:cNvGrpSpPr/>
              <p:nvPr/>
            </p:nvGrpSpPr>
            <p:grpSpPr>
              <a:xfrm>
                <a:off x="0" y="288"/>
                <a:ext cx="1052" cy="288"/>
                <a:chOff x="0" y="288"/>
                <a:chExt cx="1052" cy="288"/>
              </a:xfrm>
            </p:grpSpPr>
            <p:sp>
              <p:nvSpPr>
                <p:cNvPr id="55319" name="Rectangle 10"/>
                <p:cNvSpPr/>
                <p:nvPr/>
              </p:nvSpPr>
              <p:spPr>
                <a:xfrm>
                  <a:off x="0" y="288"/>
                  <a:ext cx="1052" cy="288"/>
                </a:xfrm>
                <a:prstGeom prst="rect">
                  <a:avLst/>
                </a:prstGeom>
                <a:noFill/>
                <a:ln w="9525">
                  <a:noFill/>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zh-CN" altLang="en-US" sz="2400" dirty="0">
                      <a:solidFill>
                        <a:srgbClr val="000000"/>
                      </a:solidFill>
                      <a:latin typeface="Times New Roman" panose="02020603050405020304" pitchFamily="18" charset="0"/>
                      <a:ea typeface="宋体" panose="02010600030101010101" pitchFamily="2" charset="-122"/>
                    </a:rPr>
                    <a:t>原子类型</a:t>
                  </a:r>
                  <a:endParaRPr lang="zh-CN" altLang="en-US" sz="2400" dirty="0">
                    <a:solidFill>
                      <a:srgbClr val="000000"/>
                    </a:solidFill>
                    <a:latin typeface="Times New Roman" panose="02020603050405020304" pitchFamily="18" charset="0"/>
                    <a:ea typeface="宋体" panose="02010600030101010101" pitchFamily="2" charset="-122"/>
                  </a:endParaRPr>
                </a:p>
              </p:txBody>
            </p:sp>
            <p:sp>
              <p:nvSpPr>
                <p:cNvPr id="55320" name="Rectangle 11"/>
                <p:cNvSpPr/>
                <p:nvPr/>
              </p:nvSpPr>
              <p:spPr>
                <a:xfrm>
                  <a:off x="0" y="288"/>
                  <a:ext cx="1052" cy="288"/>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55304" name="Group 12"/>
              <p:cNvGrpSpPr/>
              <p:nvPr/>
            </p:nvGrpSpPr>
            <p:grpSpPr>
              <a:xfrm>
                <a:off x="1052" y="288"/>
                <a:ext cx="2360" cy="288"/>
                <a:chOff x="1052" y="288"/>
                <a:chExt cx="2360" cy="288"/>
              </a:xfrm>
            </p:grpSpPr>
            <p:sp>
              <p:nvSpPr>
                <p:cNvPr id="55317" name="Rectangle 13"/>
                <p:cNvSpPr/>
                <p:nvPr/>
              </p:nvSpPr>
              <p:spPr>
                <a:xfrm>
                  <a:off x="1052" y="288"/>
                  <a:ext cx="2360" cy="288"/>
                </a:xfrm>
                <a:prstGeom prst="rect">
                  <a:avLst/>
                </a:prstGeom>
                <a:noFill/>
                <a:ln w="9525">
                  <a:noFill/>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zh-CN" altLang="en-US" sz="2400" dirty="0">
                      <a:solidFill>
                        <a:srgbClr val="000000"/>
                      </a:solidFill>
                      <a:latin typeface="Times New Roman" panose="02020603050405020304" pitchFamily="18" charset="0"/>
                      <a:ea typeface="宋体" panose="02010600030101010101" pitchFamily="2" charset="-122"/>
                    </a:rPr>
                    <a:t>值不可分解，如</a:t>
                  </a:r>
                  <a:r>
                    <a:rPr lang="en-US" altLang="zh-CN" sz="2400" dirty="0">
                      <a:solidFill>
                        <a:srgbClr val="000000"/>
                      </a:solidFill>
                      <a:latin typeface="Times New Roman" panose="02020603050405020304" pitchFamily="18" charset="0"/>
                      <a:ea typeface="宋体" panose="02010600030101010101" pitchFamily="2" charset="-122"/>
                    </a:rPr>
                    <a:t>int</a:t>
                  </a:r>
                  <a:endParaRPr lang="en-US" altLang="zh-CN" sz="2400" dirty="0">
                    <a:solidFill>
                      <a:srgbClr val="000000"/>
                    </a:solidFill>
                    <a:latin typeface="Times New Roman" panose="02020603050405020304" pitchFamily="18" charset="0"/>
                    <a:ea typeface="宋体" panose="02010600030101010101" pitchFamily="2" charset="-122"/>
                  </a:endParaRPr>
                </a:p>
              </p:txBody>
            </p:sp>
            <p:sp>
              <p:nvSpPr>
                <p:cNvPr id="55318" name="Rectangle 14"/>
                <p:cNvSpPr/>
                <p:nvPr/>
              </p:nvSpPr>
              <p:spPr>
                <a:xfrm>
                  <a:off x="1052" y="288"/>
                  <a:ext cx="2360" cy="288"/>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55305" name="Group 15"/>
              <p:cNvGrpSpPr/>
              <p:nvPr/>
            </p:nvGrpSpPr>
            <p:grpSpPr>
              <a:xfrm>
                <a:off x="0" y="576"/>
                <a:ext cx="1052" cy="518"/>
                <a:chOff x="0" y="576"/>
                <a:chExt cx="1052" cy="518"/>
              </a:xfrm>
            </p:grpSpPr>
            <p:sp>
              <p:nvSpPr>
                <p:cNvPr id="55315" name="Rectangle 16"/>
                <p:cNvSpPr/>
                <p:nvPr/>
              </p:nvSpPr>
              <p:spPr>
                <a:xfrm>
                  <a:off x="0" y="576"/>
                  <a:ext cx="1052" cy="518"/>
                </a:xfrm>
                <a:prstGeom prst="rect">
                  <a:avLst/>
                </a:prstGeom>
                <a:noFill/>
                <a:ln w="9525">
                  <a:noFill/>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zh-CN" altLang="en-US" sz="2400" dirty="0">
                      <a:solidFill>
                        <a:srgbClr val="000000"/>
                      </a:solidFill>
                      <a:latin typeface="Times New Roman" panose="02020603050405020304" pitchFamily="18" charset="0"/>
                      <a:ea typeface="宋体" panose="02010600030101010101" pitchFamily="2" charset="-122"/>
                    </a:rPr>
                    <a:t>固定聚合类型</a:t>
                  </a:r>
                  <a:endParaRPr lang="zh-CN" altLang="en-US" sz="2400" dirty="0">
                    <a:solidFill>
                      <a:srgbClr val="000000"/>
                    </a:solidFill>
                    <a:latin typeface="Times New Roman" panose="02020603050405020304" pitchFamily="18" charset="0"/>
                    <a:ea typeface="宋体" panose="02010600030101010101" pitchFamily="2" charset="-122"/>
                  </a:endParaRPr>
                </a:p>
              </p:txBody>
            </p:sp>
            <p:sp>
              <p:nvSpPr>
                <p:cNvPr id="55316" name="Rectangle 17"/>
                <p:cNvSpPr/>
                <p:nvPr/>
              </p:nvSpPr>
              <p:spPr>
                <a:xfrm>
                  <a:off x="0" y="576"/>
                  <a:ext cx="1052" cy="518"/>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55306" name="Group 18"/>
              <p:cNvGrpSpPr/>
              <p:nvPr/>
            </p:nvGrpSpPr>
            <p:grpSpPr>
              <a:xfrm>
                <a:off x="1052" y="576"/>
                <a:ext cx="2360" cy="518"/>
                <a:chOff x="1052" y="576"/>
                <a:chExt cx="2360" cy="518"/>
              </a:xfrm>
            </p:grpSpPr>
            <p:sp>
              <p:nvSpPr>
                <p:cNvPr id="55313" name="Rectangle 19"/>
                <p:cNvSpPr/>
                <p:nvPr/>
              </p:nvSpPr>
              <p:spPr>
                <a:xfrm>
                  <a:off x="1052" y="576"/>
                  <a:ext cx="2360" cy="518"/>
                </a:xfrm>
                <a:prstGeom prst="rect">
                  <a:avLst/>
                </a:prstGeom>
                <a:noFill/>
                <a:ln w="9525">
                  <a:noFill/>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zh-CN" altLang="en-US" sz="2400" dirty="0">
                      <a:solidFill>
                        <a:srgbClr val="000000"/>
                      </a:solidFill>
                      <a:latin typeface="Times New Roman" panose="02020603050405020304" pitchFamily="18" charset="0"/>
                      <a:ea typeface="宋体" panose="02010600030101010101" pitchFamily="2" charset="-122"/>
                    </a:rPr>
                    <a:t>值由确定数目的成分按某种结构组成，如复数</a:t>
                  </a:r>
                  <a:endParaRPr lang="zh-CN" altLang="en-US" sz="2400" dirty="0">
                    <a:solidFill>
                      <a:srgbClr val="000000"/>
                    </a:solidFill>
                    <a:latin typeface="Times New Roman" panose="02020603050405020304" pitchFamily="18" charset="0"/>
                    <a:ea typeface="宋体" panose="02010600030101010101" pitchFamily="2" charset="-122"/>
                  </a:endParaRPr>
                </a:p>
              </p:txBody>
            </p:sp>
            <p:sp>
              <p:nvSpPr>
                <p:cNvPr id="55314" name="Rectangle 20"/>
                <p:cNvSpPr/>
                <p:nvPr/>
              </p:nvSpPr>
              <p:spPr>
                <a:xfrm>
                  <a:off x="1052" y="576"/>
                  <a:ext cx="2360" cy="518"/>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55307" name="Group 21"/>
              <p:cNvGrpSpPr/>
              <p:nvPr/>
            </p:nvGrpSpPr>
            <p:grpSpPr>
              <a:xfrm>
                <a:off x="0" y="1094"/>
                <a:ext cx="1052" cy="518"/>
                <a:chOff x="0" y="1094"/>
                <a:chExt cx="1052" cy="518"/>
              </a:xfrm>
            </p:grpSpPr>
            <p:sp>
              <p:nvSpPr>
                <p:cNvPr id="55311" name="Rectangle 22"/>
                <p:cNvSpPr/>
                <p:nvPr/>
              </p:nvSpPr>
              <p:spPr>
                <a:xfrm>
                  <a:off x="0" y="1094"/>
                  <a:ext cx="1052" cy="518"/>
                </a:xfrm>
                <a:prstGeom prst="rect">
                  <a:avLst/>
                </a:prstGeom>
                <a:noFill/>
                <a:ln w="9525">
                  <a:noFill/>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zh-CN" altLang="en-US" sz="2400" dirty="0">
                      <a:solidFill>
                        <a:srgbClr val="000000"/>
                      </a:solidFill>
                      <a:latin typeface="Times New Roman" panose="02020603050405020304" pitchFamily="18" charset="0"/>
                      <a:ea typeface="宋体" panose="02010600030101010101" pitchFamily="2" charset="-122"/>
                    </a:rPr>
                    <a:t>可变聚合类型</a:t>
                  </a:r>
                  <a:endParaRPr lang="zh-CN" altLang="en-US" sz="2400" dirty="0">
                    <a:solidFill>
                      <a:srgbClr val="000000"/>
                    </a:solidFill>
                    <a:latin typeface="Times New Roman" panose="02020603050405020304" pitchFamily="18" charset="0"/>
                    <a:ea typeface="宋体" panose="02010600030101010101" pitchFamily="2" charset="-122"/>
                  </a:endParaRPr>
                </a:p>
              </p:txBody>
            </p:sp>
            <p:sp>
              <p:nvSpPr>
                <p:cNvPr id="55312" name="Rectangle 23"/>
                <p:cNvSpPr/>
                <p:nvPr/>
              </p:nvSpPr>
              <p:spPr>
                <a:xfrm>
                  <a:off x="0" y="1094"/>
                  <a:ext cx="1052" cy="518"/>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55308" name="Group 24"/>
              <p:cNvGrpSpPr/>
              <p:nvPr/>
            </p:nvGrpSpPr>
            <p:grpSpPr>
              <a:xfrm>
                <a:off x="1052" y="1094"/>
                <a:ext cx="2360" cy="518"/>
                <a:chOff x="1052" y="1094"/>
                <a:chExt cx="2360" cy="518"/>
              </a:xfrm>
            </p:grpSpPr>
            <p:sp>
              <p:nvSpPr>
                <p:cNvPr id="55309" name="Rectangle 25"/>
                <p:cNvSpPr/>
                <p:nvPr/>
              </p:nvSpPr>
              <p:spPr>
                <a:xfrm>
                  <a:off x="1052" y="1094"/>
                  <a:ext cx="2360" cy="518"/>
                </a:xfrm>
                <a:prstGeom prst="rect">
                  <a:avLst/>
                </a:prstGeom>
                <a:noFill/>
                <a:ln w="9525">
                  <a:noFill/>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zh-CN" altLang="en-US" sz="2400" dirty="0">
                      <a:solidFill>
                        <a:srgbClr val="000000"/>
                      </a:solidFill>
                      <a:latin typeface="Times New Roman" panose="02020603050405020304" pitchFamily="18" charset="0"/>
                      <a:ea typeface="宋体" panose="02010600030101010101" pitchFamily="2" charset="-122"/>
                    </a:rPr>
                    <a:t>值的成分的数目不确定，如学生情况登记表</a:t>
                  </a:r>
                  <a:endParaRPr lang="zh-CN" altLang="en-US" sz="2400" dirty="0">
                    <a:solidFill>
                      <a:srgbClr val="000000"/>
                    </a:solidFill>
                    <a:latin typeface="Times New Roman" panose="02020603050405020304" pitchFamily="18" charset="0"/>
                    <a:ea typeface="宋体" panose="02010600030101010101" pitchFamily="2" charset="-122"/>
                  </a:endParaRPr>
                </a:p>
              </p:txBody>
            </p:sp>
            <p:sp>
              <p:nvSpPr>
                <p:cNvPr id="55310" name="Rectangle 26"/>
                <p:cNvSpPr/>
                <p:nvPr/>
              </p:nvSpPr>
              <p:spPr>
                <a:xfrm>
                  <a:off x="1052" y="1094"/>
                  <a:ext cx="2360" cy="518"/>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grpSp>
        <p:sp>
          <p:nvSpPr>
            <p:cNvPr id="55301" name="Rectangle 27"/>
            <p:cNvSpPr/>
            <p:nvPr/>
          </p:nvSpPr>
          <p:spPr>
            <a:xfrm>
              <a:off x="-3" y="-3"/>
              <a:ext cx="3418" cy="1618"/>
            </a:xfrm>
            <a:prstGeom prst="rect">
              <a:avLst/>
            </a:prstGeom>
            <a:noFill/>
            <a:ln w="11112"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sp>
        <p:nvSpPr>
          <p:cNvPr id="153628" name="Rectangle 28"/>
          <p:cNvSpPr/>
          <p:nvPr/>
        </p:nvSpPr>
        <p:spPr>
          <a:xfrm>
            <a:off x="301625" y="192088"/>
            <a:ext cx="4524375" cy="5794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zh-CN" altLang="en-US" sz="3200" dirty="0">
                <a:solidFill>
                  <a:schemeClr val="bg1"/>
                </a:solidFill>
                <a:latin typeface="宋体" panose="02010600030101010101" pitchFamily="2" charset="-122"/>
                <a:ea typeface="宋体" panose="02010600030101010101" pitchFamily="2" charset="-122"/>
              </a:rPr>
              <a:t>抽象数据类型分类</a:t>
            </a:r>
            <a:endParaRPr lang="zh-CN" altLang="en-US" sz="3200" dirty="0">
              <a:solidFill>
                <a:schemeClr val="bg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628"/>
                                        </p:tgtEl>
                                        <p:attrNameLst>
                                          <p:attrName>style.visibility</p:attrName>
                                        </p:attrNameLst>
                                      </p:cBhvr>
                                      <p:to>
                                        <p:strVal val="visible"/>
                                      </p:to>
                                    </p:set>
                                    <p:anim calcmode="lin" valueType="num">
                                      <p:cBhvr additive="base">
                                        <p:cTn id="7" dur="500" fill="hold"/>
                                        <p:tgtEl>
                                          <p:spTgt spid="153628"/>
                                        </p:tgtEl>
                                        <p:attrNameLst>
                                          <p:attrName>ppt_x</p:attrName>
                                        </p:attrNameLst>
                                      </p:cBhvr>
                                      <p:tavLst>
                                        <p:tav tm="0">
                                          <p:val>
                                            <p:strVal val="0-#ppt_w/2"/>
                                          </p:val>
                                        </p:tav>
                                        <p:tav tm="100000">
                                          <p:val>
                                            <p:strVal val="#ppt_x"/>
                                          </p:val>
                                        </p:tav>
                                      </p:tavLst>
                                    </p:anim>
                                    <p:anim calcmode="lin" valueType="num">
                                      <p:cBhvr additive="base">
                                        <p:cTn id="8" dur="500" fill="hold"/>
                                        <p:tgtEl>
                                          <p:spTgt spid="1536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p:nvPr/>
        </p:nvSpPr>
        <p:spPr>
          <a:xfrm>
            <a:off x="379413" y="1293813"/>
            <a:ext cx="4537075"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zh-CN" altLang="en-US" dirty="0">
                <a:solidFill>
                  <a:srgbClr val="003300"/>
                </a:solidFill>
                <a:latin typeface="Times New Roman" panose="02020603050405020304" pitchFamily="18" charset="0"/>
                <a:ea typeface="宋体" panose="02010600030101010101" pitchFamily="2" charset="-122"/>
              </a:rPr>
              <a:t>一、抽象数据类型的定义</a:t>
            </a:r>
            <a:endParaRPr lang="zh-CN" altLang="en-US" dirty="0">
              <a:solidFill>
                <a:srgbClr val="003300"/>
              </a:solidFill>
              <a:latin typeface="Times New Roman" panose="02020603050405020304" pitchFamily="18" charset="0"/>
              <a:ea typeface="宋体" panose="02010600030101010101" pitchFamily="2" charset="-122"/>
            </a:endParaRPr>
          </a:p>
        </p:txBody>
      </p:sp>
      <p:sp>
        <p:nvSpPr>
          <p:cNvPr id="87043" name="Rectangle 3"/>
          <p:cNvSpPr/>
          <p:nvPr/>
        </p:nvSpPr>
        <p:spPr>
          <a:xfrm>
            <a:off x="344488" y="1738313"/>
            <a:ext cx="8610600" cy="15557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nSpc>
                <a:spcPct val="170000"/>
              </a:lnSpc>
              <a:spcBef>
                <a:spcPct val="0"/>
              </a:spcBef>
              <a:buClrTx/>
              <a:buFont typeface="Arial" panose="020B0604020202020204" pitchFamily="34" charset="0"/>
              <a:buNone/>
            </a:pPr>
            <a:r>
              <a:rPr lang="en-US" altLang="zh-CN" dirty="0">
                <a:solidFill>
                  <a:srgbClr val="FF0000"/>
                </a:solidFill>
                <a:latin typeface="Times New Roman" panose="02020603050405020304" pitchFamily="18" charset="0"/>
                <a:ea typeface="宋体" panose="02010600030101010101" pitchFamily="2" charset="-122"/>
              </a:rPr>
              <a:t>        </a:t>
            </a:r>
            <a:r>
              <a:rPr lang="zh-CN" altLang="en-US" dirty="0">
                <a:solidFill>
                  <a:srgbClr val="FF0000"/>
                </a:solidFill>
                <a:latin typeface="Times New Roman" panose="02020603050405020304" pitchFamily="18" charset="0"/>
                <a:ea typeface="宋体" panose="02010600030101010101" pitchFamily="2" charset="-122"/>
              </a:rPr>
              <a:t>抽象数据类型（</a:t>
            </a:r>
            <a:r>
              <a:rPr lang="en-US" altLang="zh-CN" dirty="0">
                <a:solidFill>
                  <a:srgbClr val="FF0000"/>
                </a:solidFill>
                <a:latin typeface="Times New Roman" panose="02020603050405020304" pitchFamily="18" charset="0"/>
                <a:ea typeface="宋体" panose="02010600030101010101" pitchFamily="2" charset="-122"/>
              </a:rPr>
              <a:t>Abstract Data Type</a:t>
            </a:r>
            <a:r>
              <a:rPr lang="zh-CN" altLang="zh-CN" dirty="0">
                <a:solidFill>
                  <a:srgbClr val="FF0000"/>
                </a:solidFill>
                <a:latin typeface="Times New Roman" panose="02020603050405020304" pitchFamily="18" charset="0"/>
                <a:ea typeface="宋体" panose="02010600030101010101" pitchFamily="2" charset="-122"/>
              </a:rPr>
              <a:t>）</a:t>
            </a:r>
            <a:r>
              <a:rPr lang="zh-CN" altLang="en-US" dirty="0">
                <a:solidFill>
                  <a:srgbClr val="003300"/>
                </a:solidFill>
                <a:latin typeface="Times New Roman" panose="02020603050405020304" pitchFamily="18" charset="0"/>
                <a:ea typeface="宋体" panose="02010600030101010101" pitchFamily="2" charset="-122"/>
              </a:rPr>
              <a:t>简称</a:t>
            </a:r>
            <a:r>
              <a:rPr lang="en-US" altLang="zh-CN" dirty="0">
                <a:solidFill>
                  <a:srgbClr val="FF0000"/>
                </a:solidFill>
                <a:latin typeface="Times New Roman" panose="02020603050405020304" pitchFamily="18" charset="0"/>
                <a:ea typeface="宋体" panose="02010600030101010101" pitchFamily="2" charset="-122"/>
              </a:rPr>
              <a:t>ADT</a:t>
            </a:r>
            <a:r>
              <a:rPr lang="en-US" altLang="zh-CN" dirty="0">
                <a:solidFill>
                  <a:srgbClr val="003300"/>
                </a:solidFill>
                <a:latin typeface="Times New Roman" panose="02020603050405020304" pitchFamily="18" charset="0"/>
                <a:ea typeface="宋体" panose="02010600030101010101" pitchFamily="2" charset="-122"/>
              </a:rPr>
              <a:t>—</a:t>
            </a:r>
            <a:r>
              <a:rPr lang="zh-CN" altLang="en-US" dirty="0">
                <a:solidFill>
                  <a:srgbClr val="003300"/>
                </a:solidFill>
                <a:latin typeface="Times New Roman" panose="02020603050405020304" pitchFamily="18" charset="0"/>
                <a:ea typeface="宋体" panose="02010600030101010101" pitchFamily="2" charset="-122"/>
              </a:rPr>
              <a:t>一个</a:t>
            </a:r>
            <a:r>
              <a:rPr lang="zh-CN" altLang="en-US" u="sng" dirty="0">
                <a:solidFill>
                  <a:srgbClr val="FF0000"/>
                </a:solidFill>
                <a:latin typeface="Times New Roman" panose="02020603050405020304" pitchFamily="18" charset="0"/>
                <a:ea typeface="宋体" panose="02010600030101010101" pitchFamily="2" charset="-122"/>
              </a:rPr>
              <a:t>数学模型</a:t>
            </a:r>
            <a:r>
              <a:rPr lang="zh-CN" altLang="en-US" dirty="0">
                <a:solidFill>
                  <a:srgbClr val="003300"/>
                </a:solidFill>
                <a:latin typeface="Times New Roman" panose="02020603050405020304" pitchFamily="18" charset="0"/>
                <a:ea typeface="宋体" panose="02010600030101010101" pitchFamily="2" charset="-122"/>
              </a:rPr>
              <a:t>以及定义在该模型上的一组</a:t>
            </a:r>
            <a:r>
              <a:rPr lang="zh-CN" altLang="en-US" u="sng" dirty="0">
                <a:solidFill>
                  <a:srgbClr val="FF0000"/>
                </a:solidFill>
                <a:latin typeface="Times New Roman" panose="02020603050405020304" pitchFamily="18" charset="0"/>
                <a:ea typeface="宋体" panose="02010600030101010101" pitchFamily="2" charset="-122"/>
              </a:rPr>
              <a:t>操作</a:t>
            </a:r>
            <a:r>
              <a:rPr lang="zh-CN" altLang="en-US" dirty="0">
                <a:solidFill>
                  <a:schemeClr val="tx1"/>
                </a:solidFill>
                <a:latin typeface="Times New Roman" panose="02020603050405020304" pitchFamily="18" charset="0"/>
                <a:ea typeface="宋体" panose="02010600030101010101" pitchFamily="2" charset="-122"/>
              </a:rPr>
              <a:t>。　</a:t>
            </a:r>
            <a:endParaRPr lang="zh-CN" altLang="en-US" dirty="0">
              <a:solidFill>
                <a:schemeClr val="tx1"/>
              </a:solidFill>
              <a:latin typeface="Times New Roman" panose="02020603050405020304" pitchFamily="18" charset="0"/>
              <a:ea typeface="宋体" panose="02010600030101010101" pitchFamily="2" charset="-122"/>
            </a:endParaRPr>
          </a:p>
        </p:txBody>
      </p:sp>
      <p:sp>
        <p:nvSpPr>
          <p:cNvPr id="87045" name="Rectangle 5"/>
          <p:cNvSpPr/>
          <p:nvPr/>
        </p:nvSpPr>
        <p:spPr>
          <a:xfrm>
            <a:off x="125413" y="239713"/>
            <a:ext cx="8561387" cy="5794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buClr>
                <a:schemeClr val="accent2"/>
              </a:buClr>
              <a:buSzPct val="80000"/>
              <a:buNone/>
            </a:pPr>
            <a:r>
              <a:rPr lang="en-US" altLang="zh-CN" sz="3200" dirty="0">
                <a:solidFill>
                  <a:schemeClr val="bg1"/>
                </a:solidFill>
                <a:latin typeface="宋体" panose="02010600030101010101" pitchFamily="2" charset="-122"/>
                <a:ea typeface="宋体" panose="02010600030101010101" pitchFamily="2" charset="-122"/>
              </a:rPr>
              <a:t>1.3 </a:t>
            </a:r>
            <a:r>
              <a:rPr lang="zh-CN" altLang="en-US" sz="3200" dirty="0">
                <a:solidFill>
                  <a:schemeClr val="bg1"/>
                </a:solidFill>
                <a:latin typeface="宋体" panose="02010600030101010101" pitchFamily="2" charset="-122"/>
                <a:ea typeface="宋体" panose="02010600030101010101" pitchFamily="2" charset="-122"/>
              </a:rPr>
              <a:t>抽象数据类型的表示和实现</a:t>
            </a:r>
            <a:endParaRPr lang="zh-CN" altLang="en-US" sz="3200" dirty="0">
              <a:solidFill>
                <a:schemeClr val="bg1"/>
              </a:solidFill>
              <a:latin typeface="宋体" panose="02010600030101010101" pitchFamily="2" charset="-122"/>
              <a:ea typeface="宋体" panose="02010600030101010101" pitchFamily="2" charset="-122"/>
            </a:endParaRPr>
          </a:p>
        </p:txBody>
      </p:sp>
      <p:sp>
        <p:nvSpPr>
          <p:cNvPr id="87048" name="Text Box 8"/>
          <p:cNvSpPr txBox="1"/>
          <p:nvPr/>
        </p:nvSpPr>
        <p:spPr>
          <a:xfrm>
            <a:off x="1000125" y="3446463"/>
            <a:ext cx="7254875" cy="69405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0"/>
              </a:spcBef>
              <a:buClrTx/>
              <a:buFont typeface="Arial" panose="020B0604020202020204" pitchFamily="34" charset="0"/>
              <a:buNone/>
            </a:pPr>
            <a:r>
              <a:rPr lang="zh-CN" altLang="en-US" dirty="0">
                <a:solidFill>
                  <a:srgbClr val="6600CC"/>
                </a:solidFill>
                <a:latin typeface="Times New Roman" panose="02020603050405020304" pitchFamily="18" charset="0"/>
                <a:ea typeface="宋体" panose="02010600030101010101" pitchFamily="2" charset="-122"/>
              </a:rPr>
              <a:t>例如</a:t>
            </a:r>
            <a:r>
              <a:rPr lang="zh-CN" altLang="en-US" b="0" dirty="0">
                <a:solidFill>
                  <a:srgbClr val="6600CC"/>
                </a:solidFill>
                <a:latin typeface="Times New Roman" panose="02020603050405020304" pitchFamily="18" charset="0"/>
                <a:ea typeface="宋体" panose="02010600030101010101" pitchFamily="2" charset="-122"/>
              </a:rPr>
              <a:t>：“整数”是一个抽象数据类型。</a:t>
            </a:r>
            <a:endParaRPr lang="zh-CN" altLang="en-US" b="0" dirty="0">
              <a:solidFill>
                <a:srgbClr val="6600CC"/>
              </a:solidFill>
              <a:latin typeface="Times New Roman" panose="02020603050405020304" pitchFamily="18" charset="0"/>
              <a:ea typeface="宋体" panose="02010600030101010101" pitchFamily="2" charset="-122"/>
            </a:endParaRPr>
          </a:p>
        </p:txBody>
      </p:sp>
      <p:sp>
        <p:nvSpPr>
          <p:cNvPr id="87049" name="Rectangle 9"/>
          <p:cNvSpPr/>
          <p:nvPr/>
        </p:nvSpPr>
        <p:spPr>
          <a:xfrm>
            <a:off x="225425" y="4159250"/>
            <a:ext cx="8164513" cy="1336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en-US" altLang="zh-CN" sz="4000" b="0" dirty="0">
                <a:solidFill>
                  <a:srgbClr val="30552B"/>
                </a:solidFill>
                <a:latin typeface="楷体_GB2312" pitchFamily="49" charset="-122"/>
                <a:ea typeface="楷体_GB2312" pitchFamily="49" charset="-122"/>
              </a:rPr>
              <a:t>   </a:t>
            </a:r>
            <a:r>
              <a:rPr lang="zh-CN" altLang="en-US" b="0" dirty="0">
                <a:solidFill>
                  <a:srgbClr val="000000"/>
                </a:solidFill>
                <a:latin typeface="Times New Roman" panose="02020603050405020304" pitchFamily="18" charset="0"/>
                <a:ea typeface="宋体" panose="02010600030101010101" pitchFamily="2" charset="-122"/>
              </a:rPr>
              <a:t>其数学特性和具体的计算机或语言无关。“</a:t>
            </a:r>
            <a:r>
              <a:rPr lang="zh-CN" altLang="en-US" dirty="0">
                <a:solidFill>
                  <a:srgbClr val="6600CC"/>
                </a:solidFill>
                <a:latin typeface="Times New Roman" panose="02020603050405020304" pitchFamily="18" charset="0"/>
                <a:ea typeface="宋体" panose="02010600030101010101" pitchFamily="2" charset="-122"/>
              </a:rPr>
              <a:t>抽象</a:t>
            </a:r>
            <a:r>
              <a:rPr lang="zh-CN" altLang="en-US" b="0" dirty="0">
                <a:solidFill>
                  <a:srgbClr val="000000"/>
                </a:solidFill>
                <a:latin typeface="Times New Roman" panose="02020603050405020304" pitchFamily="18" charset="0"/>
                <a:ea typeface="宋体" panose="02010600030101010101" pitchFamily="2" charset="-122"/>
              </a:rPr>
              <a:t>”的含义在于强调数据类型的</a:t>
            </a:r>
            <a:r>
              <a:rPr lang="zh-CN" altLang="en-US" dirty="0">
                <a:solidFill>
                  <a:srgbClr val="6600CC"/>
                </a:solidFill>
                <a:latin typeface="Times New Roman" panose="02020603050405020304" pitchFamily="18" charset="0"/>
                <a:ea typeface="宋体" panose="02010600030101010101" pitchFamily="2" charset="-122"/>
              </a:rPr>
              <a:t>数学特性</a:t>
            </a:r>
            <a:r>
              <a:rPr lang="zh-CN" altLang="en-US" b="0" dirty="0">
                <a:solidFill>
                  <a:srgbClr val="000000"/>
                </a:solidFill>
                <a:latin typeface="Times New Roman" panose="02020603050405020304" pitchFamily="18" charset="0"/>
                <a:ea typeface="宋体" panose="02010600030101010101" pitchFamily="2" charset="-122"/>
              </a:rPr>
              <a:t>。</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additive="base">
                                        <p:cTn id="7" dur="500" fill="hold"/>
                                        <p:tgtEl>
                                          <p:spTgt spid="87045"/>
                                        </p:tgtEl>
                                        <p:attrNameLst>
                                          <p:attrName>ppt_x</p:attrName>
                                        </p:attrNameLst>
                                      </p:cBhvr>
                                      <p:tavLst>
                                        <p:tav tm="0">
                                          <p:val>
                                            <p:strVal val="0-#ppt_w/2"/>
                                          </p:val>
                                        </p:tav>
                                        <p:tav tm="100000">
                                          <p:val>
                                            <p:strVal val="#ppt_x"/>
                                          </p:val>
                                        </p:tav>
                                      </p:tavLst>
                                    </p:anim>
                                    <p:anim calcmode="lin" valueType="num">
                                      <p:cBhvr additive="base">
                                        <p:cTn id="8" dur="500" fill="hold"/>
                                        <p:tgtEl>
                                          <p:spTgt spid="870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7042"/>
                                        </p:tgtEl>
                                        <p:attrNameLst>
                                          <p:attrName>style.visibility</p:attrName>
                                        </p:attrNameLst>
                                      </p:cBhvr>
                                      <p:to>
                                        <p:strVal val="visible"/>
                                      </p:to>
                                    </p:set>
                                    <p:anim calcmode="lin" valueType="num">
                                      <p:cBhvr additive="base">
                                        <p:cTn id="12" dur="500" fill="hold"/>
                                        <p:tgtEl>
                                          <p:spTgt spid="87042"/>
                                        </p:tgtEl>
                                        <p:attrNameLst>
                                          <p:attrName>ppt_x</p:attrName>
                                        </p:attrNameLst>
                                      </p:cBhvr>
                                      <p:tavLst>
                                        <p:tav tm="0">
                                          <p:val>
                                            <p:strVal val="0-#ppt_w/2"/>
                                          </p:val>
                                        </p:tav>
                                        <p:tav tm="100000">
                                          <p:val>
                                            <p:strVal val="#ppt_x"/>
                                          </p:val>
                                        </p:tav>
                                      </p:tavLst>
                                    </p:anim>
                                    <p:anim calcmode="lin" valueType="num">
                                      <p:cBhvr additive="base">
                                        <p:cTn id="13" dur="500" fill="hold"/>
                                        <p:tgtEl>
                                          <p:spTgt spid="8704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87043"/>
                                        </p:tgtEl>
                                        <p:attrNameLst>
                                          <p:attrName>style.visibility</p:attrName>
                                        </p:attrNameLst>
                                      </p:cBhvr>
                                      <p:to>
                                        <p:strVal val="visible"/>
                                      </p:to>
                                    </p:set>
                                    <p:anim calcmode="lin" valueType="num">
                                      <p:cBhvr additive="base">
                                        <p:cTn id="17" dur="500" fill="hold"/>
                                        <p:tgtEl>
                                          <p:spTgt spid="87043"/>
                                        </p:tgtEl>
                                        <p:attrNameLst>
                                          <p:attrName>ppt_x</p:attrName>
                                        </p:attrNameLst>
                                      </p:cBhvr>
                                      <p:tavLst>
                                        <p:tav tm="0">
                                          <p:val>
                                            <p:strVal val="0-#ppt_w/2"/>
                                          </p:val>
                                        </p:tav>
                                        <p:tav tm="100000">
                                          <p:val>
                                            <p:strVal val="#ppt_x"/>
                                          </p:val>
                                        </p:tav>
                                      </p:tavLst>
                                    </p:anim>
                                    <p:anim calcmode="lin" valueType="num">
                                      <p:cBhvr additive="base">
                                        <p:cTn id="18" dur="500" fill="hold"/>
                                        <p:tgtEl>
                                          <p:spTgt spid="8704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18" presetClass="entr" presetSubtype="6" fill="hold" grpId="0" nodeType="afterEffect">
                                  <p:stCondLst>
                                    <p:cond delay="0"/>
                                  </p:stCondLst>
                                  <p:childTnLst>
                                    <p:set>
                                      <p:cBhvr>
                                        <p:cTn id="21" dur="1" fill="hold">
                                          <p:stCondLst>
                                            <p:cond delay="0"/>
                                          </p:stCondLst>
                                        </p:cTn>
                                        <p:tgtEl>
                                          <p:spTgt spid="87048"/>
                                        </p:tgtEl>
                                        <p:attrNameLst>
                                          <p:attrName>style.visibility</p:attrName>
                                        </p:attrNameLst>
                                      </p:cBhvr>
                                      <p:to>
                                        <p:strVal val="visible"/>
                                      </p:to>
                                    </p:set>
                                    <p:animEffect transition="in" filter="strips(downRight)">
                                      <p:cBhvr>
                                        <p:cTn id="22" dur="500"/>
                                        <p:tgtEl>
                                          <p:spTgt spid="8704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7049"/>
                                        </p:tgtEl>
                                        <p:attrNameLst>
                                          <p:attrName>style.visibility</p:attrName>
                                        </p:attrNameLst>
                                      </p:cBhvr>
                                      <p:to>
                                        <p:strVal val="visible"/>
                                      </p:to>
                                    </p:set>
                                    <p:animEffect transition="in" filter="dissolve">
                                      <p:cBhvr>
                                        <p:cTn id="27" dur="500"/>
                                        <p:tgtEl>
                                          <p:spTgt spid="87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p:bldP spid="87043" grpId="0"/>
      <p:bldP spid="87045" grpId="0"/>
      <p:bldP spid="87048" grpId="0"/>
      <p:bldP spid="8704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Text Box 4"/>
          <p:cNvSpPr txBox="1"/>
          <p:nvPr/>
        </p:nvSpPr>
        <p:spPr>
          <a:xfrm>
            <a:off x="406400" y="1744663"/>
            <a:ext cx="8474075" cy="12985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抽象数据类型还包括用户在设计软件系统时</a:t>
            </a:r>
            <a:r>
              <a:rPr lang="zh-CN" altLang="en-US" u="sng" dirty="0">
                <a:solidFill>
                  <a:srgbClr val="FF0000"/>
                </a:solidFill>
                <a:latin typeface="Times New Roman" panose="02020603050405020304" pitchFamily="18" charset="0"/>
                <a:ea typeface="宋体" panose="02010600030101010101" pitchFamily="2" charset="-122"/>
              </a:rPr>
              <a:t>用户自定义的数据类型</a:t>
            </a:r>
            <a:r>
              <a:rPr lang="zh-CN" altLang="en-US" b="0" dirty="0">
                <a:solidFill>
                  <a:srgbClr val="000000"/>
                </a:solidFill>
                <a:latin typeface="Times New Roman" panose="02020603050405020304" pitchFamily="18" charset="0"/>
                <a:ea typeface="宋体" panose="02010600030101010101" pitchFamily="2" charset="-122"/>
              </a:rPr>
              <a:t>。</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41317" name="Text Box 5"/>
          <p:cNvSpPr txBox="1"/>
          <p:nvPr/>
        </p:nvSpPr>
        <p:spPr>
          <a:xfrm>
            <a:off x="333375" y="3328988"/>
            <a:ext cx="8550275" cy="23145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30000"/>
              </a:lnSpc>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在构造软件系统的各个相对独立的模块时，定义</a:t>
            </a:r>
            <a:r>
              <a:rPr lang="zh-CN" altLang="en-US" dirty="0">
                <a:solidFill>
                  <a:srgbClr val="FF0000"/>
                </a:solidFill>
                <a:latin typeface="Times New Roman" panose="02020603050405020304" pitchFamily="18" charset="0"/>
                <a:ea typeface="宋体" panose="02010600030101010101" pitchFamily="2" charset="-122"/>
              </a:rPr>
              <a:t>一组数据</a:t>
            </a:r>
            <a:r>
              <a:rPr lang="zh-CN" altLang="en-US" b="0" dirty="0">
                <a:solidFill>
                  <a:srgbClr val="000000"/>
                </a:solidFill>
                <a:latin typeface="Times New Roman" panose="02020603050405020304" pitchFamily="18" charset="0"/>
                <a:ea typeface="宋体" panose="02010600030101010101" pitchFamily="2" charset="-122"/>
              </a:rPr>
              <a:t>和施加在这组数据之上的</a:t>
            </a:r>
            <a:r>
              <a:rPr lang="zh-CN" altLang="en-US" dirty="0">
                <a:solidFill>
                  <a:srgbClr val="FF0000"/>
                </a:solidFill>
                <a:latin typeface="Times New Roman" panose="02020603050405020304" pitchFamily="18" charset="0"/>
                <a:ea typeface="宋体" panose="02010600030101010101" pitchFamily="2" charset="-122"/>
              </a:rPr>
              <a:t>一组操作</a:t>
            </a:r>
            <a:r>
              <a:rPr lang="zh-CN" altLang="en-US" b="0" dirty="0">
                <a:solidFill>
                  <a:srgbClr val="000000"/>
                </a:solidFill>
                <a:latin typeface="Times New Roman" panose="02020603050405020304" pitchFamily="18" charset="0"/>
                <a:ea typeface="宋体" panose="02010600030101010101" pitchFamily="2" charset="-122"/>
              </a:rPr>
              <a:t>，并在</a:t>
            </a:r>
            <a:r>
              <a:rPr lang="zh-CN" altLang="en-US" u="sng" dirty="0">
                <a:solidFill>
                  <a:srgbClr val="FF0000"/>
                </a:solidFill>
                <a:latin typeface="Times New Roman" panose="02020603050405020304" pitchFamily="18" charset="0"/>
                <a:ea typeface="宋体" panose="02010600030101010101" pitchFamily="2" charset="-122"/>
              </a:rPr>
              <a:t>模块内部</a:t>
            </a:r>
            <a:r>
              <a:rPr lang="zh-CN" altLang="en-US" b="0" dirty="0">
                <a:solidFill>
                  <a:srgbClr val="000000"/>
                </a:solidFill>
                <a:latin typeface="Times New Roman" panose="02020603050405020304" pitchFamily="18" charset="0"/>
                <a:ea typeface="宋体" panose="02010600030101010101" pitchFamily="2" charset="-122"/>
              </a:rPr>
              <a:t>给出它们的</a:t>
            </a:r>
            <a:r>
              <a:rPr lang="zh-CN" altLang="en-US" dirty="0">
                <a:solidFill>
                  <a:srgbClr val="FF0000"/>
                </a:solidFill>
                <a:latin typeface="Times New Roman" panose="02020603050405020304" pitchFamily="18" charset="0"/>
                <a:ea typeface="宋体" panose="02010600030101010101" pitchFamily="2" charset="-122"/>
              </a:rPr>
              <a:t>表示和实现细节</a:t>
            </a:r>
            <a:r>
              <a:rPr lang="zh-CN" altLang="en-US" b="0" dirty="0">
                <a:solidFill>
                  <a:srgbClr val="000000"/>
                </a:solidFill>
                <a:latin typeface="Times New Roman" panose="02020603050405020304" pitchFamily="18" charset="0"/>
                <a:ea typeface="宋体" panose="02010600030101010101" pitchFamily="2" charset="-122"/>
              </a:rPr>
              <a:t>，在</a:t>
            </a:r>
            <a:r>
              <a:rPr lang="zh-CN" altLang="en-US" u="sng" dirty="0">
                <a:solidFill>
                  <a:srgbClr val="FF0000"/>
                </a:solidFill>
                <a:latin typeface="Times New Roman" panose="02020603050405020304" pitchFamily="18" charset="0"/>
                <a:ea typeface="宋体" panose="02010600030101010101" pitchFamily="2" charset="-122"/>
              </a:rPr>
              <a:t>模块外部</a:t>
            </a:r>
            <a:r>
              <a:rPr lang="zh-CN" altLang="en-US" b="0" dirty="0">
                <a:solidFill>
                  <a:srgbClr val="000000"/>
                </a:solidFill>
                <a:latin typeface="Times New Roman" panose="02020603050405020304" pitchFamily="18" charset="0"/>
                <a:ea typeface="宋体" panose="02010600030101010101" pitchFamily="2" charset="-122"/>
              </a:rPr>
              <a:t>使用的只是</a:t>
            </a:r>
            <a:r>
              <a:rPr lang="zh-CN" altLang="en-US" dirty="0">
                <a:solidFill>
                  <a:srgbClr val="FF0000"/>
                </a:solidFill>
                <a:latin typeface="Times New Roman" panose="02020603050405020304" pitchFamily="18" charset="0"/>
                <a:ea typeface="宋体" panose="02010600030101010101" pitchFamily="2" charset="-122"/>
              </a:rPr>
              <a:t>抽象的数据和抽象的操作</a:t>
            </a:r>
            <a:r>
              <a:rPr lang="zh-CN" altLang="en-US" b="0" dirty="0">
                <a:solidFill>
                  <a:srgbClr val="000000"/>
                </a:solidFill>
                <a:latin typeface="Times New Roman" panose="02020603050405020304" pitchFamily="18" charset="0"/>
                <a:ea typeface="宋体" panose="02010600030101010101" pitchFamily="2" charset="-122"/>
              </a:rPr>
              <a:t>。</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1316"/>
                                        </p:tgtEl>
                                        <p:attrNameLst>
                                          <p:attrName>style.visibility</p:attrName>
                                        </p:attrNameLst>
                                      </p:cBhvr>
                                      <p:to>
                                        <p:strVal val="visible"/>
                                      </p:to>
                                    </p:set>
                                    <p:animEffect transition="in" filter="wipe(left)">
                                      <p:cBhvr>
                                        <p:cTn id="7" dur="500"/>
                                        <p:tgtEl>
                                          <p:spTgt spid="1413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1317"/>
                                        </p:tgtEl>
                                        <p:attrNameLst>
                                          <p:attrName>style.visibility</p:attrName>
                                        </p:attrNameLst>
                                      </p:cBhvr>
                                      <p:to>
                                        <p:strVal val="visible"/>
                                      </p:to>
                                    </p:set>
                                    <p:animEffect transition="in" filter="wipe(left)">
                                      <p:cBhvr>
                                        <p:cTn id="12" dur="500"/>
                                        <p:tgtEl>
                                          <p:spTgt spid="14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p:bldP spid="1413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p:nvPr/>
        </p:nvSpPr>
        <p:spPr>
          <a:xfrm>
            <a:off x="273050" y="257175"/>
            <a:ext cx="4672013"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buClr>
                <a:schemeClr val="accent2"/>
              </a:buClr>
              <a:buSzPct val="80000"/>
              <a:buNone/>
            </a:pPr>
            <a:r>
              <a:rPr lang="zh-CN" altLang="en-US" sz="3200" dirty="0">
                <a:solidFill>
                  <a:schemeClr val="bg1"/>
                </a:solidFill>
                <a:latin typeface="宋体" panose="02010600030101010101" pitchFamily="2" charset="-122"/>
                <a:ea typeface="宋体" panose="02010600030101010101" pitchFamily="2" charset="-122"/>
              </a:rPr>
              <a:t>抽象数据类型的描述方法</a:t>
            </a:r>
            <a:endParaRPr lang="zh-CN" altLang="en-US" sz="3200" dirty="0">
              <a:solidFill>
                <a:schemeClr val="bg1"/>
              </a:solidFill>
              <a:latin typeface="宋体" panose="02010600030101010101" pitchFamily="2" charset="-122"/>
              <a:ea typeface="宋体" panose="02010600030101010101" pitchFamily="2" charset="-122"/>
            </a:endParaRPr>
          </a:p>
        </p:txBody>
      </p:sp>
      <p:sp>
        <p:nvSpPr>
          <p:cNvPr id="143363" name="Text Box 3"/>
          <p:cNvSpPr txBox="1"/>
          <p:nvPr/>
        </p:nvSpPr>
        <p:spPr>
          <a:xfrm>
            <a:off x="930275" y="2016125"/>
            <a:ext cx="6016625" cy="276098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dirty="0">
                <a:solidFill>
                  <a:srgbClr val="6600CC"/>
                </a:solidFill>
                <a:latin typeface="Times New Roman" panose="02020603050405020304" pitchFamily="18" charset="0"/>
                <a:ea typeface="宋体" panose="02010600030101010101" pitchFamily="2" charset="-122"/>
              </a:rPr>
              <a:t>用（</a:t>
            </a:r>
            <a:r>
              <a:rPr lang="en-US" altLang="zh-CN" dirty="0">
                <a:solidFill>
                  <a:srgbClr val="6600CC"/>
                </a:solidFill>
                <a:latin typeface="Times New Roman" panose="02020603050405020304" pitchFamily="18" charset="0"/>
                <a:ea typeface="宋体" panose="02010600030101010101" pitchFamily="2" charset="-122"/>
              </a:rPr>
              <a:t>D</a:t>
            </a:r>
            <a:r>
              <a:rPr lang="zh-CN" altLang="en-US" dirty="0">
                <a:solidFill>
                  <a:srgbClr val="6600CC"/>
                </a:solidFill>
                <a:latin typeface="Times New Roman" panose="02020603050405020304" pitchFamily="18" charset="0"/>
                <a:ea typeface="宋体" panose="02010600030101010101" pitchFamily="2" charset="-122"/>
              </a:rPr>
              <a:t>，</a:t>
            </a:r>
            <a:r>
              <a:rPr lang="en-US" altLang="zh-CN" dirty="0">
                <a:solidFill>
                  <a:srgbClr val="6600CC"/>
                </a:solidFill>
                <a:latin typeface="Times New Roman" panose="02020603050405020304" pitchFamily="18" charset="0"/>
                <a:ea typeface="宋体" panose="02010600030101010101" pitchFamily="2" charset="-122"/>
              </a:rPr>
              <a:t>S</a:t>
            </a:r>
            <a:r>
              <a:rPr lang="zh-CN" altLang="en-US" dirty="0">
                <a:solidFill>
                  <a:srgbClr val="6600CC"/>
                </a:solidFill>
                <a:latin typeface="Times New Roman" panose="02020603050405020304" pitchFamily="18" charset="0"/>
                <a:ea typeface="宋体" panose="02010600030101010101" pitchFamily="2" charset="-122"/>
              </a:rPr>
              <a:t>，</a:t>
            </a:r>
            <a:r>
              <a:rPr lang="en-US" altLang="zh-CN" dirty="0">
                <a:solidFill>
                  <a:srgbClr val="6600CC"/>
                </a:solidFill>
                <a:latin typeface="Times New Roman" panose="02020603050405020304" pitchFamily="18" charset="0"/>
                <a:ea typeface="宋体" panose="02010600030101010101" pitchFamily="2" charset="-122"/>
              </a:rPr>
              <a:t>P</a:t>
            </a:r>
            <a:r>
              <a:rPr lang="zh-CN" altLang="en-US" dirty="0">
                <a:solidFill>
                  <a:srgbClr val="6600CC"/>
                </a:solidFill>
                <a:latin typeface="Times New Roman" panose="02020603050405020304" pitchFamily="18" charset="0"/>
                <a:ea typeface="宋体" panose="02010600030101010101" pitchFamily="2" charset="-122"/>
              </a:rPr>
              <a:t>）三元组表示</a:t>
            </a:r>
            <a:endParaRPr lang="zh-CN" altLang="en-US" dirty="0">
              <a:solidFill>
                <a:srgbClr val="6600CC"/>
              </a:solidFill>
              <a:latin typeface="Times New Roman" panose="02020603050405020304" pitchFamily="18" charset="0"/>
              <a:ea typeface="宋体" panose="02010600030101010101" pitchFamily="2" charset="-122"/>
            </a:endParaRPr>
          </a:p>
          <a:p>
            <a:pPr marL="0" lvl="0" indent="0" eaLnBrk="1" hangingPunct="1">
              <a:spcBef>
                <a:spcPct val="0"/>
              </a:spcBef>
              <a:buClrTx/>
              <a:buFont typeface="Arial" panose="020B0604020202020204" pitchFamily="34" charset="0"/>
              <a:buNone/>
            </a:pPr>
            <a:endParaRPr lang="zh-CN" altLang="en-US" dirty="0">
              <a:solidFill>
                <a:srgbClr val="6600CC"/>
              </a:solidFill>
              <a:latin typeface="Times New Roman" panose="02020603050405020304" pitchFamily="18" charset="0"/>
              <a:ea typeface="宋体" panose="02010600030101010101" pitchFamily="2" charset="-122"/>
            </a:endParaRPr>
          </a:p>
          <a:p>
            <a:pPr marL="0" lvl="0" indent="0" eaLnBrk="1" hangingPunct="1">
              <a:lnSpc>
                <a:spcPct val="140000"/>
              </a:lnSpc>
              <a:spcBef>
                <a:spcPct val="0"/>
              </a:spcBef>
              <a:buClrTx/>
              <a:buFont typeface="Arial" panose="020B0604020202020204" pitchFamily="34" charset="0"/>
              <a:buNone/>
            </a:pPr>
            <a:r>
              <a:rPr lang="zh-CN" altLang="en-US" dirty="0">
                <a:solidFill>
                  <a:srgbClr val="333300"/>
                </a:solidFill>
                <a:latin typeface="Times New Roman" panose="02020603050405020304" pitchFamily="18" charset="0"/>
                <a:ea typeface="宋体" panose="02010600030101010101" pitchFamily="2" charset="-122"/>
              </a:rPr>
              <a:t>其中，</a:t>
            </a:r>
            <a:r>
              <a:rPr lang="en-US" altLang="zh-CN" dirty="0">
                <a:solidFill>
                  <a:srgbClr val="6600CC"/>
                </a:solidFill>
                <a:latin typeface="Times New Roman" panose="02020603050405020304" pitchFamily="18" charset="0"/>
                <a:ea typeface="宋体" panose="02010600030101010101" pitchFamily="2" charset="-122"/>
              </a:rPr>
              <a:t>D</a:t>
            </a:r>
            <a:r>
              <a:rPr lang="en-US" altLang="zh-CN" dirty="0">
                <a:latin typeface="Times New Roman" panose="02020603050405020304" pitchFamily="18" charset="0"/>
                <a:ea typeface="宋体" panose="02010600030101010101" pitchFamily="2" charset="-122"/>
              </a:rPr>
              <a:t> </a:t>
            </a:r>
            <a:r>
              <a:rPr lang="zh-CN" altLang="en-US" dirty="0">
                <a:solidFill>
                  <a:srgbClr val="333300"/>
                </a:solidFill>
                <a:latin typeface="Times New Roman" panose="02020603050405020304" pitchFamily="18" charset="0"/>
                <a:ea typeface="宋体" panose="02010600030101010101" pitchFamily="2" charset="-122"/>
              </a:rPr>
              <a:t>是 </a:t>
            </a:r>
            <a:r>
              <a:rPr lang="zh-CN" altLang="en-US" dirty="0">
                <a:solidFill>
                  <a:srgbClr val="6600CC"/>
                </a:solidFill>
                <a:latin typeface="Times New Roman" panose="02020603050405020304" pitchFamily="18" charset="0"/>
                <a:ea typeface="宋体" panose="02010600030101010101" pitchFamily="2" charset="-122"/>
              </a:rPr>
              <a:t>数据对象，</a:t>
            </a:r>
            <a:endParaRPr lang="zh-CN" altLang="en-US" dirty="0">
              <a:solidFill>
                <a:srgbClr val="6600CC"/>
              </a:solidFill>
              <a:latin typeface="Times New Roman" panose="02020603050405020304" pitchFamily="18" charset="0"/>
              <a:ea typeface="宋体" panose="02010600030101010101" pitchFamily="2" charset="-122"/>
            </a:endParaRPr>
          </a:p>
          <a:p>
            <a:pPr marL="0" lvl="0" indent="0" eaLnBrk="1" hangingPunct="1">
              <a:lnSpc>
                <a:spcPct val="140000"/>
              </a:lnSpc>
              <a:spcBef>
                <a:spcPct val="0"/>
              </a:spcBef>
              <a:buClrTx/>
              <a:buFont typeface="Arial" panose="020B0604020202020204" pitchFamily="34" charset="0"/>
              <a:buNone/>
            </a:pPr>
            <a:r>
              <a:rPr lang="zh-CN" altLang="en-US" dirty="0">
                <a:latin typeface="Times New Roman" panose="02020603050405020304" pitchFamily="18" charset="0"/>
                <a:ea typeface="宋体" panose="02010600030101010101" pitchFamily="2" charset="-122"/>
              </a:rPr>
              <a:t>             </a:t>
            </a:r>
            <a:r>
              <a:rPr lang="en-US" altLang="zh-CN" dirty="0">
                <a:solidFill>
                  <a:srgbClr val="6600CC"/>
                </a:solidFill>
                <a:latin typeface="Times New Roman" panose="02020603050405020304" pitchFamily="18" charset="0"/>
                <a:ea typeface="宋体" panose="02010600030101010101" pitchFamily="2" charset="-122"/>
              </a:rPr>
              <a:t>S</a:t>
            </a:r>
            <a:r>
              <a:rPr lang="en-US" altLang="zh-CN" dirty="0">
                <a:latin typeface="Times New Roman" panose="02020603050405020304" pitchFamily="18" charset="0"/>
                <a:ea typeface="宋体" panose="02010600030101010101" pitchFamily="2" charset="-122"/>
              </a:rPr>
              <a:t> </a:t>
            </a:r>
            <a:r>
              <a:rPr lang="zh-CN" altLang="en-US" dirty="0">
                <a:solidFill>
                  <a:srgbClr val="333300"/>
                </a:solidFill>
                <a:latin typeface="Times New Roman" panose="02020603050405020304" pitchFamily="18" charset="0"/>
                <a:ea typeface="宋体" panose="02010600030101010101" pitchFamily="2" charset="-122"/>
              </a:rPr>
              <a:t>是</a:t>
            </a:r>
            <a:r>
              <a:rPr lang="zh-CN" altLang="en-US" dirty="0">
                <a:latin typeface="Times New Roman" panose="02020603050405020304" pitchFamily="18" charset="0"/>
                <a:ea typeface="宋体" panose="02010600030101010101" pitchFamily="2" charset="-122"/>
              </a:rPr>
              <a:t> </a:t>
            </a:r>
            <a:r>
              <a:rPr lang="en-US" altLang="zh-CN" dirty="0">
                <a:solidFill>
                  <a:srgbClr val="6600CC"/>
                </a:solidFill>
                <a:latin typeface="Times New Roman" panose="02020603050405020304" pitchFamily="18" charset="0"/>
                <a:ea typeface="宋体" panose="02010600030101010101" pitchFamily="2" charset="-122"/>
              </a:rPr>
              <a:t>D </a:t>
            </a:r>
            <a:r>
              <a:rPr lang="zh-CN" altLang="en-US" dirty="0">
                <a:solidFill>
                  <a:srgbClr val="6600CC"/>
                </a:solidFill>
                <a:latin typeface="Times New Roman" panose="02020603050405020304" pitchFamily="18" charset="0"/>
                <a:ea typeface="宋体" panose="02010600030101010101" pitchFamily="2" charset="-122"/>
              </a:rPr>
              <a:t>上的关系集，</a:t>
            </a:r>
            <a:endParaRPr lang="zh-CN" altLang="en-US" dirty="0">
              <a:solidFill>
                <a:srgbClr val="6600CC"/>
              </a:solidFill>
              <a:latin typeface="Times New Roman" panose="02020603050405020304" pitchFamily="18" charset="0"/>
              <a:ea typeface="宋体" panose="02010600030101010101" pitchFamily="2" charset="-122"/>
            </a:endParaRPr>
          </a:p>
          <a:p>
            <a:pPr marL="0" lvl="0" indent="0" eaLnBrk="1" hangingPunct="1">
              <a:lnSpc>
                <a:spcPct val="140000"/>
              </a:lnSpc>
              <a:spcBef>
                <a:spcPct val="0"/>
              </a:spcBef>
              <a:buClrTx/>
              <a:buFont typeface="Arial" panose="020B0604020202020204" pitchFamily="34" charset="0"/>
              <a:buNone/>
            </a:pPr>
            <a:r>
              <a:rPr lang="zh-CN" altLang="en-US" dirty="0">
                <a:latin typeface="Times New Roman" panose="02020603050405020304" pitchFamily="18" charset="0"/>
                <a:ea typeface="宋体" panose="02010600030101010101" pitchFamily="2" charset="-122"/>
              </a:rPr>
              <a:t>             </a:t>
            </a:r>
            <a:r>
              <a:rPr lang="en-US" altLang="zh-CN" dirty="0">
                <a:solidFill>
                  <a:srgbClr val="6600CC"/>
                </a:solidFill>
                <a:latin typeface="Times New Roman" panose="02020603050405020304" pitchFamily="18" charset="0"/>
                <a:ea typeface="宋体" panose="02010600030101010101" pitchFamily="2" charset="-122"/>
              </a:rPr>
              <a:t>P</a:t>
            </a:r>
            <a:r>
              <a:rPr lang="en-US" altLang="zh-CN" dirty="0">
                <a:latin typeface="Times New Roman" panose="02020603050405020304" pitchFamily="18" charset="0"/>
                <a:ea typeface="宋体" panose="02010600030101010101" pitchFamily="2" charset="-122"/>
              </a:rPr>
              <a:t> </a:t>
            </a:r>
            <a:r>
              <a:rPr lang="zh-CN" altLang="en-US" dirty="0">
                <a:solidFill>
                  <a:srgbClr val="333300"/>
                </a:solidFill>
                <a:latin typeface="Times New Roman" panose="02020603050405020304" pitchFamily="18" charset="0"/>
                <a:ea typeface="宋体" panose="02010600030101010101" pitchFamily="2" charset="-122"/>
              </a:rPr>
              <a:t>是</a:t>
            </a:r>
            <a:r>
              <a:rPr lang="zh-CN" altLang="en-US" dirty="0">
                <a:solidFill>
                  <a:srgbClr val="6600CC"/>
                </a:solidFill>
                <a:latin typeface="Times New Roman" panose="02020603050405020304" pitchFamily="18" charset="0"/>
                <a:ea typeface="宋体" panose="02010600030101010101" pitchFamily="2" charset="-122"/>
              </a:rPr>
              <a:t> </a:t>
            </a:r>
            <a:r>
              <a:rPr lang="en-US" altLang="zh-CN" dirty="0">
                <a:solidFill>
                  <a:srgbClr val="6600CC"/>
                </a:solidFill>
                <a:latin typeface="Times New Roman" panose="02020603050405020304" pitchFamily="18" charset="0"/>
                <a:ea typeface="宋体" panose="02010600030101010101" pitchFamily="2" charset="-122"/>
              </a:rPr>
              <a:t>D </a:t>
            </a:r>
            <a:r>
              <a:rPr lang="zh-CN" altLang="en-US" dirty="0">
                <a:solidFill>
                  <a:srgbClr val="6600CC"/>
                </a:solidFill>
                <a:latin typeface="Times New Roman" panose="02020603050405020304" pitchFamily="18" charset="0"/>
                <a:ea typeface="宋体" panose="02010600030101010101" pitchFamily="2" charset="-122"/>
              </a:rPr>
              <a:t>上的基本操作集。</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433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3" fill="hold" grpId="0" nodeType="clickEffect">
                                  <p:stCondLst>
                                    <p:cond delay="0"/>
                                  </p:stCondLst>
                                  <p:childTnLst>
                                    <p:set>
                                      <p:cBhvr>
                                        <p:cTn id="10" dur="1" fill="hold">
                                          <p:stCondLst>
                                            <p:cond delay="0"/>
                                          </p:stCondLst>
                                        </p:cTn>
                                        <p:tgtEl>
                                          <p:spTgt spid="143363"/>
                                        </p:tgtEl>
                                        <p:attrNameLst>
                                          <p:attrName>style.visibility</p:attrName>
                                        </p:attrNameLst>
                                      </p:cBhvr>
                                      <p:to>
                                        <p:strVal val="visible"/>
                                      </p:to>
                                    </p:set>
                                    <p:animEffect transition="in" filter="strips(upRight)">
                                      <p:cBhvr>
                                        <p:cTn id="11" dur="500"/>
                                        <p:tgtEl>
                                          <p:spTgt spid="143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p:bldP spid="14336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p:nvPr/>
        </p:nvSpPr>
        <p:spPr>
          <a:xfrm>
            <a:off x="522288" y="1252538"/>
            <a:ext cx="5437187" cy="2655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en-US" altLang="zh-CN" dirty="0">
                <a:solidFill>
                  <a:srgbClr val="6600CC"/>
                </a:solidFill>
                <a:latin typeface="Times New Roman" panose="02020603050405020304" pitchFamily="18" charset="0"/>
                <a:ea typeface="宋体" panose="02010600030101010101" pitchFamily="2" charset="-122"/>
              </a:rPr>
              <a:t>ADT</a:t>
            </a:r>
            <a:r>
              <a:rPr lang="en-US" altLang="zh-CN" b="0" dirty="0">
                <a:solidFill>
                  <a:srgbClr val="6600CC"/>
                </a:solidFill>
                <a:latin typeface="Times New Roman" panose="02020603050405020304" pitchFamily="18" charset="0"/>
                <a:ea typeface="宋体" panose="02010600030101010101" pitchFamily="2" charset="-122"/>
              </a:rPr>
              <a:t> </a:t>
            </a:r>
            <a:r>
              <a:rPr lang="zh-CN" altLang="en-US" dirty="0">
                <a:solidFill>
                  <a:srgbClr val="6600CC"/>
                </a:solidFill>
                <a:latin typeface="Times New Roman" panose="02020603050405020304" pitchFamily="18" charset="0"/>
                <a:ea typeface="宋体" panose="02010600030101010101" pitchFamily="2" charset="-122"/>
              </a:rPr>
              <a:t>抽象数据类型名</a:t>
            </a:r>
            <a:r>
              <a:rPr lang="zh-CN" altLang="en-US" dirty="0">
                <a:latin typeface="Times New Roman" panose="02020603050405020304" pitchFamily="18" charset="0"/>
                <a:ea typeface="宋体" panose="02010600030101010101" pitchFamily="2" charset="-122"/>
              </a:rPr>
              <a:t> </a:t>
            </a:r>
            <a:r>
              <a:rPr lang="en-US" altLang="zh-CN" dirty="0">
                <a:solidFill>
                  <a:srgbClr val="6600CC"/>
                </a:solidFill>
                <a:latin typeface="Times New Roman" panose="02020603050405020304" pitchFamily="18" charset="0"/>
                <a:ea typeface="宋体" panose="02010600030101010101" pitchFamily="2" charset="-122"/>
              </a:rPr>
              <a:t>{</a:t>
            </a:r>
            <a:endParaRPr lang="en-US" altLang="zh-CN" b="0" dirty="0">
              <a:solidFill>
                <a:srgbClr val="6600CC"/>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en-US" altLang="zh-CN" dirty="0">
                <a:latin typeface="Times New Roman" panose="02020603050405020304" pitchFamily="18" charset="0"/>
                <a:ea typeface="宋体" panose="02010600030101010101" pitchFamily="2" charset="-122"/>
              </a:rPr>
              <a:t>   </a:t>
            </a:r>
            <a:r>
              <a:rPr lang="zh-CN" altLang="en-US" dirty="0">
                <a:solidFill>
                  <a:srgbClr val="000000"/>
                </a:solidFill>
                <a:latin typeface="Times New Roman" panose="02020603050405020304" pitchFamily="18" charset="0"/>
                <a:ea typeface="宋体" panose="02010600030101010101" pitchFamily="2" charset="-122"/>
              </a:rPr>
              <a:t>数据对象：</a:t>
            </a:r>
            <a:r>
              <a:rPr lang="en-US" altLang="zh-CN" b="0" dirty="0">
                <a:solidFill>
                  <a:srgbClr val="000000"/>
                </a:solidFill>
                <a:latin typeface="Times New Roman" panose="02020603050405020304" pitchFamily="18" charset="0"/>
                <a:ea typeface="宋体" panose="02010600030101010101" pitchFamily="2" charset="-122"/>
              </a:rPr>
              <a:t>〈</a:t>
            </a:r>
            <a:r>
              <a:rPr lang="zh-CN" altLang="en-US" b="0" dirty="0">
                <a:solidFill>
                  <a:srgbClr val="000000"/>
                </a:solidFill>
                <a:latin typeface="Times New Roman" panose="02020603050405020304" pitchFamily="18" charset="0"/>
                <a:ea typeface="宋体" panose="02010600030101010101" pitchFamily="2" charset="-122"/>
              </a:rPr>
              <a:t>数据对象的定义</a:t>
            </a:r>
            <a:r>
              <a:rPr lang="en-US" altLang="zh-CN" b="0" dirty="0">
                <a:solidFill>
                  <a:srgbClr val="000000"/>
                </a:solidFill>
                <a:latin typeface="Times New Roman" panose="02020603050405020304" pitchFamily="18" charset="0"/>
                <a:ea typeface="宋体" panose="02010600030101010101" pitchFamily="2" charset="-122"/>
              </a:rPr>
              <a:t>〉</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  </a:t>
            </a:r>
            <a:r>
              <a:rPr lang="en-US" altLang="zh-CN" dirty="0">
                <a:solidFill>
                  <a:srgbClr val="000000"/>
                </a:solidFill>
                <a:latin typeface="Times New Roman" panose="02020603050405020304" pitchFamily="18" charset="0"/>
                <a:ea typeface="宋体" panose="02010600030101010101" pitchFamily="2" charset="-122"/>
              </a:rPr>
              <a:t> </a:t>
            </a:r>
            <a:r>
              <a:rPr lang="zh-CN" altLang="en-US" dirty="0">
                <a:solidFill>
                  <a:srgbClr val="000000"/>
                </a:solidFill>
                <a:latin typeface="Times New Roman" panose="02020603050405020304" pitchFamily="18" charset="0"/>
                <a:ea typeface="宋体" panose="02010600030101010101" pitchFamily="2" charset="-122"/>
              </a:rPr>
              <a:t>数据关系：</a:t>
            </a:r>
            <a:r>
              <a:rPr lang="en-US" altLang="zh-CN" b="0" dirty="0">
                <a:solidFill>
                  <a:srgbClr val="000000"/>
                </a:solidFill>
                <a:latin typeface="Times New Roman" panose="02020603050405020304" pitchFamily="18" charset="0"/>
                <a:ea typeface="宋体" panose="02010600030101010101" pitchFamily="2" charset="-122"/>
              </a:rPr>
              <a:t>〈</a:t>
            </a:r>
            <a:r>
              <a:rPr lang="zh-CN" altLang="en-US" b="0" dirty="0">
                <a:solidFill>
                  <a:srgbClr val="000000"/>
                </a:solidFill>
                <a:latin typeface="Times New Roman" panose="02020603050405020304" pitchFamily="18" charset="0"/>
                <a:ea typeface="宋体" panose="02010600030101010101" pitchFamily="2" charset="-122"/>
              </a:rPr>
              <a:t>数据关系的定义</a:t>
            </a:r>
            <a:r>
              <a:rPr lang="en-US" altLang="zh-CN" b="0" dirty="0">
                <a:solidFill>
                  <a:srgbClr val="000000"/>
                </a:solidFill>
                <a:latin typeface="Times New Roman" panose="02020603050405020304" pitchFamily="18" charset="0"/>
                <a:ea typeface="宋体" panose="02010600030101010101" pitchFamily="2" charset="-122"/>
              </a:rPr>
              <a:t>〉</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 </a:t>
            </a:r>
            <a:r>
              <a:rPr lang="en-US" altLang="zh-CN" dirty="0">
                <a:solidFill>
                  <a:srgbClr val="000000"/>
                </a:solidFill>
                <a:latin typeface="Times New Roman" panose="02020603050405020304" pitchFamily="18" charset="0"/>
                <a:ea typeface="宋体" panose="02010600030101010101" pitchFamily="2" charset="-122"/>
              </a:rPr>
              <a:t>  </a:t>
            </a:r>
            <a:r>
              <a:rPr lang="zh-CN" altLang="en-US" dirty="0">
                <a:solidFill>
                  <a:srgbClr val="000000"/>
                </a:solidFill>
                <a:latin typeface="Times New Roman" panose="02020603050405020304" pitchFamily="18" charset="0"/>
                <a:ea typeface="宋体" panose="02010600030101010101" pitchFamily="2" charset="-122"/>
              </a:rPr>
              <a:t>基本操作：</a:t>
            </a:r>
            <a:r>
              <a:rPr lang="en-US" altLang="zh-CN" b="0" dirty="0">
                <a:solidFill>
                  <a:srgbClr val="000000"/>
                </a:solidFill>
                <a:latin typeface="Times New Roman" panose="02020603050405020304" pitchFamily="18" charset="0"/>
                <a:ea typeface="宋体" panose="02010600030101010101" pitchFamily="2" charset="-122"/>
              </a:rPr>
              <a:t>〈</a:t>
            </a:r>
            <a:r>
              <a:rPr lang="zh-CN" altLang="en-US" b="0" dirty="0">
                <a:solidFill>
                  <a:srgbClr val="000000"/>
                </a:solidFill>
                <a:latin typeface="Times New Roman" panose="02020603050405020304" pitchFamily="18" charset="0"/>
                <a:ea typeface="宋体" panose="02010600030101010101" pitchFamily="2" charset="-122"/>
              </a:rPr>
              <a:t>基本操作的定义</a:t>
            </a:r>
            <a:r>
              <a:rPr lang="en-US" altLang="zh-CN" b="0" dirty="0">
                <a:solidFill>
                  <a:srgbClr val="000000"/>
                </a:solidFill>
                <a:latin typeface="Times New Roman" panose="02020603050405020304" pitchFamily="18" charset="0"/>
                <a:ea typeface="宋体" panose="02010600030101010101" pitchFamily="2" charset="-122"/>
              </a:rPr>
              <a:t>〉</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en-US" altLang="zh-CN" dirty="0">
                <a:solidFill>
                  <a:srgbClr val="6600CC"/>
                </a:solidFill>
                <a:latin typeface="Times New Roman" panose="02020603050405020304" pitchFamily="18" charset="0"/>
                <a:ea typeface="宋体" panose="02010600030101010101" pitchFamily="2" charset="-122"/>
              </a:rPr>
              <a:t>} ADT </a:t>
            </a:r>
            <a:r>
              <a:rPr lang="zh-CN" altLang="en-US" dirty="0">
                <a:solidFill>
                  <a:srgbClr val="6600CC"/>
                </a:solidFill>
                <a:latin typeface="Times New Roman" panose="02020603050405020304" pitchFamily="18" charset="0"/>
                <a:ea typeface="宋体" panose="02010600030101010101" pitchFamily="2" charset="-122"/>
              </a:rPr>
              <a:t>抽象数据类型名</a:t>
            </a:r>
            <a:endParaRPr lang="zh-CN" altLang="en-US" dirty="0">
              <a:solidFill>
                <a:srgbClr val="6600CC"/>
              </a:solidFill>
              <a:latin typeface="Times New Roman" panose="02020603050405020304" pitchFamily="18" charset="0"/>
              <a:ea typeface="宋体" panose="02010600030101010101" pitchFamily="2" charset="-122"/>
            </a:endParaRPr>
          </a:p>
        </p:txBody>
      </p:sp>
      <p:sp>
        <p:nvSpPr>
          <p:cNvPr id="144387" name="Text Box 3"/>
          <p:cNvSpPr txBox="1"/>
          <p:nvPr/>
        </p:nvSpPr>
        <p:spPr>
          <a:xfrm>
            <a:off x="415925" y="4027488"/>
            <a:ext cx="482123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b="0" dirty="0">
                <a:solidFill>
                  <a:srgbClr val="333300"/>
                </a:solidFill>
                <a:latin typeface="Times New Roman" panose="02020603050405020304" pitchFamily="18" charset="0"/>
                <a:ea typeface="宋体" panose="02010600030101010101" pitchFamily="2" charset="-122"/>
              </a:rPr>
              <a:t>其中</a:t>
            </a:r>
            <a:r>
              <a:rPr lang="zh-CN" altLang="en-US" dirty="0">
                <a:solidFill>
                  <a:srgbClr val="6600CC"/>
                </a:solidFill>
                <a:latin typeface="Times New Roman" panose="02020603050405020304" pitchFamily="18" charset="0"/>
                <a:ea typeface="宋体" panose="02010600030101010101" pitchFamily="2" charset="-122"/>
              </a:rPr>
              <a:t>基本操作的定义格式</a:t>
            </a:r>
            <a:r>
              <a:rPr lang="zh-CN" altLang="en-US" b="0" dirty="0">
                <a:solidFill>
                  <a:srgbClr val="333300"/>
                </a:solidFill>
                <a:latin typeface="Times New Roman" panose="02020603050405020304" pitchFamily="18" charset="0"/>
                <a:ea typeface="宋体" panose="02010600030101010101" pitchFamily="2" charset="-122"/>
              </a:rPr>
              <a:t>为：</a:t>
            </a:r>
            <a:endParaRPr lang="zh-CN" altLang="en-US" b="0" dirty="0">
              <a:solidFill>
                <a:srgbClr val="333300"/>
              </a:solidFill>
              <a:latin typeface="Times New Roman" panose="02020603050405020304" pitchFamily="18" charset="0"/>
              <a:ea typeface="宋体" panose="02010600030101010101" pitchFamily="2" charset="-122"/>
            </a:endParaRPr>
          </a:p>
        </p:txBody>
      </p:sp>
      <p:sp>
        <p:nvSpPr>
          <p:cNvPr id="144388" name="Text Box 4"/>
          <p:cNvSpPr txBox="1"/>
          <p:nvPr/>
        </p:nvSpPr>
        <p:spPr>
          <a:xfrm>
            <a:off x="1208088" y="4602163"/>
            <a:ext cx="5251450" cy="16303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基本操作名（参数表）</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    初始条件：</a:t>
            </a:r>
            <a:r>
              <a:rPr lang="en-US" altLang="zh-CN" b="0" dirty="0">
                <a:solidFill>
                  <a:srgbClr val="000000"/>
                </a:solidFill>
                <a:latin typeface="Times New Roman" panose="02020603050405020304" pitchFamily="18" charset="0"/>
                <a:ea typeface="宋体" panose="02010600030101010101" pitchFamily="2" charset="-122"/>
              </a:rPr>
              <a:t>〈</a:t>
            </a:r>
            <a:r>
              <a:rPr lang="zh-CN" altLang="en-US" b="0" dirty="0">
                <a:solidFill>
                  <a:srgbClr val="000000"/>
                </a:solidFill>
                <a:latin typeface="Times New Roman" panose="02020603050405020304" pitchFamily="18" charset="0"/>
                <a:ea typeface="宋体" panose="02010600030101010101" pitchFamily="2" charset="-122"/>
              </a:rPr>
              <a:t>初始条件描述</a:t>
            </a:r>
            <a:r>
              <a:rPr lang="en-US" altLang="zh-CN" b="0" dirty="0">
                <a:solidFill>
                  <a:srgbClr val="000000"/>
                </a:solidFill>
                <a:latin typeface="Times New Roman" panose="02020603050405020304" pitchFamily="18" charset="0"/>
                <a:ea typeface="宋体" panose="02010600030101010101" pitchFamily="2" charset="-122"/>
              </a:rPr>
              <a:t>〉</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操作结果：</a:t>
            </a:r>
            <a:r>
              <a:rPr lang="en-US" altLang="zh-CN" b="0" dirty="0">
                <a:solidFill>
                  <a:srgbClr val="000000"/>
                </a:solidFill>
                <a:latin typeface="Times New Roman" panose="02020603050405020304" pitchFamily="18" charset="0"/>
                <a:ea typeface="宋体" panose="02010600030101010101" pitchFamily="2" charset="-122"/>
              </a:rPr>
              <a:t>〈</a:t>
            </a:r>
            <a:r>
              <a:rPr lang="zh-CN" altLang="en-US" b="0" dirty="0">
                <a:solidFill>
                  <a:srgbClr val="000000"/>
                </a:solidFill>
                <a:latin typeface="Times New Roman" panose="02020603050405020304" pitchFamily="18" charset="0"/>
                <a:ea typeface="宋体" panose="02010600030101010101" pitchFamily="2" charset="-122"/>
              </a:rPr>
              <a:t>操作结果描述</a:t>
            </a:r>
            <a:r>
              <a:rPr lang="en-US" altLang="zh-CN" b="0" dirty="0">
                <a:solidFill>
                  <a:srgbClr val="000000"/>
                </a:solidFill>
                <a:latin typeface="Times New Roman" panose="02020603050405020304" pitchFamily="18" charset="0"/>
                <a:ea typeface="宋体" panose="02010600030101010101" pitchFamily="2" charset="-122"/>
              </a:rPr>
              <a:t>〉</a:t>
            </a:r>
            <a:r>
              <a:rPr lang="en-US" altLang="zh-CN" b="0" dirty="0">
                <a:solidFill>
                  <a:schemeClr val="tx1"/>
                </a:solidFill>
                <a:latin typeface="Times New Roman" panose="02020603050405020304" pitchFamily="18" charset="0"/>
                <a:ea typeface="宋体" panose="02010600030101010101" pitchFamily="2" charset="-122"/>
              </a:rPr>
              <a:t> </a:t>
            </a:r>
            <a:endParaRPr lang="en-US" altLang="zh-CN" b="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44386"/>
                                        </p:tgtEl>
                                        <p:attrNameLst>
                                          <p:attrName>style.visibility</p:attrName>
                                        </p:attrNameLst>
                                      </p:cBhvr>
                                      <p:to>
                                        <p:strVal val="visible"/>
                                      </p:to>
                                    </p:set>
                                    <p:animEffect transition="in" filter="strips(downLeft)">
                                      <p:cBhvr>
                                        <p:cTn id="7" dur="500"/>
                                        <p:tgtEl>
                                          <p:spTgt spid="1443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4387"/>
                                        </p:tgtEl>
                                        <p:attrNameLst>
                                          <p:attrName>style.visibility</p:attrName>
                                        </p:attrNameLst>
                                      </p:cBhvr>
                                      <p:to>
                                        <p:strVal val="visible"/>
                                      </p:to>
                                    </p:set>
                                    <p:animEffect transition="in" filter="wipe(left)">
                                      <p:cBhvr>
                                        <p:cTn id="12" dur="500"/>
                                        <p:tgtEl>
                                          <p:spTgt spid="1443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44388"/>
                                        </p:tgtEl>
                                        <p:attrNameLst>
                                          <p:attrName>style.visibility</p:attrName>
                                        </p:attrNameLst>
                                      </p:cBhvr>
                                      <p:to>
                                        <p:strVal val="visible"/>
                                      </p:to>
                                    </p:set>
                                    <p:animEffect transition="in" filter="wipe(left)">
                                      <p:cBhvr>
                                        <p:cTn id="17" dur="75"/>
                                        <p:tgtEl>
                                          <p:spTgt spid="144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p:bldP spid="144387" grpId="0"/>
      <p:bldP spid="14438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p:nvPr/>
        </p:nvSpPr>
        <p:spPr>
          <a:xfrm>
            <a:off x="392113" y="1206500"/>
            <a:ext cx="8248650" cy="1844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50000"/>
              </a:spcBef>
              <a:buClrTx/>
              <a:buFont typeface="Arial" panose="020B0604020202020204" pitchFamily="34" charset="0"/>
              <a:buNone/>
            </a:pPr>
            <a:r>
              <a:rPr lang="en-US" altLang="zh-CN" dirty="0">
                <a:solidFill>
                  <a:srgbClr val="006699"/>
                </a:solidFill>
                <a:latin typeface="Times New Roman" panose="02020603050405020304" pitchFamily="18" charset="0"/>
                <a:ea typeface="宋体" panose="02010600030101010101" pitchFamily="2" charset="-122"/>
              </a:rPr>
              <a:t>        </a:t>
            </a:r>
            <a:r>
              <a:rPr lang="zh-CN" altLang="en-US" dirty="0">
                <a:solidFill>
                  <a:srgbClr val="6600CC"/>
                </a:solidFill>
                <a:latin typeface="Times New Roman" panose="02020603050405020304" pitchFamily="18" charset="0"/>
                <a:ea typeface="宋体" panose="02010600030101010101" pitchFamily="2" charset="-122"/>
              </a:rPr>
              <a:t>赋值参数</a:t>
            </a:r>
            <a:r>
              <a:rPr lang="zh-CN" altLang="en-US" dirty="0">
                <a:solidFill>
                  <a:srgbClr val="006699"/>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只为操作提供输入值。</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50000"/>
              </a:spcBef>
              <a:buClrTx/>
              <a:buFont typeface="Arial" panose="020B0604020202020204" pitchFamily="34" charset="0"/>
              <a:buNone/>
            </a:pPr>
            <a:r>
              <a:rPr lang="zh-CN" altLang="en-US" dirty="0">
                <a:solidFill>
                  <a:srgbClr val="006699"/>
                </a:solidFill>
                <a:latin typeface="Times New Roman" panose="02020603050405020304" pitchFamily="18" charset="0"/>
                <a:ea typeface="宋体" panose="02010600030101010101" pitchFamily="2" charset="-122"/>
              </a:rPr>
              <a:t>        </a:t>
            </a:r>
            <a:r>
              <a:rPr lang="zh-CN" altLang="en-US" dirty="0">
                <a:solidFill>
                  <a:srgbClr val="6600CC"/>
                </a:solidFill>
                <a:latin typeface="Times New Roman" panose="02020603050405020304" pitchFamily="18" charset="0"/>
                <a:ea typeface="宋体" panose="02010600030101010101" pitchFamily="2" charset="-122"/>
              </a:rPr>
              <a:t>引用参数</a:t>
            </a:r>
            <a:r>
              <a:rPr lang="zh-CN" altLang="en-US" dirty="0">
                <a:solidFill>
                  <a:srgbClr val="006699"/>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以</a:t>
            </a:r>
            <a:r>
              <a:rPr lang="en-US" altLang="zh-CN" b="0" dirty="0">
                <a:solidFill>
                  <a:srgbClr val="FF0000"/>
                </a:solidFill>
                <a:latin typeface="Times New Roman" panose="02020603050405020304" pitchFamily="18" charset="0"/>
                <a:ea typeface="宋体" panose="02010600030101010101" pitchFamily="2" charset="-122"/>
              </a:rPr>
              <a:t>&amp;</a:t>
            </a:r>
            <a:r>
              <a:rPr lang="zh-CN" altLang="en-US" b="0" dirty="0">
                <a:solidFill>
                  <a:srgbClr val="000000"/>
                </a:solidFill>
                <a:latin typeface="Times New Roman" panose="02020603050405020304" pitchFamily="18" charset="0"/>
                <a:ea typeface="宋体" panose="02010600030101010101" pitchFamily="2" charset="-122"/>
              </a:rPr>
              <a:t>打头，除可提供输入值外，还将返回操作结果。</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45411" name="Text Box 3"/>
          <p:cNvSpPr txBox="1"/>
          <p:nvPr/>
        </p:nvSpPr>
        <p:spPr>
          <a:xfrm>
            <a:off x="381000" y="3027363"/>
            <a:ext cx="8145463" cy="16303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en-US" altLang="zh-CN" dirty="0">
                <a:solidFill>
                  <a:srgbClr val="006699"/>
                </a:solidFill>
                <a:latin typeface="Times New Roman" panose="02020603050405020304" pitchFamily="18" charset="0"/>
                <a:ea typeface="宋体" panose="02010600030101010101" pitchFamily="2" charset="-122"/>
              </a:rPr>
              <a:t>        </a:t>
            </a:r>
            <a:r>
              <a:rPr lang="zh-CN" altLang="en-US" dirty="0">
                <a:solidFill>
                  <a:srgbClr val="6600CC"/>
                </a:solidFill>
                <a:latin typeface="Times New Roman" panose="02020603050405020304" pitchFamily="18" charset="0"/>
                <a:ea typeface="宋体" panose="02010600030101010101" pitchFamily="2" charset="-122"/>
              </a:rPr>
              <a:t>初始条件</a:t>
            </a:r>
            <a:r>
              <a:rPr lang="zh-CN" altLang="en-US" dirty="0">
                <a:solidFill>
                  <a:srgbClr val="006699"/>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描述操作执行之前数据结构和参数应满足的条件，若不满足，则操作失败，并且返回相应的出错信息。</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45412" name="Text Box 4"/>
          <p:cNvSpPr txBox="1"/>
          <p:nvPr/>
        </p:nvSpPr>
        <p:spPr>
          <a:xfrm>
            <a:off x="452438" y="4697413"/>
            <a:ext cx="8235950" cy="16303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en-US" altLang="zh-CN" dirty="0">
                <a:solidFill>
                  <a:srgbClr val="006699"/>
                </a:solidFill>
                <a:latin typeface="Times New Roman" panose="02020603050405020304" pitchFamily="18" charset="0"/>
                <a:ea typeface="宋体" panose="02010600030101010101" pitchFamily="2" charset="-122"/>
              </a:rPr>
              <a:t>       </a:t>
            </a:r>
            <a:r>
              <a:rPr lang="zh-CN" altLang="en-US" dirty="0">
                <a:solidFill>
                  <a:srgbClr val="6600CC"/>
                </a:solidFill>
                <a:latin typeface="Times New Roman" panose="02020603050405020304" pitchFamily="18" charset="0"/>
                <a:ea typeface="宋体" panose="02010600030101010101" pitchFamily="2" charset="-122"/>
              </a:rPr>
              <a:t>操作结果</a:t>
            </a:r>
            <a:r>
              <a:rPr lang="zh-CN" altLang="en-US" dirty="0">
                <a:solidFill>
                  <a:srgbClr val="006699"/>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说明操作正常完成之后，数据结构的变化状况和应返回的结果。若初始条件为空，则省略之。</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iterate type="lt">
                                    <p:tmPct val="100000"/>
                                  </p:iterate>
                                  <p:childTnLst>
                                    <p:set>
                                      <p:cBhvr>
                                        <p:cTn id="6" dur="1" fill="hold">
                                          <p:stCondLst>
                                            <p:cond delay="0"/>
                                          </p:stCondLst>
                                        </p:cTn>
                                        <p:tgtEl>
                                          <p:spTgt spid="145410"/>
                                        </p:tgtEl>
                                        <p:attrNameLst>
                                          <p:attrName>style.visibility</p:attrName>
                                        </p:attrNameLst>
                                      </p:cBhvr>
                                      <p:to>
                                        <p:strVal val="visible"/>
                                      </p:to>
                                    </p:set>
                                    <p:animEffect transition="in" filter="strips(downRight)">
                                      <p:cBhvr>
                                        <p:cTn id="7" dur="75"/>
                                        <p:tgtEl>
                                          <p:spTgt spid="1454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iterate type="lt">
                                    <p:tmPct val="100000"/>
                                  </p:iterate>
                                  <p:childTnLst>
                                    <p:set>
                                      <p:cBhvr>
                                        <p:cTn id="11" dur="1" fill="hold">
                                          <p:stCondLst>
                                            <p:cond delay="0"/>
                                          </p:stCondLst>
                                        </p:cTn>
                                        <p:tgtEl>
                                          <p:spTgt spid="145411"/>
                                        </p:tgtEl>
                                        <p:attrNameLst>
                                          <p:attrName>style.visibility</p:attrName>
                                        </p:attrNameLst>
                                      </p:cBhvr>
                                      <p:to>
                                        <p:strVal val="visible"/>
                                      </p:to>
                                    </p:set>
                                    <p:animEffect transition="in" filter="strips(downRight)">
                                      <p:cBhvr>
                                        <p:cTn id="12" dur="75"/>
                                        <p:tgtEl>
                                          <p:spTgt spid="14541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iterate type="lt">
                                    <p:tmPct val="100000"/>
                                  </p:iterate>
                                  <p:childTnLst>
                                    <p:set>
                                      <p:cBhvr>
                                        <p:cTn id="16" dur="1" fill="hold">
                                          <p:stCondLst>
                                            <p:cond delay="0"/>
                                          </p:stCondLst>
                                        </p:cTn>
                                        <p:tgtEl>
                                          <p:spTgt spid="145412"/>
                                        </p:tgtEl>
                                        <p:attrNameLst>
                                          <p:attrName>style.visibility</p:attrName>
                                        </p:attrNameLst>
                                      </p:cBhvr>
                                      <p:to>
                                        <p:strVal val="visible"/>
                                      </p:to>
                                    </p:set>
                                    <p:animEffect transition="in" filter="strips(downRight)">
                                      <p:cBhvr>
                                        <p:cTn id="17" dur="75"/>
                                        <p:tgtEl>
                                          <p:spTgt spid="145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p:bldP spid="145411" grpId="0"/>
      <p:bldP spid="1454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p:nvPr/>
        </p:nvSpPr>
        <p:spPr>
          <a:xfrm>
            <a:off x="234950" y="176213"/>
            <a:ext cx="548640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3200" dirty="0">
                <a:solidFill>
                  <a:schemeClr val="bg1"/>
                </a:solidFill>
                <a:latin typeface="宋体" panose="02010600030101010101" pitchFamily="2" charset="-122"/>
                <a:ea typeface="宋体" panose="02010600030101010101" pitchFamily="2" charset="-122"/>
              </a:rPr>
              <a:t>例：定义抽象数据类型</a:t>
            </a:r>
            <a:r>
              <a:rPr lang="zh-CN" altLang="en-US" sz="3200" dirty="0">
                <a:solidFill>
                  <a:schemeClr val="bg1"/>
                </a:solidFill>
                <a:latin typeface="Arial" panose="020B0604020202020204" pitchFamily="34" charset="0"/>
                <a:ea typeface="宋体" panose="02010600030101010101" pitchFamily="2" charset="-122"/>
              </a:rPr>
              <a:t>“</a:t>
            </a:r>
            <a:r>
              <a:rPr lang="zh-CN" altLang="en-US" sz="3200" dirty="0">
                <a:solidFill>
                  <a:schemeClr val="bg1"/>
                </a:solidFill>
                <a:latin typeface="宋体" panose="02010600030101010101" pitchFamily="2" charset="-122"/>
                <a:ea typeface="宋体" panose="02010600030101010101" pitchFamily="2" charset="-122"/>
              </a:rPr>
              <a:t>复数</a:t>
            </a:r>
            <a:r>
              <a:rPr lang="zh-CN" altLang="en-US" sz="3200" dirty="0">
                <a:solidFill>
                  <a:schemeClr val="bg1"/>
                </a:solidFill>
                <a:latin typeface="Arial" panose="020B0604020202020204" pitchFamily="34" charset="0"/>
                <a:ea typeface="宋体" panose="02010600030101010101" pitchFamily="2" charset="-122"/>
              </a:rPr>
              <a:t>”</a:t>
            </a:r>
            <a:endParaRPr lang="zh-CN" altLang="en-US" sz="3200" dirty="0">
              <a:solidFill>
                <a:schemeClr val="bg1"/>
              </a:solidFill>
              <a:latin typeface="宋体" panose="02010600030101010101" pitchFamily="2" charset="-122"/>
              <a:ea typeface="宋体" panose="02010600030101010101" pitchFamily="2" charset="-122"/>
            </a:endParaRPr>
          </a:p>
        </p:txBody>
      </p:sp>
      <p:sp>
        <p:nvSpPr>
          <p:cNvPr id="146435" name="Text Box 3"/>
          <p:cNvSpPr txBox="1"/>
          <p:nvPr/>
        </p:nvSpPr>
        <p:spPr>
          <a:xfrm>
            <a:off x="960438" y="2482850"/>
            <a:ext cx="7135812" cy="30845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dirty="0">
                <a:solidFill>
                  <a:schemeClr val="tx1"/>
                </a:solidFill>
                <a:latin typeface="Times New Roman" panose="02020603050405020304" pitchFamily="18" charset="0"/>
                <a:ea typeface="宋体" panose="02010600030101010101" pitchFamily="2" charset="-122"/>
              </a:rPr>
              <a:t>      </a:t>
            </a:r>
            <a:r>
              <a:rPr lang="zh-CN" altLang="en-US" dirty="0">
                <a:solidFill>
                  <a:srgbClr val="6600CC"/>
                </a:solidFill>
                <a:latin typeface="Times New Roman" panose="02020603050405020304" pitchFamily="18" charset="0"/>
                <a:ea typeface="宋体" panose="02010600030101010101" pitchFamily="2" charset="-122"/>
              </a:rPr>
              <a:t>数据对象：</a:t>
            </a:r>
            <a:endParaRPr lang="zh-CN" altLang="en-US" dirty="0">
              <a:solidFill>
                <a:srgbClr val="6600CC"/>
              </a:solidFill>
              <a:latin typeface="Times New Roman" panose="02020603050405020304" pitchFamily="18" charset="0"/>
              <a:ea typeface="宋体" panose="02010600030101010101" pitchFamily="2" charset="-122"/>
            </a:endParaRPr>
          </a:p>
          <a:p>
            <a:pPr marL="0" lvl="0" indent="0" eaLnBrk="1" hangingPunct="1">
              <a:lnSpc>
                <a:spcPct val="150000"/>
              </a:lnSpc>
              <a:spcBef>
                <a:spcPct val="0"/>
              </a:spcBef>
              <a:buClrTx/>
              <a:buFont typeface="Arial" panose="020B0604020202020204" pitchFamily="34" charset="0"/>
              <a:buNone/>
            </a:pPr>
            <a:r>
              <a:rPr lang="zh-CN" altLang="en-US" dirty="0">
                <a:solidFill>
                  <a:schemeClr val="tx1"/>
                </a:solidFill>
                <a:latin typeface="Times New Roman" panose="02020603050405020304" pitchFamily="18" charset="0"/>
                <a:ea typeface="宋体" panose="02010600030101010101" pitchFamily="2" charset="-122"/>
              </a:rPr>
              <a:t>           </a:t>
            </a:r>
            <a:r>
              <a:rPr lang="en-US" altLang="zh-CN" b="0" dirty="0">
                <a:solidFill>
                  <a:schemeClr val="tx1"/>
                </a:solidFill>
                <a:latin typeface="Times New Roman" panose="02020603050405020304" pitchFamily="18" charset="0"/>
                <a:ea typeface="宋体" panose="02010600030101010101" pitchFamily="2" charset="-122"/>
              </a:rPr>
              <a:t>D</a:t>
            </a:r>
            <a:r>
              <a:rPr lang="zh-CN" altLang="en-US" b="0" dirty="0">
                <a:solidFill>
                  <a:schemeClr val="tx1"/>
                </a:solidFill>
                <a:latin typeface="Times New Roman" panose="02020603050405020304" pitchFamily="18" charset="0"/>
                <a:ea typeface="宋体" panose="02010600030101010101" pitchFamily="2" charset="-122"/>
              </a:rPr>
              <a:t>＝</a:t>
            </a:r>
            <a:r>
              <a:rPr lang="en-US" altLang="zh-CN" b="0" dirty="0">
                <a:solidFill>
                  <a:schemeClr val="tx1"/>
                </a:solidFill>
                <a:latin typeface="Times New Roman" panose="02020603050405020304" pitchFamily="18" charset="0"/>
                <a:ea typeface="宋体" panose="02010600030101010101" pitchFamily="2" charset="-122"/>
              </a:rPr>
              <a:t>{e1, e2</a:t>
            </a:r>
            <a:r>
              <a:rPr lang="zh-CN" altLang="en-US" b="0" dirty="0">
                <a:solidFill>
                  <a:schemeClr val="tx1"/>
                </a:solidFill>
                <a:latin typeface="Times New Roman" panose="02020603050405020304" pitchFamily="18" charset="0"/>
                <a:ea typeface="宋体" panose="02010600030101010101" pitchFamily="2" charset="-122"/>
              </a:rPr>
              <a:t>｜</a:t>
            </a:r>
            <a:r>
              <a:rPr lang="en-US" altLang="zh-CN" b="0" dirty="0">
                <a:solidFill>
                  <a:schemeClr val="tx1"/>
                </a:solidFill>
                <a:latin typeface="Times New Roman" panose="02020603050405020304" pitchFamily="18" charset="0"/>
                <a:ea typeface="宋体" panose="02010600030101010101" pitchFamily="2" charset="-122"/>
              </a:rPr>
              <a:t>e1, e2∈RealSet}</a:t>
            </a:r>
            <a:endParaRPr lang="en-US" altLang="zh-CN"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50000"/>
              </a:lnSpc>
              <a:spcBef>
                <a:spcPct val="0"/>
              </a:spcBef>
              <a:buClrTx/>
              <a:buFont typeface="Arial" panose="020B0604020202020204" pitchFamily="34" charset="0"/>
              <a:buNone/>
            </a:pPr>
            <a:r>
              <a:rPr lang="en-US" altLang="zh-CN" b="0" dirty="0">
                <a:solidFill>
                  <a:schemeClr val="tx1"/>
                </a:solidFill>
                <a:latin typeface="Times New Roman" panose="02020603050405020304" pitchFamily="18" charset="0"/>
                <a:ea typeface="宋体" panose="02010600030101010101" pitchFamily="2" charset="-122"/>
              </a:rPr>
              <a:t>      </a:t>
            </a:r>
            <a:r>
              <a:rPr lang="zh-CN" altLang="en-US" dirty="0">
                <a:solidFill>
                  <a:srgbClr val="6600CC"/>
                </a:solidFill>
                <a:latin typeface="Times New Roman" panose="02020603050405020304" pitchFamily="18" charset="0"/>
                <a:ea typeface="宋体" panose="02010600030101010101" pitchFamily="2" charset="-122"/>
              </a:rPr>
              <a:t>数据关系：</a:t>
            </a:r>
            <a:endParaRPr lang="zh-CN" altLang="en-US" dirty="0">
              <a:solidFill>
                <a:srgbClr val="6600CC"/>
              </a:solidFill>
              <a:latin typeface="Times New Roman" panose="02020603050405020304" pitchFamily="18" charset="0"/>
              <a:ea typeface="宋体" panose="02010600030101010101" pitchFamily="2" charset="-122"/>
            </a:endParaRPr>
          </a:p>
          <a:p>
            <a:pPr marL="0" lvl="0" indent="0" eaLnBrk="1" hangingPunct="1">
              <a:lnSpc>
                <a:spcPct val="150000"/>
              </a:lnSpc>
              <a:spcBef>
                <a:spcPct val="0"/>
              </a:spcBef>
              <a:buClrTx/>
              <a:buFont typeface="Arial" panose="020B0604020202020204" pitchFamily="34" charset="0"/>
              <a:buNone/>
            </a:pPr>
            <a:r>
              <a:rPr lang="zh-CN" altLang="en-US" dirty="0">
                <a:solidFill>
                  <a:schemeClr val="tx1"/>
                </a:solidFill>
                <a:latin typeface="Times New Roman" panose="02020603050405020304" pitchFamily="18" charset="0"/>
                <a:ea typeface="宋体" panose="02010600030101010101" pitchFamily="2" charset="-122"/>
              </a:rPr>
              <a:t>           </a:t>
            </a:r>
            <a:r>
              <a:rPr lang="en-US" altLang="zh-CN" b="0" dirty="0">
                <a:solidFill>
                  <a:schemeClr val="tx1"/>
                </a:solidFill>
                <a:latin typeface="Times New Roman" panose="02020603050405020304" pitchFamily="18" charset="0"/>
                <a:ea typeface="宋体" panose="02010600030101010101" pitchFamily="2" charset="-122"/>
              </a:rPr>
              <a:t>R1</a:t>
            </a:r>
            <a:r>
              <a:rPr lang="zh-CN" altLang="en-US" b="0" dirty="0">
                <a:solidFill>
                  <a:schemeClr val="tx1"/>
                </a:solidFill>
                <a:latin typeface="Times New Roman" panose="02020603050405020304" pitchFamily="18" charset="0"/>
                <a:ea typeface="宋体" panose="02010600030101010101" pitchFamily="2" charset="-122"/>
              </a:rPr>
              <a:t>＝</a:t>
            </a:r>
            <a:r>
              <a:rPr lang="en-US" altLang="zh-CN" b="0" dirty="0">
                <a:solidFill>
                  <a:schemeClr val="tx1"/>
                </a:solidFill>
                <a:latin typeface="Times New Roman" panose="02020603050405020304" pitchFamily="18" charset="0"/>
                <a:ea typeface="宋体" panose="02010600030101010101" pitchFamily="2" charset="-122"/>
              </a:rPr>
              <a:t>{&lt;e1, e2&gt; | e1</a:t>
            </a:r>
            <a:r>
              <a:rPr lang="zh-CN" altLang="en-US" b="0" dirty="0">
                <a:solidFill>
                  <a:schemeClr val="tx1"/>
                </a:solidFill>
                <a:latin typeface="Times New Roman" panose="02020603050405020304" pitchFamily="18" charset="0"/>
                <a:ea typeface="宋体" panose="02010600030101010101" pitchFamily="2" charset="-122"/>
              </a:rPr>
              <a:t>是复数的实数部分</a:t>
            </a:r>
            <a:r>
              <a:rPr lang="en-US" altLang="zh-CN" b="0" dirty="0">
                <a:solidFill>
                  <a:schemeClr val="tx1"/>
                </a:solidFill>
                <a:latin typeface="Times New Roman" panose="02020603050405020304" pitchFamily="18" charset="0"/>
                <a:ea typeface="宋体" panose="02010600030101010101" pitchFamily="2" charset="-122"/>
              </a:rPr>
              <a:t>,</a:t>
            </a:r>
            <a:endParaRPr lang="en-US" altLang="zh-CN"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50000"/>
              </a:lnSpc>
              <a:spcBef>
                <a:spcPct val="0"/>
              </a:spcBef>
              <a:buClrTx/>
              <a:buFont typeface="Arial" panose="020B0604020202020204" pitchFamily="34" charset="0"/>
              <a:buNone/>
            </a:pPr>
            <a:r>
              <a:rPr lang="en-US" altLang="zh-CN" b="0" dirty="0">
                <a:solidFill>
                  <a:schemeClr val="tx1"/>
                </a:solidFill>
                <a:latin typeface="Times New Roman" panose="02020603050405020304" pitchFamily="18" charset="0"/>
                <a:ea typeface="宋体" panose="02010600030101010101" pitchFamily="2" charset="-122"/>
              </a:rPr>
              <a:t>                       | e2 </a:t>
            </a:r>
            <a:r>
              <a:rPr lang="zh-CN" altLang="en-US" b="0" dirty="0">
                <a:solidFill>
                  <a:schemeClr val="tx1"/>
                </a:solidFill>
                <a:latin typeface="Times New Roman" panose="02020603050405020304" pitchFamily="18" charset="0"/>
                <a:ea typeface="宋体" panose="02010600030101010101" pitchFamily="2" charset="-122"/>
              </a:rPr>
              <a:t>是复数的虚数部分</a:t>
            </a:r>
            <a:r>
              <a:rPr lang="en-US" altLang="zh-CN" b="0" dirty="0">
                <a:solidFill>
                  <a:schemeClr val="tx1"/>
                </a:solidFill>
                <a:latin typeface="Times New Roman" panose="02020603050405020304" pitchFamily="18" charset="0"/>
                <a:ea typeface="宋体" panose="02010600030101010101" pitchFamily="2" charset="-122"/>
              </a:rPr>
              <a:t>}</a:t>
            </a:r>
            <a:endParaRPr lang="en-US" altLang="zh-CN" b="0" dirty="0">
              <a:solidFill>
                <a:schemeClr val="tx1"/>
              </a:solidFill>
              <a:latin typeface="Times New Roman" panose="02020603050405020304" pitchFamily="18" charset="0"/>
              <a:ea typeface="宋体" panose="02010600030101010101" pitchFamily="2" charset="-122"/>
            </a:endParaRPr>
          </a:p>
        </p:txBody>
      </p:sp>
      <p:sp>
        <p:nvSpPr>
          <p:cNvPr id="146436" name="Text Box 4"/>
          <p:cNvSpPr txBox="1"/>
          <p:nvPr/>
        </p:nvSpPr>
        <p:spPr>
          <a:xfrm>
            <a:off x="492125" y="1600200"/>
            <a:ext cx="270510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dirty="0">
                <a:solidFill>
                  <a:srgbClr val="FF0000"/>
                </a:solidFill>
                <a:latin typeface="Times New Roman" panose="02020603050405020304" pitchFamily="18" charset="0"/>
                <a:ea typeface="宋体" panose="02010600030101010101" pitchFamily="2" charset="-122"/>
              </a:rPr>
              <a:t> ADT Complex {</a:t>
            </a:r>
            <a:endParaRPr lang="en-US" altLang="zh-CN"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46434"/>
                                        </p:tgtEl>
                                        <p:attrNameLst>
                                          <p:attrName>style.visibility</p:attrName>
                                        </p:attrNameLst>
                                      </p:cBhvr>
                                      <p:to>
                                        <p:strVal val="visible"/>
                                      </p:to>
                                    </p:set>
                                    <p:anim calcmode="lin" valueType="num">
                                      <p:cBhvr additive="base">
                                        <p:cTn id="7" dur="500" fill="hold"/>
                                        <p:tgtEl>
                                          <p:spTgt spid="146434"/>
                                        </p:tgtEl>
                                        <p:attrNameLst>
                                          <p:attrName>ppt_x</p:attrName>
                                        </p:attrNameLst>
                                      </p:cBhvr>
                                      <p:tavLst>
                                        <p:tav tm="0">
                                          <p:val>
                                            <p:strVal val="#ppt_x"/>
                                          </p:val>
                                        </p:tav>
                                        <p:tav tm="100000">
                                          <p:val>
                                            <p:strVal val="#ppt_x"/>
                                          </p:val>
                                        </p:tav>
                                      </p:tavLst>
                                    </p:anim>
                                    <p:anim calcmode="lin" valueType="num">
                                      <p:cBhvr additive="base">
                                        <p:cTn id="8" dur="500" fill="hold"/>
                                        <p:tgtEl>
                                          <p:spTgt spid="14643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46436"/>
                                        </p:tgtEl>
                                        <p:attrNameLst>
                                          <p:attrName>style.visibility</p:attrName>
                                        </p:attrNameLst>
                                      </p:cBhvr>
                                      <p:to>
                                        <p:strVal val="visible"/>
                                      </p:to>
                                    </p:set>
                                    <p:animEffect transition="in" filter="wipe(left)">
                                      <p:cBhvr>
                                        <p:cTn id="13" dur="500"/>
                                        <p:tgtEl>
                                          <p:spTgt spid="146436"/>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146435"/>
                                        </p:tgtEl>
                                        <p:attrNameLst>
                                          <p:attrName>style.visibility</p:attrName>
                                        </p:attrNameLst>
                                      </p:cBhvr>
                                      <p:to>
                                        <p:strVal val="visible"/>
                                      </p:to>
                                    </p:set>
                                    <p:animEffect transition="in" filter="strips(downRight)">
                                      <p:cBhvr>
                                        <p:cTn id="18" dur="500"/>
                                        <p:tgtEl>
                                          <p:spTgt spid="146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P spid="146435" grpId="0"/>
      <p:bldP spid="1464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4"/>
          <p:cNvSpPr/>
          <p:nvPr/>
        </p:nvSpPr>
        <p:spPr>
          <a:xfrm>
            <a:off x="258763" y="230188"/>
            <a:ext cx="7185025" cy="5794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zh-CN" altLang="en-US" sz="3200" dirty="0">
                <a:solidFill>
                  <a:schemeClr val="bg1"/>
                </a:solidFill>
                <a:latin typeface="宋体" panose="02010600030101010101" pitchFamily="2" charset="-122"/>
                <a:ea typeface="宋体" panose="02010600030101010101" pitchFamily="2" charset="-122"/>
              </a:rPr>
              <a:t>课时安排与记分标准</a:t>
            </a:r>
            <a:endParaRPr lang="zh-CN" altLang="en-US" sz="3200" dirty="0">
              <a:solidFill>
                <a:schemeClr val="bg1"/>
              </a:solidFill>
              <a:latin typeface="宋体" panose="02010600030101010101" pitchFamily="2" charset="-122"/>
              <a:ea typeface="宋体" panose="02010600030101010101" pitchFamily="2" charset="-122"/>
            </a:endParaRPr>
          </a:p>
        </p:txBody>
      </p:sp>
      <p:sp>
        <p:nvSpPr>
          <p:cNvPr id="107525" name="Rectangle 5"/>
          <p:cNvSpPr/>
          <p:nvPr/>
        </p:nvSpPr>
        <p:spPr>
          <a:xfrm>
            <a:off x="603250" y="1795780"/>
            <a:ext cx="7496175" cy="3562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None/>
            </a:pPr>
            <a:r>
              <a:rPr lang="zh-CN" altLang="en-US" sz="2400" dirty="0">
                <a:solidFill>
                  <a:srgbClr val="000000"/>
                </a:solidFill>
                <a:latin typeface="Times New Roman" panose="02020603050405020304" pitchFamily="18" charset="0"/>
                <a:ea typeface="宋体" panose="02010600030101010101" pitchFamily="2" charset="-122"/>
              </a:rPr>
              <a:t>总学时         理论         </a:t>
            </a:r>
            <a:r>
              <a:rPr lang="zh-CN" altLang="en-US" sz="2400" dirty="0" smtClean="0">
                <a:solidFill>
                  <a:srgbClr val="000000"/>
                </a:solidFill>
                <a:latin typeface="Times New Roman" panose="02020603050405020304" pitchFamily="18" charset="0"/>
                <a:ea typeface="宋体" panose="02010600030101010101" pitchFamily="2" charset="-122"/>
              </a:rPr>
              <a:t>实验</a:t>
            </a:r>
            <a:endParaRPr lang="zh-CN" altLang="en-US" sz="240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60000"/>
              </a:lnSpc>
              <a:spcBef>
                <a:spcPct val="50000"/>
              </a:spcBef>
              <a:buClrTx/>
              <a:buFont typeface="Arial" panose="020B0604020202020204" pitchFamily="34" charset="0"/>
              <a:buNone/>
            </a:pPr>
            <a:r>
              <a:rPr lang="zh-CN" altLang="en-US" sz="2400" dirty="0">
                <a:solidFill>
                  <a:srgbClr val="000000"/>
                </a:solidFill>
                <a:latin typeface="Times New Roman" panose="02020603050405020304" pitchFamily="18" charset="0"/>
                <a:ea typeface="宋体" panose="02010600030101010101" pitchFamily="2" charset="-122"/>
              </a:rPr>
              <a:t>   </a:t>
            </a:r>
            <a:r>
              <a:rPr lang="en-US" altLang="zh-CN" sz="2400" dirty="0">
                <a:solidFill>
                  <a:srgbClr val="000000"/>
                </a:solidFill>
                <a:latin typeface="Times New Roman" panose="02020603050405020304" pitchFamily="18" charset="0"/>
                <a:ea typeface="宋体" panose="02010600030101010101" pitchFamily="2" charset="-122"/>
              </a:rPr>
              <a:t>64                </a:t>
            </a:r>
            <a:r>
              <a:rPr lang="en-US" altLang="zh-CN" sz="2400" dirty="0" smtClean="0">
                <a:solidFill>
                  <a:srgbClr val="000000"/>
                </a:solidFill>
                <a:latin typeface="Times New Roman" panose="02020603050405020304" pitchFamily="18" charset="0"/>
                <a:ea typeface="宋体" panose="02010600030101010101" pitchFamily="2" charset="-122"/>
              </a:rPr>
              <a:t>48             16</a:t>
            </a:r>
            <a:endParaRPr lang="en-US" altLang="zh-CN" sz="2400" dirty="0">
              <a:solidFill>
                <a:srgbClr val="000000"/>
              </a:solidFill>
              <a:latin typeface="Times New Roman" panose="02020603050405020304" pitchFamily="18" charset="0"/>
              <a:ea typeface="宋体" panose="02010600030101010101" pitchFamily="2" charset="-122"/>
            </a:endParaRPr>
          </a:p>
          <a:p>
            <a:pPr marL="0" lvl="0" indent="0" eaLnBrk="1" hangingPunct="1">
              <a:spcBef>
                <a:spcPct val="50000"/>
              </a:spcBef>
              <a:buClrTx/>
              <a:buFont typeface="Arial" panose="020B0604020202020204" pitchFamily="34" charset="0"/>
              <a:buNone/>
            </a:pPr>
            <a:r>
              <a:rPr lang="zh-CN" altLang="en-US" sz="2400" dirty="0">
                <a:solidFill>
                  <a:srgbClr val="000000"/>
                </a:solidFill>
                <a:latin typeface="Times New Roman" panose="02020603050405020304" pitchFamily="18" charset="0"/>
                <a:ea typeface="宋体" panose="02010600030101010101" pitchFamily="2" charset="-122"/>
              </a:rPr>
              <a:t>考试：</a:t>
            </a:r>
            <a:r>
              <a:rPr lang="en-US" altLang="zh-CN" sz="2400" dirty="0">
                <a:solidFill>
                  <a:srgbClr val="000000"/>
                </a:solidFill>
                <a:latin typeface="Times New Roman" panose="02020603050405020304" pitchFamily="18" charset="0"/>
                <a:ea typeface="宋体" panose="02010600030101010101" pitchFamily="2" charset="-122"/>
              </a:rPr>
              <a:t>70%          </a:t>
            </a:r>
            <a:r>
              <a:rPr lang="zh-CN" altLang="en-US" sz="2400" dirty="0">
                <a:solidFill>
                  <a:srgbClr val="000000"/>
                </a:solidFill>
                <a:latin typeface="Times New Roman" panose="02020603050405020304" pitchFamily="18" charset="0"/>
                <a:ea typeface="宋体" panose="02010600030101010101" pitchFamily="2" charset="-122"/>
              </a:rPr>
              <a:t>上课：</a:t>
            </a:r>
            <a:r>
              <a:rPr lang="en-US" altLang="zh-CN" sz="2400" dirty="0">
                <a:solidFill>
                  <a:srgbClr val="000000"/>
                </a:solidFill>
                <a:latin typeface="Times New Roman" panose="02020603050405020304" pitchFamily="18" charset="0"/>
                <a:ea typeface="宋体" panose="02010600030101010101" pitchFamily="2" charset="-122"/>
              </a:rPr>
              <a:t>18%           </a:t>
            </a:r>
            <a:r>
              <a:rPr lang="zh-CN" altLang="en-US" sz="2400" dirty="0">
                <a:solidFill>
                  <a:srgbClr val="000000"/>
                </a:solidFill>
                <a:latin typeface="Times New Roman" panose="02020603050405020304" pitchFamily="18" charset="0"/>
                <a:ea typeface="宋体" panose="02010600030101010101" pitchFamily="2" charset="-122"/>
              </a:rPr>
              <a:t>实验：</a:t>
            </a:r>
            <a:r>
              <a:rPr lang="en-US" altLang="zh-CN" sz="2400" dirty="0">
                <a:solidFill>
                  <a:srgbClr val="000000"/>
                </a:solidFill>
                <a:latin typeface="Times New Roman" panose="02020603050405020304" pitchFamily="18" charset="0"/>
                <a:ea typeface="宋体" panose="02010600030101010101" pitchFamily="2" charset="-122"/>
              </a:rPr>
              <a:t>12%</a:t>
            </a:r>
            <a:endParaRPr lang="en-US" altLang="zh-CN" sz="240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50000"/>
              </a:spcBef>
              <a:buClrTx/>
              <a:buFont typeface="Arial" panose="020B0604020202020204" pitchFamily="34" charset="0"/>
              <a:buNone/>
            </a:pPr>
            <a:r>
              <a:rPr lang="zh-CN" altLang="en-US" sz="2400" dirty="0">
                <a:solidFill>
                  <a:srgbClr val="000000"/>
                </a:solidFill>
                <a:latin typeface="Times New Roman" panose="02020603050405020304" pitchFamily="18" charset="0"/>
                <a:ea typeface="宋体" panose="02010600030101010101" pitchFamily="2" charset="-122"/>
              </a:rPr>
              <a:t>教材</a:t>
            </a:r>
            <a:r>
              <a:rPr lang="en-US" altLang="zh-CN" sz="2400" dirty="0">
                <a:solidFill>
                  <a:srgbClr val="000000"/>
                </a:solidFill>
                <a:latin typeface="Times New Roman" panose="02020603050405020304" pitchFamily="18" charset="0"/>
                <a:ea typeface="宋体" panose="02010600030101010101" pitchFamily="2" charset="-122"/>
              </a:rPr>
              <a:t>1</a:t>
            </a:r>
            <a:r>
              <a:rPr lang="zh-CN" altLang="en-US" sz="2400" dirty="0">
                <a:solidFill>
                  <a:srgbClr val="000000"/>
                </a:solidFill>
                <a:latin typeface="Times New Roman" panose="02020603050405020304" pitchFamily="18" charset="0"/>
                <a:ea typeface="宋体" panose="02010600030101010101" pitchFamily="2" charset="-122"/>
              </a:rPr>
              <a:t>：</a:t>
            </a:r>
            <a:r>
              <a:rPr lang="en-US" altLang="zh-CN" sz="2400" dirty="0">
                <a:solidFill>
                  <a:srgbClr val="000000"/>
                </a:solidFill>
                <a:latin typeface="Times New Roman" panose="02020603050405020304" pitchFamily="18" charset="0"/>
                <a:ea typeface="宋体" panose="02010600030101010101" pitchFamily="2" charset="-122"/>
              </a:rPr>
              <a:t>《</a:t>
            </a:r>
            <a:r>
              <a:rPr lang="zh-CN" altLang="en-US" sz="2400" dirty="0">
                <a:solidFill>
                  <a:srgbClr val="000000"/>
                </a:solidFill>
                <a:latin typeface="Times New Roman" panose="02020603050405020304" pitchFamily="18" charset="0"/>
                <a:ea typeface="宋体" panose="02010600030101010101" pitchFamily="2" charset="-122"/>
              </a:rPr>
              <a:t>数据结构</a:t>
            </a:r>
            <a:r>
              <a:rPr lang="en-US" altLang="zh-CN" sz="2400" dirty="0">
                <a:solidFill>
                  <a:srgbClr val="000000"/>
                </a:solidFill>
                <a:latin typeface="Times New Roman" panose="02020603050405020304" pitchFamily="18" charset="0"/>
                <a:ea typeface="宋体" panose="02010600030101010101" pitchFamily="2" charset="-122"/>
              </a:rPr>
              <a:t>》</a:t>
            </a:r>
            <a:r>
              <a:rPr lang="zh-CN" altLang="en-US" sz="2400" dirty="0">
                <a:solidFill>
                  <a:srgbClr val="000000"/>
                </a:solidFill>
                <a:latin typeface="Times New Roman" panose="02020603050405020304" pitchFamily="18" charset="0"/>
                <a:ea typeface="宋体" panose="02010600030101010101" pitchFamily="2" charset="-122"/>
              </a:rPr>
              <a:t>（</a:t>
            </a:r>
            <a:r>
              <a:rPr lang="en-US" altLang="zh-CN" sz="2400" dirty="0">
                <a:solidFill>
                  <a:srgbClr val="000000"/>
                </a:solidFill>
                <a:latin typeface="Times New Roman" panose="02020603050405020304" pitchFamily="18" charset="0"/>
                <a:ea typeface="宋体" panose="02010600030101010101" pitchFamily="2" charset="-122"/>
              </a:rPr>
              <a:t>C</a:t>
            </a:r>
            <a:r>
              <a:rPr lang="zh-CN" altLang="en-US" sz="2400" dirty="0">
                <a:solidFill>
                  <a:srgbClr val="000000"/>
                </a:solidFill>
                <a:latin typeface="Times New Roman" panose="02020603050405020304" pitchFamily="18" charset="0"/>
                <a:ea typeface="宋体" panose="02010600030101010101" pitchFamily="2" charset="-122"/>
              </a:rPr>
              <a:t>语言版）（第</a:t>
            </a:r>
            <a:r>
              <a:rPr lang="en-US" altLang="zh-CN" sz="2400" dirty="0">
                <a:solidFill>
                  <a:srgbClr val="000000"/>
                </a:solidFill>
                <a:latin typeface="Times New Roman" panose="02020603050405020304" pitchFamily="18" charset="0"/>
                <a:ea typeface="宋体" panose="02010600030101010101" pitchFamily="2" charset="-122"/>
              </a:rPr>
              <a:t>2</a:t>
            </a:r>
            <a:r>
              <a:rPr lang="zh-CN" altLang="en-US" sz="2400" dirty="0">
                <a:solidFill>
                  <a:srgbClr val="000000"/>
                </a:solidFill>
                <a:latin typeface="Times New Roman" panose="02020603050405020304" pitchFamily="18" charset="0"/>
                <a:ea typeface="宋体" panose="02010600030101010101" pitchFamily="2" charset="-122"/>
              </a:rPr>
              <a:t>版），严蔚敏、李冬梅、吴伟民编著，人民邮电出版社</a:t>
            </a:r>
            <a:endParaRPr lang="zh-CN" altLang="en-US" sz="240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50000"/>
              </a:spcBef>
              <a:buClrTx/>
              <a:buFont typeface="Arial" panose="020B0604020202020204" pitchFamily="34" charset="0"/>
              <a:buNone/>
            </a:pPr>
            <a:r>
              <a:rPr lang="zh-CN" altLang="en-US" sz="2400" dirty="0">
                <a:solidFill>
                  <a:srgbClr val="FF0000"/>
                </a:solidFill>
                <a:latin typeface="Times New Roman" panose="02020603050405020304" pitchFamily="18" charset="0"/>
                <a:ea typeface="宋体" panose="02010600030101010101" pitchFamily="2" charset="-122"/>
              </a:rPr>
              <a:t>教材</a:t>
            </a:r>
            <a:r>
              <a:rPr lang="en-US" altLang="zh-CN" sz="2400" dirty="0">
                <a:solidFill>
                  <a:srgbClr val="FF0000"/>
                </a:solidFill>
                <a:latin typeface="Times New Roman" panose="02020603050405020304" pitchFamily="18" charset="0"/>
                <a:ea typeface="宋体" panose="02010600030101010101" pitchFamily="2" charset="-122"/>
              </a:rPr>
              <a:t>2</a:t>
            </a:r>
            <a:r>
              <a:rPr lang="zh-CN" altLang="en-US" sz="2400" dirty="0">
                <a:solidFill>
                  <a:srgbClr val="FF0000"/>
                </a:solidFill>
                <a:latin typeface="Times New Roman" panose="02020603050405020304" pitchFamily="18" charset="0"/>
                <a:ea typeface="宋体" panose="02010600030101010101" pitchFamily="2" charset="-122"/>
              </a:rPr>
              <a:t>：</a:t>
            </a:r>
            <a:r>
              <a:rPr lang="en-US" altLang="zh-CN" sz="2400" dirty="0">
                <a:solidFill>
                  <a:srgbClr val="FF0000"/>
                </a:solidFill>
                <a:latin typeface="Times New Roman" panose="02020603050405020304" pitchFamily="18" charset="0"/>
                <a:ea typeface="宋体" panose="02010600030101010101" pitchFamily="2" charset="-122"/>
              </a:rPr>
              <a:t>《</a:t>
            </a:r>
            <a:r>
              <a:rPr lang="zh-CN" altLang="en-US" sz="2400" dirty="0">
                <a:solidFill>
                  <a:srgbClr val="FF0000"/>
                </a:solidFill>
                <a:latin typeface="Times New Roman" panose="02020603050405020304" pitchFamily="18" charset="0"/>
                <a:ea typeface="宋体" panose="02010600030101010101" pitchFamily="2" charset="-122"/>
              </a:rPr>
              <a:t>数据结构</a:t>
            </a:r>
            <a:r>
              <a:rPr lang="en-US" altLang="zh-CN" sz="2400" dirty="0">
                <a:solidFill>
                  <a:srgbClr val="FF0000"/>
                </a:solidFill>
                <a:latin typeface="Times New Roman" panose="02020603050405020304" pitchFamily="18" charset="0"/>
                <a:ea typeface="宋体" panose="02010600030101010101" pitchFamily="2" charset="-122"/>
              </a:rPr>
              <a:t>》</a:t>
            </a:r>
            <a:r>
              <a:rPr lang="zh-CN" altLang="en-US" sz="2400" dirty="0">
                <a:solidFill>
                  <a:srgbClr val="FF0000"/>
                </a:solidFill>
                <a:latin typeface="Times New Roman" panose="02020603050405020304" pitchFamily="18" charset="0"/>
                <a:ea typeface="宋体" panose="02010600030101010101" pitchFamily="2" charset="-122"/>
              </a:rPr>
              <a:t>（</a:t>
            </a:r>
            <a:r>
              <a:rPr lang="en-US" altLang="zh-CN" sz="2400" dirty="0">
                <a:solidFill>
                  <a:srgbClr val="FF0000"/>
                </a:solidFill>
                <a:latin typeface="Times New Roman" panose="02020603050405020304" pitchFamily="18" charset="0"/>
                <a:ea typeface="宋体" panose="02010600030101010101" pitchFamily="2" charset="-122"/>
              </a:rPr>
              <a:t>C</a:t>
            </a:r>
            <a:r>
              <a:rPr lang="zh-CN" altLang="en-US" sz="2400" dirty="0">
                <a:solidFill>
                  <a:srgbClr val="FF0000"/>
                </a:solidFill>
                <a:latin typeface="Times New Roman" panose="02020603050405020304" pitchFamily="18" charset="0"/>
                <a:ea typeface="宋体" panose="02010600030101010101" pitchFamily="2" charset="-122"/>
              </a:rPr>
              <a:t>语言版），严蔚敏、吴伟民编著，清华大学出版社</a:t>
            </a:r>
            <a:endParaRPr lang="zh-CN" altLang="en-US" sz="240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24"/>
                                        </p:tgtEl>
                                        <p:attrNameLst>
                                          <p:attrName>style.visibility</p:attrName>
                                        </p:attrNameLst>
                                      </p:cBhvr>
                                      <p:to>
                                        <p:strVal val="visible"/>
                                      </p:to>
                                    </p:set>
                                    <p:anim calcmode="lin" valueType="num">
                                      <p:cBhvr additive="base">
                                        <p:cTn id="7" dur="500" fill="hold"/>
                                        <p:tgtEl>
                                          <p:spTgt spid="107524"/>
                                        </p:tgtEl>
                                        <p:attrNameLst>
                                          <p:attrName>ppt_x</p:attrName>
                                        </p:attrNameLst>
                                      </p:cBhvr>
                                      <p:tavLst>
                                        <p:tav tm="0">
                                          <p:val>
                                            <p:strVal val="0-#ppt_w/2"/>
                                          </p:val>
                                        </p:tav>
                                        <p:tav tm="100000">
                                          <p:val>
                                            <p:strVal val="#ppt_x"/>
                                          </p:val>
                                        </p:tav>
                                      </p:tavLst>
                                    </p:anim>
                                    <p:anim calcmode="lin" valueType="num">
                                      <p:cBhvr additive="base">
                                        <p:cTn id="8" dur="500" fill="hold"/>
                                        <p:tgtEl>
                                          <p:spTgt spid="1075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7525"/>
                                        </p:tgtEl>
                                        <p:attrNameLst>
                                          <p:attrName>style.visibility</p:attrName>
                                        </p:attrNameLst>
                                      </p:cBhvr>
                                      <p:to>
                                        <p:strVal val="visible"/>
                                      </p:to>
                                    </p:set>
                                    <p:anim calcmode="lin" valueType="num">
                                      <p:cBhvr additive="base">
                                        <p:cTn id="12" dur="500" fill="hold"/>
                                        <p:tgtEl>
                                          <p:spTgt spid="107525"/>
                                        </p:tgtEl>
                                        <p:attrNameLst>
                                          <p:attrName>ppt_x</p:attrName>
                                        </p:attrNameLst>
                                      </p:cBhvr>
                                      <p:tavLst>
                                        <p:tav tm="0">
                                          <p:val>
                                            <p:strVal val="0-#ppt_w/2"/>
                                          </p:val>
                                        </p:tav>
                                        <p:tav tm="100000">
                                          <p:val>
                                            <p:strVal val="#ppt_x"/>
                                          </p:val>
                                        </p:tav>
                                      </p:tavLst>
                                    </p:anim>
                                    <p:anim calcmode="lin" valueType="num">
                                      <p:cBhvr additive="base">
                                        <p:cTn id="13" dur="500" fill="hold"/>
                                        <p:tgtEl>
                                          <p:spTgt spid="1075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p:bldP spid="10752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p:nvPr/>
        </p:nvSpPr>
        <p:spPr>
          <a:xfrm>
            <a:off x="203200" y="1190625"/>
            <a:ext cx="1970088"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dirty="0">
                <a:solidFill>
                  <a:srgbClr val="6600CC"/>
                </a:solidFill>
                <a:latin typeface="Times New Roman" panose="02020603050405020304" pitchFamily="18" charset="0"/>
                <a:ea typeface="宋体" panose="02010600030101010101" pitchFamily="2" charset="-122"/>
              </a:rPr>
              <a:t>基本操作：</a:t>
            </a:r>
            <a:endParaRPr lang="zh-CN" altLang="en-US" b="0" dirty="0">
              <a:solidFill>
                <a:srgbClr val="6600CC"/>
              </a:solidFill>
              <a:latin typeface="Times New Roman" panose="02020603050405020304" pitchFamily="18" charset="0"/>
              <a:ea typeface="宋体" panose="02010600030101010101" pitchFamily="2" charset="-122"/>
            </a:endParaRPr>
          </a:p>
        </p:txBody>
      </p:sp>
      <p:sp>
        <p:nvSpPr>
          <p:cNvPr id="147459" name="Text Box 3"/>
          <p:cNvSpPr txBox="1"/>
          <p:nvPr/>
        </p:nvSpPr>
        <p:spPr>
          <a:xfrm>
            <a:off x="993775" y="1595438"/>
            <a:ext cx="6940550" cy="15859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5000"/>
              </a:lnSpc>
              <a:spcBef>
                <a:spcPct val="0"/>
              </a:spcBef>
              <a:buClrTx/>
              <a:buFont typeface="Arial" panose="020B0604020202020204" pitchFamily="34" charset="0"/>
              <a:buNone/>
            </a:pPr>
            <a:r>
              <a:rPr lang="en-US" altLang="zh-CN" dirty="0">
                <a:solidFill>
                  <a:srgbClr val="990033"/>
                </a:solidFill>
                <a:latin typeface="Times New Roman" panose="02020603050405020304" pitchFamily="18" charset="0"/>
                <a:ea typeface="宋体" panose="02010600030101010101" pitchFamily="2" charset="-122"/>
              </a:rPr>
              <a:t>AssignComplex( &amp;Z, v1, v2 )</a:t>
            </a:r>
            <a:endParaRPr lang="en-US" altLang="zh-CN" dirty="0">
              <a:solidFill>
                <a:srgbClr val="990033"/>
              </a:solidFill>
              <a:latin typeface="Times New Roman" panose="02020603050405020304" pitchFamily="18" charset="0"/>
              <a:ea typeface="宋体" panose="02010600030101010101" pitchFamily="2" charset="-122"/>
            </a:endParaRPr>
          </a:p>
          <a:p>
            <a:pPr marL="0" lvl="0" indent="0" eaLnBrk="1" hangingPunct="1">
              <a:spcBef>
                <a:spcPct val="2500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操作结果：构造复数 </a:t>
            </a:r>
            <a:r>
              <a:rPr lang="en-US" altLang="zh-CN" b="0" dirty="0">
                <a:solidFill>
                  <a:srgbClr val="000000"/>
                </a:solidFill>
                <a:latin typeface="Times New Roman" panose="02020603050405020304" pitchFamily="18" charset="0"/>
                <a:ea typeface="宋体" panose="02010600030101010101" pitchFamily="2" charset="-122"/>
              </a:rPr>
              <a:t>Z</a:t>
            </a:r>
            <a:r>
              <a:rPr lang="zh-CN" altLang="en-US" b="0" dirty="0">
                <a:solidFill>
                  <a:srgbClr val="000000"/>
                </a:solidFill>
                <a:latin typeface="Times New Roman" panose="02020603050405020304" pitchFamily="18" charset="0"/>
                <a:ea typeface="宋体" panose="02010600030101010101" pitchFamily="2" charset="-122"/>
              </a:rPr>
              <a:t>，其实部和虚部</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                    分别被赋以参数 </a:t>
            </a:r>
            <a:r>
              <a:rPr lang="en-US" altLang="zh-CN" b="0" dirty="0">
                <a:solidFill>
                  <a:srgbClr val="000000"/>
                </a:solidFill>
                <a:latin typeface="Times New Roman" panose="02020603050405020304" pitchFamily="18" charset="0"/>
                <a:ea typeface="宋体" panose="02010600030101010101" pitchFamily="2" charset="-122"/>
              </a:rPr>
              <a:t>v1 </a:t>
            </a:r>
            <a:r>
              <a:rPr lang="zh-CN" altLang="en-US" b="0" dirty="0">
                <a:solidFill>
                  <a:srgbClr val="000000"/>
                </a:solidFill>
                <a:latin typeface="Times New Roman" panose="02020603050405020304" pitchFamily="18" charset="0"/>
                <a:ea typeface="宋体" panose="02010600030101010101" pitchFamily="2" charset="-122"/>
              </a:rPr>
              <a:t>和 </a:t>
            </a:r>
            <a:r>
              <a:rPr lang="en-US" altLang="zh-CN" b="0" dirty="0">
                <a:solidFill>
                  <a:srgbClr val="000000"/>
                </a:solidFill>
                <a:latin typeface="Times New Roman" panose="02020603050405020304" pitchFamily="18" charset="0"/>
                <a:ea typeface="宋体" panose="02010600030101010101" pitchFamily="2" charset="-122"/>
              </a:rPr>
              <a:t>v2 </a:t>
            </a:r>
            <a:r>
              <a:rPr lang="zh-CN" altLang="en-US" b="0" dirty="0">
                <a:solidFill>
                  <a:srgbClr val="000000"/>
                </a:solidFill>
                <a:latin typeface="Times New Roman" panose="02020603050405020304" pitchFamily="18" charset="0"/>
                <a:ea typeface="宋体" panose="02010600030101010101" pitchFamily="2" charset="-122"/>
              </a:rPr>
              <a:t>的值。</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47460" name="Text Box 4"/>
          <p:cNvSpPr txBox="1"/>
          <p:nvPr/>
        </p:nvSpPr>
        <p:spPr>
          <a:xfrm>
            <a:off x="976313" y="3070225"/>
            <a:ext cx="4402137" cy="14589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en-US" altLang="zh-CN" dirty="0">
                <a:solidFill>
                  <a:srgbClr val="990033"/>
                </a:solidFill>
                <a:latin typeface="Times New Roman" panose="02020603050405020304" pitchFamily="18" charset="0"/>
                <a:ea typeface="宋体" panose="02010600030101010101" pitchFamily="2" charset="-122"/>
              </a:rPr>
              <a:t>DestroyComplex( &amp;Z)</a:t>
            </a:r>
            <a:endParaRPr lang="en-US" altLang="zh-CN" dirty="0">
              <a:solidFill>
                <a:srgbClr val="990033"/>
              </a:solidFill>
              <a:latin typeface="Times New Roman" panose="02020603050405020304" pitchFamily="18" charset="0"/>
              <a:ea typeface="宋体" panose="02010600030101010101" pitchFamily="2" charset="-122"/>
            </a:endParaRPr>
          </a:p>
          <a:p>
            <a:pPr marL="0" lvl="0" indent="0" eaLnBrk="1" hangingPunct="1">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初始条件：复数已存在。</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操作结果：复数</a:t>
            </a:r>
            <a:r>
              <a:rPr lang="en-US" altLang="zh-CN" b="0" dirty="0">
                <a:solidFill>
                  <a:srgbClr val="000000"/>
                </a:solidFill>
                <a:latin typeface="Times New Roman" panose="02020603050405020304" pitchFamily="18" charset="0"/>
                <a:ea typeface="宋体" panose="02010600030101010101" pitchFamily="2" charset="-122"/>
              </a:rPr>
              <a:t>Z</a:t>
            </a:r>
            <a:r>
              <a:rPr lang="zh-CN" altLang="en-US" b="0" dirty="0">
                <a:solidFill>
                  <a:srgbClr val="000000"/>
                </a:solidFill>
                <a:latin typeface="Times New Roman" panose="02020603050405020304" pitchFamily="18" charset="0"/>
                <a:ea typeface="宋体" panose="02010600030101010101" pitchFamily="2" charset="-122"/>
              </a:rPr>
              <a:t>被销毁。 </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47461" name="Text Box 5"/>
          <p:cNvSpPr txBox="1"/>
          <p:nvPr/>
        </p:nvSpPr>
        <p:spPr>
          <a:xfrm>
            <a:off x="979488" y="4772025"/>
            <a:ext cx="6958012" cy="14589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en-US" altLang="zh-CN" dirty="0">
                <a:solidFill>
                  <a:srgbClr val="990033"/>
                </a:solidFill>
                <a:latin typeface="Times New Roman" panose="02020603050405020304" pitchFamily="18" charset="0"/>
                <a:ea typeface="宋体" panose="02010600030101010101" pitchFamily="2" charset="-122"/>
              </a:rPr>
              <a:t>GetReal( Z, &amp;RealPart )</a:t>
            </a:r>
            <a:endParaRPr lang="en-US" altLang="zh-CN" dirty="0">
              <a:solidFill>
                <a:srgbClr val="990033"/>
              </a:solidFill>
              <a:latin typeface="Times New Roman" panose="02020603050405020304" pitchFamily="18" charset="0"/>
              <a:ea typeface="宋体" panose="02010600030101010101" pitchFamily="2" charset="-122"/>
            </a:endParaRPr>
          </a:p>
          <a:p>
            <a:pPr marL="0" lvl="0" indent="0" eaLnBrk="1" hangingPunct="1">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初始条件：复数已存在。</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操作结果：用</a:t>
            </a:r>
            <a:r>
              <a:rPr lang="en-US" altLang="zh-CN" b="0" dirty="0">
                <a:solidFill>
                  <a:srgbClr val="000000"/>
                </a:solidFill>
                <a:latin typeface="Times New Roman" panose="02020603050405020304" pitchFamily="18" charset="0"/>
                <a:ea typeface="宋体" panose="02010600030101010101" pitchFamily="2" charset="-122"/>
              </a:rPr>
              <a:t>RealPart</a:t>
            </a:r>
            <a:r>
              <a:rPr lang="zh-CN" altLang="en-US" b="0" dirty="0">
                <a:solidFill>
                  <a:srgbClr val="000000"/>
                </a:solidFill>
                <a:latin typeface="Times New Roman" panose="02020603050405020304" pitchFamily="18" charset="0"/>
                <a:ea typeface="宋体" panose="02010600030101010101" pitchFamily="2" charset="-122"/>
              </a:rPr>
              <a:t>返回复数</a:t>
            </a:r>
            <a:r>
              <a:rPr lang="en-US" altLang="zh-CN" b="0" dirty="0">
                <a:solidFill>
                  <a:srgbClr val="000000"/>
                </a:solidFill>
                <a:latin typeface="Times New Roman" panose="02020603050405020304" pitchFamily="18" charset="0"/>
                <a:ea typeface="宋体" panose="02010600030101010101" pitchFamily="2" charset="-122"/>
              </a:rPr>
              <a:t>Z</a:t>
            </a:r>
            <a:r>
              <a:rPr lang="zh-CN" altLang="en-US" b="0" dirty="0">
                <a:solidFill>
                  <a:srgbClr val="000000"/>
                </a:solidFill>
                <a:latin typeface="Times New Roman" panose="02020603050405020304" pitchFamily="18" charset="0"/>
                <a:ea typeface="宋体" panose="02010600030101010101" pitchFamily="2" charset="-122"/>
              </a:rPr>
              <a:t>的实部值。</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strips(downRight)">
                                      <p:cBhvr>
                                        <p:cTn id="7" dur="500"/>
                                        <p:tgtEl>
                                          <p:spTgt spid="14745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7460"/>
                                        </p:tgtEl>
                                        <p:attrNameLst>
                                          <p:attrName>style.visibility</p:attrName>
                                        </p:attrNameLst>
                                      </p:cBhvr>
                                      <p:to>
                                        <p:strVal val="visible"/>
                                      </p:to>
                                    </p:set>
                                    <p:animEffect transition="in" filter="strips(downRight)">
                                      <p:cBhvr>
                                        <p:cTn id="12" dur="500"/>
                                        <p:tgtEl>
                                          <p:spTgt spid="14746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7461"/>
                                        </p:tgtEl>
                                        <p:attrNameLst>
                                          <p:attrName>style.visibility</p:attrName>
                                        </p:attrNameLst>
                                      </p:cBhvr>
                                      <p:to>
                                        <p:strVal val="visible"/>
                                      </p:to>
                                    </p:set>
                                    <p:animEffect transition="in" filter="strips(downRight)">
                                      <p:cBhvr>
                                        <p:cTn id="17" dur="500"/>
                                        <p:tgtEl>
                                          <p:spTgt spid="147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p:bldP spid="147460" grpId="0"/>
      <p:bldP spid="14746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p:nvPr/>
        </p:nvSpPr>
        <p:spPr>
          <a:xfrm>
            <a:off x="866775" y="1498600"/>
            <a:ext cx="7038975" cy="16303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en-US" altLang="zh-CN" b="0" dirty="0">
                <a:solidFill>
                  <a:schemeClr val="tx1"/>
                </a:solidFill>
                <a:latin typeface="Times New Roman" panose="02020603050405020304" pitchFamily="18" charset="0"/>
                <a:ea typeface="宋体" panose="02010600030101010101" pitchFamily="2" charset="-122"/>
              </a:rPr>
              <a:t> </a:t>
            </a:r>
            <a:r>
              <a:rPr lang="en-US" altLang="zh-CN" dirty="0">
                <a:solidFill>
                  <a:srgbClr val="990033"/>
                </a:solidFill>
                <a:latin typeface="Times New Roman" panose="02020603050405020304" pitchFamily="18" charset="0"/>
                <a:ea typeface="宋体" panose="02010600030101010101" pitchFamily="2" charset="-122"/>
              </a:rPr>
              <a:t>GetImag( Z, &amp;ImagPart )</a:t>
            </a:r>
            <a:endParaRPr lang="en-US" altLang="zh-CN" dirty="0">
              <a:solidFill>
                <a:srgbClr val="990033"/>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初始条件：复数已存在。</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操作结果：用</a:t>
            </a:r>
            <a:r>
              <a:rPr lang="en-US" altLang="zh-CN" b="0" dirty="0">
                <a:solidFill>
                  <a:srgbClr val="000000"/>
                </a:solidFill>
                <a:latin typeface="Times New Roman" panose="02020603050405020304" pitchFamily="18" charset="0"/>
                <a:ea typeface="宋体" panose="02010600030101010101" pitchFamily="2" charset="-122"/>
              </a:rPr>
              <a:t>ImagPart</a:t>
            </a:r>
            <a:r>
              <a:rPr lang="zh-CN" altLang="en-US" b="0" dirty="0">
                <a:solidFill>
                  <a:srgbClr val="000000"/>
                </a:solidFill>
                <a:latin typeface="Times New Roman" panose="02020603050405020304" pitchFamily="18" charset="0"/>
                <a:ea typeface="宋体" panose="02010600030101010101" pitchFamily="2" charset="-122"/>
              </a:rPr>
              <a:t>返回复数</a:t>
            </a:r>
            <a:r>
              <a:rPr lang="en-US" altLang="zh-CN" b="0" dirty="0">
                <a:solidFill>
                  <a:srgbClr val="000000"/>
                </a:solidFill>
                <a:latin typeface="Times New Roman" panose="02020603050405020304" pitchFamily="18" charset="0"/>
                <a:ea typeface="宋体" panose="02010600030101010101" pitchFamily="2" charset="-122"/>
              </a:rPr>
              <a:t>Z</a:t>
            </a:r>
            <a:r>
              <a:rPr lang="zh-CN" altLang="en-US" b="0" dirty="0">
                <a:solidFill>
                  <a:srgbClr val="000000"/>
                </a:solidFill>
                <a:latin typeface="Times New Roman" panose="02020603050405020304" pitchFamily="18" charset="0"/>
                <a:ea typeface="宋体" panose="02010600030101010101" pitchFamily="2" charset="-122"/>
              </a:rPr>
              <a:t>的虚部值。</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48483" name="Text Box 3"/>
          <p:cNvSpPr txBox="1"/>
          <p:nvPr/>
        </p:nvSpPr>
        <p:spPr>
          <a:xfrm>
            <a:off x="900113" y="3376613"/>
            <a:ext cx="7559675" cy="16303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en-US" altLang="zh-CN" dirty="0">
                <a:solidFill>
                  <a:srgbClr val="990033"/>
                </a:solidFill>
                <a:latin typeface="Times New Roman" panose="02020603050405020304" pitchFamily="18" charset="0"/>
                <a:ea typeface="宋体" panose="02010600030101010101" pitchFamily="2" charset="-122"/>
              </a:rPr>
              <a:t>Add( z1, z2, &amp;sum )</a:t>
            </a:r>
            <a:endParaRPr lang="en-US" altLang="zh-CN" dirty="0">
              <a:solidFill>
                <a:srgbClr val="990033"/>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初始条件：</a:t>
            </a:r>
            <a:r>
              <a:rPr lang="en-US" altLang="zh-CN" b="0" dirty="0">
                <a:solidFill>
                  <a:srgbClr val="000000"/>
                </a:solidFill>
                <a:latin typeface="Times New Roman" panose="02020603050405020304" pitchFamily="18" charset="0"/>
                <a:ea typeface="宋体" panose="02010600030101010101" pitchFamily="2" charset="-122"/>
              </a:rPr>
              <a:t>z1, z2</a:t>
            </a:r>
            <a:r>
              <a:rPr lang="zh-CN" altLang="en-US" b="0" dirty="0">
                <a:solidFill>
                  <a:srgbClr val="000000"/>
                </a:solidFill>
                <a:latin typeface="Times New Roman" panose="02020603050405020304" pitchFamily="18" charset="0"/>
                <a:ea typeface="宋体" panose="02010600030101010101" pitchFamily="2" charset="-122"/>
              </a:rPr>
              <a:t>是复数。</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操作结果：用</a:t>
            </a:r>
            <a:r>
              <a:rPr lang="en-US" altLang="zh-CN" b="0" dirty="0">
                <a:solidFill>
                  <a:srgbClr val="000000"/>
                </a:solidFill>
                <a:latin typeface="Times New Roman" panose="02020603050405020304" pitchFamily="18" charset="0"/>
                <a:ea typeface="宋体" panose="02010600030101010101" pitchFamily="2" charset="-122"/>
              </a:rPr>
              <a:t>sum</a:t>
            </a:r>
            <a:r>
              <a:rPr lang="zh-CN" altLang="en-US" b="0" dirty="0">
                <a:solidFill>
                  <a:srgbClr val="000000"/>
                </a:solidFill>
                <a:latin typeface="Times New Roman" panose="02020603050405020304" pitchFamily="18" charset="0"/>
                <a:ea typeface="宋体" panose="02010600030101010101" pitchFamily="2" charset="-122"/>
              </a:rPr>
              <a:t>返回两个复数</a:t>
            </a:r>
            <a:r>
              <a:rPr lang="en-US" altLang="zh-CN" b="0" dirty="0">
                <a:solidFill>
                  <a:srgbClr val="000000"/>
                </a:solidFill>
                <a:latin typeface="Times New Roman" panose="02020603050405020304" pitchFamily="18" charset="0"/>
                <a:ea typeface="宋体" panose="02010600030101010101" pitchFamily="2" charset="-122"/>
              </a:rPr>
              <a:t>z1, z2 </a:t>
            </a:r>
            <a:r>
              <a:rPr lang="zh-CN" altLang="en-US" b="0" dirty="0">
                <a:solidFill>
                  <a:srgbClr val="000000"/>
                </a:solidFill>
                <a:latin typeface="Times New Roman" panose="02020603050405020304" pitchFamily="18" charset="0"/>
                <a:ea typeface="宋体" panose="02010600030101010101" pitchFamily="2" charset="-122"/>
              </a:rPr>
              <a:t>的和值。         </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48484" name="Text Box 4"/>
          <p:cNvSpPr txBox="1"/>
          <p:nvPr/>
        </p:nvSpPr>
        <p:spPr>
          <a:xfrm>
            <a:off x="547688" y="5381625"/>
            <a:ext cx="261620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dirty="0">
                <a:solidFill>
                  <a:srgbClr val="FF0000"/>
                </a:solidFill>
                <a:latin typeface="Times New Roman" panose="02020603050405020304" pitchFamily="18" charset="0"/>
                <a:ea typeface="宋体" panose="02010600030101010101" pitchFamily="2" charset="-122"/>
              </a:rPr>
              <a:t>} ADT Complex</a:t>
            </a:r>
            <a:endParaRPr lang="en-US" altLang="zh-CN"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8482"/>
                                        </p:tgtEl>
                                        <p:attrNameLst>
                                          <p:attrName>style.visibility</p:attrName>
                                        </p:attrNameLst>
                                      </p:cBhvr>
                                      <p:to>
                                        <p:strVal val="visible"/>
                                      </p:to>
                                    </p:set>
                                    <p:animEffect transition="in" filter="strips(downRight)">
                                      <p:cBhvr>
                                        <p:cTn id="7" dur="500"/>
                                        <p:tgtEl>
                                          <p:spTgt spid="14848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8483"/>
                                        </p:tgtEl>
                                        <p:attrNameLst>
                                          <p:attrName>style.visibility</p:attrName>
                                        </p:attrNameLst>
                                      </p:cBhvr>
                                      <p:to>
                                        <p:strVal val="visible"/>
                                      </p:to>
                                    </p:set>
                                    <p:animEffect transition="in" filter="strips(downRight)">
                                      <p:cBhvr>
                                        <p:cTn id="12" dur="500"/>
                                        <p:tgtEl>
                                          <p:spTgt spid="14848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8484"/>
                                        </p:tgtEl>
                                        <p:attrNameLst>
                                          <p:attrName>style.visibility</p:attrName>
                                        </p:attrNameLst>
                                      </p:cBhvr>
                                      <p:to>
                                        <p:strVal val="visible"/>
                                      </p:to>
                                    </p:set>
                                    <p:animEffect transition="in" filter="strips(downRight)">
                                      <p:cBhvr>
                                        <p:cTn id="17" dur="500"/>
                                        <p:tgtEl>
                                          <p:spTgt spid="148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p:bldP spid="148483" grpId="0"/>
      <p:bldP spid="14848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p:nvPr/>
        </p:nvSpPr>
        <p:spPr>
          <a:xfrm>
            <a:off x="231775" y="217488"/>
            <a:ext cx="4729163" cy="5794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3200" dirty="0">
                <a:solidFill>
                  <a:schemeClr val="bg1"/>
                </a:solidFill>
                <a:latin typeface="宋体" panose="02010600030101010101" pitchFamily="2" charset="-122"/>
                <a:ea typeface="宋体" panose="02010600030101010101" pitchFamily="2" charset="-122"/>
              </a:rPr>
              <a:t>抽象数据类型的实现</a:t>
            </a:r>
            <a:endParaRPr lang="zh-CN" altLang="en-US" sz="3200" dirty="0">
              <a:solidFill>
                <a:schemeClr val="bg1"/>
              </a:solidFill>
              <a:latin typeface="宋体" panose="02010600030101010101" pitchFamily="2" charset="-122"/>
              <a:ea typeface="宋体" panose="02010600030101010101" pitchFamily="2" charset="-122"/>
            </a:endParaRPr>
          </a:p>
        </p:txBody>
      </p:sp>
      <p:sp>
        <p:nvSpPr>
          <p:cNvPr id="149507" name="Text Box 3"/>
          <p:cNvSpPr txBox="1"/>
          <p:nvPr/>
        </p:nvSpPr>
        <p:spPr>
          <a:xfrm>
            <a:off x="219075" y="1782763"/>
            <a:ext cx="8154988" cy="1289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0"/>
              </a:spcBef>
              <a:buClrTx/>
              <a:buFont typeface="Arial" panose="020B0604020202020204" pitchFamily="34" charset="0"/>
              <a:buNone/>
            </a:pPr>
            <a:r>
              <a:rPr lang="en-US" altLang="zh-CN" b="0" dirty="0">
                <a:solidFill>
                  <a:srgbClr val="00008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抽象数据类型需要通过</a:t>
            </a:r>
            <a:r>
              <a:rPr lang="zh-CN" altLang="en-US" dirty="0">
                <a:solidFill>
                  <a:srgbClr val="000000"/>
                </a:solidFill>
                <a:latin typeface="Times New Roman" panose="02020603050405020304" pitchFamily="18" charset="0"/>
                <a:ea typeface="宋体" panose="02010600030101010101" pitchFamily="2" charset="-122"/>
              </a:rPr>
              <a:t>固有数据类型</a:t>
            </a:r>
            <a:r>
              <a:rPr lang="zh-CN" altLang="en-US" b="0" dirty="0">
                <a:solidFill>
                  <a:srgbClr val="000000"/>
                </a:solidFill>
                <a:latin typeface="Times New Roman" panose="02020603050405020304" pitchFamily="18" charset="0"/>
                <a:ea typeface="宋体" panose="02010600030101010101" pitchFamily="2" charset="-122"/>
              </a:rPr>
              <a:t>（高级编程语言中已经实现的数据类型）来实现。</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49508" name="Text Box 4"/>
          <p:cNvSpPr txBox="1"/>
          <p:nvPr/>
        </p:nvSpPr>
        <p:spPr>
          <a:xfrm>
            <a:off x="836613" y="5051425"/>
            <a:ext cx="40957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例如，对以上定义的复数</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49509" name="Rectangle 5"/>
          <p:cNvSpPr/>
          <p:nvPr/>
        </p:nvSpPr>
        <p:spPr>
          <a:xfrm>
            <a:off x="863600" y="3397250"/>
            <a:ext cx="7764463" cy="1289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nSpc>
                <a:spcPct val="140000"/>
              </a:lnSpc>
              <a:spcBef>
                <a:spcPct val="0"/>
              </a:spcBef>
              <a:buClrTx/>
              <a:buFont typeface="Arial" panose="020B0604020202020204" pitchFamily="34" charset="0"/>
              <a:buNone/>
            </a:pPr>
            <a:r>
              <a:rPr lang="en-US" altLang="zh-CN" dirty="0">
                <a:solidFill>
                  <a:srgbClr val="6600CC"/>
                </a:solidFill>
                <a:latin typeface="Times New Roman" panose="02020603050405020304" pitchFamily="18" charset="0"/>
                <a:ea typeface="宋体" panose="02010600030101010101" pitchFamily="2" charset="-122"/>
                <a:hlinkClick r:id="rId1" action="ppaction://hlinkfile"/>
              </a:rPr>
              <a:t>1</a:t>
            </a:r>
            <a:r>
              <a:rPr lang="zh-CN" altLang="en-US" dirty="0">
                <a:solidFill>
                  <a:srgbClr val="6600CC"/>
                </a:solidFill>
                <a:latin typeface="Times New Roman" panose="02020603050405020304" pitchFamily="18" charset="0"/>
                <a:ea typeface="宋体" panose="02010600030101010101" pitchFamily="2" charset="-122"/>
                <a:hlinkClick r:id="rId1" action="ppaction://hlinkfile"/>
              </a:rPr>
              <a:t>、类</a:t>
            </a:r>
            <a:r>
              <a:rPr lang="en-US" altLang="zh-CN" dirty="0">
                <a:solidFill>
                  <a:srgbClr val="6600CC"/>
                </a:solidFill>
                <a:latin typeface="Times New Roman" panose="02020603050405020304" pitchFamily="18" charset="0"/>
                <a:ea typeface="宋体" panose="02010600030101010101" pitchFamily="2" charset="-122"/>
                <a:hlinkClick r:id="rId1" action="ppaction://hlinkfile"/>
              </a:rPr>
              <a:t>C</a:t>
            </a:r>
            <a:r>
              <a:rPr lang="zh-CN" altLang="en-US" dirty="0">
                <a:solidFill>
                  <a:srgbClr val="6600CC"/>
                </a:solidFill>
                <a:latin typeface="Times New Roman" panose="02020603050405020304" pitchFamily="18" charset="0"/>
                <a:ea typeface="宋体" panose="02010600030101010101" pitchFamily="2" charset="-122"/>
                <a:hlinkClick r:id="rId1" action="ppaction://hlinkfile"/>
              </a:rPr>
              <a:t>语言实现   </a:t>
            </a:r>
            <a:endParaRPr lang="zh-CN" altLang="en-US" dirty="0">
              <a:solidFill>
                <a:srgbClr val="6600CC"/>
              </a:solidFill>
              <a:latin typeface="Times New Roman" panose="02020603050405020304" pitchFamily="18" charset="0"/>
              <a:ea typeface="宋体" panose="02010600030101010101" pitchFamily="2" charset="-122"/>
            </a:endParaRPr>
          </a:p>
          <a:p>
            <a:pPr marL="0" lvl="0" indent="0">
              <a:lnSpc>
                <a:spcPct val="140000"/>
              </a:lnSpc>
              <a:spcBef>
                <a:spcPct val="0"/>
              </a:spcBef>
              <a:buClrTx/>
              <a:buFont typeface="Arial" panose="020B0604020202020204" pitchFamily="34" charset="0"/>
              <a:buNone/>
            </a:pPr>
            <a:r>
              <a:rPr lang="en-US" altLang="zh-CN" dirty="0">
                <a:solidFill>
                  <a:srgbClr val="6600CC"/>
                </a:solidFill>
                <a:latin typeface="Times New Roman" panose="02020603050405020304" pitchFamily="18" charset="0"/>
                <a:ea typeface="宋体" panose="02010600030101010101" pitchFamily="2" charset="-122"/>
              </a:rPr>
              <a:t>2</a:t>
            </a:r>
            <a:r>
              <a:rPr lang="zh-CN" altLang="en-US" dirty="0">
                <a:solidFill>
                  <a:srgbClr val="6600CC"/>
                </a:solidFill>
                <a:latin typeface="Times New Roman" panose="02020603050405020304" pitchFamily="18" charset="0"/>
                <a:ea typeface="宋体" panose="02010600030101010101" pitchFamily="2" charset="-122"/>
              </a:rPr>
              <a:t>、</a:t>
            </a:r>
            <a:r>
              <a:rPr lang="en-US" altLang="zh-CN" dirty="0">
                <a:solidFill>
                  <a:srgbClr val="6600CC"/>
                </a:solidFill>
                <a:latin typeface="Times New Roman" panose="02020603050405020304" pitchFamily="18" charset="0"/>
                <a:ea typeface="宋体" panose="02010600030101010101" pitchFamily="2" charset="-122"/>
              </a:rPr>
              <a:t>C</a:t>
            </a:r>
            <a:r>
              <a:rPr lang="zh-CN" altLang="en-US" dirty="0">
                <a:solidFill>
                  <a:srgbClr val="6600CC"/>
                </a:solidFill>
                <a:latin typeface="Times New Roman" panose="02020603050405020304" pitchFamily="18" charset="0"/>
                <a:ea typeface="宋体" panose="02010600030101010101" pitchFamily="2" charset="-122"/>
              </a:rPr>
              <a:t>语言实现</a:t>
            </a:r>
            <a:endParaRPr lang="zh-CN" altLang="en-US" dirty="0">
              <a:solidFill>
                <a:srgbClr val="6600CC"/>
              </a:solidFill>
              <a:latin typeface="Times New Roman" panose="02020603050405020304" pitchFamily="18" charset="0"/>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9506"/>
                                        </p:tgtEl>
                                        <p:attrNameLst>
                                          <p:attrName>style.visibility</p:attrName>
                                        </p:attrNameLst>
                                      </p:cBhvr>
                                      <p:to>
                                        <p:strVal val="visible"/>
                                      </p:to>
                                    </p:set>
                                    <p:animEffect transition="in" filter="wipe(up)">
                                      <p:cBhvr>
                                        <p:cTn id="7" dur="500"/>
                                        <p:tgtEl>
                                          <p:spTgt spid="1495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49507"/>
                                        </p:tgtEl>
                                        <p:attrNameLst>
                                          <p:attrName>style.visibility</p:attrName>
                                        </p:attrNameLst>
                                      </p:cBhvr>
                                      <p:to>
                                        <p:strVal val="visible"/>
                                      </p:to>
                                    </p:set>
                                    <p:animEffect transition="in" filter="wipe(left)">
                                      <p:cBhvr>
                                        <p:cTn id="12" dur="75"/>
                                        <p:tgtEl>
                                          <p:spTgt spid="14950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49508"/>
                                        </p:tgtEl>
                                        <p:attrNameLst>
                                          <p:attrName>style.visibility</p:attrName>
                                        </p:attrNameLst>
                                      </p:cBhvr>
                                      <p:to>
                                        <p:strVal val="visible"/>
                                      </p:to>
                                    </p:set>
                                    <p:anim calcmode="lin" valueType="num">
                                      <p:cBhvr additive="base">
                                        <p:cTn id="17" dur="500" fill="hold"/>
                                        <p:tgtEl>
                                          <p:spTgt spid="149508"/>
                                        </p:tgtEl>
                                        <p:attrNameLst>
                                          <p:attrName>ppt_x</p:attrName>
                                        </p:attrNameLst>
                                      </p:cBhvr>
                                      <p:tavLst>
                                        <p:tav tm="0">
                                          <p:val>
                                            <p:strVal val="0-#ppt_w/2"/>
                                          </p:val>
                                        </p:tav>
                                        <p:tav tm="100000">
                                          <p:val>
                                            <p:strVal val="#ppt_x"/>
                                          </p:val>
                                        </p:tav>
                                      </p:tavLst>
                                    </p:anim>
                                    <p:anim calcmode="lin" valueType="num">
                                      <p:cBhvr additive="base">
                                        <p:cTn id="18" dur="500" fill="hold"/>
                                        <p:tgtEl>
                                          <p:spTgt spid="14950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49509"/>
                                        </p:tgtEl>
                                        <p:attrNameLst>
                                          <p:attrName>style.visibility</p:attrName>
                                        </p:attrNameLst>
                                      </p:cBhvr>
                                      <p:to>
                                        <p:strVal val="visible"/>
                                      </p:to>
                                    </p:set>
                                    <p:anim calcmode="lin" valueType="num">
                                      <p:cBhvr additive="base">
                                        <p:cTn id="23" dur="500" fill="hold"/>
                                        <p:tgtEl>
                                          <p:spTgt spid="149509"/>
                                        </p:tgtEl>
                                        <p:attrNameLst>
                                          <p:attrName>ppt_x</p:attrName>
                                        </p:attrNameLst>
                                      </p:cBhvr>
                                      <p:tavLst>
                                        <p:tav tm="0">
                                          <p:val>
                                            <p:strVal val="0-#ppt_w/2"/>
                                          </p:val>
                                        </p:tav>
                                        <p:tav tm="100000">
                                          <p:val>
                                            <p:strVal val="#ppt_x"/>
                                          </p:val>
                                        </p:tav>
                                      </p:tavLst>
                                    </p:anim>
                                    <p:anim calcmode="lin" valueType="num">
                                      <p:cBhvr additive="base">
                                        <p:cTn id="24" dur="500" fill="hold"/>
                                        <p:tgtEl>
                                          <p:spTgt spid="1495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p:bldP spid="149507" grpId="0"/>
      <p:bldP spid="149508" grpId="0"/>
      <p:bldP spid="14950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p:nvPr/>
        </p:nvSpPr>
        <p:spPr>
          <a:xfrm>
            <a:off x="1979613" y="1701800"/>
            <a:ext cx="2938462" cy="1800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dirty="0">
                <a:solidFill>
                  <a:srgbClr val="000000"/>
                </a:solidFill>
                <a:latin typeface="Times New Roman" panose="02020603050405020304" pitchFamily="18" charset="0"/>
                <a:ea typeface="宋体" panose="02010600030101010101" pitchFamily="2" charset="-122"/>
              </a:rPr>
              <a:t>typedef  struct {</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eaLnBrk="1" hangingPunct="1">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    </a:t>
            </a:r>
            <a:r>
              <a:rPr lang="en-US" altLang="zh-CN" dirty="0">
                <a:solidFill>
                  <a:srgbClr val="000000"/>
                </a:solidFill>
                <a:latin typeface="Times New Roman" panose="02020603050405020304" pitchFamily="18" charset="0"/>
                <a:ea typeface="宋体" panose="02010600030101010101" pitchFamily="2" charset="-122"/>
              </a:rPr>
              <a:t>float</a:t>
            </a:r>
            <a:r>
              <a:rPr lang="en-US" altLang="zh-CN" b="0" dirty="0">
                <a:solidFill>
                  <a:srgbClr val="000000"/>
                </a:solidFill>
                <a:latin typeface="Times New Roman" panose="02020603050405020304" pitchFamily="18" charset="0"/>
                <a:ea typeface="宋体" panose="02010600030101010101" pitchFamily="2" charset="-122"/>
              </a:rPr>
              <a:t> realpart</a:t>
            </a:r>
            <a:r>
              <a:rPr lang="zh-CN" altLang="en-US" b="0" dirty="0">
                <a:solidFill>
                  <a:srgbClr val="000000"/>
                </a:solidFill>
                <a:latin typeface="Times New Roman" panose="02020603050405020304" pitchFamily="18" charset="0"/>
                <a:ea typeface="宋体" panose="02010600030101010101" pitchFamily="2" charset="-122"/>
              </a:rPr>
              <a:t>；</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    </a:t>
            </a:r>
            <a:r>
              <a:rPr lang="en-US" altLang="zh-CN" dirty="0">
                <a:solidFill>
                  <a:srgbClr val="000000"/>
                </a:solidFill>
                <a:latin typeface="Times New Roman" panose="02020603050405020304" pitchFamily="18" charset="0"/>
                <a:ea typeface="宋体" panose="02010600030101010101" pitchFamily="2" charset="-122"/>
              </a:rPr>
              <a:t>float</a:t>
            </a:r>
            <a:r>
              <a:rPr lang="en-US" altLang="zh-CN" b="0" dirty="0">
                <a:solidFill>
                  <a:srgbClr val="000000"/>
                </a:solidFill>
                <a:latin typeface="Times New Roman" panose="02020603050405020304" pitchFamily="18" charset="0"/>
                <a:ea typeface="宋体" panose="02010600030101010101" pitchFamily="2" charset="-122"/>
              </a:rPr>
              <a:t> imagpart</a:t>
            </a:r>
            <a:r>
              <a:rPr lang="zh-CN" altLang="en-US" b="0" dirty="0">
                <a:solidFill>
                  <a:srgbClr val="000000"/>
                </a:solidFill>
                <a:latin typeface="Times New Roman" panose="02020603050405020304" pitchFamily="18" charset="0"/>
                <a:ea typeface="宋体" panose="02010600030101010101" pitchFamily="2" charset="-122"/>
              </a:rPr>
              <a:t>；</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spcBef>
                <a:spcPct val="0"/>
              </a:spcBef>
              <a:buClrTx/>
              <a:buFont typeface="Arial" panose="020B0604020202020204" pitchFamily="34" charset="0"/>
              <a:buNone/>
            </a:pPr>
            <a:r>
              <a:rPr lang="en-US" altLang="zh-CN" dirty="0">
                <a:solidFill>
                  <a:srgbClr val="000000"/>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Complex</a:t>
            </a:r>
            <a:r>
              <a:rPr lang="zh-CN" altLang="en-US" b="0" dirty="0">
                <a:solidFill>
                  <a:srgbClr val="000000"/>
                </a:solidFill>
                <a:latin typeface="Times New Roman" panose="02020603050405020304" pitchFamily="18" charset="0"/>
                <a:ea typeface="宋体" panose="02010600030101010101" pitchFamily="2" charset="-122"/>
              </a:rPr>
              <a:t>；</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50531" name="Text Box 3"/>
          <p:cNvSpPr txBox="1"/>
          <p:nvPr/>
        </p:nvSpPr>
        <p:spPr>
          <a:xfrm>
            <a:off x="288925" y="1173163"/>
            <a:ext cx="4360863"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dirty="0">
                <a:solidFill>
                  <a:srgbClr val="6600CC"/>
                </a:solidFill>
                <a:latin typeface="Times New Roman" panose="02020603050405020304" pitchFamily="18" charset="0"/>
                <a:ea typeface="宋体" panose="02010600030101010101" pitchFamily="2" charset="-122"/>
              </a:rPr>
              <a:t>// -----</a:t>
            </a:r>
            <a:r>
              <a:rPr lang="zh-CN" altLang="en-US" dirty="0">
                <a:solidFill>
                  <a:srgbClr val="6600CC"/>
                </a:solidFill>
                <a:latin typeface="Times New Roman" panose="02020603050405020304" pitchFamily="18" charset="0"/>
                <a:ea typeface="宋体" panose="02010600030101010101" pitchFamily="2" charset="-122"/>
              </a:rPr>
              <a:t>存储结构的定义</a:t>
            </a:r>
            <a:endParaRPr lang="zh-CN" altLang="en-US" b="0" dirty="0">
              <a:solidFill>
                <a:srgbClr val="6600CC"/>
              </a:solidFill>
              <a:latin typeface="Times New Roman" panose="02020603050405020304" pitchFamily="18" charset="0"/>
              <a:ea typeface="宋体" panose="02010600030101010101" pitchFamily="2" charset="-122"/>
            </a:endParaRPr>
          </a:p>
        </p:txBody>
      </p:sp>
      <p:sp>
        <p:nvSpPr>
          <p:cNvPr id="150532" name="Text Box 4"/>
          <p:cNvSpPr txBox="1"/>
          <p:nvPr/>
        </p:nvSpPr>
        <p:spPr>
          <a:xfrm>
            <a:off x="406400" y="3692525"/>
            <a:ext cx="6107113"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dirty="0">
                <a:solidFill>
                  <a:srgbClr val="6600CC"/>
                </a:solidFill>
                <a:latin typeface="Times New Roman" panose="02020603050405020304" pitchFamily="18" charset="0"/>
                <a:ea typeface="宋体" panose="02010600030101010101" pitchFamily="2" charset="-122"/>
              </a:rPr>
              <a:t>// -----</a:t>
            </a:r>
            <a:r>
              <a:rPr lang="zh-CN" altLang="en-US" dirty="0">
                <a:solidFill>
                  <a:srgbClr val="6600CC"/>
                </a:solidFill>
                <a:latin typeface="Times New Roman" panose="02020603050405020304" pitchFamily="18" charset="0"/>
                <a:ea typeface="宋体" panose="02010600030101010101" pitchFamily="2" charset="-122"/>
              </a:rPr>
              <a:t>基本操作的函数原型说明</a:t>
            </a:r>
            <a:endParaRPr lang="zh-CN" altLang="en-US" b="0" dirty="0">
              <a:solidFill>
                <a:srgbClr val="6600CC"/>
              </a:solidFill>
              <a:latin typeface="Times New Roman" panose="02020603050405020304" pitchFamily="18" charset="0"/>
              <a:ea typeface="宋体" panose="02010600030101010101" pitchFamily="2" charset="-122"/>
            </a:endParaRPr>
          </a:p>
        </p:txBody>
      </p:sp>
      <p:sp>
        <p:nvSpPr>
          <p:cNvPr id="150533" name="Text Box 5"/>
          <p:cNvSpPr txBox="1"/>
          <p:nvPr/>
        </p:nvSpPr>
        <p:spPr>
          <a:xfrm>
            <a:off x="538163" y="4437063"/>
            <a:ext cx="8786812" cy="15859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dirty="0">
                <a:solidFill>
                  <a:srgbClr val="000000"/>
                </a:solidFill>
                <a:latin typeface="Times New Roman" panose="02020603050405020304" pitchFamily="18" charset="0"/>
                <a:ea typeface="宋体" panose="02010600030101010101" pitchFamily="2" charset="-122"/>
              </a:rPr>
              <a:t>void</a:t>
            </a:r>
            <a:r>
              <a:rPr lang="en-US" altLang="zh-CN" b="0" dirty="0">
                <a:solidFill>
                  <a:srgbClr val="000000"/>
                </a:solidFill>
                <a:latin typeface="Times New Roman" panose="02020603050405020304" pitchFamily="18" charset="0"/>
                <a:ea typeface="宋体" panose="02010600030101010101" pitchFamily="2" charset="-122"/>
              </a:rPr>
              <a:t> Assign( Complex </a:t>
            </a:r>
            <a:r>
              <a:rPr lang="en-US" altLang="zh-CN" dirty="0">
                <a:solidFill>
                  <a:srgbClr val="000000"/>
                </a:solidFill>
                <a:latin typeface="Times New Roman" panose="02020603050405020304" pitchFamily="18" charset="0"/>
                <a:ea typeface="宋体" panose="02010600030101010101" pitchFamily="2" charset="-122"/>
              </a:rPr>
              <a:t>&amp;</a:t>
            </a:r>
            <a:r>
              <a:rPr lang="en-US" altLang="zh-CN" b="0" dirty="0">
                <a:solidFill>
                  <a:srgbClr val="000000"/>
                </a:solidFill>
                <a:latin typeface="Times New Roman" panose="02020603050405020304" pitchFamily="18" charset="0"/>
                <a:ea typeface="宋体" panose="02010600030101010101" pitchFamily="2" charset="-122"/>
              </a:rPr>
              <a:t>Z, </a:t>
            </a:r>
            <a:r>
              <a:rPr lang="en-US" altLang="zh-CN" dirty="0">
                <a:solidFill>
                  <a:srgbClr val="000000"/>
                </a:solidFill>
                <a:latin typeface="Times New Roman" panose="02020603050405020304" pitchFamily="18" charset="0"/>
                <a:ea typeface="宋体" panose="02010600030101010101" pitchFamily="2" charset="-122"/>
              </a:rPr>
              <a:t>float</a:t>
            </a:r>
            <a:r>
              <a:rPr lang="en-US" altLang="zh-CN" b="0" dirty="0">
                <a:solidFill>
                  <a:srgbClr val="000000"/>
                </a:solidFill>
                <a:latin typeface="Times New Roman" panose="02020603050405020304" pitchFamily="18" charset="0"/>
                <a:ea typeface="宋体" panose="02010600030101010101" pitchFamily="2" charset="-122"/>
              </a:rPr>
              <a:t> realval, </a:t>
            </a:r>
            <a:r>
              <a:rPr lang="en-US" altLang="zh-CN" dirty="0">
                <a:solidFill>
                  <a:srgbClr val="000000"/>
                </a:solidFill>
                <a:latin typeface="Times New Roman" panose="02020603050405020304" pitchFamily="18" charset="0"/>
                <a:ea typeface="宋体" panose="02010600030101010101" pitchFamily="2" charset="-122"/>
              </a:rPr>
              <a:t>float</a:t>
            </a:r>
            <a:r>
              <a:rPr lang="en-US" altLang="zh-CN" b="0" dirty="0">
                <a:solidFill>
                  <a:srgbClr val="000000"/>
                </a:solidFill>
                <a:latin typeface="Times New Roman" panose="02020603050405020304" pitchFamily="18" charset="0"/>
                <a:ea typeface="宋体" panose="02010600030101010101" pitchFamily="2" charset="-122"/>
              </a:rPr>
              <a:t> imagval )</a:t>
            </a:r>
            <a:r>
              <a:rPr lang="zh-CN" altLang="en-US" b="0" dirty="0">
                <a:solidFill>
                  <a:srgbClr val="000000"/>
                </a:solidFill>
                <a:latin typeface="Times New Roman" panose="02020603050405020304" pitchFamily="18" charset="0"/>
                <a:ea typeface="宋体" panose="02010600030101010101" pitchFamily="2" charset="-122"/>
              </a:rPr>
              <a:t>；</a:t>
            </a:r>
            <a:endParaRPr lang="zh-CN" altLang="en-US"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构造复数 </a:t>
            </a:r>
            <a:r>
              <a:rPr lang="en-US" altLang="zh-CN" b="0" dirty="0">
                <a:solidFill>
                  <a:srgbClr val="000000"/>
                </a:solidFill>
                <a:latin typeface="Times New Roman" panose="02020603050405020304" pitchFamily="18" charset="0"/>
                <a:ea typeface="宋体" panose="02010600030101010101" pitchFamily="2" charset="-122"/>
              </a:rPr>
              <a:t>Z</a:t>
            </a:r>
            <a:r>
              <a:rPr lang="zh-CN" altLang="en-US" b="0" dirty="0">
                <a:solidFill>
                  <a:srgbClr val="000000"/>
                </a:solidFill>
                <a:latin typeface="Times New Roman" panose="02020603050405020304" pitchFamily="18" charset="0"/>
                <a:ea typeface="宋体" panose="02010600030101010101" pitchFamily="2" charset="-122"/>
              </a:rPr>
              <a:t>，其实部和虚部分别被赋以参数 </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 realval </a:t>
            </a:r>
            <a:r>
              <a:rPr lang="zh-CN" altLang="en-US" b="0" dirty="0">
                <a:solidFill>
                  <a:srgbClr val="000000"/>
                </a:solidFill>
                <a:latin typeface="Times New Roman" panose="02020603050405020304" pitchFamily="18" charset="0"/>
                <a:ea typeface="宋体" panose="02010600030101010101" pitchFamily="2" charset="-122"/>
              </a:rPr>
              <a:t>和 </a:t>
            </a:r>
            <a:r>
              <a:rPr lang="en-US" altLang="zh-CN" b="0" dirty="0">
                <a:solidFill>
                  <a:srgbClr val="000000"/>
                </a:solidFill>
                <a:latin typeface="Times New Roman" panose="02020603050405020304" pitchFamily="18" charset="0"/>
                <a:ea typeface="宋体" panose="02010600030101010101" pitchFamily="2" charset="-122"/>
              </a:rPr>
              <a:t>imagval </a:t>
            </a:r>
            <a:r>
              <a:rPr lang="zh-CN" altLang="en-US" b="0" dirty="0">
                <a:solidFill>
                  <a:srgbClr val="000000"/>
                </a:solidFill>
                <a:latin typeface="Times New Roman" panose="02020603050405020304" pitchFamily="18" charset="0"/>
                <a:ea typeface="宋体" panose="02010600030101010101" pitchFamily="2" charset="-122"/>
              </a:rPr>
              <a:t>的值</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0"/>
                                  </p:iterate>
                                  <p:childTnLst>
                                    <p:set>
                                      <p:cBhvr>
                                        <p:cTn id="6" dur="1" fill="hold">
                                          <p:stCondLst>
                                            <p:cond delay="0"/>
                                          </p:stCondLst>
                                        </p:cTn>
                                        <p:tgtEl>
                                          <p:spTgt spid="150531"/>
                                        </p:tgtEl>
                                        <p:attrNameLst>
                                          <p:attrName>style.visibility</p:attrName>
                                        </p:attrNameLst>
                                      </p:cBhvr>
                                      <p:to>
                                        <p:strVal val="visible"/>
                                      </p:to>
                                    </p:set>
                                    <p:animEffect transition="in" filter="wipe(left)">
                                      <p:cBhvr>
                                        <p:cTn id="7" dur="75"/>
                                        <p:tgtEl>
                                          <p:spTgt spid="1505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50530"/>
                                        </p:tgtEl>
                                        <p:attrNameLst>
                                          <p:attrName>style.visibility</p:attrName>
                                        </p:attrNameLst>
                                      </p:cBhvr>
                                      <p:to>
                                        <p:strVal val="visible"/>
                                      </p:to>
                                    </p:set>
                                    <p:animEffect transition="in" filter="wipe(left)">
                                      <p:cBhvr>
                                        <p:cTn id="12" dur="75"/>
                                        <p:tgtEl>
                                          <p:spTgt spid="1505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50532"/>
                                        </p:tgtEl>
                                        <p:attrNameLst>
                                          <p:attrName>style.visibility</p:attrName>
                                        </p:attrNameLst>
                                      </p:cBhvr>
                                      <p:to>
                                        <p:strVal val="visible"/>
                                      </p:to>
                                    </p:set>
                                    <p:animEffect transition="in" filter="wipe(left)">
                                      <p:cBhvr>
                                        <p:cTn id="17" dur="75"/>
                                        <p:tgtEl>
                                          <p:spTgt spid="1505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50533"/>
                                        </p:tgtEl>
                                        <p:attrNameLst>
                                          <p:attrName>style.visibility</p:attrName>
                                        </p:attrNameLst>
                                      </p:cBhvr>
                                      <p:to>
                                        <p:strVal val="visible"/>
                                      </p:to>
                                    </p:set>
                                    <p:animEffect transition="in" filter="wipe(left)">
                                      <p:cBhvr>
                                        <p:cTn id="22" dur="75"/>
                                        <p:tgtEl>
                                          <p:spTgt spid="150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p:bldP spid="150531" grpId="0"/>
      <p:bldP spid="150532" grpId="0"/>
      <p:bldP spid="15053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p:nvPr/>
        </p:nvSpPr>
        <p:spPr>
          <a:xfrm>
            <a:off x="900113" y="1268413"/>
            <a:ext cx="4549775" cy="10763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en-US" altLang="zh-CN" dirty="0">
                <a:solidFill>
                  <a:srgbClr val="000000"/>
                </a:solidFill>
                <a:latin typeface="Times New Roman" panose="02020603050405020304" pitchFamily="18" charset="0"/>
                <a:ea typeface="宋体" panose="02010600030101010101" pitchFamily="2" charset="-122"/>
              </a:rPr>
              <a:t>float</a:t>
            </a:r>
            <a:r>
              <a:rPr lang="en-US" altLang="zh-CN" b="0" dirty="0">
                <a:solidFill>
                  <a:srgbClr val="000000"/>
                </a:solidFill>
                <a:latin typeface="Times New Roman" panose="02020603050405020304" pitchFamily="18" charset="0"/>
                <a:ea typeface="宋体" panose="02010600030101010101" pitchFamily="2" charset="-122"/>
              </a:rPr>
              <a:t> GetReal( Complex Z )</a:t>
            </a:r>
            <a:r>
              <a:rPr lang="zh-CN" altLang="en-US" b="0" dirty="0">
                <a:solidFill>
                  <a:srgbClr val="000000"/>
                </a:solidFill>
                <a:latin typeface="Times New Roman" panose="02020603050405020304" pitchFamily="18" charset="0"/>
                <a:ea typeface="宋体" panose="02010600030101010101" pitchFamily="2" charset="-122"/>
              </a:rPr>
              <a:t>；</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返回复数 </a:t>
            </a:r>
            <a:r>
              <a:rPr lang="en-US" altLang="zh-CN" b="0" dirty="0">
                <a:solidFill>
                  <a:srgbClr val="000000"/>
                </a:solidFill>
                <a:latin typeface="Times New Roman" panose="02020603050405020304" pitchFamily="18" charset="0"/>
                <a:ea typeface="宋体" panose="02010600030101010101" pitchFamily="2" charset="-122"/>
              </a:rPr>
              <a:t>Z </a:t>
            </a:r>
            <a:r>
              <a:rPr lang="zh-CN" altLang="en-US" b="0" dirty="0">
                <a:solidFill>
                  <a:srgbClr val="000000"/>
                </a:solidFill>
                <a:latin typeface="Times New Roman" panose="02020603050405020304" pitchFamily="18" charset="0"/>
                <a:ea typeface="宋体" panose="02010600030101010101" pitchFamily="2" charset="-122"/>
              </a:rPr>
              <a:t>的实部值</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51555" name="Text Box 3"/>
          <p:cNvSpPr txBox="1"/>
          <p:nvPr/>
        </p:nvSpPr>
        <p:spPr>
          <a:xfrm>
            <a:off x="828675" y="2636838"/>
            <a:ext cx="4630738" cy="10763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en-US" altLang="zh-CN" dirty="0">
                <a:solidFill>
                  <a:srgbClr val="000000"/>
                </a:solidFill>
                <a:latin typeface="Times New Roman" panose="02020603050405020304" pitchFamily="18" charset="0"/>
                <a:ea typeface="宋体" panose="02010600030101010101" pitchFamily="2" charset="-122"/>
              </a:rPr>
              <a:t>float</a:t>
            </a:r>
            <a:r>
              <a:rPr lang="en-US" altLang="zh-CN" b="0" dirty="0">
                <a:solidFill>
                  <a:srgbClr val="000000"/>
                </a:solidFill>
                <a:latin typeface="Times New Roman" panose="02020603050405020304" pitchFamily="18" charset="0"/>
                <a:ea typeface="宋体" panose="02010600030101010101" pitchFamily="2" charset="-122"/>
              </a:rPr>
              <a:t> GetImag( Complex Z )</a:t>
            </a:r>
            <a:r>
              <a:rPr lang="zh-CN" altLang="en-US" b="0" dirty="0">
                <a:solidFill>
                  <a:srgbClr val="000000"/>
                </a:solidFill>
                <a:latin typeface="Times New Roman" panose="02020603050405020304" pitchFamily="18" charset="0"/>
                <a:ea typeface="宋体" panose="02010600030101010101" pitchFamily="2" charset="-122"/>
              </a:rPr>
              <a:t>；</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返回复数 </a:t>
            </a:r>
            <a:r>
              <a:rPr lang="en-US" altLang="zh-CN" b="0" dirty="0">
                <a:solidFill>
                  <a:srgbClr val="000000"/>
                </a:solidFill>
                <a:latin typeface="Times New Roman" panose="02020603050405020304" pitchFamily="18" charset="0"/>
                <a:ea typeface="宋体" panose="02010600030101010101" pitchFamily="2" charset="-122"/>
              </a:rPr>
              <a:t>Z </a:t>
            </a:r>
            <a:r>
              <a:rPr lang="zh-CN" altLang="en-US" b="0" dirty="0">
                <a:solidFill>
                  <a:srgbClr val="000000"/>
                </a:solidFill>
                <a:latin typeface="Times New Roman" panose="02020603050405020304" pitchFamily="18" charset="0"/>
                <a:ea typeface="宋体" panose="02010600030101010101" pitchFamily="2" charset="-122"/>
              </a:rPr>
              <a:t>的虚部值</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51556" name="Text Box 4"/>
          <p:cNvSpPr txBox="1"/>
          <p:nvPr/>
        </p:nvSpPr>
        <p:spPr>
          <a:xfrm>
            <a:off x="827088" y="4005263"/>
            <a:ext cx="8534400"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en-US" altLang="zh-CN" dirty="0">
                <a:solidFill>
                  <a:srgbClr val="000000"/>
                </a:solidFill>
                <a:latin typeface="Times New Roman" panose="02020603050405020304" pitchFamily="18" charset="0"/>
                <a:ea typeface="宋体" panose="02010600030101010101" pitchFamily="2" charset="-122"/>
              </a:rPr>
              <a:t>void </a:t>
            </a:r>
            <a:r>
              <a:rPr lang="en-US" altLang="zh-CN" b="0" dirty="0">
                <a:solidFill>
                  <a:srgbClr val="000000"/>
                </a:solidFill>
                <a:latin typeface="Times New Roman" panose="02020603050405020304" pitchFamily="18" charset="0"/>
                <a:ea typeface="宋体" panose="02010600030101010101" pitchFamily="2" charset="-122"/>
              </a:rPr>
              <a:t>Add( Complex z1, Complex z2, Complex  &amp;sum )</a:t>
            </a:r>
            <a:r>
              <a:rPr lang="zh-CN" altLang="en-US" b="0" dirty="0">
                <a:solidFill>
                  <a:srgbClr val="000000"/>
                </a:solidFill>
                <a:latin typeface="Times New Roman" panose="02020603050405020304" pitchFamily="18" charset="0"/>
                <a:ea typeface="宋体" panose="02010600030101010101" pitchFamily="2" charset="-122"/>
              </a:rPr>
              <a:t>；</a:t>
            </a:r>
            <a:endParaRPr lang="zh-CN" altLang="en-US"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以 </a:t>
            </a:r>
            <a:r>
              <a:rPr lang="en-US" altLang="zh-CN" b="0" dirty="0">
                <a:solidFill>
                  <a:srgbClr val="000000"/>
                </a:solidFill>
                <a:latin typeface="Times New Roman" panose="02020603050405020304" pitchFamily="18" charset="0"/>
                <a:ea typeface="宋体" panose="02010600030101010101" pitchFamily="2" charset="-122"/>
              </a:rPr>
              <a:t>sum </a:t>
            </a:r>
            <a:r>
              <a:rPr lang="zh-CN" altLang="en-US" b="0" dirty="0">
                <a:solidFill>
                  <a:srgbClr val="000000"/>
                </a:solidFill>
                <a:latin typeface="Times New Roman" panose="02020603050405020304" pitchFamily="18" charset="0"/>
                <a:ea typeface="宋体" panose="02010600030101010101" pitchFamily="2" charset="-122"/>
              </a:rPr>
              <a:t>返回两个复数 </a:t>
            </a:r>
            <a:r>
              <a:rPr lang="en-US" altLang="zh-CN" b="0" dirty="0">
                <a:solidFill>
                  <a:srgbClr val="000000"/>
                </a:solidFill>
                <a:latin typeface="Times New Roman" panose="02020603050405020304" pitchFamily="18" charset="0"/>
                <a:ea typeface="宋体" panose="02010600030101010101" pitchFamily="2" charset="-122"/>
              </a:rPr>
              <a:t>z1, z2 </a:t>
            </a:r>
            <a:r>
              <a:rPr lang="zh-CN" altLang="en-US" b="0" dirty="0">
                <a:solidFill>
                  <a:srgbClr val="000000"/>
                </a:solidFill>
                <a:latin typeface="Times New Roman" panose="02020603050405020304" pitchFamily="18" charset="0"/>
                <a:ea typeface="宋体" panose="02010600030101010101" pitchFamily="2" charset="-122"/>
              </a:rPr>
              <a:t>的和        </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51554"/>
                                        </p:tgtEl>
                                        <p:attrNameLst>
                                          <p:attrName>style.visibility</p:attrName>
                                        </p:attrNameLst>
                                      </p:cBhvr>
                                      <p:to>
                                        <p:strVal val="visible"/>
                                      </p:to>
                                    </p:set>
                                    <p:animEffect transition="in" filter="strips(downRight)">
                                      <p:cBhvr>
                                        <p:cTn id="7" dur="500"/>
                                        <p:tgtEl>
                                          <p:spTgt spid="15155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1555"/>
                                        </p:tgtEl>
                                        <p:attrNameLst>
                                          <p:attrName>style.visibility</p:attrName>
                                        </p:attrNameLst>
                                      </p:cBhvr>
                                      <p:to>
                                        <p:strVal val="visible"/>
                                      </p:to>
                                    </p:set>
                                    <p:animEffect transition="in" filter="strips(downRight)">
                                      <p:cBhvr>
                                        <p:cTn id="12" dur="500"/>
                                        <p:tgtEl>
                                          <p:spTgt spid="15155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1556"/>
                                        </p:tgtEl>
                                        <p:attrNameLst>
                                          <p:attrName>style.visibility</p:attrName>
                                        </p:attrNameLst>
                                      </p:cBhvr>
                                      <p:to>
                                        <p:strVal val="visible"/>
                                      </p:to>
                                    </p:set>
                                    <p:animEffect transition="in" filter="strips(downRight)">
                                      <p:cBhvr>
                                        <p:cTn id="17" dur="500"/>
                                        <p:tgtEl>
                                          <p:spTgt spid="151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p:bldP spid="151555" grpId="0"/>
      <p:bldP spid="15155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p:nvPr/>
        </p:nvSpPr>
        <p:spPr>
          <a:xfrm>
            <a:off x="203200" y="1462088"/>
            <a:ext cx="4227513"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dirty="0">
                <a:solidFill>
                  <a:srgbClr val="6600CC"/>
                </a:solidFill>
                <a:latin typeface="Times New Roman" panose="02020603050405020304" pitchFamily="18" charset="0"/>
                <a:ea typeface="宋体" panose="02010600030101010101" pitchFamily="2" charset="-122"/>
              </a:rPr>
              <a:t>// -----</a:t>
            </a:r>
            <a:r>
              <a:rPr lang="zh-CN" altLang="en-US" dirty="0">
                <a:solidFill>
                  <a:srgbClr val="6600CC"/>
                </a:solidFill>
                <a:latin typeface="Times New Roman" panose="02020603050405020304" pitchFamily="18" charset="0"/>
                <a:ea typeface="宋体" panose="02010600030101010101" pitchFamily="2" charset="-122"/>
              </a:rPr>
              <a:t>基本操作的实现</a:t>
            </a:r>
            <a:endParaRPr lang="zh-CN" altLang="en-US" dirty="0">
              <a:solidFill>
                <a:srgbClr val="6600CC"/>
              </a:solidFill>
              <a:latin typeface="Times New Roman" panose="02020603050405020304" pitchFamily="18" charset="0"/>
              <a:ea typeface="宋体" panose="02010600030101010101" pitchFamily="2" charset="-122"/>
            </a:endParaRPr>
          </a:p>
        </p:txBody>
      </p:sp>
      <p:sp>
        <p:nvSpPr>
          <p:cNvPr id="152579" name="Text Box 3"/>
          <p:cNvSpPr txBox="1"/>
          <p:nvPr/>
        </p:nvSpPr>
        <p:spPr>
          <a:xfrm>
            <a:off x="609600" y="2189163"/>
            <a:ext cx="8534400" cy="27590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5000"/>
              </a:lnSpc>
              <a:spcBef>
                <a:spcPct val="0"/>
              </a:spcBef>
              <a:buClrTx/>
              <a:buFont typeface="Arial" panose="020B0604020202020204" pitchFamily="34" charset="0"/>
              <a:buNone/>
            </a:pPr>
            <a:r>
              <a:rPr lang="en-US" altLang="zh-CN" dirty="0">
                <a:solidFill>
                  <a:srgbClr val="000000"/>
                </a:solidFill>
                <a:latin typeface="Times New Roman" panose="02020603050405020304" pitchFamily="18" charset="0"/>
                <a:ea typeface="宋体" panose="02010600030101010101" pitchFamily="2" charset="-122"/>
              </a:rPr>
              <a:t>void </a:t>
            </a:r>
            <a:r>
              <a:rPr lang="en-US" altLang="zh-CN" b="0" dirty="0">
                <a:solidFill>
                  <a:srgbClr val="000000"/>
                </a:solidFill>
                <a:latin typeface="Times New Roman" panose="02020603050405020304" pitchFamily="18" charset="0"/>
                <a:ea typeface="宋体" panose="02010600030101010101" pitchFamily="2" charset="-122"/>
              </a:rPr>
              <a:t>Add( Complex z1, Complex z2, Complex  </a:t>
            </a:r>
            <a:r>
              <a:rPr lang="en-US" altLang="zh-CN" dirty="0">
                <a:solidFill>
                  <a:srgbClr val="000000"/>
                </a:solidFill>
                <a:latin typeface="Times New Roman" panose="02020603050405020304" pitchFamily="18" charset="0"/>
                <a:ea typeface="宋体" panose="02010600030101010101" pitchFamily="2" charset="-122"/>
              </a:rPr>
              <a:t>&amp;</a:t>
            </a:r>
            <a:r>
              <a:rPr lang="en-US" altLang="zh-CN" b="0" dirty="0">
                <a:solidFill>
                  <a:srgbClr val="000000"/>
                </a:solidFill>
                <a:latin typeface="Times New Roman" panose="02020603050405020304" pitchFamily="18" charset="0"/>
                <a:ea typeface="宋体" panose="02010600030101010101" pitchFamily="2" charset="-122"/>
              </a:rPr>
              <a:t>sum ) </a:t>
            </a:r>
            <a:r>
              <a:rPr lang="en-US" altLang="zh-CN" dirty="0">
                <a:solidFill>
                  <a:srgbClr val="000000"/>
                </a:solidFill>
                <a:latin typeface="Times New Roman" panose="02020603050405020304" pitchFamily="18" charset="0"/>
                <a:ea typeface="宋体" panose="02010600030101010101" pitchFamily="2" charset="-122"/>
              </a:rPr>
              <a:t>{</a:t>
            </a:r>
            <a:endParaRPr lang="en-US" altLang="zh-CN"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 // </a:t>
            </a:r>
            <a:r>
              <a:rPr lang="zh-CN" altLang="en-US" b="0" dirty="0">
                <a:solidFill>
                  <a:srgbClr val="000000"/>
                </a:solidFill>
                <a:latin typeface="Times New Roman" panose="02020603050405020304" pitchFamily="18" charset="0"/>
                <a:ea typeface="宋体" panose="02010600030101010101" pitchFamily="2" charset="-122"/>
              </a:rPr>
              <a:t>以 </a:t>
            </a:r>
            <a:r>
              <a:rPr lang="en-US" altLang="zh-CN" b="0" dirty="0">
                <a:solidFill>
                  <a:srgbClr val="000000"/>
                </a:solidFill>
                <a:latin typeface="Times New Roman" panose="02020603050405020304" pitchFamily="18" charset="0"/>
                <a:ea typeface="宋体" panose="02010600030101010101" pitchFamily="2" charset="-122"/>
              </a:rPr>
              <a:t>sum </a:t>
            </a:r>
            <a:r>
              <a:rPr lang="zh-CN" altLang="en-US" b="0" dirty="0">
                <a:solidFill>
                  <a:srgbClr val="000000"/>
                </a:solidFill>
                <a:latin typeface="Times New Roman" panose="02020603050405020304" pitchFamily="18" charset="0"/>
                <a:ea typeface="宋体" panose="02010600030101010101" pitchFamily="2" charset="-122"/>
              </a:rPr>
              <a:t>返回两个复数 </a:t>
            </a:r>
            <a:r>
              <a:rPr lang="en-US" altLang="zh-CN" b="0" dirty="0">
                <a:solidFill>
                  <a:srgbClr val="000000"/>
                </a:solidFill>
                <a:latin typeface="Times New Roman" panose="02020603050405020304" pitchFamily="18" charset="0"/>
                <a:ea typeface="宋体" panose="02010600030101010101" pitchFamily="2" charset="-122"/>
              </a:rPr>
              <a:t>z1, z2 </a:t>
            </a:r>
            <a:r>
              <a:rPr lang="zh-CN" altLang="en-US" b="0" dirty="0">
                <a:solidFill>
                  <a:srgbClr val="000000"/>
                </a:solidFill>
                <a:latin typeface="Times New Roman" panose="02020603050405020304" pitchFamily="18" charset="0"/>
                <a:ea typeface="宋体" panose="02010600030101010101" pitchFamily="2" charset="-122"/>
              </a:rPr>
              <a:t>的和</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sum.realpart = z1.realpart + z2.realpart;</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    sum.imagpart = z1. imagpart + z2. imagpart;</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         </a:t>
            </a:r>
            <a:endParaRPr lang="en-US" altLang="zh-CN" b="0" dirty="0">
              <a:solidFill>
                <a:srgbClr val="000000"/>
              </a:solidFill>
              <a:latin typeface="Times New Roman" panose="02020603050405020304" pitchFamily="18" charset="0"/>
              <a:ea typeface="宋体" panose="02010600030101010101" pitchFamily="2" charset="-122"/>
            </a:endParaRPr>
          </a:p>
        </p:txBody>
      </p:sp>
      <p:sp>
        <p:nvSpPr>
          <p:cNvPr id="152580" name="Text Box 4"/>
          <p:cNvSpPr txBox="1"/>
          <p:nvPr/>
        </p:nvSpPr>
        <p:spPr>
          <a:xfrm>
            <a:off x="828675" y="5284788"/>
            <a:ext cx="212725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其它省略 </a:t>
            </a:r>
            <a:r>
              <a:rPr lang="en-US" altLang="zh-CN" b="0" dirty="0">
                <a:solidFill>
                  <a:srgbClr val="000000"/>
                </a:solidFill>
                <a:latin typeface="Times New Roman" panose="02020603050405020304" pitchFamily="18" charset="0"/>
                <a:ea typeface="宋体" panose="02010600030101010101" pitchFamily="2" charset="-122"/>
              </a:rPr>
              <a:t>}</a:t>
            </a:r>
            <a:endParaRPr lang="en-US" altLang="zh-CN"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0"/>
                                  </p:iterate>
                                  <p:childTnLst>
                                    <p:set>
                                      <p:cBhvr>
                                        <p:cTn id="6" dur="1" fill="hold">
                                          <p:stCondLst>
                                            <p:cond delay="0"/>
                                          </p:stCondLst>
                                        </p:cTn>
                                        <p:tgtEl>
                                          <p:spTgt spid="152578"/>
                                        </p:tgtEl>
                                        <p:attrNameLst>
                                          <p:attrName>style.visibility</p:attrName>
                                        </p:attrNameLst>
                                      </p:cBhvr>
                                      <p:to>
                                        <p:strVal val="visible"/>
                                      </p:to>
                                    </p:set>
                                    <p:animEffect transition="in" filter="wipe(left)">
                                      <p:cBhvr>
                                        <p:cTn id="7" dur="75"/>
                                        <p:tgtEl>
                                          <p:spTgt spid="15257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2579"/>
                                        </p:tgtEl>
                                        <p:attrNameLst>
                                          <p:attrName>style.visibility</p:attrName>
                                        </p:attrNameLst>
                                      </p:cBhvr>
                                      <p:to>
                                        <p:strVal val="visible"/>
                                      </p:to>
                                    </p:set>
                                    <p:animEffect transition="in" filter="strips(downRight)">
                                      <p:cBhvr>
                                        <p:cTn id="12" dur="500"/>
                                        <p:tgtEl>
                                          <p:spTgt spid="15257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52580"/>
                                        </p:tgtEl>
                                        <p:attrNameLst>
                                          <p:attrName>style.visibility</p:attrName>
                                        </p:attrNameLst>
                                      </p:cBhvr>
                                      <p:to>
                                        <p:strVal val="visible"/>
                                      </p:to>
                                    </p:set>
                                    <p:anim calcmode="lin" valueType="num">
                                      <p:cBhvr additive="base">
                                        <p:cTn id="17" dur="500" fill="hold"/>
                                        <p:tgtEl>
                                          <p:spTgt spid="152580"/>
                                        </p:tgtEl>
                                        <p:attrNameLst>
                                          <p:attrName>ppt_x</p:attrName>
                                        </p:attrNameLst>
                                      </p:cBhvr>
                                      <p:tavLst>
                                        <p:tav tm="0">
                                          <p:val>
                                            <p:strVal val="0-#ppt_w/2"/>
                                          </p:val>
                                        </p:tav>
                                        <p:tav tm="100000">
                                          <p:val>
                                            <p:strVal val="#ppt_x"/>
                                          </p:val>
                                        </p:tav>
                                      </p:tavLst>
                                    </p:anim>
                                    <p:anim calcmode="lin" valueType="num">
                                      <p:cBhvr additive="base">
                                        <p:cTn id="18" dur="500" fill="hold"/>
                                        <p:tgtEl>
                                          <p:spTgt spid="1525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p:bldP spid="152579" grpId="0"/>
      <p:bldP spid="15258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p:nvPr/>
        </p:nvSpPr>
        <p:spPr>
          <a:xfrm>
            <a:off x="346075" y="257175"/>
            <a:ext cx="3859213"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3200" dirty="0">
                <a:solidFill>
                  <a:schemeClr val="bg1"/>
                </a:solidFill>
                <a:latin typeface="宋体" panose="02010600030101010101" pitchFamily="2" charset="-122"/>
                <a:ea typeface="宋体" panose="02010600030101010101" pitchFamily="2" charset="-122"/>
              </a:rPr>
              <a:t>1.4 </a:t>
            </a:r>
            <a:r>
              <a:rPr lang="zh-CN" altLang="en-US" sz="3200" dirty="0">
                <a:solidFill>
                  <a:schemeClr val="bg1"/>
                </a:solidFill>
                <a:latin typeface="宋体" panose="02010600030101010101" pitchFamily="2" charset="-122"/>
                <a:ea typeface="宋体" panose="02010600030101010101" pitchFamily="2" charset="-122"/>
              </a:rPr>
              <a:t>算法和算法分析</a:t>
            </a:r>
            <a:endParaRPr lang="zh-CN" altLang="en-US" sz="3200" dirty="0">
              <a:solidFill>
                <a:schemeClr val="bg1"/>
              </a:solidFill>
              <a:latin typeface="宋体" panose="02010600030101010101" pitchFamily="2" charset="-122"/>
              <a:ea typeface="宋体" panose="02010600030101010101" pitchFamily="2" charset="-122"/>
            </a:endParaRPr>
          </a:p>
        </p:txBody>
      </p:sp>
      <p:sp>
        <p:nvSpPr>
          <p:cNvPr id="154627" name="Text Box 3">
            <a:hlinkClick r:id="" action="ppaction://hlinkshowjump?jump=nextslide"/>
          </p:cNvPr>
          <p:cNvSpPr txBox="1"/>
          <p:nvPr/>
        </p:nvSpPr>
        <p:spPr>
          <a:xfrm>
            <a:off x="1189038" y="1936750"/>
            <a:ext cx="2638425"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3200" dirty="0">
                <a:solidFill>
                  <a:srgbClr val="6600CC"/>
                </a:solidFill>
                <a:latin typeface="楷体_GB2312" pitchFamily="49" charset="-122"/>
                <a:ea typeface="楷体_GB2312" pitchFamily="49" charset="-122"/>
              </a:rPr>
              <a:t>1.4.1   </a:t>
            </a:r>
            <a:r>
              <a:rPr lang="zh-CN" altLang="en-US" sz="3200" dirty="0">
                <a:solidFill>
                  <a:srgbClr val="6600CC"/>
                </a:solidFill>
                <a:latin typeface="楷体_GB2312" pitchFamily="49" charset="-122"/>
                <a:ea typeface="楷体_GB2312" pitchFamily="49" charset="-122"/>
              </a:rPr>
              <a:t>算法</a:t>
            </a:r>
            <a:endParaRPr lang="zh-CN" altLang="en-US" sz="3200" b="0" dirty="0">
              <a:solidFill>
                <a:srgbClr val="6600CC"/>
              </a:solidFill>
              <a:latin typeface="Times New Roman" panose="02020603050405020304" pitchFamily="18" charset="0"/>
              <a:ea typeface="宋体" panose="02010600030101010101" pitchFamily="2" charset="-122"/>
            </a:endParaRPr>
          </a:p>
        </p:txBody>
      </p:sp>
      <p:sp>
        <p:nvSpPr>
          <p:cNvPr id="154628" name="Text Box 4">
            <a:hlinkClick r:id="rId1" action="ppaction://hlinksldjump"/>
          </p:cNvPr>
          <p:cNvSpPr txBox="1"/>
          <p:nvPr/>
        </p:nvSpPr>
        <p:spPr>
          <a:xfrm>
            <a:off x="1168400" y="2871788"/>
            <a:ext cx="4678363"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3200" dirty="0">
                <a:solidFill>
                  <a:srgbClr val="6600CC"/>
                </a:solidFill>
                <a:latin typeface="楷体_GB2312" pitchFamily="49" charset="-122"/>
                <a:ea typeface="楷体_GB2312" pitchFamily="49" charset="-122"/>
              </a:rPr>
              <a:t>1.4.2   </a:t>
            </a:r>
            <a:r>
              <a:rPr lang="zh-CN" altLang="en-US" sz="3200" dirty="0">
                <a:solidFill>
                  <a:srgbClr val="6600CC"/>
                </a:solidFill>
                <a:latin typeface="楷体_GB2312" pitchFamily="49" charset="-122"/>
                <a:ea typeface="楷体_GB2312" pitchFamily="49" charset="-122"/>
              </a:rPr>
              <a:t>算法设计的要求</a:t>
            </a:r>
            <a:endParaRPr lang="zh-CN" altLang="en-US" sz="3200" dirty="0">
              <a:solidFill>
                <a:srgbClr val="6600CC"/>
              </a:solidFill>
              <a:latin typeface="楷体_GB2312" pitchFamily="49" charset="-122"/>
              <a:ea typeface="楷体_GB2312" pitchFamily="49" charset="-122"/>
            </a:endParaRPr>
          </a:p>
        </p:txBody>
      </p:sp>
      <p:sp>
        <p:nvSpPr>
          <p:cNvPr id="154629" name="Text Box 5">
            <a:hlinkClick r:id="rId2" action="ppaction://hlinksldjump"/>
          </p:cNvPr>
          <p:cNvSpPr txBox="1"/>
          <p:nvPr/>
        </p:nvSpPr>
        <p:spPr>
          <a:xfrm>
            <a:off x="1189038" y="3952875"/>
            <a:ext cx="4678362"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3200" dirty="0">
                <a:solidFill>
                  <a:srgbClr val="6600CC"/>
                </a:solidFill>
                <a:latin typeface="楷体_GB2312" pitchFamily="49" charset="-122"/>
                <a:ea typeface="楷体_GB2312" pitchFamily="49" charset="-122"/>
              </a:rPr>
              <a:t>1.4.3   </a:t>
            </a:r>
            <a:r>
              <a:rPr lang="zh-CN" altLang="en-US" sz="3200" dirty="0">
                <a:solidFill>
                  <a:srgbClr val="6600CC"/>
                </a:solidFill>
                <a:latin typeface="楷体_GB2312" pitchFamily="49" charset="-122"/>
                <a:ea typeface="楷体_GB2312" pitchFamily="49" charset="-122"/>
              </a:rPr>
              <a:t>算法效率的度量</a:t>
            </a:r>
            <a:endParaRPr lang="zh-CN" altLang="en-US" sz="3200" dirty="0">
              <a:solidFill>
                <a:srgbClr val="6600CC"/>
              </a:solidFill>
              <a:latin typeface="楷体_GB2312" pitchFamily="49" charset="-122"/>
              <a:ea typeface="楷体_GB2312" pitchFamily="49" charset="-122"/>
            </a:endParaRPr>
          </a:p>
        </p:txBody>
      </p:sp>
      <p:sp>
        <p:nvSpPr>
          <p:cNvPr id="154630" name="Text Box 6">
            <a:hlinkClick r:id="rId3" action="ppaction://hlinksldjump"/>
          </p:cNvPr>
          <p:cNvSpPr txBox="1"/>
          <p:nvPr/>
        </p:nvSpPr>
        <p:spPr>
          <a:xfrm>
            <a:off x="1189038" y="5032375"/>
            <a:ext cx="5498465" cy="5835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3200" dirty="0">
                <a:solidFill>
                  <a:srgbClr val="6600CC"/>
                </a:solidFill>
                <a:latin typeface="楷体_GB2312" pitchFamily="49" charset="-122"/>
                <a:ea typeface="楷体_GB2312" pitchFamily="49" charset="-122"/>
              </a:rPr>
              <a:t>1.4.4   </a:t>
            </a:r>
            <a:r>
              <a:rPr lang="zh-CN" altLang="en-US" sz="3200" dirty="0">
                <a:solidFill>
                  <a:srgbClr val="6600CC"/>
                </a:solidFill>
                <a:latin typeface="楷体_GB2312" pitchFamily="49" charset="-122"/>
                <a:ea typeface="楷体_GB2312" pitchFamily="49" charset="-122"/>
              </a:rPr>
              <a:t>算法的存储空间需求</a:t>
            </a:r>
            <a:endParaRPr lang="zh-CN" altLang="en-US" sz="3200" dirty="0">
              <a:solidFill>
                <a:srgbClr val="6600CC"/>
              </a:solidFill>
              <a:latin typeface="楷体_GB2312" pitchFamily="49" charset="-122"/>
              <a:ea typeface="楷体_GB2312" pitchFamily="49"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627"/>
                                        </p:tgtEl>
                                        <p:attrNameLst>
                                          <p:attrName>style.visibility</p:attrName>
                                        </p:attrNameLst>
                                      </p:cBhvr>
                                      <p:to>
                                        <p:strVal val="visible"/>
                                      </p:to>
                                    </p:set>
                                    <p:anim calcmode="lin" valueType="num">
                                      <p:cBhvr additive="base">
                                        <p:cTn id="7" dur="500" fill="hold"/>
                                        <p:tgtEl>
                                          <p:spTgt spid="154627"/>
                                        </p:tgtEl>
                                        <p:attrNameLst>
                                          <p:attrName>ppt_x</p:attrName>
                                        </p:attrNameLst>
                                      </p:cBhvr>
                                      <p:tavLst>
                                        <p:tav tm="0">
                                          <p:val>
                                            <p:strVal val="0-#ppt_w/2"/>
                                          </p:val>
                                        </p:tav>
                                        <p:tav tm="100000">
                                          <p:val>
                                            <p:strVal val="#ppt_x"/>
                                          </p:val>
                                        </p:tav>
                                      </p:tavLst>
                                    </p:anim>
                                    <p:anim calcmode="lin" valueType="num">
                                      <p:cBhvr additive="base">
                                        <p:cTn id="8" dur="500" fill="hold"/>
                                        <p:tgtEl>
                                          <p:spTgt spid="1546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4628"/>
                                        </p:tgtEl>
                                        <p:attrNameLst>
                                          <p:attrName>style.visibility</p:attrName>
                                        </p:attrNameLst>
                                      </p:cBhvr>
                                      <p:to>
                                        <p:strVal val="visible"/>
                                      </p:to>
                                    </p:set>
                                    <p:anim calcmode="lin" valueType="num">
                                      <p:cBhvr additive="base">
                                        <p:cTn id="12" dur="500" fill="hold"/>
                                        <p:tgtEl>
                                          <p:spTgt spid="154628"/>
                                        </p:tgtEl>
                                        <p:attrNameLst>
                                          <p:attrName>ppt_x</p:attrName>
                                        </p:attrNameLst>
                                      </p:cBhvr>
                                      <p:tavLst>
                                        <p:tav tm="0">
                                          <p:val>
                                            <p:strVal val="0-#ppt_w/2"/>
                                          </p:val>
                                        </p:tav>
                                        <p:tav tm="100000">
                                          <p:val>
                                            <p:strVal val="#ppt_x"/>
                                          </p:val>
                                        </p:tav>
                                      </p:tavLst>
                                    </p:anim>
                                    <p:anim calcmode="lin" valueType="num">
                                      <p:cBhvr additive="base">
                                        <p:cTn id="13" dur="500" fill="hold"/>
                                        <p:tgtEl>
                                          <p:spTgt spid="15462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54629"/>
                                        </p:tgtEl>
                                        <p:attrNameLst>
                                          <p:attrName>style.visibility</p:attrName>
                                        </p:attrNameLst>
                                      </p:cBhvr>
                                      <p:to>
                                        <p:strVal val="visible"/>
                                      </p:to>
                                    </p:set>
                                    <p:anim calcmode="lin" valueType="num">
                                      <p:cBhvr additive="base">
                                        <p:cTn id="17" dur="500" fill="hold"/>
                                        <p:tgtEl>
                                          <p:spTgt spid="154629"/>
                                        </p:tgtEl>
                                        <p:attrNameLst>
                                          <p:attrName>ppt_x</p:attrName>
                                        </p:attrNameLst>
                                      </p:cBhvr>
                                      <p:tavLst>
                                        <p:tav tm="0">
                                          <p:val>
                                            <p:strVal val="0-#ppt_w/2"/>
                                          </p:val>
                                        </p:tav>
                                        <p:tav tm="100000">
                                          <p:val>
                                            <p:strVal val="#ppt_x"/>
                                          </p:val>
                                        </p:tav>
                                      </p:tavLst>
                                    </p:anim>
                                    <p:anim calcmode="lin" valueType="num">
                                      <p:cBhvr additive="base">
                                        <p:cTn id="18" dur="500" fill="hold"/>
                                        <p:tgtEl>
                                          <p:spTgt spid="15462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54630"/>
                                        </p:tgtEl>
                                        <p:attrNameLst>
                                          <p:attrName>style.visibility</p:attrName>
                                        </p:attrNameLst>
                                      </p:cBhvr>
                                      <p:to>
                                        <p:strVal val="visible"/>
                                      </p:to>
                                    </p:set>
                                    <p:anim calcmode="lin" valueType="num">
                                      <p:cBhvr additive="base">
                                        <p:cTn id="22" dur="500" fill="hold"/>
                                        <p:tgtEl>
                                          <p:spTgt spid="154630"/>
                                        </p:tgtEl>
                                        <p:attrNameLst>
                                          <p:attrName>ppt_x</p:attrName>
                                        </p:attrNameLst>
                                      </p:cBhvr>
                                      <p:tavLst>
                                        <p:tav tm="0">
                                          <p:val>
                                            <p:strVal val="0-#ppt_w/2"/>
                                          </p:val>
                                        </p:tav>
                                        <p:tav tm="100000">
                                          <p:val>
                                            <p:strVal val="#ppt_x"/>
                                          </p:val>
                                        </p:tav>
                                      </p:tavLst>
                                    </p:anim>
                                    <p:anim calcmode="lin" valueType="num">
                                      <p:cBhvr additive="base">
                                        <p:cTn id="23" dur="500" fill="hold"/>
                                        <p:tgtEl>
                                          <p:spTgt spid="1546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p:bldP spid="154628" grpId="0"/>
      <p:bldP spid="154629" grpId="0"/>
      <p:bldP spid="15463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p:nvPr/>
        </p:nvSpPr>
        <p:spPr>
          <a:xfrm>
            <a:off x="238125" y="1770063"/>
            <a:ext cx="8204200" cy="12985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0"/>
              </a:spcBef>
              <a:buClrTx/>
              <a:buFont typeface="Arial" panose="020B0604020202020204" pitchFamily="34" charset="0"/>
              <a:buNone/>
            </a:pPr>
            <a:r>
              <a:rPr lang="en-US" altLang="zh-CN" dirty="0">
                <a:solidFill>
                  <a:schemeClr val="tx1"/>
                </a:solidFill>
                <a:latin typeface="Times New Roman" panose="02020603050405020304" pitchFamily="18" charset="0"/>
                <a:ea typeface="宋体" panose="02010600030101010101" pitchFamily="2" charset="-122"/>
              </a:rPr>
              <a:t>        </a:t>
            </a:r>
            <a:r>
              <a:rPr lang="zh-CN" altLang="en-US" dirty="0">
                <a:solidFill>
                  <a:srgbClr val="9900CC"/>
                </a:solidFill>
                <a:latin typeface="Times New Roman" panose="02020603050405020304" pitchFamily="18" charset="0"/>
                <a:ea typeface="宋体" panose="02010600030101010101" pitchFamily="2" charset="-122"/>
              </a:rPr>
              <a:t>算法</a:t>
            </a:r>
            <a:r>
              <a:rPr lang="zh-CN" altLang="en-US" b="0" dirty="0">
                <a:solidFill>
                  <a:srgbClr val="000000"/>
                </a:solidFill>
                <a:latin typeface="Times New Roman" panose="02020603050405020304" pitchFamily="18" charset="0"/>
                <a:ea typeface="宋体" panose="02010600030101010101" pitchFamily="2" charset="-122"/>
              </a:rPr>
              <a:t>是为了解决某类问题而规定的一个有限长的</a:t>
            </a:r>
            <a:r>
              <a:rPr lang="zh-CN" altLang="en-US" dirty="0">
                <a:solidFill>
                  <a:srgbClr val="9900CC"/>
                </a:solidFill>
                <a:latin typeface="Times New Roman" panose="02020603050405020304" pitchFamily="18" charset="0"/>
                <a:ea typeface="宋体" panose="02010600030101010101" pitchFamily="2" charset="-122"/>
              </a:rPr>
              <a:t>操作序列</a:t>
            </a:r>
            <a:r>
              <a:rPr lang="zh-CN" altLang="en-US" b="0" dirty="0">
                <a:solidFill>
                  <a:srgbClr val="000000"/>
                </a:solidFill>
                <a:latin typeface="Times New Roman" panose="02020603050405020304" pitchFamily="18" charset="0"/>
                <a:ea typeface="宋体" panose="02010600030101010101" pitchFamily="2" charset="-122"/>
              </a:rPr>
              <a:t>。一个算法必须满足以下</a:t>
            </a:r>
            <a:r>
              <a:rPr lang="zh-CN" altLang="en-US" dirty="0">
                <a:solidFill>
                  <a:srgbClr val="9900CC"/>
                </a:solidFill>
                <a:latin typeface="Times New Roman" panose="02020603050405020304" pitchFamily="18" charset="0"/>
                <a:ea typeface="宋体" panose="02010600030101010101" pitchFamily="2" charset="-122"/>
              </a:rPr>
              <a:t>五个重要特性</a:t>
            </a:r>
            <a:r>
              <a:rPr lang="zh-CN" altLang="en-US" b="0" dirty="0">
                <a:solidFill>
                  <a:schemeClr val="tx1"/>
                </a:solidFill>
                <a:latin typeface="Times New Roman" panose="02020603050405020304" pitchFamily="18" charset="0"/>
                <a:ea typeface="宋体" panose="02010600030101010101" pitchFamily="2" charset="-122"/>
              </a:rPr>
              <a:t>：</a:t>
            </a:r>
            <a:endParaRPr lang="zh-CN" altLang="en-US" b="0" dirty="0">
              <a:solidFill>
                <a:schemeClr val="tx1"/>
              </a:solidFill>
              <a:latin typeface="Times New Roman" panose="02020603050405020304" pitchFamily="18" charset="0"/>
              <a:ea typeface="宋体" panose="02010600030101010101" pitchFamily="2" charset="-122"/>
            </a:endParaRPr>
          </a:p>
        </p:txBody>
      </p:sp>
      <p:sp>
        <p:nvSpPr>
          <p:cNvPr id="155651" name="Text Box 3"/>
          <p:cNvSpPr txBox="1"/>
          <p:nvPr/>
        </p:nvSpPr>
        <p:spPr>
          <a:xfrm>
            <a:off x="1360488" y="3536950"/>
            <a:ext cx="5764212" cy="12985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1</a:t>
            </a:r>
            <a:r>
              <a:rPr lang="zh-CN" altLang="en-US" b="0" dirty="0">
                <a:solidFill>
                  <a:srgbClr val="00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有穷性</a:t>
            </a:r>
            <a:r>
              <a:rPr lang="zh-CN" altLang="en-US" b="0" dirty="0">
                <a:solidFill>
                  <a:schemeClr val="tx1"/>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2</a:t>
            </a:r>
            <a:r>
              <a:rPr lang="zh-CN" altLang="en-US" b="0" dirty="0">
                <a:solidFill>
                  <a:srgbClr val="00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确定性    </a:t>
            </a:r>
            <a:r>
              <a:rPr lang="en-US" altLang="zh-CN" b="0" dirty="0">
                <a:solidFill>
                  <a:srgbClr val="000000"/>
                </a:solidFill>
                <a:latin typeface="Times New Roman" panose="02020603050405020304" pitchFamily="18" charset="0"/>
                <a:ea typeface="宋体" panose="02010600030101010101" pitchFamily="2" charset="-122"/>
              </a:rPr>
              <a:t>3</a:t>
            </a:r>
            <a:r>
              <a:rPr lang="zh-CN" altLang="en-US" b="0" dirty="0">
                <a:solidFill>
                  <a:srgbClr val="00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可行性</a:t>
            </a:r>
            <a:endParaRPr lang="zh-CN" altLang="en-US" dirty="0">
              <a:solidFill>
                <a:srgbClr val="FF0000"/>
              </a:solidFill>
              <a:latin typeface="Times New Roman" panose="02020603050405020304" pitchFamily="18" charset="0"/>
              <a:ea typeface="宋体" panose="02010600030101010101" pitchFamily="2" charset="-122"/>
            </a:endParaRPr>
          </a:p>
          <a:p>
            <a:pPr marL="0" lvl="0" indent="0" eaLnBrk="1" hangingPunct="1">
              <a:lnSpc>
                <a:spcPct val="140000"/>
              </a:lnSpc>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4</a:t>
            </a:r>
            <a:r>
              <a:rPr lang="zh-CN" altLang="en-US" b="0" dirty="0">
                <a:solidFill>
                  <a:srgbClr val="00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有输入    </a:t>
            </a:r>
            <a:r>
              <a:rPr lang="en-US" altLang="zh-CN" b="0" dirty="0">
                <a:solidFill>
                  <a:srgbClr val="000000"/>
                </a:solidFill>
                <a:latin typeface="Times New Roman" panose="02020603050405020304" pitchFamily="18" charset="0"/>
                <a:ea typeface="宋体" panose="02010600030101010101" pitchFamily="2" charset="-122"/>
              </a:rPr>
              <a:t>5</a:t>
            </a:r>
            <a:r>
              <a:rPr lang="zh-CN" altLang="en-US" b="0" dirty="0">
                <a:solidFill>
                  <a:srgbClr val="00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有输出</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155653" name="Text Box 5">
            <a:hlinkClick r:id="" action="ppaction://hlinkshowjump?jump=nextslide"/>
          </p:cNvPr>
          <p:cNvSpPr txBox="1"/>
          <p:nvPr/>
        </p:nvSpPr>
        <p:spPr>
          <a:xfrm>
            <a:off x="355600" y="260350"/>
            <a:ext cx="187642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dirty="0">
                <a:solidFill>
                  <a:schemeClr val="bg1"/>
                </a:solidFill>
                <a:latin typeface="Times New Roman" panose="02020603050405020304" pitchFamily="18" charset="0"/>
                <a:ea typeface="宋体" panose="02010600030101010101" pitchFamily="2" charset="-122"/>
              </a:rPr>
              <a:t>1.4.1   </a:t>
            </a:r>
            <a:r>
              <a:rPr lang="zh-CN" altLang="en-US" dirty="0">
                <a:solidFill>
                  <a:schemeClr val="bg1"/>
                </a:solidFill>
                <a:latin typeface="Times New Roman" panose="02020603050405020304" pitchFamily="18" charset="0"/>
                <a:ea typeface="宋体" panose="02010600030101010101" pitchFamily="2" charset="-122"/>
              </a:rPr>
              <a:t>算法</a:t>
            </a:r>
            <a:endParaRPr lang="zh-CN" altLang="en-US" dirty="0">
              <a:solidFill>
                <a:schemeClr val="bg1"/>
              </a:solidFill>
              <a:latin typeface="Times New Roman" panose="02020603050405020304" pitchFamily="18" charset="0"/>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5653"/>
                                        </p:tgtEl>
                                        <p:attrNameLst>
                                          <p:attrName>style.visibility</p:attrName>
                                        </p:attrNameLst>
                                      </p:cBhvr>
                                      <p:to>
                                        <p:strVal val="visible"/>
                                      </p:to>
                                    </p:set>
                                    <p:anim calcmode="lin" valueType="num">
                                      <p:cBhvr additive="base">
                                        <p:cTn id="7" dur="500" fill="hold"/>
                                        <p:tgtEl>
                                          <p:spTgt spid="155653"/>
                                        </p:tgtEl>
                                        <p:attrNameLst>
                                          <p:attrName>ppt_x</p:attrName>
                                        </p:attrNameLst>
                                      </p:cBhvr>
                                      <p:tavLst>
                                        <p:tav tm="0">
                                          <p:val>
                                            <p:strVal val="0-#ppt_w/2"/>
                                          </p:val>
                                        </p:tav>
                                        <p:tav tm="100000">
                                          <p:val>
                                            <p:strVal val="#ppt_x"/>
                                          </p:val>
                                        </p:tav>
                                      </p:tavLst>
                                    </p:anim>
                                    <p:anim calcmode="lin" valueType="num">
                                      <p:cBhvr additive="base">
                                        <p:cTn id="8" dur="500" fill="hold"/>
                                        <p:tgtEl>
                                          <p:spTgt spid="15565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155650"/>
                                        </p:tgtEl>
                                        <p:attrNameLst>
                                          <p:attrName>style.visibility</p:attrName>
                                        </p:attrNameLst>
                                      </p:cBhvr>
                                      <p:to>
                                        <p:strVal val="visible"/>
                                      </p:to>
                                    </p:set>
                                    <p:animEffect transition="in" filter="wipe(left)">
                                      <p:cBhvr>
                                        <p:cTn id="13" dur="75"/>
                                        <p:tgtEl>
                                          <p:spTgt spid="15565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iterate type="lt">
                                    <p:tmPct val="100000"/>
                                  </p:iterate>
                                  <p:childTnLst>
                                    <p:set>
                                      <p:cBhvr>
                                        <p:cTn id="17" dur="1" fill="hold">
                                          <p:stCondLst>
                                            <p:cond delay="0"/>
                                          </p:stCondLst>
                                        </p:cTn>
                                        <p:tgtEl>
                                          <p:spTgt spid="155651"/>
                                        </p:tgtEl>
                                        <p:attrNameLst>
                                          <p:attrName>style.visibility</p:attrName>
                                        </p:attrNameLst>
                                      </p:cBhvr>
                                      <p:to>
                                        <p:strVal val="visible"/>
                                      </p:to>
                                    </p:set>
                                    <p:animEffect transition="in" filter="wipe(left)">
                                      <p:cBhvr>
                                        <p:cTn id="18" dur="75"/>
                                        <p:tgtEl>
                                          <p:spTgt spid="155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p:bldP spid="155651" grpId="0"/>
      <p:bldP spid="15565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p:nvPr/>
        </p:nvSpPr>
        <p:spPr>
          <a:xfrm>
            <a:off x="500063" y="1585913"/>
            <a:ext cx="8039100" cy="16303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en-US" altLang="zh-CN" dirty="0">
                <a:solidFill>
                  <a:schemeClr val="tx1"/>
                </a:solidFill>
                <a:latin typeface="Times New Roman" panose="02020603050405020304" pitchFamily="18" charset="0"/>
                <a:ea typeface="宋体" panose="02010600030101010101" pitchFamily="2" charset="-122"/>
              </a:rPr>
              <a:t>1</a:t>
            </a:r>
            <a:r>
              <a:rPr lang="zh-CN" altLang="en-US" dirty="0">
                <a:solidFill>
                  <a:schemeClr val="tx1"/>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有穷性：</a:t>
            </a:r>
            <a:r>
              <a:rPr lang="zh-CN" altLang="en-US" b="0" dirty="0">
                <a:solidFill>
                  <a:srgbClr val="000000"/>
                </a:solidFill>
                <a:latin typeface="Times New Roman" panose="02020603050405020304" pitchFamily="18" charset="0"/>
                <a:ea typeface="宋体" panose="02010600030101010101" pitchFamily="2" charset="-122"/>
              </a:rPr>
              <a:t>对于任意一组合法输入值，在执行</a:t>
            </a:r>
            <a:r>
              <a:rPr lang="zh-CN" altLang="en-US" dirty="0">
                <a:solidFill>
                  <a:srgbClr val="FF0000"/>
                </a:solidFill>
                <a:latin typeface="Times New Roman" panose="02020603050405020304" pitchFamily="18" charset="0"/>
                <a:ea typeface="宋体" panose="02010600030101010101" pitchFamily="2" charset="-122"/>
              </a:rPr>
              <a:t>有穷步骤</a:t>
            </a:r>
            <a:r>
              <a:rPr lang="zh-CN" altLang="en-US" b="0" dirty="0">
                <a:solidFill>
                  <a:srgbClr val="000000"/>
                </a:solidFill>
                <a:latin typeface="Times New Roman" panose="02020603050405020304" pitchFamily="18" charset="0"/>
                <a:ea typeface="宋体" panose="02010600030101010101" pitchFamily="2" charset="-122"/>
              </a:rPr>
              <a:t>之后一定能结束，即：算法中的每个步骤都能在</a:t>
            </a:r>
            <a:r>
              <a:rPr lang="zh-CN" altLang="en-US" dirty="0">
                <a:solidFill>
                  <a:srgbClr val="FF0000"/>
                </a:solidFill>
                <a:latin typeface="Times New Roman" panose="02020603050405020304" pitchFamily="18" charset="0"/>
                <a:ea typeface="宋体" panose="02010600030101010101" pitchFamily="2" charset="-122"/>
              </a:rPr>
              <a:t>有限时间</a:t>
            </a:r>
            <a:r>
              <a:rPr lang="zh-CN" altLang="en-US" b="0" dirty="0">
                <a:solidFill>
                  <a:srgbClr val="000000"/>
                </a:solidFill>
                <a:latin typeface="Times New Roman" panose="02020603050405020304" pitchFamily="18" charset="0"/>
                <a:ea typeface="宋体" panose="02010600030101010101" pitchFamily="2" charset="-122"/>
              </a:rPr>
              <a:t>内完成。</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56675" name="Text Box 3"/>
          <p:cNvSpPr txBox="1"/>
          <p:nvPr/>
        </p:nvSpPr>
        <p:spPr>
          <a:xfrm>
            <a:off x="411163" y="3533775"/>
            <a:ext cx="8456612" cy="2655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en-US" altLang="zh-CN" dirty="0">
                <a:solidFill>
                  <a:schemeClr val="tx1"/>
                </a:solidFill>
                <a:latin typeface="Times New Roman" panose="02020603050405020304" pitchFamily="18" charset="0"/>
                <a:ea typeface="宋体" panose="02010600030101010101" pitchFamily="2" charset="-122"/>
              </a:rPr>
              <a:t> 2</a:t>
            </a:r>
            <a:r>
              <a:rPr lang="zh-CN" altLang="en-US" dirty="0">
                <a:solidFill>
                  <a:schemeClr val="tx1"/>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确定性：</a:t>
            </a:r>
            <a:r>
              <a:rPr lang="zh-CN" altLang="en-US" b="0" dirty="0">
                <a:solidFill>
                  <a:srgbClr val="000000"/>
                </a:solidFill>
                <a:latin typeface="Times New Roman" panose="02020603050405020304" pitchFamily="18" charset="0"/>
                <a:ea typeface="宋体" panose="02010600030101010101" pitchFamily="2" charset="-122"/>
              </a:rPr>
              <a:t>对于</a:t>
            </a:r>
            <a:r>
              <a:rPr lang="zh-CN" altLang="en-US" dirty="0">
                <a:solidFill>
                  <a:srgbClr val="FF0000"/>
                </a:solidFill>
                <a:latin typeface="Times New Roman" panose="02020603050405020304" pitchFamily="18" charset="0"/>
                <a:ea typeface="宋体" panose="02010600030101010101" pitchFamily="2" charset="-122"/>
              </a:rPr>
              <a:t>每种情况</a:t>
            </a:r>
            <a:r>
              <a:rPr lang="zh-CN" altLang="en-US" b="0" dirty="0">
                <a:solidFill>
                  <a:srgbClr val="000000"/>
                </a:solidFill>
                <a:latin typeface="Times New Roman" panose="02020603050405020304" pitchFamily="18" charset="0"/>
                <a:ea typeface="宋体" panose="02010600030101010101" pitchFamily="2" charset="-122"/>
              </a:rPr>
              <a:t>下所应执行的操作，在算法中都有</a:t>
            </a:r>
            <a:r>
              <a:rPr lang="zh-CN" altLang="en-US" dirty="0">
                <a:solidFill>
                  <a:srgbClr val="FF0000"/>
                </a:solidFill>
                <a:latin typeface="Times New Roman" panose="02020603050405020304" pitchFamily="18" charset="0"/>
                <a:ea typeface="宋体" panose="02010600030101010101" pitchFamily="2" charset="-122"/>
              </a:rPr>
              <a:t>确切</a:t>
            </a:r>
            <a:r>
              <a:rPr lang="zh-CN" altLang="en-US" b="0" dirty="0">
                <a:solidFill>
                  <a:srgbClr val="000000"/>
                </a:solidFill>
                <a:latin typeface="Times New Roman" panose="02020603050405020304" pitchFamily="18" charset="0"/>
                <a:ea typeface="宋体" panose="02010600030101010101" pitchFamily="2" charset="-122"/>
              </a:rPr>
              <a:t>的规定，使得算法的执行者或阅读者都能明确其含义及如何执行。</a:t>
            </a:r>
            <a:r>
              <a:rPr lang="zh-CN" altLang="en-US" dirty="0">
                <a:solidFill>
                  <a:schemeClr val="folHlink"/>
                </a:solidFill>
                <a:latin typeface="Times New Roman" panose="02020603050405020304" pitchFamily="18" charset="0"/>
                <a:ea typeface="宋体" panose="02010600030101010101" pitchFamily="2" charset="-122"/>
              </a:rPr>
              <a:t>在任何条件下，算法都只有唯一的一条执行路径，</a:t>
            </a:r>
            <a:r>
              <a:rPr lang="zh-CN" altLang="en-US" dirty="0">
                <a:solidFill>
                  <a:srgbClr val="FF0000"/>
                </a:solidFill>
                <a:latin typeface="Times New Roman" panose="02020603050405020304" pitchFamily="18" charset="0"/>
                <a:ea typeface="宋体" panose="02010600030101010101" pitchFamily="2" charset="-122"/>
              </a:rPr>
              <a:t>即对于相同的输入，输出必定相同</a:t>
            </a:r>
            <a:r>
              <a:rPr lang="zh-CN" altLang="en-US" b="0" dirty="0">
                <a:solidFill>
                  <a:srgbClr val="000000"/>
                </a:solidFill>
                <a:latin typeface="Times New Roman" panose="02020603050405020304" pitchFamily="18" charset="0"/>
                <a:ea typeface="宋体" panose="02010600030101010101" pitchFamily="2" charset="-122"/>
              </a:rPr>
              <a:t>。</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iterate type="wd">
                                    <p:tmPct val="100000"/>
                                  </p:iterate>
                                  <p:childTnLst>
                                    <p:set>
                                      <p:cBhvr>
                                        <p:cTn id="6" dur="1" fill="hold">
                                          <p:stCondLst>
                                            <p:cond delay="0"/>
                                          </p:stCondLst>
                                        </p:cTn>
                                        <p:tgtEl>
                                          <p:spTgt spid="156674"/>
                                        </p:tgtEl>
                                        <p:attrNameLst>
                                          <p:attrName>style.visibility</p:attrName>
                                        </p:attrNameLst>
                                      </p:cBhvr>
                                      <p:to>
                                        <p:strVal val="visible"/>
                                      </p:to>
                                    </p:set>
                                    <p:animEffect transition="in" filter="strips(downRight)">
                                      <p:cBhvr>
                                        <p:cTn id="7" dur="300"/>
                                        <p:tgtEl>
                                          <p:spTgt spid="15667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156675"/>
                                        </p:tgtEl>
                                        <p:attrNameLst>
                                          <p:attrName>style.visibility</p:attrName>
                                        </p:attrNameLst>
                                      </p:cBhvr>
                                      <p:to>
                                        <p:strVal val="visible"/>
                                      </p:to>
                                    </p:set>
                                    <p:animEffect transition="in" filter="strips(downRight)">
                                      <p:cBhvr>
                                        <p:cTn id="12" dur="300"/>
                                        <p:tgtEl>
                                          <p:spTgt spid="156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p:bldP spid="15667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p:nvPr/>
        </p:nvSpPr>
        <p:spPr>
          <a:xfrm>
            <a:off x="363538" y="1922463"/>
            <a:ext cx="8342312" cy="11271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3</a:t>
            </a:r>
            <a:r>
              <a:rPr lang="zh-CN" altLang="en-US" dirty="0">
                <a:solidFill>
                  <a:schemeClr val="tx1"/>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可行性：</a:t>
            </a:r>
            <a:r>
              <a:rPr lang="zh-CN" altLang="en-US" b="0" dirty="0">
                <a:solidFill>
                  <a:srgbClr val="000000"/>
                </a:solidFill>
                <a:latin typeface="Times New Roman" panose="02020603050405020304" pitchFamily="18" charset="0"/>
                <a:ea typeface="宋体" panose="02010600030101010101" pitchFamily="2" charset="-122"/>
              </a:rPr>
              <a:t>算法中的所有操作都必须</a:t>
            </a:r>
            <a:r>
              <a:rPr lang="zh-CN" altLang="en-US" dirty="0">
                <a:solidFill>
                  <a:srgbClr val="FF0000"/>
                </a:solidFill>
                <a:latin typeface="Times New Roman" panose="02020603050405020304" pitchFamily="18" charset="0"/>
                <a:ea typeface="宋体" panose="02010600030101010101" pitchFamily="2" charset="-122"/>
              </a:rPr>
              <a:t>足够基本</a:t>
            </a:r>
            <a:r>
              <a:rPr lang="zh-CN" altLang="en-US" b="0" dirty="0">
                <a:solidFill>
                  <a:srgbClr val="000000"/>
                </a:solidFill>
                <a:latin typeface="Times New Roman" panose="02020603050405020304" pitchFamily="18" charset="0"/>
                <a:ea typeface="宋体" panose="02010600030101010101" pitchFamily="2" charset="-122"/>
              </a:rPr>
              <a:t>，即都可以通过已经实现的基本运算执行有限次来实现。</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57699" name="Text Box 3"/>
          <p:cNvSpPr txBox="1"/>
          <p:nvPr/>
        </p:nvSpPr>
        <p:spPr>
          <a:xfrm>
            <a:off x="393700" y="3670300"/>
            <a:ext cx="8313738" cy="21431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4</a:t>
            </a:r>
            <a:r>
              <a:rPr lang="zh-CN" altLang="en-US" b="0" dirty="0">
                <a:solidFill>
                  <a:srgbClr val="00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有输入：</a:t>
            </a:r>
            <a:r>
              <a:rPr lang="zh-CN" altLang="en-US" b="0" dirty="0">
                <a:solidFill>
                  <a:srgbClr val="000000"/>
                </a:solidFill>
                <a:latin typeface="Times New Roman" panose="02020603050405020304" pitchFamily="18" charset="0"/>
                <a:ea typeface="宋体" panose="02010600030101010101" pitchFamily="2" charset="-122"/>
              </a:rPr>
              <a:t>作为</a:t>
            </a:r>
            <a:r>
              <a:rPr lang="zh-CN" altLang="en-US" dirty="0">
                <a:solidFill>
                  <a:srgbClr val="FF0000"/>
                </a:solidFill>
                <a:latin typeface="Times New Roman" panose="02020603050405020304" pitchFamily="18" charset="0"/>
                <a:ea typeface="宋体" panose="02010600030101010101" pitchFamily="2" charset="-122"/>
              </a:rPr>
              <a:t>算法加工的数据对象</a:t>
            </a:r>
            <a:r>
              <a:rPr lang="zh-CN" altLang="en-US" b="0" dirty="0">
                <a:solidFill>
                  <a:srgbClr val="000000"/>
                </a:solidFill>
                <a:latin typeface="Times New Roman" panose="02020603050405020304" pitchFamily="18" charset="0"/>
                <a:ea typeface="宋体" panose="02010600030101010101" pitchFamily="2" charset="-122"/>
              </a:rPr>
              <a:t>，通常体现为算法中的一组变量。有些变量需要在算法执行过程中输入，而有的算法表面上可以没有输入，实际上已被嵌入到算法之中。</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iterate type="wd">
                                    <p:tmPct val="100000"/>
                                  </p:iterate>
                                  <p:childTnLst>
                                    <p:set>
                                      <p:cBhvr>
                                        <p:cTn id="6" dur="1" fill="hold">
                                          <p:stCondLst>
                                            <p:cond delay="0"/>
                                          </p:stCondLst>
                                        </p:cTn>
                                        <p:tgtEl>
                                          <p:spTgt spid="157698"/>
                                        </p:tgtEl>
                                        <p:attrNameLst>
                                          <p:attrName>style.visibility</p:attrName>
                                        </p:attrNameLst>
                                      </p:cBhvr>
                                      <p:to>
                                        <p:strVal val="visible"/>
                                      </p:to>
                                    </p:set>
                                    <p:animEffect transition="in" filter="strips(downRight)">
                                      <p:cBhvr>
                                        <p:cTn id="7" dur="300"/>
                                        <p:tgtEl>
                                          <p:spTgt spid="15769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157699"/>
                                        </p:tgtEl>
                                        <p:attrNameLst>
                                          <p:attrName>style.visibility</p:attrName>
                                        </p:attrNameLst>
                                      </p:cBhvr>
                                      <p:to>
                                        <p:strVal val="visible"/>
                                      </p:to>
                                    </p:set>
                                    <p:animEffect transition="in" filter="strips(downRight)">
                                      <p:cBhvr>
                                        <p:cTn id="12" dur="300"/>
                                        <p:tgtEl>
                                          <p:spTgt spid="157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p:bldP spid="15769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p:nvPr/>
        </p:nvSpPr>
        <p:spPr>
          <a:xfrm>
            <a:off x="490538" y="1739900"/>
            <a:ext cx="8056562" cy="38528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nSpc>
                <a:spcPct val="130000"/>
              </a:lnSpc>
              <a:spcBef>
                <a:spcPct val="0"/>
              </a:spcBef>
              <a:buClrTx/>
              <a:buFont typeface="Arial" panose="020B0604020202020204" pitchFamily="34" charset="0"/>
              <a:buNone/>
            </a:pPr>
            <a:r>
              <a:rPr lang="zh-CN" altLang="en-US" sz="2400" dirty="0">
                <a:solidFill>
                  <a:srgbClr val="000000"/>
                </a:solidFill>
                <a:latin typeface="Times New Roman" panose="02020603050405020304" pitchFamily="18" charset="0"/>
                <a:ea typeface="宋体" panose="02010600030101010101" pitchFamily="2" charset="-122"/>
              </a:rPr>
              <a:t>第</a:t>
            </a:r>
            <a:r>
              <a:rPr lang="en-US" altLang="zh-CN" sz="2400" dirty="0">
                <a:solidFill>
                  <a:srgbClr val="000000"/>
                </a:solidFill>
                <a:latin typeface="Times New Roman" panose="02020603050405020304" pitchFamily="18" charset="0"/>
                <a:ea typeface="宋体" panose="02010600030101010101" pitchFamily="2" charset="-122"/>
              </a:rPr>
              <a:t>1</a:t>
            </a:r>
            <a:r>
              <a:rPr lang="zh-CN" altLang="en-US" sz="2400" dirty="0">
                <a:solidFill>
                  <a:srgbClr val="000000"/>
                </a:solidFill>
                <a:latin typeface="Times New Roman" panose="02020603050405020304" pitchFamily="18" charset="0"/>
                <a:ea typeface="宋体" panose="02010600030101010101" pitchFamily="2" charset="-122"/>
              </a:rPr>
              <a:t>章   绪论                        第</a:t>
            </a:r>
            <a:r>
              <a:rPr lang="en-US" altLang="zh-CN" sz="2400" dirty="0">
                <a:solidFill>
                  <a:srgbClr val="000000"/>
                </a:solidFill>
                <a:latin typeface="Times New Roman" panose="02020603050405020304" pitchFamily="18" charset="0"/>
                <a:ea typeface="宋体" panose="02010600030101010101" pitchFamily="2" charset="-122"/>
              </a:rPr>
              <a:t>7</a:t>
            </a:r>
            <a:r>
              <a:rPr lang="zh-CN" altLang="en-US" sz="2400" dirty="0">
                <a:solidFill>
                  <a:srgbClr val="000000"/>
                </a:solidFill>
                <a:latin typeface="Times New Roman" panose="02020603050405020304" pitchFamily="18" charset="0"/>
                <a:ea typeface="宋体" panose="02010600030101010101" pitchFamily="2" charset="-122"/>
              </a:rPr>
              <a:t>章    图 </a:t>
            </a:r>
            <a:endParaRPr lang="zh-CN" altLang="en-US" sz="240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30000"/>
              </a:lnSpc>
              <a:spcBef>
                <a:spcPct val="50000"/>
              </a:spcBef>
              <a:buClrTx/>
              <a:buFont typeface="Arial" panose="020B0604020202020204" pitchFamily="34" charset="0"/>
              <a:buNone/>
            </a:pPr>
            <a:r>
              <a:rPr lang="zh-CN" altLang="en-US" sz="2400" dirty="0">
                <a:solidFill>
                  <a:srgbClr val="000000"/>
                </a:solidFill>
                <a:latin typeface="Times New Roman" panose="02020603050405020304" pitchFamily="18" charset="0"/>
                <a:ea typeface="宋体" panose="02010600030101010101" pitchFamily="2" charset="-122"/>
              </a:rPr>
              <a:t>第</a:t>
            </a:r>
            <a:r>
              <a:rPr lang="en-US" altLang="zh-CN" sz="2400" dirty="0">
                <a:solidFill>
                  <a:srgbClr val="000000"/>
                </a:solidFill>
                <a:latin typeface="Times New Roman" panose="02020603050405020304" pitchFamily="18" charset="0"/>
                <a:ea typeface="宋体" panose="02010600030101010101" pitchFamily="2" charset="-122"/>
              </a:rPr>
              <a:t>2</a:t>
            </a:r>
            <a:r>
              <a:rPr lang="zh-CN" altLang="en-US" sz="2400" dirty="0">
                <a:solidFill>
                  <a:srgbClr val="000000"/>
                </a:solidFill>
                <a:latin typeface="Times New Roman" panose="02020603050405020304" pitchFamily="18" charset="0"/>
                <a:ea typeface="宋体" panose="02010600030101010101" pitchFamily="2" charset="-122"/>
              </a:rPr>
              <a:t>章   线性表                    第</a:t>
            </a:r>
            <a:r>
              <a:rPr lang="en-US" altLang="zh-CN" sz="2400" dirty="0">
                <a:solidFill>
                  <a:srgbClr val="000000"/>
                </a:solidFill>
                <a:latin typeface="Times New Roman" panose="02020603050405020304" pitchFamily="18" charset="0"/>
                <a:ea typeface="宋体" panose="02010600030101010101" pitchFamily="2" charset="-122"/>
              </a:rPr>
              <a:t>9</a:t>
            </a:r>
            <a:r>
              <a:rPr lang="zh-CN" altLang="en-US" sz="2400" dirty="0">
                <a:solidFill>
                  <a:srgbClr val="000000"/>
                </a:solidFill>
                <a:latin typeface="Times New Roman" panose="02020603050405020304" pitchFamily="18" charset="0"/>
                <a:ea typeface="宋体" panose="02010600030101010101" pitchFamily="2" charset="-122"/>
              </a:rPr>
              <a:t>章    查找</a:t>
            </a:r>
            <a:endParaRPr lang="zh-CN" altLang="en-US" sz="240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30000"/>
              </a:lnSpc>
              <a:spcBef>
                <a:spcPct val="50000"/>
              </a:spcBef>
              <a:buClrTx/>
              <a:buFont typeface="Arial" panose="020B0604020202020204" pitchFamily="34" charset="0"/>
              <a:buNone/>
            </a:pPr>
            <a:r>
              <a:rPr lang="zh-CN" altLang="en-US" sz="2400" dirty="0">
                <a:solidFill>
                  <a:srgbClr val="000000"/>
                </a:solidFill>
                <a:latin typeface="Times New Roman" panose="02020603050405020304" pitchFamily="18" charset="0"/>
                <a:ea typeface="宋体" panose="02010600030101010101" pitchFamily="2" charset="-122"/>
              </a:rPr>
              <a:t>第</a:t>
            </a:r>
            <a:r>
              <a:rPr lang="en-US" altLang="zh-CN" sz="2400" dirty="0">
                <a:solidFill>
                  <a:srgbClr val="000000"/>
                </a:solidFill>
                <a:latin typeface="Times New Roman" panose="02020603050405020304" pitchFamily="18" charset="0"/>
                <a:ea typeface="宋体" panose="02010600030101010101" pitchFamily="2" charset="-122"/>
              </a:rPr>
              <a:t>3</a:t>
            </a:r>
            <a:r>
              <a:rPr lang="zh-CN" altLang="en-US" sz="2400" dirty="0">
                <a:solidFill>
                  <a:srgbClr val="000000"/>
                </a:solidFill>
                <a:latin typeface="Times New Roman" panose="02020603050405020304" pitchFamily="18" charset="0"/>
                <a:ea typeface="宋体" panose="02010600030101010101" pitchFamily="2" charset="-122"/>
              </a:rPr>
              <a:t>章   栈和队列                </a:t>
            </a:r>
            <a:r>
              <a:rPr lang="en-US" altLang="zh-CN" sz="2400" dirty="0">
                <a:solidFill>
                  <a:srgbClr val="000000"/>
                </a:solidFill>
                <a:latin typeface="Times New Roman" panose="02020603050405020304" pitchFamily="18" charset="0"/>
                <a:ea typeface="宋体" panose="02010600030101010101" pitchFamily="2" charset="-122"/>
              </a:rPr>
              <a:t>*</a:t>
            </a:r>
            <a:r>
              <a:rPr lang="zh-CN" altLang="en-US" sz="2400" dirty="0">
                <a:solidFill>
                  <a:srgbClr val="000000"/>
                </a:solidFill>
                <a:latin typeface="Times New Roman" panose="02020603050405020304" pitchFamily="18" charset="0"/>
                <a:ea typeface="宋体" panose="02010600030101010101" pitchFamily="2" charset="-122"/>
              </a:rPr>
              <a:t>第</a:t>
            </a:r>
            <a:r>
              <a:rPr lang="en-US" altLang="zh-CN" sz="2400" dirty="0">
                <a:solidFill>
                  <a:srgbClr val="000000"/>
                </a:solidFill>
                <a:latin typeface="Times New Roman" panose="02020603050405020304" pitchFamily="18" charset="0"/>
                <a:ea typeface="宋体" panose="02010600030101010101" pitchFamily="2" charset="-122"/>
              </a:rPr>
              <a:t>8</a:t>
            </a:r>
            <a:r>
              <a:rPr lang="zh-CN" altLang="en-US" sz="2400" dirty="0">
                <a:solidFill>
                  <a:srgbClr val="000000"/>
                </a:solidFill>
                <a:latin typeface="Times New Roman" panose="02020603050405020304" pitchFamily="18" charset="0"/>
                <a:ea typeface="宋体" panose="02010600030101010101" pitchFamily="2" charset="-122"/>
              </a:rPr>
              <a:t>章   动态存储管理</a:t>
            </a:r>
            <a:endParaRPr lang="zh-CN" altLang="en-US" sz="240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30000"/>
              </a:lnSpc>
              <a:spcBef>
                <a:spcPct val="50000"/>
              </a:spcBef>
              <a:buClrTx/>
              <a:buFont typeface="Arial" panose="020B0604020202020204" pitchFamily="34" charset="0"/>
              <a:buNone/>
            </a:pPr>
            <a:r>
              <a:rPr lang="zh-CN" altLang="en-US" sz="2400" dirty="0">
                <a:solidFill>
                  <a:srgbClr val="000000"/>
                </a:solidFill>
                <a:latin typeface="Times New Roman" panose="02020603050405020304" pitchFamily="18" charset="0"/>
                <a:ea typeface="宋体" panose="02010600030101010101" pitchFamily="2" charset="-122"/>
              </a:rPr>
              <a:t>第</a:t>
            </a:r>
            <a:r>
              <a:rPr lang="en-US" altLang="zh-CN" sz="2400" dirty="0">
                <a:solidFill>
                  <a:srgbClr val="000000"/>
                </a:solidFill>
                <a:latin typeface="Times New Roman" panose="02020603050405020304" pitchFamily="18" charset="0"/>
                <a:ea typeface="宋体" panose="02010600030101010101" pitchFamily="2" charset="-122"/>
              </a:rPr>
              <a:t>4</a:t>
            </a:r>
            <a:r>
              <a:rPr lang="zh-CN" altLang="en-US" sz="2400" dirty="0">
                <a:solidFill>
                  <a:srgbClr val="000000"/>
                </a:solidFill>
                <a:latin typeface="Times New Roman" panose="02020603050405020304" pitchFamily="18" charset="0"/>
                <a:ea typeface="宋体" panose="02010600030101010101" pitchFamily="2" charset="-122"/>
              </a:rPr>
              <a:t>章   串                            第</a:t>
            </a:r>
            <a:r>
              <a:rPr lang="en-US" altLang="zh-CN" sz="2400" dirty="0">
                <a:solidFill>
                  <a:srgbClr val="000000"/>
                </a:solidFill>
                <a:latin typeface="Times New Roman" panose="02020603050405020304" pitchFamily="18" charset="0"/>
                <a:ea typeface="宋体" panose="02010600030101010101" pitchFamily="2" charset="-122"/>
              </a:rPr>
              <a:t>10</a:t>
            </a:r>
            <a:r>
              <a:rPr lang="zh-CN" altLang="en-US" sz="2400" dirty="0">
                <a:solidFill>
                  <a:srgbClr val="000000"/>
                </a:solidFill>
                <a:latin typeface="Times New Roman" panose="02020603050405020304" pitchFamily="18" charset="0"/>
                <a:ea typeface="宋体" panose="02010600030101010101" pitchFamily="2" charset="-122"/>
              </a:rPr>
              <a:t>章   排序</a:t>
            </a:r>
            <a:endParaRPr lang="zh-CN" altLang="en-US" sz="240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30000"/>
              </a:lnSpc>
              <a:spcBef>
                <a:spcPct val="50000"/>
              </a:spcBef>
              <a:buClrTx/>
              <a:buFont typeface="Arial" panose="020B0604020202020204" pitchFamily="34" charset="0"/>
              <a:buNone/>
            </a:pPr>
            <a:r>
              <a:rPr lang="zh-CN" altLang="en-US" sz="2400" dirty="0">
                <a:solidFill>
                  <a:srgbClr val="000000"/>
                </a:solidFill>
                <a:latin typeface="Times New Roman" panose="02020603050405020304" pitchFamily="18" charset="0"/>
                <a:ea typeface="宋体" panose="02010600030101010101" pitchFamily="2" charset="-122"/>
              </a:rPr>
              <a:t>第</a:t>
            </a:r>
            <a:r>
              <a:rPr lang="en-US" altLang="zh-CN" sz="2400" dirty="0">
                <a:solidFill>
                  <a:srgbClr val="000000"/>
                </a:solidFill>
                <a:latin typeface="Times New Roman" panose="02020603050405020304" pitchFamily="18" charset="0"/>
                <a:ea typeface="宋体" panose="02010600030101010101" pitchFamily="2" charset="-122"/>
              </a:rPr>
              <a:t>5</a:t>
            </a:r>
            <a:r>
              <a:rPr lang="zh-CN" altLang="en-US" sz="2400" dirty="0">
                <a:solidFill>
                  <a:srgbClr val="000000"/>
                </a:solidFill>
                <a:latin typeface="Times New Roman" panose="02020603050405020304" pitchFamily="18" charset="0"/>
                <a:ea typeface="宋体" panose="02010600030101010101" pitchFamily="2" charset="-122"/>
              </a:rPr>
              <a:t>章   数组和广义表        </a:t>
            </a:r>
            <a:r>
              <a:rPr lang="en-US" altLang="zh-CN" sz="2400" dirty="0">
                <a:solidFill>
                  <a:srgbClr val="000000"/>
                </a:solidFill>
                <a:latin typeface="Times New Roman" panose="02020603050405020304" pitchFamily="18" charset="0"/>
                <a:ea typeface="宋体" panose="02010600030101010101" pitchFamily="2" charset="-122"/>
              </a:rPr>
              <a:t>*</a:t>
            </a:r>
            <a:r>
              <a:rPr lang="zh-CN" altLang="en-US" sz="2400" dirty="0">
                <a:solidFill>
                  <a:srgbClr val="000000"/>
                </a:solidFill>
                <a:latin typeface="Times New Roman" panose="02020603050405020304" pitchFamily="18" charset="0"/>
                <a:ea typeface="宋体" panose="02010600030101010101" pitchFamily="2" charset="-122"/>
              </a:rPr>
              <a:t>第</a:t>
            </a:r>
            <a:r>
              <a:rPr lang="en-US" altLang="zh-CN" sz="2400" dirty="0">
                <a:solidFill>
                  <a:srgbClr val="000000"/>
                </a:solidFill>
                <a:latin typeface="Times New Roman" panose="02020603050405020304" pitchFamily="18" charset="0"/>
                <a:ea typeface="宋体" panose="02010600030101010101" pitchFamily="2" charset="-122"/>
              </a:rPr>
              <a:t>11</a:t>
            </a:r>
            <a:r>
              <a:rPr lang="zh-CN" altLang="en-US" sz="2400" dirty="0">
                <a:solidFill>
                  <a:srgbClr val="000000"/>
                </a:solidFill>
                <a:latin typeface="Times New Roman" panose="02020603050405020304" pitchFamily="18" charset="0"/>
                <a:ea typeface="宋体" panose="02010600030101010101" pitchFamily="2" charset="-122"/>
              </a:rPr>
              <a:t>章   外部排序</a:t>
            </a:r>
            <a:endParaRPr lang="zh-CN" altLang="en-US" sz="240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30000"/>
              </a:lnSpc>
              <a:spcBef>
                <a:spcPct val="50000"/>
              </a:spcBef>
              <a:buClrTx/>
              <a:buFont typeface="Arial" panose="020B0604020202020204" pitchFamily="34" charset="0"/>
              <a:buNone/>
            </a:pPr>
            <a:r>
              <a:rPr lang="zh-CN" altLang="en-US" sz="2400" dirty="0">
                <a:solidFill>
                  <a:srgbClr val="000000"/>
                </a:solidFill>
                <a:latin typeface="Times New Roman" panose="02020603050405020304" pitchFamily="18" charset="0"/>
                <a:ea typeface="宋体" panose="02010600030101010101" pitchFamily="2" charset="-122"/>
              </a:rPr>
              <a:t>第</a:t>
            </a:r>
            <a:r>
              <a:rPr lang="en-US" altLang="zh-CN" sz="2400" dirty="0">
                <a:solidFill>
                  <a:srgbClr val="000000"/>
                </a:solidFill>
                <a:latin typeface="Times New Roman" panose="02020603050405020304" pitchFamily="18" charset="0"/>
                <a:ea typeface="宋体" panose="02010600030101010101" pitchFamily="2" charset="-122"/>
              </a:rPr>
              <a:t>6</a:t>
            </a:r>
            <a:r>
              <a:rPr lang="zh-CN" altLang="en-US" sz="2400" dirty="0">
                <a:solidFill>
                  <a:srgbClr val="000000"/>
                </a:solidFill>
                <a:latin typeface="Times New Roman" panose="02020603050405020304" pitchFamily="18" charset="0"/>
                <a:ea typeface="宋体" panose="02010600030101010101" pitchFamily="2" charset="-122"/>
              </a:rPr>
              <a:t>章   树和二叉树            </a:t>
            </a:r>
            <a:r>
              <a:rPr lang="en-US" altLang="zh-CN" sz="2400" dirty="0">
                <a:solidFill>
                  <a:srgbClr val="000000"/>
                </a:solidFill>
                <a:latin typeface="Times New Roman" panose="02020603050405020304" pitchFamily="18" charset="0"/>
                <a:ea typeface="宋体" panose="02010600030101010101" pitchFamily="2" charset="-122"/>
              </a:rPr>
              <a:t>*</a:t>
            </a:r>
            <a:r>
              <a:rPr lang="zh-CN" altLang="en-US" sz="2400" dirty="0">
                <a:solidFill>
                  <a:srgbClr val="000000"/>
                </a:solidFill>
                <a:latin typeface="Times New Roman" panose="02020603050405020304" pitchFamily="18" charset="0"/>
                <a:ea typeface="宋体" panose="02010600030101010101" pitchFamily="2" charset="-122"/>
              </a:rPr>
              <a:t>第</a:t>
            </a:r>
            <a:r>
              <a:rPr lang="en-US" altLang="zh-CN" sz="2400" dirty="0">
                <a:solidFill>
                  <a:srgbClr val="000000"/>
                </a:solidFill>
                <a:latin typeface="Times New Roman" panose="02020603050405020304" pitchFamily="18" charset="0"/>
                <a:ea typeface="宋体" panose="02010600030101010101" pitchFamily="2" charset="-122"/>
              </a:rPr>
              <a:t>12</a:t>
            </a:r>
            <a:r>
              <a:rPr lang="zh-CN" altLang="en-US" sz="2400" dirty="0">
                <a:solidFill>
                  <a:srgbClr val="000000"/>
                </a:solidFill>
                <a:latin typeface="Times New Roman" panose="02020603050405020304" pitchFamily="18" charset="0"/>
                <a:ea typeface="宋体" panose="02010600030101010101" pitchFamily="2" charset="-122"/>
              </a:rPr>
              <a:t>章  文件</a:t>
            </a:r>
            <a:endParaRPr lang="zh-CN" altLang="en-US" sz="2400" dirty="0">
              <a:solidFill>
                <a:srgbClr val="000000"/>
              </a:solidFill>
              <a:latin typeface="Times New Roman" panose="02020603050405020304" pitchFamily="18" charset="0"/>
              <a:ea typeface="宋体" panose="02010600030101010101" pitchFamily="2" charset="-122"/>
            </a:endParaRPr>
          </a:p>
        </p:txBody>
      </p:sp>
      <p:sp>
        <p:nvSpPr>
          <p:cNvPr id="18435" name="Rectangle 3"/>
          <p:cNvSpPr/>
          <p:nvPr/>
        </p:nvSpPr>
        <p:spPr>
          <a:xfrm>
            <a:off x="463550" y="215900"/>
            <a:ext cx="192722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zh-CN" altLang="en-US" sz="3200" dirty="0">
                <a:solidFill>
                  <a:schemeClr val="bg1"/>
                </a:solidFill>
                <a:latin typeface="宋体" panose="02010600030101010101" pitchFamily="2" charset="-122"/>
                <a:ea typeface="宋体" panose="02010600030101010101" pitchFamily="2" charset="-122"/>
              </a:rPr>
              <a:t>内 容</a:t>
            </a:r>
            <a:endParaRPr lang="zh-CN" altLang="en-US" sz="3200" dirty="0">
              <a:solidFill>
                <a:schemeClr val="bg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p:nvPr/>
        </p:nvSpPr>
        <p:spPr>
          <a:xfrm>
            <a:off x="509588" y="2103438"/>
            <a:ext cx="7345362" cy="16922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5000"/>
              </a:lnSpc>
              <a:spcBef>
                <a:spcPct val="0"/>
              </a:spcBef>
              <a:buClrTx/>
              <a:buFont typeface="Arial" panose="020B0604020202020204" pitchFamily="34" charset="0"/>
              <a:buNone/>
            </a:pPr>
            <a:r>
              <a:rPr lang="en-US" altLang="zh-CN" b="0" dirty="0">
                <a:solidFill>
                  <a:schemeClr val="tx1"/>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5</a:t>
            </a:r>
            <a:r>
              <a:rPr lang="zh-CN" altLang="en-US" b="0" dirty="0">
                <a:solidFill>
                  <a:srgbClr val="00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有输出：</a:t>
            </a:r>
            <a:r>
              <a:rPr lang="zh-CN" altLang="en-US" b="0" dirty="0">
                <a:solidFill>
                  <a:srgbClr val="000000"/>
                </a:solidFill>
                <a:latin typeface="Times New Roman" panose="02020603050405020304" pitchFamily="18" charset="0"/>
                <a:ea typeface="宋体" panose="02010600030101010101" pitchFamily="2" charset="-122"/>
              </a:rPr>
              <a:t>它是一组与“输入”有着确定关系的量值，是算法进行信息加工后得到的</a:t>
            </a:r>
            <a:r>
              <a:rPr lang="zh-CN" altLang="en-US" dirty="0">
                <a:solidFill>
                  <a:srgbClr val="FF0000"/>
                </a:solidFill>
                <a:latin typeface="Times New Roman" panose="02020603050405020304" pitchFamily="18" charset="0"/>
                <a:ea typeface="宋体" panose="02010600030101010101" pitchFamily="2" charset="-122"/>
              </a:rPr>
              <a:t>结果</a:t>
            </a:r>
            <a:r>
              <a:rPr lang="zh-CN" altLang="en-US" b="0" dirty="0">
                <a:solidFill>
                  <a:srgbClr val="000000"/>
                </a:solidFill>
                <a:latin typeface="Times New Roman" panose="02020603050405020304" pitchFamily="18" charset="0"/>
                <a:ea typeface="宋体" panose="02010600030101010101" pitchFamily="2" charset="-122"/>
              </a:rPr>
              <a:t>，这种确定关系即为算法的功能。</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iterate type="wd">
                                    <p:tmPct val="100000"/>
                                  </p:iterate>
                                  <p:childTnLst>
                                    <p:set>
                                      <p:cBhvr>
                                        <p:cTn id="6" dur="1" fill="hold">
                                          <p:stCondLst>
                                            <p:cond delay="0"/>
                                          </p:stCondLst>
                                        </p:cTn>
                                        <p:tgtEl>
                                          <p:spTgt spid="158722"/>
                                        </p:tgtEl>
                                        <p:attrNameLst>
                                          <p:attrName>style.visibility</p:attrName>
                                        </p:attrNameLst>
                                      </p:cBhvr>
                                      <p:to>
                                        <p:strVal val="visible"/>
                                      </p:to>
                                    </p:set>
                                    <p:animEffect transition="in" filter="strips(downRight)">
                                      <p:cBhvr>
                                        <p:cTn id="7" dur="300"/>
                                        <p:tgtEl>
                                          <p:spTgt spid="158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Text Box 3"/>
          <p:cNvSpPr txBox="1"/>
          <p:nvPr/>
        </p:nvSpPr>
        <p:spPr>
          <a:xfrm>
            <a:off x="542925" y="1692275"/>
            <a:ext cx="65849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设计算法时，通常应考虑达到以下目标：</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59748" name="Text Box 4">
            <a:hlinkClick r:id="" action="ppaction://hlinkshowjump?jump=nextslide"/>
          </p:cNvPr>
          <p:cNvSpPr txBox="1"/>
          <p:nvPr/>
        </p:nvSpPr>
        <p:spPr>
          <a:xfrm>
            <a:off x="1692275" y="2598738"/>
            <a:ext cx="179070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1</a:t>
            </a:r>
            <a:r>
              <a:rPr lang="zh-CN" altLang="en-US" b="0" dirty="0">
                <a:solidFill>
                  <a:srgbClr val="00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正确性</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159749" name="Text Box 5">
            <a:hlinkClick r:id="rId1" action="ppaction://hlinksldjump"/>
          </p:cNvPr>
          <p:cNvSpPr txBox="1"/>
          <p:nvPr/>
        </p:nvSpPr>
        <p:spPr>
          <a:xfrm>
            <a:off x="1692275" y="3390900"/>
            <a:ext cx="1789113"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2.</a:t>
            </a:r>
            <a:r>
              <a:rPr lang="en-US" altLang="zh-CN" dirty="0">
                <a:solidFill>
                  <a:schemeClr val="tx1"/>
                </a:solidFill>
                <a:latin typeface="Times New Roman" panose="02020603050405020304" pitchFamily="18" charset="0"/>
                <a:ea typeface="宋体" panose="02010600030101010101" pitchFamily="2" charset="-122"/>
              </a:rPr>
              <a:t>   </a:t>
            </a:r>
            <a:r>
              <a:rPr lang="zh-CN" altLang="en-US" dirty="0">
                <a:solidFill>
                  <a:srgbClr val="FF0000"/>
                </a:solidFill>
                <a:latin typeface="Times New Roman" panose="02020603050405020304" pitchFamily="18" charset="0"/>
                <a:ea typeface="宋体" panose="02010600030101010101" pitchFamily="2" charset="-122"/>
              </a:rPr>
              <a:t>可读性</a:t>
            </a:r>
            <a:endParaRPr lang="zh-CN" altLang="en-US" b="0" dirty="0">
              <a:solidFill>
                <a:schemeClr val="tx1"/>
              </a:solidFill>
              <a:latin typeface="Times New Roman" panose="02020603050405020304" pitchFamily="18" charset="0"/>
              <a:ea typeface="宋体" panose="02010600030101010101" pitchFamily="2" charset="-122"/>
            </a:endParaRPr>
          </a:p>
        </p:txBody>
      </p:sp>
      <p:sp>
        <p:nvSpPr>
          <p:cNvPr id="159750" name="Text Box 6">
            <a:hlinkClick r:id="rId2" action="ppaction://hlinksldjump"/>
          </p:cNvPr>
          <p:cNvSpPr txBox="1"/>
          <p:nvPr/>
        </p:nvSpPr>
        <p:spPr>
          <a:xfrm>
            <a:off x="1692275" y="4183063"/>
            <a:ext cx="179070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3</a:t>
            </a:r>
            <a:r>
              <a:rPr lang="zh-CN" altLang="en-US" b="0" dirty="0">
                <a:solidFill>
                  <a:srgbClr val="00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健壮性</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159751" name="Text Box 7">
            <a:hlinkClick r:id="rId3" action="ppaction://hlinksldjump"/>
          </p:cNvPr>
          <p:cNvSpPr txBox="1"/>
          <p:nvPr/>
        </p:nvSpPr>
        <p:spPr>
          <a:xfrm>
            <a:off x="1692275" y="4903788"/>
            <a:ext cx="4291013"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4</a:t>
            </a:r>
            <a:r>
              <a:rPr lang="zh-CN" altLang="en-US" b="0" dirty="0">
                <a:solidFill>
                  <a:srgbClr val="00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高效率与低存储量需求</a:t>
            </a:r>
            <a:endParaRPr lang="zh-CN" altLang="en-US" b="0" dirty="0">
              <a:solidFill>
                <a:schemeClr val="tx1"/>
              </a:solidFill>
              <a:latin typeface="Times New Roman" panose="02020603050405020304" pitchFamily="18" charset="0"/>
              <a:ea typeface="宋体" panose="02010600030101010101" pitchFamily="2" charset="-122"/>
            </a:endParaRPr>
          </a:p>
        </p:txBody>
      </p:sp>
      <p:sp>
        <p:nvSpPr>
          <p:cNvPr id="159752" name="Text Box 8">
            <a:hlinkClick r:id="rId4" action="ppaction://hlinksldjump"/>
          </p:cNvPr>
          <p:cNvSpPr txBox="1"/>
          <p:nvPr/>
        </p:nvSpPr>
        <p:spPr>
          <a:xfrm>
            <a:off x="228600" y="198438"/>
            <a:ext cx="5089525" cy="5794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3200" dirty="0">
                <a:solidFill>
                  <a:schemeClr val="bg1"/>
                </a:solidFill>
                <a:latin typeface="宋体" panose="02010600030101010101" pitchFamily="2" charset="-122"/>
                <a:ea typeface="宋体" panose="02010600030101010101" pitchFamily="2" charset="-122"/>
              </a:rPr>
              <a:t>1.4.2   </a:t>
            </a:r>
            <a:r>
              <a:rPr lang="zh-CN" altLang="en-US" sz="3200" dirty="0">
                <a:solidFill>
                  <a:schemeClr val="bg1"/>
                </a:solidFill>
                <a:latin typeface="宋体" panose="02010600030101010101" pitchFamily="2" charset="-122"/>
                <a:ea typeface="宋体" panose="02010600030101010101" pitchFamily="2" charset="-122"/>
              </a:rPr>
              <a:t>算法设计的要求</a:t>
            </a:r>
            <a:endParaRPr lang="zh-CN" altLang="en-US" sz="3200" dirty="0">
              <a:solidFill>
                <a:schemeClr val="bg1"/>
              </a:solidFill>
              <a:latin typeface="宋体" panose="02010600030101010101" pitchFamily="2" charset="-122"/>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9752"/>
                                        </p:tgtEl>
                                        <p:attrNameLst>
                                          <p:attrName>style.visibility</p:attrName>
                                        </p:attrNameLst>
                                      </p:cBhvr>
                                      <p:to>
                                        <p:strVal val="visible"/>
                                      </p:to>
                                    </p:set>
                                    <p:anim calcmode="lin" valueType="num">
                                      <p:cBhvr additive="base">
                                        <p:cTn id="7" dur="500" fill="hold"/>
                                        <p:tgtEl>
                                          <p:spTgt spid="159752"/>
                                        </p:tgtEl>
                                        <p:attrNameLst>
                                          <p:attrName>ppt_x</p:attrName>
                                        </p:attrNameLst>
                                      </p:cBhvr>
                                      <p:tavLst>
                                        <p:tav tm="0">
                                          <p:val>
                                            <p:strVal val="0-#ppt_w/2"/>
                                          </p:val>
                                        </p:tav>
                                        <p:tav tm="100000">
                                          <p:val>
                                            <p:strVal val="#ppt_x"/>
                                          </p:val>
                                        </p:tav>
                                      </p:tavLst>
                                    </p:anim>
                                    <p:anim calcmode="lin" valueType="num">
                                      <p:cBhvr additive="base">
                                        <p:cTn id="8" dur="500" fill="hold"/>
                                        <p:tgtEl>
                                          <p:spTgt spid="1597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159747"/>
                                        </p:tgtEl>
                                        <p:attrNameLst>
                                          <p:attrName>style.visibility</p:attrName>
                                        </p:attrNameLst>
                                      </p:cBhvr>
                                      <p:to>
                                        <p:strVal val="visible"/>
                                      </p:to>
                                    </p:set>
                                    <p:anim calcmode="lin" valueType="num">
                                      <p:cBhvr additive="base">
                                        <p:cTn id="13" dur="500" fill="hold"/>
                                        <p:tgtEl>
                                          <p:spTgt spid="159747"/>
                                        </p:tgtEl>
                                        <p:attrNameLst>
                                          <p:attrName>ppt_x</p:attrName>
                                        </p:attrNameLst>
                                      </p:cBhvr>
                                      <p:tavLst>
                                        <p:tav tm="0">
                                          <p:val>
                                            <p:strVal val="1+#ppt_w/2"/>
                                          </p:val>
                                        </p:tav>
                                        <p:tav tm="100000">
                                          <p:val>
                                            <p:strVal val="#ppt_x"/>
                                          </p:val>
                                        </p:tav>
                                      </p:tavLst>
                                    </p:anim>
                                    <p:anim calcmode="lin" valueType="num">
                                      <p:cBhvr additive="base">
                                        <p:cTn id="14" dur="500" fill="hold"/>
                                        <p:tgtEl>
                                          <p:spTgt spid="15974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grpId="0" nodeType="clickEffect">
                                  <p:stCondLst>
                                    <p:cond delay="0"/>
                                  </p:stCondLst>
                                  <p:childTnLst>
                                    <p:set>
                                      <p:cBhvr>
                                        <p:cTn id="18" dur="1" fill="hold">
                                          <p:stCondLst>
                                            <p:cond delay="0"/>
                                          </p:stCondLst>
                                        </p:cTn>
                                        <p:tgtEl>
                                          <p:spTgt spid="159748"/>
                                        </p:tgtEl>
                                        <p:attrNameLst>
                                          <p:attrName>style.visibility</p:attrName>
                                        </p:attrNameLst>
                                      </p:cBhvr>
                                      <p:to>
                                        <p:strVal val="visible"/>
                                      </p:to>
                                    </p:set>
                                    <p:animEffect transition="in" filter="blinds(vertical)">
                                      <p:cBhvr>
                                        <p:cTn id="19" dur="500"/>
                                        <p:tgtEl>
                                          <p:spTgt spid="15974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5" fill="hold" grpId="0" nodeType="clickEffect">
                                  <p:stCondLst>
                                    <p:cond delay="0"/>
                                  </p:stCondLst>
                                  <p:childTnLst>
                                    <p:set>
                                      <p:cBhvr>
                                        <p:cTn id="23" dur="1" fill="hold">
                                          <p:stCondLst>
                                            <p:cond delay="0"/>
                                          </p:stCondLst>
                                        </p:cTn>
                                        <p:tgtEl>
                                          <p:spTgt spid="159749"/>
                                        </p:tgtEl>
                                        <p:attrNameLst>
                                          <p:attrName>style.visibility</p:attrName>
                                        </p:attrNameLst>
                                      </p:cBhvr>
                                      <p:to>
                                        <p:strVal val="visible"/>
                                      </p:to>
                                    </p:set>
                                    <p:animEffect transition="in" filter="blinds(vertical)">
                                      <p:cBhvr>
                                        <p:cTn id="24" dur="500"/>
                                        <p:tgtEl>
                                          <p:spTgt spid="15974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5" fill="hold" grpId="0" nodeType="clickEffect">
                                  <p:stCondLst>
                                    <p:cond delay="0"/>
                                  </p:stCondLst>
                                  <p:childTnLst>
                                    <p:set>
                                      <p:cBhvr>
                                        <p:cTn id="28" dur="1" fill="hold">
                                          <p:stCondLst>
                                            <p:cond delay="0"/>
                                          </p:stCondLst>
                                        </p:cTn>
                                        <p:tgtEl>
                                          <p:spTgt spid="159750"/>
                                        </p:tgtEl>
                                        <p:attrNameLst>
                                          <p:attrName>style.visibility</p:attrName>
                                        </p:attrNameLst>
                                      </p:cBhvr>
                                      <p:to>
                                        <p:strVal val="visible"/>
                                      </p:to>
                                    </p:set>
                                    <p:animEffect transition="in" filter="blinds(vertical)">
                                      <p:cBhvr>
                                        <p:cTn id="29" dur="500"/>
                                        <p:tgtEl>
                                          <p:spTgt spid="15975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5" fill="hold" grpId="0" nodeType="clickEffect">
                                  <p:stCondLst>
                                    <p:cond delay="0"/>
                                  </p:stCondLst>
                                  <p:childTnLst>
                                    <p:set>
                                      <p:cBhvr>
                                        <p:cTn id="33" dur="1" fill="hold">
                                          <p:stCondLst>
                                            <p:cond delay="0"/>
                                          </p:stCondLst>
                                        </p:cTn>
                                        <p:tgtEl>
                                          <p:spTgt spid="159751"/>
                                        </p:tgtEl>
                                        <p:attrNameLst>
                                          <p:attrName>style.visibility</p:attrName>
                                        </p:attrNameLst>
                                      </p:cBhvr>
                                      <p:to>
                                        <p:strVal val="visible"/>
                                      </p:to>
                                    </p:set>
                                    <p:animEffect transition="in" filter="blinds(vertical)">
                                      <p:cBhvr>
                                        <p:cTn id="34" dur="500"/>
                                        <p:tgtEl>
                                          <p:spTgt spid="159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p:bldP spid="159748" grpId="0"/>
      <p:bldP spid="159749" grpId="0"/>
      <p:bldP spid="159750" grpId="0"/>
      <p:bldP spid="159751" grpId="0"/>
      <p:bldP spid="15975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p:nvPr/>
        </p:nvSpPr>
        <p:spPr>
          <a:xfrm>
            <a:off x="311150" y="184150"/>
            <a:ext cx="2020888"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3200" dirty="0">
                <a:solidFill>
                  <a:schemeClr val="bg1"/>
                </a:solidFill>
                <a:latin typeface="宋体" panose="02010600030101010101" pitchFamily="2" charset="-122"/>
                <a:ea typeface="宋体" panose="02010600030101010101" pitchFamily="2" charset="-122"/>
              </a:rPr>
              <a:t>1</a:t>
            </a:r>
            <a:r>
              <a:rPr lang="zh-CN" altLang="en-US" sz="3200" dirty="0">
                <a:solidFill>
                  <a:schemeClr val="bg1"/>
                </a:solidFill>
                <a:latin typeface="宋体" panose="02010600030101010101" pitchFamily="2" charset="-122"/>
                <a:ea typeface="宋体" panose="02010600030101010101" pitchFamily="2" charset="-122"/>
              </a:rPr>
              <a:t>．正确性</a:t>
            </a:r>
            <a:endParaRPr lang="zh-CN" altLang="en-US" sz="3200" dirty="0">
              <a:solidFill>
                <a:schemeClr val="bg1"/>
              </a:solidFill>
              <a:latin typeface="宋体" panose="02010600030101010101" pitchFamily="2" charset="-122"/>
              <a:ea typeface="宋体" panose="02010600030101010101" pitchFamily="2" charset="-122"/>
            </a:endParaRPr>
          </a:p>
        </p:txBody>
      </p:sp>
      <p:sp>
        <p:nvSpPr>
          <p:cNvPr id="160771" name="Text Box 3"/>
          <p:cNvSpPr txBox="1"/>
          <p:nvPr/>
        </p:nvSpPr>
        <p:spPr>
          <a:xfrm>
            <a:off x="187325" y="1700213"/>
            <a:ext cx="8534400"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en-US" altLang="zh-CN" b="0" dirty="0">
                <a:solidFill>
                  <a:schemeClr val="tx1"/>
                </a:solidFill>
                <a:latin typeface="Times New Roman" panose="02020603050405020304" pitchFamily="18" charset="0"/>
                <a:ea typeface="宋体" panose="02010600030101010101" pitchFamily="2" charset="-122"/>
              </a:rPr>
              <a:t>        </a:t>
            </a:r>
            <a:r>
              <a:rPr lang="zh-CN" altLang="en-US" dirty="0">
                <a:solidFill>
                  <a:srgbClr val="0000FF"/>
                </a:solidFill>
                <a:latin typeface="Times New Roman" panose="02020603050405020304" pitchFamily="18" charset="0"/>
                <a:ea typeface="宋体" panose="02010600030101010101" pitchFamily="2" charset="-122"/>
              </a:rPr>
              <a:t>首先</a:t>
            </a:r>
            <a:r>
              <a:rPr lang="zh-CN" altLang="en-US" b="0" dirty="0">
                <a:solidFill>
                  <a:srgbClr val="000000"/>
                </a:solidFill>
                <a:latin typeface="Times New Roman" panose="02020603050405020304" pitchFamily="18" charset="0"/>
                <a:ea typeface="宋体" panose="02010600030101010101" pitchFamily="2" charset="-122"/>
              </a:rPr>
              <a:t>，算法应当满足以特定的</a:t>
            </a:r>
            <a:r>
              <a:rPr lang="zh-CN" altLang="en-US" dirty="0">
                <a:solidFill>
                  <a:srgbClr val="FF0000"/>
                </a:solidFill>
                <a:latin typeface="Times New Roman" panose="02020603050405020304" pitchFamily="18" charset="0"/>
                <a:ea typeface="宋体" panose="02010600030101010101" pitchFamily="2" charset="-122"/>
              </a:rPr>
              <a:t>“规格说明”（</a:t>
            </a:r>
            <a:r>
              <a:rPr lang="en-US" altLang="zh-CN" dirty="0">
                <a:solidFill>
                  <a:srgbClr val="FF0000"/>
                </a:solidFill>
                <a:latin typeface="Times New Roman" panose="02020603050405020304" pitchFamily="18" charset="0"/>
                <a:ea typeface="宋体" panose="02010600030101010101" pitchFamily="2" charset="-122"/>
              </a:rPr>
              <a:t>Specification</a:t>
            </a:r>
            <a:r>
              <a:rPr lang="zh-CN" altLang="en-US" dirty="0">
                <a:solidFill>
                  <a:srgbClr val="FF0000"/>
                </a:solidFill>
                <a:latin typeface="Times New Roman" panose="02020603050405020304" pitchFamily="18" charset="0"/>
                <a:ea typeface="宋体" panose="02010600030101010101" pitchFamily="2" charset="-122"/>
              </a:rPr>
              <a:t>）</a:t>
            </a:r>
            <a:r>
              <a:rPr lang="zh-CN" altLang="en-US" b="0" dirty="0">
                <a:solidFill>
                  <a:srgbClr val="000000"/>
                </a:solidFill>
                <a:latin typeface="Times New Roman" panose="02020603050405020304" pitchFamily="18" charset="0"/>
                <a:ea typeface="宋体" panose="02010600030101010101" pitchFamily="2" charset="-122"/>
              </a:rPr>
              <a:t>方式给出的需求。</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60772" name="Text Box 4"/>
          <p:cNvSpPr txBox="1"/>
          <p:nvPr/>
        </p:nvSpPr>
        <p:spPr>
          <a:xfrm>
            <a:off x="187325" y="2924175"/>
            <a:ext cx="8550275"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en-US" altLang="zh-CN" b="0" dirty="0">
                <a:solidFill>
                  <a:schemeClr val="tx1"/>
                </a:solidFill>
                <a:latin typeface="Times New Roman" panose="02020603050405020304" pitchFamily="18" charset="0"/>
                <a:ea typeface="宋体" panose="02010600030101010101" pitchFamily="2" charset="-122"/>
              </a:rPr>
              <a:t>        </a:t>
            </a:r>
            <a:r>
              <a:rPr lang="zh-CN" altLang="en-US" dirty="0">
                <a:solidFill>
                  <a:srgbClr val="0000FF"/>
                </a:solidFill>
                <a:latin typeface="Times New Roman" panose="02020603050405020304" pitchFamily="18" charset="0"/>
                <a:ea typeface="宋体" panose="02010600030101010101" pitchFamily="2" charset="-122"/>
              </a:rPr>
              <a:t>其次</a:t>
            </a:r>
            <a:r>
              <a:rPr lang="zh-CN" altLang="en-US" b="0" dirty="0">
                <a:solidFill>
                  <a:srgbClr val="000000"/>
                </a:solidFill>
                <a:latin typeface="Times New Roman" panose="02020603050405020304" pitchFamily="18" charset="0"/>
                <a:ea typeface="宋体" panose="02010600030101010101" pitchFamily="2" charset="-122"/>
              </a:rPr>
              <a:t>，对算法是否</a:t>
            </a:r>
            <a:r>
              <a:rPr lang="zh-CN" altLang="en-US" b="0" dirty="0">
                <a:solidFill>
                  <a:srgbClr val="FF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正确</a:t>
            </a:r>
            <a:r>
              <a:rPr lang="zh-CN" altLang="en-US" b="0" dirty="0">
                <a:solidFill>
                  <a:srgbClr val="FF0000"/>
                </a:solidFill>
                <a:latin typeface="Times New Roman" panose="02020603050405020304" pitchFamily="18" charset="0"/>
                <a:ea typeface="宋体" panose="02010600030101010101" pitchFamily="2" charset="-122"/>
              </a:rPr>
              <a:t>”</a:t>
            </a:r>
            <a:r>
              <a:rPr lang="zh-CN" altLang="en-US" b="0" dirty="0">
                <a:solidFill>
                  <a:srgbClr val="000000"/>
                </a:solidFill>
                <a:latin typeface="Times New Roman" panose="02020603050405020304" pitchFamily="18" charset="0"/>
                <a:ea typeface="宋体" panose="02010600030101010101" pitchFamily="2" charset="-122"/>
              </a:rPr>
              <a:t>的理解可以有以下四个层次：</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60773" name="Text Box 5"/>
          <p:cNvSpPr txBox="1"/>
          <p:nvPr/>
        </p:nvSpPr>
        <p:spPr>
          <a:xfrm>
            <a:off x="998538" y="4159250"/>
            <a:ext cx="698182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a</a:t>
            </a:r>
            <a:r>
              <a:rPr lang="zh-CN" altLang="en-US" b="0" dirty="0">
                <a:solidFill>
                  <a:srgbClr val="000000"/>
                </a:solidFill>
                <a:latin typeface="Times New Roman" panose="02020603050405020304" pitchFamily="18" charset="0"/>
                <a:ea typeface="宋体" panose="02010600030101010101" pitchFamily="2" charset="-122"/>
              </a:rPr>
              <a:t>．程序中不含语法错误；</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60774" name="Text Box 6"/>
          <p:cNvSpPr txBox="1"/>
          <p:nvPr/>
        </p:nvSpPr>
        <p:spPr>
          <a:xfrm>
            <a:off x="998538" y="4876800"/>
            <a:ext cx="7635875"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b</a:t>
            </a:r>
            <a:r>
              <a:rPr lang="zh-CN" altLang="en-US" b="0" dirty="0">
                <a:solidFill>
                  <a:srgbClr val="000000"/>
                </a:solidFill>
                <a:latin typeface="Times New Roman" panose="02020603050405020304" pitchFamily="18" charset="0"/>
                <a:ea typeface="宋体" panose="02010600030101010101" pitchFamily="2" charset="-122"/>
              </a:rPr>
              <a:t>．程序对于几组输入数据能够得出满足要求的结果；</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60771"/>
                                        </p:tgtEl>
                                        <p:attrNameLst>
                                          <p:attrName>style.visibility</p:attrName>
                                        </p:attrNameLst>
                                      </p:cBhvr>
                                      <p:to>
                                        <p:strVal val="visible"/>
                                      </p:to>
                                    </p:set>
                                    <p:animEffect transition="in" filter="wipe(left)">
                                      <p:cBhvr>
                                        <p:cTn id="7" dur="75"/>
                                        <p:tgtEl>
                                          <p:spTgt spid="1607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60772"/>
                                        </p:tgtEl>
                                        <p:attrNameLst>
                                          <p:attrName>style.visibility</p:attrName>
                                        </p:attrNameLst>
                                      </p:cBhvr>
                                      <p:to>
                                        <p:strVal val="visible"/>
                                      </p:to>
                                    </p:set>
                                    <p:animEffect transition="in" filter="wipe(left)">
                                      <p:cBhvr>
                                        <p:cTn id="12" dur="75"/>
                                        <p:tgtEl>
                                          <p:spTgt spid="1607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60773"/>
                                        </p:tgtEl>
                                        <p:attrNameLst>
                                          <p:attrName>style.visibility</p:attrName>
                                        </p:attrNameLst>
                                      </p:cBhvr>
                                      <p:to>
                                        <p:strVal val="visible"/>
                                      </p:to>
                                    </p:set>
                                    <p:animEffect transition="in" filter="blinds(vertical)">
                                      <p:cBhvr>
                                        <p:cTn id="17" dur="500"/>
                                        <p:tgtEl>
                                          <p:spTgt spid="16077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60774"/>
                                        </p:tgtEl>
                                        <p:attrNameLst>
                                          <p:attrName>style.visibility</p:attrName>
                                        </p:attrNameLst>
                                      </p:cBhvr>
                                      <p:to>
                                        <p:strVal val="visible"/>
                                      </p:to>
                                    </p:set>
                                    <p:animEffect transition="in" filter="blinds(vertical)">
                                      <p:cBhvr>
                                        <p:cTn id="22" dur="500"/>
                                        <p:tgtEl>
                                          <p:spTgt spid="160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p:bldP spid="160772" grpId="0"/>
      <p:bldP spid="160773" grpId="0"/>
      <p:bldP spid="16077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p:nvPr/>
        </p:nvSpPr>
        <p:spPr>
          <a:xfrm>
            <a:off x="444500" y="1633538"/>
            <a:ext cx="8353425"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en-US" altLang="zh-CN" dirty="0">
                <a:solidFill>
                  <a:srgbClr val="FF0000"/>
                </a:solidFill>
                <a:latin typeface="Times New Roman" panose="02020603050405020304" pitchFamily="18" charset="0"/>
                <a:ea typeface="宋体" panose="02010600030101010101" pitchFamily="2" charset="-122"/>
              </a:rPr>
              <a:t> c</a:t>
            </a:r>
            <a:r>
              <a:rPr lang="zh-CN" altLang="en-US" dirty="0">
                <a:solidFill>
                  <a:srgbClr val="FF0000"/>
                </a:solidFill>
                <a:latin typeface="Times New Roman" panose="02020603050405020304" pitchFamily="18" charset="0"/>
                <a:ea typeface="宋体" panose="02010600030101010101" pitchFamily="2" charset="-122"/>
              </a:rPr>
              <a:t>．程序对于精心选择的、典型、苛刻且带有刁难性的几组输入数据能够得出满足要求的结果；</a:t>
            </a:r>
            <a:endParaRPr lang="zh-CN" altLang="en-US" b="0" dirty="0">
              <a:solidFill>
                <a:schemeClr val="tx1"/>
              </a:solidFill>
              <a:latin typeface="Times New Roman" panose="02020603050405020304" pitchFamily="18" charset="0"/>
              <a:ea typeface="宋体" panose="02010600030101010101" pitchFamily="2" charset="-122"/>
            </a:endParaRPr>
          </a:p>
        </p:txBody>
      </p:sp>
      <p:sp>
        <p:nvSpPr>
          <p:cNvPr id="161795" name="Text Box 3"/>
          <p:cNvSpPr txBox="1"/>
          <p:nvPr/>
        </p:nvSpPr>
        <p:spPr>
          <a:xfrm>
            <a:off x="582613" y="4441825"/>
            <a:ext cx="7854950" cy="1158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5000"/>
              </a:lnSpc>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通常以</a:t>
            </a:r>
            <a:r>
              <a:rPr lang="zh-CN" altLang="en-US" dirty="0">
                <a:solidFill>
                  <a:srgbClr val="FF0000"/>
                </a:solidFill>
                <a:latin typeface="Times New Roman" panose="02020603050405020304" pitchFamily="18" charset="0"/>
                <a:ea typeface="宋体" panose="02010600030101010101" pitchFamily="2" charset="-122"/>
              </a:rPr>
              <a:t>第 </a:t>
            </a:r>
            <a:r>
              <a:rPr lang="en-US" altLang="zh-CN" dirty="0">
                <a:solidFill>
                  <a:srgbClr val="FF0000"/>
                </a:solidFill>
                <a:latin typeface="Times New Roman" panose="02020603050405020304" pitchFamily="18" charset="0"/>
                <a:ea typeface="宋体" panose="02010600030101010101" pitchFamily="2" charset="-122"/>
              </a:rPr>
              <a:t>c </a:t>
            </a:r>
            <a:r>
              <a:rPr lang="zh-CN" altLang="en-US" dirty="0">
                <a:solidFill>
                  <a:srgbClr val="FF0000"/>
                </a:solidFill>
                <a:latin typeface="Times New Roman" panose="02020603050405020304" pitchFamily="18" charset="0"/>
                <a:ea typeface="宋体" panose="02010600030101010101" pitchFamily="2" charset="-122"/>
              </a:rPr>
              <a:t>层</a:t>
            </a:r>
            <a:r>
              <a:rPr lang="zh-CN" altLang="en-US" b="0" dirty="0">
                <a:solidFill>
                  <a:srgbClr val="000000"/>
                </a:solidFill>
                <a:latin typeface="Times New Roman" panose="02020603050405020304" pitchFamily="18" charset="0"/>
                <a:ea typeface="宋体" panose="02010600030101010101" pitchFamily="2" charset="-122"/>
              </a:rPr>
              <a:t>含义的正确性作为衡量一个算法是否合格的标准。</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61796" name="Text Box 4"/>
          <p:cNvSpPr txBox="1"/>
          <p:nvPr/>
        </p:nvSpPr>
        <p:spPr>
          <a:xfrm>
            <a:off x="519113" y="3081338"/>
            <a:ext cx="8094662"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en-US" altLang="zh-CN" b="0" dirty="0">
                <a:solidFill>
                  <a:schemeClr val="tx1"/>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d</a:t>
            </a:r>
            <a:r>
              <a:rPr lang="zh-CN" altLang="en-US" b="0" dirty="0">
                <a:solidFill>
                  <a:srgbClr val="000000"/>
                </a:solidFill>
                <a:latin typeface="Times New Roman" panose="02020603050405020304" pitchFamily="18" charset="0"/>
                <a:ea typeface="宋体" panose="02010600030101010101" pitchFamily="2" charset="-122"/>
              </a:rPr>
              <a:t>．程序对于一切合法的输入数据都能得出满足要求的结果。</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61794"/>
                                        </p:tgtEl>
                                        <p:attrNameLst>
                                          <p:attrName>style.visibility</p:attrName>
                                        </p:attrNameLst>
                                      </p:cBhvr>
                                      <p:to>
                                        <p:strVal val="visible"/>
                                      </p:to>
                                    </p:set>
                                    <p:animEffect transition="in" filter="blinds(vertical)">
                                      <p:cBhvr>
                                        <p:cTn id="7" dur="500"/>
                                        <p:tgtEl>
                                          <p:spTgt spid="1617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61796"/>
                                        </p:tgtEl>
                                        <p:attrNameLst>
                                          <p:attrName>style.visibility</p:attrName>
                                        </p:attrNameLst>
                                      </p:cBhvr>
                                      <p:to>
                                        <p:strVal val="visible"/>
                                      </p:to>
                                    </p:set>
                                    <p:animEffect transition="in" filter="blinds(vertical)">
                                      <p:cBhvr>
                                        <p:cTn id="12" dur="500"/>
                                        <p:tgtEl>
                                          <p:spTgt spid="1617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61795"/>
                                        </p:tgtEl>
                                        <p:attrNameLst>
                                          <p:attrName>style.visibility</p:attrName>
                                        </p:attrNameLst>
                                      </p:cBhvr>
                                      <p:to>
                                        <p:strVal val="visible"/>
                                      </p:to>
                                    </p:set>
                                    <p:animEffect transition="in" filter="wipe(left)">
                                      <p:cBhvr>
                                        <p:cTn id="17" dur="75"/>
                                        <p:tgtEl>
                                          <p:spTgt spid="161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p:bldP spid="161795" grpId="0"/>
      <p:bldP spid="16179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p:nvPr/>
        </p:nvSpPr>
        <p:spPr>
          <a:xfrm>
            <a:off x="476250" y="196850"/>
            <a:ext cx="2022475"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3200" dirty="0">
                <a:solidFill>
                  <a:schemeClr val="bg1"/>
                </a:solidFill>
                <a:latin typeface="宋体" panose="02010600030101010101" pitchFamily="2" charset="-122"/>
                <a:ea typeface="宋体" panose="02010600030101010101" pitchFamily="2" charset="-122"/>
              </a:rPr>
              <a:t>2. </a:t>
            </a:r>
            <a:r>
              <a:rPr lang="zh-CN" altLang="en-US" sz="3200" dirty="0">
                <a:solidFill>
                  <a:schemeClr val="bg1"/>
                </a:solidFill>
                <a:latin typeface="宋体" panose="02010600030101010101" pitchFamily="2" charset="-122"/>
                <a:ea typeface="宋体" panose="02010600030101010101" pitchFamily="2" charset="-122"/>
              </a:rPr>
              <a:t>可读性</a:t>
            </a:r>
            <a:endParaRPr lang="zh-CN" altLang="en-US" sz="3200" dirty="0">
              <a:solidFill>
                <a:schemeClr val="bg1"/>
              </a:solidFill>
              <a:latin typeface="宋体" panose="02010600030101010101" pitchFamily="2" charset="-122"/>
              <a:ea typeface="宋体" panose="02010600030101010101" pitchFamily="2" charset="-122"/>
            </a:endParaRPr>
          </a:p>
        </p:txBody>
      </p:sp>
      <p:sp>
        <p:nvSpPr>
          <p:cNvPr id="162819" name="Text Box 3"/>
          <p:cNvSpPr txBox="1"/>
          <p:nvPr/>
        </p:nvSpPr>
        <p:spPr>
          <a:xfrm>
            <a:off x="339725" y="1993900"/>
            <a:ext cx="8231188" cy="30845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50000"/>
              </a:lnSpc>
              <a:spcBef>
                <a:spcPct val="0"/>
              </a:spcBef>
              <a:buClrTx/>
              <a:buFont typeface="Arial" panose="020B0604020202020204" pitchFamily="34" charset="0"/>
              <a:buNone/>
            </a:pPr>
            <a:r>
              <a:rPr lang="en-US" altLang="zh-CN" b="0" dirty="0">
                <a:solidFill>
                  <a:schemeClr val="tx1"/>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算法首先是为了人的</a:t>
            </a:r>
            <a:r>
              <a:rPr lang="zh-CN" altLang="en-US" dirty="0">
                <a:solidFill>
                  <a:srgbClr val="FF0000"/>
                </a:solidFill>
                <a:latin typeface="Times New Roman" panose="02020603050405020304" pitchFamily="18" charset="0"/>
                <a:ea typeface="宋体" panose="02010600030101010101" pitchFamily="2" charset="-122"/>
              </a:rPr>
              <a:t>阅读与交流</a:t>
            </a:r>
            <a:r>
              <a:rPr lang="zh-CN" altLang="en-US" b="0" dirty="0">
                <a:solidFill>
                  <a:srgbClr val="000000"/>
                </a:solidFill>
                <a:latin typeface="Times New Roman" panose="02020603050405020304" pitchFamily="18" charset="0"/>
                <a:ea typeface="宋体" panose="02010600030101010101" pitchFamily="2" charset="-122"/>
              </a:rPr>
              <a:t>，其次才是为了</a:t>
            </a:r>
            <a:r>
              <a:rPr lang="zh-CN" altLang="en-US" dirty="0">
                <a:solidFill>
                  <a:srgbClr val="FF0000"/>
                </a:solidFill>
                <a:latin typeface="Times New Roman" panose="02020603050405020304" pitchFamily="18" charset="0"/>
                <a:ea typeface="宋体" panose="02010600030101010101" pitchFamily="2" charset="-122"/>
              </a:rPr>
              <a:t>计算机执行</a:t>
            </a:r>
            <a:r>
              <a:rPr lang="zh-CN" altLang="en-US" b="0" dirty="0">
                <a:solidFill>
                  <a:srgbClr val="000000"/>
                </a:solidFill>
                <a:latin typeface="Times New Roman" panose="02020603050405020304" pitchFamily="18" charset="0"/>
                <a:ea typeface="宋体" panose="02010600030101010101" pitchFamily="2" charset="-122"/>
              </a:rPr>
              <a:t>。因此，算法应该易于人的理解；另一方面，晦涩难读的程序极易隐藏较多错误而难以调试。</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spcBef>
                <a:spcPct val="0"/>
              </a:spcBef>
              <a:buClrTx/>
              <a:buFont typeface="Arial" panose="020B0604020202020204" pitchFamily="34" charset="0"/>
              <a:buNone/>
            </a:pPr>
            <a:endParaRPr lang="en-US" altLang="zh-CN"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62819"/>
                                        </p:tgtEl>
                                        <p:attrNameLst>
                                          <p:attrName>style.visibility</p:attrName>
                                        </p:attrNameLst>
                                      </p:cBhvr>
                                      <p:to>
                                        <p:strVal val="visible"/>
                                      </p:to>
                                    </p:set>
                                    <p:animEffect transition="in" filter="wipe(left)">
                                      <p:cBhvr>
                                        <p:cTn id="7" dur="75"/>
                                        <p:tgtEl>
                                          <p:spTgt spid="162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p:nvPr/>
        </p:nvSpPr>
        <p:spPr>
          <a:xfrm>
            <a:off x="387350" y="241300"/>
            <a:ext cx="238442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3200" dirty="0">
                <a:solidFill>
                  <a:schemeClr val="bg1"/>
                </a:solidFill>
                <a:latin typeface="宋体" panose="02010600030101010101" pitchFamily="2" charset="-122"/>
                <a:ea typeface="宋体" panose="02010600030101010101" pitchFamily="2" charset="-122"/>
              </a:rPr>
              <a:t>3</a:t>
            </a:r>
            <a:r>
              <a:rPr lang="zh-CN" altLang="en-US" sz="3200" dirty="0">
                <a:solidFill>
                  <a:schemeClr val="bg1"/>
                </a:solidFill>
                <a:latin typeface="宋体" panose="02010600030101010101" pitchFamily="2" charset="-122"/>
                <a:ea typeface="宋体" panose="02010600030101010101" pitchFamily="2" charset="-122"/>
              </a:rPr>
              <a:t>．健壮性</a:t>
            </a:r>
            <a:endParaRPr lang="zh-CN" altLang="en-US" sz="3200" dirty="0">
              <a:solidFill>
                <a:schemeClr val="bg1"/>
              </a:solidFill>
              <a:latin typeface="宋体" panose="02010600030101010101" pitchFamily="2" charset="-122"/>
              <a:ea typeface="宋体" panose="02010600030101010101" pitchFamily="2" charset="-122"/>
            </a:endParaRPr>
          </a:p>
        </p:txBody>
      </p:sp>
      <p:sp>
        <p:nvSpPr>
          <p:cNvPr id="163843" name="Text Box 3"/>
          <p:cNvSpPr txBox="1"/>
          <p:nvPr/>
        </p:nvSpPr>
        <p:spPr>
          <a:xfrm>
            <a:off x="346075" y="1787525"/>
            <a:ext cx="8305800" cy="33401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0"/>
              </a:spcBef>
              <a:buClrTx/>
              <a:buFont typeface="Arial" panose="020B0604020202020204" pitchFamily="34" charset="0"/>
              <a:buNone/>
            </a:pPr>
            <a:r>
              <a:rPr lang="en-US" altLang="zh-CN" sz="4000" b="0" dirty="0">
                <a:solidFill>
                  <a:schemeClr val="tx1"/>
                </a:solidFill>
                <a:latin typeface="楷体_GB2312" pitchFamily="49" charset="-122"/>
                <a:ea typeface="楷体_GB2312" pitchFamily="49" charset="-122"/>
              </a:rPr>
              <a:t>   </a:t>
            </a:r>
            <a:r>
              <a:rPr lang="zh-CN" altLang="en-US" b="0" dirty="0">
                <a:solidFill>
                  <a:srgbClr val="000000"/>
                </a:solidFill>
                <a:latin typeface="Times New Roman" panose="02020603050405020304" pitchFamily="18" charset="0"/>
                <a:ea typeface="宋体" panose="02010600030101010101" pitchFamily="2" charset="-122"/>
              </a:rPr>
              <a:t>当输入的数据</a:t>
            </a:r>
            <a:r>
              <a:rPr lang="zh-CN" altLang="en-US" dirty="0">
                <a:solidFill>
                  <a:srgbClr val="FF0000"/>
                </a:solidFill>
                <a:latin typeface="楷体_GB2312" pitchFamily="49" charset="-122"/>
                <a:ea typeface="宋体" panose="02010600030101010101" pitchFamily="2" charset="-122"/>
              </a:rPr>
              <a:t>非法</a:t>
            </a:r>
            <a:r>
              <a:rPr lang="zh-CN" altLang="en-US" b="0" dirty="0">
                <a:solidFill>
                  <a:srgbClr val="000000"/>
                </a:solidFill>
                <a:latin typeface="Times New Roman" panose="02020603050405020304" pitchFamily="18" charset="0"/>
                <a:ea typeface="宋体" panose="02010600030101010101" pitchFamily="2" charset="-122"/>
              </a:rPr>
              <a:t>时，算法应当恰当地作出反应或者</a:t>
            </a:r>
            <a:r>
              <a:rPr lang="zh-CN" altLang="en-US" dirty="0">
                <a:solidFill>
                  <a:srgbClr val="FF0000"/>
                </a:solidFill>
                <a:latin typeface="楷体_GB2312" pitchFamily="49" charset="-122"/>
                <a:ea typeface="宋体" panose="02010600030101010101" pitchFamily="2" charset="-122"/>
              </a:rPr>
              <a:t>进行相应处理</a:t>
            </a:r>
            <a:r>
              <a:rPr lang="zh-CN" altLang="en-US" b="0" dirty="0">
                <a:solidFill>
                  <a:srgbClr val="000000"/>
                </a:solidFill>
                <a:latin typeface="Times New Roman" panose="02020603050405020304" pitchFamily="18" charset="0"/>
                <a:ea typeface="宋体" panose="02010600030101010101" pitchFamily="2" charset="-122"/>
              </a:rPr>
              <a:t>，而不是产生莫名奇妙的输出结果。另外，</a:t>
            </a:r>
            <a:r>
              <a:rPr lang="zh-CN" altLang="en-US" dirty="0">
                <a:solidFill>
                  <a:srgbClr val="FF0000"/>
                </a:solidFill>
                <a:latin typeface="楷体_GB2312" pitchFamily="49" charset="-122"/>
                <a:ea typeface="宋体" panose="02010600030101010101" pitchFamily="2" charset="-122"/>
              </a:rPr>
              <a:t>处理出错的方法</a:t>
            </a:r>
            <a:r>
              <a:rPr lang="zh-CN" altLang="en-US" b="0" dirty="0">
                <a:solidFill>
                  <a:srgbClr val="000000"/>
                </a:solidFill>
                <a:latin typeface="Times New Roman" panose="02020603050405020304" pitchFamily="18" charset="0"/>
                <a:ea typeface="宋体" panose="02010600030101010101" pitchFamily="2" charset="-122"/>
              </a:rPr>
              <a:t>不应是中断程序的执行，而应是</a:t>
            </a:r>
            <a:r>
              <a:rPr lang="zh-CN" altLang="en-US" dirty="0">
                <a:solidFill>
                  <a:srgbClr val="FF0000"/>
                </a:solidFill>
                <a:latin typeface="楷体_GB2312" pitchFamily="49" charset="-122"/>
                <a:ea typeface="宋体" panose="02010600030101010101" pitchFamily="2" charset="-122"/>
              </a:rPr>
              <a:t>返回一个表示错误或错误性质的值</a:t>
            </a:r>
            <a:r>
              <a:rPr lang="zh-CN" altLang="en-US" b="0" dirty="0">
                <a:solidFill>
                  <a:srgbClr val="000000"/>
                </a:solidFill>
                <a:latin typeface="Times New Roman" panose="02020603050405020304" pitchFamily="18" charset="0"/>
                <a:ea typeface="宋体" panose="02010600030101010101" pitchFamily="2" charset="-122"/>
              </a:rPr>
              <a:t>，以便在更高的抽象层次上进行处理。</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63843"/>
                                        </p:tgtEl>
                                        <p:attrNameLst>
                                          <p:attrName>style.visibility</p:attrName>
                                        </p:attrNameLst>
                                      </p:cBhvr>
                                      <p:to>
                                        <p:strVal val="visible"/>
                                      </p:to>
                                    </p:set>
                                    <p:animEffect transition="in" filter="wipe(left)">
                                      <p:cBhvr>
                                        <p:cTn id="7" dur="75"/>
                                        <p:tgtEl>
                                          <p:spTgt spid="163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p:nvPr/>
        </p:nvSpPr>
        <p:spPr>
          <a:xfrm>
            <a:off x="293688" y="231775"/>
            <a:ext cx="561657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3200" dirty="0">
                <a:solidFill>
                  <a:schemeClr val="bg1"/>
                </a:solidFill>
                <a:latin typeface="宋体" panose="02010600030101010101" pitchFamily="2" charset="-122"/>
                <a:ea typeface="宋体" panose="02010600030101010101" pitchFamily="2" charset="-122"/>
              </a:rPr>
              <a:t>4</a:t>
            </a:r>
            <a:r>
              <a:rPr lang="zh-CN" altLang="en-US" sz="3200" dirty="0">
                <a:solidFill>
                  <a:schemeClr val="bg1"/>
                </a:solidFill>
                <a:latin typeface="宋体" panose="02010600030101010101" pitchFamily="2" charset="-122"/>
                <a:ea typeface="宋体" panose="02010600030101010101" pitchFamily="2" charset="-122"/>
              </a:rPr>
              <a:t>．高效率与低存储量需求</a:t>
            </a:r>
            <a:endParaRPr lang="zh-CN" altLang="en-US" sz="3200" dirty="0">
              <a:solidFill>
                <a:schemeClr val="bg1"/>
              </a:solidFill>
              <a:latin typeface="宋体" panose="02010600030101010101" pitchFamily="2" charset="-122"/>
              <a:ea typeface="宋体" panose="02010600030101010101" pitchFamily="2" charset="-122"/>
            </a:endParaRPr>
          </a:p>
        </p:txBody>
      </p:sp>
      <p:sp>
        <p:nvSpPr>
          <p:cNvPr id="164867" name="Text Box 3"/>
          <p:cNvSpPr txBox="1"/>
          <p:nvPr/>
        </p:nvSpPr>
        <p:spPr>
          <a:xfrm>
            <a:off x="563563" y="2335213"/>
            <a:ext cx="7859712" cy="21431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0"/>
              </a:spcBef>
              <a:buClrTx/>
              <a:buFont typeface="Arial" panose="020B0604020202020204" pitchFamily="34" charset="0"/>
              <a:buNone/>
            </a:pPr>
            <a:r>
              <a:rPr lang="en-US" altLang="zh-CN" sz="4000" b="0" dirty="0">
                <a:solidFill>
                  <a:schemeClr val="tx1"/>
                </a:solidFill>
                <a:latin typeface="楷体_GB2312" pitchFamily="49" charset="-122"/>
                <a:ea typeface="楷体_GB2312" pitchFamily="49" charset="-122"/>
              </a:rPr>
              <a:t>   </a:t>
            </a:r>
            <a:r>
              <a:rPr lang="zh-CN" altLang="en-US" b="0" dirty="0">
                <a:solidFill>
                  <a:srgbClr val="000000"/>
                </a:solidFill>
                <a:latin typeface="Times New Roman" panose="02020603050405020304" pitchFamily="18" charset="0"/>
                <a:ea typeface="宋体" panose="02010600030101010101" pitchFamily="2" charset="-122"/>
              </a:rPr>
              <a:t>通常，效率指的是</a:t>
            </a:r>
            <a:r>
              <a:rPr lang="zh-CN" altLang="en-US" dirty="0">
                <a:solidFill>
                  <a:srgbClr val="FF0000"/>
                </a:solidFill>
                <a:latin typeface="楷体_GB2312" pitchFamily="49" charset="-122"/>
                <a:ea typeface="宋体" panose="02010600030101010101" pitchFamily="2" charset="-122"/>
              </a:rPr>
              <a:t>算法执行时间</a:t>
            </a:r>
            <a:r>
              <a:rPr lang="zh-CN" altLang="en-US" b="0" dirty="0">
                <a:solidFill>
                  <a:srgbClr val="000000"/>
                </a:solidFill>
                <a:latin typeface="Times New Roman" panose="02020603050405020304" pitchFamily="18" charset="0"/>
                <a:ea typeface="宋体" panose="02010600030101010101" pitchFamily="2" charset="-122"/>
              </a:rPr>
              <a:t>；存储量指的是算法执行过程中</a:t>
            </a:r>
            <a:r>
              <a:rPr lang="zh-CN" altLang="en-US" dirty="0">
                <a:solidFill>
                  <a:srgbClr val="FF0000"/>
                </a:solidFill>
                <a:latin typeface="楷体_GB2312" pitchFamily="49" charset="-122"/>
                <a:ea typeface="宋体" panose="02010600030101010101" pitchFamily="2" charset="-122"/>
              </a:rPr>
              <a:t>所需的最大存储空间</a:t>
            </a:r>
            <a:r>
              <a:rPr lang="zh-CN" altLang="en-US" b="0" dirty="0">
                <a:solidFill>
                  <a:srgbClr val="000000"/>
                </a:solidFill>
                <a:latin typeface="Times New Roman" panose="02020603050405020304" pitchFamily="18" charset="0"/>
                <a:ea typeface="宋体" panose="02010600030101010101" pitchFamily="2" charset="-122"/>
              </a:rPr>
              <a:t>。两者都与问题的规模有关。</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64867"/>
                                        </p:tgtEl>
                                        <p:attrNameLst>
                                          <p:attrName>style.visibility</p:attrName>
                                        </p:attrNameLst>
                                      </p:cBhvr>
                                      <p:to>
                                        <p:strVal val="visible"/>
                                      </p:to>
                                    </p:set>
                                    <p:animEffect transition="in" filter="wipe(left)">
                                      <p:cBhvr>
                                        <p:cTn id="7" dur="75"/>
                                        <p:tgtEl>
                                          <p:spTgt spid="164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Text Box 3"/>
          <p:cNvSpPr txBox="1"/>
          <p:nvPr/>
        </p:nvSpPr>
        <p:spPr>
          <a:xfrm>
            <a:off x="655638" y="1565275"/>
            <a:ext cx="55181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通常有两种衡量算法效率的方法：</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65892" name="Text Box 4"/>
          <p:cNvSpPr txBox="1"/>
          <p:nvPr/>
        </p:nvSpPr>
        <p:spPr>
          <a:xfrm>
            <a:off x="655638" y="2273300"/>
            <a:ext cx="2236787"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dirty="0">
                <a:solidFill>
                  <a:srgbClr val="9900CC"/>
                </a:solidFill>
                <a:latin typeface="Times New Roman" panose="02020603050405020304" pitchFamily="18" charset="0"/>
                <a:ea typeface="宋体" panose="02010600030101010101" pitchFamily="2" charset="-122"/>
              </a:rPr>
              <a:t> </a:t>
            </a:r>
            <a:r>
              <a:rPr lang="en-US" altLang="zh-CN" dirty="0">
                <a:solidFill>
                  <a:schemeClr val="tx1"/>
                </a:solidFill>
                <a:latin typeface="Times New Roman" panose="02020603050405020304" pitchFamily="18" charset="0"/>
                <a:ea typeface="宋体" panose="02010600030101010101" pitchFamily="2" charset="-122"/>
              </a:rPr>
              <a:t>  </a:t>
            </a:r>
            <a:r>
              <a:rPr lang="zh-CN" altLang="en-US" dirty="0">
                <a:solidFill>
                  <a:srgbClr val="9900CC"/>
                </a:solidFill>
                <a:latin typeface="Times New Roman" panose="02020603050405020304" pitchFamily="18" charset="0"/>
                <a:ea typeface="宋体" panose="02010600030101010101" pitchFamily="2" charset="-122"/>
              </a:rPr>
              <a:t>事后统计法</a:t>
            </a:r>
            <a:endParaRPr lang="zh-CN" altLang="en-US" dirty="0">
              <a:solidFill>
                <a:schemeClr val="tx1"/>
              </a:solidFill>
              <a:latin typeface="Times New Roman" panose="02020603050405020304" pitchFamily="18" charset="0"/>
              <a:ea typeface="宋体" panose="02010600030101010101" pitchFamily="2" charset="-122"/>
            </a:endParaRPr>
          </a:p>
        </p:txBody>
      </p:sp>
      <p:sp>
        <p:nvSpPr>
          <p:cNvPr id="165894" name="Text Box 6"/>
          <p:cNvSpPr txBox="1"/>
          <p:nvPr/>
        </p:nvSpPr>
        <p:spPr>
          <a:xfrm>
            <a:off x="1303338" y="2874963"/>
            <a:ext cx="5661025" cy="11271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缺点： </a:t>
            </a:r>
            <a:r>
              <a:rPr lang="en-US" altLang="zh-CN" b="0" dirty="0">
                <a:solidFill>
                  <a:srgbClr val="000000"/>
                </a:solidFill>
                <a:latin typeface="Times New Roman" panose="02020603050405020304" pitchFamily="18" charset="0"/>
                <a:ea typeface="宋体" panose="02010600030101010101" pitchFamily="2" charset="-122"/>
              </a:rPr>
              <a:t>1. </a:t>
            </a:r>
            <a:r>
              <a:rPr lang="zh-CN" altLang="en-US" b="0" dirty="0">
                <a:solidFill>
                  <a:srgbClr val="000000"/>
                </a:solidFill>
                <a:latin typeface="Times New Roman" panose="02020603050405020304" pitchFamily="18" charset="0"/>
                <a:ea typeface="宋体" panose="02010600030101010101" pitchFamily="2" charset="-122"/>
              </a:rPr>
              <a:t>必须执行程序</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2. </a:t>
            </a:r>
            <a:r>
              <a:rPr lang="zh-CN" altLang="en-US" b="0" dirty="0">
                <a:solidFill>
                  <a:srgbClr val="000000"/>
                </a:solidFill>
                <a:latin typeface="Times New Roman" panose="02020603050405020304" pitchFamily="18" charset="0"/>
                <a:ea typeface="宋体" panose="02010600030101010101" pitchFamily="2" charset="-122"/>
              </a:rPr>
              <a:t>其它因素会掩盖算法本质</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65895" name="Text Box 7">
            <a:hlinkClick r:id="rId1" action="ppaction://hlinksldjump"/>
          </p:cNvPr>
          <p:cNvSpPr txBox="1"/>
          <p:nvPr/>
        </p:nvSpPr>
        <p:spPr>
          <a:xfrm>
            <a:off x="303213" y="250825"/>
            <a:ext cx="5316537"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3200" dirty="0">
                <a:solidFill>
                  <a:schemeClr val="bg1"/>
                </a:solidFill>
                <a:latin typeface="宋体" panose="02010600030101010101" pitchFamily="2" charset="-122"/>
                <a:ea typeface="宋体" panose="02010600030101010101" pitchFamily="2" charset="-122"/>
              </a:rPr>
              <a:t>1.4.3 </a:t>
            </a:r>
            <a:r>
              <a:rPr lang="zh-CN" altLang="en-US" sz="3200" dirty="0">
                <a:solidFill>
                  <a:schemeClr val="bg1"/>
                </a:solidFill>
                <a:latin typeface="宋体" panose="02010600030101010101" pitchFamily="2" charset="-122"/>
                <a:ea typeface="宋体" panose="02010600030101010101" pitchFamily="2" charset="-122"/>
              </a:rPr>
              <a:t>算法效率的度量</a:t>
            </a:r>
            <a:endParaRPr lang="zh-CN" altLang="en-US" sz="3200" dirty="0">
              <a:solidFill>
                <a:schemeClr val="bg1"/>
              </a:solidFill>
              <a:latin typeface="宋体" panose="02010600030101010101" pitchFamily="2" charset="-122"/>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5895"/>
                                        </p:tgtEl>
                                        <p:attrNameLst>
                                          <p:attrName>style.visibility</p:attrName>
                                        </p:attrNameLst>
                                      </p:cBhvr>
                                      <p:to>
                                        <p:strVal val="visible"/>
                                      </p:to>
                                    </p:set>
                                    <p:anim calcmode="lin" valueType="num">
                                      <p:cBhvr additive="base">
                                        <p:cTn id="7" dur="500" fill="hold"/>
                                        <p:tgtEl>
                                          <p:spTgt spid="165895"/>
                                        </p:tgtEl>
                                        <p:attrNameLst>
                                          <p:attrName>ppt_x</p:attrName>
                                        </p:attrNameLst>
                                      </p:cBhvr>
                                      <p:tavLst>
                                        <p:tav tm="0">
                                          <p:val>
                                            <p:strVal val="0-#ppt_w/2"/>
                                          </p:val>
                                        </p:tav>
                                        <p:tav tm="100000">
                                          <p:val>
                                            <p:strVal val="#ppt_x"/>
                                          </p:val>
                                        </p:tav>
                                      </p:tavLst>
                                    </p:anim>
                                    <p:anim calcmode="lin" valueType="num">
                                      <p:cBhvr additive="base">
                                        <p:cTn id="8" dur="500" fill="hold"/>
                                        <p:tgtEl>
                                          <p:spTgt spid="1658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5891"/>
                                        </p:tgtEl>
                                        <p:attrNameLst>
                                          <p:attrName>style.visibility</p:attrName>
                                        </p:attrNameLst>
                                      </p:cBhvr>
                                      <p:to>
                                        <p:strVal val="visible"/>
                                      </p:to>
                                    </p:set>
                                    <p:anim calcmode="lin" valueType="num">
                                      <p:cBhvr additive="base">
                                        <p:cTn id="13" dur="500" fill="hold"/>
                                        <p:tgtEl>
                                          <p:spTgt spid="165891"/>
                                        </p:tgtEl>
                                        <p:attrNameLst>
                                          <p:attrName>ppt_x</p:attrName>
                                        </p:attrNameLst>
                                      </p:cBhvr>
                                      <p:tavLst>
                                        <p:tav tm="0">
                                          <p:val>
                                            <p:strVal val="#ppt_x"/>
                                          </p:val>
                                        </p:tav>
                                        <p:tav tm="100000">
                                          <p:val>
                                            <p:strVal val="#ppt_x"/>
                                          </p:val>
                                        </p:tav>
                                      </p:tavLst>
                                    </p:anim>
                                    <p:anim calcmode="lin" valueType="num">
                                      <p:cBhvr additive="base">
                                        <p:cTn id="14" dur="500" fill="hold"/>
                                        <p:tgtEl>
                                          <p:spTgt spid="16589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grpId="0" nodeType="clickEffect">
                                  <p:stCondLst>
                                    <p:cond delay="0"/>
                                  </p:stCondLst>
                                  <p:iterate type="wd">
                                    <p:tmPct val="100000"/>
                                  </p:iterate>
                                  <p:childTnLst>
                                    <p:set>
                                      <p:cBhvr>
                                        <p:cTn id="18" dur="1" fill="hold">
                                          <p:stCondLst>
                                            <p:cond delay="0"/>
                                          </p:stCondLst>
                                        </p:cTn>
                                        <p:tgtEl>
                                          <p:spTgt spid="165892"/>
                                        </p:tgtEl>
                                        <p:attrNameLst>
                                          <p:attrName>style.visibility</p:attrName>
                                        </p:attrNameLst>
                                      </p:cBhvr>
                                      <p:to>
                                        <p:strVal val="visible"/>
                                      </p:to>
                                    </p:set>
                                    <p:animEffect transition="in" filter="blinds(vertical)">
                                      <p:cBhvr>
                                        <p:cTn id="19" dur="300"/>
                                        <p:tgtEl>
                                          <p:spTgt spid="165892"/>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65894"/>
                                        </p:tgtEl>
                                        <p:attrNameLst>
                                          <p:attrName>style.visibility</p:attrName>
                                        </p:attrNameLst>
                                      </p:cBhvr>
                                      <p:to>
                                        <p:strVal val="visible"/>
                                      </p:to>
                                    </p:set>
                                    <p:animEffect transition="in" filter="box(out)">
                                      <p:cBhvr>
                                        <p:cTn id="24" dur="500"/>
                                        <p:tgtEl>
                                          <p:spTgt spid="165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p:bldP spid="165892" grpId="0"/>
      <p:bldP spid="165894" grpId="0"/>
      <p:bldP spid="16589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p:nvPr/>
        </p:nvSpPr>
        <p:spPr>
          <a:xfrm>
            <a:off x="879475" y="1517650"/>
            <a:ext cx="48069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和算法执行时间相关的因素：</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66915" name="Text Box 3"/>
          <p:cNvSpPr txBox="1"/>
          <p:nvPr/>
        </p:nvSpPr>
        <p:spPr>
          <a:xfrm>
            <a:off x="893763" y="2214563"/>
            <a:ext cx="321945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dirty="0">
                <a:solidFill>
                  <a:srgbClr val="6600CC"/>
                </a:solidFill>
                <a:latin typeface="Times New Roman" panose="02020603050405020304" pitchFamily="18" charset="0"/>
                <a:ea typeface="宋体" panose="02010600030101010101" pitchFamily="2" charset="-122"/>
              </a:rPr>
              <a:t>1</a:t>
            </a:r>
            <a:r>
              <a:rPr lang="zh-CN" altLang="en-US" dirty="0">
                <a:solidFill>
                  <a:srgbClr val="6600CC"/>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算法选用的策略</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166916" name="Text Box 4"/>
          <p:cNvSpPr txBox="1"/>
          <p:nvPr/>
        </p:nvSpPr>
        <p:spPr>
          <a:xfrm>
            <a:off x="900113" y="2935288"/>
            <a:ext cx="250507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dirty="0">
                <a:solidFill>
                  <a:srgbClr val="6600CC"/>
                </a:solidFill>
                <a:latin typeface="Times New Roman" panose="02020603050405020304" pitchFamily="18" charset="0"/>
                <a:ea typeface="宋体" panose="02010600030101010101" pitchFamily="2" charset="-122"/>
              </a:rPr>
              <a:t>2</a:t>
            </a:r>
            <a:r>
              <a:rPr lang="zh-CN" altLang="en-US" dirty="0">
                <a:solidFill>
                  <a:srgbClr val="6600CC"/>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问题的规模</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166917" name="Text Box 5"/>
          <p:cNvSpPr txBox="1"/>
          <p:nvPr/>
        </p:nvSpPr>
        <p:spPr>
          <a:xfrm>
            <a:off x="900113" y="3654425"/>
            <a:ext cx="32194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dirty="0">
                <a:solidFill>
                  <a:srgbClr val="6600CC"/>
                </a:solidFill>
                <a:latin typeface="Times New Roman" panose="02020603050405020304" pitchFamily="18" charset="0"/>
                <a:ea typeface="宋体" panose="02010600030101010101" pitchFamily="2" charset="-122"/>
              </a:rPr>
              <a:t>3</a:t>
            </a:r>
            <a:r>
              <a:rPr lang="zh-CN" altLang="en-US" dirty="0">
                <a:solidFill>
                  <a:srgbClr val="6600CC"/>
                </a:solidFill>
                <a:latin typeface="Times New Roman" panose="02020603050405020304" pitchFamily="18" charset="0"/>
                <a:ea typeface="宋体" panose="02010600030101010101" pitchFamily="2" charset="-122"/>
              </a:rPr>
              <a:t>．编写程序的语言</a:t>
            </a:r>
            <a:endParaRPr lang="zh-CN" altLang="en-US" dirty="0">
              <a:solidFill>
                <a:srgbClr val="6600CC"/>
              </a:solidFill>
              <a:latin typeface="Times New Roman" panose="02020603050405020304" pitchFamily="18" charset="0"/>
              <a:ea typeface="宋体" panose="02010600030101010101" pitchFamily="2" charset="-122"/>
            </a:endParaRPr>
          </a:p>
        </p:txBody>
      </p:sp>
      <p:sp>
        <p:nvSpPr>
          <p:cNvPr id="166918" name="Text Box 6"/>
          <p:cNvSpPr txBox="1"/>
          <p:nvPr/>
        </p:nvSpPr>
        <p:spPr>
          <a:xfrm>
            <a:off x="919163" y="4446588"/>
            <a:ext cx="5719762"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dirty="0">
                <a:solidFill>
                  <a:srgbClr val="6600CC"/>
                </a:solidFill>
                <a:latin typeface="Times New Roman" panose="02020603050405020304" pitchFamily="18" charset="0"/>
                <a:ea typeface="宋体" panose="02010600030101010101" pitchFamily="2" charset="-122"/>
              </a:rPr>
              <a:t>4</a:t>
            </a:r>
            <a:r>
              <a:rPr lang="zh-CN" altLang="en-US" dirty="0">
                <a:solidFill>
                  <a:srgbClr val="6600CC"/>
                </a:solidFill>
                <a:latin typeface="Times New Roman" panose="02020603050405020304" pitchFamily="18" charset="0"/>
                <a:ea typeface="宋体" panose="02010600030101010101" pitchFamily="2" charset="-122"/>
              </a:rPr>
              <a:t>．编译程序产生的机器代码的质量</a:t>
            </a:r>
            <a:endParaRPr lang="zh-CN" altLang="en-US" dirty="0">
              <a:solidFill>
                <a:srgbClr val="6600CC"/>
              </a:solidFill>
              <a:latin typeface="Times New Roman" panose="02020603050405020304" pitchFamily="18" charset="0"/>
              <a:ea typeface="宋体" panose="02010600030101010101" pitchFamily="2" charset="-122"/>
            </a:endParaRPr>
          </a:p>
        </p:txBody>
      </p:sp>
      <p:sp>
        <p:nvSpPr>
          <p:cNvPr id="166919" name="Text Box 7"/>
          <p:cNvSpPr txBox="1"/>
          <p:nvPr/>
        </p:nvSpPr>
        <p:spPr>
          <a:xfrm>
            <a:off x="944563" y="5238750"/>
            <a:ext cx="4291012"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dirty="0">
                <a:solidFill>
                  <a:srgbClr val="6600CC"/>
                </a:solidFill>
                <a:latin typeface="Times New Roman" panose="02020603050405020304" pitchFamily="18" charset="0"/>
                <a:ea typeface="宋体" panose="02010600030101010101" pitchFamily="2" charset="-122"/>
              </a:rPr>
              <a:t>5</a:t>
            </a:r>
            <a:r>
              <a:rPr lang="zh-CN" altLang="en-US" dirty="0">
                <a:solidFill>
                  <a:srgbClr val="6600CC"/>
                </a:solidFill>
                <a:latin typeface="Times New Roman" panose="02020603050405020304" pitchFamily="18" charset="0"/>
                <a:ea typeface="宋体" panose="02010600030101010101" pitchFamily="2" charset="-122"/>
              </a:rPr>
              <a:t>．计算机执行指令的速度</a:t>
            </a:r>
            <a:endParaRPr lang="zh-CN" altLang="en-US" dirty="0">
              <a:solidFill>
                <a:srgbClr val="6600CC"/>
              </a:solidFill>
              <a:latin typeface="Times New Roman" panose="02020603050405020304" pitchFamily="18" charset="0"/>
              <a:ea typeface="宋体" panose="02010600030101010101" pitchFamily="2" charset="-122"/>
            </a:endParaRPr>
          </a:p>
        </p:txBody>
      </p:sp>
      <p:sp>
        <p:nvSpPr>
          <p:cNvPr id="166920" name="Text Box 8"/>
          <p:cNvSpPr txBox="1"/>
          <p:nvPr/>
        </p:nvSpPr>
        <p:spPr>
          <a:xfrm>
            <a:off x="447675" y="196850"/>
            <a:ext cx="3954463"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3200" dirty="0">
                <a:solidFill>
                  <a:schemeClr val="bg1"/>
                </a:solidFill>
                <a:latin typeface="宋体" panose="02010600030101010101" pitchFamily="2" charset="-122"/>
                <a:ea typeface="宋体" panose="02010600030101010101" pitchFamily="2" charset="-122"/>
              </a:rPr>
              <a:t>事前分析估算法</a:t>
            </a:r>
            <a:endParaRPr lang="zh-CN" altLang="en-US" sz="3200" dirty="0">
              <a:solidFill>
                <a:schemeClr val="bg1"/>
              </a:solidFill>
              <a:latin typeface="宋体" panose="02010600030101010101" pitchFamily="2" charset="-122"/>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66920"/>
                                        </p:tgtEl>
                                        <p:attrNameLst>
                                          <p:attrName>style.visibility</p:attrName>
                                        </p:attrNameLst>
                                      </p:cBhvr>
                                      <p:to>
                                        <p:strVal val="visible"/>
                                      </p:to>
                                    </p:set>
                                    <p:animEffect transition="in" filter="blinds(vertical)">
                                      <p:cBhvr>
                                        <p:cTn id="7" dur="500"/>
                                        <p:tgtEl>
                                          <p:spTgt spid="1669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66915"/>
                                        </p:tgtEl>
                                        <p:attrNameLst>
                                          <p:attrName>style.visibility</p:attrName>
                                        </p:attrNameLst>
                                      </p:cBhvr>
                                      <p:to>
                                        <p:strVal val="visible"/>
                                      </p:to>
                                    </p:set>
                                    <p:animEffect transition="in" filter="wipe(left)">
                                      <p:cBhvr>
                                        <p:cTn id="12" dur="300"/>
                                        <p:tgtEl>
                                          <p:spTgt spid="1669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6916"/>
                                        </p:tgtEl>
                                        <p:attrNameLst>
                                          <p:attrName>style.visibility</p:attrName>
                                        </p:attrNameLst>
                                      </p:cBhvr>
                                      <p:to>
                                        <p:strVal val="visible"/>
                                      </p:to>
                                    </p:set>
                                    <p:animEffect transition="in" filter="wipe(left)">
                                      <p:cBhvr>
                                        <p:cTn id="17" dur="500"/>
                                        <p:tgtEl>
                                          <p:spTgt spid="1669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6917"/>
                                        </p:tgtEl>
                                        <p:attrNameLst>
                                          <p:attrName>style.visibility</p:attrName>
                                        </p:attrNameLst>
                                      </p:cBhvr>
                                      <p:to>
                                        <p:strVal val="visible"/>
                                      </p:to>
                                    </p:set>
                                    <p:animEffect transition="in" filter="wipe(left)">
                                      <p:cBhvr>
                                        <p:cTn id="22" dur="500"/>
                                        <p:tgtEl>
                                          <p:spTgt spid="1669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6918"/>
                                        </p:tgtEl>
                                        <p:attrNameLst>
                                          <p:attrName>style.visibility</p:attrName>
                                        </p:attrNameLst>
                                      </p:cBhvr>
                                      <p:to>
                                        <p:strVal val="visible"/>
                                      </p:to>
                                    </p:set>
                                    <p:animEffect transition="in" filter="wipe(left)">
                                      <p:cBhvr>
                                        <p:cTn id="27" dur="500"/>
                                        <p:tgtEl>
                                          <p:spTgt spid="1669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6919"/>
                                        </p:tgtEl>
                                        <p:attrNameLst>
                                          <p:attrName>style.visibility</p:attrName>
                                        </p:attrNameLst>
                                      </p:cBhvr>
                                      <p:to>
                                        <p:strVal val="visible"/>
                                      </p:to>
                                    </p:set>
                                    <p:animEffect transition="in" filter="wipe(left)">
                                      <p:cBhvr>
                                        <p:cTn id="32" dur="500"/>
                                        <p:tgtEl>
                                          <p:spTgt spid="166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p:bldP spid="166916" grpId="0"/>
      <p:bldP spid="166917" grpId="0"/>
      <p:bldP spid="166918" grpId="0"/>
      <p:bldP spid="166919" grpId="0"/>
      <p:bldP spid="16692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p:nvPr/>
        </p:nvSpPr>
        <p:spPr>
          <a:xfrm>
            <a:off x="688975" y="2278063"/>
            <a:ext cx="7632700" cy="18875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0"/>
              </a:spcBef>
              <a:buClrTx/>
              <a:buFont typeface="Arial" panose="020B0604020202020204" pitchFamily="34" charset="0"/>
              <a:buNone/>
            </a:pPr>
            <a:r>
              <a:rPr lang="en-US" altLang="zh-CN" b="0" dirty="0">
                <a:solidFill>
                  <a:schemeClr val="tx1"/>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一个</a:t>
            </a:r>
            <a:r>
              <a:rPr lang="zh-CN" altLang="en-US" dirty="0">
                <a:solidFill>
                  <a:srgbClr val="9900CC"/>
                </a:solidFill>
                <a:latin typeface="Times New Roman" panose="02020603050405020304" pitchFamily="18" charset="0"/>
                <a:ea typeface="宋体" panose="02010600030101010101" pitchFamily="2" charset="-122"/>
              </a:rPr>
              <a:t>特定算法</a:t>
            </a:r>
            <a:r>
              <a:rPr lang="zh-CN" altLang="en-US" b="0" dirty="0">
                <a:solidFill>
                  <a:srgbClr val="000000"/>
                </a:solidFill>
                <a:latin typeface="Times New Roman" panose="02020603050405020304" pitchFamily="18" charset="0"/>
                <a:ea typeface="宋体" panose="02010600030101010101" pitchFamily="2" charset="-122"/>
              </a:rPr>
              <a:t>的“</a:t>
            </a:r>
            <a:r>
              <a:rPr lang="zh-CN" altLang="en-US" dirty="0">
                <a:solidFill>
                  <a:srgbClr val="9900CC"/>
                </a:solidFill>
                <a:latin typeface="Times New Roman" panose="02020603050405020304" pitchFamily="18" charset="0"/>
                <a:ea typeface="宋体" panose="02010600030101010101" pitchFamily="2" charset="-122"/>
              </a:rPr>
              <a:t>运行工作量</a:t>
            </a:r>
            <a:r>
              <a:rPr lang="zh-CN" altLang="en-US" b="0" dirty="0">
                <a:solidFill>
                  <a:srgbClr val="000000"/>
                </a:solidFill>
                <a:latin typeface="Times New Roman" panose="02020603050405020304" pitchFamily="18" charset="0"/>
                <a:ea typeface="宋体" panose="02010600030101010101" pitchFamily="2" charset="-122"/>
              </a:rPr>
              <a:t>”的大小，只依赖于</a:t>
            </a:r>
            <a:r>
              <a:rPr lang="zh-CN" altLang="en-US" dirty="0">
                <a:solidFill>
                  <a:srgbClr val="9900CC"/>
                </a:solidFill>
                <a:latin typeface="Times New Roman" panose="02020603050405020304" pitchFamily="18" charset="0"/>
                <a:ea typeface="宋体" panose="02010600030101010101" pitchFamily="2" charset="-122"/>
              </a:rPr>
              <a:t>问题的规模</a:t>
            </a:r>
            <a:r>
              <a:rPr lang="zh-CN" altLang="en-US" b="0" dirty="0">
                <a:solidFill>
                  <a:srgbClr val="000000"/>
                </a:solidFill>
                <a:latin typeface="Times New Roman" panose="02020603050405020304" pitchFamily="18" charset="0"/>
                <a:ea typeface="宋体" panose="02010600030101010101" pitchFamily="2" charset="-122"/>
              </a:rPr>
              <a:t>（通常用整数量</a:t>
            </a:r>
            <a:r>
              <a:rPr lang="en-US" altLang="zh-CN" b="0" i="1" dirty="0">
                <a:solidFill>
                  <a:srgbClr val="9900CC"/>
                </a:solidFill>
                <a:latin typeface="Times New Roman" panose="02020603050405020304" pitchFamily="18" charset="0"/>
                <a:ea typeface="宋体" panose="02010600030101010101" pitchFamily="2" charset="-122"/>
              </a:rPr>
              <a:t>n</a:t>
            </a:r>
            <a:r>
              <a:rPr lang="zh-CN" altLang="en-US" b="0" dirty="0">
                <a:solidFill>
                  <a:srgbClr val="000000"/>
                </a:solidFill>
                <a:latin typeface="Times New Roman" panose="02020603050405020304" pitchFamily="18" charset="0"/>
                <a:ea typeface="宋体" panose="02010600030101010101" pitchFamily="2" charset="-122"/>
              </a:rPr>
              <a:t>表示），或者说，</a:t>
            </a:r>
            <a:r>
              <a:rPr lang="zh-CN" altLang="en-US" dirty="0">
                <a:solidFill>
                  <a:srgbClr val="9900CC"/>
                </a:solidFill>
                <a:latin typeface="Times New Roman" panose="02020603050405020304" pitchFamily="18" charset="0"/>
                <a:ea typeface="宋体" panose="02010600030101010101" pitchFamily="2" charset="-122"/>
              </a:rPr>
              <a:t>它是问题规模的函数</a:t>
            </a:r>
            <a:r>
              <a:rPr lang="zh-CN" altLang="en-US" b="0" dirty="0">
                <a:solidFill>
                  <a:srgbClr val="9900CC"/>
                </a:solidFill>
                <a:latin typeface="Times New Roman" panose="02020603050405020304" pitchFamily="18" charset="0"/>
                <a:ea typeface="宋体" panose="02010600030101010101" pitchFamily="2" charset="-122"/>
              </a:rPr>
              <a:t>。</a:t>
            </a:r>
            <a:endParaRPr lang="zh-CN" altLang="en-US" b="0" dirty="0">
              <a:solidFill>
                <a:srgbClr val="9900CC"/>
              </a:solidFill>
              <a:latin typeface="Times New Roman" panose="02020603050405020304" pitchFamily="18" charset="0"/>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167938"/>
                                        </p:tgtEl>
                                        <p:attrNameLst>
                                          <p:attrName>style.visibility</p:attrName>
                                        </p:attrNameLst>
                                      </p:cBhvr>
                                      <p:to>
                                        <p:strVal val="visible"/>
                                      </p:to>
                                    </p:set>
                                    <p:anim calcmode="lin" valueType="num">
                                      <p:cBhvr>
                                        <p:cTn id="7" dur="500" fill="hold"/>
                                        <p:tgtEl>
                                          <p:spTgt spid="167938"/>
                                        </p:tgtEl>
                                        <p:attrNameLst>
                                          <p:attrName>ppt_w</p:attrName>
                                        </p:attrNameLst>
                                      </p:cBhvr>
                                      <p:tavLst>
                                        <p:tav tm="0">
                                          <p:val>
                                            <p:fltVal val="0"/>
                                          </p:val>
                                        </p:tav>
                                        <p:tav tm="100000">
                                          <p:val>
                                            <p:strVal val="#ppt_w"/>
                                          </p:val>
                                        </p:tav>
                                      </p:tavLst>
                                    </p:anim>
                                    <p:anim calcmode="lin" valueType="num">
                                      <p:cBhvr>
                                        <p:cTn id="8" dur="500" fill="hold"/>
                                        <p:tgtEl>
                                          <p:spTgt spid="167938"/>
                                        </p:tgtEl>
                                        <p:attrNameLst>
                                          <p:attrName>ppt_h</p:attrName>
                                        </p:attrNameLst>
                                      </p:cBhvr>
                                      <p:tavLst>
                                        <p:tav tm="0">
                                          <p:val>
                                            <p:fltVal val="0"/>
                                          </p:val>
                                        </p:tav>
                                        <p:tav tm="100000">
                                          <p:val>
                                            <p:strVal val="#ppt_h"/>
                                          </p:val>
                                        </p:tav>
                                      </p:tavLst>
                                    </p:anim>
                                    <p:anim calcmode="lin" valueType="num">
                                      <p:cBhvr>
                                        <p:cTn id="9" dur="500" fill="hold"/>
                                        <p:tgtEl>
                                          <p:spTgt spid="167938"/>
                                        </p:tgtEl>
                                        <p:attrNameLst>
                                          <p:attrName>ppt_x</p:attrName>
                                        </p:attrNameLst>
                                      </p:cBhvr>
                                      <p:tavLst>
                                        <p:tav tm="0">
                                          <p:val>
                                            <p:fltVal val="0.5"/>
                                          </p:val>
                                        </p:tav>
                                        <p:tav tm="100000">
                                          <p:val>
                                            <p:strVal val="#ppt_x"/>
                                          </p:val>
                                        </p:tav>
                                      </p:tavLst>
                                    </p:anim>
                                    <p:anim calcmode="lin" valueType="num">
                                      <p:cBhvr>
                                        <p:cTn id="10" dur="500" fill="hold"/>
                                        <p:tgtEl>
                                          <p:spTgt spid="16793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ChangeArrowheads="1"/>
          </p:cNvSpPr>
          <p:nvPr/>
        </p:nvSpPr>
        <p:spPr bwMode="auto">
          <a:xfrm>
            <a:off x="530225" y="1355725"/>
            <a:ext cx="6400800" cy="1158875"/>
          </a:xfrm>
          <a:prstGeom prst="rect">
            <a:avLst/>
          </a:prstGeom>
          <a:noFill/>
          <a:ln w="9525">
            <a:noFill/>
            <a:miter lim="800000"/>
          </a:ln>
          <a:effectLst>
            <a:outerShdw dist="45791" dir="2021404" algn="ctr" rotWithShape="0">
              <a:schemeClr val="bg2"/>
            </a:outerShdw>
          </a:effectLst>
        </p:spPr>
        <p:txBody>
          <a:bodyPr anchor="b"/>
          <a:lstStyle/>
          <a:p>
            <a:pPr lvl="0" algn="r" eaLnBrk="1" hangingPunct="1"/>
            <a:r>
              <a:rPr lang="zh-CN" altLang="en-US" sz="6600" b="1" dirty="0">
                <a:solidFill>
                  <a:srgbClr val="6600CC"/>
                </a:solidFill>
                <a:effectLst>
                  <a:outerShdw blurRad="38100" dist="38100" dir="2700000">
                    <a:srgbClr val="C0C0C0"/>
                  </a:outerShdw>
                </a:effectLst>
                <a:latin typeface="Verdana" panose="020B0604030504040204" pitchFamily="34" charset="0"/>
                <a:ea typeface="华文彩云" panose="02010800040101010101" pitchFamily="2" charset="-122"/>
              </a:rPr>
              <a:t>第一章 绪论</a:t>
            </a:r>
            <a:endParaRPr lang="zh-CN" altLang="en-US" sz="6600" b="1" dirty="0">
              <a:solidFill>
                <a:srgbClr val="6600CC"/>
              </a:solidFill>
              <a:effectLst>
                <a:outerShdw blurRad="38100" dist="38100" dir="2700000">
                  <a:srgbClr val="C0C0C0"/>
                </a:outerShdw>
              </a:effectLst>
              <a:latin typeface="Verdana" panose="020B0604030504040204" pitchFamily="34" charset="0"/>
              <a:ea typeface="华文彩云" panose="02010800040101010101" pitchFamily="2" charset="-122"/>
            </a:endParaRPr>
          </a:p>
        </p:txBody>
      </p:sp>
      <p:pic>
        <p:nvPicPr>
          <p:cNvPr id="19459" name="Picture 3" descr="110303144780141095a6ea9378"/>
          <p:cNvPicPr>
            <a:picLocks noChangeAspect="1"/>
          </p:cNvPicPr>
          <p:nvPr/>
        </p:nvPicPr>
        <p:blipFill>
          <a:blip r:embed="rId1"/>
          <a:stretch>
            <a:fillRect/>
          </a:stretch>
        </p:blipFill>
        <p:spPr>
          <a:xfrm>
            <a:off x="989013" y="2825750"/>
            <a:ext cx="7439025" cy="3203575"/>
          </a:xfrm>
          <a:prstGeom prst="rect">
            <a:avLst/>
          </a:prstGeom>
          <a:noFill/>
          <a:ln w="9525">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p:nvPr/>
        </p:nvSpPr>
        <p:spPr>
          <a:xfrm>
            <a:off x="900113" y="1574800"/>
            <a:ext cx="7118350" cy="11176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zh-CN" altLang="en-US" dirty="0">
                <a:solidFill>
                  <a:srgbClr val="9900CC"/>
                </a:solidFill>
                <a:latin typeface="Times New Roman" panose="02020603050405020304" pitchFamily="18" charset="0"/>
                <a:ea typeface="宋体" panose="02010600030101010101" pitchFamily="2" charset="-122"/>
              </a:rPr>
              <a:t>算法 </a:t>
            </a:r>
            <a:r>
              <a:rPr lang="en-US" altLang="zh-CN" dirty="0">
                <a:solidFill>
                  <a:srgbClr val="9900CC"/>
                </a:solidFill>
                <a:latin typeface="Times New Roman" panose="02020603050405020304" pitchFamily="18" charset="0"/>
                <a:ea typeface="宋体" panose="02010600030101010101" pitchFamily="2" charset="-122"/>
              </a:rPr>
              <a:t>= </a:t>
            </a:r>
            <a:r>
              <a:rPr lang="zh-CN" altLang="en-US" dirty="0">
                <a:solidFill>
                  <a:srgbClr val="9900CC"/>
                </a:solidFill>
                <a:latin typeface="Times New Roman" panose="02020603050405020304" pitchFamily="18" charset="0"/>
                <a:ea typeface="宋体" panose="02010600030101010101" pitchFamily="2" charset="-122"/>
              </a:rPr>
              <a:t>控制结构 </a:t>
            </a:r>
            <a:r>
              <a:rPr lang="en-US" altLang="zh-CN" dirty="0">
                <a:solidFill>
                  <a:srgbClr val="9900CC"/>
                </a:solidFill>
                <a:latin typeface="Times New Roman" panose="02020603050405020304" pitchFamily="18" charset="0"/>
                <a:ea typeface="宋体" panose="02010600030101010101" pitchFamily="2" charset="-122"/>
              </a:rPr>
              <a:t>+ </a:t>
            </a:r>
            <a:r>
              <a:rPr lang="zh-CN" altLang="en-US" dirty="0">
                <a:solidFill>
                  <a:srgbClr val="9900CC"/>
                </a:solidFill>
                <a:latin typeface="Times New Roman" panose="02020603050405020304" pitchFamily="18" charset="0"/>
                <a:ea typeface="宋体" panose="02010600030101010101" pitchFamily="2" charset="-122"/>
              </a:rPr>
              <a:t>原操作</a:t>
            </a:r>
            <a:endParaRPr lang="zh-CN" altLang="en-US" dirty="0">
              <a:solidFill>
                <a:srgbClr val="9900CC"/>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                                  （固有数据类型的操作）</a:t>
            </a:r>
            <a:endParaRPr lang="zh-CN" altLang="en-US" b="0" dirty="0">
              <a:solidFill>
                <a:srgbClr val="000000"/>
              </a:solidFill>
              <a:latin typeface="Times New Roman" panose="02020603050405020304" pitchFamily="18" charset="0"/>
              <a:ea typeface="宋体" panose="02010600030101010101" pitchFamily="2" charset="-122"/>
            </a:endParaRPr>
          </a:p>
        </p:txBody>
      </p:sp>
      <p:grpSp>
        <p:nvGrpSpPr>
          <p:cNvPr id="2" name="Group 3"/>
          <p:cNvGrpSpPr/>
          <p:nvPr/>
        </p:nvGrpSpPr>
        <p:grpSpPr>
          <a:xfrm>
            <a:off x="755650" y="2954338"/>
            <a:ext cx="7304088" cy="1289050"/>
            <a:chOff x="144" y="1379"/>
            <a:chExt cx="4603" cy="990"/>
          </a:xfrm>
        </p:grpSpPr>
        <p:sp>
          <p:nvSpPr>
            <p:cNvPr id="82950" name="Text Box 4"/>
            <p:cNvSpPr txBox="1"/>
            <p:nvPr/>
          </p:nvSpPr>
          <p:spPr>
            <a:xfrm>
              <a:off x="380" y="1379"/>
              <a:ext cx="4367" cy="99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0"/>
                </a:spcBef>
                <a:buClrTx/>
                <a:buFont typeface="Arial" panose="020B0604020202020204" pitchFamily="34" charset="0"/>
                <a:buNone/>
              </a:pPr>
              <a:r>
                <a:rPr lang="zh-CN" altLang="en-US" dirty="0">
                  <a:solidFill>
                    <a:srgbClr val="3333CC"/>
                  </a:solidFill>
                  <a:latin typeface="Times New Roman" panose="02020603050405020304" pitchFamily="18" charset="0"/>
                  <a:ea typeface="宋体" panose="02010600030101010101" pitchFamily="2" charset="-122"/>
                </a:rPr>
                <a:t>算法的执行时间</a:t>
              </a:r>
              <a:r>
                <a:rPr lang="zh-CN" altLang="en-US" b="0" dirty="0">
                  <a:solidFill>
                    <a:schemeClr val="tx1"/>
                  </a:solidFill>
                  <a:latin typeface="Times New Roman" panose="02020603050405020304" pitchFamily="18" charset="0"/>
                  <a:ea typeface="宋体" panose="02010600030101010101" pitchFamily="2" charset="-122"/>
                </a:rPr>
                <a:t> </a:t>
              </a:r>
              <a:r>
                <a:rPr lang="en-US" altLang="zh-CN" b="0" dirty="0">
                  <a:solidFill>
                    <a:schemeClr val="tx1"/>
                  </a:solidFill>
                  <a:latin typeface="Times New Roman" panose="02020603050405020304" pitchFamily="18" charset="0"/>
                  <a:ea typeface="宋体" panose="02010600030101010101" pitchFamily="2" charset="-122"/>
                </a:rPr>
                <a:t>=</a:t>
              </a:r>
              <a:endParaRPr lang="en-US" altLang="zh-CN"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40000"/>
                </a:lnSpc>
                <a:spcBef>
                  <a:spcPct val="0"/>
                </a:spcBef>
                <a:buClrTx/>
                <a:buFont typeface="Arial" panose="020B0604020202020204" pitchFamily="34" charset="0"/>
                <a:buNone/>
              </a:pPr>
              <a:r>
                <a:rPr lang="zh-CN" altLang="en-US" dirty="0">
                  <a:solidFill>
                    <a:srgbClr val="0000FF"/>
                  </a:solidFill>
                  <a:latin typeface="Times New Roman" panose="02020603050405020304" pitchFamily="18" charset="0"/>
                  <a:ea typeface="宋体" panose="02010600030101010101" pitchFamily="2" charset="-122"/>
                </a:rPr>
                <a:t>原操作</a:t>
              </a:r>
              <a:r>
                <a:rPr lang="en-US" altLang="zh-CN" dirty="0">
                  <a:solidFill>
                    <a:srgbClr val="0000FF"/>
                  </a:solidFill>
                  <a:latin typeface="Times New Roman" panose="02020603050405020304" pitchFamily="18" charset="0"/>
                  <a:ea typeface="宋体" panose="02010600030101010101" pitchFamily="2" charset="-122"/>
                </a:rPr>
                <a:t>(i)</a:t>
              </a:r>
              <a:r>
                <a:rPr lang="zh-CN" altLang="en-US" dirty="0">
                  <a:solidFill>
                    <a:srgbClr val="0000FF"/>
                  </a:solidFill>
                  <a:latin typeface="Times New Roman" panose="02020603050405020304" pitchFamily="18" charset="0"/>
                  <a:ea typeface="宋体" panose="02010600030101010101" pitchFamily="2" charset="-122"/>
                </a:rPr>
                <a:t>的执行次数</a:t>
              </a:r>
              <a:r>
                <a:rPr lang="en-US" altLang="zh-CN" dirty="0">
                  <a:solidFill>
                    <a:srgbClr val="0000FF"/>
                  </a:solidFill>
                  <a:latin typeface="Times New Roman" panose="02020603050405020304" pitchFamily="18" charset="0"/>
                  <a:ea typeface="宋体" panose="02010600030101010101" pitchFamily="2" charset="-122"/>
                </a:rPr>
                <a:t>×</a:t>
              </a:r>
              <a:r>
                <a:rPr lang="zh-CN" altLang="en-US" dirty="0">
                  <a:solidFill>
                    <a:srgbClr val="0000FF"/>
                  </a:solidFill>
                  <a:latin typeface="Times New Roman" panose="02020603050405020304" pitchFamily="18" charset="0"/>
                  <a:ea typeface="宋体" panose="02010600030101010101" pitchFamily="2" charset="-122"/>
                </a:rPr>
                <a:t>原操作</a:t>
              </a:r>
              <a:r>
                <a:rPr lang="en-US" altLang="zh-CN" dirty="0">
                  <a:solidFill>
                    <a:srgbClr val="0000FF"/>
                  </a:solidFill>
                  <a:latin typeface="Times New Roman" panose="02020603050405020304" pitchFamily="18" charset="0"/>
                  <a:ea typeface="宋体" panose="02010600030101010101" pitchFamily="2" charset="-122"/>
                </a:rPr>
                <a:t>(i)</a:t>
              </a:r>
              <a:r>
                <a:rPr lang="zh-CN" altLang="en-US" dirty="0">
                  <a:solidFill>
                    <a:srgbClr val="0000FF"/>
                  </a:solidFill>
                  <a:latin typeface="Times New Roman" panose="02020603050405020304" pitchFamily="18" charset="0"/>
                  <a:ea typeface="宋体" panose="02010600030101010101" pitchFamily="2" charset="-122"/>
                </a:rPr>
                <a:t>的执行时间</a:t>
              </a:r>
              <a:endParaRPr lang="zh-CN" altLang="en-US" dirty="0">
                <a:solidFill>
                  <a:schemeClr val="tx1"/>
                </a:solidFill>
                <a:latin typeface="Times New Roman" panose="02020603050405020304" pitchFamily="18" charset="0"/>
                <a:ea typeface="宋体" panose="02010600030101010101" pitchFamily="2" charset="-122"/>
              </a:endParaRPr>
            </a:p>
          </p:txBody>
        </p:sp>
        <p:graphicFrame>
          <p:nvGraphicFramePr>
            <p:cNvPr id="82951" name="Object 5"/>
            <p:cNvGraphicFramePr/>
            <p:nvPr/>
          </p:nvGraphicFramePr>
          <p:xfrm>
            <a:off x="144" y="1872"/>
            <a:ext cx="425" cy="480"/>
          </p:xfrm>
          <a:graphic>
            <a:graphicData uri="http://schemas.openxmlformats.org/presentationml/2006/ole">
              <mc:AlternateContent xmlns:mc="http://schemas.openxmlformats.org/markup-compatibility/2006">
                <mc:Choice xmlns:v="urn:schemas-microsoft-com:vml" Requires="v">
                  <p:oleObj spid="_x0000_s2053" name="" r:id="rId1" imgW="846455" imgH="948055" progId="Word.Document.8">
                    <p:embed/>
                  </p:oleObj>
                </mc:Choice>
                <mc:Fallback>
                  <p:oleObj name="" r:id="rId1" imgW="846455" imgH="948055" progId="Word.Document.8">
                    <p:embed/>
                    <p:pic>
                      <p:nvPicPr>
                        <p:cNvPr id="0" name="图片 2048" descr="image18"/>
                        <p:cNvPicPr/>
                        <p:nvPr/>
                      </p:nvPicPr>
                      <p:blipFill>
                        <a:blip r:embed="rId2"/>
                        <a:stretch>
                          <a:fillRect/>
                        </a:stretch>
                      </p:blipFill>
                      <p:spPr>
                        <a:xfrm>
                          <a:off x="144" y="1872"/>
                          <a:ext cx="425" cy="480"/>
                        </a:xfrm>
                        <a:prstGeom prst="rect">
                          <a:avLst/>
                        </a:prstGeom>
                        <a:noFill/>
                        <a:ln w="38100">
                          <a:noFill/>
                        </a:ln>
                      </p:spPr>
                    </p:pic>
                  </p:oleObj>
                </mc:Fallback>
              </mc:AlternateContent>
            </a:graphicData>
          </a:graphic>
        </p:graphicFrame>
      </p:grpSp>
      <p:sp>
        <p:nvSpPr>
          <p:cNvPr id="171014" name="Text Box 6"/>
          <p:cNvSpPr txBox="1"/>
          <p:nvPr/>
        </p:nvSpPr>
        <p:spPr>
          <a:xfrm>
            <a:off x="0" y="4491038"/>
            <a:ext cx="8604250" cy="8239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en-US" altLang="zh-CN" sz="4000" dirty="0">
                <a:latin typeface="楷体_GB2312" pitchFamily="49" charset="-122"/>
                <a:ea typeface="楷体_GB2312" pitchFamily="49" charset="-122"/>
              </a:rPr>
              <a:t>   </a:t>
            </a:r>
            <a:r>
              <a:rPr lang="zh-CN" altLang="en-US" dirty="0">
                <a:solidFill>
                  <a:srgbClr val="000000"/>
                </a:solidFill>
                <a:latin typeface="Times New Roman" panose="02020603050405020304" pitchFamily="18" charset="0"/>
                <a:ea typeface="宋体" panose="02010600030101010101" pitchFamily="2" charset="-122"/>
              </a:rPr>
              <a:t>算法的执行时间 与 原操作执行次数之和成正比</a:t>
            </a:r>
            <a:r>
              <a:rPr lang="zh-CN" altLang="en-US" dirty="0">
                <a:solidFill>
                  <a:srgbClr val="9900CC"/>
                </a:solidFill>
                <a:latin typeface="楷体_GB2312" pitchFamily="49" charset="-122"/>
                <a:ea typeface="楷体_GB2312" pitchFamily="49" charset="-122"/>
              </a:rPr>
              <a:t> </a:t>
            </a:r>
            <a:endParaRPr lang="zh-CN" altLang="en-US" dirty="0">
              <a:solidFill>
                <a:srgbClr val="9900CC"/>
              </a:solidFill>
              <a:latin typeface="楷体_GB2312" pitchFamily="49" charset="-122"/>
              <a:ea typeface="楷体_GB2312" pitchFamily="49" charset="-122"/>
            </a:endParaRPr>
          </a:p>
        </p:txBody>
      </p:sp>
      <p:sp>
        <p:nvSpPr>
          <p:cNvPr id="82949" name="Text Box 7"/>
          <p:cNvSpPr txBox="1"/>
          <p:nvPr/>
        </p:nvSpPr>
        <p:spPr>
          <a:xfrm>
            <a:off x="477838" y="0"/>
            <a:ext cx="6053137" cy="7747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0"/>
              </a:spcBef>
              <a:buClrTx/>
              <a:buFont typeface="Arial" panose="020B0604020202020204" pitchFamily="34" charset="0"/>
              <a:buNone/>
            </a:pPr>
            <a:r>
              <a:rPr lang="zh-CN" altLang="en-US" sz="3200" dirty="0">
                <a:solidFill>
                  <a:schemeClr val="bg1"/>
                </a:solidFill>
                <a:latin typeface="宋体" panose="02010600030101010101" pitchFamily="2" charset="-122"/>
                <a:ea typeface="宋体" panose="02010600030101010101" pitchFamily="2" charset="-122"/>
              </a:rPr>
              <a:t>算法时间复杂度的估算</a:t>
            </a:r>
            <a:endParaRPr lang="zh-CN" altLang="en-US" sz="3200" dirty="0">
              <a:solidFill>
                <a:schemeClr val="bg1"/>
              </a:solidFill>
              <a:latin typeface="宋体" panose="02010600030101010101" pitchFamily="2" charset="-122"/>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71010"/>
                                        </p:tgtEl>
                                        <p:attrNameLst>
                                          <p:attrName>style.visibility</p:attrName>
                                        </p:attrNameLst>
                                      </p:cBhvr>
                                      <p:to>
                                        <p:strVal val="visible"/>
                                      </p:to>
                                    </p:set>
                                    <p:animEffect transition="in" filter="slide(fromTop)">
                                      <p:cBhvr>
                                        <p:cTn id="7" dur="500"/>
                                        <p:tgtEl>
                                          <p:spTgt spid="1710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1014"/>
                                        </p:tgtEl>
                                        <p:attrNameLst>
                                          <p:attrName>style.visibility</p:attrName>
                                        </p:attrNameLst>
                                      </p:cBhvr>
                                      <p:to>
                                        <p:strVal val="visible"/>
                                      </p:to>
                                    </p:set>
                                    <p:animEffect transition="in" filter="wipe(up)">
                                      <p:cBhvr>
                                        <p:cTn id="17" dur="500"/>
                                        <p:tgtEl>
                                          <p:spTgt spid="171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p:bldP spid="17101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p:nvPr/>
        </p:nvSpPr>
        <p:spPr>
          <a:xfrm>
            <a:off x="300038" y="865188"/>
            <a:ext cx="7599362" cy="23796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50000"/>
              </a:lnSpc>
              <a:spcBef>
                <a:spcPct val="0"/>
              </a:spcBef>
              <a:buClrTx/>
              <a:buFont typeface="Arial" panose="020B0604020202020204" pitchFamily="34" charset="0"/>
              <a:buNone/>
            </a:pPr>
            <a:r>
              <a:rPr lang="en-US" altLang="zh-CN" sz="4400" b="0" dirty="0">
                <a:solidFill>
                  <a:srgbClr val="000080"/>
                </a:solidFill>
                <a:latin typeface="楷体_GB2312" pitchFamily="49" charset="-122"/>
                <a:ea typeface="楷体_GB2312" pitchFamily="49" charset="-122"/>
              </a:rPr>
              <a:t>  </a:t>
            </a:r>
            <a:r>
              <a:rPr lang="zh-CN" altLang="en-US" b="0" dirty="0">
                <a:solidFill>
                  <a:srgbClr val="000000"/>
                </a:solidFill>
                <a:latin typeface="Times New Roman" panose="02020603050405020304" pitchFamily="18" charset="0"/>
                <a:ea typeface="宋体" panose="02010600030101010101" pitchFamily="2" charset="-122"/>
              </a:rPr>
              <a:t>从算法中选取一种对于所研究的问题来说是</a:t>
            </a:r>
            <a:r>
              <a:rPr lang="zh-CN" altLang="en-US" b="0" dirty="0">
                <a:solidFill>
                  <a:srgbClr val="000080"/>
                </a:solidFill>
                <a:latin typeface="Times New Roman" panose="02020603050405020304" pitchFamily="18" charset="0"/>
                <a:ea typeface="宋体" panose="02010600030101010101" pitchFamily="2" charset="-122"/>
              </a:rPr>
              <a:t> </a:t>
            </a:r>
            <a:r>
              <a:rPr lang="zh-CN" altLang="en-US" dirty="0">
                <a:solidFill>
                  <a:srgbClr val="FF0000"/>
                </a:solidFill>
                <a:latin typeface="Times New Roman" panose="02020603050405020304" pitchFamily="18" charset="0"/>
                <a:ea typeface="宋体" panose="02010600030101010101" pitchFamily="2" charset="-122"/>
              </a:rPr>
              <a:t>基本操作</a:t>
            </a:r>
            <a:r>
              <a:rPr lang="zh-CN" altLang="en-US" dirty="0">
                <a:solidFill>
                  <a:srgbClr val="00008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的原操作，以该基本操作</a:t>
            </a:r>
            <a:r>
              <a:rPr lang="zh-CN" altLang="en-US" b="0" dirty="0">
                <a:solidFill>
                  <a:srgbClr val="000080"/>
                </a:solidFill>
                <a:latin typeface="Times New Roman" panose="02020603050405020304" pitchFamily="18" charset="0"/>
                <a:ea typeface="宋体" panose="02010600030101010101" pitchFamily="2" charset="-122"/>
              </a:rPr>
              <a:t> </a:t>
            </a:r>
            <a:r>
              <a:rPr lang="zh-CN" altLang="en-US" dirty="0">
                <a:solidFill>
                  <a:srgbClr val="FF0000"/>
                </a:solidFill>
                <a:latin typeface="Times New Roman" panose="02020603050405020304" pitchFamily="18" charset="0"/>
                <a:ea typeface="宋体" panose="02010600030101010101" pitchFamily="2" charset="-122"/>
              </a:rPr>
              <a:t>在算法中重复执行的次数</a:t>
            </a:r>
            <a:r>
              <a:rPr lang="zh-CN" altLang="en-US" b="0" dirty="0">
                <a:solidFill>
                  <a:srgbClr val="00008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作为算法运行时间的衡量准则。</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72036" name="Rectangle 4"/>
          <p:cNvSpPr/>
          <p:nvPr/>
        </p:nvSpPr>
        <p:spPr>
          <a:xfrm>
            <a:off x="593725" y="3825875"/>
            <a:ext cx="7608888" cy="1800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711200">
              <a:spcBef>
                <a:spcPct val="0"/>
              </a:spcBef>
              <a:buClrTx/>
              <a:buFont typeface="Arial" panose="020B0604020202020204" pitchFamily="34" charset="0"/>
              <a:buNone/>
            </a:pPr>
            <a:r>
              <a:rPr lang="zh-CN" altLang="en-US" dirty="0">
                <a:solidFill>
                  <a:srgbClr val="000000"/>
                </a:solidFill>
                <a:latin typeface="Times New Roman" panose="02020603050405020304" pitchFamily="18" charset="0"/>
                <a:ea typeface="宋体" panose="02010600030101010101" pitchFamily="2" charset="-122"/>
              </a:rPr>
              <a:t>例</a:t>
            </a:r>
            <a:r>
              <a:rPr lang="en-US" altLang="zh-CN" dirty="0">
                <a:solidFill>
                  <a:srgbClr val="000000"/>
                </a:solidFill>
                <a:latin typeface="Times New Roman" panose="02020603050405020304" pitchFamily="18" charset="0"/>
                <a:ea typeface="宋体" panose="02010600030101010101" pitchFamily="2" charset="-122"/>
              </a:rPr>
              <a:t>1</a:t>
            </a:r>
            <a:r>
              <a:rPr lang="zh-CN" altLang="en-US" dirty="0">
                <a:solidFill>
                  <a:srgbClr val="000000"/>
                </a:solidFill>
                <a:latin typeface="Times New Roman" panose="02020603050405020304" pitchFamily="18" charset="0"/>
                <a:ea typeface="宋体" panose="02010600030101010101" pitchFamily="2" charset="-122"/>
              </a:rPr>
              <a:t>、求</a:t>
            </a:r>
            <a:r>
              <a:rPr lang="en-US" altLang="zh-CN" dirty="0">
                <a:solidFill>
                  <a:srgbClr val="000000"/>
                </a:solidFill>
                <a:latin typeface="Times New Roman" panose="02020603050405020304" pitchFamily="18" charset="0"/>
                <a:ea typeface="宋体" panose="02010600030101010101" pitchFamily="2" charset="-122"/>
              </a:rPr>
              <a:t>4*4</a:t>
            </a:r>
            <a:r>
              <a:rPr lang="zh-CN" altLang="en-US" dirty="0">
                <a:solidFill>
                  <a:srgbClr val="000000"/>
                </a:solidFill>
                <a:latin typeface="Times New Roman" panose="02020603050405020304" pitchFamily="18" charset="0"/>
                <a:ea typeface="宋体" panose="02010600030101010101" pitchFamily="2" charset="-122"/>
              </a:rPr>
              <a:t>矩阵元素之和</a:t>
            </a:r>
            <a:endParaRPr lang="zh-CN" altLang="en-US" dirty="0">
              <a:solidFill>
                <a:srgbClr val="000000"/>
              </a:solidFill>
              <a:latin typeface="Times New Roman" panose="02020603050405020304" pitchFamily="18" charset="0"/>
              <a:ea typeface="宋体" panose="02010600030101010101" pitchFamily="2" charset="-122"/>
            </a:endParaRPr>
          </a:p>
          <a:p>
            <a:pPr marL="0" lvl="0" indent="711200">
              <a:spcBef>
                <a:spcPct val="0"/>
              </a:spcBef>
              <a:buClrTx/>
              <a:buFont typeface="Arial" panose="020B0604020202020204" pitchFamily="34" charset="0"/>
              <a:buNone/>
            </a:pPr>
            <a:r>
              <a:rPr lang="en-US" altLang="zh-CN" dirty="0">
                <a:solidFill>
                  <a:srgbClr val="000000"/>
                </a:solidFill>
                <a:latin typeface="Times New Roman" panose="02020603050405020304" pitchFamily="18" charset="0"/>
                <a:ea typeface="宋体" panose="02010600030101010101" pitchFamily="2" charset="-122"/>
              </a:rPr>
              <a:t>for(i=0; i&lt;4; i++)         //4+1</a:t>
            </a:r>
            <a:r>
              <a:rPr lang="zh-CN" altLang="en-US" dirty="0">
                <a:solidFill>
                  <a:srgbClr val="000000"/>
                </a:solidFill>
                <a:latin typeface="Times New Roman" panose="02020603050405020304" pitchFamily="18" charset="0"/>
                <a:ea typeface="宋体" panose="02010600030101010101" pitchFamily="2" charset="-122"/>
              </a:rPr>
              <a:t>次</a:t>
            </a:r>
            <a:endParaRPr lang="zh-CN" altLang="en-US" dirty="0">
              <a:solidFill>
                <a:schemeClr val="tx1"/>
              </a:solidFill>
              <a:latin typeface="Times New Roman" panose="02020603050405020304" pitchFamily="18" charset="0"/>
              <a:ea typeface="宋体" panose="02010600030101010101" pitchFamily="2" charset="-122"/>
            </a:endParaRPr>
          </a:p>
          <a:p>
            <a:pPr marL="0" lvl="0" indent="711200">
              <a:spcBef>
                <a:spcPct val="0"/>
              </a:spcBef>
              <a:buClrTx/>
              <a:buFont typeface="Arial" panose="020B0604020202020204" pitchFamily="34" charset="0"/>
              <a:buNone/>
            </a:pPr>
            <a:r>
              <a:rPr lang="zh-CN" altLang="en-US" dirty="0">
                <a:solidFill>
                  <a:srgbClr val="000000"/>
                </a:solidFill>
                <a:latin typeface="Times New Roman" panose="02020603050405020304" pitchFamily="18" charset="0"/>
                <a:ea typeface="宋体" panose="02010600030101010101" pitchFamily="2" charset="-122"/>
              </a:rPr>
              <a:t>  </a:t>
            </a:r>
            <a:r>
              <a:rPr lang="en-US" altLang="zh-CN" dirty="0">
                <a:solidFill>
                  <a:srgbClr val="000000"/>
                </a:solidFill>
                <a:latin typeface="Times New Roman" panose="02020603050405020304" pitchFamily="18" charset="0"/>
                <a:ea typeface="宋体" panose="02010600030101010101" pitchFamily="2" charset="-122"/>
              </a:rPr>
              <a:t>for(j=0; j&lt;4; j++)       //4(4+1)</a:t>
            </a:r>
            <a:r>
              <a:rPr lang="zh-CN" altLang="en-US" dirty="0">
                <a:solidFill>
                  <a:srgbClr val="000000"/>
                </a:solidFill>
                <a:latin typeface="Times New Roman" panose="02020603050405020304" pitchFamily="18" charset="0"/>
                <a:ea typeface="宋体" panose="02010600030101010101" pitchFamily="2" charset="-122"/>
              </a:rPr>
              <a:t>次       </a:t>
            </a:r>
            <a:endParaRPr lang="zh-CN" altLang="en-US" dirty="0">
              <a:solidFill>
                <a:srgbClr val="000000"/>
              </a:solidFill>
              <a:latin typeface="Times New Roman" panose="02020603050405020304" pitchFamily="18" charset="0"/>
              <a:ea typeface="宋体" panose="02010600030101010101" pitchFamily="2" charset="-122"/>
            </a:endParaRPr>
          </a:p>
          <a:p>
            <a:pPr marL="0" lvl="0" indent="711200">
              <a:spcBef>
                <a:spcPct val="0"/>
              </a:spcBef>
              <a:buClrTx/>
              <a:buFont typeface="Arial" panose="020B0604020202020204" pitchFamily="34" charset="0"/>
              <a:buNone/>
            </a:pPr>
            <a:r>
              <a:rPr lang="zh-CN" altLang="en-US" dirty="0">
                <a:solidFill>
                  <a:srgbClr val="000000"/>
                </a:solidFill>
                <a:latin typeface="Times New Roman" panose="02020603050405020304" pitchFamily="18" charset="0"/>
                <a:ea typeface="宋体" panose="02010600030101010101" pitchFamily="2" charset="-122"/>
              </a:rPr>
              <a:t>      </a:t>
            </a:r>
            <a:r>
              <a:rPr lang="en-US" altLang="zh-CN" dirty="0">
                <a:solidFill>
                  <a:srgbClr val="000000"/>
                </a:solidFill>
                <a:latin typeface="Times New Roman" panose="02020603050405020304" pitchFamily="18" charset="0"/>
                <a:ea typeface="宋体" panose="02010600030101010101" pitchFamily="2" charset="-122"/>
              </a:rPr>
              <a:t>r+=num[i][j];        //</a:t>
            </a:r>
            <a:r>
              <a:rPr lang="zh-CN" altLang="en-US" dirty="0">
                <a:solidFill>
                  <a:srgbClr val="000000"/>
                </a:solidFill>
                <a:latin typeface="Times New Roman" panose="02020603050405020304" pitchFamily="18" charset="0"/>
                <a:ea typeface="宋体" panose="02010600030101010101" pitchFamily="2" charset="-122"/>
              </a:rPr>
              <a:t>原操作，</a:t>
            </a:r>
            <a:r>
              <a:rPr lang="en-US" altLang="zh-CN" dirty="0">
                <a:solidFill>
                  <a:srgbClr val="000000"/>
                </a:solidFill>
                <a:latin typeface="Times New Roman" panose="02020603050405020304" pitchFamily="18" charset="0"/>
                <a:ea typeface="宋体" panose="02010600030101010101" pitchFamily="2" charset="-122"/>
              </a:rPr>
              <a:t>4</a:t>
            </a:r>
            <a:r>
              <a:rPr lang="en-US" altLang="zh-CN" baseline="30000" dirty="0">
                <a:solidFill>
                  <a:srgbClr val="000000"/>
                </a:solidFill>
                <a:latin typeface="Times New Roman" panose="02020603050405020304" pitchFamily="18" charset="0"/>
                <a:ea typeface="宋体" panose="02010600030101010101" pitchFamily="2" charset="-122"/>
              </a:rPr>
              <a:t>2</a:t>
            </a:r>
            <a:r>
              <a:rPr lang="zh-CN" altLang="en-US" dirty="0">
                <a:solidFill>
                  <a:srgbClr val="000000"/>
                </a:solidFill>
                <a:latin typeface="Times New Roman" panose="02020603050405020304" pitchFamily="18" charset="0"/>
                <a:ea typeface="宋体" panose="02010600030101010101" pitchFamily="2" charset="-122"/>
              </a:rPr>
              <a:t>次</a:t>
            </a:r>
            <a:endParaRPr lang="zh-CN" altLang="en-US"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72034"/>
                                        </p:tgtEl>
                                        <p:attrNameLst>
                                          <p:attrName>style.visibility</p:attrName>
                                        </p:attrNameLst>
                                      </p:cBhvr>
                                      <p:to>
                                        <p:strVal val="visible"/>
                                      </p:to>
                                    </p:set>
                                    <p:anim calcmode="lin" valueType="num">
                                      <p:cBhvr>
                                        <p:cTn id="7" dur="500" fill="hold"/>
                                        <p:tgtEl>
                                          <p:spTgt spid="172034"/>
                                        </p:tgtEl>
                                        <p:attrNameLst>
                                          <p:attrName>ppt_w</p:attrName>
                                        </p:attrNameLst>
                                      </p:cBhvr>
                                      <p:tavLst>
                                        <p:tav tm="0">
                                          <p:val>
                                            <p:fltVal val="0"/>
                                          </p:val>
                                        </p:tav>
                                        <p:tav tm="100000">
                                          <p:val>
                                            <p:strVal val="#ppt_w"/>
                                          </p:val>
                                        </p:tav>
                                      </p:tavLst>
                                    </p:anim>
                                    <p:anim calcmode="lin" valueType="num">
                                      <p:cBhvr>
                                        <p:cTn id="8" dur="500" fill="hold"/>
                                        <p:tgtEl>
                                          <p:spTgt spid="172034"/>
                                        </p:tgtEl>
                                        <p:attrNameLst>
                                          <p:attrName>ppt_h</p:attrName>
                                        </p:attrNameLst>
                                      </p:cBhvr>
                                      <p:tavLst>
                                        <p:tav tm="0">
                                          <p:val>
                                            <p:fltVal val="0"/>
                                          </p:val>
                                        </p:tav>
                                        <p:tav tm="100000">
                                          <p:val>
                                            <p:strVal val="#ppt_h"/>
                                          </p:val>
                                        </p:tav>
                                      </p:tavLst>
                                    </p:anim>
                                    <p:anim calcmode="lin" valueType="num">
                                      <p:cBhvr>
                                        <p:cTn id="9" dur="500" fill="hold"/>
                                        <p:tgtEl>
                                          <p:spTgt spid="172034"/>
                                        </p:tgtEl>
                                        <p:attrNameLst>
                                          <p:attrName>ppt_x</p:attrName>
                                        </p:attrNameLst>
                                      </p:cBhvr>
                                      <p:tavLst>
                                        <p:tav tm="0">
                                          <p:val>
                                            <p:fltVal val="0.5"/>
                                          </p:val>
                                        </p:tav>
                                        <p:tav tm="100000">
                                          <p:val>
                                            <p:strVal val="#ppt_x"/>
                                          </p:val>
                                        </p:tav>
                                      </p:tavLst>
                                    </p:anim>
                                    <p:anim calcmode="lin" valueType="num">
                                      <p:cBhvr>
                                        <p:cTn id="10" dur="500" fill="hold"/>
                                        <p:tgtEl>
                                          <p:spTgt spid="172034"/>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72036"/>
                                        </p:tgtEl>
                                        <p:attrNameLst>
                                          <p:attrName>style.visibility</p:attrName>
                                        </p:attrNameLst>
                                      </p:cBhvr>
                                      <p:to>
                                        <p:strVal val="visible"/>
                                      </p:to>
                                    </p:set>
                                    <p:anim calcmode="lin" valueType="num">
                                      <p:cBhvr additive="base">
                                        <p:cTn id="15" dur="500" fill="hold"/>
                                        <p:tgtEl>
                                          <p:spTgt spid="172036"/>
                                        </p:tgtEl>
                                        <p:attrNameLst>
                                          <p:attrName>ppt_x</p:attrName>
                                        </p:attrNameLst>
                                      </p:cBhvr>
                                      <p:tavLst>
                                        <p:tav tm="0">
                                          <p:val>
                                            <p:strVal val="0-#ppt_w/2"/>
                                          </p:val>
                                        </p:tav>
                                        <p:tav tm="100000">
                                          <p:val>
                                            <p:strVal val="#ppt_x"/>
                                          </p:val>
                                        </p:tav>
                                      </p:tavLst>
                                    </p:anim>
                                    <p:anim calcmode="lin" valueType="num">
                                      <p:cBhvr additive="base">
                                        <p:cTn id="16" dur="500" fill="hold"/>
                                        <p:tgtEl>
                                          <p:spTgt spid="1720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p:bldP spid="17203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Rectangle 4"/>
          <p:cNvSpPr/>
          <p:nvPr/>
        </p:nvSpPr>
        <p:spPr>
          <a:xfrm>
            <a:off x="922338" y="1371600"/>
            <a:ext cx="7010400" cy="21002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nSpc>
                <a:spcPct val="80000"/>
              </a:lnSpc>
              <a:spcBef>
                <a:spcPct val="0"/>
              </a:spcBef>
              <a:buClrTx/>
              <a:buFont typeface="Arial" panose="020B0604020202020204" pitchFamily="34" charset="0"/>
              <a:buNone/>
            </a:pPr>
            <a:r>
              <a:rPr lang="zh-CN" altLang="en-US" dirty="0">
                <a:solidFill>
                  <a:srgbClr val="000000"/>
                </a:solidFill>
                <a:latin typeface="Times New Roman" panose="02020603050405020304" pitchFamily="18" charset="0"/>
                <a:ea typeface="宋体" panose="02010600030101010101" pitchFamily="2" charset="-122"/>
              </a:rPr>
              <a:t>若求</a:t>
            </a:r>
            <a:r>
              <a:rPr lang="en-US" altLang="zh-CN" dirty="0">
                <a:solidFill>
                  <a:srgbClr val="000000"/>
                </a:solidFill>
                <a:latin typeface="Times New Roman" panose="02020603050405020304" pitchFamily="18" charset="0"/>
                <a:ea typeface="宋体" panose="02010600030101010101" pitchFamily="2" charset="-122"/>
              </a:rPr>
              <a:t>n*n</a:t>
            </a:r>
            <a:r>
              <a:rPr lang="zh-CN" altLang="en-US" dirty="0">
                <a:solidFill>
                  <a:srgbClr val="000000"/>
                </a:solidFill>
                <a:latin typeface="Times New Roman" panose="02020603050405020304" pitchFamily="18" charset="0"/>
                <a:ea typeface="宋体" panose="02010600030101010101" pitchFamily="2" charset="-122"/>
              </a:rPr>
              <a:t>矩阵元素之和</a:t>
            </a:r>
            <a:endParaRPr lang="zh-CN" altLang="en-US" dirty="0">
              <a:solidFill>
                <a:srgbClr val="000000"/>
              </a:solidFill>
              <a:latin typeface="Times New Roman" panose="02020603050405020304" pitchFamily="18" charset="0"/>
              <a:ea typeface="宋体" panose="02010600030101010101" pitchFamily="2" charset="-122"/>
            </a:endParaRPr>
          </a:p>
          <a:p>
            <a:pPr marL="0" lvl="0" indent="0">
              <a:lnSpc>
                <a:spcPct val="80000"/>
              </a:lnSpc>
              <a:spcBef>
                <a:spcPct val="50000"/>
              </a:spcBef>
              <a:buClrTx/>
              <a:buFont typeface="Arial" panose="020B0604020202020204" pitchFamily="34" charset="0"/>
              <a:buNone/>
            </a:pPr>
            <a:r>
              <a:rPr lang="en-US" altLang="zh-CN" dirty="0">
                <a:solidFill>
                  <a:srgbClr val="000000"/>
                </a:solidFill>
                <a:latin typeface="Times New Roman" panose="02020603050405020304" pitchFamily="18" charset="0"/>
                <a:ea typeface="宋体" panose="02010600030101010101" pitchFamily="2" charset="-122"/>
              </a:rPr>
              <a:t>for(i=0; i&lt;n; i++)          //n+1</a:t>
            </a:r>
            <a:r>
              <a:rPr lang="zh-CN" altLang="en-US" dirty="0">
                <a:solidFill>
                  <a:srgbClr val="000000"/>
                </a:solidFill>
                <a:latin typeface="Times New Roman" panose="02020603050405020304" pitchFamily="18" charset="0"/>
                <a:ea typeface="宋体" panose="02010600030101010101" pitchFamily="2" charset="-122"/>
              </a:rPr>
              <a:t>次</a:t>
            </a:r>
            <a:endParaRPr lang="zh-CN" altLang="en-US" dirty="0">
              <a:solidFill>
                <a:schemeClr val="tx1"/>
              </a:solidFill>
              <a:latin typeface="Times New Roman" panose="02020603050405020304" pitchFamily="18" charset="0"/>
              <a:ea typeface="宋体" panose="02010600030101010101" pitchFamily="2" charset="-122"/>
            </a:endParaRPr>
          </a:p>
          <a:p>
            <a:pPr marL="0" lvl="0" indent="0">
              <a:lnSpc>
                <a:spcPct val="80000"/>
              </a:lnSpc>
              <a:spcBef>
                <a:spcPct val="50000"/>
              </a:spcBef>
              <a:buClrTx/>
              <a:buFont typeface="Arial" panose="020B0604020202020204" pitchFamily="34" charset="0"/>
              <a:buNone/>
            </a:pPr>
            <a:r>
              <a:rPr lang="zh-CN" altLang="en-US" dirty="0">
                <a:solidFill>
                  <a:srgbClr val="000000"/>
                </a:solidFill>
                <a:latin typeface="Times New Roman" panose="02020603050405020304" pitchFamily="18" charset="0"/>
                <a:ea typeface="宋体" panose="02010600030101010101" pitchFamily="2" charset="-122"/>
              </a:rPr>
              <a:t>  </a:t>
            </a:r>
            <a:r>
              <a:rPr lang="en-US" altLang="zh-CN" dirty="0">
                <a:solidFill>
                  <a:srgbClr val="000000"/>
                </a:solidFill>
                <a:latin typeface="Times New Roman" panose="02020603050405020304" pitchFamily="18" charset="0"/>
                <a:ea typeface="宋体" panose="02010600030101010101" pitchFamily="2" charset="-122"/>
              </a:rPr>
              <a:t>for(j=0; j&lt;n; j++)        //n(n+1)</a:t>
            </a:r>
            <a:r>
              <a:rPr lang="zh-CN" altLang="en-US" dirty="0">
                <a:solidFill>
                  <a:srgbClr val="000000"/>
                </a:solidFill>
                <a:latin typeface="Times New Roman" panose="02020603050405020304" pitchFamily="18" charset="0"/>
                <a:ea typeface="宋体" panose="02010600030101010101" pitchFamily="2" charset="-122"/>
              </a:rPr>
              <a:t>次       </a:t>
            </a:r>
            <a:endParaRPr lang="zh-CN" altLang="en-US" dirty="0">
              <a:solidFill>
                <a:srgbClr val="000000"/>
              </a:solidFill>
              <a:latin typeface="Times New Roman" panose="02020603050405020304" pitchFamily="18" charset="0"/>
              <a:ea typeface="宋体" panose="02010600030101010101" pitchFamily="2" charset="-122"/>
            </a:endParaRPr>
          </a:p>
          <a:p>
            <a:pPr marL="0" lvl="0" indent="0">
              <a:lnSpc>
                <a:spcPct val="80000"/>
              </a:lnSpc>
              <a:spcBef>
                <a:spcPct val="50000"/>
              </a:spcBef>
              <a:buClrTx/>
              <a:buFont typeface="Arial" panose="020B0604020202020204" pitchFamily="34" charset="0"/>
              <a:buNone/>
            </a:pPr>
            <a:r>
              <a:rPr lang="zh-CN" altLang="en-US" dirty="0">
                <a:solidFill>
                  <a:srgbClr val="000000"/>
                </a:solidFill>
                <a:latin typeface="Times New Roman" panose="02020603050405020304" pitchFamily="18" charset="0"/>
                <a:ea typeface="宋体" panose="02010600030101010101" pitchFamily="2" charset="-122"/>
              </a:rPr>
              <a:t>      </a:t>
            </a:r>
            <a:r>
              <a:rPr lang="en-US" altLang="zh-CN" dirty="0">
                <a:solidFill>
                  <a:srgbClr val="000000"/>
                </a:solidFill>
                <a:latin typeface="Times New Roman" panose="02020603050405020304" pitchFamily="18" charset="0"/>
                <a:ea typeface="宋体" panose="02010600030101010101" pitchFamily="2" charset="-122"/>
              </a:rPr>
              <a:t>r+=num[i][j];         //</a:t>
            </a:r>
            <a:r>
              <a:rPr lang="zh-CN" altLang="en-US" dirty="0">
                <a:solidFill>
                  <a:srgbClr val="000000"/>
                </a:solidFill>
                <a:latin typeface="Times New Roman" panose="02020603050405020304" pitchFamily="18" charset="0"/>
                <a:ea typeface="宋体" panose="02010600030101010101" pitchFamily="2" charset="-122"/>
              </a:rPr>
              <a:t>原操作，</a:t>
            </a:r>
            <a:r>
              <a:rPr lang="en-US" altLang="zh-CN" dirty="0">
                <a:solidFill>
                  <a:srgbClr val="000000"/>
                </a:solidFill>
                <a:latin typeface="Times New Roman" panose="02020603050405020304" pitchFamily="18" charset="0"/>
                <a:ea typeface="宋体" panose="02010600030101010101" pitchFamily="2" charset="-122"/>
              </a:rPr>
              <a:t>n</a:t>
            </a:r>
            <a:r>
              <a:rPr lang="en-US" altLang="zh-CN" baseline="30000" dirty="0">
                <a:solidFill>
                  <a:srgbClr val="000000"/>
                </a:solidFill>
                <a:latin typeface="Times New Roman" panose="02020603050405020304" pitchFamily="18" charset="0"/>
                <a:ea typeface="宋体" panose="02010600030101010101" pitchFamily="2" charset="-122"/>
              </a:rPr>
              <a:t>2</a:t>
            </a:r>
            <a:r>
              <a:rPr lang="zh-CN" altLang="en-US" dirty="0">
                <a:solidFill>
                  <a:srgbClr val="000000"/>
                </a:solidFill>
                <a:latin typeface="Times New Roman" panose="02020603050405020304" pitchFamily="18" charset="0"/>
                <a:ea typeface="宋体" panose="02010600030101010101" pitchFamily="2" charset="-122"/>
              </a:rPr>
              <a:t>次</a:t>
            </a:r>
            <a:endParaRPr lang="zh-CN" altLang="en-US" baseline="30000" dirty="0">
              <a:solidFill>
                <a:srgbClr val="000000"/>
              </a:solidFill>
              <a:latin typeface="Times New Roman" panose="02020603050405020304" pitchFamily="18" charset="0"/>
              <a:ea typeface="宋体" panose="02010600030101010101" pitchFamily="2" charset="-122"/>
            </a:endParaRPr>
          </a:p>
        </p:txBody>
      </p:sp>
      <p:sp>
        <p:nvSpPr>
          <p:cNvPr id="182277" name="Rectangle 5"/>
          <p:cNvSpPr/>
          <p:nvPr/>
        </p:nvSpPr>
        <p:spPr>
          <a:xfrm>
            <a:off x="384175" y="3622675"/>
            <a:ext cx="7870825" cy="8842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zh-CN" altLang="en-US" sz="2400" dirty="0">
                <a:solidFill>
                  <a:srgbClr val="000000"/>
                </a:solidFill>
                <a:latin typeface="Times New Roman" panose="02020603050405020304" pitchFamily="18" charset="0"/>
                <a:ea typeface="宋体" panose="02010600030101010101" pitchFamily="2" charset="-122"/>
              </a:rPr>
              <a:t>整个算法的执行时间与该算法的原操作重复执行的次数</a:t>
            </a:r>
            <a:r>
              <a:rPr lang="en-US" altLang="zh-CN" sz="2400" dirty="0">
                <a:solidFill>
                  <a:srgbClr val="000000"/>
                </a:solidFill>
                <a:latin typeface="Times New Roman" panose="02020603050405020304" pitchFamily="18" charset="0"/>
                <a:ea typeface="宋体" panose="02010600030101010101" pitchFamily="2" charset="-122"/>
              </a:rPr>
              <a:t>n</a:t>
            </a:r>
            <a:r>
              <a:rPr lang="en-US" altLang="zh-CN" sz="2400" baseline="30000" dirty="0">
                <a:solidFill>
                  <a:srgbClr val="000000"/>
                </a:solidFill>
                <a:latin typeface="Times New Roman" panose="02020603050405020304" pitchFamily="18" charset="0"/>
                <a:ea typeface="宋体" panose="02010600030101010101" pitchFamily="2" charset="-122"/>
              </a:rPr>
              <a:t>2</a:t>
            </a:r>
            <a:r>
              <a:rPr lang="zh-CN" altLang="en-US" sz="2400" dirty="0">
                <a:solidFill>
                  <a:srgbClr val="000000"/>
                </a:solidFill>
                <a:latin typeface="Times New Roman" panose="02020603050405020304" pitchFamily="18" charset="0"/>
                <a:ea typeface="宋体" panose="02010600030101010101" pitchFamily="2" charset="-122"/>
              </a:rPr>
              <a:t>成正比，记作：</a:t>
            </a:r>
            <a:r>
              <a:rPr lang="en-US" altLang="zh-CN" dirty="0">
                <a:solidFill>
                  <a:srgbClr val="003300"/>
                </a:solidFill>
                <a:latin typeface="Times New Roman" panose="02020603050405020304" pitchFamily="18" charset="0"/>
                <a:ea typeface="宋体" panose="02010600030101010101" pitchFamily="2" charset="-122"/>
              </a:rPr>
              <a:t>T(n)=</a:t>
            </a:r>
            <a:r>
              <a:rPr lang="en-US" altLang="zh-CN" i="1" dirty="0">
                <a:solidFill>
                  <a:srgbClr val="003300"/>
                </a:solidFill>
                <a:latin typeface="Times New Roman" panose="02020603050405020304" pitchFamily="18" charset="0"/>
                <a:ea typeface="宋体" panose="02010600030101010101" pitchFamily="2" charset="-122"/>
              </a:rPr>
              <a:t>O</a:t>
            </a:r>
            <a:r>
              <a:rPr lang="en-US" altLang="zh-CN" dirty="0">
                <a:solidFill>
                  <a:srgbClr val="003300"/>
                </a:solidFill>
                <a:latin typeface="Times New Roman" panose="02020603050405020304" pitchFamily="18" charset="0"/>
                <a:ea typeface="宋体" panose="02010600030101010101" pitchFamily="2" charset="-122"/>
              </a:rPr>
              <a:t>(n</a:t>
            </a:r>
            <a:r>
              <a:rPr lang="en-US" altLang="zh-CN" baseline="30000" dirty="0">
                <a:solidFill>
                  <a:srgbClr val="003300"/>
                </a:solidFill>
                <a:latin typeface="Times New Roman" panose="02020603050405020304" pitchFamily="18" charset="0"/>
                <a:ea typeface="宋体" panose="02010600030101010101" pitchFamily="2" charset="-122"/>
              </a:rPr>
              <a:t>2</a:t>
            </a:r>
            <a:r>
              <a:rPr lang="en-US" altLang="zh-CN" dirty="0">
                <a:solidFill>
                  <a:srgbClr val="003300"/>
                </a:solidFill>
                <a:latin typeface="Times New Roman" panose="02020603050405020304" pitchFamily="18" charset="0"/>
                <a:ea typeface="宋体" panose="02010600030101010101" pitchFamily="2" charset="-122"/>
              </a:rPr>
              <a:t>)</a:t>
            </a:r>
            <a:r>
              <a:rPr lang="en-US" altLang="zh-CN" sz="1400" dirty="0">
                <a:solidFill>
                  <a:srgbClr val="003300"/>
                </a:solidFill>
                <a:latin typeface="Arial" panose="020B0604020202020204" pitchFamily="34" charset="0"/>
                <a:ea typeface="隶书" panose="02010509060101010101" charset="-122"/>
              </a:rPr>
              <a:t> </a:t>
            </a:r>
            <a:endParaRPr lang="en-US" altLang="zh-CN" sz="1400" dirty="0">
              <a:solidFill>
                <a:srgbClr val="003300"/>
              </a:solidFill>
              <a:latin typeface="Arial" panose="020B0604020202020204" pitchFamily="34" charset="0"/>
              <a:ea typeface="隶书" panose="02010509060101010101" charset="-122"/>
            </a:endParaRPr>
          </a:p>
        </p:txBody>
      </p:sp>
      <p:sp>
        <p:nvSpPr>
          <p:cNvPr id="182280" name="AutoShape 8"/>
          <p:cNvSpPr/>
          <p:nvPr/>
        </p:nvSpPr>
        <p:spPr>
          <a:xfrm>
            <a:off x="555625" y="4968875"/>
            <a:ext cx="2678113" cy="1271588"/>
          </a:xfrm>
          <a:prstGeom prst="cloudCallout">
            <a:avLst>
              <a:gd name="adj1" fmla="val 31685"/>
              <a:gd name="adj2" fmla="val -93569"/>
            </a:avLst>
          </a:prstGeom>
          <a:solidFill>
            <a:srgbClr val="99CCFF"/>
          </a:solidFill>
          <a:ln w="9525" cap="flat" cmpd="sng">
            <a:solidFill>
              <a:schemeClr val="tx1"/>
            </a:solidFill>
            <a:prstDash val="solid"/>
            <a:headEnd type="none" w="med" len="med"/>
            <a:tailEnd type="none" w="med" len="med"/>
          </a:ln>
        </p:spPr>
        <p:txBody>
          <a:bodyPr lIns="0" tIns="0" rIns="0" bIns="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Font typeface="Arial" panose="020B0604020202020204" pitchFamily="34" charset="0"/>
              <a:buNone/>
            </a:pPr>
            <a:r>
              <a:rPr lang="zh-CN" altLang="en-US" sz="2000" b="0" dirty="0">
                <a:solidFill>
                  <a:srgbClr val="6600CC"/>
                </a:solidFill>
                <a:latin typeface="Arial" panose="020B0604020202020204" pitchFamily="34" charset="0"/>
                <a:ea typeface="宋体" panose="02010600030101010101" pitchFamily="2" charset="-122"/>
              </a:rPr>
              <a:t>算法执行时间增长率，简称时间复杂度</a:t>
            </a:r>
            <a:endParaRPr lang="zh-CN" altLang="en-US" sz="2000" b="0" dirty="0">
              <a:solidFill>
                <a:srgbClr val="6600CC"/>
              </a:solidFill>
              <a:latin typeface="Arial" panose="020B0604020202020204" pitchFamily="34" charset="0"/>
              <a:ea typeface="宋体" panose="02010600030101010101" pitchFamily="2" charset="-122"/>
            </a:endParaRPr>
          </a:p>
        </p:txBody>
      </p:sp>
      <p:sp>
        <p:nvSpPr>
          <p:cNvPr id="182281" name="AutoShape 9"/>
          <p:cNvSpPr/>
          <p:nvPr/>
        </p:nvSpPr>
        <p:spPr>
          <a:xfrm>
            <a:off x="3987800" y="5062538"/>
            <a:ext cx="2266950" cy="927100"/>
          </a:xfrm>
          <a:prstGeom prst="cloudCallout">
            <a:avLst>
              <a:gd name="adj1" fmla="val -63796"/>
              <a:gd name="adj2" fmla="val -119176"/>
            </a:avLst>
          </a:prstGeom>
          <a:solidFill>
            <a:srgbClr val="FFFF99"/>
          </a:solidFill>
          <a:ln w="9525" cap="flat" cmpd="sng">
            <a:solidFill>
              <a:srgbClr val="80008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Font typeface="Arial" panose="020B0604020202020204" pitchFamily="34" charset="0"/>
              <a:buNone/>
            </a:pPr>
            <a:r>
              <a:rPr lang="en-US" altLang="zh-CN" sz="2000" b="0" dirty="0">
                <a:solidFill>
                  <a:schemeClr val="tx1"/>
                </a:solidFill>
                <a:latin typeface="Arial" panose="020B0604020202020204" pitchFamily="34" charset="0"/>
                <a:ea typeface="宋体" panose="02010600030101010101" pitchFamily="2" charset="-122"/>
              </a:rPr>
              <a:t>Order</a:t>
            </a:r>
            <a:r>
              <a:rPr lang="zh-CN" altLang="en-US" sz="2000" b="0" dirty="0">
                <a:solidFill>
                  <a:schemeClr val="tx1"/>
                </a:solidFill>
                <a:latin typeface="Arial" panose="020B0604020202020204" pitchFamily="34" charset="0"/>
                <a:ea typeface="宋体" panose="02010600030101010101" pitchFamily="2" charset="-122"/>
              </a:rPr>
              <a:t>，表示数量级</a:t>
            </a:r>
            <a:endParaRPr lang="zh-CN" altLang="en-US" sz="2000" b="0" dirty="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2276"/>
                                        </p:tgtEl>
                                        <p:attrNameLst>
                                          <p:attrName>style.visibility</p:attrName>
                                        </p:attrNameLst>
                                      </p:cBhvr>
                                      <p:to>
                                        <p:strVal val="visible"/>
                                      </p:to>
                                    </p:set>
                                    <p:anim calcmode="lin" valueType="num">
                                      <p:cBhvr additive="base">
                                        <p:cTn id="7" dur="500" fill="hold"/>
                                        <p:tgtEl>
                                          <p:spTgt spid="182276"/>
                                        </p:tgtEl>
                                        <p:attrNameLst>
                                          <p:attrName>ppt_x</p:attrName>
                                        </p:attrNameLst>
                                      </p:cBhvr>
                                      <p:tavLst>
                                        <p:tav tm="0">
                                          <p:val>
                                            <p:strVal val="0-#ppt_w/2"/>
                                          </p:val>
                                        </p:tav>
                                        <p:tav tm="100000">
                                          <p:val>
                                            <p:strVal val="#ppt_x"/>
                                          </p:val>
                                        </p:tav>
                                      </p:tavLst>
                                    </p:anim>
                                    <p:anim calcmode="lin" valueType="num">
                                      <p:cBhvr additive="base">
                                        <p:cTn id="8" dur="500" fill="hold"/>
                                        <p:tgtEl>
                                          <p:spTgt spid="18227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2277"/>
                                        </p:tgtEl>
                                        <p:attrNameLst>
                                          <p:attrName>style.visibility</p:attrName>
                                        </p:attrNameLst>
                                      </p:cBhvr>
                                      <p:to>
                                        <p:strVal val="visible"/>
                                      </p:to>
                                    </p:set>
                                    <p:anim calcmode="lin" valueType="num">
                                      <p:cBhvr additive="base">
                                        <p:cTn id="13" dur="500" fill="hold"/>
                                        <p:tgtEl>
                                          <p:spTgt spid="182277"/>
                                        </p:tgtEl>
                                        <p:attrNameLst>
                                          <p:attrName>ppt_x</p:attrName>
                                        </p:attrNameLst>
                                      </p:cBhvr>
                                      <p:tavLst>
                                        <p:tav tm="0">
                                          <p:val>
                                            <p:strVal val="0-#ppt_w/2"/>
                                          </p:val>
                                        </p:tav>
                                        <p:tav tm="100000">
                                          <p:val>
                                            <p:strVal val="#ppt_x"/>
                                          </p:val>
                                        </p:tav>
                                      </p:tavLst>
                                    </p:anim>
                                    <p:anim calcmode="lin" valueType="num">
                                      <p:cBhvr additive="base">
                                        <p:cTn id="14" dur="500" fill="hold"/>
                                        <p:tgtEl>
                                          <p:spTgt spid="18227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82280"/>
                                        </p:tgtEl>
                                        <p:attrNameLst>
                                          <p:attrName>style.visibility</p:attrName>
                                        </p:attrNameLst>
                                      </p:cBhvr>
                                      <p:to>
                                        <p:strVal val="visible"/>
                                      </p:to>
                                    </p:set>
                                    <p:animEffect transition="in" filter="dissolve">
                                      <p:cBhvr>
                                        <p:cTn id="19" dur="1000"/>
                                        <p:tgtEl>
                                          <p:spTgt spid="182280"/>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82281"/>
                                        </p:tgtEl>
                                        <p:attrNameLst>
                                          <p:attrName>style.visibility</p:attrName>
                                        </p:attrNameLst>
                                      </p:cBhvr>
                                      <p:to>
                                        <p:strVal val="visible"/>
                                      </p:to>
                                    </p:set>
                                    <p:animEffect transition="in" filter="dissolve">
                                      <p:cBhvr>
                                        <p:cTn id="24" dur="1000"/>
                                        <p:tgtEl>
                                          <p:spTgt spid="182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6" grpId="0"/>
      <p:bldP spid="182277" grpId="0"/>
      <p:bldP spid="182280" grpId="0" animBg="1"/>
      <p:bldP spid="182281"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0" name="Rectangle 4"/>
          <p:cNvSpPr/>
          <p:nvPr/>
        </p:nvSpPr>
        <p:spPr>
          <a:xfrm>
            <a:off x="455613" y="1778000"/>
            <a:ext cx="7859712" cy="13731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一般情况下，原操作重复执行的次数是问题规模（问题大小）</a:t>
            </a:r>
            <a:r>
              <a:rPr lang="en-US" altLang="zh-CN" b="0" i="1" dirty="0">
                <a:solidFill>
                  <a:srgbClr val="FF3300"/>
                </a:solidFill>
                <a:latin typeface="Times New Roman" panose="02020603050405020304" pitchFamily="18" charset="0"/>
                <a:ea typeface="宋体" panose="02010600030101010101" pitchFamily="2" charset="-122"/>
              </a:rPr>
              <a:t>n</a:t>
            </a:r>
            <a:r>
              <a:rPr lang="zh-CN" altLang="en-US" b="0" dirty="0">
                <a:solidFill>
                  <a:srgbClr val="000000"/>
                </a:solidFill>
                <a:latin typeface="Times New Roman" panose="02020603050405020304" pitchFamily="18" charset="0"/>
                <a:ea typeface="宋体" panose="02010600030101010101" pitchFamily="2" charset="-122"/>
              </a:rPr>
              <a:t>的某个函数</a:t>
            </a:r>
            <a:r>
              <a:rPr lang="en-US" altLang="zh-CN" b="0" i="1" dirty="0">
                <a:solidFill>
                  <a:srgbClr val="FF3300"/>
                </a:solidFill>
                <a:latin typeface="Times New Roman" panose="02020603050405020304" pitchFamily="18" charset="0"/>
                <a:ea typeface="宋体" panose="02010600030101010101" pitchFamily="2" charset="-122"/>
              </a:rPr>
              <a:t>f(n)</a:t>
            </a:r>
            <a:r>
              <a:rPr lang="zh-CN" altLang="en-US" b="0" dirty="0">
                <a:solidFill>
                  <a:srgbClr val="000000"/>
                </a:solidFill>
                <a:latin typeface="Times New Roman" panose="02020603050405020304" pitchFamily="18" charset="0"/>
                <a:ea typeface="宋体" panose="02010600030101010101" pitchFamily="2" charset="-122"/>
              </a:rPr>
              <a:t>。此例中</a:t>
            </a:r>
            <a:r>
              <a:rPr lang="en-US" altLang="zh-CN" b="0" i="1" dirty="0">
                <a:solidFill>
                  <a:srgbClr val="FF3300"/>
                </a:solidFill>
                <a:latin typeface="Times New Roman" panose="02020603050405020304" pitchFamily="18" charset="0"/>
                <a:ea typeface="宋体" panose="02010600030101010101" pitchFamily="2" charset="-122"/>
              </a:rPr>
              <a:t>f(n)=</a:t>
            </a:r>
            <a:r>
              <a:rPr lang="en-US" altLang="zh-CN" b="0" i="1" baseline="30000" dirty="0">
                <a:solidFill>
                  <a:srgbClr val="FF3300"/>
                </a:solidFill>
                <a:latin typeface="Times New Roman" panose="02020603050405020304" pitchFamily="18" charset="0"/>
                <a:ea typeface="宋体" panose="02010600030101010101" pitchFamily="2" charset="-122"/>
              </a:rPr>
              <a:t> </a:t>
            </a:r>
            <a:r>
              <a:rPr lang="en-US" altLang="zh-CN" b="0" i="1" dirty="0">
                <a:solidFill>
                  <a:srgbClr val="FF3300"/>
                </a:solidFill>
                <a:latin typeface="Times New Roman" panose="02020603050405020304" pitchFamily="18" charset="0"/>
                <a:ea typeface="宋体" panose="02010600030101010101" pitchFamily="2" charset="-122"/>
              </a:rPr>
              <a:t>n</a:t>
            </a:r>
            <a:r>
              <a:rPr lang="en-US" altLang="zh-CN" b="0" i="1" baseline="30000" dirty="0">
                <a:solidFill>
                  <a:srgbClr val="FF3300"/>
                </a:solidFill>
                <a:latin typeface="Times New Roman" panose="02020603050405020304" pitchFamily="18" charset="0"/>
                <a:ea typeface="宋体" panose="02010600030101010101" pitchFamily="2" charset="-122"/>
              </a:rPr>
              <a:t>2</a:t>
            </a:r>
            <a:r>
              <a:rPr lang="en-US" altLang="zh-CN" b="0" i="1" baseline="30000" dirty="0">
                <a:solidFill>
                  <a:srgbClr val="000000"/>
                </a:solidFill>
                <a:latin typeface="Times New Roman" panose="02020603050405020304" pitchFamily="18" charset="0"/>
                <a:ea typeface="宋体" panose="02010600030101010101" pitchFamily="2" charset="-122"/>
              </a:rPr>
              <a:t> </a:t>
            </a:r>
            <a:r>
              <a:rPr lang="zh-CN" altLang="en-US" sz="1800" b="0" dirty="0">
                <a:solidFill>
                  <a:srgbClr val="000000"/>
                </a:solidFill>
                <a:latin typeface="Arial" panose="020B0604020202020204" pitchFamily="34" charset="0"/>
                <a:ea typeface="宋体" panose="02010600030101010101" pitchFamily="2" charset="-122"/>
              </a:rPr>
              <a:t>，</a:t>
            </a:r>
            <a:r>
              <a:rPr lang="zh-CN" altLang="en-US" b="0" dirty="0">
                <a:solidFill>
                  <a:srgbClr val="000000"/>
                </a:solidFill>
                <a:latin typeface="Times New Roman" panose="02020603050405020304" pitchFamily="18" charset="0"/>
                <a:ea typeface="宋体" panose="02010600030101010101" pitchFamily="2" charset="-122"/>
              </a:rPr>
              <a:t>所以，算法的时间量度记作：</a:t>
            </a:r>
            <a:r>
              <a:rPr lang="en-US" altLang="zh-CN" b="0" i="1" dirty="0">
                <a:solidFill>
                  <a:srgbClr val="FF3300"/>
                </a:solidFill>
                <a:latin typeface="Times New Roman" panose="02020603050405020304" pitchFamily="18" charset="0"/>
                <a:ea typeface="宋体" panose="02010600030101010101" pitchFamily="2" charset="-122"/>
              </a:rPr>
              <a:t>T(n)=O(f(n)) </a:t>
            </a:r>
            <a:r>
              <a:rPr lang="zh-CN" altLang="en-US" sz="1800" b="0" dirty="0">
                <a:solidFill>
                  <a:srgbClr val="000000"/>
                </a:solidFill>
                <a:latin typeface="Arial" panose="020B0604020202020204" pitchFamily="34" charset="0"/>
                <a:ea typeface="宋体" panose="02010600030101010101" pitchFamily="2" charset="-122"/>
              </a:rPr>
              <a:t>。</a:t>
            </a:r>
            <a:endParaRPr lang="zh-CN" altLang="en-US" sz="1800" b="0" dirty="0">
              <a:solidFill>
                <a:srgbClr val="000000"/>
              </a:solidFill>
              <a:latin typeface="Arial" panose="020B0604020202020204" pitchFamily="34" charset="0"/>
              <a:ea typeface="宋体" panose="02010600030101010101" pitchFamily="2" charset="-122"/>
            </a:endParaRPr>
          </a:p>
        </p:txBody>
      </p:sp>
      <p:sp>
        <p:nvSpPr>
          <p:cNvPr id="183301" name="Rectangle 5"/>
          <p:cNvSpPr/>
          <p:nvPr/>
        </p:nvSpPr>
        <p:spPr>
          <a:xfrm>
            <a:off x="592138" y="3492500"/>
            <a:ext cx="7916862" cy="1800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上式表示</a:t>
            </a:r>
            <a:r>
              <a:rPr lang="zh-CN" altLang="en-US" b="0" dirty="0">
                <a:solidFill>
                  <a:srgbClr val="FF0000"/>
                </a:solidFill>
                <a:latin typeface="Times New Roman" panose="02020603050405020304" pitchFamily="18" charset="0"/>
                <a:ea typeface="宋体" panose="02010600030101010101" pitchFamily="2" charset="-122"/>
              </a:rPr>
              <a:t>随着问题规模</a:t>
            </a:r>
            <a:r>
              <a:rPr lang="en-US" altLang="zh-CN" b="0" i="1" dirty="0">
                <a:solidFill>
                  <a:srgbClr val="FF0000"/>
                </a:solidFill>
                <a:latin typeface="Times New Roman" panose="02020603050405020304" pitchFamily="18" charset="0"/>
                <a:ea typeface="宋体" panose="02010600030101010101" pitchFamily="2" charset="-122"/>
              </a:rPr>
              <a:t>n</a:t>
            </a:r>
            <a:r>
              <a:rPr lang="zh-CN" altLang="en-US" b="0" dirty="0">
                <a:solidFill>
                  <a:srgbClr val="FF0000"/>
                </a:solidFill>
                <a:latin typeface="Times New Roman" panose="02020603050405020304" pitchFamily="18" charset="0"/>
                <a:ea typeface="宋体" panose="02010600030101010101" pitchFamily="2" charset="-122"/>
              </a:rPr>
              <a:t>的增大，算法执行时间的增长率</a:t>
            </a:r>
            <a:r>
              <a:rPr lang="zh-CN" altLang="en-US" b="0" dirty="0">
                <a:solidFill>
                  <a:srgbClr val="000000"/>
                </a:solidFill>
                <a:latin typeface="Times New Roman" panose="02020603050405020304" pitchFamily="18" charset="0"/>
                <a:ea typeface="宋体" panose="02010600030101010101" pitchFamily="2" charset="-122"/>
              </a:rPr>
              <a:t>和</a:t>
            </a:r>
            <a:r>
              <a:rPr lang="en-US" altLang="zh-CN" b="0" i="1" dirty="0">
                <a:solidFill>
                  <a:srgbClr val="FF0000"/>
                </a:solidFill>
                <a:latin typeface="Times New Roman" panose="02020603050405020304" pitchFamily="18" charset="0"/>
                <a:ea typeface="宋体" panose="02010600030101010101" pitchFamily="2" charset="-122"/>
              </a:rPr>
              <a:t>f(n)</a:t>
            </a:r>
            <a:r>
              <a:rPr lang="zh-CN" altLang="en-US" b="0" dirty="0">
                <a:solidFill>
                  <a:srgbClr val="FF0000"/>
                </a:solidFill>
                <a:latin typeface="Times New Roman" panose="02020603050405020304" pitchFamily="18" charset="0"/>
                <a:ea typeface="宋体" panose="02010600030101010101" pitchFamily="2" charset="-122"/>
              </a:rPr>
              <a:t>的增长率</a:t>
            </a:r>
            <a:r>
              <a:rPr lang="zh-CN" altLang="en-US" b="0" dirty="0">
                <a:solidFill>
                  <a:srgbClr val="000000"/>
                </a:solidFill>
                <a:latin typeface="Times New Roman" panose="02020603050405020304" pitchFamily="18" charset="0"/>
                <a:ea typeface="宋体" panose="02010600030101010101" pitchFamily="2" charset="-122"/>
              </a:rPr>
              <a:t>相同，称作算法的</a:t>
            </a:r>
            <a:r>
              <a:rPr lang="zh-CN" altLang="en-US" u="sng" dirty="0">
                <a:solidFill>
                  <a:srgbClr val="FF0000"/>
                </a:solidFill>
                <a:latin typeface="Times New Roman" panose="02020603050405020304" pitchFamily="18" charset="0"/>
                <a:ea typeface="宋体" panose="02010600030101010101" pitchFamily="2" charset="-122"/>
              </a:rPr>
              <a:t>渐近时间复杂度</a:t>
            </a:r>
            <a:r>
              <a:rPr lang="zh-CN" altLang="en-US" b="0" dirty="0">
                <a:solidFill>
                  <a:srgbClr val="000000"/>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(Asymptotic Time Complexity) </a:t>
            </a:r>
            <a:r>
              <a:rPr lang="zh-CN" altLang="en-US" b="0" dirty="0">
                <a:solidFill>
                  <a:srgbClr val="000000"/>
                </a:solidFill>
                <a:latin typeface="Times New Roman" panose="02020603050405020304" pitchFamily="18" charset="0"/>
                <a:ea typeface="宋体" panose="02010600030101010101" pitchFamily="2" charset="-122"/>
              </a:rPr>
              <a:t>，</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简称</a:t>
            </a:r>
            <a:r>
              <a:rPr lang="zh-CN" altLang="en-US" b="0" dirty="0">
                <a:solidFill>
                  <a:srgbClr val="FF0000"/>
                </a:solidFill>
                <a:latin typeface="Times New Roman" panose="02020603050405020304" pitchFamily="18" charset="0"/>
                <a:ea typeface="宋体" panose="02010600030101010101" pitchFamily="2" charset="-122"/>
              </a:rPr>
              <a:t>时间复杂度</a:t>
            </a:r>
            <a:r>
              <a:rPr lang="zh-CN" altLang="en-US" sz="1800" b="0" dirty="0">
                <a:solidFill>
                  <a:srgbClr val="000000"/>
                </a:solidFill>
                <a:latin typeface="Arial" panose="020B0604020202020204" pitchFamily="34" charset="0"/>
                <a:ea typeface="宋体" panose="02010600030101010101" pitchFamily="2" charset="-122"/>
              </a:rPr>
              <a:t>。</a:t>
            </a:r>
            <a:endParaRPr lang="zh-CN" altLang="en-US" sz="1800" b="0" dirty="0">
              <a:solidFill>
                <a:srgbClr val="0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3300"/>
                                        </p:tgtEl>
                                        <p:attrNameLst>
                                          <p:attrName>style.visibility</p:attrName>
                                        </p:attrNameLst>
                                      </p:cBhvr>
                                      <p:to>
                                        <p:strVal val="visible"/>
                                      </p:to>
                                    </p:set>
                                    <p:anim calcmode="lin" valueType="num">
                                      <p:cBhvr additive="base">
                                        <p:cTn id="7" dur="500" fill="hold"/>
                                        <p:tgtEl>
                                          <p:spTgt spid="183300"/>
                                        </p:tgtEl>
                                        <p:attrNameLst>
                                          <p:attrName>ppt_x</p:attrName>
                                        </p:attrNameLst>
                                      </p:cBhvr>
                                      <p:tavLst>
                                        <p:tav tm="0">
                                          <p:val>
                                            <p:strVal val="1+#ppt_w/2"/>
                                          </p:val>
                                        </p:tav>
                                        <p:tav tm="100000">
                                          <p:val>
                                            <p:strVal val="#ppt_x"/>
                                          </p:val>
                                        </p:tav>
                                      </p:tavLst>
                                    </p:anim>
                                    <p:anim calcmode="lin" valueType="num">
                                      <p:cBhvr additive="base">
                                        <p:cTn id="8" dur="500" fill="hold"/>
                                        <p:tgtEl>
                                          <p:spTgt spid="1833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3301"/>
                                        </p:tgtEl>
                                        <p:attrNameLst>
                                          <p:attrName>style.visibility</p:attrName>
                                        </p:attrNameLst>
                                      </p:cBhvr>
                                      <p:to>
                                        <p:strVal val="visible"/>
                                      </p:to>
                                    </p:set>
                                    <p:anim calcmode="lin" valueType="num">
                                      <p:cBhvr additive="base">
                                        <p:cTn id="13" dur="500" fill="hold"/>
                                        <p:tgtEl>
                                          <p:spTgt spid="183301"/>
                                        </p:tgtEl>
                                        <p:attrNameLst>
                                          <p:attrName>ppt_x</p:attrName>
                                        </p:attrNameLst>
                                      </p:cBhvr>
                                      <p:tavLst>
                                        <p:tav tm="0">
                                          <p:val>
                                            <p:strVal val="#ppt_x"/>
                                          </p:val>
                                        </p:tav>
                                        <p:tav tm="100000">
                                          <p:val>
                                            <p:strVal val="#ppt_x"/>
                                          </p:val>
                                        </p:tav>
                                      </p:tavLst>
                                    </p:anim>
                                    <p:anim calcmode="lin" valueType="num">
                                      <p:cBhvr additive="base">
                                        <p:cTn id="14" dur="500" fill="hold"/>
                                        <p:tgtEl>
                                          <p:spTgt spid="1833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0" grpId="0"/>
      <p:bldP spid="18330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p:nvPr/>
        </p:nvSpPr>
        <p:spPr>
          <a:xfrm>
            <a:off x="560388" y="1725613"/>
            <a:ext cx="7867650"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en-US" altLang="zh-CN" b="0" dirty="0">
                <a:solidFill>
                  <a:srgbClr val="00008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时间复杂度为</a:t>
            </a:r>
            <a:r>
              <a:rPr lang="en-US" altLang="zh-CN" i="1" dirty="0">
                <a:solidFill>
                  <a:srgbClr val="FF3300"/>
                </a:solidFill>
                <a:latin typeface="Times New Roman" panose="02020603050405020304" pitchFamily="18" charset="0"/>
                <a:ea typeface="宋体" panose="02010600030101010101" pitchFamily="2" charset="-122"/>
              </a:rPr>
              <a:t>O</a:t>
            </a:r>
            <a:r>
              <a:rPr lang="en-US" altLang="zh-CN" dirty="0">
                <a:solidFill>
                  <a:srgbClr val="FF3300"/>
                </a:solidFill>
                <a:latin typeface="Times New Roman" panose="02020603050405020304" pitchFamily="18" charset="0"/>
                <a:ea typeface="宋体" panose="02010600030101010101" pitchFamily="2" charset="-122"/>
              </a:rPr>
              <a:t>(1)</a:t>
            </a:r>
            <a:r>
              <a:rPr lang="zh-CN" altLang="en-US" dirty="0">
                <a:solidFill>
                  <a:srgbClr val="FF3300"/>
                </a:solidFill>
                <a:latin typeface="Times New Roman" panose="02020603050405020304" pitchFamily="18" charset="0"/>
                <a:ea typeface="宋体" panose="02010600030101010101" pitchFamily="2" charset="-122"/>
              </a:rPr>
              <a:t>、 </a:t>
            </a:r>
            <a:r>
              <a:rPr lang="en-US" altLang="zh-CN" i="1" dirty="0">
                <a:solidFill>
                  <a:srgbClr val="FF3300"/>
                </a:solidFill>
                <a:latin typeface="Times New Roman" panose="02020603050405020304" pitchFamily="18" charset="0"/>
                <a:ea typeface="宋体" panose="02010600030101010101" pitchFamily="2" charset="-122"/>
              </a:rPr>
              <a:t>O</a:t>
            </a:r>
            <a:r>
              <a:rPr lang="en-US" altLang="zh-CN" dirty="0">
                <a:solidFill>
                  <a:srgbClr val="FF3300"/>
                </a:solidFill>
                <a:latin typeface="Times New Roman" panose="02020603050405020304" pitchFamily="18" charset="0"/>
                <a:ea typeface="宋体" panose="02010600030101010101" pitchFamily="2" charset="-122"/>
              </a:rPr>
              <a:t>(n) </a:t>
            </a:r>
            <a:r>
              <a:rPr lang="zh-CN" altLang="en-US" dirty="0">
                <a:solidFill>
                  <a:srgbClr val="FF3300"/>
                </a:solidFill>
                <a:latin typeface="Times New Roman" panose="02020603050405020304" pitchFamily="18" charset="0"/>
                <a:ea typeface="宋体" panose="02010600030101010101" pitchFamily="2" charset="-122"/>
              </a:rPr>
              <a:t>、</a:t>
            </a:r>
            <a:r>
              <a:rPr lang="en-US" altLang="zh-CN" i="1" dirty="0">
                <a:solidFill>
                  <a:srgbClr val="FF3300"/>
                </a:solidFill>
                <a:latin typeface="Times New Roman" panose="02020603050405020304" pitchFamily="18" charset="0"/>
                <a:ea typeface="宋体" panose="02010600030101010101" pitchFamily="2" charset="-122"/>
              </a:rPr>
              <a:t>O</a:t>
            </a:r>
            <a:r>
              <a:rPr lang="en-US" altLang="zh-CN" dirty="0">
                <a:solidFill>
                  <a:srgbClr val="FF3300"/>
                </a:solidFill>
                <a:latin typeface="Times New Roman" panose="02020603050405020304" pitchFamily="18" charset="0"/>
                <a:ea typeface="宋体" panose="02010600030101010101" pitchFamily="2" charset="-122"/>
              </a:rPr>
              <a:t>(n</a:t>
            </a:r>
            <a:r>
              <a:rPr lang="en-US" altLang="zh-CN" baseline="30000" dirty="0">
                <a:solidFill>
                  <a:srgbClr val="FF3300"/>
                </a:solidFill>
                <a:latin typeface="Times New Roman" panose="02020603050405020304" pitchFamily="18" charset="0"/>
                <a:ea typeface="宋体" panose="02010600030101010101" pitchFamily="2" charset="-122"/>
              </a:rPr>
              <a:t>2</a:t>
            </a:r>
            <a:r>
              <a:rPr lang="en-US" altLang="zh-CN" dirty="0">
                <a:solidFill>
                  <a:srgbClr val="FF3300"/>
                </a:solidFill>
                <a:latin typeface="Times New Roman" panose="02020603050405020304" pitchFamily="18" charset="0"/>
                <a:ea typeface="宋体" panose="02010600030101010101" pitchFamily="2" charset="-122"/>
              </a:rPr>
              <a:t>)</a:t>
            </a:r>
            <a:r>
              <a:rPr lang="zh-CN" altLang="en-US" b="0" dirty="0">
                <a:solidFill>
                  <a:srgbClr val="000000"/>
                </a:solidFill>
                <a:latin typeface="Times New Roman" panose="02020603050405020304" pitchFamily="18" charset="0"/>
                <a:ea typeface="宋体" panose="02010600030101010101" pitchFamily="2" charset="-122"/>
              </a:rPr>
              <a:t>分别称为</a:t>
            </a:r>
            <a:r>
              <a:rPr lang="zh-CN" altLang="en-US" dirty="0">
                <a:solidFill>
                  <a:srgbClr val="FF3300"/>
                </a:solidFill>
                <a:latin typeface="Times New Roman" panose="02020603050405020304" pitchFamily="18" charset="0"/>
                <a:ea typeface="宋体" panose="02010600030101010101" pitchFamily="2" charset="-122"/>
              </a:rPr>
              <a:t>常量阶、线性阶、平方阶</a:t>
            </a:r>
            <a:r>
              <a:rPr lang="zh-CN" altLang="en-US" sz="1800" b="0" dirty="0">
                <a:solidFill>
                  <a:srgbClr val="000000"/>
                </a:solidFill>
                <a:latin typeface="Arial" panose="020B0604020202020204" pitchFamily="34" charset="0"/>
                <a:ea typeface="宋体" panose="02010600030101010101" pitchFamily="2" charset="-122"/>
              </a:rPr>
              <a:t>。</a:t>
            </a:r>
            <a:endParaRPr lang="zh-CN" altLang="en-US" sz="1800" b="0" dirty="0">
              <a:solidFill>
                <a:srgbClr val="000000"/>
              </a:solidFill>
              <a:latin typeface="Arial" panose="020B0604020202020204" pitchFamily="34" charset="0"/>
              <a:ea typeface="宋体" panose="02010600030101010101" pitchFamily="2" charset="-122"/>
            </a:endParaRPr>
          </a:p>
        </p:txBody>
      </p:sp>
      <p:sp>
        <p:nvSpPr>
          <p:cNvPr id="173104" name="Rectangle 48"/>
          <p:cNvSpPr/>
          <p:nvPr/>
        </p:nvSpPr>
        <p:spPr>
          <a:xfrm>
            <a:off x="463550" y="2935288"/>
            <a:ext cx="8466138" cy="25019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nSpc>
                <a:spcPct val="140000"/>
              </a:lnSpc>
              <a:spcBef>
                <a:spcPct val="0"/>
              </a:spcBef>
              <a:buClrTx/>
              <a:buFont typeface="Arial" panose="020B0604020202020204" pitchFamily="34" charset="0"/>
              <a:buNone/>
            </a:pPr>
            <a:r>
              <a:rPr lang="en-US" altLang="zh-CN" sz="140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算法的时间复杂度还可能出现的数量级有：</a:t>
            </a:r>
            <a:r>
              <a:rPr lang="zh-CN" altLang="en-US" b="0" dirty="0">
                <a:solidFill>
                  <a:srgbClr val="FF0000"/>
                </a:solidFill>
                <a:latin typeface="Times New Roman" panose="02020603050405020304" pitchFamily="18" charset="0"/>
                <a:ea typeface="宋体" panose="02010600030101010101" pitchFamily="2" charset="-122"/>
              </a:rPr>
              <a:t>立方阶</a:t>
            </a:r>
            <a:r>
              <a:rPr lang="en-US" altLang="zh-CN" b="0" i="1" dirty="0">
                <a:solidFill>
                  <a:srgbClr val="000000"/>
                </a:solidFill>
                <a:latin typeface="Times New Roman" panose="02020603050405020304" pitchFamily="18" charset="0"/>
                <a:ea typeface="宋体" panose="02010600030101010101" pitchFamily="2" charset="-122"/>
              </a:rPr>
              <a:t>O</a:t>
            </a:r>
            <a:r>
              <a:rPr lang="en-US" altLang="zh-CN" b="0" dirty="0">
                <a:solidFill>
                  <a:srgbClr val="000000"/>
                </a:solidFill>
                <a:latin typeface="Times New Roman" panose="02020603050405020304" pitchFamily="18" charset="0"/>
                <a:ea typeface="宋体" panose="02010600030101010101" pitchFamily="2" charset="-122"/>
              </a:rPr>
              <a:t>(n</a:t>
            </a:r>
            <a:r>
              <a:rPr lang="en-US" altLang="zh-CN" b="0" baseline="30000" dirty="0">
                <a:solidFill>
                  <a:srgbClr val="000000"/>
                </a:solidFill>
                <a:latin typeface="Times New Roman" panose="02020603050405020304" pitchFamily="18" charset="0"/>
                <a:ea typeface="宋体" panose="02010600030101010101" pitchFamily="2" charset="-122"/>
              </a:rPr>
              <a:t>3</a:t>
            </a:r>
            <a:r>
              <a:rPr lang="en-US" altLang="zh-CN" b="0" dirty="0">
                <a:solidFill>
                  <a:srgbClr val="000000"/>
                </a:solidFill>
                <a:latin typeface="Times New Roman" panose="02020603050405020304" pitchFamily="18" charset="0"/>
                <a:ea typeface="宋体" panose="02010600030101010101" pitchFamily="2" charset="-122"/>
              </a:rPr>
              <a:t>)</a:t>
            </a:r>
            <a:r>
              <a:rPr lang="zh-CN" altLang="en-US" b="0" dirty="0">
                <a:solidFill>
                  <a:srgbClr val="000000"/>
                </a:solidFill>
                <a:latin typeface="Times New Roman" panose="02020603050405020304" pitchFamily="18" charset="0"/>
                <a:ea typeface="宋体" panose="02010600030101010101" pitchFamily="2" charset="-122"/>
              </a:rPr>
              <a:t>、</a:t>
            </a:r>
            <a:r>
              <a:rPr lang="zh-CN" altLang="en-US" b="0" dirty="0">
                <a:solidFill>
                  <a:srgbClr val="FF0000"/>
                </a:solidFill>
                <a:latin typeface="Times New Roman" panose="02020603050405020304" pitchFamily="18" charset="0"/>
                <a:ea typeface="宋体" panose="02010600030101010101" pitchFamily="2" charset="-122"/>
              </a:rPr>
              <a:t>对数阶</a:t>
            </a:r>
            <a:r>
              <a:rPr lang="en-US" altLang="zh-CN" b="0" i="1" dirty="0">
                <a:solidFill>
                  <a:srgbClr val="000000"/>
                </a:solidFill>
                <a:latin typeface="Times New Roman" panose="02020603050405020304" pitchFamily="18" charset="0"/>
                <a:ea typeface="宋体" panose="02010600030101010101" pitchFamily="2" charset="-122"/>
              </a:rPr>
              <a:t>O</a:t>
            </a:r>
            <a:r>
              <a:rPr lang="en-US" altLang="zh-CN" b="0" dirty="0">
                <a:solidFill>
                  <a:srgbClr val="000000"/>
                </a:solidFill>
                <a:latin typeface="Times New Roman" panose="02020603050405020304" pitchFamily="18" charset="0"/>
                <a:ea typeface="宋体" panose="02010600030101010101" pitchFamily="2" charset="-122"/>
              </a:rPr>
              <a:t>(log</a:t>
            </a:r>
            <a:r>
              <a:rPr lang="en-US" altLang="zh-CN" b="0" baseline="-30000" dirty="0">
                <a:solidFill>
                  <a:srgbClr val="000000"/>
                </a:solidFill>
                <a:latin typeface="Times New Roman" panose="02020603050405020304" pitchFamily="18" charset="0"/>
                <a:ea typeface="宋体" panose="02010600030101010101" pitchFamily="2" charset="-122"/>
              </a:rPr>
              <a:t>2</a:t>
            </a:r>
            <a:r>
              <a:rPr lang="en-US" altLang="zh-CN" b="0" dirty="0">
                <a:solidFill>
                  <a:srgbClr val="000000"/>
                </a:solidFill>
                <a:latin typeface="Times New Roman" panose="02020603050405020304" pitchFamily="18" charset="0"/>
                <a:ea typeface="宋体" panose="02010600030101010101" pitchFamily="2" charset="-122"/>
              </a:rPr>
              <a:t> n)</a:t>
            </a:r>
            <a:r>
              <a:rPr lang="zh-CN" altLang="en-US" b="0" dirty="0">
                <a:solidFill>
                  <a:srgbClr val="000000"/>
                </a:solidFill>
                <a:latin typeface="Times New Roman" panose="02020603050405020304" pitchFamily="18" charset="0"/>
                <a:ea typeface="宋体" panose="02010600030101010101" pitchFamily="2" charset="-122"/>
              </a:rPr>
              <a:t>、</a:t>
            </a:r>
            <a:r>
              <a:rPr lang="zh-CN" altLang="en-US" b="0" dirty="0">
                <a:solidFill>
                  <a:srgbClr val="FF0000"/>
                </a:solidFill>
                <a:latin typeface="Times New Roman" panose="02020603050405020304" pitchFamily="18" charset="0"/>
                <a:ea typeface="宋体" panose="02010600030101010101" pitchFamily="2" charset="-122"/>
              </a:rPr>
              <a:t>指数阶</a:t>
            </a:r>
            <a:r>
              <a:rPr lang="en-US" altLang="zh-CN" b="0" i="1" dirty="0">
                <a:solidFill>
                  <a:srgbClr val="000000"/>
                </a:solidFill>
                <a:latin typeface="Times New Roman" panose="02020603050405020304" pitchFamily="18" charset="0"/>
                <a:ea typeface="宋体" panose="02010600030101010101" pitchFamily="2" charset="-122"/>
              </a:rPr>
              <a:t>O</a:t>
            </a:r>
            <a:r>
              <a:rPr lang="en-US" altLang="zh-CN" b="0" dirty="0">
                <a:solidFill>
                  <a:srgbClr val="000000"/>
                </a:solidFill>
                <a:latin typeface="Times New Roman" panose="02020603050405020304" pitchFamily="18" charset="0"/>
                <a:ea typeface="宋体" panose="02010600030101010101" pitchFamily="2" charset="-122"/>
              </a:rPr>
              <a:t>(2</a:t>
            </a:r>
            <a:r>
              <a:rPr lang="en-US" altLang="zh-CN" b="0" baseline="30000" dirty="0">
                <a:solidFill>
                  <a:srgbClr val="000000"/>
                </a:solidFill>
                <a:latin typeface="Times New Roman" panose="02020603050405020304" pitchFamily="18" charset="0"/>
                <a:ea typeface="宋体" panose="02010600030101010101" pitchFamily="2" charset="-122"/>
              </a:rPr>
              <a:t>n</a:t>
            </a:r>
            <a:r>
              <a:rPr lang="en-US" altLang="zh-CN" b="0" dirty="0">
                <a:solidFill>
                  <a:srgbClr val="000000"/>
                </a:solidFill>
                <a:latin typeface="Times New Roman" panose="02020603050405020304" pitchFamily="18" charset="0"/>
                <a:ea typeface="宋体" panose="02010600030101010101" pitchFamily="2" charset="-122"/>
              </a:rPr>
              <a:t>)</a:t>
            </a:r>
            <a:r>
              <a:rPr lang="zh-CN" altLang="en-US" b="0" dirty="0">
                <a:solidFill>
                  <a:srgbClr val="000000"/>
                </a:solidFill>
                <a:latin typeface="Times New Roman" panose="02020603050405020304" pitchFamily="18" charset="0"/>
                <a:ea typeface="宋体" panose="02010600030101010101" pitchFamily="2" charset="-122"/>
              </a:rPr>
              <a:t>等等。其中：</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a:lnSpc>
                <a:spcPct val="140000"/>
              </a:lnSpc>
              <a:spcBef>
                <a:spcPct val="0"/>
              </a:spcBef>
              <a:buClrTx/>
              <a:buFont typeface="Arial" panose="020B0604020202020204" pitchFamily="34" charset="0"/>
              <a:buNone/>
            </a:pPr>
            <a:r>
              <a:rPr lang="en-US" altLang="zh-CN" b="0" i="1" dirty="0">
                <a:solidFill>
                  <a:srgbClr val="FF0000"/>
                </a:solidFill>
                <a:latin typeface="Times New Roman" panose="02020603050405020304" pitchFamily="18" charset="0"/>
                <a:ea typeface="宋体" panose="02010600030101010101" pitchFamily="2" charset="-122"/>
              </a:rPr>
              <a:t>O</a:t>
            </a:r>
            <a:r>
              <a:rPr lang="en-US" altLang="zh-CN" b="0" dirty="0">
                <a:solidFill>
                  <a:srgbClr val="FF0000"/>
                </a:solidFill>
                <a:latin typeface="Times New Roman" panose="02020603050405020304" pitchFamily="18" charset="0"/>
                <a:ea typeface="宋体" panose="02010600030101010101" pitchFamily="2" charset="-122"/>
              </a:rPr>
              <a:t>(1)</a:t>
            </a:r>
            <a:r>
              <a:rPr lang="zh-CN" altLang="en-US" b="0" dirty="0">
                <a:solidFill>
                  <a:srgbClr val="000000"/>
                </a:solidFill>
                <a:latin typeface="Times New Roman" panose="02020603050405020304" pitchFamily="18" charset="0"/>
                <a:ea typeface="宋体" panose="02010600030101010101" pitchFamily="2" charset="-122"/>
              </a:rPr>
              <a:t>优于</a:t>
            </a:r>
            <a:r>
              <a:rPr lang="en-US" altLang="zh-CN" b="0" i="1" dirty="0">
                <a:solidFill>
                  <a:srgbClr val="FF0000"/>
                </a:solidFill>
                <a:latin typeface="Times New Roman" panose="02020603050405020304" pitchFamily="18" charset="0"/>
                <a:ea typeface="宋体" panose="02010600030101010101" pitchFamily="2" charset="-122"/>
              </a:rPr>
              <a:t>O</a:t>
            </a:r>
            <a:r>
              <a:rPr lang="en-US" altLang="zh-CN" b="0" dirty="0">
                <a:solidFill>
                  <a:srgbClr val="FF0000"/>
                </a:solidFill>
                <a:latin typeface="Times New Roman" panose="02020603050405020304" pitchFamily="18" charset="0"/>
                <a:ea typeface="宋体" panose="02010600030101010101" pitchFamily="2" charset="-122"/>
              </a:rPr>
              <a:t>(log</a:t>
            </a:r>
            <a:r>
              <a:rPr lang="en-US" altLang="zh-CN" b="0" baseline="-30000" dirty="0">
                <a:solidFill>
                  <a:srgbClr val="FF0000"/>
                </a:solidFill>
                <a:latin typeface="Times New Roman" panose="02020603050405020304" pitchFamily="18" charset="0"/>
                <a:ea typeface="宋体" panose="02010600030101010101" pitchFamily="2" charset="-122"/>
              </a:rPr>
              <a:t>2</a:t>
            </a:r>
            <a:r>
              <a:rPr lang="en-US" altLang="zh-CN" b="0" dirty="0">
                <a:solidFill>
                  <a:srgbClr val="FF0000"/>
                </a:solidFill>
                <a:latin typeface="Times New Roman" panose="02020603050405020304" pitchFamily="18" charset="0"/>
                <a:ea typeface="宋体" panose="02010600030101010101" pitchFamily="2" charset="-122"/>
              </a:rPr>
              <a:t>n)</a:t>
            </a:r>
            <a:r>
              <a:rPr lang="zh-CN" altLang="en-US" b="0" dirty="0">
                <a:solidFill>
                  <a:srgbClr val="000000"/>
                </a:solidFill>
                <a:latin typeface="Times New Roman" panose="02020603050405020304" pitchFamily="18" charset="0"/>
                <a:ea typeface="宋体" panose="02010600030101010101" pitchFamily="2" charset="-122"/>
              </a:rPr>
              <a:t>优于</a:t>
            </a:r>
            <a:r>
              <a:rPr lang="en-US" altLang="zh-CN" b="0" i="1" dirty="0">
                <a:solidFill>
                  <a:srgbClr val="FF0000"/>
                </a:solidFill>
                <a:latin typeface="Times New Roman" panose="02020603050405020304" pitchFamily="18" charset="0"/>
                <a:ea typeface="宋体" panose="02010600030101010101" pitchFamily="2" charset="-122"/>
              </a:rPr>
              <a:t>O</a:t>
            </a:r>
            <a:r>
              <a:rPr lang="en-US" altLang="zh-CN" b="0" dirty="0">
                <a:solidFill>
                  <a:srgbClr val="FF0000"/>
                </a:solidFill>
                <a:latin typeface="Times New Roman" panose="02020603050405020304" pitchFamily="18" charset="0"/>
                <a:ea typeface="宋体" panose="02010600030101010101" pitchFamily="2" charset="-122"/>
              </a:rPr>
              <a:t>(n)</a:t>
            </a:r>
            <a:r>
              <a:rPr lang="zh-CN" altLang="en-US" b="0" dirty="0">
                <a:solidFill>
                  <a:srgbClr val="000000"/>
                </a:solidFill>
                <a:latin typeface="Times New Roman" panose="02020603050405020304" pitchFamily="18" charset="0"/>
                <a:ea typeface="宋体" panose="02010600030101010101" pitchFamily="2" charset="-122"/>
              </a:rPr>
              <a:t>优于</a:t>
            </a:r>
            <a:r>
              <a:rPr lang="en-US" altLang="zh-CN" b="0" i="1" dirty="0">
                <a:solidFill>
                  <a:srgbClr val="FF0000"/>
                </a:solidFill>
                <a:latin typeface="Times New Roman" panose="02020603050405020304" pitchFamily="18" charset="0"/>
                <a:ea typeface="宋体" panose="02010600030101010101" pitchFamily="2" charset="-122"/>
              </a:rPr>
              <a:t>O</a:t>
            </a:r>
            <a:r>
              <a:rPr lang="en-US" altLang="zh-CN" b="0" dirty="0">
                <a:solidFill>
                  <a:srgbClr val="FF0000"/>
                </a:solidFill>
                <a:latin typeface="Times New Roman" panose="02020603050405020304" pitchFamily="18" charset="0"/>
                <a:ea typeface="宋体" panose="02010600030101010101" pitchFamily="2" charset="-122"/>
              </a:rPr>
              <a:t>(nlogn)</a:t>
            </a:r>
            <a:r>
              <a:rPr lang="zh-CN" altLang="en-US" b="0" dirty="0">
                <a:solidFill>
                  <a:srgbClr val="000000"/>
                </a:solidFill>
                <a:latin typeface="Times New Roman" panose="02020603050405020304" pitchFamily="18" charset="0"/>
                <a:ea typeface="宋体" panose="02010600030101010101" pitchFamily="2" charset="-122"/>
              </a:rPr>
              <a:t>优于</a:t>
            </a:r>
            <a:r>
              <a:rPr lang="en-US" altLang="zh-CN" b="0" i="1" dirty="0">
                <a:solidFill>
                  <a:srgbClr val="FF0000"/>
                </a:solidFill>
                <a:latin typeface="Times New Roman" panose="02020603050405020304" pitchFamily="18" charset="0"/>
                <a:ea typeface="宋体" panose="02010600030101010101" pitchFamily="2" charset="-122"/>
              </a:rPr>
              <a:t>O</a:t>
            </a:r>
            <a:r>
              <a:rPr lang="en-US" altLang="zh-CN" b="0" dirty="0">
                <a:solidFill>
                  <a:srgbClr val="FF0000"/>
                </a:solidFill>
                <a:latin typeface="Times New Roman" panose="02020603050405020304" pitchFamily="18" charset="0"/>
                <a:ea typeface="宋体" panose="02010600030101010101" pitchFamily="2" charset="-122"/>
              </a:rPr>
              <a:t>(n</a:t>
            </a:r>
            <a:r>
              <a:rPr lang="en-US" altLang="zh-CN" b="0" baseline="30000" dirty="0">
                <a:solidFill>
                  <a:srgbClr val="FF0000"/>
                </a:solidFill>
                <a:latin typeface="Times New Roman" panose="02020603050405020304" pitchFamily="18" charset="0"/>
                <a:ea typeface="宋体" panose="02010600030101010101" pitchFamily="2" charset="-122"/>
              </a:rPr>
              <a:t>2</a:t>
            </a:r>
            <a:r>
              <a:rPr lang="en-US" altLang="zh-CN" b="0" dirty="0">
                <a:solidFill>
                  <a:srgbClr val="FF0000"/>
                </a:solidFill>
                <a:latin typeface="Times New Roman" panose="02020603050405020304" pitchFamily="18" charset="0"/>
                <a:ea typeface="宋体" panose="02010600030101010101" pitchFamily="2" charset="-122"/>
              </a:rPr>
              <a:t>)</a:t>
            </a:r>
            <a:r>
              <a:rPr lang="zh-CN" altLang="en-US" b="0" dirty="0">
                <a:solidFill>
                  <a:srgbClr val="000000"/>
                </a:solidFill>
                <a:latin typeface="Times New Roman" panose="02020603050405020304" pitchFamily="18" charset="0"/>
                <a:ea typeface="宋体" panose="02010600030101010101" pitchFamily="2" charset="-122"/>
              </a:rPr>
              <a:t>优于</a:t>
            </a:r>
            <a:r>
              <a:rPr lang="en-US" altLang="zh-CN" b="0" i="1" dirty="0">
                <a:solidFill>
                  <a:srgbClr val="FF0000"/>
                </a:solidFill>
                <a:latin typeface="Times New Roman" panose="02020603050405020304" pitchFamily="18" charset="0"/>
                <a:ea typeface="宋体" panose="02010600030101010101" pitchFamily="2" charset="-122"/>
              </a:rPr>
              <a:t>O</a:t>
            </a:r>
            <a:r>
              <a:rPr lang="en-US" altLang="zh-CN" b="0" dirty="0">
                <a:solidFill>
                  <a:srgbClr val="FF0000"/>
                </a:solidFill>
                <a:latin typeface="Times New Roman" panose="02020603050405020304" pitchFamily="18" charset="0"/>
                <a:ea typeface="宋体" panose="02010600030101010101" pitchFamily="2" charset="-122"/>
              </a:rPr>
              <a:t>(n</a:t>
            </a:r>
            <a:r>
              <a:rPr lang="en-US" altLang="zh-CN" b="0" baseline="30000" dirty="0">
                <a:solidFill>
                  <a:srgbClr val="FF0000"/>
                </a:solidFill>
                <a:latin typeface="Times New Roman" panose="02020603050405020304" pitchFamily="18" charset="0"/>
                <a:ea typeface="宋体" panose="02010600030101010101" pitchFamily="2" charset="-122"/>
              </a:rPr>
              <a:t>3</a:t>
            </a:r>
            <a:r>
              <a:rPr lang="en-US" altLang="zh-CN" b="0" dirty="0">
                <a:solidFill>
                  <a:srgbClr val="FF0000"/>
                </a:solidFill>
                <a:latin typeface="Times New Roman" panose="02020603050405020304" pitchFamily="18" charset="0"/>
                <a:ea typeface="宋体" panose="02010600030101010101" pitchFamily="2" charset="-122"/>
              </a:rPr>
              <a:t>)</a:t>
            </a:r>
            <a:r>
              <a:rPr lang="zh-CN" altLang="en-US" b="0" dirty="0">
                <a:solidFill>
                  <a:srgbClr val="000000"/>
                </a:solidFill>
                <a:latin typeface="Times New Roman" panose="02020603050405020304" pitchFamily="18" charset="0"/>
                <a:ea typeface="宋体" panose="02010600030101010101" pitchFamily="2" charset="-122"/>
              </a:rPr>
              <a:t>优于</a:t>
            </a:r>
            <a:r>
              <a:rPr lang="en-US" altLang="zh-CN" b="0" i="1" dirty="0">
                <a:solidFill>
                  <a:srgbClr val="FF0000"/>
                </a:solidFill>
                <a:latin typeface="Times New Roman" panose="02020603050405020304" pitchFamily="18" charset="0"/>
                <a:ea typeface="宋体" panose="02010600030101010101" pitchFamily="2" charset="-122"/>
              </a:rPr>
              <a:t>O</a:t>
            </a:r>
            <a:r>
              <a:rPr lang="en-US" altLang="zh-CN" b="0" dirty="0">
                <a:solidFill>
                  <a:srgbClr val="FF0000"/>
                </a:solidFill>
                <a:latin typeface="Times New Roman" panose="02020603050405020304" pitchFamily="18" charset="0"/>
                <a:ea typeface="宋体" panose="02010600030101010101" pitchFamily="2" charset="-122"/>
              </a:rPr>
              <a:t>(2</a:t>
            </a:r>
            <a:r>
              <a:rPr lang="en-US" altLang="zh-CN" b="0" baseline="30000" dirty="0">
                <a:solidFill>
                  <a:srgbClr val="FF0000"/>
                </a:solidFill>
                <a:latin typeface="Times New Roman" panose="02020603050405020304" pitchFamily="18" charset="0"/>
                <a:ea typeface="宋体" panose="02010600030101010101" pitchFamily="2" charset="-122"/>
              </a:rPr>
              <a:t>n</a:t>
            </a:r>
            <a:r>
              <a:rPr lang="en-US" altLang="zh-CN" b="0" dirty="0">
                <a:solidFill>
                  <a:srgbClr val="FF0000"/>
                </a:solidFill>
                <a:latin typeface="Times New Roman" panose="02020603050405020304" pitchFamily="18" charset="0"/>
                <a:ea typeface="宋体" panose="02010600030101010101" pitchFamily="2" charset="-122"/>
              </a:rPr>
              <a:t>)</a:t>
            </a:r>
            <a:r>
              <a:rPr lang="zh-CN" altLang="en-US" b="0" dirty="0">
                <a:solidFill>
                  <a:srgbClr val="000000"/>
                </a:solidFill>
                <a:latin typeface="Times New Roman" panose="02020603050405020304" pitchFamily="18" charset="0"/>
                <a:ea typeface="宋体" panose="02010600030101010101" pitchFamily="2" charset="-122"/>
              </a:rPr>
              <a:t>优于</a:t>
            </a:r>
            <a:r>
              <a:rPr lang="en-US" altLang="zh-CN" b="0" i="1" dirty="0">
                <a:solidFill>
                  <a:srgbClr val="FF0000"/>
                </a:solidFill>
                <a:latin typeface="Times New Roman" panose="02020603050405020304" pitchFamily="18" charset="0"/>
                <a:ea typeface="宋体" panose="02010600030101010101" pitchFamily="2" charset="-122"/>
              </a:rPr>
              <a:t>O</a:t>
            </a:r>
            <a:r>
              <a:rPr lang="en-US" altLang="zh-CN" b="0" dirty="0">
                <a:solidFill>
                  <a:srgbClr val="FF0000"/>
                </a:solidFill>
                <a:latin typeface="Times New Roman" panose="02020603050405020304" pitchFamily="18" charset="0"/>
                <a:ea typeface="宋体" panose="02010600030101010101" pitchFamily="2" charset="-122"/>
              </a:rPr>
              <a:t>(n!)</a:t>
            </a:r>
            <a:r>
              <a:rPr lang="zh-CN" altLang="en-US" b="0" dirty="0">
                <a:solidFill>
                  <a:srgbClr val="000000"/>
                </a:solidFill>
                <a:latin typeface="Times New Roman" panose="02020603050405020304" pitchFamily="18" charset="0"/>
                <a:ea typeface="宋体" panose="02010600030101010101" pitchFamily="2" charset="-122"/>
              </a:rPr>
              <a:t>优于</a:t>
            </a:r>
            <a:r>
              <a:rPr lang="en-US" altLang="zh-CN" b="0" i="1" dirty="0">
                <a:solidFill>
                  <a:srgbClr val="FF0000"/>
                </a:solidFill>
                <a:latin typeface="Times New Roman" panose="02020603050405020304" pitchFamily="18" charset="0"/>
                <a:ea typeface="宋体" panose="02010600030101010101" pitchFamily="2" charset="-122"/>
              </a:rPr>
              <a:t>O</a:t>
            </a:r>
            <a:r>
              <a:rPr lang="en-US" altLang="zh-CN" b="0" dirty="0">
                <a:solidFill>
                  <a:srgbClr val="FF0000"/>
                </a:solidFill>
                <a:latin typeface="Times New Roman" panose="02020603050405020304" pitchFamily="18" charset="0"/>
                <a:ea typeface="宋体" panose="02010600030101010101" pitchFamily="2" charset="-122"/>
              </a:rPr>
              <a:t>(n</a:t>
            </a:r>
            <a:r>
              <a:rPr lang="en-US" altLang="zh-CN" b="0" baseline="30000" dirty="0">
                <a:solidFill>
                  <a:srgbClr val="FF0000"/>
                </a:solidFill>
                <a:latin typeface="Times New Roman" panose="02020603050405020304" pitchFamily="18" charset="0"/>
                <a:ea typeface="宋体" panose="02010600030101010101" pitchFamily="2" charset="-122"/>
              </a:rPr>
              <a:t>n</a:t>
            </a:r>
            <a:r>
              <a:rPr lang="en-US" altLang="zh-CN" b="0" dirty="0">
                <a:solidFill>
                  <a:srgbClr val="FF0000"/>
                </a:solidFill>
                <a:latin typeface="Times New Roman" panose="02020603050405020304" pitchFamily="18" charset="0"/>
                <a:ea typeface="宋体" panose="02010600030101010101" pitchFamily="2" charset="-122"/>
              </a:rPr>
              <a:t>) </a:t>
            </a:r>
            <a:r>
              <a:rPr lang="zh-CN" altLang="en-US" sz="1800" b="0" dirty="0">
                <a:solidFill>
                  <a:srgbClr val="000000"/>
                </a:solidFill>
                <a:latin typeface="Arial" panose="020B0604020202020204" pitchFamily="34" charset="0"/>
                <a:ea typeface="宋体" panose="02010600030101010101" pitchFamily="2" charset="-122"/>
              </a:rPr>
              <a:t>。</a:t>
            </a:r>
            <a:endParaRPr lang="zh-CN" altLang="en-US" sz="1800" b="0" dirty="0">
              <a:solidFill>
                <a:srgbClr val="000000"/>
              </a:solidFill>
              <a:latin typeface="Arial" panose="020B0604020202020204" pitchFamily="34" charset="0"/>
              <a:ea typeface="宋体" panose="02010600030101010101" pitchFamily="2" charset="-122"/>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73058"/>
                                        </p:tgtEl>
                                        <p:attrNameLst>
                                          <p:attrName>style.visibility</p:attrName>
                                        </p:attrNameLst>
                                      </p:cBhvr>
                                      <p:to>
                                        <p:strVal val="visible"/>
                                      </p:to>
                                    </p:set>
                                    <p:anim calcmode="lin" valueType="num">
                                      <p:cBhvr>
                                        <p:cTn id="7" dur="500" fill="hold"/>
                                        <p:tgtEl>
                                          <p:spTgt spid="173058"/>
                                        </p:tgtEl>
                                        <p:attrNameLst>
                                          <p:attrName>ppt_w</p:attrName>
                                        </p:attrNameLst>
                                      </p:cBhvr>
                                      <p:tavLst>
                                        <p:tav tm="0">
                                          <p:val>
                                            <p:fltVal val="0"/>
                                          </p:val>
                                        </p:tav>
                                        <p:tav tm="100000">
                                          <p:val>
                                            <p:strVal val="#ppt_w"/>
                                          </p:val>
                                        </p:tav>
                                      </p:tavLst>
                                    </p:anim>
                                    <p:anim calcmode="lin" valueType="num">
                                      <p:cBhvr>
                                        <p:cTn id="8" dur="500" fill="hold"/>
                                        <p:tgtEl>
                                          <p:spTgt spid="173058"/>
                                        </p:tgtEl>
                                        <p:attrNameLst>
                                          <p:attrName>ppt_h</p:attrName>
                                        </p:attrNameLst>
                                      </p:cBhvr>
                                      <p:tavLst>
                                        <p:tav tm="0">
                                          <p:val>
                                            <p:fltVal val="0"/>
                                          </p:val>
                                        </p:tav>
                                        <p:tav tm="100000">
                                          <p:val>
                                            <p:strVal val="#ppt_h"/>
                                          </p:val>
                                        </p:tav>
                                      </p:tavLst>
                                    </p:anim>
                                    <p:anim calcmode="lin" valueType="num">
                                      <p:cBhvr>
                                        <p:cTn id="9" dur="500" fill="hold"/>
                                        <p:tgtEl>
                                          <p:spTgt spid="173058"/>
                                        </p:tgtEl>
                                        <p:attrNameLst>
                                          <p:attrName>ppt_x</p:attrName>
                                        </p:attrNameLst>
                                      </p:cBhvr>
                                      <p:tavLst>
                                        <p:tav tm="0">
                                          <p:val>
                                            <p:fltVal val="0.5"/>
                                          </p:val>
                                        </p:tav>
                                        <p:tav tm="100000">
                                          <p:val>
                                            <p:strVal val="#ppt_x"/>
                                          </p:val>
                                        </p:tav>
                                      </p:tavLst>
                                    </p:anim>
                                    <p:anim calcmode="lin" valueType="num">
                                      <p:cBhvr>
                                        <p:cTn id="10" dur="500" fill="hold"/>
                                        <p:tgtEl>
                                          <p:spTgt spid="173058"/>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73104"/>
                                        </p:tgtEl>
                                        <p:attrNameLst>
                                          <p:attrName>style.visibility</p:attrName>
                                        </p:attrNameLst>
                                      </p:cBhvr>
                                      <p:to>
                                        <p:strVal val="visible"/>
                                      </p:to>
                                    </p:set>
                                    <p:anim calcmode="lin" valueType="num">
                                      <p:cBhvr additive="base">
                                        <p:cTn id="15" dur="500" fill="hold"/>
                                        <p:tgtEl>
                                          <p:spTgt spid="173104"/>
                                        </p:tgtEl>
                                        <p:attrNameLst>
                                          <p:attrName>ppt_x</p:attrName>
                                        </p:attrNameLst>
                                      </p:cBhvr>
                                      <p:tavLst>
                                        <p:tav tm="0">
                                          <p:val>
                                            <p:strVal val="0-#ppt_w/2"/>
                                          </p:val>
                                        </p:tav>
                                        <p:tav tm="100000">
                                          <p:val>
                                            <p:strVal val="#ppt_x"/>
                                          </p:val>
                                        </p:tav>
                                      </p:tavLst>
                                    </p:anim>
                                    <p:anim calcmode="lin" valueType="num">
                                      <p:cBhvr additive="base">
                                        <p:cTn id="16" dur="500" fill="hold"/>
                                        <p:tgtEl>
                                          <p:spTgt spid="1731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p:bldP spid="17310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Text Box 4"/>
          <p:cNvSpPr txBox="1"/>
          <p:nvPr/>
        </p:nvSpPr>
        <p:spPr>
          <a:xfrm>
            <a:off x="665163" y="1976438"/>
            <a:ext cx="2933700" cy="6048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
                <a:schemeClr val="folHlink"/>
              </a:buClr>
              <a:buBlip>
                <a:blip r:embed="rId1"/>
              </a:buBlip>
            </a:pPr>
            <a:r>
              <a:rPr lang="en-US" altLang="zh-CN" b="0" dirty="0">
                <a:solidFill>
                  <a:schemeClr val="tx1"/>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{++x; s=0; }</a:t>
            </a:r>
            <a:endParaRPr lang="en-US" altLang="zh-CN" b="0" dirty="0">
              <a:solidFill>
                <a:srgbClr val="000000"/>
              </a:solidFill>
              <a:latin typeface="Times New Roman" panose="02020603050405020304" pitchFamily="18" charset="0"/>
              <a:ea typeface="宋体" panose="02010600030101010101" pitchFamily="2" charset="-122"/>
            </a:endParaRPr>
          </a:p>
        </p:txBody>
      </p:sp>
      <p:sp>
        <p:nvSpPr>
          <p:cNvPr id="184325" name="Text Box 5"/>
          <p:cNvSpPr txBox="1"/>
          <p:nvPr/>
        </p:nvSpPr>
        <p:spPr>
          <a:xfrm>
            <a:off x="790575" y="3327400"/>
            <a:ext cx="3600450" cy="1281113"/>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en-US" altLang="zh-CN" dirty="0">
              <a:latin typeface="Times New Roman" panose="02020603050405020304" pitchFamily="18" charset="0"/>
              <a:ea typeface="宋体" panose="02010600030101010101" pitchFamily="2" charset="-122"/>
            </a:endParaRPr>
          </a:p>
          <a:p>
            <a:pPr marL="0" lvl="0" indent="0" eaLnBrk="1" hangingPunct="1">
              <a:spcBef>
                <a:spcPct val="0"/>
              </a:spcBef>
              <a:buClrTx/>
              <a:buSzPct val="120000"/>
              <a:buFont typeface="Arial" panose="020B0604020202020204" pitchFamily="34" charset="0"/>
              <a:buBlip>
                <a:blip r:embed="rId1"/>
              </a:buBlip>
            </a:pPr>
            <a:r>
              <a:rPr lang="en-US" altLang="zh-CN" b="0" dirty="0">
                <a:solidFill>
                  <a:schemeClr val="tx1"/>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for (i=1; i&lt;=n; ++i)</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eaLnBrk="1" hangingPunct="1">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       { ++x; s+=x;}</a:t>
            </a:r>
            <a:endParaRPr lang="en-US" altLang="zh-CN" b="0" dirty="0">
              <a:solidFill>
                <a:srgbClr val="000000"/>
              </a:solidFill>
              <a:latin typeface="Times New Roman" panose="02020603050405020304" pitchFamily="18" charset="0"/>
              <a:ea typeface="宋体" panose="02010600030101010101" pitchFamily="2" charset="-122"/>
            </a:endParaRPr>
          </a:p>
        </p:txBody>
      </p:sp>
      <p:sp>
        <p:nvSpPr>
          <p:cNvPr id="184326" name="Text Box 6"/>
          <p:cNvSpPr txBox="1"/>
          <p:nvPr/>
        </p:nvSpPr>
        <p:spPr>
          <a:xfrm>
            <a:off x="4391025" y="2606675"/>
            <a:ext cx="2879725" cy="1154113"/>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
                <a:schemeClr val="folHlink"/>
              </a:buClr>
              <a:buSzPct val="150000"/>
              <a:buBlip>
                <a:blip r:embed="rId2"/>
              </a:buBlip>
            </a:pPr>
            <a:r>
              <a:rPr lang="en-US" altLang="zh-CN" b="0" dirty="0">
                <a:latin typeface="Times New Roman" panose="02020603050405020304" pitchFamily="18" charset="0"/>
                <a:ea typeface="宋体" panose="02010600030101010101" pitchFamily="2" charset="-122"/>
              </a:rPr>
              <a:t>_____</a:t>
            </a:r>
            <a:r>
              <a:rPr lang="en-US" altLang="zh-CN" dirty="0">
                <a:latin typeface="Times New Roman" panose="02020603050405020304" pitchFamily="18" charset="0"/>
                <a:ea typeface="宋体" panose="02010600030101010101" pitchFamily="2" charset="-122"/>
              </a:rPr>
              <a:t> O(1)</a:t>
            </a:r>
            <a:endParaRPr lang="en-US" altLang="zh-CN" dirty="0">
              <a:latin typeface="Times New Roman" panose="02020603050405020304" pitchFamily="18" charset="0"/>
              <a:ea typeface="宋体" panose="02010600030101010101" pitchFamily="2" charset="-122"/>
            </a:endParaRPr>
          </a:p>
          <a:p>
            <a:pPr marL="0" lvl="0" indent="0" eaLnBrk="1" hangingPunct="1">
              <a:spcBef>
                <a:spcPct val="50000"/>
              </a:spcBef>
              <a:buClrTx/>
              <a:buFont typeface="Arial" panose="020B0604020202020204" pitchFamily="34" charset="0"/>
              <a:buNone/>
            </a:pPr>
            <a:endParaRPr lang="en-US" altLang="zh-CN" b="0" dirty="0">
              <a:solidFill>
                <a:schemeClr val="tx1"/>
              </a:solidFill>
              <a:latin typeface="Times New Roman" panose="02020603050405020304" pitchFamily="18" charset="0"/>
              <a:ea typeface="宋体" panose="02010600030101010101" pitchFamily="2" charset="-122"/>
            </a:endParaRPr>
          </a:p>
        </p:txBody>
      </p:sp>
      <p:sp>
        <p:nvSpPr>
          <p:cNvPr id="184327" name="Text Box 7"/>
          <p:cNvSpPr txBox="1"/>
          <p:nvPr/>
        </p:nvSpPr>
        <p:spPr>
          <a:xfrm>
            <a:off x="4462463" y="4622800"/>
            <a:ext cx="2590800" cy="1068388"/>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SzPct val="150000"/>
              <a:buFont typeface="Arial" panose="020B0604020202020204" pitchFamily="34" charset="0"/>
              <a:buBlip>
                <a:blip r:embed="rId2"/>
              </a:buBlip>
            </a:pPr>
            <a:r>
              <a:rPr lang="en-US" altLang="zh-CN" dirty="0">
                <a:latin typeface="Times New Roman" panose="02020603050405020304" pitchFamily="18" charset="0"/>
                <a:ea typeface="宋体" panose="02010600030101010101" pitchFamily="2" charset="-122"/>
              </a:rPr>
              <a:t>_____ O(n)</a:t>
            </a:r>
            <a:endParaRPr lang="en-US" altLang="zh-CN" dirty="0">
              <a:latin typeface="Times New Roman" panose="02020603050405020304" pitchFamily="18" charset="0"/>
              <a:ea typeface="宋体" panose="02010600030101010101" pitchFamily="2" charset="-122"/>
            </a:endParaRPr>
          </a:p>
          <a:p>
            <a:pPr marL="0" lvl="0" indent="0" eaLnBrk="1" hangingPunct="1">
              <a:spcBef>
                <a:spcPct val="50000"/>
              </a:spcBef>
              <a:buClrTx/>
              <a:buFont typeface="Arial" panose="020B0604020202020204" pitchFamily="34" charset="0"/>
              <a:buNone/>
            </a:pPr>
            <a:endParaRPr lang="en-US" altLang="zh-CN" b="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84324"/>
                                        </p:tgtEl>
                                        <p:attrNameLst>
                                          <p:attrName>style.visibility</p:attrName>
                                        </p:attrNameLst>
                                      </p:cBhvr>
                                      <p:to>
                                        <p:strVal val="visible"/>
                                      </p:to>
                                    </p:set>
                                    <p:animEffect transition="in" filter="barn(outVertical)">
                                      <p:cBhvr>
                                        <p:cTn id="7" dur="1000"/>
                                        <p:tgtEl>
                                          <p:spTgt spid="1843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26"/>
                                        </p:tgtEl>
                                        <p:attrNameLst>
                                          <p:attrName>style.visibility</p:attrName>
                                        </p:attrNameLst>
                                      </p:cBhvr>
                                      <p:to>
                                        <p:strVal val="visible"/>
                                      </p:to>
                                    </p:set>
                                    <p:animEffect transition="in" filter="blinds(horizontal)">
                                      <p:cBhvr>
                                        <p:cTn id="12" dur="500"/>
                                        <p:tgtEl>
                                          <p:spTgt spid="1843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325"/>
                                        </p:tgtEl>
                                        <p:attrNameLst>
                                          <p:attrName>style.visibility</p:attrName>
                                        </p:attrNameLst>
                                      </p:cBhvr>
                                      <p:to>
                                        <p:strVal val="visible"/>
                                      </p:to>
                                    </p:set>
                                    <p:animEffect transition="in" filter="blinds(horizontal)">
                                      <p:cBhvr>
                                        <p:cTn id="17" dur="1000"/>
                                        <p:tgtEl>
                                          <p:spTgt spid="184325"/>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84327"/>
                                        </p:tgtEl>
                                        <p:attrNameLst>
                                          <p:attrName>style.visibility</p:attrName>
                                        </p:attrNameLst>
                                      </p:cBhvr>
                                      <p:to>
                                        <p:strVal val="visible"/>
                                      </p:to>
                                    </p:set>
                                    <p:animEffect transition="in" filter="diamond(in)">
                                      <p:cBhvr>
                                        <p:cTn id="22" dur="1000"/>
                                        <p:tgtEl>
                                          <p:spTgt spid="184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4" grpId="0"/>
      <p:bldP spid="184325" grpId="0"/>
      <p:bldP spid="184326" grpId="0"/>
      <p:bldP spid="18432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p:nvPr/>
        </p:nvSpPr>
        <p:spPr>
          <a:xfrm>
            <a:off x="715963" y="1065213"/>
            <a:ext cx="4017962" cy="15017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10000"/>
              </a:lnSpc>
              <a:spcBef>
                <a:spcPct val="0"/>
              </a:spcBef>
              <a:buClr>
                <a:schemeClr val="folHlink"/>
              </a:buClr>
              <a:buBlip>
                <a:blip r:embed="rId1"/>
              </a:buBlip>
            </a:pPr>
            <a:r>
              <a:rPr lang="en-US" altLang="zh-CN" dirty="0">
                <a:solidFill>
                  <a:srgbClr val="6600CC"/>
                </a:solidFill>
                <a:latin typeface="Times New Roman" panose="02020603050405020304" pitchFamily="18" charset="0"/>
                <a:ea typeface="宋体" panose="02010600030101010101" pitchFamily="2" charset="-122"/>
              </a:rPr>
              <a:t>  </a:t>
            </a:r>
            <a:r>
              <a:rPr lang="en-US" altLang="zh-CN" b="0" dirty="0">
                <a:solidFill>
                  <a:schemeClr val="tx1"/>
                </a:solidFill>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for</a:t>
            </a:r>
            <a:r>
              <a:rPr lang="en-US" altLang="zh-CN" b="0" dirty="0">
                <a:solidFill>
                  <a:schemeClr val="tx1"/>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(j=1; j&lt;=n; ++j)</a:t>
            </a:r>
            <a:r>
              <a:rPr lang="en-US" altLang="zh-CN" b="0" dirty="0">
                <a:solidFill>
                  <a:schemeClr val="tx1"/>
                </a:solidFill>
                <a:latin typeface="Times New Roman" panose="02020603050405020304" pitchFamily="18" charset="0"/>
                <a:ea typeface="宋体" panose="02010600030101010101" pitchFamily="2" charset="-122"/>
              </a:rPr>
              <a:t> </a:t>
            </a:r>
            <a:endParaRPr lang="en-US" altLang="zh-CN"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Font typeface="Arial" panose="020B0604020202020204" pitchFamily="34" charset="0"/>
              <a:buNone/>
            </a:pPr>
            <a:r>
              <a:rPr lang="en-US" altLang="zh-CN" dirty="0">
                <a:solidFill>
                  <a:srgbClr val="6600CC"/>
                </a:solidFill>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for</a:t>
            </a:r>
            <a:r>
              <a:rPr lang="en-US" altLang="zh-CN" b="0" dirty="0">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(k=1; k&lt;=n; ++k)</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Font typeface="Arial" panose="020B0604020202020204" pitchFamily="34" charset="0"/>
              <a:buNone/>
            </a:pPr>
            <a:r>
              <a:rPr lang="en-US" altLang="zh-CN" b="0" dirty="0">
                <a:solidFill>
                  <a:srgbClr val="000000"/>
                </a:solidFill>
                <a:latin typeface="Times New Roman" panose="02020603050405020304" pitchFamily="18" charset="0"/>
                <a:ea typeface="宋体" panose="02010600030101010101" pitchFamily="2" charset="-122"/>
              </a:rPr>
              <a:t>           { ++x; s+=x;}</a:t>
            </a:r>
            <a:endParaRPr lang="en-US" altLang="zh-CN" b="0" dirty="0">
              <a:solidFill>
                <a:srgbClr val="000000"/>
              </a:solidFill>
              <a:latin typeface="Times New Roman" panose="02020603050405020304" pitchFamily="18" charset="0"/>
              <a:ea typeface="宋体" panose="02010600030101010101" pitchFamily="2" charset="-122"/>
            </a:endParaRPr>
          </a:p>
        </p:txBody>
      </p:sp>
      <p:sp>
        <p:nvSpPr>
          <p:cNvPr id="174083" name="Text Box 3"/>
          <p:cNvSpPr txBox="1"/>
          <p:nvPr/>
        </p:nvSpPr>
        <p:spPr>
          <a:xfrm>
            <a:off x="827088" y="4508500"/>
            <a:ext cx="3960812" cy="1544638"/>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10000"/>
              </a:lnSpc>
              <a:spcBef>
                <a:spcPct val="0"/>
              </a:spcBef>
              <a:buClrTx/>
              <a:buFont typeface="Arial" panose="020B0604020202020204" pitchFamily="34" charset="0"/>
              <a:buBlip>
                <a:blip r:embed="rId1"/>
              </a:buBlip>
            </a:pPr>
            <a:r>
              <a:rPr lang="en-US" altLang="zh-CN" sz="3600" dirty="0">
                <a:solidFill>
                  <a:schemeClr val="tx1"/>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int i=1;</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
                <a:srgbClr val="993300"/>
              </a:buClr>
              <a:buNone/>
            </a:pPr>
            <a:r>
              <a:rPr lang="en-US" altLang="zh-CN" dirty="0">
                <a:solidFill>
                  <a:schemeClr val="tx1"/>
                </a:solidFill>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while ( i&lt;=n )</a:t>
            </a:r>
            <a:endParaRPr lang="en-US" altLang="zh-CN" b="0" dirty="0">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
                <a:srgbClr val="476B5E"/>
              </a:buClr>
              <a:buNone/>
            </a:pPr>
            <a:r>
              <a:rPr lang="en-US" altLang="zh-CN" dirty="0">
                <a:latin typeface="Times New Roman" panose="02020603050405020304" pitchFamily="18" charset="0"/>
                <a:ea typeface="宋体" panose="02010600030101010101" pitchFamily="2" charset="-122"/>
              </a:rPr>
              <a:t>             </a:t>
            </a:r>
            <a:r>
              <a:rPr lang="en-US" altLang="zh-CN" dirty="0">
                <a:solidFill>
                  <a:srgbClr val="038726"/>
                </a:solidFill>
                <a:latin typeface="Times New Roman" panose="02020603050405020304" pitchFamily="18" charset="0"/>
                <a:ea typeface="宋体" panose="02010600030101010101" pitchFamily="2" charset="-122"/>
              </a:rPr>
              <a:t>i=i*2;</a:t>
            </a:r>
            <a:r>
              <a:rPr lang="en-US" altLang="zh-CN" dirty="0">
                <a:latin typeface="Times New Roman" panose="02020603050405020304" pitchFamily="18" charset="0"/>
                <a:ea typeface="宋体" panose="02010600030101010101" pitchFamily="2" charset="-122"/>
              </a:rPr>
              <a:t>      </a:t>
            </a:r>
            <a:endParaRPr lang="en-US" altLang="zh-CN" b="0" dirty="0">
              <a:solidFill>
                <a:schemeClr val="tx1"/>
              </a:solidFill>
              <a:latin typeface="Comic Sans MS" panose="030F0702030302020204" pitchFamily="66" charset="0"/>
              <a:ea typeface="宋体" panose="02010600030101010101" pitchFamily="2" charset="-122"/>
            </a:endParaRPr>
          </a:p>
        </p:txBody>
      </p:sp>
      <p:sp>
        <p:nvSpPr>
          <p:cNvPr id="174084" name="Text Box 4"/>
          <p:cNvSpPr txBox="1"/>
          <p:nvPr/>
        </p:nvSpPr>
        <p:spPr>
          <a:xfrm>
            <a:off x="914400" y="2819400"/>
            <a:ext cx="7905750" cy="1489075"/>
          </a:xfrm>
          <a:prstGeom prst="rect">
            <a:avLst/>
          </a:prstGeom>
          <a:solidFill>
            <a:srgbClr val="CCFFFF"/>
          </a:solidFill>
          <a:ln w="12700" cap="flat" cmpd="sng">
            <a:solidFill>
              <a:srgbClr val="FF00FF"/>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10000"/>
              </a:lnSpc>
              <a:spcBef>
                <a:spcPct val="0"/>
              </a:spcBef>
              <a:buClrTx/>
              <a:buFont typeface="Arial" panose="020B0604020202020204" pitchFamily="34" charset="0"/>
              <a:buNone/>
            </a:pPr>
            <a:r>
              <a:rPr lang="en-US" altLang="zh-CN" sz="3200" dirty="0">
                <a:solidFill>
                  <a:schemeClr val="tx1"/>
                </a:solidFill>
                <a:latin typeface="Times New Roman" panose="02020603050405020304" pitchFamily="18" charset="0"/>
                <a:ea typeface="_x000B__x000C_"/>
              </a:rPr>
              <a:t>       </a:t>
            </a:r>
            <a:r>
              <a:rPr lang="zh-CN" altLang="en-US" b="0" dirty="0">
                <a:solidFill>
                  <a:schemeClr val="tx1"/>
                </a:solidFill>
                <a:latin typeface="隶书" panose="02010509060101010101" charset="-122"/>
                <a:ea typeface="隶书" panose="02010509060101010101" charset="-122"/>
              </a:rPr>
              <a:t>算法时间复杂度取决于</a:t>
            </a:r>
            <a:r>
              <a:rPr lang="zh-CN" altLang="en-US" b="0" dirty="0">
                <a:solidFill>
                  <a:srgbClr val="FF3300"/>
                </a:solidFill>
                <a:latin typeface="隶书" panose="02010509060101010101" charset="-122"/>
                <a:ea typeface="隶书" panose="02010509060101010101" charset="-122"/>
              </a:rPr>
              <a:t>最深层循环内</a:t>
            </a:r>
            <a:r>
              <a:rPr lang="zh-CN" altLang="en-US" b="0" dirty="0">
                <a:solidFill>
                  <a:schemeClr val="tx1"/>
                </a:solidFill>
                <a:latin typeface="隶书" panose="02010509060101010101" charset="-122"/>
                <a:ea typeface="隶书" panose="02010509060101010101" charset="-122"/>
              </a:rPr>
              <a:t>包含基本操作的语句的重复执行次数，称语句重复执行的次数为语句的</a:t>
            </a:r>
            <a:r>
              <a:rPr lang="en-US" altLang="zh-CN" b="0" dirty="0">
                <a:solidFill>
                  <a:schemeClr val="tx1"/>
                </a:solidFill>
                <a:latin typeface="隶书" panose="02010509060101010101" charset="-122"/>
                <a:ea typeface="隶书" panose="02010509060101010101" charset="-122"/>
              </a:rPr>
              <a:t>"</a:t>
            </a:r>
            <a:r>
              <a:rPr lang="zh-CN" altLang="en-US" u="sng" dirty="0">
                <a:solidFill>
                  <a:srgbClr val="FF0000"/>
                </a:solidFill>
                <a:latin typeface="隶书" panose="02010509060101010101" charset="-122"/>
                <a:ea typeface="隶书" panose="02010509060101010101" charset="-122"/>
              </a:rPr>
              <a:t>频度</a:t>
            </a:r>
            <a:r>
              <a:rPr lang="en-US" altLang="zh-CN" b="0" dirty="0">
                <a:solidFill>
                  <a:schemeClr val="tx1"/>
                </a:solidFill>
                <a:latin typeface="隶书" panose="02010509060101010101" charset="-122"/>
                <a:ea typeface="隶书" panose="02010509060101010101" charset="-122"/>
              </a:rPr>
              <a:t>"</a:t>
            </a:r>
            <a:r>
              <a:rPr lang="zh-CN" altLang="en-US" b="0" dirty="0">
                <a:solidFill>
                  <a:schemeClr val="tx1"/>
                </a:solidFill>
                <a:latin typeface="隶书" panose="02010509060101010101" charset="-122"/>
                <a:ea typeface="隶书" panose="02010509060101010101" charset="-122"/>
              </a:rPr>
              <a:t>。</a:t>
            </a:r>
            <a:endParaRPr lang="zh-CN" altLang="en-US" b="0" dirty="0">
              <a:solidFill>
                <a:schemeClr val="tx1"/>
              </a:solidFill>
              <a:latin typeface="隶书" panose="02010509060101010101" charset="-122"/>
              <a:ea typeface="隶书" panose="02010509060101010101" charset="-122"/>
            </a:endParaRPr>
          </a:p>
        </p:txBody>
      </p:sp>
      <p:sp>
        <p:nvSpPr>
          <p:cNvPr id="174085" name="Text Box 5"/>
          <p:cNvSpPr txBox="1"/>
          <p:nvPr/>
        </p:nvSpPr>
        <p:spPr>
          <a:xfrm>
            <a:off x="5292725" y="2276475"/>
            <a:ext cx="3024188" cy="365125"/>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Blip>
                <a:blip r:embed="rId2"/>
              </a:buBlip>
            </a:pPr>
            <a:r>
              <a:rPr lang="en-US" altLang="zh-CN" sz="2400" b="0" dirty="0">
                <a:solidFill>
                  <a:srgbClr val="FF0000"/>
                </a:solidFill>
                <a:latin typeface="Times New Roman" panose="02020603050405020304" pitchFamily="18" charset="0"/>
                <a:ea typeface="宋体" panose="02010600030101010101" pitchFamily="2" charset="-122"/>
              </a:rPr>
              <a:t>_____ </a:t>
            </a:r>
            <a:r>
              <a:rPr lang="en-US" altLang="zh-CN" sz="2400" dirty="0">
                <a:solidFill>
                  <a:srgbClr val="FF0000"/>
                </a:solidFill>
                <a:latin typeface="Times New Roman" panose="02020603050405020304" pitchFamily="18" charset="0"/>
                <a:ea typeface="宋体" panose="02010600030101010101" pitchFamily="2" charset="-122"/>
              </a:rPr>
              <a:t>O(n</a:t>
            </a:r>
            <a:r>
              <a:rPr lang="en-US" altLang="zh-CN" sz="2400" baseline="30000" dirty="0">
                <a:solidFill>
                  <a:srgbClr val="FF0000"/>
                </a:solidFill>
                <a:latin typeface="Times New Roman" panose="02020603050405020304" pitchFamily="18" charset="0"/>
                <a:ea typeface="宋体" panose="02010600030101010101" pitchFamily="2" charset="-122"/>
              </a:rPr>
              <a:t>2</a:t>
            </a:r>
            <a:r>
              <a:rPr lang="en-US" altLang="zh-CN" sz="2400" dirty="0">
                <a:solidFill>
                  <a:srgbClr val="FF0000"/>
                </a:solidFill>
                <a:latin typeface="Times New Roman" panose="02020603050405020304" pitchFamily="18" charset="0"/>
                <a:ea typeface="宋体" panose="02010600030101010101" pitchFamily="2" charset="-122"/>
              </a:rPr>
              <a:t>)</a:t>
            </a:r>
            <a:endParaRPr lang="en-US" altLang="zh-CN" sz="2400" dirty="0">
              <a:solidFill>
                <a:srgbClr val="FF0000"/>
              </a:solidFill>
              <a:latin typeface="Times New Roman" panose="02020603050405020304" pitchFamily="18" charset="0"/>
              <a:ea typeface="宋体" panose="02010600030101010101" pitchFamily="2" charset="-122"/>
            </a:endParaRPr>
          </a:p>
        </p:txBody>
      </p:sp>
      <p:sp>
        <p:nvSpPr>
          <p:cNvPr id="174086" name="Text Box 6"/>
          <p:cNvSpPr txBox="1"/>
          <p:nvPr/>
        </p:nvSpPr>
        <p:spPr>
          <a:xfrm>
            <a:off x="5292725" y="5908675"/>
            <a:ext cx="2519363" cy="949325"/>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10000"/>
              </a:lnSpc>
              <a:spcBef>
                <a:spcPct val="0"/>
              </a:spcBef>
              <a:buClr>
                <a:srgbClr val="476B5E"/>
              </a:buClr>
              <a:buBlip>
                <a:blip r:embed="rId2"/>
              </a:buBlip>
            </a:pPr>
            <a:r>
              <a:rPr lang="en-US" altLang="zh-CN" sz="2400" b="0" dirty="0">
                <a:solidFill>
                  <a:srgbClr val="FF0000"/>
                </a:solidFill>
                <a:latin typeface="Times New Roman" panose="02020603050405020304" pitchFamily="18" charset="0"/>
                <a:ea typeface="宋体" panose="02010600030101010101" pitchFamily="2" charset="-122"/>
              </a:rPr>
              <a:t>_____</a:t>
            </a:r>
            <a:r>
              <a:rPr lang="en-US" altLang="zh-CN" sz="2400" dirty="0">
                <a:solidFill>
                  <a:srgbClr val="FF0000"/>
                </a:solidFill>
                <a:latin typeface="Times New Roman" panose="02020603050405020304" pitchFamily="18" charset="0"/>
                <a:ea typeface="宋体" panose="02010600030101010101" pitchFamily="2" charset="-122"/>
              </a:rPr>
              <a:t> O(log</a:t>
            </a:r>
            <a:r>
              <a:rPr lang="en-US" altLang="zh-CN" sz="2400" baseline="-25000" dirty="0">
                <a:solidFill>
                  <a:srgbClr val="FF0000"/>
                </a:solidFill>
                <a:latin typeface="Times New Roman" panose="02020603050405020304" pitchFamily="18" charset="0"/>
                <a:ea typeface="宋体" panose="02010600030101010101" pitchFamily="2" charset="-122"/>
              </a:rPr>
              <a:t>2</a:t>
            </a:r>
            <a:r>
              <a:rPr lang="en-US" altLang="zh-CN" sz="2400" dirty="0">
                <a:solidFill>
                  <a:srgbClr val="FF0000"/>
                </a:solidFill>
                <a:latin typeface="Times New Roman" panose="02020603050405020304" pitchFamily="18" charset="0"/>
                <a:ea typeface="宋体" panose="02010600030101010101" pitchFamily="2" charset="-122"/>
              </a:rPr>
              <a:t>n)</a:t>
            </a:r>
            <a:endParaRPr lang="en-US" altLang="zh-CN" sz="2400" dirty="0">
              <a:solidFill>
                <a:srgbClr val="FF0000"/>
              </a:solidFill>
              <a:latin typeface="Times New Roman" panose="02020603050405020304" pitchFamily="18" charset="0"/>
              <a:ea typeface="宋体" panose="02010600030101010101" pitchFamily="2" charset="-122"/>
            </a:endParaRPr>
          </a:p>
          <a:p>
            <a:pPr marL="0" lvl="0" indent="0" eaLnBrk="1" hangingPunct="1">
              <a:spcBef>
                <a:spcPct val="50000"/>
              </a:spcBef>
              <a:buClrTx/>
              <a:buFont typeface="Arial" panose="020B0604020202020204" pitchFamily="34" charset="0"/>
              <a:buNone/>
            </a:pPr>
            <a:endParaRPr lang="en-US" altLang="zh-CN" sz="2400" b="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74082"/>
                                        </p:tgtEl>
                                        <p:attrNameLst>
                                          <p:attrName>style.visibility</p:attrName>
                                        </p:attrNameLst>
                                      </p:cBhvr>
                                      <p:to>
                                        <p:strVal val="visible"/>
                                      </p:to>
                                    </p:set>
                                    <p:animEffect transition="in" filter="barn(outVertical)">
                                      <p:cBhvr>
                                        <p:cTn id="7" dur="500"/>
                                        <p:tgtEl>
                                          <p:spTgt spid="1740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085"/>
                                        </p:tgtEl>
                                        <p:attrNameLst>
                                          <p:attrName>style.visibility</p:attrName>
                                        </p:attrNameLst>
                                      </p:cBhvr>
                                      <p:to>
                                        <p:strVal val="visible"/>
                                      </p:to>
                                    </p:set>
                                    <p:animEffect transition="in" filter="blinds(horizontal)">
                                      <p:cBhvr>
                                        <p:cTn id="12" dur="500"/>
                                        <p:tgtEl>
                                          <p:spTgt spid="1740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74084"/>
                                        </p:tgtEl>
                                        <p:attrNameLst>
                                          <p:attrName>style.visibility</p:attrName>
                                        </p:attrNameLst>
                                      </p:cBhvr>
                                      <p:to>
                                        <p:strVal val="visible"/>
                                      </p:to>
                                    </p:set>
                                    <p:animEffect transition="in" filter="blinds(vertical)">
                                      <p:cBhvr>
                                        <p:cTn id="17" dur="500"/>
                                        <p:tgtEl>
                                          <p:spTgt spid="17408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174083"/>
                                        </p:tgtEl>
                                        <p:attrNameLst>
                                          <p:attrName>style.visibility</p:attrName>
                                        </p:attrNameLst>
                                      </p:cBhvr>
                                      <p:to>
                                        <p:strVal val="visible"/>
                                      </p:to>
                                    </p:set>
                                    <p:animEffect transition="in" filter="checkerboard(down)">
                                      <p:cBhvr>
                                        <p:cTn id="22" dur="500"/>
                                        <p:tgtEl>
                                          <p:spTgt spid="17408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4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p:bldP spid="174083" grpId="0"/>
      <p:bldP spid="174084" grpId="0" animBg="1"/>
      <p:bldP spid="174085" grpId="0"/>
      <p:bldP spid="17408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p:nvPr/>
        </p:nvSpPr>
        <p:spPr>
          <a:xfrm>
            <a:off x="341313" y="219075"/>
            <a:ext cx="497205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3200" dirty="0">
                <a:solidFill>
                  <a:schemeClr val="bg1"/>
                </a:solidFill>
                <a:latin typeface="宋体" panose="02010600030101010101" pitchFamily="2" charset="-122"/>
                <a:ea typeface="宋体" panose="02010600030101010101" pitchFamily="2" charset="-122"/>
              </a:rPr>
              <a:t>例一  两个矩阵相乘</a:t>
            </a:r>
            <a:endParaRPr lang="zh-CN" altLang="en-US" sz="3200" dirty="0">
              <a:solidFill>
                <a:schemeClr val="bg1"/>
              </a:solidFill>
              <a:latin typeface="宋体" panose="02010600030101010101" pitchFamily="2" charset="-122"/>
              <a:ea typeface="宋体" panose="02010600030101010101" pitchFamily="2" charset="-122"/>
            </a:endParaRPr>
          </a:p>
        </p:txBody>
      </p:sp>
      <p:sp>
        <p:nvSpPr>
          <p:cNvPr id="175107" name="Text Box 3"/>
          <p:cNvSpPr txBox="1"/>
          <p:nvPr/>
        </p:nvSpPr>
        <p:spPr>
          <a:xfrm>
            <a:off x="1403350" y="1341438"/>
            <a:ext cx="6718300" cy="40354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en-US" altLang="zh-CN" sz="2400" dirty="0">
                <a:solidFill>
                  <a:schemeClr val="tx1"/>
                </a:solidFill>
                <a:latin typeface="Times New Roman" panose="02020603050405020304" pitchFamily="18" charset="0"/>
                <a:ea typeface="宋体" panose="02010600030101010101" pitchFamily="2" charset="-122"/>
              </a:rPr>
              <a:t>void </a:t>
            </a:r>
            <a:r>
              <a:rPr lang="en-US" altLang="zh-CN" sz="2400" b="0" dirty="0">
                <a:solidFill>
                  <a:schemeClr val="tx1"/>
                </a:solidFill>
                <a:latin typeface="Times New Roman" panose="02020603050405020304" pitchFamily="18" charset="0"/>
                <a:ea typeface="宋体" panose="02010600030101010101" pitchFamily="2" charset="-122"/>
              </a:rPr>
              <a:t>mult(</a:t>
            </a:r>
            <a:r>
              <a:rPr lang="en-US" altLang="zh-CN" sz="2400" dirty="0">
                <a:solidFill>
                  <a:schemeClr val="tx1"/>
                </a:solidFill>
                <a:latin typeface="Times New Roman" panose="02020603050405020304" pitchFamily="18" charset="0"/>
                <a:ea typeface="宋体" panose="02010600030101010101" pitchFamily="2" charset="-122"/>
              </a:rPr>
              <a:t>int</a:t>
            </a:r>
            <a:r>
              <a:rPr lang="en-US" altLang="zh-CN" sz="2400" b="0" dirty="0">
                <a:solidFill>
                  <a:schemeClr val="tx1"/>
                </a:solidFill>
                <a:latin typeface="Times New Roman" panose="02020603050405020304" pitchFamily="18" charset="0"/>
                <a:ea typeface="宋体" panose="02010600030101010101" pitchFamily="2" charset="-122"/>
              </a:rPr>
              <a:t> a[], </a:t>
            </a:r>
            <a:r>
              <a:rPr lang="en-US" altLang="zh-CN" sz="2400" dirty="0">
                <a:solidFill>
                  <a:schemeClr val="tx1"/>
                </a:solidFill>
                <a:latin typeface="Times New Roman" panose="02020603050405020304" pitchFamily="18" charset="0"/>
                <a:ea typeface="宋体" panose="02010600030101010101" pitchFamily="2" charset="-122"/>
              </a:rPr>
              <a:t>int</a:t>
            </a:r>
            <a:r>
              <a:rPr lang="en-US" altLang="zh-CN" sz="2400" b="0" dirty="0">
                <a:solidFill>
                  <a:schemeClr val="tx1"/>
                </a:solidFill>
                <a:latin typeface="Times New Roman" panose="02020603050405020304" pitchFamily="18" charset="0"/>
                <a:ea typeface="宋体" panose="02010600030101010101" pitchFamily="2" charset="-122"/>
              </a:rPr>
              <a:t> b[], </a:t>
            </a:r>
            <a:r>
              <a:rPr lang="en-US" altLang="zh-CN" sz="2400" dirty="0">
                <a:solidFill>
                  <a:schemeClr val="tx1"/>
                </a:solidFill>
                <a:latin typeface="Times New Roman" panose="02020603050405020304" pitchFamily="18" charset="0"/>
                <a:ea typeface="宋体" panose="02010600030101010101" pitchFamily="2" charset="-122"/>
              </a:rPr>
              <a:t>int&amp;</a:t>
            </a:r>
            <a:r>
              <a:rPr lang="en-US" altLang="zh-CN" sz="2400" b="0" dirty="0">
                <a:solidFill>
                  <a:schemeClr val="tx1"/>
                </a:solidFill>
                <a:latin typeface="Times New Roman" panose="02020603050405020304" pitchFamily="18" charset="0"/>
                <a:ea typeface="宋体" panose="02010600030101010101" pitchFamily="2" charset="-122"/>
              </a:rPr>
              <a:t> c[] ) </a:t>
            </a:r>
            <a:r>
              <a:rPr lang="en-US" altLang="zh-CN" sz="2400" dirty="0">
                <a:solidFill>
                  <a:schemeClr val="tx1"/>
                </a:solidFill>
                <a:latin typeface="Times New Roman" panose="02020603050405020304" pitchFamily="18" charset="0"/>
                <a:ea typeface="宋体" panose="02010600030101010101" pitchFamily="2" charset="-122"/>
              </a:rPr>
              <a:t>{</a:t>
            </a:r>
            <a:endParaRPr lang="en-US" altLang="zh-CN" sz="2400"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en-US" altLang="zh-CN" sz="2400" b="0" dirty="0">
                <a:solidFill>
                  <a:schemeClr val="tx1"/>
                </a:solidFill>
                <a:latin typeface="Times New Roman" panose="02020603050405020304" pitchFamily="18" charset="0"/>
                <a:ea typeface="宋体" panose="02010600030101010101" pitchFamily="2" charset="-122"/>
              </a:rPr>
              <a:t>  </a:t>
            </a:r>
            <a:r>
              <a:rPr lang="en-US" altLang="zh-CN" sz="2400" b="0" dirty="0">
                <a:solidFill>
                  <a:srgbClr val="333399"/>
                </a:solidFill>
                <a:latin typeface="Times New Roman" panose="02020603050405020304" pitchFamily="18" charset="0"/>
                <a:ea typeface="宋体" panose="02010600030101010101" pitchFamily="2" charset="-122"/>
              </a:rPr>
              <a:t>// </a:t>
            </a:r>
            <a:r>
              <a:rPr lang="zh-CN" altLang="en-US" sz="2400" b="0" dirty="0">
                <a:solidFill>
                  <a:srgbClr val="333399"/>
                </a:solidFill>
                <a:latin typeface="楷体_GB2312" pitchFamily="49" charset="-122"/>
                <a:ea typeface="楷体_GB2312" pitchFamily="49" charset="-122"/>
              </a:rPr>
              <a:t>以二维数组存储矩阵元素，</a:t>
            </a:r>
            <a:r>
              <a:rPr lang="en-US" altLang="zh-CN" sz="2400" b="0" dirty="0">
                <a:solidFill>
                  <a:srgbClr val="333399"/>
                </a:solidFill>
                <a:latin typeface="Times New Roman" panose="02020603050405020304" pitchFamily="18" charset="0"/>
                <a:ea typeface="楷体_GB2312" pitchFamily="49" charset="-122"/>
              </a:rPr>
              <a:t>c </a:t>
            </a:r>
            <a:r>
              <a:rPr lang="zh-CN" altLang="en-US" sz="2400" b="0" dirty="0">
                <a:solidFill>
                  <a:srgbClr val="333399"/>
                </a:solidFill>
                <a:latin typeface="楷体_GB2312" pitchFamily="49" charset="-122"/>
                <a:ea typeface="楷体_GB2312" pitchFamily="49" charset="-122"/>
              </a:rPr>
              <a:t>为 </a:t>
            </a:r>
            <a:r>
              <a:rPr lang="en-US" altLang="zh-CN" sz="2400" b="0" dirty="0">
                <a:solidFill>
                  <a:srgbClr val="333399"/>
                </a:solidFill>
                <a:latin typeface="Times New Roman" panose="02020603050405020304" pitchFamily="18" charset="0"/>
                <a:ea typeface="楷体_GB2312" pitchFamily="49" charset="-122"/>
              </a:rPr>
              <a:t>a </a:t>
            </a:r>
            <a:r>
              <a:rPr lang="zh-CN" altLang="en-US" sz="2400" b="0" dirty="0">
                <a:solidFill>
                  <a:srgbClr val="333399"/>
                </a:solidFill>
                <a:latin typeface="楷体_GB2312" pitchFamily="49" charset="-122"/>
                <a:ea typeface="楷体_GB2312" pitchFamily="49" charset="-122"/>
              </a:rPr>
              <a:t>和 </a:t>
            </a:r>
            <a:r>
              <a:rPr lang="en-US" altLang="zh-CN" sz="2400" b="0" dirty="0">
                <a:solidFill>
                  <a:srgbClr val="333399"/>
                </a:solidFill>
                <a:latin typeface="Times New Roman" panose="02020603050405020304" pitchFamily="18" charset="0"/>
                <a:ea typeface="楷体_GB2312" pitchFamily="49" charset="-122"/>
              </a:rPr>
              <a:t>b </a:t>
            </a:r>
            <a:r>
              <a:rPr lang="zh-CN" altLang="en-US" sz="2400" b="0" dirty="0">
                <a:solidFill>
                  <a:srgbClr val="333399"/>
                </a:solidFill>
                <a:latin typeface="楷体_GB2312" pitchFamily="49" charset="-122"/>
                <a:ea typeface="楷体_GB2312" pitchFamily="49" charset="-122"/>
              </a:rPr>
              <a:t>的乘积</a:t>
            </a:r>
            <a:endParaRPr lang="zh-CN" altLang="en-US" sz="2400" dirty="0">
              <a:solidFill>
                <a:srgbClr val="6600CC"/>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zh-CN" altLang="en-US" sz="2400" dirty="0">
                <a:solidFill>
                  <a:srgbClr val="6600CC"/>
                </a:solidFill>
                <a:latin typeface="Times New Roman" panose="02020603050405020304" pitchFamily="18" charset="0"/>
                <a:ea typeface="宋体" panose="02010600030101010101" pitchFamily="2" charset="-122"/>
              </a:rPr>
              <a:t>   </a:t>
            </a:r>
            <a:r>
              <a:rPr lang="en-US" altLang="zh-CN" sz="2400" dirty="0">
                <a:solidFill>
                  <a:srgbClr val="6600CC"/>
                </a:solidFill>
                <a:latin typeface="Times New Roman" panose="02020603050405020304" pitchFamily="18" charset="0"/>
                <a:ea typeface="宋体" panose="02010600030101010101" pitchFamily="2" charset="-122"/>
              </a:rPr>
              <a:t>for</a:t>
            </a:r>
            <a:r>
              <a:rPr lang="en-US" altLang="zh-CN" sz="2400" b="0" dirty="0">
                <a:solidFill>
                  <a:schemeClr val="tx1"/>
                </a:solidFill>
                <a:latin typeface="Times New Roman" panose="02020603050405020304" pitchFamily="18" charset="0"/>
                <a:ea typeface="宋体" panose="02010600030101010101" pitchFamily="2" charset="-122"/>
              </a:rPr>
              <a:t> (i=1; i&lt;=n; ++i)</a:t>
            </a:r>
            <a:endParaRPr lang="en-US" altLang="zh-CN" sz="2400"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en-US" altLang="zh-CN" sz="2400" b="0" dirty="0">
                <a:solidFill>
                  <a:schemeClr val="tx1"/>
                </a:solidFill>
                <a:latin typeface="Times New Roman" panose="02020603050405020304" pitchFamily="18" charset="0"/>
                <a:ea typeface="宋体" panose="02010600030101010101" pitchFamily="2" charset="-122"/>
              </a:rPr>
              <a:t>      </a:t>
            </a:r>
            <a:r>
              <a:rPr lang="en-US" altLang="zh-CN" sz="2400" dirty="0">
                <a:solidFill>
                  <a:srgbClr val="6600CC"/>
                </a:solidFill>
                <a:latin typeface="Times New Roman" panose="02020603050405020304" pitchFamily="18" charset="0"/>
                <a:ea typeface="宋体" panose="02010600030101010101" pitchFamily="2" charset="-122"/>
              </a:rPr>
              <a:t>for</a:t>
            </a:r>
            <a:r>
              <a:rPr lang="en-US" altLang="zh-CN" sz="2400" b="0" dirty="0">
                <a:solidFill>
                  <a:schemeClr val="tx1"/>
                </a:solidFill>
                <a:latin typeface="Times New Roman" panose="02020603050405020304" pitchFamily="18" charset="0"/>
                <a:ea typeface="宋体" panose="02010600030101010101" pitchFamily="2" charset="-122"/>
              </a:rPr>
              <a:t> (j=1; j&lt;=n; ++j) </a:t>
            </a:r>
            <a:r>
              <a:rPr lang="en-US" altLang="zh-CN" sz="2400" dirty="0">
                <a:solidFill>
                  <a:schemeClr val="tx1"/>
                </a:solidFill>
                <a:latin typeface="Times New Roman" panose="02020603050405020304" pitchFamily="18" charset="0"/>
                <a:ea typeface="宋体" panose="02010600030101010101" pitchFamily="2" charset="-122"/>
              </a:rPr>
              <a:t>{</a:t>
            </a:r>
            <a:endParaRPr lang="en-US" altLang="zh-CN" sz="2400"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en-US" altLang="zh-CN" sz="2400" b="0" dirty="0">
                <a:solidFill>
                  <a:schemeClr val="tx1"/>
                </a:solidFill>
                <a:latin typeface="Times New Roman" panose="02020603050405020304" pitchFamily="18" charset="0"/>
                <a:ea typeface="宋体" panose="02010600030101010101" pitchFamily="2" charset="-122"/>
              </a:rPr>
              <a:t>         c[i, j] = 0;</a:t>
            </a:r>
            <a:endParaRPr lang="en-US" altLang="zh-CN" sz="2400"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en-US" altLang="zh-CN" sz="2400" b="0" dirty="0">
                <a:solidFill>
                  <a:schemeClr val="tx1"/>
                </a:solidFill>
                <a:latin typeface="Times New Roman" panose="02020603050405020304" pitchFamily="18" charset="0"/>
                <a:ea typeface="宋体" panose="02010600030101010101" pitchFamily="2" charset="-122"/>
              </a:rPr>
              <a:t>         </a:t>
            </a:r>
            <a:r>
              <a:rPr lang="en-US" altLang="zh-CN" sz="2400" dirty="0">
                <a:solidFill>
                  <a:srgbClr val="6600CC"/>
                </a:solidFill>
                <a:latin typeface="Times New Roman" panose="02020603050405020304" pitchFamily="18" charset="0"/>
                <a:ea typeface="宋体" panose="02010600030101010101" pitchFamily="2" charset="-122"/>
              </a:rPr>
              <a:t>for</a:t>
            </a:r>
            <a:r>
              <a:rPr lang="en-US" altLang="zh-CN" sz="2400" b="0" dirty="0">
                <a:solidFill>
                  <a:schemeClr val="tx1"/>
                </a:solidFill>
                <a:latin typeface="Times New Roman" panose="02020603050405020304" pitchFamily="18" charset="0"/>
                <a:ea typeface="宋体" panose="02010600030101010101" pitchFamily="2" charset="-122"/>
              </a:rPr>
              <a:t> (k=1; k&lt;=n; </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b="0" dirty="0">
                <a:solidFill>
                  <a:schemeClr val="tx1"/>
                </a:solidFill>
                <a:latin typeface="Times New Roman" panose="02020603050405020304" pitchFamily="18" charset="0"/>
                <a:ea typeface="宋体" panose="02010600030101010101" pitchFamily="2" charset="-122"/>
              </a:rPr>
              <a:t>k)</a:t>
            </a:r>
            <a:endParaRPr lang="en-US" altLang="zh-CN" sz="2400"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en-US" altLang="zh-CN" sz="2400" b="0" dirty="0">
                <a:solidFill>
                  <a:schemeClr val="tx1"/>
                </a:solidFill>
                <a:latin typeface="Times New Roman" panose="02020603050405020304" pitchFamily="18" charset="0"/>
                <a:ea typeface="宋体" panose="02010600030101010101" pitchFamily="2" charset="-122"/>
              </a:rPr>
              <a:t>            c[i, j] += </a:t>
            </a:r>
            <a:r>
              <a:rPr lang="en-US" altLang="zh-CN" sz="2400" b="0" dirty="0">
                <a:solidFill>
                  <a:srgbClr val="CC0000"/>
                </a:solidFill>
                <a:latin typeface="Times New Roman" panose="02020603050405020304" pitchFamily="18" charset="0"/>
                <a:ea typeface="宋体" panose="02010600030101010101" pitchFamily="2" charset="-122"/>
              </a:rPr>
              <a:t>a[i, k]</a:t>
            </a:r>
            <a:r>
              <a:rPr lang="en-US" altLang="zh-CN" sz="2400" dirty="0">
                <a:solidFill>
                  <a:srgbClr val="CC0000"/>
                </a:solidFill>
                <a:latin typeface="Times New Roman" panose="02020603050405020304" pitchFamily="18" charset="0"/>
                <a:ea typeface="宋体" panose="02010600030101010101" pitchFamily="2" charset="-122"/>
              </a:rPr>
              <a:t>*</a:t>
            </a:r>
            <a:r>
              <a:rPr lang="en-US" altLang="zh-CN" sz="2400" b="0" dirty="0">
                <a:solidFill>
                  <a:srgbClr val="CC0000"/>
                </a:solidFill>
                <a:latin typeface="Times New Roman" panose="02020603050405020304" pitchFamily="18" charset="0"/>
                <a:ea typeface="宋体" panose="02010600030101010101" pitchFamily="2" charset="-122"/>
              </a:rPr>
              <a:t>b[k, j];</a:t>
            </a:r>
            <a:endParaRPr lang="en-US" altLang="zh-CN" sz="2400"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en-US" altLang="zh-CN" sz="2400" b="0" dirty="0">
                <a:solidFill>
                  <a:schemeClr val="tx1"/>
                </a:solidFill>
                <a:latin typeface="Times New Roman" panose="02020603050405020304" pitchFamily="18" charset="0"/>
                <a:ea typeface="宋体" panose="02010600030101010101" pitchFamily="2" charset="-122"/>
              </a:rPr>
              <a:t>      </a:t>
            </a:r>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b="0" dirty="0">
                <a:solidFill>
                  <a:schemeClr val="tx1"/>
                </a:solidFill>
                <a:latin typeface="Times New Roman" panose="02020603050405020304" pitchFamily="18" charset="0"/>
                <a:ea typeface="宋体" panose="02010600030101010101" pitchFamily="2" charset="-122"/>
              </a:rPr>
              <a:t>//for</a:t>
            </a:r>
            <a:endParaRPr lang="en-US" altLang="zh-CN" sz="240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b="0" dirty="0">
                <a:solidFill>
                  <a:schemeClr val="tx1"/>
                </a:solidFill>
                <a:latin typeface="Times New Roman" panose="02020603050405020304" pitchFamily="18" charset="0"/>
                <a:ea typeface="宋体" panose="02010600030101010101" pitchFamily="2" charset="-122"/>
              </a:rPr>
              <a:t>//mult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75108" name="Text Box 4"/>
          <p:cNvSpPr txBox="1"/>
          <p:nvPr/>
        </p:nvSpPr>
        <p:spPr>
          <a:xfrm>
            <a:off x="900113" y="5661025"/>
            <a:ext cx="329882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b="0" dirty="0">
                <a:solidFill>
                  <a:srgbClr val="000000"/>
                </a:solidFill>
                <a:latin typeface="隶书" panose="02010509060101010101" charset="-122"/>
                <a:ea typeface="隶书" panose="02010509060101010101" charset="-122"/>
              </a:rPr>
              <a:t>基本操作</a:t>
            </a:r>
            <a:r>
              <a:rPr lang="en-US" altLang="zh-CN" b="0" dirty="0">
                <a:solidFill>
                  <a:srgbClr val="000000"/>
                </a:solidFill>
                <a:latin typeface="隶书" panose="02010509060101010101" charset="-122"/>
                <a:ea typeface="隶书" panose="02010509060101010101" charset="-122"/>
              </a:rPr>
              <a:t>:</a:t>
            </a:r>
            <a:r>
              <a:rPr lang="en-US" altLang="zh-CN" b="0" dirty="0">
                <a:solidFill>
                  <a:schemeClr val="tx1"/>
                </a:solidFill>
                <a:latin typeface="Times New Roman" panose="02020603050405020304" pitchFamily="18" charset="0"/>
                <a:ea typeface="宋体" panose="02010600030101010101" pitchFamily="2" charset="-122"/>
              </a:rPr>
              <a:t> </a:t>
            </a:r>
            <a:r>
              <a:rPr lang="zh-CN" altLang="en-US" dirty="0">
                <a:solidFill>
                  <a:srgbClr val="CC0000"/>
                </a:solidFill>
                <a:latin typeface="Times New Roman" panose="02020603050405020304" pitchFamily="18" charset="0"/>
                <a:ea typeface="隶书" panose="02010509060101010101" charset="-122"/>
              </a:rPr>
              <a:t>乘法</a:t>
            </a:r>
            <a:r>
              <a:rPr lang="zh-CN" altLang="en-US" b="0" dirty="0">
                <a:solidFill>
                  <a:srgbClr val="CC0000"/>
                </a:solidFill>
                <a:latin typeface="Times New Roman" panose="02020603050405020304" pitchFamily="18" charset="0"/>
                <a:ea typeface="隶书" panose="02010509060101010101" charset="-122"/>
              </a:rPr>
              <a:t>操作</a:t>
            </a:r>
            <a:endParaRPr lang="zh-CN" altLang="en-US" b="0" dirty="0">
              <a:solidFill>
                <a:schemeClr val="tx1"/>
              </a:solidFill>
              <a:latin typeface="Times New Roman" panose="02020603050405020304" pitchFamily="18" charset="0"/>
              <a:ea typeface="宋体" panose="02010600030101010101" pitchFamily="2" charset="-122"/>
            </a:endParaRPr>
          </a:p>
        </p:txBody>
      </p:sp>
      <p:sp>
        <p:nvSpPr>
          <p:cNvPr id="175109" name="Text Box 5"/>
          <p:cNvSpPr txBox="1"/>
          <p:nvPr/>
        </p:nvSpPr>
        <p:spPr>
          <a:xfrm>
            <a:off x="4572000" y="5661025"/>
            <a:ext cx="332740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b="0" dirty="0">
                <a:solidFill>
                  <a:srgbClr val="000000"/>
                </a:solidFill>
                <a:latin typeface="隶书" panose="02010509060101010101" charset="-122"/>
                <a:ea typeface="隶书" panose="02010509060101010101" charset="-122"/>
              </a:rPr>
              <a:t>时间复杂度</a:t>
            </a:r>
            <a:r>
              <a:rPr lang="en-US" altLang="zh-CN" b="0" dirty="0">
                <a:solidFill>
                  <a:srgbClr val="000000"/>
                </a:solidFill>
                <a:latin typeface="隶书" panose="02010509060101010101" charset="-122"/>
                <a:ea typeface="隶书" panose="02010509060101010101" charset="-122"/>
              </a:rPr>
              <a:t>:  </a:t>
            </a:r>
            <a:r>
              <a:rPr lang="en-US" altLang="zh-CN" b="0" dirty="0">
                <a:solidFill>
                  <a:srgbClr val="FF0000"/>
                </a:solidFill>
                <a:latin typeface="隶书" panose="02010509060101010101" charset="-122"/>
                <a:ea typeface="隶书" panose="02010509060101010101" charset="-122"/>
              </a:rPr>
              <a:t>O(n</a:t>
            </a:r>
            <a:r>
              <a:rPr lang="en-US" altLang="zh-CN" b="0" baseline="30000" dirty="0">
                <a:solidFill>
                  <a:srgbClr val="FF0000"/>
                </a:solidFill>
                <a:latin typeface="隶书" panose="02010509060101010101" charset="-122"/>
                <a:ea typeface="隶书" panose="02010509060101010101" charset="-122"/>
              </a:rPr>
              <a:t>3</a:t>
            </a:r>
            <a:r>
              <a:rPr lang="en-US" altLang="zh-CN" b="0" dirty="0">
                <a:solidFill>
                  <a:srgbClr val="FF0000"/>
                </a:solidFill>
                <a:latin typeface="隶书" panose="02010509060101010101" charset="-122"/>
                <a:ea typeface="隶书" panose="02010509060101010101" charset="-122"/>
              </a:rPr>
              <a:t>)</a:t>
            </a:r>
            <a:endParaRPr lang="en-US" altLang="zh-CN" b="0" dirty="0">
              <a:solidFill>
                <a:srgbClr val="FF0000"/>
              </a:solidFill>
              <a:latin typeface="隶书" panose="02010509060101010101" charset="-122"/>
              <a:ea typeface="隶书" panose="02010509060101010101"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5106"/>
                                        </p:tgtEl>
                                        <p:attrNameLst>
                                          <p:attrName>style.visibility</p:attrName>
                                        </p:attrNameLst>
                                      </p:cBhvr>
                                      <p:to>
                                        <p:strVal val="visible"/>
                                      </p:to>
                                    </p:set>
                                    <p:animEffect transition="in" filter="wipe(up)">
                                      <p:cBhvr>
                                        <p:cTn id="7" dur="500"/>
                                        <p:tgtEl>
                                          <p:spTgt spid="17510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75107"/>
                                        </p:tgtEl>
                                        <p:attrNameLst>
                                          <p:attrName>style.visibility</p:attrName>
                                        </p:attrNameLst>
                                      </p:cBhvr>
                                      <p:to>
                                        <p:strVal val="visible"/>
                                      </p:to>
                                    </p:set>
                                    <p:animEffect transition="in" filter="barn(outVertical)">
                                      <p:cBhvr>
                                        <p:cTn id="12" dur="500"/>
                                        <p:tgtEl>
                                          <p:spTgt spid="1751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75108"/>
                                        </p:tgtEl>
                                        <p:attrNameLst>
                                          <p:attrName>style.visibility</p:attrName>
                                        </p:attrNameLst>
                                      </p:cBhvr>
                                      <p:to>
                                        <p:strVal val="visible"/>
                                      </p:to>
                                    </p:set>
                                    <p:animEffect transition="in" filter="wipe(left)">
                                      <p:cBhvr>
                                        <p:cTn id="17" dur="300"/>
                                        <p:tgtEl>
                                          <p:spTgt spid="1751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75109"/>
                                        </p:tgtEl>
                                        <p:attrNameLst>
                                          <p:attrName>style.visibility</p:attrName>
                                        </p:attrNameLst>
                                      </p:cBhvr>
                                      <p:to>
                                        <p:strVal val="visible"/>
                                      </p:to>
                                    </p:set>
                                    <p:animEffect transition="in" filter="wipe(left)">
                                      <p:cBhvr>
                                        <p:cTn id="22" dur="300"/>
                                        <p:tgtEl>
                                          <p:spTgt spid="175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p:bldP spid="175107" grpId="0"/>
      <p:bldP spid="175108" grpId="0"/>
      <p:bldP spid="17510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p:nvPr/>
        </p:nvSpPr>
        <p:spPr>
          <a:xfrm>
            <a:off x="827088" y="1196975"/>
            <a:ext cx="8007350" cy="42941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4000" dirty="0">
                <a:solidFill>
                  <a:schemeClr val="tx1"/>
                </a:solidFill>
                <a:latin typeface="Times New Roman" panose="02020603050405020304" pitchFamily="18" charset="0"/>
                <a:ea typeface="宋体" panose="02010600030101010101" pitchFamily="2" charset="-122"/>
              </a:rPr>
              <a:t> </a:t>
            </a:r>
            <a:r>
              <a:rPr lang="en-US" altLang="zh-CN" sz="2400" dirty="0">
                <a:solidFill>
                  <a:schemeClr val="tx1"/>
                </a:solidFill>
                <a:latin typeface="Times New Roman" panose="02020603050405020304" pitchFamily="18" charset="0"/>
                <a:ea typeface="宋体" panose="02010600030101010101" pitchFamily="2" charset="-122"/>
              </a:rPr>
              <a:t>void</a:t>
            </a:r>
            <a:r>
              <a:rPr lang="en-US" altLang="zh-CN" sz="2400" b="0" dirty="0">
                <a:solidFill>
                  <a:schemeClr val="tx1"/>
                </a:solidFill>
                <a:latin typeface="Times New Roman" panose="02020603050405020304" pitchFamily="18" charset="0"/>
                <a:ea typeface="宋体" panose="02010600030101010101" pitchFamily="2" charset="-122"/>
              </a:rPr>
              <a:t> select_sort(</a:t>
            </a:r>
            <a:r>
              <a:rPr lang="en-US" altLang="zh-CN" sz="2400" dirty="0">
                <a:solidFill>
                  <a:schemeClr val="tx1"/>
                </a:solidFill>
                <a:latin typeface="Times New Roman" panose="02020603050405020304" pitchFamily="18" charset="0"/>
                <a:ea typeface="宋体" panose="02010600030101010101" pitchFamily="2" charset="-122"/>
              </a:rPr>
              <a:t>int&amp;</a:t>
            </a:r>
            <a:r>
              <a:rPr lang="en-US" altLang="zh-CN" sz="2400" b="0" dirty="0">
                <a:solidFill>
                  <a:schemeClr val="tx1"/>
                </a:solidFill>
                <a:latin typeface="Times New Roman" panose="02020603050405020304" pitchFamily="18" charset="0"/>
                <a:ea typeface="宋体" panose="02010600030101010101" pitchFamily="2" charset="-122"/>
              </a:rPr>
              <a:t> a[], </a:t>
            </a:r>
            <a:r>
              <a:rPr lang="en-US" altLang="zh-CN" sz="2400" dirty="0">
                <a:solidFill>
                  <a:schemeClr val="tx1"/>
                </a:solidFill>
                <a:latin typeface="Times New Roman" panose="02020603050405020304" pitchFamily="18" charset="0"/>
                <a:ea typeface="宋体" panose="02010600030101010101" pitchFamily="2" charset="-122"/>
              </a:rPr>
              <a:t>int</a:t>
            </a:r>
            <a:r>
              <a:rPr lang="en-US" altLang="zh-CN" sz="2400" b="0" dirty="0">
                <a:solidFill>
                  <a:schemeClr val="tx1"/>
                </a:solidFill>
                <a:latin typeface="Times New Roman" panose="02020603050405020304" pitchFamily="18" charset="0"/>
                <a:ea typeface="宋体" panose="02010600030101010101" pitchFamily="2" charset="-122"/>
              </a:rPr>
              <a:t> n) </a:t>
            </a:r>
            <a:r>
              <a:rPr lang="en-US" altLang="zh-CN" sz="2400" dirty="0">
                <a:solidFill>
                  <a:schemeClr val="tx1"/>
                </a:solidFill>
                <a:latin typeface="Times New Roman" panose="02020603050405020304" pitchFamily="18" charset="0"/>
                <a:ea typeface="宋体" panose="02010600030101010101" pitchFamily="2" charset="-122"/>
              </a:rPr>
              <a:t>{</a:t>
            </a:r>
            <a:endParaRPr lang="en-US" altLang="zh-CN" sz="2400" b="0" dirty="0">
              <a:solidFill>
                <a:schemeClr val="tx1"/>
              </a:solidFill>
              <a:latin typeface="Times New Roman" panose="02020603050405020304" pitchFamily="18" charset="0"/>
              <a:ea typeface="宋体" panose="02010600030101010101" pitchFamily="2" charset="-122"/>
            </a:endParaRPr>
          </a:p>
          <a:p>
            <a:pPr marL="0" lvl="0" indent="0" eaLnBrk="1" hangingPunct="1">
              <a:spcBef>
                <a:spcPct val="0"/>
              </a:spcBef>
              <a:buClrTx/>
              <a:buFont typeface="Arial" panose="020B0604020202020204" pitchFamily="34" charset="0"/>
              <a:buNone/>
            </a:pPr>
            <a:r>
              <a:rPr lang="en-US" altLang="zh-CN" sz="2400" b="0" dirty="0">
                <a:solidFill>
                  <a:schemeClr val="tx1"/>
                </a:solidFill>
                <a:latin typeface="Times New Roman" panose="02020603050405020304" pitchFamily="18" charset="0"/>
                <a:ea typeface="宋体" panose="02010600030101010101" pitchFamily="2" charset="-122"/>
              </a:rPr>
              <a:t>   // </a:t>
            </a:r>
            <a:r>
              <a:rPr lang="zh-CN" altLang="en-US" sz="2400" dirty="0">
                <a:solidFill>
                  <a:srgbClr val="333399"/>
                </a:solidFill>
                <a:latin typeface="Times New Roman" panose="02020603050405020304" pitchFamily="18" charset="0"/>
                <a:ea typeface="楷体_GB2312" pitchFamily="49" charset="-122"/>
              </a:rPr>
              <a:t>将 </a:t>
            </a:r>
            <a:r>
              <a:rPr lang="en-US" altLang="zh-CN" sz="2400" dirty="0">
                <a:solidFill>
                  <a:srgbClr val="333399"/>
                </a:solidFill>
                <a:latin typeface="Times New Roman" panose="02020603050405020304" pitchFamily="18" charset="0"/>
                <a:ea typeface="宋体" panose="02010600030101010101" pitchFamily="2" charset="-122"/>
              </a:rPr>
              <a:t>a </a:t>
            </a:r>
            <a:r>
              <a:rPr lang="zh-CN" altLang="en-US" sz="2400" dirty="0">
                <a:solidFill>
                  <a:srgbClr val="333399"/>
                </a:solidFill>
                <a:latin typeface="Times New Roman" panose="02020603050405020304" pitchFamily="18" charset="0"/>
                <a:ea typeface="楷体_GB2312" pitchFamily="49" charset="-122"/>
              </a:rPr>
              <a:t>中整数序列重新排列成自小至大有序的整数序列</a:t>
            </a:r>
            <a:r>
              <a:rPr lang="zh-CN" altLang="en-US" sz="2400" b="0" dirty="0">
                <a:solidFill>
                  <a:srgbClr val="333399"/>
                </a:solidFill>
                <a:latin typeface="Times New Roman" panose="02020603050405020304" pitchFamily="18" charset="0"/>
                <a:ea typeface="宋体" panose="02010600030101010101" pitchFamily="2" charset="-122"/>
              </a:rPr>
              <a:t>。</a:t>
            </a:r>
            <a:endParaRPr lang="zh-CN" altLang="en-US" sz="2400"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15000"/>
              </a:lnSpc>
              <a:spcBef>
                <a:spcPct val="0"/>
              </a:spcBef>
              <a:buClrTx/>
              <a:buFont typeface="Arial" panose="020B0604020202020204" pitchFamily="34" charset="0"/>
              <a:buNone/>
            </a:pPr>
            <a:r>
              <a:rPr lang="zh-CN" altLang="en-US" sz="4000" b="0" dirty="0">
                <a:solidFill>
                  <a:schemeClr val="tx1"/>
                </a:solidFill>
                <a:latin typeface="Times New Roman" panose="02020603050405020304" pitchFamily="18" charset="0"/>
                <a:ea typeface="宋体" panose="02010600030101010101" pitchFamily="2" charset="-122"/>
              </a:rPr>
              <a:t>  </a:t>
            </a:r>
            <a:r>
              <a:rPr lang="zh-CN" altLang="en-US" sz="4000" b="0" dirty="0">
                <a:solidFill>
                  <a:srgbClr val="006699"/>
                </a:solidFill>
                <a:latin typeface="Times New Roman" panose="02020603050405020304" pitchFamily="18" charset="0"/>
                <a:ea typeface="宋体" panose="02010600030101010101" pitchFamily="2" charset="-122"/>
              </a:rPr>
              <a:t> </a:t>
            </a:r>
            <a:endParaRPr lang="zh-CN" altLang="en-US" sz="4000" b="0" dirty="0">
              <a:solidFill>
                <a:srgbClr val="006699"/>
              </a:solidFill>
              <a:latin typeface="Times New Roman" panose="02020603050405020304" pitchFamily="18" charset="0"/>
              <a:ea typeface="宋体" panose="02010600030101010101" pitchFamily="2" charset="-122"/>
            </a:endParaRPr>
          </a:p>
          <a:p>
            <a:pPr marL="0" lvl="0" indent="0" eaLnBrk="1" hangingPunct="1">
              <a:lnSpc>
                <a:spcPct val="115000"/>
              </a:lnSpc>
              <a:spcBef>
                <a:spcPct val="0"/>
              </a:spcBef>
              <a:buClrTx/>
              <a:buFont typeface="Arial" panose="020B0604020202020204" pitchFamily="34" charset="0"/>
              <a:buNone/>
            </a:pPr>
            <a:endParaRPr lang="zh-CN" altLang="en-US" sz="4000" b="0" dirty="0">
              <a:solidFill>
                <a:srgbClr val="006699"/>
              </a:solidFill>
              <a:latin typeface="Times New Roman" panose="02020603050405020304" pitchFamily="18" charset="0"/>
              <a:ea typeface="宋体" panose="02010600030101010101" pitchFamily="2" charset="-122"/>
            </a:endParaRPr>
          </a:p>
          <a:p>
            <a:pPr marL="0" lvl="0" indent="0" eaLnBrk="1" hangingPunct="1">
              <a:lnSpc>
                <a:spcPct val="115000"/>
              </a:lnSpc>
              <a:spcBef>
                <a:spcPct val="0"/>
              </a:spcBef>
              <a:buClrTx/>
              <a:buFont typeface="Arial" panose="020B0604020202020204" pitchFamily="34" charset="0"/>
              <a:buNone/>
            </a:pPr>
            <a:endParaRPr lang="zh-CN" altLang="en-US" sz="4000" b="0" dirty="0">
              <a:solidFill>
                <a:srgbClr val="006699"/>
              </a:solidFill>
              <a:latin typeface="Times New Roman" panose="02020603050405020304" pitchFamily="18" charset="0"/>
              <a:ea typeface="宋体" panose="02010600030101010101" pitchFamily="2" charset="-122"/>
            </a:endParaRPr>
          </a:p>
          <a:p>
            <a:pPr marL="0" lvl="0" indent="0" eaLnBrk="1" hangingPunct="1">
              <a:lnSpc>
                <a:spcPct val="115000"/>
              </a:lnSpc>
              <a:spcBef>
                <a:spcPct val="0"/>
              </a:spcBef>
              <a:buClrTx/>
              <a:buFont typeface="Arial" panose="020B0604020202020204" pitchFamily="34" charset="0"/>
              <a:buNone/>
            </a:pPr>
            <a:endParaRPr lang="zh-CN" altLang="en-US" sz="4000" b="0" dirty="0">
              <a:solidFill>
                <a:srgbClr val="006699"/>
              </a:solidFill>
              <a:latin typeface="Times New Roman" panose="02020603050405020304" pitchFamily="18" charset="0"/>
              <a:ea typeface="宋体" panose="02010600030101010101" pitchFamily="2" charset="-122"/>
            </a:endParaRPr>
          </a:p>
          <a:p>
            <a:pPr marL="0" lvl="0" indent="0" eaLnBrk="1" hangingPunct="1">
              <a:lnSpc>
                <a:spcPct val="115000"/>
              </a:lnSpc>
              <a:spcBef>
                <a:spcPct val="0"/>
              </a:spcBef>
              <a:buClrTx/>
              <a:buFont typeface="Arial" panose="020B0604020202020204" pitchFamily="34" charset="0"/>
              <a:buNone/>
            </a:pPr>
            <a:r>
              <a:rPr lang="en-US" altLang="zh-CN" sz="2400" dirty="0">
                <a:solidFill>
                  <a:srgbClr val="333399"/>
                </a:solidFill>
                <a:latin typeface="Times New Roman" panose="02020603050405020304" pitchFamily="18" charset="0"/>
                <a:ea typeface="楷体_GB2312" pitchFamily="49" charset="-122"/>
              </a:rPr>
              <a:t>} // select_sort</a:t>
            </a:r>
            <a:endParaRPr lang="en-US" altLang="zh-CN" sz="2400" dirty="0">
              <a:solidFill>
                <a:srgbClr val="333399"/>
              </a:solidFill>
              <a:latin typeface="Times New Roman" panose="02020603050405020304" pitchFamily="18" charset="0"/>
              <a:ea typeface="楷体_GB2312" pitchFamily="49" charset="-122"/>
            </a:endParaRPr>
          </a:p>
        </p:txBody>
      </p:sp>
      <p:sp>
        <p:nvSpPr>
          <p:cNvPr id="176131" name="Text Box 3"/>
          <p:cNvSpPr txBox="1"/>
          <p:nvPr/>
        </p:nvSpPr>
        <p:spPr>
          <a:xfrm>
            <a:off x="242888" y="5773738"/>
            <a:ext cx="508000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b="0" dirty="0">
                <a:solidFill>
                  <a:srgbClr val="000000"/>
                </a:solidFill>
                <a:latin typeface="隶书" panose="02010509060101010101" charset="-122"/>
                <a:ea typeface="隶书" panose="02010509060101010101" charset="-122"/>
              </a:rPr>
              <a:t>基本操作</a:t>
            </a:r>
            <a:r>
              <a:rPr lang="en-US" altLang="zh-CN" b="0" dirty="0">
                <a:solidFill>
                  <a:srgbClr val="000000"/>
                </a:solidFill>
                <a:latin typeface="隶书" panose="02010509060101010101" charset="-122"/>
                <a:ea typeface="隶书" panose="02010509060101010101" charset="-122"/>
              </a:rPr>
              <a:t>:</a:t>
            </a:r>
            <a:r>
              <a:rPr lang="en-US" altLang="zh-CN" b="0" dirty="0">
                <a:solidFill>
                  <a:schemeClr val="tx1"/>
                </a:solidFill>
                <a:latin typeface="Times New Roman" panose="02020603050405020304" pitchFamily="18" charset="0"/>
                <a:ea typeface="宋体" panose="02010600030101010101" pitchFamily="2" charset="-122"/>
              </a:rPr>
              <a:t> </a:t>
            </a:r>
            <a:r>
              <a:rPr lang="zh-CN" altLang="en-US" dirty="0">
                <a:solidFill>
                  <a:srgbClr val="CC0000"/>
                </a:solidFill>
                <a:latin typeface="隶书" panose="02010509060101010101" charset="-122"/>
                <a:ea typeface="隶书" panose="02010509060101010101" charset="-122"/>
              </a:rPr>
              <a:t>比较</a:t>
            </a:r>
            <a:r>
              <a:rPr lang="en-US" altLang="zh-CN" b="0" dirty="0">
                <a:solidFill>
                  <a:srgbClr val="CC0000"/>
                </a:solidFill>
                <a:latin typeface="隶书" panose="02010509060101010101" charset="-122"/>
                <a:ea typeface="隶书" panose="02010509060101010101" charset="-122"/>
              </a:rPr>
              <a:t>(</a:t>
            </a:r>
            <a:r>
              <a:rPr lang="zh-CN" altLang="en-US" b="0" dirty="0">
                <a:solidFill>
                  <a:srgbClr val="CC0000"/>
                </a:solidFill>
                <a:latin typeface="隶书" panose="02010509060101010101" charset="-122"/>
                <a:ea typeface="隶书" panose="02010509060101010101" charset="-122"/>
              </a:rPr>
              <a:t>数据元素</a:t>
            </a:r>
            <a:r>
              <a:rPr lang="en-US" altLang="zh-CN" b="0" dirty="0">
                <a:solidFill>
                  <a:srgbClr val="CC0000"/>
                </a:solidFill>
                <a:latin typeface="隶书" panose="02010509060101010101" charset="-122"/>
                <a:ea typeface="隶书" panose="02010509060101010101" charset="-122"/>
              </a:rPr>
              <a:t>)</a:t>
            </a:r>
            <a:r>
              <a:rPr lang="zh-CN" altLang="en-US" dirty="0">
                <a:solidFill>
                  <a:srgbClr val="CC0000"/>
                </a:solidFill>
                <a:latin typeface="隶书" panose="02010509060101010101" charset="-122"/>
                <a:ea typeface="隶书" panose="02010509060101010101" charset="-122"/>
              </a:rPr>
              <a:t>操作</a:t>
            </a:r>
            <a:endParaRPr lang="zh-CN" altLang="en-US" b="0" dirty="0">
              <a:solidFill>
                <a:schemeClr val="tx1"/>
              </a:solidFill>
              <a:latin typeface="Times New Roman" panose="02020603050405020304" pitchFamily="18" charset="0"/>
              <a:ea typeface="宋体" panose="02010600030101010101" pitchFamily="2" charset="-122"/>
            </a:endParaRPr>
          </a:p>
        </p:txBody>
      </p:sp>
      <p:sp>
        <p:nvSpPr>
          <p:cNvPr id="176132" name="Text Box 4"/>
          <p:cNvSpPr txBox="1"/>
          <p:nvPr/>
        </p:nvSpPr>
        <p:spPr>
          <a:xfrm>
            <a:off x="5607050" y="5748338"/>
            <a:ext cx="306228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b="0" dirty="0">
                <a:solidFill>
                  <a:srgbClr val="000000"/>
                </a:solidFill>
                <a:latin typeface="隶书" panose="02010509060101010101" charset="-122"/>
                <a:ea typeface="隶书" panose="02010509060101010101" charset="-122"/>
              </a:rPr>
              <a:t>时间复杂度</a:t>
            </a:r>
            <a:r>
              <a:rPr lang="en-US" altLang="zh-CN" b="0" dirty="0">
                <a:solidFill>
                  <a:srgbClr val="000000"/>
                </a:solidFill>
                <a:latin typeface="隶书" panose="02010509060101010101" charset="-122"/>
                <a:ea typeface="隶书" panose="02010509060101010101" charset="-122"/>
              </a:rPr>
              <a:t>:</a:t>
            </a:r>
            <a:r>
              <a:rPr lang="en-US" altLang="zh-CN" b="0" dirty="0">
                <a:solidFill>
                  <a:schemeClr val="tx1"/>
                </a:solidFill>
                <a:latin typeface="Times New Roman" panose="02020603050405020304" pitchFamily="18" charset="0"/>
                <a:ea typeface="宋体" panose="02010600030101010101" pitchFamily="2" charset="-122"/>
              </a:rPr>
              <a:t> </a:t>
            </a:r>
            <a:r>
              <a:rPr lang="en-US" altLang="zh-CN" dirty="0">
                <a:solidFill>
                  <a:srgbClr val="FF0000"/>
                </a:solidFill>
                <a:latin typeface="Times New Roman" panose="02020603050405020304" pitchFamily="18" charset="0"/>
                <a:ea typeface="宋体" panose="02010600030101010101" pitchFamily="2" charset="-122"/>
              </a:rPr>
              <a:t>O(n</a:t>
            </a:r>
            <a:r>
              <a:rPr lang="en-US" altLang="zh-CN" baseline="30000" dirty="0">
                <a:solidFill>
                  <a:srgbClr val="FF0000"/>
                </a:solidFill>
                <a:latin typeface="Times New Roman" panose="02020603050405020304" pitchFamily="18" charset="0"/>
                <a:ea typeface="宋体" panose="02010600030101010101" pitchFamily="2" charset="-122"/>
              </a:rPr>
              <a:t>2</a:t>
            </a:r>
            <a:r>
              <a:rPr lang="en-US" altLang="zh-CN" dirty="0">
                <a:solidFill>
                  <a:srgbClr val="FF0000"/>
                </a:solidFill>
                <a:latin typeface="Times New Roman" panose="02020603050405020304" pitchFamily="18" charset="0"/>
                <a:ea typeface="宋体" panose="02010600030101010101" pitchFamily="2" charset="-122"/>
              </a:rPr>
              <a:t>)</a:t>
            </a:r>
            <a:endParaRPr lang="en-US" altLang="zh-CN" b="0" dirty="0">
              <a:solidFill>
                <a:srgbClr val="FF0000"/>
              </a:solidFill>
              <a:latin typeface="Times New Roman" panose="02020603050405020304" pitchFamily="18" charset="0"/>
              <a:ea typeface="宋体" panose="02010600030101010101" pitchFamily="2" charset="-122"/>
            </a:endParaRPr>
          </a:p>
        </p:txBody>
      </p:sp>
      <p:sp>
        <p:nvSpPr>
          <p:cNvPr id="176133" name="Rectangle 5"/>
          <p:cNvSpPr/>
          <p:nvPr/>
        </p:nvSpPr>
        <p:spPr>
          <a:xfrm>
            <a:off x="1908175" y="2852738"/>
            <a:ext cx="4224338" cy="13716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15000"/>
              </a:lnSpc>
              <a:spcBef>
                <a:spcPct val="0"/>
              </a:spcBef>
              <a:buClrTx/>
              <a:buFont typeface="Arial" panose="020B0604020202020204" pitchFamily="34" charset="0"/>
              <a:buNone/>
            </a:pPr>
            <a:r>
              <a:rPr lang="en-US" altLang="zh-CN" sz="2400" b="0" dirty="0">
                <a:solidFill>
                  <a:schemeClr val="tx1"/>
                </a:solidFill>
                <a:latin typeface="Times New Roman" panose="02020603050405020304" pitchFamily="18" charset="0"/>
                <a:ea typeface="宋体" panose="02010600030101010101" pitchFamily="2" charset="-122"/>
              </a:rPr>
              <a:t>j = i;   </a:t>
            </a:r>
            <a:r>
              <a:rPr lang="en-US" altLang="zh-CN" sz="2400" b="0" dirty="0">
                <a:solidFill>
                  <a:srgbClr val="333399"/>
                </a:solidFill>
                <a:latin typeface="Times New Roman" panose="02020603050405020304" pitchFamily="18" charset="0"/>
                <a:ea typeface="楷体_GB2312" pitchFamily="49" charset="-122"/>
              </a:rPr>
              <a:t>//</a:t>
            </a:r>
            <a:r>
              <a:rPr lang="en-US" altLang="zh-CN" sz="2400" dirty="0">
                <a:solidFill>
                  <a:srgbClr val="333399"/>
                </a:solidFill>
                <a:latin typeface="楷体_GB2312" pitchFamily="49" charset="-122"/>
                <a:ea typeface="楷体_GB2312" pitchFamily="49" charset="-122"/>
              </a:rPr>
              <a:t> </a:t>
            </a:r>
            <a:r>
              <a:rPr lang="zh-CN" altLang="zh-CN" sz="2400" dirty="0">
                <a:solidFill>
                  <a:srgbClr val="333399"/>
                </a:solidFill>
                <a:latin typeface="楷体_GB2312" pitchFamily="49" charset="-122"/>
                <a:ea typeface="楷体_GB2312" pitchFamily="49" charset="-122"/>
              </a:rPr>
              <a:t>选择第 </a:t>
            </a:r>
            <a:r>
              <a:rPr lang="en-US" altLang="zh-CN" sz="2400" dirty="0">
                <a:solidFill>
                  <a:srgbClr val="333399"/>
                </a:solidFill>
                <a:latin typeface="楷体_GB2312" pitchFamily="49" charset="-122"/>
                <a:ea typeface="楷体_GB2312" pitchFamily="49" charset="-122"/>
              </a:rPr>
              <a:t>i </a:t>
            </a:r>
            <a:r>
              <a:rPr lang="zh-CN" altLang="zh-CN" sz="2400" dirty="0">
                <a:solidFill>
                  <a:srgbClr val="333399"/>
                </a:solidFill>
                <a:latin typeface="楷体_GB2312" pitchFamily="49" charset="-122"/>
                <a:ea typeface="楷体_GB2312" pitchFamily="49" charset="-122"/>
              </a:rPr>
              <a:t>个最小元素</a:t>
            </a:r>
            <a:endParaRPr lang="zh-CN" altLang="en-US" sz="2400"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15000"/>
              </a:lnSpc>
              <a:spcBef>
                <a:spcPct val="0"/>
              </a:spcBef>
              <a:buClrTx/>
              <a:buFont typeface="Arial" panose="020B0604020202020204" pitchFamily="34" charset="0"/>
              <a:buNone/>
            </a:pPr>
            <a:r>
              <a:rPr lang="en-US" altLang="zh-CN" sz="2400" dirty="0">
                <a:solidFill>
                  <a:srgbClr val="6600CC"/>
                </a:solidFill>
                <a:latin typeface="Times New Roman" panose="02020603050405020304" pitchFamily="18" charset="0"/>
                <a:ea typeface="宋体" panose="02010600030101010101" pitchFamily="2" charset="-122"/>
              </a:rPr>
              <a:t>for</a:t>
            </a:r>
            <a:r>
              <a:rPr lang="en-US" altLang="zh-CN" sz="2400" b="0" dirty="0">
                <a:solidFill>
                  <a:schemeClr val="tx1"/>
                </a:solidFill>
                <a:latin typeface="Times New Roman" panose="02020603050405020304" pitchFamily="18" charset="0"/>
                <a:ea typeface="宋体" panose="02010600030101010101" pitchFamily="2" charset="-122"/>
              </a:rPr>
              <a:t> ( k = i+1;  k &lt; n;  </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b="0" dirty="0">
                <a:solidFill>
                  <a:schemeClr val="tx1"/>
                </a:solidFill>
                <a:latin typeface="Times New Roman" panose="02020603050405020304" pitchFamily="18" charset="0"/>
                <a:ea typeface="宋体" panose="02010600030101010101" pitchFamily="2" charset="-122"/>
              </a:rPr>
              <a:t>k )</a:t>
            </a:r>
            <a:endParaRPr lang="en-US" altLang="zh-CN" sz="2400"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en-US" altLang="zh-CN" sz="2400" b="0" dirty="0">
                <a:solidFill>
                  <a:schemeClr val="tx1"/>
                </a:solidFill>
                <a:latin typeface="Times New Roman" panose="02020603050405020304" pitchFamily="18" charset="0"/>
                <a:ea typeface="宋体" panose="02010600030101010101" pitchFamily="2" charset="-122"/>
              </a:rPr>
              <a:t>    </a:t>
            </a:r>
            <a:r>
              <a:rPr lang="en-US" altLang="zh-CN" sz="2400" dirty="0">
                <a:solidFill>
                  <a:schemeClr val="tx1"/>
                </a:solidFill>
                <a:latin typeface="Times New Roman" panose="02020603050405020304" pitchFamily="18" charset="0"/>
                <a:ea typeface="宋体" panose="02010600030101010101" pitchFamily="2" charset="-122"/>
              </a:rPr>
              <a:t>if </a:t>
            </a:r>
            <a:r>
              <a:rPr lang="en-US" altLang="zh-CN" sz="2400" b="0" dirty="0">
                <a:solidFill>
                  <a:srgbClr val="CC0000"/>
                </a:solidFill>
                <a:latin typeface="Times New Roman" panose="02020603050405020304" pitchFamily="18" charset="0"/>
                <a:ea typeface="宋体" panose="02010600030101010101" pitchFamily="2" charset="-122"/>
              </a:rPr>
              <a:t>(a[k] </a:t>
            </a:r>
            <a:r>
              <a:rPr lang="en-US" altLang="zh-CN" sz="2400" dirty="0">
                <a:solidFill>
                  <a:srgbClr val="CC0000"/>
                </a:solidFill>
                <a:latin typeface="Times New Roman" panose="02020603050405020304" pitchFamily="18" charset="0"/>
                <a:ea typeface="宋体" panose="02010600030101010101" pitchFamily="2" charset="-122"/>
              </a:rPr>
              <a:t>&lt;</a:t>
            </a:r>
            <a:r>
              <a:rPr lang="en-US" altLang="zh-CN" sz="2400" b="0" dirty="0">
                <a:solidFill>
                  <a:srgbClr val="CC0000"/>
                </a:solidFill>
                <a:latin typeface="Times New Roman" panose="02020603050405020304" pitchFamily="18" charset="0"/>
                <a:ea typeface="宋体" panose="02010600030101010101" pitchFamily="2" charset="-122"/>
              </a:rPr>
              <a:t> a[j] )</a:t>
            </a:r>
            <a:r>
              <a:rPr lang="en-US" altLang="zh-CN" sz="2400" b="0" dirty="0">
                <a:solidFill>
                  <a:schemeClr val="tx1"/>
                </a:solidFill>
                <a:latin typeface="Times New Roman" panose="02020603050405020304" pitchFamily="18" charset="0"/>
                <a:ea typeface="宋体" panose="02010600030101010101" pitchFamily="2" charset="-122"/>
              </a:rPr>
              <a:t>  j = k;</a:t>
            </a:r>
            <a:endParaRPr lang="en-US" altLang="zh-CN" sz="2400" b="0" dirty="0">
              <a:solidFill>
                <a:schemeClr val="tx1"/>
              </a:solidFill>
              <a:latin typeface="Times New Roman" panose="02020603050405020304" pitchFamily="18" charset="0"/>
              <a:ea typeface="宋体" panose="02010600030101010101" pitchFamily="2" charset="-122"/>
            </a:endParaRPr>
          </a:p>
        </p:txBody>
      </p:sp>
      <p:sp>
        <p:nvSpPr>
          <p:cNvPr id="176134" name="Rectangle 6"/>
          <p:cNvSpPr/>
          <p:nvPr/>
        </p:nvSpPr>
        <p:spPr>
          <a:xfrm>
            <a:off x="1476375" y="2349500"/>
            <a:ext cx="3616325" cy="25971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15000"/>
              </a:lnSpc>
              <a:spcBef>
                <a:spcPct val="0"/>
              </a:spcBef>
              <a:buClrTx/>
              <a:buFont typeface="Arial" panose="020B0604020202020204" pitchFamily="34" charset="0"/>
              <a:buNone/>
            </a:pPr>
            <a:r>
              <a:rPr lang="en-US" altLang="zh-CN" sz="2400" dirty="0">
                <a:solidFill>
                  <a:srgbClr val="333399"/>
                </a:solidFill>
                <a:latin typeface="Times New Roman" panose="02020603050405020304" pitchFamily="18" charset="0"/>
                <a:ea typeface="楷体_GB2312" pitchFamily="49" charset="-122"/>
              </a:rPr>
              <a:t>for</a:t>
            </a:r>
            <a:r>
              <a:rPr lang="en-US" altLang="zh-CN" sz="2400" dirty="0">
                <a:solidFill>
                  <a:srgbClr val="6600CC"/>
                </a:solidFill>
                <a:latin typeface="Times New Roman" panose="02020603050405020304" pitchFamily="18" charset="0"/>
                <a:ea typeface="宋体" panose="02010600030101010101" pitchFamily="2" charset="-122"/>
              </a:rPr>
              <a:t> </a:t>
            </a:r>
            <a:r>
              <a:rPr lang="en-US" altLang="zh-CN" sz="2400" b="0" dirty="0">
                <a:solidFill>
                  <a:srgbClr val="6600CC"/>
                </a:solidFill>
                <a:latin typeface="Times New Roman" panose="02020603050405020304" pitchFamily="18" charset="0"/>
                <a:ea typeface="宋体" panose="02010600030101010101" pitchFamily="2" charset="-122"/>
              </a:rPr>
              <a:t>( i = 0;  i&lt; n-1;  </a:t>
            </a:r>
            <a:r>
              <a:rPr lang="en-US" altLang="zh-CN" sz="2400" dirty="0">
                <a:solidFill>
                  <a:srgbClr val="6600CC"/>
                </a:solidFill>
                <a:latin typeface="Times New Roman" panose="02020603050405020304" pitchFamily="18" charset="0"/>
                <a:ea typeface="宋体" panose="02010600030101010101" pitchFamily="2" charset="-122"/>
              </a:rPr>
              <a:t>++</a:t>
            </a:r>
            <a:r>
              <a:rPr lang="en-US" altLang="zh-CN" sz="2400" b="0" dirty="0">
                <a:solidFill>
                  <a:srgbClr val="6600CC"/>
                </a:solidFill>
                <a:latin typeface="Times New Roman" panose="02020603050405020304" pitchFamily="18" charset="0"/>
                <a:ea typeface="宋体" panose="02010600030101010101" pitchFamily="2" charset="-122"/>
              </a:rPr>
              <a:t>i ) </a:t>
            </a:r>
            <a:r>
              <a:rPr lang="en-US" altLang="zh-CN" sz="2400" dirty="0">
                <a:solidFill>
                  <a:srgbClr val="6600CC"/>
                </a:solidFill>
                <a:latin typeface="Times New Roman" panose="02020603050405020304" pitchFamily="18" charset="0"/>
                <a:ea typeface="宋体" panose="02010600030101010101" pitchFamily="2" charset="-122"/>
              </a:rPr>
              <a:t>{</a:t>
            </a:r>
            <a:endParaRPr lang="en-US" altLang="zh-CN" sz="240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15000"/>
              </a:lnSpc>
              <a:spcBef>
                <a:spcPct val="0"/>
              </a:spcBef>
              <a:buClrTx/>
              <a:buFont typeface="Arial" panose="020B0604020202020204" pitchFamily="34" charset="0"/>
              <a:buNone/>
            </a:pPr>
            <a:endParaRPr lang="en-US" altLang="zh-CN" sz="240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15000"/>
              </a:lnSpc>
              <a:spcBef>
                <a:spcPct val="0"/>
              </a:spcBef>
              <a:buClrTx/>
              <a:buFont typeface="Arial" panose="020B0604020202020204" pitchFamily="34" charset="0"/>
              <a:buNone/>
            </a:pPr>
            <a:endParaRPr lang="en-US" altLang="zh-CN" sz="240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15000"/>
              </a:lnSpc>
              <a:spcBef>
                <a:spcPct val="0"/>
              </a:spcBef>
              <a:buClrTx/>
              <a:buFont typeface="Arial" panose="020B0604020202020204" pitchFamily="34" charset="0"/>
              <a:buNone/>
            </a:pPr>
            <a:endParaRPr lang="en-US" altLang="zh-CN" sz="240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15000"/>
              </a:lnSpc>
              <a:spcBef>
                <a:spcPct val="0"/>
              </a:spcBef>
              <a:buClrTx/>
              <a:buFont typeface="Arial" panose="020B0604020202020204" pitchFamily="34" charset="0"/>
              <a:buNone/>
            </a:pPr>
            <a:r>
              <a:rPr lang="en-US" altLang="zh-CN" sz="2400" dirty="0">
                <a:solidFill>
                  <a:schemeClr val="tx1"/>
                </a:solidFill>
                <a:latin typeface="Times New Roman" panose="02020603050405020304" pitchFamily="18" charset="0"/>
                <a:ea typeface="宋体" panose="02010600030101010101" pitchFamily="2" charset="-122"/>
              </a:rPr>
              <a:t>      if</a:t>
            </a:r>
            <a:r>
              <a:rPr lang="en-US" altLang="zh-CN" sz="2400" b="0" dirty="0">
                <a:solidFill>
                  <a:schemeClr val="tx1"/>
                </a:solidFill>
                <a:latin typeface="Times New Roman" panose="02020603050405020304" pitchFamily="18" charset="0"/>
                <a:ea typeface="宋体" panose="02010600030101010101" pitchFamily="2" charset="-122"/>
              </a:rPr>
              <a:t> ( j </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b="0" dirty="0">
                <a:solidFill>
                  <a:schemeClr val="tx1"/>
                </a:solidFill>
                <a:latin typeface="Times New Roman" panose="02020603050405020304" pitchFamily="18" charset="0"/>
                <a:ea typeface="宋体" panose="02010600030101010101" pitchFamily="2" charset="-122"/>
              </a:rPr>
              <a:t> i )  a[j] </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b="0" dirty="0">
                <a:solidFill>
                  <a:schemeClr val="tx1"/>
                </a:solidFill>
                <a:latin typeface="Times New Roman" panose="02020603050405020304" pitchFamily="18" charset="0"/>
                <a:ea typeface="宋体" panose="02010600030101010101" pitchFamily="2" charset="-122"/>
              </a:rPr>
              <a:t> a[i]</a:t>
            </a:r>
            <a:endParaRPr lang="en-US" altLang="zh-CN" sz="2400"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Font typeface="Arial" panose="020B0604020202020204" pitchFamily="34" charset="0"/>
              <a:buNone/>
            </a:pPr>
            <a:r>
              <a:rPr lang="en-US" altLang="zh-CN" sz="2400" dirty="0">
                <a:solidFill>
                  <a:srgbClr val="6600CC"/>
                </a:solidFill>
                <a:latin typeface="Times New Roman" panose="02020603050405020304" pitchFamily="18" charset="0"/>
                <a:ea typeface="宋体" panose="02010600030101010101" pitchFamily="2" charset="-122"/>
              </a:rPr>
              <a:t>}</a:t>
            </a:r>
            <a:endParaRPr lang="en-US" altLang="zh-CN" sz="2400" b="0" dirty="0">
              <a:solidFill>
                <a:schemeClr val="tx1"/>
              </a:solidFill>
              <a:latin typeface="Times New Roman" panose="02020603050405020304" pitchFamily="18" charset="0"/>
              <a:ea typeface="宋体" panose="02010600030101010101" pitchFamily="2" charset="-122"/>
            </a:endParaRPr>
          </a:p>
        </p:txBody>
      </p:sp>
      <p:sp>
        <p:nvSpPr>
          <p:cNvPr id="91143" name="Text Box 7"/>
          <p:cNvSpPr txBox="1"/>
          <p:nvPr/>
        </p:nvSpPr>
        <p:spPr>
          <a:xfrm>
            <a:off x="290513" y="233363"/>
            <a:ext cx="4321175" cy="487362"/>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3200" dirty="0">
                <a:solidFill>
                  <a:schemeClr val="bg1"/>
                </a:solidFill>
                <a:latin typeface="宋体" panose="02010600030101010101" pitchFamily="2" charset="-122"/>
                <a:ea typeface="宋体" panose="02010600030101010101" pitchFamily="2" charset="-122"/>
              </a:rPr>
              <a:t>例二  选择排序</a:t>
            </a:r>
            <a:endParaRPr lang="zh-CN" altLang="en-US" sz="3200" dirty="0">
              <a:solidFill>
                <a:schemeClr val="bg1"/>
              </a:solidFill>
              <a:latin typeface="宋体" panose="02010600030101010101" pitchFamily="2" charset="-122"/>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76130"/>
                                        </p:tgtEl>
                                        <p:attrNameLst>
                                          <p:attrName>style.visibility</p:attrName>
                                        </p:attrNameLst>
                                      </p:cBhvr>
                                      <p:to>
                                        <p:strVal val="visible"/>
                                      </p:to>
                                    </p:set>
                                    <p:animEffect transition="in" filter="barn(outVertical)">
                                      <p:cBhvr>
                                        <p:cTn id="7" dur="500"/>
                                        <p:tgtEl>
                                          <p:spTgt spid="17613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6133"/>
                                        </p:tgtEl>
                                        <p:attrNameLst>
                                          <p:attrName>style.visibility</p:attrName>
                                        </p:attrNameLst>
                                      </p:cBhvr>
                                      <p:to>
                                        <p:strVal val="visible"/>
                                      </p:to>
                                    </p:set>
                                    <p:animEffect transition="in" filter="strips(downRight)">
                                      <p:cBhvr>
                                        <p:cTn id="12" dur="500"/>
                                        <p:tgtEl>
                                          <p:spTgt spid="17613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iterate type="lt">
                                    <p:tmPct val="100000"/>
                                  </p:iterate>
                                  <p:childTnLst>
                                    <p:set>
                                      <p:cBhvr>
                                        <p:cTn id="16" dur="1" fill="hold">
                                          <p:stCondLst>
                                            <p:cond delay="0"/>
                                          </p:stCondLst>
                                        </p:cTn>
                                        <p:tgtEl>
                                          <p:spTgt spid="176134"/>
                                        </p:tgtEl>
                                        <p:attrNameLst>
                                          <p:attrName>style.visibility</p:attrName>
                                        </p:attrNameLst>
                                      </p:cBhvr>
                                      <p:to>
                                        <p:strVal val="visible"/>
                                      </p:to>
                                    </p:set>
                                    <p:animEffect transition="in" filter="strips(downRight)">
                                      <p:cBhvr>
                                        <p:cTn id="17" dur="75"/>
                                        <p:tgtEl>
                                          <p:spTgt spid="1761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76131"/>
                                        </p:tgtEl>
                                        <p:attrNameLst>
                                          <p:attrName>style.visibility</p:attrName>
                                        </p:attrNameLst>
                                      </p:cBhvr>
                                      <p:to>
                                        <p:strVal val="visible"/>
                                      </p:to>
                                    </p:set>
                                    <p:animEffect transition="in" filter="wipe(left)">
                                      <p:cBhvr>
                                        <p:cTn id="22" dur="300"/>
                                        <p:tgtEl>
                                          <p:spTgt spid="1761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76132"/>
                                        </p:tgtEl>
                                        <p:attrNameLst>
                                          <p:attrName>style.visibility</p:attrName>
                                        </p:attrNameLst>
                                      </p:cBhvr>
                                      <p:to>
                                        <p:strVal val="visible"/>
                                      </p:to>
                                    </p:set>
                                    <p:animEffect transition="in" filter="wipe(left)">
                                      <p:cBhvr>
                                        <p:cTn id="27" dur="300"/>
                                        <p:tgtEl>
                                          <p:spTgt spid="176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p:bldP spid="176131" grpId="0"/>
      <p:bldP spid="176132" grpId="0"/>
      <p:bldP spid="176133" grpId="0"/>
      <p:bldP spid="17613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p:nvPr/>
        </p:nvSpPr>
        <p:spPr>
          <a:xfrm>
            <a:off x="395288" y="2268538"/>
            <a:ext cx="7954962" cy="40354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en-US" altLang="zh-CN" sz="2400" dirty="0">
                <a:solidFill>
                  <a:srgbClr val="000000"/>
                </a:solidFill>
                <a:latin typeface="Times New Roman" panose="02020603050405020304" pitchFamily="18" charset="0"/>
                <a:ea typeface="宋体" panose="02010600030101010101" pitchFamily="2" charset="-122"/>
              </a:rPr>
              <a:t>void</a:t>
            </a:r>
            <a:r>
              <a:rPr lang="en-US" altLang="zh-CN" sz="2400" b="0" dirty="0">
                <a:solidFill>
                  <a:srgbClr val="000000"/>
                </a:solidFill>
                <a:latin typeface="Times New Roman" panose="02020603050405020304" pitchFamily="18" charset="0"/>
                <a:ea typeface="宋体" panose="02010600030101010101" pitchFamily="2" charset="-122"/>
              </a:rPr>
              <a:t> bubble_sort(</a:t>
            </a:r>
            <a:r>
              <a:rPr lang="en-US" altLang="zh-CN" sz="2400" dirty="0">
                <a:solidFill>
                  <a:srgbClr val="000000"/>
                </a:solidFill>
                <a:latin typeface="Times New Roman" panose="02020603050405020304" pitchFamily="18" charset="0"/>
                <a:ea typeface="宋体" panose="02010600030101010101" pitchFamily="2" charset="-122"/>
              </a:rPr>
              <a:t>int&amp;</a:t>
            </a:r>
            <a:r>
              <a:rPr lang="en-US" altLang="zh-CN" sz="2400" b="0" dirty="0">
                <a:solidFill>
                  <a:srgbClr val="000000"/>
                </a:solidFill>
                <a:latin typeface="Times New Roman" panose="02020603050405020304" pitchFamily="18" charset="0"/>
                <a:ea typeface="宋体" panose="02010600030101010101" pitchFamily="2" charset="-122"/>
              </a:rPr>
              <a:t> a[], </a:t>
            </a:r>
            <a:r>
              <a:rPr lang="en-US" altLang="zh-CN" sz="2400" dirty="0">
                <a:solidFill>
                  <a:srgbClr val="000000"/>
                </a:solidFill>
                <a:latin typeface="Times New Roman" panose="02020603050405020304" pitchFamily="18" charset="0"/>
                <a:ea typeface="宋体" panose="02010600030101010101" pitchFamily="2" charset="-122"/>
              </a:rPr>
              <a:t>int</a:t>
            </a:r>
            <a:r>
              <a:rPr lang="en-US" altLang="zh-CN" sz="2400" b="0" dirty="0">
                <a:solidFill>
                  <a:srgbClr val="000000"/>
                </a:solidFill>
                <a:latin typeface="Times New Roman" panose="02020603050405020304" pitchFamily="18" charset="0"/>
                <a:ea typeface="宋体" panose="02010600030101010101" pitchFamily="2" charset="-122"/>
              </a:rPr>
              <a:t> n) </a:t>
            </a:r>
            <a:r>
              <a:rPr lang="en-US" altLang="zh-CN" sz="2400" dirty="0">
                <a:solidFill>
                  <a:srgbClr val="000000"/>
                </a:solidFill>
                <a:latin typeface="Times New Roman" panose="02020603050405020304" pitchFamily="18" charset="0"/>
                <a:ea typeface="宋体" panose="02010600030101010101" pitchFamily="2" charset="-122"/>
              </a:rPr>
              <a:t>{</a:t>
            </a:r>
            <a:endParaRPr lang="en-US" altLang="zh-CN" sz="2400"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en-US" altLang="zh-CN" sz="2400" b="0" dirty="0">
                <a:solidFill>
                  <a:schemeClr val="tx1"/>
                </a:solidFill>
                <a:latin typeface="Times New Roman" panose="02020603050405020304" pitchFamily="18" charset="0"/>
                <a:ea typeface="宋体" panose="02010600030101010101" pitchFamily="2" charset="-122"/>
              </a:rPr>
              <a:t>   </a:t>
            </a:r>
            <a:r>
              <a:rPr lang="en-US" altLang="zh-CN" sz="2400" b="0" dirty="0">
                <a:solidFill>
                  <a:srgbClr val="333399"/>
                </a:solidFill>
                <a:latin typeface="Times New Roman" panose="02020603050405020304" pitchFamily="18" charset="0"/>
                <a:ea typeface="宋体" panose="02010600030101010101" pitchFamily="2" charset="-122"/>
              </a:rPr>
              <a:t>// </a:t>
            </a:r>
            <a:r>
              <a:rPr lang="zh-CN" altLang="en-US" sz="2400" b="0" dirty="0">
                <a:solidFill>
                  <a:srgbClr val="333399"/>
                </a:solidFill>
                <a:latin typeface="Times New Roman" panose="02020603050405020304" pitchFamily="18" charset="0"/>
                <a:ea typeface="宋体" panose="02010600030101010101" pitchFamily="2" charset="-122"/>
              </a:rPr>
              <a:t>将 </a:t>
            </a:r>
            <a:r>
              <a:rPr lang="en-US" altLang="zh-CN" sz="2400" b="0" dirty="0">
                <a:solidFill>
                  <a:srgbClr val="333399"/>
                </a:solidFill>
                <a:latin typeface="Times New Roman" panose="02020603050405020304" pitchFamily="18" charset="0"/>
                <a:ea typeface="宋体" panose="02010600030101010101" pitchFamily="2" charset="-122"/>
              </a:rPr>
              <a:t>a </a:t>
            </a:r>
            <a:r>
              <a:rPr lang="zh-CN" altLang="en-US" sz="2400" b="0" dirty="0">
                <a:solidFill>
                  <a:srgbClr val="333399"/>
                </a:solidFill>
                <a:latin typeface="Times New Roman" panose="02020603050405020304" pitchFamily="18" charset="0"/>
                <a:ea typeface="宋体" panose="02010600030101010101" pitchFamily="2" charset="-122"/>
              </a:rPr>
              <a:t>中整数序列重新排列成自小至大有序的整数序列。</a:t>
            </a:r>
            <a:endParaRPr lang="zh-CN" altLang="en-US" sz="2400"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en-US" altLang="zh-CN" sz="2400" dirty="0">
                <a:solidFill>
                  <a:srgbClr val="FF0000"/>
                </a:solidFill>
                <a:latin typeface="Times New Roman" panose="02020603050405020304" pitchFamily="18" charset="0"/>
                <a:ea typeface="宋体" panose="02010600030101010101" pitchFamily="2" charset="-122"/>
              </a:rPr>
              <a:t>for</a:t>
            </a:r>
            <a:r>
              <a:rPr lang="en-US" altLang="zh-CN" sz="2400" b="0" dirty="0">
                <a:solidFill>
                  <a:srgbClr val="6600CC"/>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(i=n-1,</a:t>
            </a:r>
            <a:r>
              <a:rPr lang="en-US" altLang="zh-CN" sz="2400" b="0" dirty="0">
                <a:solidFill>
                  <a:schemeClr val="tx1"/>
                </a:solidFill>
                <a:latin typeface="Times New Roman" panose="02020603050405020304" pitchFamily="18" charset="0"/>
                <a:ea typeface="宋体" panose="02010600030101010101" pitchFamily="2" charset="-122"/>
              </a:rPr>
              <a:t> </a:t>
            </a:r>
            <a:r>
              <a:rPr lang="en-US" altLang="zh-CN" sz="2400" b="0" dirty="0">
                <a:solidFill>
                  <a:srgbClr val="9900CC"/>
                </a:solidFill>
                <a:latin typeface="Times New Roman" panose="02020603050405020304" pitchFamily="18" charset="0"/>
                <a:ea typeface="宋体" panose="02010600030101010101" pitchFamily="2" charset="-122"/>
              </a:rPr>
              <a:t>change=TRUE</a:t>
            </a:r>
            <a:r>
              <a:rPr lang="en-US" altLang="zh-CN" sz="2400" b="0" dirty="0">
                <a:solidFill>
                  <a:srgbClr val="000000"/>
                </a:solidFill>
                <a:latin typeface="Times New Roman" panose="02020603050405020304" pitchFamily="18" charset="0"/>
                <a:ea typeface="宋体" panose="02010600030101010101" pitchFamily="2" charset="-122"/>
              </a:rPr>
              <a:t>;  i&gt;1 </a:t>
            </a:r>
            <a:r>
              <a:rPr lang="en-US" altLang="zh-CN" sz="2400" dirty="0">
                <a:solidFill>
                  <a:srgbClr val="000000"/>
                </a:solidFill>
                <a:latin typeface="Times New Roman" panose="02020603050405020304" pitchFamily="18" charset="0"/>
                <a:ea typeface="宋体" panose="02010600030101010101" pitchFamily="2" charset="-122"/>
              </a:rPr>
              <a:t>&amp;&amp;</a:t>
            </a:r>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b="0" dirty="0">
                <a:solidFill>
                  <a:srgbClr val="9900CC"/>
                </a:solidFill>
                <a:latin typeface="Times New Roman" panose="02020603050405020304" pitchFamily="18" charset="0"/>
                <a:ea typeface="宋体" panose="02010600030101010101" pitchFamily="2" charset="-122"/>
              </a:rPr>
              <a:t>change</a:t>
            </a:r>
            <a:r>
              <a:rPr lang="en-US" altLang="zh-CN" sz="2400" b="0" dirty="0">
                <a:solidFill>
                  <a:srgbClr val="000000"/>
                </a:solidFill>
                <a:latin typeface="Times New Roman" panose="02020603050405020304" pitchFamily="18" charset="0"/>
                <a:ea typeface="宋体" panose="02010600030101010101" pitchFamily="2" charset="-122"/>
              </a:rPr>
              <a:t>;  --i)</a:t>
            </a:r>
            <a:endParaRPr lang="en-US" altLang="zh-CN" sz="2400"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endParaRPr lang="en-US" altLang="zh-CN" sz="240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endParaRPr lang="en-US" altLang="zh-CN" sz="240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endParaRPr lang="en-US" altLang="zh-CN" sz="240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endParaRPr lang="en-US" altLang="zh-CN" sz="240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en-US" altLang="zh-CN" sz="2400" dirty="0">
                <a:solidFill>
                  <a:schemeClr val="tx1"/>
                </a:solidFill>
                <a:latin typeface="Times New Roman" panose="02020603050405020304" pitchFamily="18" charset="0"/>
                <a:ea typeface="宋体" panose="02010600030101010101" pitchFamily="2" charset="-122"/>
              </a:rPr>
              <a:t>        </a:t>
            </a:r>
            <a:endParaRPr lang="en-US" altLang="zh-CN" sz="240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en-US" altLang="zh-CN" sz="2400" b="0" dirty="0">
                <a:solidFill>
                  <a:srgbClr val="000000"/>
                </a:solidFill>
                <a:latin typeface="Times New Roman" panose="02020603050405020304" pitchFamily="18" charset="0"/>
                <a:ea typeface="宋体" panose="02010600030101010101" pitchFamily="2" charset="-122"/>
              </a:rPr>
              <a:t>} // bubble_sort</a:t>
            </a:r>
            <a:endParaRPr lang="en-US" altLang="zh-CN" sz="2400" b="0" dirty="0">
              <a:solidFill>
                <a:srgbClr val="000000"/>
              </a:solidFill>
              <a:latin typeface="Times New Roman" panose="02020603050405020304" pitchFamily="18" charset="0"/>
              <a:ea typeface="宋体" panose="02010600030101010101" pitchFamily="2" charset="-122"/>
            </a:endParaRPr>
          </a:p>
        </p:txBody>
      </p:sp>
      <p:sp>
        <p:nvSpPr>
          <p:cNvPr id="177157" name="Rectangle 5"/>
          <p:cNvSpPr/>
          <p:nvPr/>
        </p:nvSpPr>
        <p:spPr>
          <a:xfrm>
            <a:off x="539750" y="3635375"/>
            <a:ext cx="6867525" cy="2286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b="0" dirty="0">
                <a:solidFill>
                  <a:schemeClr val="tx1"/>
                </a:solidFill>
                <a:latin typeface="Times New Roman" panose="02020603050405020304" pitchFamily="18" charset="0"/>
                <a:ea typeface="宋体" panose="02010600030101010101" pitchFamily="2" charset="-122"/>
              </a:rPr>
              <a:t>   </a:t>
            </a:r>
            <a:r>
              <a:rPr lang="en-US" altLang="zh-CN" sz="2400" b="0" dirty="0">
                <a:solidFill>
                  <a:srgbClr val="9900CC"/>
                </a:solidFill>
                <a:latin typeface="Times New Roman" panose="02020603050405020304" pitchFamily="18" charset="0"/>
                <a:ea typeface="宋体" panose="02010600030101010101" pitchFamily="2" charset="-122"/>
              </a:rPr>
              <a:t>change = FALSE</a:t>
            </a:r>
            <a:r>
              <a:rPr lang="en-US" altLang="zh-CN" sz="2400" b="0" dirty="0">
                <a:solidFill>
                  <a:schemeClr val="bg2"/>
                </a:solidFill>
                <a:latin typeface="Times New Roman" panose="02020603050405020304" pitchFamily="18" charset="0"/>
                <a:ea typeface="宋体" panose="02010600030101010101" pitchFamily="2" charset="-122"/>
              </a:rPr>
              <a:t>;</a:t>
            </a:r>
            <a:r>
              <a:rPr lang="en-US" altLang="zh-CN" sz="2400" b="0" dirty="0">
                <a:solidFill>
                  <a:schemeClr val="tx1"/>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 change </a:t>
            </a:r>
            <a:r>
              <a:rPr lang="zh-CN" altLang="en-US" sz="2400" b="0" dirty="0">
                <a:solidFill>
                  <a:srgbClr val="000000"/>
                </a:solidFill>
                <a:latin typeface="Times New Roman" panose="02020603050405020304" pitchFamily="18" charset="0"/>
                <a:ea typeface="楷体_GB2312" pitchFamily="49" charset="-122"/>
              </a:rPr>
              <a:t>为元素进行交换标志</a:t>
            </a:r>
            <a:endParaRPr lang="zh-CN" altLang="en-US" sz="2400"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zh-CN" altLang="en-US" sz="2400" b="0" dirty="0">
                <a:solidFill>
                  <a:schemeClr val="tx1"/>
                </a:solidFill>
                <a:latin typeface="Times New Roman" panose="02020603050405020304" pitchFamily="18" charset="0"/>
                <a:ea typeface="宋体" panose="02010600030101010101" pitchFamily="2" charset="-122"/>
              </a:rPr>
              <a:t>      </a:t>
            </a:r>
            <a:r>
              <a:rPr lang="en-US" altLang="zh-CN" sz="2400" dirty="0">
                <a:solidFill>
                  <a:srgbClr val="FF0000"/>
                </a:solidFill>
                <a:latin typeface="Times New Roman" panose="02020603050405020304" pitchFamily="18" charset="0"/>
                <a:ea typeface="宋体" panose="02010600030101010101" pitchFamily="2" charset="-122"/>
              </a:rPr>
              <a:t>for</a:t>
            </a:r>
            <a:r>
              <a:rPr lang="en-US" altLang="zh-CN" sz="2400" b="0" dirty="0">
                <a:solidFill>
                  <a:schemeClr val="tx1"/>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(j=0;  j&lt;i;  ++j)</a:t>
            </a:r>
            <a:endParaRPr lang="en-US" altLang="zh-CN" sz="2400"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en-US" altLang="zh-CN" sz="2400" b="0" dirty="0">
                <a:solidFill>
                  <a:schemeClr val="tx1"/>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if (a[j] &gt; a[j+1]) </a:t>
            </a:r>
            <a:endParaRPr lang="en-US" altLang="zh-CN" sz="2400"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en-US" altLang="zh-CN" sz="2400" b="0" dirty="0">
                <a:solidFill>
                  <a:schemeClr val="tx1"/>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a:t>
            </a:r>
            <a:r>
              <a:rPr lang="en-US" altLang="zh-CN" sz="2400" b="0" dirty="0">
                <a:solidFill>
                  <a:schemeClr val="tx1"/>
                </a:solidFill>
                <a:latin typeface="Times New Roman" panose="02020603050405020304" pitchFamily="18" charset="0"/>
                <a:ea typeface="宋体" panose="02010600030101010101" pitchFamily="2" charset="-122"/>
              </a:rPr>
              <a:t> </a:t>
            </a:r>
            <a:r>
              <a:rPr lang="en-US" altLang="zh-CN" sz="2400" b="0" dirty="0">
                <a:solidFill>
                  <a:srgbClr val="CC0000"/>
                </a:solidFill>
                <a:latin typeface="Times New Roman" panose="02020603050405020304" pitchFamily="18" charset="0"/>
                <a:ea typeface="宋体" panose="02010600030101010101" pitchFamily="2" charset="-122"/>
              </a:rPr>
              <a:t>a[j] </a:t>
            </a:r>
            <a:r>
              <a:rPr lang="en-US" altLang="zh-CN" sz="2400" dirty="0">
                <a:solidFill>
                  <a:srgbClr val="CC0000"/>
                </a:solidFill>
                <a:latin typeface="Times New Roman" panose="02020603050405020304" pitchFamily="18" charset="0"/>
                <a:ea typeface="宋体" panose="02010600030101010101" pitchFamily="2" charset="-122"/>
              </a:rPr>
              <a:t>←→</a:t>
            </a:r>
            <a:r>
              <a:rPr lang="en-US" altLang="zh-CN" sz="2400" b="0" dirty="0">
                <a:solidFill>
                  <a:srgbClr val="CC0000"/>
                </a:solidFill>
                <a:latin typeface="Times New Roman" panose="02020603050405020304" pitchFamily="18" charset="0"/>
                <a:ea typeface="宋体" panose="02010600030101010101" pitchFamily="2" charset="-122"/>
              </a:rPr>
              <a:t> a[j+1];</a:t>
            </a:r>
            <a:r>
              <a:rPr lang="en-US" altLang="zh-CN" sz="2400" b="0" dirty="0">
                <a:solidFill>
                  <a:schemeClr val="tx1"/>
                </a:solidFill>
                <a:latin typeface="Times New Roman" panose="02020603050405020304" pitchFamily="18" charset="0"/>
                <a:ea typeface="宋体" panose="02010600030101010101" pitchFamily="2" charset="-122"/>
              </a:rPr>
              <a:t>   </a:t>
            </a:r>
            <a:r>
              <a:rPr lang="en-US" altLang="zh-CN" sz="2400" b="0" dirty="0">
                <a:solidFill>
                  <a:srgbClr val="9900CC"/>
                </a:solidFill>
                <a:latin typeface="Times New Roman" panose="02020603050405020304" pitchFamily="18" charset="0"/>
                <a:ea typeface="宋体" panose="02010600030101010101" pitchFamily="2" charset="-122"/>
              </a:rPr>
              <a:t>change = TRUE</a:t>
            </a:r>
            <a:r>
              <a:rPr lang="en-US" altLang="zh-CN" sz="2400" b="0" dirty="0">
                <a:solidFill>
                  <a:schemeClr val="tx1"/>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a:t>
            </a:r>
            <a:endParaRPr lang="en-US" altLang="zh-CN" sz="2400"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Font typeface="Arial" panose="020B0604020202020204" pitchFamily="34" charset="0"/>
              <a:buNone/>
            </a:pPr>
            <a:r>
              <a:rPr lang="en-US" altLang="zh-CN" sz="2400" b="0" dirty="0">
                <a:solidFill>
                  <a:srgbClr val="000000"/>
                </a:solidFill>
                <a:latin typeface="Times New Roman" panose="02020603050405020304" pitchFamily="18" charset="0"/>
                <a:ea typeface="宋体" panose="02010600030101010101" pitchFamily="2" charset="-122"/>
              </a:rPr>
              <a:t>            } // </a:t>
            </a:r>
            <a:r>
              <a:rPr lang="zh-CN" altLang="en-US" sz="2400" b="0" dirty="0">
                <a:solidFill>
                  <a:srgbClr val="000000"/>
                </a:solidFill>
                <a:latin typeface="Times New Roman" panose="02020603050405020304" pitchFamily="18" charset="0"/>
                <a:ea typeface="宋体" panose="02010600030101010101" pitchFamily="2" charset="-122"/>
              </a:rPr>
              <a:t>一趟冒泡</a:t>
            </a: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92164" name="Text Box 6"/>
          <p:cNvSpPr txBox="1"/>
          <p:nvPr/>
        </p:nvSpPr>
        <p:spPr>
          <a:xfrm>
            <a:off x="290513" y="204788"/>
            <a:ext cx="4492625" cy="487362"/>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3200" dirty="0">
                <a:solidFill>
                  <a:schemeClr val="bg1"/>
                </a:solidFill>
                <a:latin typeface="宋体" panose="02010600030101010101" pitchFamily="2" charset="-122"/>
                <a:ea typeface="宋体" panose="02010600030101010101" pitchFamily="2" charset="-122"/>
              </a:rPr>
              <a:t>例三  冒泡排序</a:t>
            </a:r>
            <a:endParaRPr lang="zh-CN" altLang="en-US" sz="3200" dirty="0">
              <a:solidFill>
                <a:schemeClr val="bg1"/>
              </a:solidFill>
              <a:latin typeface="宋体" panose="02010600030101010101" pitchFamily="2" charset="-122"/>
              <a:ea typeface="宋体" panose="02010600030101010101" pitchFamily="2" charset="-122"/>
            </a:endParaRPr>
          </a:p>
        </p:txBody>
      </p:sp>
      <p:sp>
        <p:nvSpPr>
          <p:cNvPr id="177159" name="Text Box 7"/>
          <p:cNvSpPr txBox="1"/>
          <p:nvPr/>
        </p:nvSpPr>
        <p:spPr>
          <a:xfrm>
            <a:off x="0" y="1112838"/>
            <a:ext cx="7486650" cy="10429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nSpc>
                <a:spcPct val="120000"/>
              </a:lnSpc>
              <a:spcBef>
                <a:spcPct val="0"/>
              </a:spcBef>
              <a:buClrTx/>
              <a:buFont typeface="Arial" panose="020B0604020202020204" pitchFamily="34" charset="0"/>
              <a:buNone/>
            </a:pPr>
            <a:r>
              <a:rPr lang="en-US" altLang="zh-CN" dirty="0">
                <a:solidFill>
                  <a:srgbClr val="003300"/>
                </a:solidFill>
                <a:latin typeface="Times New Roman" panose="02020603050405020304" pitchFamily="18" charset="0"/>
                <a:ea typeface="宋体" panose="02010600030101010101" pitchFamily="2" charset="-122"/>
              </a:rPr>
              <a:t>       </a:t>
            </a:r>
            <a:r>
              <a:rPr lang="zh-CN" altLang="en-US" sz="2400" b="0" dirty="0">
                <a:solidFill>
                  <a:srgbClr val="000000"/>
                </a:solidFill>
                <a:latin typeface="Times New Roman" panose="02020603050405020304" pitchFamily="18" charset="0"/>
                <a:ea typeface="宋体" panose="02010600030101010101" pitchFamily="2" charset="-122"/>
              </a:rPr>
              <a:t>算法中原操作重复执行的次数随问题的输入数据集不同而不同。</a:t>
            </a:r>
            <a:endParaRPr lang="zh-CN" altLang="en-US" sz="2400"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77159"/>
                                        </p:tgtEl>
                                        <p:attrNameLst>
                                          <p:attrName>style.visibility</p:attrName>
                                        </p:attrNameLst>
                                      </p:cBhvr>
                                      <p:to>
                                        <p:strVal val="visible"/>
                                      </p:to>
                                    </p:set>
                                    <p:animEffect transition="in" filter="blinds(vertical)">
                                      <p:cBhvr>
                                        <p:cTn id="7" dur="1000"/>
                                        <p:tgtEl>
                                          <p:spTgt spid="17715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77154"/>
                                        </p:tgtEl>
                                        <p:attrNameLst>
                                          <p:attrName>style.visibility</p:attrName>
                                        </p:attrNameLst>
                                      </p:cBhvr>
                                      <p:to>
                                        <p:strVal val="visible"/>
                                      </p:to>
                                    </p:set>
                                    <p:animEffect transition="in" filter="barn(outVertical)">
                                      <p:cBhvr>
                                        <p:cTn id="12" dur="500"/>
                                        <p:tgtEl>
                                          <p:spTgt spid="17715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77157"/>
                                        </p:tgtEl>
                                        <p:attrNameLst>
                                          <p:attrName>style.visibility</p:attrName>
                                        </p:attrNameLst>
                                      </p:cBhvr>
                                      <p:to>
                                        <p:strVal val="visible"/>
                                      </p:to>
                                    </p:set>
                                    <p:animEffect transition="in" filter="strips(downRight)">
                                      <p:cBhvr>
                                        <p:cTn id="17" dur="500"/>
                                        <p:tgtEl>
                                          <p:spTgt spid="177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4" grpId="0"/>
      <p:bldP spid="177157" grpId="0"/>
      <p:bldP spid="1771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Text Box 4">
            <a:hlinkClick r:id="" action="ppaction://hlinkshowjump?jump=nextslide"/>
          </p:cNvPr>
          <p:cNvSpPr txBox="1"/>
          <p:nvPr/>
        </p:nvSpPr>
        <p:spPr>
          <a:xfrm>
            <a:off x="1201738" y="1901825"/>
            <a:ext cx="3852862"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3200" dirty="0">
                <a:solidFill>
                  <a:srgbClr val="6600CC"/>
                </a:solidFill>
                <a:latin typeface="Times New Roman" panose="02020603050405020304" pitchFamily="18" charset="0"/>
                <a:ea typeface="楷体_GB2312" pitchFamily="49" charset="-122"/>
              </a:rPr>
              <a:t>1.1   </a:t>
            </a:r>
            <a:r>
              <a:rPr lang="zh-CN" altLang="en-US" sz="3200" dirty="0">
                <a:solidFill>
                  <a:srgbClr val="6600CC"/>
                </a:solidFill>
                <a:latin typeface="Times New Roman" panose="02020603050405020304" pitchFamily="18" charset="0"/>
                <a:ea typeface="楷体_GB2312" pitchFamily="49" charset="-122"/>
              </a:rPr>
              <a:t>什么是数据结构</a:t>
            </a:r>
            <a:endParaRPr lang="zh-CN" altLang="en-US" sz="3200" b="0" dirty="0">
              <a:solidFill>
                <a:srgbClr val="6600CC"/>
              </a:solidFill>
              <a:latin typeface="Times New Roman" panose="02020603050405020304" pitchFamily="18" charset="0"/>
              <a:ea typeface="宋体" panose="02010600030101010101" pitchFamily="2" charset="-122"/>
            </a:endParaRPr>
          </a:p>
        </p:txBody>
      </p:sp>
      <p:sp>
        <p:nvSpPr>
          <p:cNvPr id="116741" name="Text Box 5"/>
          <p:cNvSpPr txBox="1"/>
          <p:nvPr/>
        </p:nvSpPr>
        <p:spPr>
          <a:xfrm>
            <a:off x="1244600" y="2921000"/>
            <a:ext cx="3852863"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3200" dirty="0">
                <a:solidFill>
                  <a:srgbClr val="6600CC"/>
                </a:solidFill>
                <a:latin typeface="Times New Roman" panose="02020603050405020304" pitchFamily="18" charset="0"/>
                <a:ea typeface="楷体_GB2312" pitchFamily="49" charset="-122"/>
              </a:rPr>
              <a:t>1.2   </a:t>
            </a:r>
            <a:r>
              <a:rPr lang="zh-CN" altLang="en-US" sz="3200" dirty="0">
                <a:solidFill>
                  <a:srgbClr val="6600CC"/>
                </a:solidFill>
                <a:latin typeface="Times New Roman" panose="02020603050405020304" pitchFamily="18" charset="0"/>
                <a:ea typeface="楷体_GB2312" pitchFamily="49" charset="-122"/>
              </a:rPr>
              <a:t>基本概念和术语</a:t>
            </a:r>
            <a:endParaRPr lang="zh-CN" altLang="en-US" sz="3200" b="0" dirty="0">
              <a:solidFill>
                <a:srgbClr val="6600CC"/>
              </a:solidFill>
              <a:latin typeface="Times New Roman" panose="02020603050405020304" pitchFamily="18" charset="0"/>
              <a:ea typeface="宋体" panose="02010600030101010101" pitchFamily="2" charset="-122"/>
            </a:endParaRPr>
          </a:p>
        </p:txBody>
      </p:sp>
      <p:sp>
        <p:nvSpPr>
          <p:cNvPr id="116742" name="Text Box 6"/>
          <p:cNvSpPr txBox="1"/>
          <p:nvPr/>
        </p:nvSpPr>
        <p:spPr>
          <a:xfrm>
            <a:off x="1230313" y="4014788"/>
            <a:ext cx="589280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3200" dirty="0">
                <a:solidFill>
                  <a:srgbClr val="6600CC"/>
                </a:solidFill>
                <a:latin typeface="Times New Roman" panose="02020603050405020304" pitchFamily="18" charset="0"/>
                <a:ea typeface="楷体_GB2312" pitchFamily="49" charset="-122"/>
              </a:rPr>
              <a:t>1.3   </a:t>
            </a:r>
            <a:r>
              <a:rPr lang="zh-CN" altLang="en-US" sz="3200" dirty="0">
                <a:solidFill>
                  <a:srgbClr val="6600CC"/>
                </a:solidFill>
                <a:latin typeface="Times New Roman" panose="02020603050405020304" pitchFamily="18" charset="0"/>
                <a:ea typeface="楷体_GB2312" pitchFamily="49" charset="-122"/>
              </a:rPr>
              <a:t>抽象数据类型的表示与实现</a:t>
            </a:r>
            <a:endParaRPr lang="zh-CN" altLang="en-US" sz="3200" b="0" dirty="0">
              <a:solidFill>
                <a:srgbClr val="6600CC"/>
              </a:solidFill>
              <a:latin typeface="Times New Roman" panose="02020603050405020304" pitchFamily="18" charset="0"/>
              <a:ea typeface="宋体" panose="02010600030101010101" pitchFamily="2" charset="-122"/>
            </a:endParaRPr>
          </a:p>
        </p:txBody>
      </p:sp>
      <p:sp>
        <p:nvSpPr>
          <p:cNvPr id="116743" name="Text Box 7"/>
          <p:cNvSpPr txBox="1"/>
          <p:nvPr/>
        </p:nvSpPr>
        <p:spPr>
          <a:xfrm>
            <a:off x="1237933" y="5116513"/>
            <a:ext cx="3852862"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3200" dirty="0">
                <a:solidFill>
                  <a:srgbClr val="6600CC"/>
                </a:solidFill>
                <a:latin typeface="Times New Roman" panose="02020603050405020304" pitchFamily="18" charset="0"/>
                <a:ea typeface="楷体_GB2312" pitchFamily="49" charset="-122"/>
              </a:rPr>
              <a:t>1.4   </a:t>
            </a:r>
            <a:r>
              <a:rPr lang="zh-CN" altLang="en-US" sz="3200" dirty="0">
                <a:solidFill>
                  <a:srgbClr val="6600CC"/>
                </a:solidFill>
                <a:latin typeface="Times New Roman" panose="02020603050405020304" pitchFamily="18" charset="0"/>
                <a:ea typeface="楷体_GB2312" pitchFamily="49" charset="-122"/>
              </a:rPr>
              <a:t>算法和算法分析</a:t>
            </a:r>
            <a:endParaRPr lang="zh-CN" altLang="en-US" sz="3200" b="0" dirty="0">
              <a:solidFill>
                <a:srgbClr val="6600CC"/>
              </a:solidFill>
              <a:latin typeface="Times New Roman" panose="02020603050405020304" pitchFamily="18" charset="0"/>
              <a:ea typeface="宋体" panose="02010600030101010101" pitchFamily="2" charset="-122"/>
            </a:endParaRPr>
          </a:p>
        </p:txBody>
      </p:sp>
      <p:sp>
        <p:nvSpPr>
          <p:cNvPr id="116744" name="Rectangle 8"/>
          <p:cNvSpPr>
            <a:spLocks noGrp="1"/>
          </p:cNvSpPr>
          <p:nvPr>
            <p:ph type="title"/>
          </p:nvPr>
        </p:nvSpPr>
        <p:spPr>
          <a:xfrm>
            <a:off x="735013" y="0"/>
            <a:ext cx="2779712" cy="895350"/>
          </a:xfrm>
        </p:spPr>
        <p:txBody>
          <a:bodyPr vert="horz" wrap="square" lIns="92075" tIns="46038" rIns="92075" bIns="46038" anchor="ctr"/>
          <a:lstStyle/>
          <a:p>
            <a:pPr eaLnBrk="1" hangingPunct="1"/>
            <a:r>
              <a:rPr lang="zh-CN" altLang="en-US" dirty="0">
                <a:latin typeface="宋体" panose="02010600030101010101" pitchFamily="2" charset="-122"/>
                <a:ea typeface="宋体" panose="02010600030101010101" pitchFamily="2" charset="-122"/>
              </a:rPr>
              <a:t>提 纲</a:t>
            </a:r>
            <a:endParaRPr lang="zh-CN" altLang="en-US"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6744"/>
                                        </p:tgtEl>
                                        <p:attrNameLst>
                                          <p:attrName>style.visibility</p:attrName>
                                        </p:attrNameLst>
                                      </p:cBhvr>
                                      <p:to>
                                        <p:strVal val="visible"/>
                                      </p:to>
                                    </p:set>
                                    <p:anim calcmode="lin" valueType="num">
                                      <p:cBhvr additive="base">
                                        <p:cTn id="7" dur="500" fill="hold"/>
                                        <p:tgtEl>
                                          <p:spTgt spid="116744"/>
                                        </p:tgtEl>
                                        <p:attrNameLst>
                                          <p:attrName>ppt_x</p:attrName>
                                        </p:attrNameLst>
                                      </p:cBhvr>
                                      <p:tavLst>
                                        <p:tav tm="0">
                                          <p:val>
                                            <p:strVal val="0-#ppt_w/2"/>
                                          </p:val>
                                        </p:tav>
                                        <p:tav tm="100000">
                                          <p:val>
                                            <p:strVal val="#ppt_x"/>
                                          </p:val>
                                        </p:tav>
                                      </p:tavLst>
                                    </p:anim>
                                    <p:anim calcmode="lin" valueType="num">
                                      <p:cBhvr additive="base">
                                        <p:cTn id="8" dur="500" fill="hold"/>
                                        <p:tgtEl>
                                          <p:spTgt spid="11674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16740"/>
                                        </p:tgtEl>
                                        <p:attrNameLst>
                                          <p:attrName>style.visibility</p:attrName>
                                        </p:attrNameLst>
                                      </p:cBhvr>
                                      <p:to>
                                        <p:strVal val="visible"/>
                                      </p:to>
                                    </p:set>
                                    <p:animEffect transition="in" filter="wipe(up)">
                                      <p:cBhvr>
                                        <p:cTn id="12" dur="500"/>
                                        <p:tgtEl>
                                          <p:spTgt spid="116740"/>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16741"/>
                                        </p:tgtEl>
                                        <p:attrNameLst>
                                          <p:attrName>style.visibility</p:attrName>
                                        </p:attrNameLst>
                                      </p:cBhvr>
                                      <p:to>
                                        <p:strVal val="visible"/>
                                      </p:to>
                                    </p:set>
                                    <p:animEffect transition="in" filter="wipe(up)">
                                      <p:cBhvr>
                                        <p:cTn id="16" dur="500"/>
                                        <p:tgtEl>
                                          <p:spTgt spid="116741"/>
                                        </p:tgtEl>
                                      </p:cBhvr>
                                    </p:animEffect>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116742"/>
                                        </p:tgtEl>
                                        <p:attrNameLst>
                                          <p:attrName>style.visibility</p:attrName>
                                        </p:attrNameLst>
                                      </p:cBhvr>
                                      <p:to>
                                        <p:strVal val="visible"/>
                                      </p:to>
                                    </p:set>
                                    <p:animEffect transition="in" filter="wipe(up)">
                                      <p:cBhvr>
                                        <p:cTn id="20" dur="500"/>
                                        <p:tgtEl>
                                          <p:spTgt spid="116742"/>
                                        </p:tgtEl>
                                      </p:cBhvr>
                                    </p:animEffect>
                                  </p:childTnLst>
                                </p:cTn>
                              </p:par>
                            </p:childTnLst>
                          </p:cTn>
                        </p:par>
                        <p:par>
                          <p:cTn id="21" fill="hold">
                            <p:stCondLst>
                              <p:cond delay="2000"/>
                            </p:stCondLst>
                            <p:childTnLst>
                              <p:par>
                                <p:cTn id="22" presetID="22" presetClass="entr" presetSubtype="1" fill="hold" grpId="0" nodeType="afterEffect">
                                  <p:stCondLst>
                                    <p:cond delay="0"/>
                                  </p:stCondLst>
                                  <p:childTnLst>
                                    <p:set>
                                      <p:cBhvr>
                                        <p:cTn id="23" dur="1" fill="hold">
                                          <p:stCondLst>
                                            <p:cond delay="0"/>
                                          </p:stCondLst>
                                        </p:cTn>
                                        <p:tgtEl>
                                          <p:spTgt spid="116743"/>
                                        </p:tgtEl>
                                        <p:attrNameLst>
                                          <p:attrName>style.visibility</p:attrName>
                                        </p:attrNameLst>
                                      </p:cBhvr>
                                      <p:to>
                                        <p:strVal val="visible"/>
                                      </p:to>
                                    </p:set>
                                    <p:animEffect transition="in" filter="wipe(up)">
                                      <p:cBhvr>
                                        <p:cTn id="24" dur="500"/>
                                        <p:tgtEl>
                                          <p:spTgt spid="116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p:bldP spid="116741" grpId="0"/>
      <p:bldP spid="116742" grpId="0"/>
      <p:bldP spid="116743" grpId="0"/>
      <p:bldP spid="11674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8" name="Text Box 4"/>
          <p:cNvSpPr txBox="1">
            <a:spLocks noChangeArrowheads="1"/>
          </p:cNvSpPr>
          <p:nvPr/>
        </p:nvSpPr>
        <p:spPr bwMode="auto">
          <a:xfrm>
            <a:off x="0" y="1279525"/>
            <a:ext cx="8859838" cy="2727325"/>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该算法的功能为</a:t>
            </a:r>
            <a:r>
              <a:rPr kumimoji="1" lang="zh-CN" altLang="en-US" sz="3600" b="1" i="0" u="sng"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        </a:t>
            </a:r>
            <a:r>
              <a:rPr kumimoji="1" lang="zh-CN" altLang="en-US" sz="3600" b="1"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当</a:t>
            </a:r>
            <a:r>
              <a:rPr kumimoji="1" lang="en-US" altLang="zh-CN" sz="2400" b="1" i="0" u="none" strike="noStrike" kern="1200" cap="none" spc="0" normalizeH="0" baseline="0" noProof="0">
                <a:ln>
                  <a:noFill/>
                </a:ln>
                <a:solidFill>
                  <a:srgbClr val="000000"/>
                </a:solidFill>
                <a:effectLst/>
                <a:uLnTx/>
                <a:uFillTx/>
                <a:latin typeface="黑体" panose="02010609060101010101" pitchFamily="49" charset="-122"/>
                <a:ea typeface="宋体" panose="02010600030101010101" pitchFamily="2" charset="-122"/>
                <a:cs typeface="+mn-cs"/>
              </a:rPr>
              <a:t>a</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中初始序列为自小至大有序原操作的执行次数为</a:t>
            </a:r>
            <a:r>
              <a:rPr kumimoji="1" lang="zh-CN" altLang="en-US" sz="3600" b="1"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 </a:t>
            </a:r>
            <a:r>
              <a:rPr kumimoji="1" lang="zh-CN" altLang="en-US" sz="3600" b="1" i="0" u="sng"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    </a:t>
            </a:r>
            <a:r>
              <a:rPr kumimoji="1" lang="zh-CN" altLang="en-US" sz="3600" b="1"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当</a:t>
            </a:r>
            <a:r>
              <a:rPr kumimoji="1" lang="en-US" altLang="zh-CN" sz="2400" b="1" i="0" u="none" strike="noStrike" kern="1200" cap="none" spc="0" normalizeH="0" baseline="0" noProof="0">
                <a:ln>
                  <a:noFill/>
                </a:ln>
                <a:solidFill>
                  <a:srgbClr val="000000"/>
                </a:solidFill>
                <a:effectLst/>
                <a:uLnTx/>
                <a:uFillTx/>
                <a:latin typeface="黑体" panose="02010609060101010101" pitchFamily="49" charset="-122"/>
                <a:ea typeface="宋体" panose="02010600030101010101" pitchFamily="2" charset="-122"/>
                <a:cs typeface="+mn-cs"/>
              </a:rPr>
              <a:t>a</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中初始序列为自大至小有序，原操作的执行次数为</a:t>
            </a:r>
            <a:r>
              <a:rPr kumimoji="1" lang="zh-CN" altLang="en-US" sz="3600" b="1" i="0" u="sng"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        </a:t>
            </a:r>
            <a:r>
              <a:rPr kumimoji="1" lang="zh-CN" altLang="en-US" sz="3600" b="1"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该算法的最坏时间复杂度为</a:t>
            </a:r>
            <a:r>
              <a:rPr kumimoji="1" lang="zh-CN" altLang="en-US" sz="3600" b="1" i="0" u="sng"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         。</a:t>
            </a:r>
            <a:endParaRPr kumimoji="1" lang="zh-CN" altLang="en-US" sz="3600" b="1"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p:txBody>
      </p:sp>
      <p:sp>
        <p:nvSpPr>
          <p:cNvPr id="185349" name="Text Box 5"/>
          <p:cNvSpPr txBox="1">
            <a:spLocks noChangeArrowheads="1"/>
          </p:cNvSpPr>
          <p:nvPr/>
        </p:nvSpPr>
        <p:spPr bwMode="auto">
          <a:xfrm>
            <a:off x="2930525" y="1509713"/>
            <a:ext cx="1897063" cy="457200"/>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冒泡排序</a:t>
            </a:r>
            <a:endParaRPr kumimoji="1" lang="zh-CN" altLang="en-US" sz="24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endParaRPr>
          </a:p>
        </p:txBody>
      </p:sp>
      <p:sp>
        <p:nvSpPr>
          <p:cNvPr id="185350" name="Text Box 6"/>
          <p:cNvSpPr txBox="1">
            <a:spLocks noChangeArrowheads="1"/>
          </p:cNvSpPr>
          <p:nvPr/>
        </p:nvSpPr>
        <p:spPr bwMode="auto">
          <a:xfrm>
            <a:off x="3709988" y="2768600"/>
            <a:ext cx="1846263" cy="457200"/>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(n-1)(n-2)/2</a:t>
            </a: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 </a:t>
            </a: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endParaRPr>
          </a:p>
        </p:txBody>
      </p:sp>
      <p:sp>
        <p:nvSpPr>
          <p:cNvPr id="185351" name="Text Box 7"/>
          <p:cNvSpPr txBox="1">
            <a:spLocks noChangeArrowheads="1"/>
          </p:cNvSpPr>
          <p:nvPr/>
        </p:nvSpPr>
        <p:spPr bwMode="auto">
          <a:xfrm>
            <a:off x="3778250" y="2149475"/>
            <a:ext cx="660400" cy="457200"/>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rgbClr val="0000FF"/>
                </a:solidFill>
                <a:effectLst>
                  <a:outerShdw blurRad="38100" dist="38100" dir="2700000">
                    <a:srgbClr val="C0C0C0"/>
                  </a:outerShdw>
                </a:effectLst>
                <a:uLnTx/>
                <a:uFillTx/>
                <a:latin typeface="Times New Roman" panose="02020603050405020304" pitchFamily="18" charset="0"/>
                <a:ea typeface="黑体" panose="02010609060101010101" pitchFamily="49" charset="-122"/>
                <a:cs typeface="+mn-ea"/>
              </a:rPr>
              <a:t>0</a:t>
            </a:r>
            <a:endParaRPr kumimoji="0" lang="en-US" altLang="zh-CN" sz="2400" b="1" i="0" u="none" strike="noStrike" kern="1200" cap="none" spc="0" normalizeH="0" baseline="0" noProof="1">
              <a:ln>
                <a:noFill/>
              </a:ln>
              <a:solidFill>
                <a:srgbClr val="0000FF"/>
              </a:solidFill>
              <a:effectLst>
                <a:outerShdw blurRad="38100" dist="38100" dir="2700000">
                  <a:srgbClr val="C0C0C0"/>
                </a:outerShdw>
              </a:effectLst>
              <a:uLnTx/>
              <a:uFillTx/>
              <a:latin typeface="Times New Roman" panose="02020603050405020304" pitchFamily="18" charset="0"/>
              <a:ea typeface="黑体" panose="02010609060101010101" pitchFamily="49" charset="-122"/>
              <a:cs typeface="+mn-cs"/>
            </a:endParaRPr>
          </a:p>
        </p:txBody>
      </p:sp>
      <p:sp>
        <p:nvSpPr>
          <p:cNvPr id="185352" name="Rectangle 8"/>
          <p:cNvSpPr/>
          <p:nvPr/>
        </p:nvSpPr>
        <p:spPr>
          <a:xfrm>
            <a:off x="1651000" y="3382963"/>
            <a:ext cx="189706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defTabSz="0">
              <a:spcBef>
                <a:spcPct val="0"/>
              </a:spcBef>
              <a:buClrTx/>
              <a:buFont typeface="Arial" panose="020B0604020202020204" pitchFamily="34" charset="0"/>
              <a:buNone/>
              <a:tabLst>
                <a:tab pos="958850" algn="l"/>
              </a:tabLst>
            </a:pPr>
            <a:r>
              <a:rPr lang="en-US" altLang="zh-CN" sz="2400" dirty="0">
                <a:solidFill>
                  <a:srgbClr val="0000FF"/>
                </a:solidFill>
                <a:latin typeface="Arial" panose="020B0604020202020204" pitchFamily="34" charset="0"/>
                <a:ea typeface="宋体" panose="02010600030101010101" pitchFamily="2" charset="-122"/>
              </a:rPr>
              <a:t>T(n)=O(n</a:t>
            </a:r>
            <a:r>
              <a:rPr lang="en-US" altLang="zh-CN" sz="2400" baseline="30000" dirty="0">
                <a:solidFill>
                  <a:srgbClr val="0000FF"/>
                </a:solidFill>
                <a:latin typeface="Times New Roman" panose="02020603050405020304" pitchFamily="18" charset="0"/>
                <a:ea typeface="宋体" panose="02010600030101010101" pitchFamily="2" charset="-122"/>
              </a:rPr>
              <a:t>2</a:t>
            </a:r>
            <a:r>
              <a:rPr lang="en-US" altLang="zh-CN" sz="2400" dirty="0">
                <a:solidFill>
                  <a:srgbClr val="0000FF"/>
                </a:solidFill>
                <a:latin typeface="Times New Roman" panose="02020603050405020304" pitchFamily="18" charset="0"/>
                <a:ea typeface="宋体" panose="02010600030101010101" pitchFamily="2" charset="-122"/>
              </a:rPr>
              <a:t>)</a:t>
            </a:r>
            <a:r>
              <a:rPr lang="en-US" altLang="zh-CN" sz="2400" dirty="0">
                <a:solidFill>
                  <a:srgbClr val="000000"/>
                </a:solidFill>
                <a:latin typeface="Times New Roman" panose="02020603050405020304" pitchFamily="18" charset="0"/>
                <a:ea typeface="宋体" panose="02010600030101010101" pitchFamily="2" charset="-122"/>
              </a:rPr>
              <a:t> </a:t>
            </a:r>
            <a:endParaRPr lang="en-US" altLang="zh-CN" sz="2400" b="0" dirty="0">
              <a:solidFill>
                <a:schemeClr val="tx1"/>
              </a:solidFill>
              <a:latin typeface="Times New Roman" panose="02020603050405020304" pitchFamily="18" charset="0"/>
              <a:ea typeface="宋体" panose="02010600030101010101" pitchFamily="2" charset="-122"/>
            </a:endParaRPr>
          </a:p>
        </p:txBody>
      </p:sp>
      <p:grpSp>
        <p:nvGrpSpPr>
          <p:cNvPr id="2" name="Group 9"/>
          <p:cNvGrpSpPr/>
          <p:nvPr/>
        </p:nvGrpSpPr>
        <p:grpSpPr>
          <a:xfrm>
            <a:off x="127000" y="4189413"/>
            <a:ext cx="8840788" cy="2101850"/>
            <a:chOff x="-3" y="-3"/>
            <a:chExt cx="3886" cy="1260"/>
          </a:xfrm>
        </p:grpSpPr>
        <p:grpSp>
          <p:nvGrpSpPr>
            <p:cNvPr id="93192" name="Group 10"/>
            <p:cNvGrpSpPr/>
            <p:nvPr/>
          </p:nvGrpSpPr>
          <p:grpSpPr>
            <a:xfrm>
              <a:off x="0" y="0"/>
              <a:ext cx="3880" cy="1254"/>
              <a:chOff x="0" y="0"/>
              <a:chExt cx="3880" cy="1254"/>
            </a:xfrm>
          </p:grpSpPr>
          <p:grpSp>
            <p:nvGrpSpPr>
              <p:cNvPr id="93194" name="Group 11"/>
              <p:cNvGrpSpPr/>
              <p:nvPr/>
            </p:nvGrpSpPr>
            <p:grpSpPr>
              <a:xfrm>
                <a:off x="0" y="0"/>
                <a:ext cx="3880" cy="410"/>
                <a:chOff x="0" y="0"/>
                <a:chExt cx="3880" cy="410"/>
              </a:xfrm>
            </p:grpSpPr>
            <p:sp>
              <p:nvSpPr>
                <p:cNvPr id="93207" name="Rectangle 12"/>
                <p:cNvSpPr/>
                <p:nvPr/>
              </p:nvSpPr>
              <p:spPr>
                <a:xfrm>
                  <a:off x="6" y="6"/>
                  <a:ext cx="3868" cy="398"/>
                </a:xfrm>
                <a:prstGeom prst="rect">
                  <a:avLst/>
                </a:prstGeom>
                <a:noFill/>
                <a:ln w="9525">
                  <a:noFill/>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a:spcBef>
                      <a:spcPct val="0"/>
                    </a:spcBef>
                    <a:buClrTx/>
                    <a:buFont typeface="Arial" panose="020B0604020202020204" pitchFamily="34" charset="0"/>
                    <a:buNone/>
                  </a:pPr>
                  <a:r>
                    <a:rPr lang="zh-CN" altLang="en-US" sz="2400" dirty="0">
                      <a:solidFill>
                        <a:srgbClr val="FF0000"/>
                      </a:solidFill>
                      <a:latin typeface="Times New Roman" panose="02020603050405020304" pitchFamily="18" charset="0"/>
                      <a:ea typeface="宋体" panose="02010600030101010101" pitchFamily="2" charset="-122"/>
                    </a:rPr>
                    <a:t>基本操作的执行次数不确定时的时间复杂度</a:t>
                  </a:r>
                  <a:endParaRPr lang="zh-CN" altLang="en-US" sz="2400" dirty="0">
                    <a:solidFill>
                      <a:srgbClr val="FF0000"/>
                    </a:solidFill>
                    <a:latin typeface="Times New Roman" panose="02020603050405020304" pitchFamily="18" charset="0"/>
                    <a:ea typeface="宋体" panose="02010600030101010101" pitchFamily="2" charset="-122"/>
                  </a:endParaRPr>
                </a:p>
              </p:txBody>
            </p:sp>
            <p:sp>
              <p:nvSpPr>
                <p:cNvPr id="93208" name="Rectangle 13"/>
                <p:cNvSpPr/>
                <p:nvPr/>
              </p:nvSpPr>
              <p:spPr>
                <a:xfrm>
                  <a:off x="0" y="0"/>
                  <a:ext cx="3880" cy="410"/>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93195" name="Group 14"/>
              <p:cNvGrpSpPr/>
              <p:nvPr/>
            </p:nvGrpSpPr>
            <p:grpSpPr>
              <a:xfrm>
                <a:off x="0" y="422"/>
                <a:ext cx="1553" cy="410"/>
                <a:chOff x="0" y="422"/>
                <a:chExt cx="1553" cy="410"/>
              </a:xfrm>
            </p:grpSpPr>
            <p:sp>
              <p:nvSpPr>
                <p:cNvPr id="93205" name="Rectangle 15"/>
                <p:cNvSpPr/>
                <p:nvPr/>
              </p:nvSpPr>
              <p:spPr>
                <a:xfrm>
                  <a:off x="6" y="428"/>
                  <a:ext cx="1541" cy="398"/>
                </a:xfrm>
                <a:prstGeom prst="rect">
                  <a:avLst/>
                </a:prstGeom>
                <a:noFill/>
                <a:ln w="9525">
                  <a:noFill/>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just">
                    <a:spcBef>
                      <a:spcPct val="0"/>
                    </a:spcBef>
                    <a:buClrTx/>
                    <a:buFont typeface="Arial" panose="020B0604020202020204" pitchFamily="34" charset="0"/>
                    <a:buNone/>
                  </a:pPr>
                  <a:r>
                    <a:rPr lang="zh-CN" altLang="en-US" sz="2400" dirty="0">
                      <a:solidFill>
                        <a:srgbClr val="6600CC"/>
                      </a:solidFill>
                      <a:latin typeface="Times New Roman" panose="02020603050405020304" pitchFamily="18" charset="0"/>
                      <a:ea typeface="宋体" panose="02010600030101010101" pitchFamily="2" charset="-122"/>
                    </a:rPr>
                    <a:t>平均时间复杂度</a:t>
                  </a:r>
                  <a:endParaRPr lang="zh-CN" altLang="en-US" sz="2400" dirty="0">
                    <a:solidFill>
                      <a:srgbClr val="6600CC"/>
                    </a:solidFill>
                    <a:latin typeface="Times New Roman" panose="02020603050405020304" pitchFamily="18" charset="0"/>
                    <a:ea typeface="宋体" panose="02010600030101010101" pitchFamily="2" charset="-122"/>
                  </a:endParaRPr>
                </a:p>
              </p:txBody>
            </p:sp>
            <p:sp>
              <p:nvSpPr>
                <p:cNvPr id="93206" name="Rectangle 16"/>
                <p:cNvSpPr/>
                <p:nvPr/>
              </p:nvSpPr>
              <p:spPr>
                <a:xfrm>
                  <a:off x="0" y="422"/>
                  <a:ext cx="1553" cy="410"/>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93196" name="Group 17"/>
              <p:cNvGrpSpPr/>
              <p:nvPr/>
            </p:nvGrpSpPr>
            <p:grpSpPr>
              <a:xfrm>
                <a:off x="1553" y="422"/>
                <a:ext cx="2327" cy="410"/>
                <a:chOff x="1553" y="422"/>
                <a:chExt cx="2327" cy="410"/>
              </a:xfrm>
            </p:grpSpPr>
            <p:sp>
              <p:nvSpPr>
                <p:cNvPr id="93203" name="Rectangle 18"/>
                <p:cNvSpPr/>
                <p:nvPr/>
              </p:nvSpPr>
              <p:spPr>
                <a:xfrm>
                  <a:off x="1559" y="428"/>
                  <a:ext cx="2315" cy="398"/>
                </a:xfrm>
                <a:prstGeom prst="rect">
                  <a:avLst/>
                </a:prstGeom>
                <a:noFill/>
                <a:ln w="9525">
                  <a:noFill/>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just">
                    <a:spcBef>
                      <a:spcPct val="0"/>
                    </a:spcBef>
                    <a:buClrTx/>
                    <a:buFont typeface="Arial" panose="020B0604020202020204" pitchFamily="34" charset="0"/>
                    <a:buNone/>
                  </a:pPr>
                  <a:r>
                    <a:rPr lang="zh-CN" altLang="en-US" sz="2400" dirty="0">
                      <a:solidFill>
                        <a:srgbClr val="000000"/>
                      </a:solidFill>
                      <a:latin typeface="Times New Roman" panose="02020603050405020304" pitchFamily="18" charset="0"/>
                      <a:ea typeface="宋体" panose="02010600030101010101" pitchFamily="2" charset="-122"/>
                    </a:rPr>
                    <a:t>依基本操作执行次数概率计算平均值</a:t>
                  </a:r>
                  <a:endParaRPr lang="zh-CN" altLang="en-US" sz="2400" dirty="0">
                    <a:solidFill>
                      <a:srgbClr val="000000"/>
                    </a:solidFill>
                    <a:latin typeface="Times New Roman" panose="02020603050405020304" pitchFamily="18" charset="0"/>
                    <a:ea typeface="宋体" panose="02010600030101010101" pitchFamily="2" charset="-122"/>
                  </a:endParaRPr>
                </a:p>
              </p:txBody>
            </p:sp>
            <p:sp>
              <p:nvSpPr>
                <p:cNvPr id="93204" name="Rectangle 19"/>
                <p:cNvSpPr/>
                <p:nvPr/>
              </p:nvSpPr>
              <p:spPr>
                <a:xfrm>
                  <a:off x="1553" y="422"/>
                  <a:ext cx="2327" cy="410"/>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93197" name="Group 20"/>
              <p:cNvGrpSpPr/>
              <p:nvPr/>
            </p:nvGrpSpPr>
            <p:grpSpPr>
              <a:xfrm>
                <a:off x="0" y="844"/>
                <a:ext cx="1553" cy="410"/>
                <a:chOff x="0" y="844"/>
                <a:chExt cx="1553" cy="410"/>
              </a:xfrm>
            </p:grpSpPr>
            <p:sp>
              <p:nvSpPr>
                <p:cNvPr id="93201" name="Rectangle 21"/>
                <p:cNvSpPr/>
                <p:nvPr/>
              </p:nvSpPr>
              <p:spPr>
                <a:xfrm>
                  <a:off x="6" y="850"/>
                  <a:ext cx="1541" cy="398"/>
                </a:xfrm>
                <a:prstGeom prst="rect">
                  <a:avLst/>
                </a:prstGeom>
                <a:noFill/>
                <a:ln w="9525">
                  <a:noFill/>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just">
                    <a:spcBef>
                      <a:spcPct val="0"/>
                    </a:spcBef>
                    <a:buClrTx/>
                    <a:buFont typeface="Arial" panose="020B0604020202020204" pitchFamily="34" charset="0"/>
                    <a:buNone/>
                  </a:pPr>
                  <a:r>
                    <a:rPr lang="zh-CN" altLang="en-US" sz="2400" dirty="0">
                      <a:solidFill>
                        <a:srgbClr val="6600CC"/>
                      </a:solidFill>
                      <a:latin typeface="Times New Roman" panose="02020603050405020304" pitchFamily="18" charset="0"/>
                      <a:ea typeface="宋体" panose="02010600030101010101" pitchFamily="2" charset="-122"/>
                    </a:rPr>
                    <a:t>最坏情况下时间复杂度</a:t>
                  </a:r>
                  <a:endParaRPr lang="zh-CN" altLang="en-US" sz="2400" dirty="0">
                    <a:solidFill>
                      <a:srgbClr val="6600CC"/>
                    </a:solidFill>
                    <a:latin typeface="Times New Roman" panose="02020603050405020304" pitchFamily="18" charset="0"/>
                    <a:ea typeface="宋体" panose="02010600030101010101" pitchFamily="2" charset="-122"/>
                  </a:endParaRPr>
                </a:p>
              </p:txBody>
            </p:sp>
            <p:sp>
              <p:nvSpPr>
                <p:cNvPr id="93202" name="Rectangle 22"/>
                <p:cNvSpPr/>
                <p:nvPr/>
              </p:nvSpPr>
              <p:spPr>
                <a:xfrm>
                  <a:off x="0" y="844"/>
                  <a:ext cx="1553" cy="410"/>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93198" name="Group 23"/>
              <p:cNvGrpSpPr/>
              <p:nvPr/>
            </p:nvGrpSpPr>
            <p:grpSpPr>
              <a:xfrm>
                <a:off x="1553" y="844"/>
                <a:ext cx="2327" cy="410"/>
                <a:chOff x="1553" y="844"/>
                <a:chExt cx="2327" cy="410"/>
              </a:xfrm>
            </p:grpSpPr>
            <p:sp>
              <p:nvSpPr>
                <p:cNvPr id="93199" name="Rectangle 24"/>
                <p:cNvSpPr/>
                <p:nvPr/>
              </p:nvSpPr>
              <p:spPr>
                <a:xfrm>
                  <a:off x="1559" y="850"/>
                  <a:ext cx="2315" cy="398"/>
                </a:xfrm>
                <a:prstGeom prst="rect">
                  <a:avLst/>
                </a:prstGeom>
                <a:noFill/>
                <a:ln w="9525">
                  <a:noFill/>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just">
                    <a:spcBef>
                      <a:spcPct val="0"/>
                    </a:spcBef>
                    <a:buClrTx/>
                    <a:buFont typeface="Arial" panose="020B0604020202020204" pitchFamily="34" charset="0"/>
                    <a:buNone/>
                  </a:pPr>
                  <a:r>
                    <a:rPr lang="zh-CN" altLang="en-US" sz="2400" dirty="0">
                      <a:solidFill>
                        <a:srgbClr val="000000"/>
                      </a:solidFill>
                      <a:latin typeface="Times New Roman" panose="02020603050405020304" pitchFamily="18" charset="0"/>
                      <a:ea typeface="宋体" panose="02010600030101010101" pitchFamily="2" charset="-122"/>
                    </a:rPr>
                    <a:t>在最坏情况下基本操作执行次数</a:t>
                  </a:r>
                  <a:endParaRPr lang="zh-CN" altLang="en-US" sz="2400" dirty="0">
                    <a:solidFill>
                      <a:srgbClr val="000000"/>
                    </a:solidFill>
                    <a:latin typeface="Times New Roman" panose="02020603050405020304" pitchFamily="18" charset="0"/>
                    <a:ea typeface="宋体" panose="02010600030101010101" pitchFamily="2" charset="-122"/>
                  </a:endParaRPr>
                </a:p>
              </p:txBody>
            </p:sp>
            <p:sp>
              <p:nvSpPr>
                <p:cNvPr id="93200" name="Rectangle 25"/>
                <p:cNvSpPr/>
                <p:nvPr/>
              </p:nvSpPr>
              <p:spPr>
                <a:xfrm>
                  <a:off x="1553" y="844"/>
                  <a:ext cx="2327" cy="410"/>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grpSp>
        <p:sp>
          <p:nvSpPr>
            <p:cNvPr id="93193" name="Rectangle 26"/>
            <p:cNvSpPr/>
            <p:nvPr/>
          </p:nvSpPr>
          <p:spPr>
            <a:xfrm>
              <a:off x="-3" y="-3"/>
              <a:ext cx="3886" cy="1260"/>
            </a:xfrm>
            <a:prstGeom prst="rect">
              <a:avLst/>
            </a:prstGeom>
            <a:noFill/>
            <a:ln w="11112"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5348"/>
                                        </p:tgtEl>
                                        <p:attrNameLst>
                                          <p:attrName>style.visibility</p:attrName>
                                        </p:attrNameLst>
                                      </p:cBhvr>
                                      <p:to>
                                        <p:strVal val="visible"/>
                                      </p:to>
                                    </p:set>
                                    <p:anim calcmode="lin" valueType="num">
                                      <p:cBhvr additive="base">
                                        <p:cTn id="7" dur="500" fill="hold"/>
                                        <p:tgtEl>
                                          <p:spTgt spid="185348"/>
                                        </p:tgtEl>
                                        <p:attrNameLst>
                                          <p:attrName>ppt_x</p:attrName>
                                        </p:attrNameLst>
                                      </p:cBhvr>
                                      <p:tavLst>
                                        <p:tav tm="0">
                                          <p:val>
                                            <p:strVal val="0-#ppt_w/2"/>
                                          </p:val>
                                        </p:tav>
                                        <p:tav tm="100000">
                                          <p:val>
                                            <p:strVal val="#ppt_x"/>
                                          </p:val>
                                        </p:tav>
                                      </p:tavLst>
                                    </p:anim>
                                    <p:anim calcmode="lin" valueType="num">
                                      <p:cBhvr additive="base">
                                        <p:cTn id="8" dur="500" fill="hold"/>
                                        <p:tgtEl>
                                          <p:spTgt spid="18534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853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853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853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5352"/>
                                        </p:tgtEl>
                                        <p:attrNameLst>
                                          <p:attrName>style.visibility</p:attrName>
                                        </p:attrNameLst>
                                      </p:cBhvr>
                                      <p:to>
                                        <p:strVal val="visible"/>
                                      </p:to>
                                    </p:set>
                                    <p:anim calcmode="lin" valueType="num">
                                      <p:cBhvr additive="base">
                                        <p:cTn id="25" dur="500" fill="hold"/>
                                        <p:tgtEl>
                                          <p:spTgt spid="185352"/>
                                        </p:tgtEl>
                                        <p:attrNameLst>
                                          <p:attrName>ppt_x</p:attrName>
                                        </p:attrNameLst>
                                      </p:cBhvr>
                                      <p:tavLst>
                                        <p:tav tm="0">
                                          <p:val>
                                            <p:strVal val="0-#ppt_w/2"/>
                                          </p:val>
                                        </p:tav>
                                        <p:tav tm="100000">
                                          <p:val>
                                            <p:strVal val="#ppt_x"/>
                                          </p:val>
                                        </p:tav>
                                      </p:tavLst>
                                    </p:anim>
                                    <p:anim calcmode="lin" valueType="num">
                                      <p:cBhvr additive="base">
                                        <p:cTn id="26" dur="500" fill="hold"/>
                                        <p:tgtEl>
                                          <p:spTgt spid="18535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8" grpId="0"/>
      <p:bldP spid="185349" grpId="0" bldLvl="0" animBg="1"/>
      <p:bldP spid="185350" grpId="0"/>
      <p:bldP spid="185351" grpId="0"/>
      <p:bldP spid="18535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Text Box 3"/>
          <p:cNvSpPr txBox="1"/>
          <p:nvPr/>
        </p:nvSpPr>
        <p:spPr>
          <a:xfrm>
            <a:off x="515938" y="1635125"/>
            <a:ext cx="44513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b="0" dirty="0">
                <a:solidFill>
                  <a:srgbClr val="000000"/>
                </a:solidFill>
                <a:latin typeface="Times New Roman" panose="02020603050405020304" pitchFamily="18" charset="0"/>
                <a:ea typeface="宋体" panose="02010600030101010101" pitchFamily="2" charset="-122"/>
              </a:rPr>
              <a:t>算法的空间复杂度定义为：</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78180" name="Text Box 4"/>
          <p:cNvSpPr txBox="1"/>
          <p:nvPr/>
        </p:nvSpPr>
        <p:spPr>
          <a:xfrm>
            <a:off x="539750" y="3783013"/>
            <a:ext cx="7307263" cy="12128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30000"/>
              </a:lnSpc>
              <a:spcBef>
                <a:spcPct val="0"/>
              </a:spcBef>
              <a:buClrTx/>
              <a:buFont typeface="Arial" panose="020B0604020202020204" pitchFamily="34" charset="0"/>
              <a:buNone/>
            </a:pPr>
            <a:r>
              <a:rPr lang="en-US" altLang="zh-CN" b="0" dirty="0">
                <a:solidFill>
                  <a:schemeClr val="tx1"/>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表示随着问题规模 </a:t>
            </a:r>
            <a:r>
              <a:rPr lang="en-US" altLang="zh-CN" b="0" i="1" dirty="0">
                <a:solidFill>
                  <a:srgbClr val="000000"/>
                </a:solidFill>
                <a:latin typeface="Times New Roman" panose="02020603050405020304" pitchFamily="18" charset="0"/>
                <a:ea typeface="宋体" panose="02010600030101010101" pitchFamily="2" charset="-122"/>
              </a:rPr>
              <a:t>n</a:t>
            </a: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的增大，算法运行所需存储量的增长率与 </a:t>
            </a:r>
            <a:r>
              <a:rPr lang="en-US" altLang="zh-CN" b="0" dirty="0">
                <a:solidFill>
                  <a:srgbClr val="000000"/>
                </a:solidFill>
                <a:latin typeface="Times New Roman" panose="02020603050405020304" pitchFamily="18" charset="0"/>
                <a:ea typeface="宋体" panose="02010600030101010101" pitchFamily="2" charset="-122"/>
              </a:rPr>
              <a:t>g(</a:t>
            </a:r>
            <a:r>
              <a:rPr lang="en-US" altLang="zh-CN" b="0" i="1" dirty="0">
                <a:solidFill>
                  <a:srgbClr val="000000"/>
                </a:solidFill>
                <a:latin typeface="Times New Roman" panose="02020603050405020304" pitchFamily="18" charset="0"/>
                <a:ea typeface="宋体" panose="02010600030101010101" pitchFamily="2" charset="-122"/>
              </a:rPr>
              <a:t>n</a:t>
            </a: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的增长率相同。</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78181" name="Text Box 5"/>
          <p:cNvSpPr txBox="1"/>
          <p:nvPr/>
        </p:nvSpPr>
        <p:spPr>
          <a:xfrm>
            <a:off x="2592388" y="2676525"/>
            <a:ext cx="2309812"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dirty="0">
                <a:solidFill>
                  <a:srgbClr val="FF0000"/>
                </a:solidFill>
                <a:latin typeface="Times New Roman" panose="02020603050405020304" pitchFamily="18" charset="0"/>
                <a:ea typeface="楷体_GB2312" pitchFamily="49" charset="-122"/>
              </a:rPr>
              <a:t>S(</a:t>
            </a:r>
            <a:r>
              <a:rPr lang="en-US" altLang="zh-CN" i="1" dirty="0">
                <a:solidFill>
                  <a:srgbClr val="FF0000"/>
                </a:solidFill>
                <a:latin typeface="Times New Roman" panose="02020603050405020304" pitchFamily="18" charset="0"/>
                <a:ea typeface="楷体_GB2312" pitchFamily="49" charset="-122"/>
              </a:rPr>
              <a:t>n</a:t>
            </a:r>
            <a:r>
              <a:rPr lang="en-US" altLang="zh-CN" dirty="0">
                <a:solidFill>
                  <a:srgbClr val="FF0000"/>
                </a:solidFill>
                <a:latin typeface="Times New Roman" panose="02020603050405020304" pitchFamily="18" charset="0"/>
                <a:ea typeface="楷体_GB2312" pitchFamily="49" charset="-122"/>
              </a:rPr>
              <a:t>) = </a:t>
            </a:r>
            <a:r>
              <a:rPr lang="en-US" altLang="zh-CN" i="1" dirty="0">
                <a:solidFill>
                  <a:srgbClr val="FF0000"/>
                </a:solidFill>
                <a:latin typeface="Times New Roman" panose="02020603050405020304" pitchFamily="18" charset="0"/>
                <a:ea typeface="楷体_GB2312" pitchFamily="49" charset="-122"/>
              </a:rPr>
              <a:t>O</a:t>
            </a:r>
            <a:r>
              <a:rPr lang="en-US" altLang="zh-CN" dirty="0">
                <a:solidFill>
                  <a:srgbClr val="FF0000"/>
                </a:solidFill>
                <a:latin typeface="Times New Roman" panose="02020603050405020304" pitchFamily="18" charset="0"/>
                <a:ea typeface="楷体_GB2312" pitchFamily="49" charset="-122"/>
              </a:rPr>
              <a:t>(g(</a:t>
            </a:r>
            <a:r>
              <a:rPr lang="en-US" altLang="zh-CN" i="1" dirty="0">
                <a:solidFill>
                  <a:srgbClr val="FF0000"/>
                </a:solidFill>
                <a:latin typeface="Times New Roman" panose="02020603050405020304" pitchFamily="18" charset="0"/>
                <a:ea typeface="楷体_GB2312" pitchFamily="49" charset="-122"/>
              </a:rPr>
              <a:t>n</a:t>
            </a:r>
            <a:r>
              <a:rPr lang="en-US" altLang="zh-CN" dirty="0">
                <a:solidFill>
                  <a:srgbClr val="FF0000"/>
                </a:solidFill>
                <a:latin typeface="Times New Roman" panose="02020603050405020304" pitchFamily="18" charset="0"/>
                <a:ea typeface="楷体_GB2312" pitchFamily="49" charset="-122"/>
              </a:rPr>
              <a:t>))</a:t>
            </a:r>
            <a:endParaRPr lang="en-US" altLang="zh-CN" dirty="0">
              <a:solidFill>
                <a:schemeClr val="tx1"/>
              </a:solidFill>
              <a:latin typeface="Times New Roman" panose="02020603050405020304" pitchFamily="18" charset="0"/>
              <a:ea typeface="楷体_GB2312" pitchFamily="49" charset="-122"/>
            </a:endParaRPr>
          </a:p>
        </p:txBody>
      </p:sp>
      <p:sp>
        <p:nvSpPr>
          <p:cNvPr id="178182" name="Text Box 6">
            <a:hlinkClick r:id="rId1" action="ppaction://hlinksldjump"/>
          </p:cNvPr>
          <p:cNvSpPr txBox="1"/>
          <p:nvPr/>
        </p:nvSpPr>
        <p:spPr>
          <a:xfrm>
            <a:off x="341313" y="195263"/>
            <a:ext cx="573405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3200" dirty="0">
                <a:solidFill>
                  <a:schemeClr val="bg1"/>
                </a:solidFill>
                <a:latin typeface="宋体" panose="02010600030101010101" pitchFamily="2" charset="-122"/>
                <a:ea typeface="宋体" panose="02010600030101010101" pitchFamily="2" charset="-122"/>
              </a:rPr>
              <a:t>1.4.4 </a:t>
            </a:r>
            <a:r>
              <a:rPr lang="zh-CN" altLang="en-US" sz="3200" dirty="0">
                <a:solidFill>
                  <a:schemeClr val="bg1"/>
                </a:solidFill>
                <a:latin typeface="宋体" panose="02010600030101010101" pitchFamily="2" charset="-122"/>
                <a:ea typeface="宋体" panose="02010600030101010101" pitchFamily="2" charset="-122"/>
              </a:rPr>
              <a:t>算法的存储空间需求</a:t>
            </a:r>
            <a:endParaRPr lang="zh-CN" altLang="en-US" sz="3200" dirty="0">
              <a:solidFill>
                <a:schemeClr val="bg1"/>
              </a:solidFill>
              <a:latin typeface="宋体" panose="02010600030101010101" pitchFamily="2" charset="-122"/>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8182"/>
                                        </p:tgtEl>
                                        <p:attrNameLst>
                                          <p:attrName>style.visibility</p:attrName>
                                        </p:attrNameLst>
                                      </p:cBhvr>
                                      <p:to>
                                        <p:strVal val="visible"/>
                                      </p:to>
                                    </p:set>
                                    <p:anim calcmode="lin" valueType="num">
                                      <p:cBhvr additive="base">
                                        <p:cTn id="7" dur="500" fill="hold"/>
                                        <p:tgtEl>
                                          <p:spTgt spid="178182"/>
                                        </p:tgtEl>
                                        <p:attrNameLst>
                                          <p:attrName>ppt_x</p:attrName>
                                        </p:attrNameLst>
                                      </p:cBhvr>
                                      <p:tavLst>
                                        <p:tav tm="0">
                                          <p:val>
                                            <p:strVal val="0-#ppt_w/2"/>
                                          </p:val>
                                        </p:tav>
                                        <p:tav tm="100000">
                                          <p:val>
                                            <p:strVal val="#ppt_x"/>
                                          </p:val>
                                        </p:tav>
                                      </p:tavLst>
                                    </p:anim>
                                    <p:anim calcmode="lin" valueType="num">
                                      <p:cBhvr additive="base">
                                        <p:cTn id="8" dur="500" fill="hold"/>
                                        <p:tgtEl>
                                          <p:spTgt spid="1781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78179"/>
                                        </p:tgtEl>
                                        <p:attrNameLst>
                                          <p:attrName>style.visibility</p:attrName>
                                        </p:attrNameLst>
                                      </p:cBhvr>
                                      <p:to>
                                        <p:strVal val="visible"/>
                                      </p:to>
                                    </p:set>
                                    <p:animEffect transition="in" filter="slide(fromTop)">
                                      <p:cBhvr>
                                        <p:cTn id="13" dur="500"/>
                                        <p:tgtEl>
                                          <p:spTgt spid="17817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iterate type="wd">
                                    <p:tmPct val="100000"/>
                                  </p:iterate>
                                  <p:childTnLst>
                                    <p:set>
                                      <p:cBhvr>
                                        <p:cTn id="17" dur="1" fill="hold">
                                          <p:stCondLst>
                                            <p:cond delay="0"/>
                                          </p:stCondLst>
                                        </p:cTn>
                                        <p:tgtEl>
                                          <p:spTgt spid="178181"/>
                                        </p:tgtEl>
                                        <p:attrNameLst>
                                          <p:attrName>style.visibility</p:attrName>
                                        </p:attrNameLst>
                                      </p:cBhvr>
                                      <p:to>
                                        <p:strVal val="visible"/>
                                      </p:to>
                                    </p:set>
                                    <p:animEffect transition="in" filter="wipe(left)">
                                      <p:cBhvr>
                                        <p:cTn id="18" dur="300"/>
                                        <p:tgtEl>
                                          <p:spTgt spid="178181"/>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8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p:bldP spid="178180" grpId="0"/>
      <p:bldP spid="178181" grpId="0"/>
      <p:bldP spid="17818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p:nvPr/>
        </p:nvSpPr>
        <p:spPr>
          <a:xfrm>
            <a:off x="541338" y="1347788"/>
            <a:ext cx="4770437"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4000" dirty="0">
                <a:solidFill>
                  <a:srgbClr val="9900CC"/>
                </a:solidFill>
                <a:latin typeface="Times New Roman" panose="02020603050405020304" pitchFamily="18" charset="0"/>
                <a:ea typeface="楷体_GB2312" pitchFamily="49" charset="-122"/>
              </a:rPr>
              <a:t>算法的存储量包括：</a:t>
            </a:r>
            <a:endParaRPr lang="zh-CN" altLang="en-US" sz="4000" dirty="0">
              <a:solidFill>
                <a:srgbClr val="9900CC"/>
              </a:solidFill>
              <a:latin typeface="Times New Roman" panose="02020603050405020304" pitchFamily="18" charset="0"/>
              <a:ea typeface="楷体_GB2312" pitchFamily="49" charset="-122"/>
            </a:endParaRPr>
          </a:p>
        </p:txBody>
      </p:sp>
      <p:sp>
        <p:nvSpPr>
          <p:cNvPr id="179203" name="Text Box 3"/>
          <p:cNvSpPr txBox="1"/>
          <p:nvPr/>
        </p:nvSpPr>
        <p:spPr>
          <a:xfrm>
            <a:off x="1479550" y="2636838"/>
            <a:ext cx="4465638"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3200" dirty="0">
                <a:solidFill>
                  <a:srgbClr val="000000"/>
                </a:solidFill>
                <a:latin typeface="Times New Roman" panose="02020603050405020304" pitchFamily="18" charset="0"/>
                <a:ea typeface="楷体_GB2312" pitchFamily="49" charset="-122"/>
              </a:rPr>
              <a:t>1</a:t>
            </a:r>
            <a:r>
              <a:rPr lang="zh-CN" altLang="en-US" sz="3200" dirty="0">
                <a:solidFill>
                  <a:srgbClr val="000000"/>
                </a:solidFill>
                <a:latin typeface="Times New Roman" panose="02020603050405020304" pitchFamily="18" charset="0"/>
                <a:ea typeface="楷体_GB2312" pitchFamily="49" charset="-122"/>
              </a:rPr>
              <a:t>．输入数据所占空间；</a:t>
            </a:r>
            <a:endParaRPr lang="zh-CN" altLang="en-US" sz="3200" dirty="0">
              <a:solidFill>
                <a:srgbClr val="000000"/>
              </a:solidFill>
              <a:latin typeface="Times New Roman" panose="02020603050405020304" pitchFamily="18" charset="0"/>
              <a:ea typeface="楷体_GB2312" pitchFamily="49" charset="-122"/>
            </a:endParaRPr>
          </a:p>
        </p:txBody>
      </p:sp>
      <p:sp>
        <p:nvSpPr>
          <p:cNvPr id="179204" name="Text Box 4"/>
          <p:cNvSpPr txBox="1"/>
          <p:nvPr/>
        </p:nvSpPr>
        <p:spPr>
          <a:xfrm>
            <a:off x="1504950" y="3622675"/>
            <a:ext cx="4467225"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3200" dirty="0">
                <a:solidFill>
                  <a:srgbClr val="000000"/>
                </a:solidFill>
                <a:latin typeface="Times New Roman" panose="02020603050405020304" pitchFamily="18" charset="0"/>
                <a:ea typeface="楷体_GB2312" pitchFamily="49" charset="-122"/>
              </a:rPr>
              <a:t>2</a:t>
            </a:r>
            <a:r>
              <a:rPr lang="zh-CN" altLang="en-US" sz="3200" dirty="0">
                <a:solidFill>
                  <a:srgbClr val="000000"/>
                </a:solidFill>
                <a:latin typeface="Times New Roman" panose="02020603050405020304" pitchFamily="18" charset="0"/>
                <a:ea typeface="楷体_GB2312" pitchFamily="49" charset="-122"/>
              </a:rPr>
              <a:t>．程序本身所占空间；</a:t>
            </a:r>
            <a:endParaRPr lang="zh-CN" altLang="en-US" sz="3200" dirty="0">
              <a:solidFill>
                <a:srgbClr val="000000"/>
              </a:solidFill>
              <a:latin typeface="Times New Roman" panose="02020603050405020304" pitchFamily="18" charset="0"/>
              <a:ea typeface="楷体_GB2312" pitchFamily="49" charset="-122"/>
            </a:endParaRPr>
          </a:p>
        </p:txBody>
      </p:sp>
      <p:sp>
        <p:nvSpPr>
          <p:cNvPr id="179205" name="Text Box 5"/>
          <p:cNvSpPr txBox="1"/>
          <p:nvPr/>
        </p:nvSpPr>
        <p:spPr>
          <a:xfrm>
            <a:off x="1550988" y="4508500"/>
            <a:ext cx="4467225"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3200" dirty="0">
                <a:solidFill>
                  <a:srgbClr val="000000"/>
                </a:solidFill>
                <a:latin typeface="Times New Roman" panose="02020603050405020304" pitchFamily="18" charset="0"/>
                <a:ea typeface="楷体_GB2312" pitchFamily="49" charset="-122"/>
              </a:rPr>
              <a:t>3</a:t>
            </a:r>
            <a:r>
              <a:rPr lang="zh-CN" altLang="en-US" sz="3200" dirty="0">
                <a:solidFill>
                  <a:srgbClr val="000000"/>
                </a:solidFill>
                <a:latin typeface="Times New Roman" panose="02020603050405020304" pitchFamily="18" charset="0"/>
                <a:ea typeface="楷体_GB2312" pitchFamily="49" charset="-122"/>
              </a:rPr>
              <a:t>．辅助变量所占空间。</a:t>
            </a:r>
            <a:endParaRPr lang="zh-CN" altLang="en-US" sz="3200" dirty="0">
              <a:solidFill>
                <a:srgbClr val="000000"/>
              </a:solidFill>
              <a:latin typeface="Times New Roman" panose="02020603050405020304" pitchFamily="18" charset="0"/>
              <a:ea typeface="楷体_GB2312" pitchFamily="49"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9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iterate type="wd">
                                    <p:tmPct val="100000"/>
                                  </p:iterate>
                                  <p:childTnLst>
                                    <p:set>
                                      <p:cBhvr>
                                        <p:cTn id="10" dur="1" fill="hold">
                                          <p:stCondLst>
                                            <p:cond delay="0"/>
                                          </p:stCondLst>
                                        </p:cTn>
                                        <p:tgtEl>
                                          <p:spTgt spid="179203"/>
                                        </p:tgtEl>
                                        <p:attrNameLst>
                                          <p:attrName>style.visibility</p:attrName>
                                        </p:attrNameLst>
                                      </p:cBhvr>
                                      <p:to>
                                        <p:strVal val="visible"/>
                                      </p:to>
                                    </p:set>
                                    <p:animEffect transition="in" filter="wipe(left)">
                                      <p:cBhvr>
                                        <p:cTn id="11" dur="300"/>
                                        <p:tgtEl>
                                          <p:spTgt spid="17920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9204"/>
                                        </p:tgtEl>
                                        <p:attrNameLst>
                                          <p:attrName>style.visibility</p:attrName>
                                        </p:attrNameLst>
                                      </p:cBhvr>
                                      <p:to>
                                        <p:strVal val="visible"/>
                                      </p:to>
                                    </p:set>
                                    <p:animEffect transition="in" filter="wipe(left)">
                                      <p:cBhvr>
                                        <p:cTn id="16" dur="500"/>
                                        <p:tgtEl>
                                          <p:spTgt spid="17920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9205"/>
                                        </p:tgtEl>
                                        <p:attrNameLst>
                                          <p:attrName>style.visibility</p:attrName>
                                        </p:attrNameLst>
                                      </p:cBhvr>
                                      <p:to>
                                        <p:strVal val="visible"/>
                                      </p:to>
                                    </p:set>
                                    <p:animEffect transition="in" filter="wipe(left)">
                                      <p:cBhvr>
                                        <p:cTn id="21" dur="500"/>
                                        <p:tgtEl>
                                          <p:spTgt spid="179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2" grpId="0"/>
      <p:bldP spid="179203" grpId="0"/>
      <p:bldP spid="179204" grpId="0"/>
      <p:bldP spid="17920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p:nvPr/>
        </p:nvSpPr>
        <p:spPr>
          <a:xfrm>
            <a:off x="311150" y="1660525"/>
            <a:ext cx="8280400" cy="16303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en-US" altLang="zh-CN" b="0" dirty="0">
                <a:solidFill>
                  <a:schemeClr val="tx1"/>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若输入数据所占空间只取决于问题本身，和算法无关，则只需要分析</a:t>
            </a:r>
            <a:r>
              <a:rPr lang="zh-CN" altLang="en-US" dirty="0">
                <a:solidFill>
                  <a:srgbClr val="FF0000"/>
                </a:solidFill>
                <a:latin typeface="Times New Roman" panose="02020603050405020304" pitchFamily="18" charset="0"/>
                <a:ea typeface="宋体" panose="02010600030101010101" pitchFamily="2" charset="-122"/>
              </a:rPr>
              <a:t>除</a:t>
            </a:r>
            <a:r>
              <a:rPr lang="zh-CN" altLang="en-US" u="sng" dirty="0">
                <a:solidFill>
                  <a:srgbClr val="FF0000"/>
                </a:solidFill>
                <a:latin typeface="Times New Roman" panose="02020603050405020304" pitchFamily="18" charset="0"/>
                <a:ea typeface="宋体" panose="02010600030101010101" pitchFamily="2" charset="-122"/>
              </a:rPr>
              <a:t>输入</a:t>
            </a:r>
            <a:r>
              <a:rPr lang="zh-CN" altLang="en-US" dirty="0">
                <a:solidFill>
                  <a:srgbClr val="FF0000"/>
                </a:solidFill>
                <a:latin typeface="Times New Roman" panose="02020603050405020304" pitchFamily="18" charset="0"/>
                <a:ea typeface="宋体" panose="02010600030101010101" pitchFamily="2" charset="-122"/>
              </a:rPr>
              <a:t>和</a:t>
            </a:r>
            <a:r>
              <a:rPr lang="zh-CN" altLang="en-US" u="sng" dirty="0">
                <a:solidFill>
                  <a:srgbClr val="FF0000"/>
                </a:solidFill>
                <a:latin typeface="Times New Roman" panose="02020603050405020304" pitchFamily="18" charset="0"/>
                <a:ea typeface="宋体" panose="02010600030101010101" pitchFamily="2" charset="-122"/>
              </a:rPr>
              <a:t>程序</a:t>
            </a:r>
            <a:r>
              <a:rPr lang="zh-CN" altLang="en-US" dirty="0">
                <a:solidFill>
                  <a:srgbClr val="FF0000"/>
                </a:solidFill>
                <a:latin typeface="Times New Roman" panose="02020603050405020304" pitchFamily="18" charset="0"/>
                <a:ea typeface="宋体" panose="02010600030101010101" pitchFamily="2" charset="-122"/>
              </a:rPr>
              <a:t>之外的</a:t>
            </a:r>
            <a:r>
              <a:rPr lang="zh-CN" altLang="en-US" u="sng" dirty="0">
                <a:solidFill>
                  <a:srgbClr val="FF0000"/>
                </a:solidFill>
                <a:latin typeface="Times New Roman" panose="02020603050405020304" pitchFamily="18" charset="0"/>
                <a:ea typeface="宋体" panose="02010600030101010101" pitchFamily="2" charset="-122"/>
              </a:rPr>
              <a:t>辅助变量</a:t>
            </a:r>
            <a:r>
              <a:rPr lang="zh-CN" altLang="en-US" dirty="0">
                <a:solidFill>
                  <a:srgbClr val="FF0000"/>
                </a:solidFill>
                <a:latin typeface="Times New Roman" panose="02020603050405020304" pitchFamily="18" charset="0"/>
                <a:ea typeface="宋体" panose="02010600030101010101" pitchFamily="2" charset="-122"/>
              </a:rPr>
              <a:t>所占额外空间</a:t>
            </a:r>
            <a:r>
              <a:rPr lang="zh-CN" altLang="en-US" b="0" dirty="0">
                <a:solidFill>
                  <a:schemeClr val="tx1"/>
                </a:solidFill>
                <a:latin typeface="Times New Roman" panose="02020603050405020304" pitchFamily="18" charset="0"/>
                <a:ea typeface="宋体" panose="02010600030101010101" pitchFamily="2" charset="-122"/>
              </a:rPr>
              <a:t>。</a:t>
            </a:r>
            <a:endParaRPr lang="zh-CN" altLang="en-US" b="0" dirty="0">
              <a:solidFill>
                <a:schemeClr val="tx1"/>
              </a:solidFill>
              <a:latin typeface="Times New Roman" panose="02020603050405020304" pitchFamily="18" charset="0"/>
              <a:ea typeface="宋体" panose="02010600030101010101" pitchFamily="2" charset="-122"/>
            </a:endParaRPr>
          </a:p>
        </p:txBody>
      </p:sp>
      <p:sp>
        <p:nvSpPr>
          <p:cNvPr id="180227" name="Text Box 3"/>
          <p:cNvSpPr txBox="1"/>
          <p:nvPr/>
        </p:nvSpPr>
        <p:spPr>
          <a:xfrm>
            <a:off x="306388" y="3390900"/>
            <a:ext cx="8067675"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en-US" altLang="zh-CN" b="0" dirty="0">
                <a:solidFill>
                  <a:schemeClr val="tx1"/>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若所需额外空间相对于输入数据量来说是常数，则称此算法为</a:t>
            </a:r>
            <a:r>
              <a:rPr lang="zh-CN" altLang="en-US" u="sng" dirty="0">
                <a:solidFill>
                  <a:srgbClr val="FF0000"/>
                </a:solidFill>
                <a:latin typeface="Times New Roman" panose="02020603050405020304" pitchFamily="18" charset="0"/>
                <a:ea typeface="宋体" panose="02010600030101010101" pitchFamily="2" charset="-122"/>
              </a:rPr>
              <a:t>原地工作</a:t>
            </a:r>
            <a:r>
              <a:rPr lang="zh-CN" altLang="en-US" b="0" dirty="0">
                <a:solidFill>
                  <a:schemeClr val="tx1"/>
                </a:solidFill>
                <a:latin typeface="Times New Roman" panose="02020603050405020304" pitchFamily="18" charset="0"/>
                <a:ea typeface="宋体" panose="02010600030101010101" pitchFamily="2" charset="-122"/>
              </a:rPr>
              <a:t>。</a:t>
            </a:r>
            <a:endParaRPr lang="zh-CN" altLang="en-US" b="0" dirty="0">
              <a:solidFill>
                <a:schemeClr val="tx1"/>
              </a:solidFill>
              <a:latin typeface="Times New Roman" panose="02020603050405020304" pitchFamily="18" charset="0"/>
              <a:ea typeface="宋体" panose="02010600030101010101" pitchFamily="2" charset="-122"/>
            </a:endParaRPr>
          </a:p>
        </p:txBody>
      </p:sp>
      <p:sp>
        <p:nvSpPr>
          <p:cNvPr id="180228" name="Text Box 4"/>
          <p:cNvSpPr txBox="1"/>
          <p:nvPr/>
        </p:nvSpPr>
        <p:spPr>
          <a:xfrm>
            <a:off x="355600" y="4710113"/>
            <a:ext cx="8012113"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Font typeface="Arial" panose="020B0604020202020204" pitchFamily="34" charset="0"/>
              <a:buNone/>
            </a:pPr>
            <a:r>
              <a:rPr lang="en-US" altLang="zh-CN" b="0" dirty="0">
                <a:solidFill>
                  <a:schemeClr val="tx1"/>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若所需存储量依赖于特定的输入，则通常按</a:t>
            </a:r>
            <a:r>
              <a:rPr lang="zh-CN" altLang="en-US" u="sng" dirty="0">
                <a:solidFill>
                  <a:srgbClr val="FF0000"/>
                </a:solidFill>
                <a:latin typeface="Times New Roman" panose="02020603050405020304" pitchFamily="18" charset="0"/>
                <a:ea typeface="宋体" panose="02010600030101010101" pitchFamily="2" charset="-122"/>
              </a:rPr>
              <a:t>最坏情况</a:t>
            </a:r>
            <a:r>
              <a:rPr lang="zh-CN" altLang="en-US" b="0" dirty="0">
                <a:solidFill>
                  <a:srgbClr val="000000"/>
                </a:solidFill>
                <a:latin typeface="Times New Roman" panose="02020603050405020304" pitchFamily="18" charset="0"/>
                <a:ea typeface="宋体" panose="02010600030101010101" pitchFamily="2" charset="-122"/>
              </a:rPr>
              <a:t>考虑。</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80226"/>
                                        </p:tgtEl>
                                        <p:attrNameLst>
                                          <p:attrName>style.visibility</p:attrName>
                                        </p:attrNameLst>
                                      </p:cBhvr>
                                      <p:to>
                                        <p:strVal val="visible"/>
                                      </p:to>
                                    </p:set>
                                    <p:animEffect transition="in" filter="barn(outVertical)">
                                      <p:cBhvr>
                                        <p:cTn id="7" dur="500"/>
                                        <p:tgtEl>
                                          <p:spTgt spid="18022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80227"/>
                                        </p:tgtEl>
                                        <p:attrNameLst>
                                          <p:attrName>style.visibility</p:attrName>
                                        </p:attrNameLst>
                                      </p:cBhvr>
                                      <p:to>
                                        <p:strVal val="visible"/>
                                      </p:to>
                                    </p:set>
                                    <p:animEffect transition="in" filter="barn(outVertical)">
                                      <p:cBhvr>
                                        <p:cTn id="12" dur="500"/>
                                        <p:tgtEl>
                                          <p:spTgt spid="18022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80228"/>
                                        </p:tgtEl>
                                        <p:attrNameLst>
                                          <p:attrName>style.visibility</p:attrName>
                                        </p:attrNameLst>
                                      </p:cBhvr>
                                      <p:to>
                                        <p:strVal val="visible"/>
                                      </p:to>
                                    </p:set>
                                    <p:animEffect transition="in" filter="barn(outVertical)">
                                      <p:cBhvr>
                                        <p:cTn id="17" dur="500"/>
                                        <p:tgtEl>
                                          <p:spTgt spid="180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p:bldP spid="180227" grpId="0"/>
      <p:bldP spid="180228"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Rectangle 4"/>
          <p:cNvSpPr/>
          <p:nvPr/>
        </p:nvSpPr>
        <p:spPr>
          <a:xfrm>
            <a:off x="198438" y="215900"/>
            <a:ext cx="3760787"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zh-CN" altLang="en-US" sz="3200" dirty="0">
                <a:solidFill>
                  <a:schemeClr val="bg1"/>
                </a:solidFill>
                <a:latin typeface="宋体" panose="02010600030101010101" pitchFamily="2" charset="-122"/>
                <a:ea typeface="宋体" panose="02010600030101010101" pitchFamily="2" charset="-122"/>
              </a:rPr>
              <a:t>思考题</a:t>
            </a:r>
            <a:endParaRPr lang="zh-CN" altLang="en-US" sz="3200" dirty="0">
              <a:solidFill>
                <a:schemeClr val="bg1"/>
              </a:solidFill>
              <a:latin typeface="宋体" panose="02010600030101010101" pitchFamily="2" charset="-122"/>
              <a:ea typeface="宋体" panose="02010600030101010101" pitchFamily="2" charset="-122"/>
            </a:endParaRPr>
          </a:p>
        </p:txBody>
      </p:sp>
      <p:sp>
        <p:nvSpPr>
          <p:cNvPr id="186373" name="Rectangle 5"/>
          <p:cNvSpPr/>
          <p:nvPr/>
        </p:nvSpPr>
        <p:spPr>
          <a:xfrm>
            <a:off x="322263" y="1736725"/>
            <a:ext cx="4625975" cy="39989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10000"/>
              </a:lnSpc>
              <a:spcBef>
                <a:spcPct val="50000"/>
              </a:spcBef>
              <a:buClrTx/>
              <a:buFont typeface="Arial" panose="020B0604020202020204" pitchFamily="34" charset="0"/>
              <a:buNone/>
            </a:pPr>
            <a:r>
              <a:rPr lang="en-US" altLang="zh-CN" sz="2400" dirty="0">
                <a:solidFill>
                  <a:srgbClr val="000000"/>
                </a:solidFill>
                <a:latin typeface="Times New Roman" panose="02020603050405020304" pitchFamily="18" charset="0"/>
                <a:ea typeface="宋体" panose="02010600030101010101" pitchFamily="2" charset="-122"/>
              </a:rPr>
              <a:t>int i,j,n,k; </a:t>
            </a:r>
            <a:endParaRPr lang="en-US" altLang="zh-CN" sz="240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50000"/>
              </a:spcBef>
              <a:buClrTx/>
              <a:buFont typeface="Arial" panose="020B0604020202020204" pitchFamily="34" charset="0"/>
              <a:buNone/>
            </a:pPr>
            <a:r>
              <a:rPr lang="en-US" altLang="zh-CN" sz="2400" dirty="0">
                <a:solidFill>
                  <a:srgbClr val="000000"/>
                </a:solidFill>
                <a:latin typeface="Times New Roman" panose="02020603050405020304" pitchFamily="18" charset="0"/>
                <a:ea typeface="宋体" panose="02010600030101010101" pitchFamily="2" charset="-122"/>
              </a:rPr>
              <a:t>for(i=1; i&lt;=n; i++)</a:t>
            </a:r>
            <a:endParaRPr lang="en-US" altLang="zh-CN" sz="240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50000"/>
              </a:spcBef>
              <a:buClrTx/>
              <a:buFont typeface="Arial" panose="020B0604020202020204" pitchFamily="34" charset="0"/>
              <a:buNone/>
            </a:pPr>
            <a:r>
              <a:rPr lang="en-US" altLang="zh-CN" sz="2400" dirty="0">
                <a:solidFill>
                  <a:srgbClr val="000000"/>
                </a:solidFill>
                <a:latin typeface="Times New Roman" panose="02020603050405020304" pitchFamily="18" charset="0"/>
                <a:ea typeface="宋体" panose="02010600030101010101" pitchFamily="2" charset="-122"/>
              </a:rPr>
              <a:t>  for(j=1; j&lt;=n; j++)</a:t>
            </a:r>
            <a:endParaRPr lang="en-US" altLang="zh-CN" sz="240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50000"/>
              </a:spcBef>
              <a:buClrTx/>
              <a:buFont typeface="Arial" panose="020B0604020202020204" pitchFamily="34" charset="0"/>
              <a:buNone/>
            </a:pPr>
            <a:r>
              <a:rPr lang="en-US" altLang="zh-CN" sz="2400" dirty="0">
                <a:solidFill>
                  <a:srgbClr val="000000"/>
                </a:solidFill>
                <a:latin typeface="Times New Roman" panose="02020603050405020304" pitchFamily="18" charset="0"/>
                <a:ea typeface="宋体" panose="02010600030101010101" pitchFamily="2" charset="-122"/>
              </a:rPr>
              <a:t>     {c[i][j]=0;	</a:t>
            </a:r>
            <a:endParaRPr lang="en-US" altLang="zh-CN" sz="240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50000"/>
              </a:spcBef>
              <a:buClrTx/>
              <a:buFont typeface="Arial" panose="020B0604020202020204" pitchFamily="34" charset="0"/>
              <a:buNone/>
            </a:pPr>
            <a:r>
              <a:rPr lang="en-US" altLang="zh-CN" sz="2400" dirty="0">
                <a:solidFill>
                  <a:srgbClr val="000000"/>
                </a:solidFill>
                <a:latin typeface="Times New Roman" panose="02020603050405020304" pitchFamily="18" charset="0"/>
                <a:ea typeface="宋体" panose="02010600030101010101" pitchFamily="2" charset="-122"/>
              </a:rPr>
              <a:t>       for(k=1; k&lt;=n; k++)</a:t>
            </a:r>
            <a:endParaRPr lang="en-US" altLang="zh-CN" sz="240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50000"/>
              </a:spcBef>
              <a:buClrTx/>
              <a:buFont typeface="Arial" panose="020B0604020202020204" pitchFamily="34" charset="0"/>
              <a:buNone/>
            </a:pPr>
            <a:r>
              <a:rPr lang="en-US" altLang="zh-CN" sz="2400" dirty="0">
                <a:solidFill>
                  <a:srgbClr val="000000"/>
                </a:solidFill>
                <a:latin typeface="Times New Roman" panose="02020603050405020304" pitchFamily="18" charset="0"/>
                <a:ea typeface="宋体" panose="02010600030101010101" pitchFamily="2" charset="-122"/>
              </a:rPr>
              <a:t>          c[i][j]=c[i][j]+a[i][k]*b[k][j];</a:t>
            </a:r>
            <a:endParaRPr lang="en-US" altLang="zh-CN" sz="240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50000"/>
              </a:spcBef>
              <a:buClrTx/>
              <a:buFont typeface="Arial" panose="020B0604020202020204" pitchFamily="34" charset="0"/>
              <a:buNone/>
            </a:pPr>
            <a:r>
              <a:rPr lang="en-US" altLang="zh-CN" sz="2400" dirty="0">
                <a:solidFill>
                  <a:srgbClr val="000000"/>
                </a:solidFill>
                <a:latin typeface="Times New Roman" panose="02020603050405020304" pitchFamily="18" charset="0"/>
                <a:ea typeface="宋体" panose="02010600030101010101" pitchFamily="2" charset="-122"/>
              </a:rPr>
              <a:t>     }	</a:t>
            </a:r>
            <a:endParaRPr lang="en-US" altLang="zh-CN" sz="2400" dirty="0">
              <a:solidFill>
                <a:srgbClr val="000000"/>
              </a:solidFill>
              <a:latin typeface="Times New Roman" panose="02020603050405020304" pitchFamily="18" charset="0"/>
              <a:ea typeface="宋体" panose="02010600030101010101" pitchFamily="2" charset="-122"/>
            </a:endParaRPr>
          </a:p>
        </p:txBody>
      </p:sp>
      <p:sp>
        <p:nvSpPr>
          <p:cNvPr id="186374" name="Rectangle 6"/>
          <p:cNvSpPr/>
          <p:nvPr/>
        </p:nvSpPr>
        <p:spPr>
          <a:xfrm>
            <a:off x="6902450" y="2355850"/>
            <a:ext cx="8620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en-US" altLang="zh-CN" sz="2400" b="0" dirty="0">
                <a:solidFill>
                  <a:srgbClr val="FF0000"/>
                </a:solidFill>
                <a:latin typeface="Times New Roman" panose="02020603050405020304" pitchFamily="18" charset="0"/>
                <a:ea typeface="宋体" panose="02010600030101010101" pitchFamily="2" charset="-122"/>
              </a:rPr>
              <a:t>O(n</a:t>
            </a:r>
            <a:r>
              <a:rPr lang="en-US" altLang="zh-CN" sz="2400" b="0" baseline="30000" dirty="0">
                <a:solidFill>
                  <a:srgbClr val="FF0000"/>
                </a:solidFill>
                <a:latin typeface="Times New Roman" panose="02020603050405020304" pitchFamily="18" charset="0"/>
                <a:ea typeface="宋体" panose="02010600030101010101" pitchFamily="2" charset="-122"/>
              </a:rPr>
              <a:t>3</a:t>
            </a:r>
            <a:r>
              <a:rPr lang="en-US" altLang="zh-CN" sz="2400" b="0" dirty="0">
                <a:solidFill>
                  <a:srgbClr val="FF0000"/>
                </a:solidFill>
                <a:latin typeface="Times New Roman" panose="02020603050405020304" pitchFamily="18" charset="0"/>
                <a:ea typeface="宋体" panose="02010600030101010101" pitchFamily="2" charset="-122"/>
              </a:rPr>
              <a:t>)</a:t>
            </a:r>
            <a:endParaRPr lang="en-US" altLang="zh-CN" sz="2400" b="0" dirty="0">
              <a:solidFill>
                <a:srgbClr val="FF0000"/>
              </a:solidFill>
              <a:latin typeface="Times New Roman" panose="02020603050405020304" pitchFamily="18" charset="0"/>
              <a:ea typeface="宋体" panose="02010600030101010101" pitchFamily="2" charset="-122"/>
            </a:endParaRPr>
          </a:p>
        </p:txBody>
      </p:sp>
      <p:sp>
        <p:nvSpPr>
          <p:cNvPr id="186375" name="Rectangle 7"/>
          <p:cNvSpPr/>
          <p:nvPr/>
        </p:nvSpPr>
        <p:spPr>
          <a:xfrm>
            <a:off x="6810375" y="3556000"/>
            <a:ext cx="127000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en-US" altLang="zh-CN" sz="2400" b="0" dirty="0">
                <a:solidFill>
                  <a:srgbClr val="FF0000"/>
                </a:solidFill>
                <a:latin typeface="Times New Roman" panose="02020603050405020304" pitchFamily="18" charset="0"/>
                <a:ea typeface="宋体" panose="02010600030101010101" pitchFamily="2" charset="-122"/>
              </a:rPr>
              <a:t>4+3*n*n</a:t>
            </a:r>
            <a:endParaRPr lang="en-US" altLang="zh-CN" sz="2400" b="0" dirty="0">
              <a:solidFill>
                <a:srgbClr val="FF0000"/>
              </a:solidFill>
              <a:latin typeface="Times New Roman" panose="02020603050405020304" pitchFamily="18" charset="0"/>
              <a:ea typeface="宋体" panose="02010600030101010101" pitchFamily="2" charset="-122"/>
            </a:endParaRPr>
          </a:p>
        </p:txBody>
      </p:sp>
      <p:sp>
        <p:nvSpPr>
          <p:cNvPr id="186378" name="Text Box 10"/>
          <p:cNvSpPr txBox="1"/>
          <p:nvPr/>
        </p:nvSpPr>
        <p:spPr>
          <a:xfrm>
            <a:off x="5789613" y="2598738"/>
            <a:ext cx="3062287" cy="18018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None/>
            </a:pPr>
            <a:r>
              <a:rPr lang="en-US" altLang="zh-CN" dirty="0">
                <a:solidFill>
                  <a:srgbClr val="6600CC"/>
                </a:solidFill>
                <a:latin typeface="Times New Roman" panose="02020603050405020304" pitchFamily="18" charset="0"/>
                <a:ea typeface="宋体" panose="02010600030101010101" pitchFamily="2" charset="-122"/>
              </a:rPr>
              <a:t>T(n)= ———    </a:t>
            </a:r>
            <a:endParaRPr lang="en-US" altLang="zh-CN" dirty="0">
              <a:solidFill>
                <a:srgbClr val="6600CC"/>
              </a:solidFill>
              <a:latin typeface="Times New Roman" panose="02020603050405020304" pitchFamily="18" charset="0"/>
              <a:ea typeface="宋体" panose="02010600030101010101" pitchFamily="2" charset="-122"/>
            </a:endParaRPr>
          </a:p>
          <a:p>
            <a:pPr marL="0" lvl="0" indent="0" eaLnBrk="1" hangingPunct="1">
              <a:spcBef>
                <a:spcPct val="50000"/>
              </a:spcBef>
              <a:buClrTx/>
              <a:buFont typeface="Arial" panose="020B0604020202020204" pitchFamily="34" charset="0"/>
              <a:buNone/>
            </a:pPr>
            <a:endParaRPr lang="en-US" altLang="zh-CN" dirty="0">
              <a:solidFill>
                <a:srgbClr val="6600CC"/>
              </a:solidFill>
              <a:latin typeface="Times New Roman" panose="02020603050405020304" pitchFamily="18" charset="0"/>
              <a:ea typeface="宋体" panose="02010600030101010101" pitchFamily="2" charset="-122"/>
            </a:endParaRPr>
          </a:p>
          <a:p>
            <a:pPr marL="0" lvl="0" indent="0" eaLnBrk="1" hangingPunct="1">
              <a:spcBef>
                <a:spcPct val="50000"/>
              </a:spcBef>
              <a:buClrTx/>
              <a:buFont typeface="Arial" panose="020B0604020202020204" pitchFamily="34" charset="0"/>
              <a:buNone/>
            </a:pPr>
            <a:r>
              <a:rPr lang="en-US" altLang="zh-CN" dirty="0">
                <a:solidFill>
                  <a:srgbClr val="6600CC"/>
                </a:solidFill>
                <a:latin typeface="Times New Roman" panose="02020603050405020304" pitchFamily="18" charset="0"/>
                <a:ea typeface="宋体" panose="02010600030101010101" pitchFamily="2" charset="-122"/>
              </a:rPr>
              <a:t>S(n)= ————</a:t>
            </a:r>
            <a:endParaRPr lang="en-US" altLang="zh-CN" dirty="0">
              <a:solidFill>
                <a:srgbClr val="6600CC"/>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6372"/>
                                        </p:tgtEl>
                                        <p:attrNameLst>
                                          <p:attrName>style.visibility</p:attrName>
                                        </p:attrNameLst>
                                      </p:cBhvr>
                                      <p:to>
                                        <p:strVal val="visible"/>
                                      </p:to>
                                    </p:set>
                                    <p:anim calcmode="lin" valueType="num">
                                      <p:cBhvr additive="base">
                                        <p:cTn id="7" dur="500" fill="hold"/>
                                        <p:tgtEl>
                                          <p:spTgt spid="186372"/>
                                        </p:tgtEl>
                                        <p:attrNameLst>
                                          <p:attrName>ppt_x</p:attrName>
                                        </p:attrNameLst>
                                      </p:cBhvr>
                                      <p:tavLst>
                                        <p:tav tm="0">
                                          <p:val>
                                            <p:strVal val="0-#ppt_w/2"/>
                                          </p:val>
                                        </p:tav>
                                        <p:tav tm="100000">
                                          <p:val>
                                            <p:strVal val="#ppt_x"/>
                                          </p:val>
                                        </p:tav>
                                      </p:tavLst>
                                    </p:anim>
                                    <p:anim calcmode="lin" valueType="num">
                                      <p:cBhvr additive="base">
                                        <p:cTn id="8" dur="500" fill="hold"/>
                                        <p:tgtEl>
                                          <p:spTgt spid="18637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86373"/>
                                        </p:tgtEl>
                                        <p:attrNameLst>
                                          <p:attrName>style.visibility</p:attrName>
                                        </p:attrNameLst>
                                      </p:cBhvr>
                                      <p:to>
                                        <p:strVal val="visible"/>
                                      </p:to>
                                    </p:set>
                                    <p:anim calcmode="lin" valueType="num">
                                      <p:cBhvr additive="base">
                                        <p:cTn id="12" dur="500" fill="hold"/>
                                        <p:tgtEl>
                                          <p:spTgt spid="186373"/>
                                        </p:tgtEl>
                                        <p:attrNameLst>
                                          <p:attrName>ppt_x</p:attrName>
                                        </p:attrNameLst>
                                      </p:cBhvr>
                                      <p:tavLst>
                                        <p:tav tm="0">
                                          <p:val>
                                            <p:strVal val="0-#ppt_w/2"/>
                                          </p:val>
                                        </p:tav>
                                        <p:tav tm="100000">
                                          <p:val>
                                            <p:strVal val="#ppt_x"/>
                                          </p:val>
                                        </p:tav>
                                      </p:tavLst>
                                    </p:anim>
                                    <p:anim calcmode="lin" valueType="num">
                                      <p:cBhvr additive="base">
                                        <p:cTn id="13" dur="500" fill="hold"/>
                                        <p:tgtEl>
                                          <p:spTgt spid="18637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8637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86374"/>
                                        </p:tgtEl>
                                        <p:attrNameLst>
                                          <p:attrName>style.visibility</p:attrName>
                                        </p:attrNameLst>
                                      </p:cBhvr>
                                      <p:to>
                                        <p:strVal val="visible"/>
                                      </p:to>
                                    </p:set>
                                    <p:anim calcmode="lin" valueType="num">
                                      <p:cBhvr additive="base">
                                        <p:cTn id="22" dur="500" fill="hold"/>
                                        <p:tgtEl>
                                          <p:spTgt spid="186374"/>
                                        </p:tgtEl>
                                        <p:attrNameLst>
                                          <p:attrName>ppt_x</p:attrName>
                                        </p:attrNameLst>
                                      </p:cBhvr>
                                      <p:tavLst>
                                        <p:tav tm="0">
                                          <p:val>
                                            <p:strVal val="1+#ppt_w/2"/>
                                          </p:val>
                                        </p:tav>
                                        <p:tav tm="100000">
                                          <p:val>
                                            <p:strVal val="#ppt_x"/>
                                          </p:val>
                                        </p:tav>
                                      </p:tavLst>
                                    </p:anim>
                                    <p:anim calcmode="lin" valueType="num">
                                      <p:cBhvr additive="base">
                                        <p:cTn id="23" dur="500" fill="hold"/>
                                        <p:tgtEl>
                                          <p:spTgt spid="186374"/>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186375"/>
                                        </p:tgtEl>
                                        <p:attrNameLst>
                                          <p:attrName>style.visibility</p:attrName>
                                        </p:attrNameLst>
                                      </p:cBhvr>
                                      <p:to>
                                        <p:strVal val="visible"/>
                                      </p:to>
                                    </p:set>
                                    <p:anim calcmode="lin" valueType="num">
                                      <p:cBhvr additive="base">
                                        <p:cTn id="28" dur="500" fill="hold"/>
                                        <p:tgtEl>
                                          <p:spTgt spid="186375"/>
                                        </p:tgtEl>
                                        <p:attrNameLst>
                                          <p:attrName>ppt_x</p:attrName>
                                        </p:attrNameLst>
                                      </p:cBhvr>
                                      <p:tavLst>
                                        <p:tav tm="0">
                                          <p:val>
                                            <p:strVal val="1+#ppt_w/2"/>
                                          </p:val>
                                        </p:tav>
                                        <p:tav tm="100000">
                                          <p:val>
                                            <p:strVal val="#ppt_x"/>
                                          </p:val>
                                        </p:tav>
                                      </p:tavLst>
                                    </p:anim>
                                    <p:anim calcmode="lin" valueType="num">
                                      <p:cBhvr additive="base">
                                        <p:cTn id="29" dur="500" fill="hold"/>
                                        <p:tgtEl>
                                          <p:spTgt spid="1863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p:bldP spid="186373" grpId="0"/>
      <p:bldP spid="186374" grpId="0"/>
      <p:bldP spid="186375" grpId="0"/>
      <p:bldP spid="186378" grpId="0"/>
    </p:bld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8306" name="Group 4"/>
          <p:cNvGrpSpPr/>
          <p:nvPr/>
        </p:nvGrpSpPr>
        <p:grpSpPr>
          <a:xfrm>
            <a:off x="0" y="0"/>
            <a:ext cx="9144000" cy="6877050"/>
            <a:chOff x="-3" y="-3"/>
            <a:chExt cx="3382" cy="7080"/>
          </a:xfrm>
        </p:grpSpPr>
        <p:grpSp>
          <p:nvGrpSpPr>
            <p:cNvPr id="98307" name="Group 5"/>
            <p:cNvGrpSpPr/>
            <p:nvPr/>
          </p:nvGrpSpPr>
          <p:grpSpPr>
            <a:xfrm>
              <a:off x="0" y="0"/>
              <a:ext cx="3376" cy="7074"/>
              <a:chOff x="0" y="0"/>
              <a:chExt cx="3376" cy="7074"/>
            </a:xfrm>
          </p:grpSpPr>
          <p:grpSp>
            <p:nvGrpSpPr>
              <p:cNvPr id="98309" name="Group 6"/>
              <p:cNvGrpSpPr/>
              <p:nvPr/>
            </p:nvGrpSpPr>
            <p:grpSpPr>
              <a:xfrm>
                <a:off x="0" y="0"/>
                <a:ext cx="1060" cy="288"/>
                <a:chOff x="0" y="0"/>
                <a:chExt cx="1060" cy="288"/>
              </a:xfrm>
            </p:grpSpPr>
            <p:sp>
              <p:nvSpPr>
                <p:cNvPr id="98334" name="Rectangle 7"/>
                <p:cNvSpPr>
                  <a:spLocks noTextEdit="1"/>
                </p:cNvSpPr>
                <p:nvPr/>
              </p:nvSpPr>
              <p:spPr>
                <a:xfrm>
                  <a:off x="0" y="0"/>
                  <a:ext cx="1060" cy="288"/>
                </a:xfrm>
                <a:prstGeom prst="rect">
                  <a:avLst/>
                </a:prstGeom>
                <a:noFill/>
                <a:ln w="9525">
                  <a:noFill/>
                </a:ln>
              </p:spPr>
              <p:txBody>
                <a:bodyPr/>
                <a:lstStyle/>
                <a:p>
                  <a:endParaRPr lang="zh-CN" altLang="en-US"/>
                </a:p>
              </p:txBody>
            </p:sp>
            <p:sp>
              <p:nvSpPr>
                <p:cNvPr id="98335" name="Rectangle 8"/>
                <p:cNvSpPr/>
                <p:nvPr/>
              </p:nvSpPr>
              <p:spPr>
                <a:xfrm>
                  <a:off x="0" y="0"/>
                  <a:ext cx="1060" cy="288"/>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98310" name="Group 9"/>
              <p:cNvGrpSpPr/>
              <p:nvPr/>
            </p:nvGrpSpPr>
            <p:grpSpPr>
              <a:xfrm>
                <a:off x="1060" y="0"/>
                <a:ext cx="1060" cy="288"/>
                <a:chOff x="1060" y="0"/>
                <a:chExt cx="1060" cy="288"/>
              </a:xfrm>
            </p:grpSpPr>
            <p:sp>
              <p:nvSpPr>
                <p:cNvPr id="98332" name="Rectangle 10"/>
                <p:cNvSpPr/>
                <p:nvPr/>
              </p:nvSpPr>
              <p:spPr>
                <a:xfrm>
                  <a:off x="1060" y="0"/>
                  <a:ext cx="1060" cy="288"/>
                </a:xfrm>
                <a:prstGeom prst="rect">
                  <a:avLst/>
                </a:prstGeom>
                <a:noFill/>
                <a:ln w="9525">
                  <a:noFill/>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a:spcBef>
                      <a:spcPct val="0"/>
                    </a:spcBef>
                    <a:buClrTx/>
                    <a:buFont typeface="Arial" panose="020B0604020202020204" pitchFamily="34" charset="0"/>
                    <a:buNone/>
                  </a:pPr>
                  <a:r>
                    <a:rPr lang="zh-CN" altLang="en-US" sz="2000" dirty="0">
                      <a:solidFill>
                        <a:srgbClr val="000000"/>
                      </a:solidFill>
                      <a:latin typeface="Times New Roman" panose="02020603050405020304" pitchFamily="18" charset="0"/>
                      <a:ea typeface="宋体" panose="02010600030101010101" pitchFamily="2" charset="-122"/>
                    </a:rPr>
                    <a:t>算法一</a:t>
                  </a:r>
                  <a:endParaRPr lang="zh-CN" altLang="en-US" sz="2000" dirty="0">
                    <a:solidFill>
                      <a:srgbClr val="000000"/>
                    </a:solidFill>
                    <a:latin typeface="Times New Roman" panose="02020603050405020304" pitchFamily="18" charset="0"/>
                    <a:ea typeface="宋体" panose="02010600030101010101" pitchFamily="2" charset="-122"/>
                  </a:endParaRPr>
                </a:p>
              </p:txBody>
            </p:sp>
            <p:sp>
              <p:nvSpPr>
                <p:cNvPr id="98333" name="Rectangle 11"/>
                <p:cNvSpPr/>
                <p:nvPr/>
              </p:nvSpPr>
              <p:spPr>
                <a:xfrm>
                  <a:off x="1060" y="0"/>
                  <a:ext cx="1060" cy="288"/>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98311" name="Group 12"/>
              <p:cNvGrpSpPr/>
              <p:nvPr/>
            </p:nvGrpSpPr>
            <p:grpSpPr>
              <a:xfrm>
                <a:off x="2120" y="0"/>
                <a:ext cx="1256" cy="288"/>
                <a:chOff x="2120" y="0"/>
                <a:chExt cx="1256" cy="288"/>
              </a:xfrm>
            </p:grpSpPr>
            <p:sp>
              <p:nvSpPr>
                <p:cNvPr id="98330" name="Rectangle 13"/>
                <p:cNvSpPr/>
                <p:nvPr/>
              </p:nvSpPr>
              <p:spPr>
                <a:xfrm>
                  <a:off x="2120" y="0"/>
                  <a:ext cx="1256" cy="288"/>
                </a:xfrm>
                <a:prstGeom prst="rect">
                  <a:avLst/>
                </a:prstGeom>
                <a:noFill/>
                <a:ln w="9525">
                  <a:noFill/>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a:spcBef>
                      <a:spcPct val="0"/>
                    </a:spcBef>
                    <a:buClrTx/>
                    <a:buFont typeface="Arial" panose="020B0604020202020204" pitchFamily="34" charset="0"/>
                    <a:buNone/>
                  </a:pPr>
                  <a:r>
                    <a:rPr lang="zh-CN" altLang="en-US" sz="2000" dirty="0">
                      <a:solidFill>
                        <a:srgbClr val="000000"/>
                      </a:solidFill>
                      <a:latin typeface="Times New Roman" panose="02020603050405020304" pitchFamily="18" charset="0"/>
                      <a:ea typeface="宋体" panose="02010600030101010101" pitchFamily="2" charset="-122"/>
                    </a:rPr>
                    <a:t>算法二</a:t>
                  </a:r>
                  <a:endParaRPr lang="zh-CN" altLang="en-US" sz="2000" dirty="0">
                    <a:solidFill>
                      <a:srgbClr val="000000"/>
                    </a:solidFill>
                    <a:latin typeface="Times New Roman" panose="02020603050405020304" pitchFamily="18" charset="0"/>
                    <a:ea typeface="宋体" panose="02010600030101010101" pitchFamily="2" charset="-122"/>
                  </a:endParaRPr>
                </a:p>
              </p:txBody>
            </p:sp>
            <p:sp>
              <p:nvSpPr>
                <p:cNvPr id="98331" name="Rectangle 14"/>
                <p:cNvSpPr/>
                <p:nvPr/>
              </p:nvSpPr>
              <p:spPr>
                <a:xfrm>
                  <a:off x="2120" y="0"/>
                  <a:ext cx="1256" cy="288"/>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98312" name="Group 15"/>
              <p:cNvGrpSpPr/>
              <p:nvPr/>
            </p:nvGrpSpPr>
            <p:grpSpPr>
              <a:xfrm>
                <a:off x="0" y="288"/>
                <a:ext cx="1060" cy="3968"/>
                <a:chOff x="0" y="288"/>
                <a:chExt cx="1060" cy="3968"/>
              </a:xfrm>
            </p:grpSpPr>
            <p:sp>
              <p:nvSpPr>
                <p:cNvPr id="98328" name="Rectangle 16"/>
                <p:cNvSpPr/>
                <p:nvPr/>
              </p:nvSpPr>
              <p:spPr>
                <a:xfrm>
                  <a:off x="0" y="288"/>
                  <a:ext cx="1060" cy="3968"/>
                </a:xfrm>
                <a:prstGeom prst="rect">
                  <a:avLst/>
                </a:prstGeom>
                <a:noFill/>
                <a:ln w="9525">
                  <a:noFill/>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zh-CN" altLang="en-US" sz="2000" dirty="0">
                      <a:solidFill>
                        <a:srgbClr val="000000"/>
                      </a:solidFill>
                      <a:latin typeface="Times New Roman" panose="02020603050405020304" pitchFamily="18" charset="0"/>
                      <a:ea typeface="宋体" panose="02010600030101010101" pitchFamily="2" charset="-122"/>
                    </a:rPr>
                    <a:t>在三个整数中求最大者</a:t>
                  </a:r>
                  <a:endParaRPr lang="zh-CN" altLang="en-US" sz="2000" dirty="0">
                    <a:solidFill>
                      <a:srgbClr val="000000"/>
                    </a:solidFill>
                    <a:latin typeface="Times New Roman" panose="02020603050405020304" pitchFamily="18" charset="0"/>
                    <a:ea typeface="宋体" panose="02010600030101010101" pitchFamily="2" charset="-122"/>
                  </a:endParaRPr>
                </a:p>
              </p:txBody>
            </p:sp>
            <p:sp>
              <p:nvSpPr>
                <p:cNvPr id="98329" name="Rectangle 17"/>
                <p:cNvSpPr/>
                <p:nvPr/>
              </p:nvSpPr>
              <p:spPr>
                <a:xfrm>
                  <a:off x="0" y="288"/>
                  <a:ext cx="1060" cy="3968"/>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98313" name="Group 18"/>
              <p:cNvGrpSpPr/>
              <p:nvPr/>
            </p:nvGrpSpPr>
            <p:grpSpPr>
              <a:xfrm>
                <a:off x="1060" y="288"/>
                <a:ext cx="1060" cy="3968"/>
                <a:chOff x="1060" y="288"/>
                <a:chExt cx="1060" cy="3968"/>
              </a:xfrm>
            </p:grpSpPr>
            <p:sp>
              <p:nvSpPr>
                <p:cNvPr id="98326" name="Rectangle 19"/>
                <p:cNvSpPr/>
                <p:nvPr/>
              </p:nvSpPr>
              <p:spPr>
                <a:xfrm>
                  <a:off x="1060" y="288"/>
                  <a:ext cx="1060" cy="3968"/>
                </a:xfrm>
                <a:prstGeom prst="rect">
                  <a:avLst/>
                </a:prstGeom>
                <a:noFill/>
                <a:ln w="9525">
                  <a:noFill/>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en-US" altLang="zh-CN" sz="2000" dirty="0">
                      <a:solidFill>
                        <a:srgbClr val="000000"/>
                      </a:solidFill>
                      <a:latin typeface="Times New Roman" panose="02020603050405020304" pitchFamily="18" charset="0"/>
                      <a:ea typeface="宋体" panose="02010600030101010101" pitchFamily="2" charset="-122"/>
                    </a:rPr>
                    <a:t>max(int a,int b,int c)</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{if (a&gt;b)</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{if(a&gt;c) return a;</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else return c;</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 </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else</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{if(b&gt;c) return b;</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else return c; </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 </a:t>
                  </a:r>
                  <a:r>
                    <a:rPr lang="en-US" altLang="zh-CN" sz="2000" dirty="0">
                      <a:solidFill>
                        <a:srgbClr val="6600CC"/>
                      </a:solidFill>
                      <a:latin typeface="Times New Roman" panose="02020603050405020304" pitchFamily="18" charset="0"/>
                      <a:ea typeface="宋体" panose="02010600030101010101" pitchFamily="2" charset="-122"/>
                    </a:rPr>
                    <a:t>/*</a:t>
                  </a:r>
                  <a:r>
                    <a:rPr lang="zh-CN" altLang="en-US" sz="2000" dirty="0">
                      <a:solidFill>
                        <a:srgbClr val="6600CC"/>
                      </a:solidFill>
                      <a:latin typeface="Times New Roman" panose="02020603050405020304" pitchFamily="18" charset="0"/>
                      <a:ea typeface="宋体" panose="02010600030101010101" pitchFamily="2" charset="-122"/>
                    </a:rPr>
                    <a:t>无需额外存储空间，只需两次比较*</a:t>
                  </a:r>
                  <a:r>
                    <a:rPr lang="en-US" altLang="zh-CN" sz="2000" dirty="0">
                      <a:solidFill>
                        <a:srgbClr val="6600CC"/>
                      </a:solidFill>
                      <a:latin typeface="Times New Roman" panose="02020603050405020304" pitchFamily="18" charset="0"/>
                      <a:ea typeface="宋体" panose="02010600030101010101" pitchFamily="2" charset="-122"/>
                    </a:rPr>
                    <a:t>/</a:t>
                  </a:r>
                  <a:endParaRPr lang="en-US" altLang="zh-CN" sz="2000" dirty="0">
                    <a:solidFill>
                      <a:srgbClr val="6600CC"/>
                    </a:solidFill>
                    <a:latin typeface="Times New Roman" panose="02020603050405020304" pitchFamily="18" charset="0"/>
                    <a:ea typeface="宋体" panose="02010600030101010101" pitchFamily="2" charset="-122"/>
                  </a:endParaRPr>
                </a:p>
              </p:txBody>
            </p:sp>
            <p:sp>
              <p:nvSpPr>
                <p:cNvPr id="98327" name="Rectangle 20"/>
                <p:cNvSpPr/>
                <p:nvPr/>
              </p:nvSpPr>
              <p:spPr>
                <a:xfrm>
                  <a:off x="1060" y="288"/>
                  <a:ext cx="1060" cy="3968"/>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98314" name="Group 21"/>
              <p:cNvGrpSpPr/>
              <p:nvPr/>
            </p:nvGrpSpPr>
            <p:grpSpPr>
              <a:xfrm>
                <a:off x="2120" y="288"/>
                <a:ext cx="1256" cy="3968"/>
                <a:chOff x="2120" y="288"/>
                <a:chExt cx="1256" cy="3968"/>
              </a:xfrm>
            </p:grpSpPr>
            <p:sp>
              <p:nvSpPr>
                <p:cNvPr id="98324" name="Rectangle 22"/>
                <p:cNvSpPr/>
                <p:nvPr/>
              </p:nvSpPr>
              <p:spPr>
                <a:xfrm>
                  <a:off x="2120" y="288"/>
                  <a:ext cx="1256" cy="3968"/>
                </a:xfrm>
                <a:prstGeom prst="rect">
                  <a:avLst/>
                </a:prstGeom>
                <a:noFill/>
                <a:ln w="9525">
                  <a:noFill/>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en-US" altLang="zh-CN" sz="2000" dirty="0">
                      <a:solidFill>
                        <a:srgbClr val="000000"/>
                      </a:solidFill>
                      <a:latin typeface="Times New Roman" panose="02020603050405020304" pitchFamily="18" charset="0"/>
                      <a:ea typeface="宋体" panose="02010600030101010101" pitchFamily="2" charset="-122"/>
                    </a:rPr>
                    <a:t>max(int a[3])</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{int c,int i;</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c=a[0]; </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for(i=1;i&lt;3;i++)</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if (a[i]&gt;c) c=a[i];</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return c;</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 </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6600CC"/>
                      </a:solidFill>
                      <a:latin typeface="Times New Roman" panose="02020603050405020304" pitchFamily="18" charset="0"/>
                      <a:ea typeface="宋体" panose="02010600030101010101" pitchFamily="2" charset="-122"/>
                    </a:rPr>
                    <a:t>/*</a:t>
                  </a:r>
                  <a:r>
                    <a:rPr lang="zh-CN" altLang="en-US" sz="2000" dirty="0">
                      <a:solidFill>
                        <a:srgbClr val="6600CC"/>
                      </a:solidFill>
                      <a:latin typeface="Times New Roman" panose="02020603050405020304" pitchFamily="18" charset="0"/>
                      <a:ea typeface="宋体" panose="02010600030101010101" pitchFamily="2" charset="-122"/>
                    </a:rPr>
                    <a:t>需要两个额外的存储空间，两次比较，至少一次赋值*</a:t>
                  </a:r>
                  <a:r>
                    <a:rPr lang="en-US" altLang="zh-CN" sz="2000" dirty="0">
                      <a:solidFill>
                        <a:srgbClr val="6600CC"/>
                      </a:solidFill>
                      <a:latin typeface="Times New Roman" panose="02020603050405020304" pitchFamily="18" charset="0"/>
                      <a:ea typeface="宋体" panose="02010600030101010101" pitchFamily="2" charset="-122"/>
                    </a:rPr>
                    <a:t>/</a:t>
                  </a:r>
                  <a:br>
                    <a:rPr lang="en-US" altLang="zh-CN" sz="2000" dirty="0">
                      <a:solidFill>
                        <a:srgbClr val="6600CC"/>
                      </a:solidFill>
                      <a:latin typeface="Times New Roman" panose="02020603050405020304" pitchFamily="18" charset="0"/>
                      <a:ea typeface="宋体" panose="02010600030101010101" pitchFamily="2" charset="-122"/>
                    </a:rPr>
                  </a:b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FF0000"/>
                      </a:solidFill>
                      <a:latin typeface="Times New Roman" panose="02020603050405020304" pitchFamily="18" charset="0"/>
                      <a:ea typeface="宋体" panose="02010600030101010101" pitchFamily="2" charset="-122"/>
                    </a:rPr>
                    <a:t>/*</a:t>
                  </a:r>
                  <a:r>
                    <a:rPr lang="zh-CN" altLang="en-US" sz="2000" dirty="0">
                      <a:solidFill>
                        <a:srgbClr val="FF0000"/>
                      </a:solidFill>
                      <a:latin typeface="Times New Roman" panose="02020603050405020304" pitchFamily="18" charset="0"/>
                      <a:ea typeface="宋体" panose="02010600030101010101" pitchFamily="2" charset="-122"/>
                    </a:rPr>
                    <a:t>共需</a:t>
                  </a:r>
                  <a:r>
                    <a:rPr lang="en-US" altLang="zh-CN" sz="2000" dirty="0">
                      <a:solidFill>
                        <a:srgbClr val="FF0000"/>
                      </a:solidFill>
                      <a:latin typeface="Times New Roman" panose="02020603050405020304" pitchFamily="18" charset="0"/>
                      <a:ea typeface="宋体" panose="02010600030101010101" pitchFamily="2" charset="-122"/>
                    </a:rPr>
                    <a:t>5</a:t>
                  </a:r>
                  <a:r>
                    <a:rPr lang="zh-CN" altLang="en-US" sz="2000" dirty="0">
                      <a:solidFill>
                        <a:srgbClr val="FF0000"/>
                      </a:solidFill>
                      <a:latin typeface="Times New Roman" panose="02020603050405020304" pitchFamily="18" charset="0"/>
                      <a:ea typeface="宋体" panose="02010600030101010101" pitchFamily="2" charset="-122"/>
                    </a:rPr>
                    <a:t>个整型数空间*</a:t>
                  </a:r>
                  <a:r>
                    <a:rPr lang="en-US" altLang="zh-CN" sz="2000" dirty="0">
                      <a:solidFill>
                        <a:srgbClr val="FF0000"/>
                      </a:solidFill>
                      <a:latin typeface="Times New Roman" panose="02020603050405020304" pitchFamily="18" charset="0"/>
                      <a:ea typeface="宋体" panose="02010600030101010101" pitchFamily="2" charset="-122"/>
                    </a:rPr>
                    <a:t>/</a:t>
                  </a:r>
                  <a:r>
                    <a:rPr lang="en-US" altLang="zh-CN" sz="2000" dirty="0">
                      <a:solidFill>
                        <a:srgbClr val="000000"/>
                      </a:solidFill>
                      <a:latin typeface="Times New Roman" panose="02020603050405020304" pitchFamily="18" charset="0"/>
                      <a:ea typeface="宋体" panose="02010600030101010101" pitchFamily="2" charset="-122"/>
                    </a:rPr>
                    <a:t> </a:t>
                  </a:r>
                  <a:endParaRPr lang="en-US" altLang="zh-CN" sz="2000" dirty="0">
                    <a:solidFill>
                      <a:srgbClr val="000000"/>
                    </a:solidFill>
                    <a:latin typeface="Times New Roman" panose="02020603050405020304" pitchFamily="18" charset="0"/>
                    <a:ea typeface="宋体" panose="02010600030101010101" pitchFamily="2" charset="-122"/>
                  </a:endParaRPr>
                </a:p>
              </p:txBody>
            </p:sp>
            <p:sp>
              <p:nvSpPr>
                <p:cNvPr id="98325" name="Rectangle 23"/>
                <p:cNvSpPr/>
                <p:nvPr/>
              </p:nvSpPr>
              <p:spPr>
                <a:xfrm>
                  <a:off x="2120" y="288"/>
                  <a:ext cx="1256" cy="3968"/>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98315" name="Group 24"/>
              <p:cNvGrpSpPr/>
              <p:nvPr/>
            </p:nvGrpSpPr>
            <p:grpSpPr>
              <a:xfrm>
                <a:off x="0" y="4256"/>
                <a:ext cx="1060" cy="2818"/>
                <a:chOff x="0" y="4256"/>
                <a:chExt cx="1060" cy="2818"/>
              </a:xfrm>
            </p:grpSpPr>
            <p:sp>
              <p:nvSpPr>
                <p:cNvPr id="98322" name="Rectangle 25"/>
                <p:cNvSpPr/>
                <p:nvPr/>
              </p:nvSpPr>
              <p:spPr>
                <a:xfrm>
                  <a:off x="0" y="4256"/>
                  <a:ext cx="1060" cy="2818"/>
                </a:xfrm>
                <a:prstGeom prst="rect">
                  <a:avLst/>
                </a:prstGeom>
                <a:noFill/>
                <a:ln w="9525">
                  <a:noFill/>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zh-CN" altLang="en-US" sz="2000" dirty="0">
                      <a:solidFill>
                        <a:srgbClr val="000000"/>
                      </a:solidFill>
                      <a:latin typeface="Times New Roman" panose="02020603050405020304" pitchFamily="18" charset="0"/>
                      <a:ea typeface="宋体" panose="02010600030101010101" pitchFamily="2" charset="-122"/>
                    </a:rPr>
                    <a:t>求</a:t>
                  </a:r>
                  <a:r>
                    <a:rPr lang="en-US" altLang="zh-CN" sz="2000" dirty="0">
                      <a:solidFill>
                        <a:srgbClr val="000000"/>
                      </a:solidFill>
                      <a:latin typeface="Times New Roman" panose="02020603050405020304" pitchFamily="18" charset="0"/>
                      <a:ea typeface="宋体" panose="02010600030101010101" pitchFamily="2" charset="-122"/>
                    </a:rPr>
                    <a:t>100</a:t>
                  </a:r>
                  <a:r>
                    <a:rPr lang="zh-CN" altLang="en-US" sz="2000" dirty="0">
                      <a:solidFill>
                        <a:srgbClr val="000000"/>
                      </a:solidFill>
                      <a:latin typeface="Times New Roman" panose="02020603050405020304" pitchFamily="18" charset="0"/>
                      <a:ea typeface="宋体" panose="02010600030101010101" pitchFamily="2" charset="-122"/>
                    </a:rPr>
                    <a:t>个整数中最大者</a:t>
                  </a:r>
                  <a:endParaRPr lang="zh-CN" altLang="en-US" sz="2000" dirty="0">
                    <a:solidFill>
                      <a:srgbClr val="000000"/>
                    </a:solidFill>
                    <a:latin typeface="Times New Roman" panose="02020603050405020304" pitchFamily="18" charset="0"/>
                    <a:ea typeface="宋体" panose="02010600030101010101" pitchFamily="2" charset="-122"/>
                  </a:endParaRPr>
                </a:p>
              </p:txBody>
            </p:sp>
            <p:sp>
              <p:nvSpPr>
                <p:cNvPr id="98323" name="Rectangle 26"/>
                <p:cNvSpPr/>
                <p:nvPr/>
              </p:nvSpPr>
              <p:spPr>
                <a:xfrm>
                  <a:off x="0" y="4256"/>
                  <a:ext cx="1060" cy="2818"/>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98316" name="Group 27"/>
              <p:cNvGrpSpPr/>
              <p:nvPr/>
            </p:nvGrpSpPr>
            <p:grpSpPr>
              <a:xfrm>
                <a:off x="1060" y="4256"/>
                <a:ext cx="1060" cy="2818"/>
                <a:chOff x="1060" y="4256"/>
                <a:chExt cx="1060" cy="2818"/>
              </a:xfrm>
            </p:grpSpPr>
            <p:sp>
              <p:nvSpPr>
                <p:cNvPr id="98320" name="Rectangle 28"/>
                <p:cNvSpPr/>
                <p:nvPr/>
              </p:nvSpPr>
              <p:spPr>
                <a:xfrm>
                  <a:off x="1060" y="4256"/>
                  <a:ext cx="1060" cy="2818"/>
                </a:xfrm>
                <a:prstGeom prst="rect">
                  <a:avLst/>
                </a:prstGeom>
                <a:noFill/>
                <a:ln w="9525">
                  <a:noFill/>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zh-CN" altLang="en-US" sz="2000" dirty="0">
                      <a:solidFill>
                        <a:srgbClr val="000000"/>
                      </a:solidFill>
                      <a:latin typeface="Times New Roman" panose="02020603050405020304" pitchFamily="18" charset="0"/>
                      <a:ea typeface="宋体" panose="02010600030101010101" pitchFamily="2" charset="-122"/>
                    </a:rPr>
                    <a:t>同上的算法难写，难读</a:t>
                  </a:r>
                  <a:endParaRPr lang="zh-CN" altLang="en-US" sz="2000" dirty="0">
                    <a:solidFill>
                      <a:srgbClr val="000000"/>
                    </a:solidFill>
                    <a:latin typeface="Times New Roman" panose="02020603050405020304" pitchFamily="18" charset="0"/>
                    <a:ea typeface="宋体" panose="02010600030101010101" pitchFamily="2" charset="-122"/>
                  </a:endParaRPr>
                </a:p>
              </p:txBody>
            </p:sp>
            <p:sp>
              <p:nvSpPr>
                <p:cNvPr id="98321" name="Rectangle 29"/>
                <p:cNvSpPr/>
                <p:nvPr/>
              </p:nvSpPr>
              <p:spPr>
                <a:xfrm>
                  <a:off x="1060" y="4256"/>
                  <a:ext cx="1060" cy="2818"/>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grpSp>
            <p:nvGrpSpPr>
              <p:cNvPr id="98317" name="Group 30"/>
              <p:cNvGrpSpPr/>
              <p:nvPr/>
            </p:nvGrpSpPr>
            <p:grpSpPr>
              <a:xfrm>
                <a:off x="2120" y="4256"/>
                <a:ext cx="1256" cy="2818"/>
                <a:chOff x="2120" y="4256"/>
                <a:chExt cx="1256" cy="2818"/>
              </a:xfrm>
            </p:grpSpPr>
            <p:sp>
              <p:nvSpPr>
                <p:cNvPr id="98318" name="Rectangle 31"/>
                <p:cNvSpPr/>
                <p:nvPr/>
              </p:nvSpPr>
              <p:spPr>
                <a:xfrm>
                  <a:off x="2120" y="4256"/>
                  <a:ext cx="1256" cy="2818"/>
                </a:xfrm>
                <a:prstGeom prst="rect">
                  <a:avLst/>
                </a:prstGeom>
                <a:noFill/>
                <a:ln w="9525">
                  <a:noFill/>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Font typeface="Arial" panose="020B0604020202020204" pitchFamily="34" charset="0"/>
                    <a:buNone/>
                  </a:pPr>
                  <a:r>
                    <a:rPr lang="en-US" altLang="zh-CN" sz="2000" dirty="0">
                      <a:solidFill>
                        <a:srgbClr val="000000"/>
                      </a:solidFill>
                      <a:latin typeface="Times New Roman" panose="02020603050405020304" pitchFamily="18" charset="0"/>
                      <a:ea typeface="宋体" panose="02010600030101010101" pitchFamily="2" charset="-122"/>
                    </a:rPr>
                    <a:t>max(int a[100])</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{int c,int i;</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c=a[0]; </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for(i=1;i&lt;100;i++)</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if (a[i]&gt;c) c=a[i];</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return c;</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000000"/>
                      </a:solidFill>
                      <a:latin typeface="Times New Roman" panose="02020603050405020304" pitchFamily="18" charset="0"/>
                      <a:ea typeface="宋体" panose="02010600030101010101" pitchFamily="2" charset="-122"/>
                    </a:rPr>
                    <a:t>}</a:t>
                  </a:r>
                  <a:br>
                    <a:rPr lang="en-US" altLang="zh-CN" sz="2000" dirty="0">
                      <a:solidFill>
                        <a:srgbClr val="000000"/>
                      </a:solidFill>
                      <a:latin typeface="Times New Roman" panose="02020603050405020304" pitchFamily="18" charset="0"/>
                      <a:ea typeface="宋体" panose="02010600030101010101" pitchFamily="2" charset="-122"/>
                    </a:rPr>
                  </a:br>
                  <a:r>
                    <a:rPr lang="en-US" altLang="zh-CN" sz="2000" dirty="0">
                      <a:solidFill>
                        <a:srgbClr val="FF0000"/>
                      </a:solidFill>
                      <a:latin typeface="Times New Roman" panose="02020603050405020304" pitchFamily="18" charset="0"/>
                      <a:ea typeface="宋体" panose="02010600030101010101" pitchFamily="2" charset="-122"/>
                    </a:rPr>
                    <a:t>/*</a:t>
                  </a:r>
                  <a:r>
                    <a:rPr lang="zh-CN" altLang="en-US" sz="2000" dirty="0">
                      <a:solidFill>
                        <a:srgbClr val="FF0000"/>
                      </a:solidFill>
                      <a:latin typeface="Times New Roman" panose="02020603050405020304" pitchFamily="18" charset="0"/>
                      <a:ea typeface="宋体" panose="02010600030101010101" pitchFamily="2" charset="-122"/>
                    </a:rPr>
                    <a:t>共需</a:t>
                  </a:r>
                  <a:r>
                    <a:rPr lang="en-US" altLang="zh-CN" sz="2000" dirty="0">
                      <a:solidFill>
                        <a:srgbClr val="FF0000"/>
                      </a:solidFill>
                      <a:latin typeface="Times New Roman" panose="02020603050405020304" pitchFamily="18" charset="0"/>
                      <a:ea typeface="宋体" panose="02010600030101010101" pitchFamily="2" charset="-122"/>
                    </a:rPr>
                    <a:t>102</a:t>
                  </a:r>
                  <a:r>
                    <a:rPr lang="zh-CN" altLang="en-US" sz="2000" dirty="0">
                      <a:solidFill>
                        <a:srgbClr val="FF0000"/>
                      </a:solidFill>
                      <a:latin typeface="Times New Roman" panose="02020603050405020304" pitchFamily="18" charset="0"/>
                      <a:ea typeface="宋体" panose="02010600030101010101" pitchFamily="2" charset="-122"/>
                    </a:rPr>
                    <a:t>个整型数空间*</a:t>
                  </a:r>
                  <a:r>
                    <a:rPr lang="en-US" altLang="zh-CN" sz="2000" dirty="0">
                      <a:solidFill>
                        <a:srgbClr val="FF0000"/>
                      </a:solidFill>
                      <a:latin typeface="Times New Roman" panose="02020603050405020304" pitchFamily="18" charset="0"/>
                      <a:ea typeface="宋体" panose="02010600030101010101" pitchFamily="2" charset="-122"/>
                    </a:rPr>
                    <a:t>/</a:t>
                  </a:r>
                  <a:r>
                    <a:rPr lang="en-US" altLang="zh-CN" sz="2000" dirty="0">
                      <a:solidFill>
                        <a:srgbClr val="000000"/>
                      </a:solidFill>
                      <a:latin typeface="Times New Roman" panose="02020603050405020304" pitchFamily="18" charset="0"/>
                      <a:ea typeface="宋体" panose="02010600030101010101" pitchFamily="2" charset="-122"/>
                    </a:rPr>
                    <a:t> </a:t>
                  </a:r>
                  <a:endParaRPr lang="en-US" altLang="zh-CN" sz="2000" dirty="0">
                    <a:solidFill>
                      <a:srgbClr val="000000"/>
                    </a:solidFill>
                    <a:latin typeface="Times New Roman" panose="02020603050405020304" pitchFamily="18" charset="0"/>
                    <a:ea typeface="宋体" panose="02010600030101010101" pitchFamily="2" charset="-122"/>
                  </a:endParaRPr>
                </a:p>
              </p:txBody>
            </p:sp>
            <p:sp>
              <p:nvSpPr>
                <p:cNvPr id="98319" name="Rectangle 32"/>
                <p:cNvSpPr/>
                <p:nvPr/>
              </p:nvSpPr>
              <p:spPr>
                <a:xfrm>
                  <a:off x="2120" y="4256"/>
                  <a:ext cx="1256" cy="2818"/>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grpSp>
        <p:sp>
          <p:nvSpPr>
            <p:cNvPr id="98308" name="Rectangle 33"/>
            <p:cNvSpPr/>
            <p:nvPr/>
          </p:nvSpPr>
          <p:spPr>
            <a:xfrm>
              <a:off x="-3" y="-3"/>
              <a:ext cx="3382" cy="7080"/>
            </a:xfrm>
            <a:prstGeom prst="rect">
              <a:avLst/>
            </a:prstGeom>
            <a:noFill/>
            <a:ln w="11112"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endParaRPr lang="zh-CN" altLang="en-US" sz="1800" b="0" dirty="0">
                <a:solidFill>
                  <a:schemeClr val="tx1"/>
                </a:solidFill>
                <a:latin typeface="Arial" panose="020B0604020202020204" pitchFamily="34" charset="0"/>
                <a:ea typeface="宋体" panose="02010600030101010101" pitchFamily="2" charset="-122"/>
              </a:endParaRPr>
            </a:p>
          </p:txBody>
        </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p:nvPr/>
        </p:nvSpPr>
        <p:spPr>
          <a:xfrm>
            <a:off x="1489075" y="1498600"/>
            <a:ext cx="5903913" cy="7334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lnSpc>
                <a:spcPct val="150000"/>
              </a:lnSpc>
              <a:spcBef>
                <a:spcPct val="0"/>
              </a:spcBef>
              <a:buClrTx/>
              <a:buFont typeface="Arial" panose="020B0604020202020204" pitchFamily="34" charset="0"/>
              <a:buNone/>
            </a:pPr>
            <a:r>
              <a:rPr lang="zh-CN" altLang="en-US" b="0" dirty="0">
                <a:solidFill>
                  <a:schemeClr val="tx1"/>
                </a:solidFill>
                <a:latin typeface="Comic Sans MS" panose="030F0702030302020204" pitchFamily="66" charset="0"/>
                <a:ea typeface="宋体" panose="02010600030101010101" pitchFamily="2" charset="-122"/>
                <a:hlinkClick r:id="rId1" action="ppaction://hlinkfile"/>
              </a:rPr>
              <a:t>习题一</a:t>
            </a:r>
            <a:r>
              <a:rPr lang="zh-CN" altLang="en-US" dirty="0">
                <a:latin typeface="楷体_GB2312" pitchFamily="49" charset="-122"/>
                <a:ea typeface="楷体_GB2312" pitchFamily="49" charset="-122"/>
                <a:hlinkClick r:id="rId1" action="ppaction://hlinkfile"/>
              </a:rPr>
              <a:t> </a:t>
            </a:r>
            <a:endParaRPr lang="zh-CN" altLang="en-US" dirty="0">
              <a:solidFill>
                <a:schemeClr val="tx1"/>
              </a:solidFill>
              <a:latin typeface="Times New Roman" panose="02020603050405020304" pitchFamily="18" charset="0"/>
              <a:ea typeface="宋体" panose="02010600030101010101" pitchFamily="2" charset="-122"/>
            </a:endParaRPr>
          </a:p>
        </p:txBody>
      </p:sp>
      <p:sp>
        <p:nvSpPr>
          <p:cNvPr id="99331" name="AutoShape 3"/>
          <p:cNvSpPr/>
          <p:nvPr/>
        </p:nvSpPr>
        <p:spPr>
          <a:xfrm>
            <a:off x="3522663" y="190500"/>
            <a:ext cx="2185987" cy="639763"/>
          </a:xfrm>
          <a:prstGeom prst="roundRect">
            <a:avLst>
              <a:gd name="adj" fmla="val 21667"/>
            </a:avLst>
          </a:prstGeom>
          <a:noFill/>
          <a:ln w="9525">
            <a:noFill/>
          </a:ln>
        </p:spPr>
        <p:txBody>
          <a:bodyPr anchor="b"/>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3200" dirty="0">
                <a:solidFill>
                  <a:schemeClr val="bg1"/>
                </a:solidFill>
                <a:latin typeface="宋体" panose="02010600030101010101" pitchFamily="2" charset="-122"/>
                <a:ea typeface="宋体" panose="02010600030101010101" pitchFamily="2" charset="-122"/>
              </a:rPr>
              <a:t>作   业</a:t>
            </a:r>
            <a:endParaRPr lang="zh-CN" altLang="en-US" sz="3200" dirty="0">
              <a:solidFill>
                <a:schemeClr val="bg1"/>
              </a:solidFill>
              <a:latin typeface="宋体" panose="02010600030101010101" pitchFamily="2" charset="-122"/>
              <a:ea typeface="宋体" panose="02010600030101010101" pitchFamily="2" charset="-122"/>
            </a:endParaRPr>
          </a:p>
        </p:txBody>
      </p:sp>
      <p:pic>
        <p:nvPicPr>
          <p:cNvPr id="99332" name="Picture 5" descr="未命名"/>
          <p:cNvPicPr>
            <a:picLocks noChangeAspect="1"/>
          </p:cNvPicPr>
          <p:nvPr/>
        </p:nvPicPr>
        <p:blipFill>
          <a:blip r:embed="rId2"/>
          <a:stretch>
            <a:fillRect/>
          </a:stretch>
        </p:blipFill>
        <p:spPr>
          <a:xfrm>
            <a:off x="685800" y="2338388"/>
            <a:ext cx="7816850" cy="3632200"/>
          </a:xfrm>
          <a:prstGeom prst="rect">
            <a:avLst/>
          </a:prstGeom>
          <a:noFill/>
          <a:ln w="9525">
            <a:noFill/>
          </a:ln>
        </p:spPr>
      </p:pic>
    </p:spTree>
  </p:cSld>
  <p:clrMapOvr>
    <a:masterClrMapping/>
  </p:clrMapOvr>
  <p:transition>
    <p:cover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Text Box 4"/>
          <p:cNvSpPr txBox="1"/>
          <p:nvPr/>
        </p:nvSpPr>
        <p:spPr>
          <a:xfrm>
            <a:off x="600075" y="1144588"/>
            <a:ext cx="8501380" cy="264985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algn="l" eaLnBrk="1" hangingPunct="1">
              <a:lnSpc>
                <a:spcPct val="120000"/>
              </a:lnSpc>
              <a:buClrTx/>
              <a:buFont typeface="Arial" panose="020B0604020202020204" pitchFamily="34" charset="0"/>
              <a:buNone/>
            </a:pPr>
            <a:r>
              <a:rPr lang="en-US" altLang="zh-CN" sz="3200" dirty="0">
                <a:solidFill>
                  <a:schemeClr val="tx1"/>
                </a:solidFill>
                <a:latin typeface="Times New Roman" panose="02020603050405020304" pitchFamily="18" charset="0"/>
                <a:ea typeface="楷体_GB2312" pitchFamily="49" charset="-122"/>
                <a:sym typeface="+mn-ea"/>
              </a:rPr>
              <a:t>Donald E. Knuth (Book Series, 1968)</a:t>
            </a:r>
            <a:r>
              <a:rPr lang="en-US" altLang="zh-CN" sz="3200" dirty="0">
                <a:solidFill>
                  <a:schemeClr val="tx1"/>
                </a:solidFill>
                <a:latin typeface="Times New Roman" panose="02020603050405020304" pitchFamily="18" charset="0"/>
                <a:ea typeface="楷体_GB2312" pitchFamily="49" charset="-122"/>
                <a:sym typeface="+mn-ea"/>
              </a:rPr>
              <a:t> </a:t>
            </a:r>
            <a:endParaRPr lang="en-US" altLang="zh-CN" sz="3200" dirty="0">
              <a:solidFill>
                <a:schemeClr val="tx1"/>
              </a:solidFill>
              <a:latin typeface="Times New Roman" panose="02020603050405020304" pitchFamily="18" charset="0"/>
              <a:ea typeface="楷体_GB2312" pitchFamily="49" charset="-122"/>
            </a:endParaRPr>
          </a:p>
          <a:p>
            <a:pPr marL="0" lvl="0" algn="l" eaLnBrk="1" hangingPunct="1">
              <a:lnSpc>
                <a:spcPct val="120000"/>
              </a:lnSpc>
              <a:buClrTx/>
              <a:buFont typeface="Arial" panose="020B0604020202020204" pitchFamily="34" charset="0"/>
              <a:buNone/>
            </a:pPr>
            <a:r>
              <a:rPr lang="en-US" altLang="zh-CN" sz="3200" dirty="0">
                <a:solidFill>
                  <a:srgbClr val="6600CC"/>
                </a:solidFill>
                <a:latin typeface="Times New Roman" panose="02020603050405020304" pitchFamily="18" charset="0"/>
                <a:ea typeface="楷体_GB2312" pitchFamily="49" charset="-122"/>
                <a:sym typeface="+mn-ea"/>
              </a:rPr>
              <a:t> 《The Art of Computer Programming》</a:t>
            </a:r>
            <a:endParaRPr lang="en-US" altLang="zh-CN" sz="3200" dirty="0">
              <a:solidFill>
                <a:srgbClr val="6600CC"/>
              </a:solidFill>
              <a:latin typeface="Times New Roman" panose="02020603050405020304" pitchFamily="18" charset="0"/>
              <a:ea typeface="楷体_GB2312" pitchFamily="49" charset="-122"/>
            </a:endParaRPr>
          </a:p>
          <a:p>
            <a:pPr marL="0" lvl="0" algn="l" eaLnBrk="1" hangingPunct="1">
              <a:lnSpc>
                <a:spcPct val="120000"/>
              </a:lnSpc>
              <a:buClrTx/>
              <a:buFont typeface="Arial" panose="020B0604020202020204" pitchFamily="34" charset="0"/>
              <a:buNone/>
            </a:pPr>
            <a:r>
              <a:rPr lang="en-US" altLang="zh-CN" sz="3200" dirty="0">
                <a:solidFill>
                  <a:schemeClr val="tx1"/>
                </a:solidFill>
                <a:latin typeface="Times New Roman" panose="02020603050405020304" pitchFamily="18" charset="0"/>
                <a:ea typeface="楷体_GB2312" pitchFamily="49" charset="-122"/>
              </a:rPr>
              <a:t>Niklaus Wirth (Book, 1976)</a:t>
            </a:r>
            <a:endParaRPr lang="en-US" altLang="zh-CN" sz="3200" dirty="0">
              <a:solidFill>
                <a:schemeClr val="tx1"/>
              </a:solidFill>
              <a:latin typeface="Times New Roman" panose="02020603050405020304" pitchFamily="18" charset="0"/>
              <a:ea typeface="楷体_GB2312" pitchFamily="49" charset="-122"/>
            </a:endParaRPr>
          </a:p>
          <a:p>
            <a:pPr marL="0" lvl="0" indent="0" algn="l" eaLnBrk="1" hangingPunct="1">
              <a:lnSpc>
                <a:spcPct val="120000"/>
              </a:lnSpc>
              <a:spcBef>
                <a:spcPct val="0"/>
              </a:spcBef>
              <a:buClrTx/>
              <a:buFont typeface="Arial" panose="020B0604020202020204" pitchFamily="34" charset="0"/>
              <a:buNone/>
            </a:pPr>
            <a:r>
              <a:rPr lang="en-US" altLang="zh-CN" sz="3200" b="0" dirty="0">
                <a:solidFill>
                  <a:schemeClr val="tx1"/>
                </a:solidFill>
                <a:latin typeface="Times New Roman" panose="02020603050405020304" pitchFamily="18" charset="0"/>
                <a:ea typeface="楷体_GB2312" pitchFamily="49" charset="-122"/>
              </a:rPr>
              <a:t>  </a:t>
            </a:r>
            <a:r>
              <a:rPr lang="en-US" altLang="zh-CN" sz="3200" dirty="0">
                <a:solidFill>
                  <a:srgbClr val="6600CC"/>
                </a:solidFill>
                <a:latin typeface="Times New Roman" panose="02020603050405020304" pitchFamily="18" charset="0"/>
                <a:ea typeface="楷体_GB2312" pitchFamily="49" charset="-122"/>
              </a:rPr>
              <a:t>《Algorithms + Data Structures = Programs》</a:t>
            </a:r>
            <a:endParaRPr lang="en-US" altLang="zh-CN" sz="3200" b="0" dirty="0">
              <a:solidFill>
                <a:srgbClr val="6600CC"/>
              </a:solidFill>
              <a:latin typeface="Times New Roman" panose="02020603050405020304" pitchFamily="18" charset="0"/>
              <a:ea typeface="楷体_GB2312" pitchFamily="49" charset="-122"/>
            </a:endParaRPr>
          </a:p>
        </p:txBody>
      </p:sp>
      <p:sp>
        <p:nvSpPr>
          <p:cNvPr id="117765" name="Text Box 5"/>
          <p:cNvSpPr txBox="1"/>
          <p:nvPr/>
        </p:nvSpPr>
        <p:spPr>
          <a:xfrm>
            <a:off x="274638" y="4042728"/>
            <a:ext cx="2362200" cy="22860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50000"/>
              </a:lnSpc>
              <a:spcBef>
                <a:spcPct val="0"/>
              </a:spcBef>
              <a:buClrTx/>
              <a:buFont typeface="Arial" panose="020B0604020202020204" pitchFamily="34" charset="0"/>
              <a:buNone/>
            </a:pPr>
            <a:r>
              <a:rPr lang="zh-CN" altLang="en-US" sz="3200" dirty="0">
                <a:solidFill>
                  <a:srgbClr val="FF0000"/>
                </a:solidFill>
                <a:latin typeface="楷体_GB2312" pitchFamily="49" charset="-122"/>
                <a:ea typeface="楷体_GB2312" pitchFamily="49" charset="-122"/>
              </a:rPr>
              <a:t>  算 法</a:t>
            </a:r>
            <a:r>
              <a:rPr lang="zh-CN" altLang="en-US" sz="3200" b="0" dirty="0">
                <a:solidFill>
                  <a:srgbClr val="FF0000"/>
                </a:solidFill>
                <a:latin typeface="楷体_GB2312" pitchFamily="49" charset="-122"/>
                <a:ea typeface="楷体_GB2312" pitchFamily="49" charset="-122"/>
              </a:rPr>
              <a:t>：</a:t>
            </a:r>
            <a:endParaRPr lang="en-US" altLang="zh-CN" sz="3200" b="0" dirty="0">
              <a:solidFill>
                <a:srgbClr val="FF0000"/>
              </a:solidFill>
              <a:latin typeface="楷体_GB2312" pitchFamily="49" charset="-122"/>
              <a:ea typeface="楷体_GB2312" pitchFamily="49" charset="-122"/>
            </a:endParaRPr>
          </a:p>
          <a:p>
            <a:pPr marL="0" lvl="0" indent="0" eaLnBrk="1" hangingPunct="1">
              <a:lnSpc>
                <a:spcPct val="150000"/>
              </a:lnSpc>
              <a:spcBef>
                <a:spcPct val="0"/>
              </a:spcBef>
              <a:buClrTx/>
              <a:buFont typeface="Arial" panose="020B0604020202020204" pitchFamily="34" charset="0"/>
              <a:buNone/>
            </a:pPr>
            <a:r>
              <a:rPr lang="zh-CN" altLang="en-US" sz="3200" dirty="0">
                <a:solidFill>
                  <a:srgbClr val="FF0000"/>
                </a:solidFill>
                <a:latin typeface="楷体_GB2312" pitchFamily="49" charset="-122"/>
                <a:ea typeface="楷体_GB2312" pitchFamily="49" charset="-122"/>
              </a:rPr>
              <a:t>数据结构</a:t>
            </a:r>
            <a:r>
              <a:rPr lang="zh-CN" altLang="en-US" sz="3200" b="0" dirty="0">
                <a:solidFill>
                  <a:srgbClr val="FF0000"/>
                </a:solidFill>
                <a:latin typeface="楷体_GB2312" pitchFamily="49" charset="-122"/>
                <a:ea typeface="楷体_GB2312" pitchFamily="49" charset="-122"/>
              </a:rPr>
              <a:t>： </a:t>
            </a:r>
            <a:endParaRPr lang="zh-CN" altLang="en-US" sz="3200" dirty="0">
              <a:solidFill>
                <a:srgbClr val="800000"/>
              </a:solidFill>
              <a:latin typeface="楷体_GB2312" pitchFamily="49" charset="-122"/>
              <a:ea typeface="楷体_GB2312" pitchFamily="49" charset="-122"/>
            </a:endParaRPr>
          </a:p>
          <a:p>
            <a:pPr marL="0" lvl="0" indent="0" eaLnBrk="1" hangingPunct="1">
              <a:lnSpc>
                <a:spcPct val="150000"/>
              </a:lnSpc>
              <a:spcBef>
                <a:spcPct val="0"/>
              </a:spcBef>
              <a:buClrTx/>
              <a:buFont typeface="Arial" panose="020B0604020202020204" pitchFamily="34" charset="0"/>
              <a:buNone/>
            </a:pPr>
            <a:r>
              <a:rPr lang="zh-CN" altLang="en-US" sz="3200" dirty="0">
                <a:solidFill>
                  <a:srgbClr val="FF0000"/>
                </a:solidFill>
                <a:latin typeface="楷体_GB2312" pitchFamily="49" charset="-122"/>
                <a:ea typeface="楷体_GB2312" pitchFamily="49" charset="-122"/>
              </a:rPr>
              <a:t>  程 序</a:t>
            </a:r>
            <a:r>
              <a:rPr lang="en-US" altLang="zh-CN" sz="3200" dirty="0">
                <a:solidFill>
                  <a:srgbClr val="FF0000"/>
                </a:solidFill>
                <a:latin typeface="楷体_GB2312" pitchFamily="49" charset="-122"/>
                <a:ea typeface="楷体_GB2312" pitchFamily="49" charset="-122"/>
              </a:rPr>
              <a:t>:</a:t>
            </a:r>
            <a:endParaRPr lang="en-US" altLang="zh-CN" sz="3200" dirty="0">
              <a:solidFill>
                <a:srgbClr val="FF0000"/>
              </a:solidFill>
              <a:latin typeface="楷体_GB2312" pitchFamily="49" charset="-122"/>
              <a:ea typeface="楷体_GB2312" pitchFamily="49" charset="-122"/>
            </a:endParaRPr>
          </a:p>
        </p:txBody>
      </p:sp>
      <p:sp>
        <p:nvSpPr>
          <p:cNvPr id="117766" name="Text Box 6"/>
          <p:cNvSpPr txBox="1"/>
          <p:nvPr/>
        </p:nvSpPr>
        <p:spPr>
          <a:xfrm>
            <a:off x="2298700" y="5685790"/>
            <a:ext cx="6762750" cy="584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2900" dirty="0">
                <a:solidFill>
                  <a:srgbClr val="000000"/>
                </a:solidFill>
                <a:latin typeface="楷体_GB2312" pitchFamily="49" charset="-122"/>
                <a:ea typeface="楷体_GB2312" pitchFamily="49" charset="-122"/>
              </a:rPr>
              <a:t>为计算机处理问题而编制的一组指令集</a:t>
            </a:r>
            <a:r>
              <a:rPr lang="zh-CN" altLang="en-US" sz="3200" dirty="0">
                <a:solidFill>
                  <a:srgbClr val="000000"/>
                </a:solidFill>
                <a:latin typeface="楷体_GB2312" pitchFamily="49" charset="-122"/>
                <a:ea typeface="楷体_GB2312" pitchFamily="49" charset="-122"/>
              </a:rPr>
              <a:t> </a:t>
            </a:r>
            <a:endParaRPr lang="zh-CN" altLang="en-US" sz="3200" dirty="0">
              <a:solidFill>
                <a:srgbClr val="000000"/>
              </a:solidFill>
              <a:latin typeface="楷体_GB2312" pitchFamily="49" charset="-122"/>
              <a:ea typeface="楷体_GB2312" pitchFamily="49" charset="-122"/>
            </a:endParaRPr>
          </a:p>
        </p:txBody>
      </p:sp>
      <p:sp>
        <p:nvSpPr>
          <p:cNvPr id="117767" name="Text Box 7"/>
          <p:cNvSpPr txBox="1"/>
          <p:nvPr/>
        </p:nvSpPr>
        <p:spPr>
          <a:xfrm>
            <a:off x="2343150" y="4228465"/>
            <a:ext cx="2867025" cy="5508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2900" dirty="0">
                <a:solidFill>
                  <a:srgbClr val="000000"/>
                </a:solidFill>
                <a:latin typeface="楷体_GB2312" pitchFamily="49" charset="-122"/>
                <a:ea typeface="楷体_GB2312" pitchFamily="49" charset="-122"/>
              </a:rPr>
              <a:t>处理问题的策略</a:t>
            </a:r>
            <a:endParaRPr lang="zh-CN" altLang="en-US" sz="2900" dirty="0">
              <a:solidFill>
                <a:srgbClr val="000000"/>
              </a:solidFill>
              <a:latin typeface="楷体_GB2312" pitchFamily="49" charset="-122"/>
              <a:ea typeface="楷体_GB2312" pitchFamily="49" charset="-122"/>
            </a:endParaRPr>
          </a:p>
        </p:txBody>
      </p:sp>
      <p:sp>
        <p:nvSpPr>
          <p:cNvPr id="117768" name="Text Box 8"/>
          <p:cNvSpPr txBox="1"/>
          <p:nvPr/>
        </p:nvSpPr>
        <p:spPr>
          <a:xfrm>
            <a:off x="2319338" y="5017453"/>
            <a:ext cx="3632200" cy="5508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2900" dirty="0">
                <a:solidFill>
                  <a:srgbClr val="000000"/>
                </a:solidFill>
                <a:latin typeface="楷体_GB2312" pitchFamily="49" charset="-122"/>
                <a:ea typeface="楷体_GB2312" pitchFamily="49" charset="-122"/>
              </a:rPr>
              <a:t>处理问题的数学模型</a:t>
            </a:r>
            <a:endParaRPr lang="zh-CN" altLang="en-US" sz="2900" dirty="0">
              <a:solidFill>
                <a:srgbClr val="000000"/>
              </a:solidFill>
              <a:latin typeface="楷体_GB2312" pitchFamily="49" charset="-122"/>
              <a:ea typeface="楷体_GB2312" pitchFamily="49" charset="-122"/>
            </a:endParaRPr>
          </a:p>
        </p:txBody>
      </p:sp>
      <p:sp>
        <p:nvSpPr>
          <p:cNvPr id="117769" name="Text Box 9">
            <a:hlinkClick r:id="" action="ppaction://hlinkshowjump?jump=nextslide"/>
          </p:cNvPr>
          <p:cNvSpPr txBox="1"/>
          <p:nvPr/>
        </p:nvSpPr>
        <p:spPr>
          <a:xfrm>
            <a:off x="317500" y="231775"/>
            <a:ext cx="4268788"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3200" dirty="0">
                <a:solidFill>
                  <a:schemeClr val="bg1"/>
                </a:solidFill>
                <a:latin typeface="宋体" panose="02010600030101010101" pitchFamily="2" charset="-122"/>
                <a:ea typeface="宋体" panose="02010600030101010101" pitchFamily="2" charset="-122"/>
              </a:rPr>
              <a:t>1.1   </a:t>
            </a:r>
            <a:r>
              <a:rPr lang="zh-CN" altLang="en-US" sz="3200" dirty="0">
                <a:solidFill>
                  <a:schemeClr val="bg1"/>
                </a:solidFill>
                <a:latin typeface="宋体" panose="02010600030101010101" pitchFamily="2" charset="-122"/>
                <a:ea typeface="宋体" panose="02010600030101010101" pitchFamily="2" charset="-122"/>
              </a:rPr>
              <a:t>什么是数据结构</a:t>
            </a:r>
            <a:endParaRPr lang="zh-CN" altLang="en-US" sz="3200" dirty="0">
              <a:solidFill>
                <a:schemeClr val="bg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7769"/>
                                        </p:tgtEl>
                                        <p:attrNameLst>
                                          <p:attrName>style.visibility</p:attrName>
                                        </p:attrNameLst>
                                      </p:cBhvr>
                                      <p:to>
                                        <p:strVal val="visible"/>
                                      </p:to>
                                    </p:set>
                                    <p:animEffect transition="in" filter="wipe(up)">
                                      <p:cBhvr>
                                        <p:cTn id="7" dur="500"/>
                                        <p:tgtEl>
                                          <p:spTgt spid="11776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7764"/>
                                        </p:tgtEl>
                                        <p:attrNameLst>
                                          <p:attrName>style.visibility</p:attrName>
                                        </p:attrNameLst>
                                      </p:cBhvr>
                                      <p:to>
                                        <p:strVal val="visible"/>
                                      </p:to>
                                    </p:set>
                                    <p:animEffect transition="in" filter="wipe(left)">
                                      <p:cBhvr>
                                        <p:cTn id="11" dur="500"/>
                                        <p:tgtEl>
                                          <p:spTgt spid="11776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17765"/>
                                        </p:tgtEl>
                                        <p:attrNameLst>
                                          <p:attrName>style.visibility</p:attrName>
                                        </p:attrNameLst>
                                      </p:cBhvr>
                                      <p:to>
                                        <p:strVal val="visible"/>
                                      </p:to>
                                    </p:set>
                                    <p:animEffect transition="in" filter="box(out)">
                                      <p:cBhvr>
                                        <p:cTn id="16" dur="500"/>
                                        <p:tgtEl>
                                          <p:spTgt spid="11776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7767"/>
                                        </p:tgtEl>
                                        <p:attrNameLst>
                                          <p:attrName>style.visibility</p:attrName>
                                        </p:attrNameLst>
                                      </p:cBhvr>
                                      <p:to>
                                        <p:strVal val="visible"/>
                                      </p:to>
                                    </p:set>
                                    <p:animEffect transition="in" filter="wipe(left)">
                                      <p:cBhvr>
                                        <p:cTn id="21" dur="500"/>
                                        <p:tgtEl>
                                          <p:spTgt spid="11776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7768"/>
                                        </p:tgtEl>
                                        <p:attrNameLst>
                                          <p:attrName>style.visibility</p:attrName>
                                        </p:attrNameLst>
                                      </p:cBhvr>
                                      <p:to>
                                        <p:strVal val="visible"/>
                                      </p:to>
                                    </p:set>
                                    <p:animEffect transition="in" filter="wipe(left)">
                                      <p:cBhvr>
                                        <p:cTn id="26" dur="500"/>
                                        <p:tgtEl>
                                          <p:spTgt spid="1177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7766"/>
                                        </p:tgtEl>
                                        <p:attrNameLst>
                                          <p:attrName>style.visibility</p:attrName>
                                        </p:attrNameLst>
                                      </p:cBhvr>
                                      <p:to>
                                        <p:strVal val="visible"/>
                                      </p:to>
                                    </p:set>
                                    <p:animEffect transition="in" filter="wipe(left)">
                                      <p:cBhvr>
                                        <p:cTn id="31" dur="500"/>
                                        <p:tgtEl>
                                          <p:spTgt spid="117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p:bldP spid="117765" grpId="0"/>
      <p:bldP spid="117766" grpId="0"/>
      <p:bldP spid="117767" grpId="0"/>
      <p:bldP spid="117768" grpId="0"/>
      <p:bldP spid="117769" grpId="0"/>
    </p:bldLst>
  </p:timing>
</p:sld>
</file>

<file path=ppt/theme/theme1.xml><?xml version="1.0" encoding="utf-8"?>
<a:theme xmlns:a="http://schemas.openxmlformats.org/drawingml/2006/main" name="sample">
  <a:themeElements>
    <a:clrScheme name="sample 5">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6600CC"/>
      </a:hlink>
      <a:folHlink>
        <a:srgbClr val="6D50CA"/>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sample 1">
        <a:dk1>
          <a:srgbClr val="000000"/>
        </a:dk1>
        <a:lt1>
          <a:srgbClr val="FFFFFF"/>
        </a:lt1>
        <a:dk2>
          <a:srgbClr val="1640B6"/>
        </a:dk2>
        <a:lt2>
          <a:srgbClr val="B2B2B2"/>
        </a:lt2>
        <a:accent1>
          <a:srgbClr val="48BDEC"/>
        </a:accent1>
        <a:accent2>
          <a:srgbClr val="E68402"/>
        </a:accent2>
        <a:accent3>
          <a:srgbClr val="FFFFFF"/>
        </a:accent3>
        <a:accent4>
          <a:srgbClr val="000000"/>
        </a:accent4>
        <a:accent5>
          <a:srgbClr val="B1DBF4"/>
        </a:accent5>
        <a:accent6>
          <a:srgbClr val="D07702"/>
        </a:accent6>
        <a:hlink>
          <a:srgbClr val="339966"/>
        </a:hlink>
        <a:folHlink>
          <a:srgbClr val="7E88E4"/>
        </a:folHlink>
      </a:clrScheme>
      <a:clrMap bg1="lt1" tx1="dk1" bg2="lt2" tx2="dk2" accent1="accent1" accent2="accent2" accent3="accent3" accent4="accent4" accent5="accent5" accent6="accent6" hlink="hlink" folHlink="folHlink"/>
    </a:extraClrScheme>
    <a:extraClrScheme>
      <a:clrScheme name="sample 2">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8BBC00"/>
        </a:hlink>
        <a:folHlink>
          <a:srgbClr val="6D50CA"/>
        </a:folHlink>
      </a:clrScheme>
      <a:clrMap bg1="lt1" tx1="dk1" bg2="lt2" tx2="dk2" accent1="accent1" accent2="accent2" accent3="accent3" accent4="accent4" accent5="accent5" accent6="accent6" hlink="hlink" folHlink="folHlink"/>
    </a:extraClrScheme>
    <a:extraClrScheme>
      <a:clrScheme name="sample 3">
        <a:dk1>
          <a:srgbClr val="25095D"/>
        </a:dk1>
        <a:lt1>
          <a:srgbClr val="FFFFFF"/>
        </a:lt1>
        <a:dk2>
          <a:srgbClr val="235752"/>
        </a:dk2>
        <a:lt2>
          <a:srgbClr val="B2B2B2"/>
        </a:lt2>
        <a:accent1>
          <a:srgbClr val="DAAF34"/>
        </a:accent1>
        <a:accent2>
          <a:srgbClr val="6F9A3C"/>
        </a:accent2>
        <a:accent3>
          <a:srgbClr val="FFFFFF"/>
        </a:accent3>
        <a:accent4>
          <a:srgbClr val="1E064E"/>
        </a:accent4>
        <a:accent5>
          <a:srgbClr val="EAD4AE"/>
        </a:accent5>
        <a:accent6>
          <a:srgbClr val="648B35"/>
        </a:accent6>
        <a:hlink>
          <a:srgbClr val="8DAED9"/>
        </a:hlink>
        <a:folHlink>
          <a:srgbClr val="A8CB7D"/>
        </a:folHlink>
      </a:clrScheme>
      <a:clrMap bg1="lt1" tx1="dk1" bg2="lt2" tx2="dk2" accent1="accent1" accent2="accent2" accent3="accent3" accent4="accent4" accent5="accent5" accent6="accent6" hlink="hlink" folHlink="folHlink"/>
    </a:extraClrScheme>
    <a:extraClrScheme>
      <a:clrScheme name="sample 4">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000066"/>
        </a:hlink>
        <a:folHlink>
          <a:srgbClr val="6D50CA"/>
        </a:folHlink>
      </a:clrScheme>
      <a:clrMap bg1="lt1" tx1="dk1" bg2="lt2" tx2="dk2" accent1="accent1" accent2="accent2" accent3="accent3" accent4="accent4" accent5="accent5" accent6="accent6" hlink="hlink" folHlink="folHlink"/>
    </a:extraClrScheme>
    <a:extraClrScheme>
      <a:clrScheme name="sample 5">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6600CC"/>
        </a:hlink>
        <a:folHlink>
          <a:srgbClr val="6D50C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Capsules</Template>
  <TotalTime>0</TotalTime>
  <Words>11178</Words>
  <Application>WPS 演示</Application>
  <PresentationFormat>全屏显示(4:3)</PresentationFormat>
  <Paragraphs>961</Paragraphs>
  <Slides>86</Slides>
  <Notes>1</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5</vt:i4>
      </vt:variant>
      <vt:variant>
        <vt:lpstr>幻灯片标题</vt:lpstr>
      </vt:variant>
      <vt:variant>
        <vt:i4>86</vt:i4>
      </vt:variant>
    </vt:vector>
  </HeadingPairs>
  <TitlesOfParts>
    <vt:vector size="112" baseType="lpstr">
      <vt:lpstr>Arial</vt:lpstr>
      <vt:lpstr>宋体</vt:lpstr>
      <vt:lpstr>Wingdings</vt:lpstr>
      <vt:lpstr>Verdana</vt:lpstr>
      <vt:lpstr>Times New Roman</vt:lpstr>
      <vt:lpstr>隶书</vt:lpstr>
      <vt:lpstr>微软雅黑</vt:lpstr>
      <vt:lpstr>楷体_GB2312</vt:lpstr>
      <vt:lpstr>新宋体</vt:lpstr>
      <vt:lpstr>华文彩云</vt:lpstr>
      <vt:lpstr>Arial Unicode MS</vt:lpstr>
      <vt:lpstr>华文行楷</vt:lpstr>
      <vt:lpstr>Arial Black</vt:lpstr>
      <vt:lpstr>Symbol</vt:lpstr>
      <vt:lpstr>仿宋_GB2312</vt:lpstr>
      <vt:lpstr>仿宋</vt:lpstr>
      <vt:lpstr>Comic Sans MS</vt:lpstr>
      <vt:lpstr>_x000B__x000C_</vt:lpstr>
      <vt:lpstr>Segoe Print</vt:lpstr>
      <vt:lpstr>黑体</vt:lpstr>
      <vt:lpstr>sample</vt:lpstr>
      <vt:lpstr>Word.Document.8</vt:lpstr>
      <vt:lpstr>Word.Document.8</vt:lpstr>
      <vt:lpstr>Word.Document.8</vt:lpstr>
      <vt:lpstr>Word.Document.8</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 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 基本概念和术语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sj</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排序</dc:title>
  <dc:creator>hyg</dc:creator>
  <cp:lastModifiedBy>GD010</cp:lastModifiedBy>
  <cp:revision>707</cp:revision>
  <dcterms:created xsi:type="dcterms:W3CDTF">1999-12-30T06:19:00Z</dcterms:created>
  <dcterms:modified xsi:type="dcterms:W3CDTF">2019-09-01T01:00:06Z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