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5"/>
  </p:handoutMasterIdLst>
  <p:sldIdLst>
    <p:sldId id="687" r:id="rId3"/>
    <p:sldId id="315" r:id="rId5"/>
    <p:sldId id="330" r:id="rId6"/>
    <p:sldId id="269" r:id="rId7"/>
    <p:sldId id="414" r:id="rId8"/>
    <p:sldId id="305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588" r:id="rId17"/>
    <p:sldId id="586" r:id="rId18"/>
    <p:sldId id="585" r:id="rId19"/>
    <p:sldId id="584" r:id="rId20"/>
    <p:sldId id="583" r:id="rId21"/>
    <p:sldId id="582" r:id="rId22"/>
    <p:sldId id="581" r:id="rId23"/>
    <p:sldId id="580" r:id="rId24"/>
    <p:sldId id="579" r:id="rId25"/>
    <p:sldId id="578" r:id="rId26"/>
    <p:sldId id="570" r:id="rId27"/>
    <p:sldId id="575" r:id="rId28"/>
    <p:sldId id="576" r:id="rId29"/>
    <p:sldId id="574" r:id="rId30"/>
    <p:sldId id="573" r:id="rId31"/>
    <p:sldId id="572" r:id="rId32"/>
    <p:sldId id="571" r:id="rId33"/>
    <p:sldId id="577" r:id="rId34"/>
    <p:sldId id="422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9" r:id="rId44"/>
    <p:sldId id="450" r:id="rId45"/>
    <p:sldId id="268" r:id="rId46"/>
    <p:sldId id="270" r:id="rId47"/>
    <p:sldId id="271" r:id="rId48"/>
    <p:sldId id="272" r:id="rId49"/>
    <p:sldId id="369" r:id="rId50"/>
    <p:sldId id="312" r:id="rId51"/>
    <p:sldId id="313" r:id="rId52"/>
    <p:sldId id="281" r:id="rId53"/>
    <p:sldId id="282" r:id="rId54"/>
    <p:sldId id="283" r:id="rId55"/>
    <p:sldId id="348" r:id="rId56"/>
    <p:sldId id="314" r:id="rId57"/>
    <p:sldId id="451" r:id="rId58"/>
    <p:sldId id="452" r:id="rId59"/>
    <p:sldId id="453" r:id="rId60"/>
    <p:sldId id="285" r:id="rId61"/>
    <p:sldId id="286" r:id="rId62"/>
    <p:sldId id="287" r:id="rId63"/>
    <p:sldId id="318" r:id="rId64"/>
    <p:sldId id="454" r:id="rId65"/>
    <p:sldId id="455" r:id="rId66"/>
    <p:sldId id="456" r:id="rId67"/>
    <p:sldId id="288" r:id="rId68"/>
    <p:sldId id="388" r:id="rId69"/>
    <p:sldId id="386" r:id="rId70"/>
    <p:sldId id="411" r:id="rId71"/>
    <p:sldId id="389" r:id="rId72"/>
    <p:sldId id="306" r:id="rId73"/>
    <p:sldId id="292" r:id="rId74"/>
    <p:sldId id="296" r:id="rId75"/>
    <p:sldId id="457" r:id="rId76"/>
    <p:sldId id="294" r:id="rId77"/>
    <p:sldId id="301" r:id="rId78"/>
    <p:sldId id="302" r:id="rId79"/>
    <p:sldId id="303" r:id="rId80"/>
    <p:sldId id="320" r:id="rId81"/>
    <p:sldId id="324" r:id="rId82"/>
    <p:sldId id="325" r:id="rId83"/>
    <p:sldId id="326" r:id="rId84"/>
    <p:sldId id="600" r:id="rId85"/>
    <p:sldId id="599" r:id="rId86"/>
    <p:sldId id="606" r:id="rId87"/>
    <p:sldId id="605" r:id="rId88"/>
    <p:sldId id="596" r:id="rId89"/>
    <p:sldId id="595" r:id="rId90"/>
    <p:sldId id="594" r:id="rId91"/>
    <p:sldId id="590" r:id="rId92"/>
    <p:sldId id="592" r:id="rId93"/>
    <p:sldId id="608" r:id="rId94"/>
    <p:sldId id="591" r:id="rId95"/>
    <p:sldId id="589" r:id="rId96"/>
    <p:sldId id="604" r:id="rId97"/>
    <p:sldId id="611" r:id="rId98"/>
    <p:sldId id="610" r:id="rId99"/>
    <p:sldId id="609" r:id="rId100"/>
    <p:sldId id="601" r:id="rId101"/>
    <p:sldId id="614" r:id="rId102"/>
    <p:sldId id="613" r:id="rId103"/>
    <p:sldId id="612" r:id="rId104"/>
    <p:sldId id="615" r:id="rId105"/>
    <p:sldId id="616" r:id="rId106"/>
    <p:sldId id="334" r:id="rId107"/>
    <p:sldId id="327" r:id="rId108"/>
    <p:sldId id="328" r:id="rId109"/>
    <p:sldId id="329" r:id="rId110"/>
    <p:sldId id="403" r:id="rId111"/>
    <p:sldId id="404" r:id="rId112"/>
    <p:sldId id="405" r:id="rId113"/>
    <p:sldId id="412" r:id="rId114"/>
  </p:sldIdLst>
  <p:sldSz cx="9144000" cy="6858000" type="screen4x3"/>
  <p:notesSz cx="6858000" cy="9144000"/>
  <p:custDataLst>
    <p:tags r:id="rId11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0000CC"/>
    <a:srgbClr val="FF3300"/>
    <a:srgbClr val="006699"/>
    <a:srgbClr val="99FF66"/>
    <a:srgbClr val="66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/>
  </p:normalViewPr>
  <p:slideViewPr>
    <p:cSldViewPr showGuides="1">
      <p:cViewPr varScale="1">
        <p:scale>
          <a:sx n="83" d="100"/>
          <a:sy n="83" d="100"/>
        </p:scale>
        <p:origin x="774" y="78"/>
      </p:cViewPr>
      <p:guideLst>
        <p:guide orient="horz" pos="48"/>
        <p:guide pos="1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9" Type="http://schemas.openxmlformats.org/officeDocument/2006/relationships/tags" Target="tags/tag1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handoutMaster" Target="handoutMasters/handoutMaster1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16739" name="Rectangle 1026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1027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---Reverse  Polish   Notation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/>
          <p:nvPr/>
        </p:nvSpPr>
        <p:spPr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7"/>
          <p:cNvSpPr/>
          <p:nvPr/>
        </p:nvSpPr>
        <p:spPr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2053" name="Oval 8"/>
          <p:cNvSpPr/>
          <p:nvPr/>
        </p:nvSpPr>
        <p:spPr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>
            <a:outerShdw dist="172739" dir="3238357" algn="ctr" rotWithShape="0">
              <a:schemeClr val="tx1"/>
            </a:outerShdw>
          </a:effectLst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2054" name="Freeform 9" descr="1"/>
          <p:cNvSpPr/>
          <p:nvPr/>
        </p:nvSpPr>
        <p:spPr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0" b="0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10" descr="2"/>
          <p:cNvSpPr/>
          <p:nvPr/>
        </p:nvSpPr>
        <p:spPr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0" b="0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rotWithShape="1">
            <a:blip r:embed="rId3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11" descr="55282"/>
          <p:cNvSpPr/>
          <p:nvPr/>
        </p:nvSpPr>
        <p:spPr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0" b="0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14" descr="4"/>
          <p:cNvSpPr/>
          <p:nvPr/>
        </p:nvSpPr>
        <p:spPr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0" b="0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rotWithShape="1">
            <a:blip r:embed="rId5" cstate="print"/>
            <a:stretch>
              <a:fillRect/>
            </a:stretch>
          </a:blipFill>
          <a:ln w="762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Oval 15"/>
          <p:cNvSpPr/>
          <p:nvPr/>
        </p:nvSpPr>
        <p:spPr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2059" name="Text Box 16"/>
          <p:cNvSpPr txBox="1"/>
          <p:nvPr/>
        </p:nvSpPr>
        <p:spPr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b="1" dirty="0"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latin typeface="Verdana" panose="020B0604030504040204" pitchFamily="34" charset="0"/>
              </a:rPr>
              <a:t>GU</a:t>
            </a:r>
            <a:endParaRPr lang="en-US" altLang="zh-CN" b="1" dirty="0">
              <a:latin typeface="Verdana" panose="020B0604030504040204" pitchFamily="34" charset="0"/>
            </a:endParaRP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CN" noProof="1"/>
          </a:p>
        </p:txBody>
      </p:sp>
      <p:sp>
        <p:nvSpPr>
          <p:cNvPr id="23041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altLang="zh-CN" noProof="1"/>
              <a:t>Click to edit Master subtitle style</a:t>
            </a:r>
            <a:endParaRPr lang="en-US" altLang="zh-CN" noProof="1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6525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9.png"/><Relationship Id="rId15" Type="http://schemas.openxmlformats.org/officeDocument/2006/relationships/image" Target="../media/image8.jpeg"/><Relationship Id="rId14" Type="http://schemas.openxmlformats.org/officeDocument/2006/relationships/image" Target="../media/image7.jpeg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/>
          <p:nvPr/>
        </p:nvSpPr>
        <p:spPr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0" name="Rectangle 8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grpSp>
        <p:nvGrpSpPr>
          <p:cNvPr id="1031" name="Group 9"/>
          <p:cNvGrpSpPr/>
          <p:nvPr/>
        </p:nvGrpSpPr>
        <p:grpSpPr>
          <a:xfrm>
            <a:off x="7524750" y="188913"/>
            <a:ext cx="1449388" cy="1368425"/>
            <a:chOff x="4604" y="119"/>
            <a:chExt cx="1049" cy="953"/>
          </a:xfrm>
        </p:grpSpPr>
        <p:sp>
          <p:nvSpPr>
            <p:cNvPr id="229386" name="Oval 10"/>
            <p:cNvSpPr>
              <a:spLocks noChangeArrowheads="1"/>
            </p:cNvSpPr>
            <p:nvPr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1"/>
            <p:cNvSpPr/>
            <p:nvPr/>
          </p:nvSpPr>
          <p:spPr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dist="63500" dir="221219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12" descr="4"/>
            <p:cNvSpPr/>
            <p:nvPr/>
          </p:nvSpPr>
          <p:spPr>
            <a:xfrm>
              <a:off x="5077" y="282"/>
              <a:ext cx="425" cy="587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0" b="0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rotWithShape="1">
              <a:blip r:embed="rId12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3" descr="1"/>
            <p:cNvSpPr/>
            <p:nvPr/>
          </p:nvSpPr>
          <p:spPr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0" b="0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rotWithShape="1">
              <a:blip r:embed="rId13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4" descr="2"/>
            <p:cNvSpPr/>
            <p:nvPr/>
          </p:nvSpPr>
          <p:spPr>
            <a:xfrm>
              <a:off x="4629" y="286"/>
              <a:ext cx="418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0" b="0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rotWithShape="1">
              <a:blip r:embed="rId14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5" descr="55282"/>
            <p:cNvSpPr/>
            <p:nvPr/>
          </p:nvSpPr>
          <p:spPr>
            <a:xfrm>
              <a:off x="4769" y="586"/>
              <a:ext cx="591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0" b="0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rotWithShape="1">
              <a:blip r:embed="rId15" cstate="print"/>
              <a:stretch>
                <a:fillRect/>
              </a:stretch>
            </a:blipFill>
            <a:ln w="762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Oval 16"/>
            <p:cNvSpPr/>
            <p:nvPr/>
          </p:nvSpPr>
          <p:spPr>
            <a:xfrm>
              <a:off x="4914" y="439"/>
              <a:ext cx="329" cy="31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32" name="Picture 16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956550" y="6165850"/>
            <a:ext cx="1127125" cy="6286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://trust.gzhu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hyperlink" Target="&#20064;&#39064;3%20&#26632;&#21644;&#38431;&#21015;.do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76.xml"/><Relationship Id="rId1" Type="http://schemas.openxmlformats.org/officeDocument/2006/relationships/slide" Target="slide7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image" Target="../media/image1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75.xml"/><Relationship Id="rId1" Type="http://schemas.openxmlformats.org/officeDocument/2006/relationships/slide" Target="slide7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WordArt 2"/>
          <p:cNvSpPr>
            <a:spLocks noChangeArrowheads="1" noChangeShapeType="1" noTextEdit="1"/>
          </p:cNvSpPr>
          <p:nvPr/>
        </p:nvSpPr>
        <p:spPr bwMode="auto">
          <a:xfrm>
            <a:off x="4705350" y="763585"/>
            <a:ext cx="4422775" cy="17494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  <a:cs typeface="+mn-cs"/>
              </a:rPr>
              <a:t>数据结构</a:t>
            </a:r>
            <a:endParaRPr kumimoji="0" lang="zh-CN" altLang="en-US" sz="3600" b="1" i="0" u="none" strike="noStrike" kern="10" cap="none" spc="0" normalizeH="0" baseline="0" noProof="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隶书" panose="02010509060101010101" charset="-122"/>
              <a:ea typeface="隶书" panose="02010509060101010101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  <a:cs typeface="+mn-cs"/>
              </a:rPr>
              <a:t>Data Structure</a:t>
            </a:r>
            <a:endParaRPr kumimoji="0" lang="zh-CN" altLang="en-US" sz="3600" b="1" i="0" u="none" strike="noStrike" kern="10" cap="none" spc="0" normalizeH="0" baseline="0" noProof="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隶书" panose="02010509060101010101" charset="-122"/>
              <a:ea typeface="隶书" panose="02010509060101010101" charset="-122"/>
              <a:cs typeface="+mn-cs"/>
            </a:endParaRPr>
          </a:p>
        </p:txBody>
      </p:sp>
      <p:sp>
        <p:nvSpPr>
          <p:cNvPr id="13315" name="Text Box 4"/>
          <p:cNvSpPr txBox="1"/>
          <p:nvPr/>
        </p:nvSpPr>
        <p:spPr>
          <a:xfrm>
            <a:off x="685800" y="152400"/>
            <a:ext cx="2362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charset="-122"/>
              </a:rPr>
              <a:t>广州大学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192517" name="Oval 5"/>
          <p:cNvSpPr>
            <a:spLocks noChangeArrowheads="1"/>
          </p:cNvSpPr>
          <p:nvPr/>
        </p:nvSpPr>
        <p:spPr bwMode="ltGray">
          <a:xfrm>
            <a:off x="5156200" y="38909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Text Box 6"/>
          <p:cNvSpPr txBox="1"/>
          <p:nvPr/>
        </p:nvSpPr>
        <p:spPr>
          <a:xfrm>
            <a:off x="5637213" y="4441825"/>
            <a:ext cx="3344862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计算机科学与网络工程学院</a:t>
            </a:r>
            <a:endParaRPr lang="zh-CN" altLang="en-US" sz="1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519" name="Oval 7"/>
          <p:cNvSpPr>
            <a:spLocks noChangeArrowheads="1"/>
          </p:cNvSpPr>
          <p:nvPr/>
        </p:nvSpPr>
        <p:spPr bwMode="ltGray">
          <a:xfrm>
            <a:off x="5149850" y="44989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Text Box 8"/>
          <p:cNvSpPr txBox="1"/>
          <p:nvPr/>
        </p:nvSpPr>
        <p:spPr>
          <a:xfrm>
            <a:off x="5634038" y="3808413"/>
            <a:ext cx="3376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主讲人：王国军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521" name="Oval 9"/>
          <p:cNvSpPr>
            <a:spLocks noChangeArrowheads="1"/>
          </p:cNvSpPr>
          <p:nvPr/>
        </p:nvSpPr>
        <p:spPr bwMode="ltGray">
          <a:xfrm>
            <a:off x="5156200" y="5972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1" name="Text Box 10"/>
          <p:cNvSpPr txBox="1"/>
          <p:nvPr/>
        </p:nvSpPr>
        <p:spPr>
          <a:xfrm>
            <a:off x="5616575" y="4875213"/>
            <a:ext cx="3219450" cy="754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3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csgjwang@gzhu.edu.cn</a:t>
            </a:r>
            <a:endParaRPr lang="en-US" altLang="zh-CN" sz="23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http://trust.gzhu.edu.cn/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24" name="Oval 12"/>
          <p:cNvSpPr>
            <a:spLocks noChangeArrowheads="1"/>
          </p:cNvSpPr>
          <p:nvPr/>
        </p:nvSpPr>
        <p:spPr bwMode="ltGray">
          <a:xfrm>
            <a:off x="5148263" y="51657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3" name="Text Box 13"/>
          <p:cNvSpPr txBox="1"/>
          <p:nvPr/>
        </p:nvSpPr>
        <p:spPr>
          <a:xfrm>
            <a:off x="5614988" y="5729288"/>
            <a:ext cx="3397250" cy="983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电话：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020-39366920</a:t>
            </a:r>
            <a:endParaRPr lang="en-US" altLang="zh-CN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手机：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13360581866</a:t>
            </a:r>
            <a:endParaRPr lang="en-US" altLang="zh-CN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办公室：行政西楼前座</a:t>
            </a:r>
            <a:r>
              <a:rPr lang="en-US" altLang="zh-CN" sz="18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429B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室</a:t>
            </a:r>
            <a:endParaRPr lang="zh-CN" altLang="en-US" sz="18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24" name="Text Box 14"/>
          <p:cNvSpPr txBox="1"/>
          <p:nvPr/>
        </p:nvSpPr>
        <p:spPr>
          <a:xfrm>
            <a:off x="55245" y="6280150"/>
            <a:ext cx="482155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根据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《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数据结构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》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（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C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语言版）（第</a:t>
            </a:r>
            <a:r>
              <a:rPr lang="en-US" altLang="zh-CN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2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版）制作，仅供广州大学计算机、软件工程、网络工程</a:t>
            </a:r>
            <a:r>
              <a:rPr lang="en-US" altLang="zh-CN" sz="1300" dirty="0" smtClean="0">
                <a:solidFill>
                  <a:srgbClr val="FFFF66"/>
                </a:solidFill>
                <a:ea typeface="楷体_GB2312" pitchFamily="49" charset="-122"/>
                <a:sym typeface="+mn-ea"/>
              </a:rPr>
              <a:t>2018</a:t>
            </a:r>
            <a:r>
              <a:rPr lang="zh-CN" altLang="en-US" sz="1300" dirty="0" smtClean="0">
                <a:solidFill>
                  <a:srgbClr val="FFFF66"/>
                </a:solidFill>
                <a:ea typeface="楷体_GB2312" pitchFamily="49" charset="-122"/>
                <a:sym typeface="+mn-ea"/>
              </a:rPr>
              <a:t>级</a:t>
            </a:r>
            <a:r>
              <a:rPr lang="zh-CN" altLang="en-US" sz="1300" dirty="0">
                <a:solidFill>
                  <a:srgbClr val="FFFF66"/>
                </a:solidFill>
                <a:ea typeface="楷体_GB2312" pitchFamily="49" charset="-122"/>
                <a:sym typeface="+mn-ea"/>
              </a:rPr>
              <a:t>本科生和任课老师使用。</a:t>
            </a:r>
            <a:endParaRPr lang="zh-CN" altLang="en-US" sz="1300" dirty="0">
              <a:solidFill>
                <a:srgbClr val="FFFF66"/>
              </a:solidFill>
              <a:ea typeface="宋体" panose="02010600030101010101" pitchFamily="2" charset="-122"/>
            </a:endParaRPr>
          </a:p>
        </p:txBody>
      </p:sp>
      <p:pic>
        <p:nvPicPr>
          <p:cNvPr id="1332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8" y="60325"/>
            <a:ext cx="112712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6" name="椭圆 3"/>
          <p:cNvSpPr/>
          <p:nvPr/>
        </p:nvSpPr>
        <p:spPr>
          <a:xfrm>
            <a:off x="30163" y="88900"/>
            <a:ext cx="701675" cy="671513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/>
          <p:nvPr/>
        </p:nvSpPr>
        <p:spPr>
          <a:xfrm>
            <a:off x="539750" y="1412875"/>
            <a:ext cx="7216775" cy="1643063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Pop(&amp;S, &amp;e)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已存在且非空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操作结果：删除栈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的栈顶元素，并且用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Line 5"/>
          <p:cNvSpPr/>
          <p:nvPr/>
        </p:nvSpPr>
        <p:spPr>
          <a:xfrm>
            <a:off x="1476375" y="3621088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2" name="Line 6"/>
          <p:cNvSpPr/>
          <p:nvPr/>
        </p:nvSpPr>
        <p:spPr>
          <a:xfrm>
            <a:off x="1476375" y="3849688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Line 7"/>
          <p:cNvSpPr/>
          <p:nvPr/>
        </p:nvSpPr>
        <p:spPr>
          <a:xfrm>
            <a:off x="1476375" y="4687888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Text Box 8"/>
          <p:cNvSpPr txBox="1"/>
          <p:nvPr/>
        </p:nvSpPr>
        <p:spPr>
          <a:xfrm>
            <a:off x="1495425" y="3900488"/>
            <a:ext cx="59055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5" name="Text Box 9"/>
          <p:cNvSpPr txBox="1"/>
          <p:nvPr/>
        </p:nvSpPr>
        <p:spPr>
          <a:xfrm>
            <a:off x="2105025" y="3900488"/>
            <a:ext cx="59055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Text Box 10"/>
          <p:cNvSpPr txBox="1"/>
          <p:nvPr/>
        </p:nvSpPr>
        <p:spPr>
          <a:xfrm>
            <a:off x="5210175" y="3900488"/>
            <a:ext cx="59055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75" name="Line 11"/>
          <p:cNvSpPr/>
          <p:nvPr/>
        </p:nvSpPr>
        <p:spPr>
          <a:xfrm flipV="1">
            <a:off x="4752975" y="4687888"/>
            <a:ext cx="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2298" name="Text Box 12"/>
          <p:cNvSpPr txBox="1"/>
          <p:nvPr/>
        </p:nvSpPr>
        <p:spPr>
          <a:xfrm>
            <a:off x="4371975" y="3900488"/>
            <a:ext cx="87630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Text Box 13"/>
          <p:cNvSpPr txBox="1"/>
          <p:nvPr/>
        </p:nvSpPr>
        <p:spPr>
          <a:xfrm>
            <a:off x="5194300" y="3770313"/>
            <a:ext cx="43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241678" name="Text Box 14"/>
          <p:cNvSpPr txBox="1"/>
          <p:nvPr/>
        </p:nvSpPr>
        <p:spPr>
          <a:xfrm>
            <a:off x="5210175" y="3900488"/>
            <a:ext cx="574675" cy="711200"/>
          </a:xfrm>
          <a:prstGeom prst="rect">
            <a:avLst/>
          </a:prstGeom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1" name="Text Box 15"/>
          <p:cNvSpPr txBox="1"/>
          <p:nvPr/>
        </p:nvSpPr>
        <p:spPr>
          <a:xfrm>
            <a:off x="3000375" y="3846513"/>
            <a:ext cx="1327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…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2232943" cy="64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96380" y="16828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1" name="直接箭头连接符 90"/>
          <p:cNvCxnSpPr/>
          <p:nvPr/>
        </p:nvCxnSpPr>
        <p:spPr bwMode="auto">
          <a:xfrm flipH="1">
            <a:off x="5137069" y="1911016"/>
            <a:ext cx="193403" cy="120854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文本框 91"/>
          <p:cNvSpPr txBox="1"/>
          <p:nvPr/>
        </p:nvSpPr>
        <p:spPr>
          <a:xfrm>
            <a:off x="3131840" y="15422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3373563" y="1815846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1" name="椭圆 50"/>
          <p:cNvSpPr/>
          <p:nvPr/>
        </p:nvSpPr>
        <p:spPr bwMode="auto">
          <a:xfrm>
            <a:off x="3352273" y="1644696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>
            <a:off x="3373563" y="1644696"/>
            <a:ext cx="1901527" cy="1899342"/>
          </a:xfrm>
          <a:prstGeom prst="arc">
            <a:avLst>
              <a:gd name="adj1" fmla="val 13448381"/>
              <a:gd name="adj2" fmla="val 19969857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629777" y="1932727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20102" y="13684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323372" y="134076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67" name="Rectangle 9"/>
          <p:cNvSpPr/>
          <p:nvPr/>
        </p:nvSpPr>
        <p:spPr>
          <a:xfrm>
            <a:off x="444877" y="3789040"/>
            <a:ext cx="3944851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列空条件：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front = rear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5540" y="47173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967318" y="4891925"/>
            <a:ext cx="279759" cy="129400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9" name="文本框 38"/>
          <p:cNvSpPr txBox="1"/>
          <p:nvPr/>
        </p:nvSpPr>
        <p:spPr>
          <a:xfrm>
            <a:off x="858577" y="452571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1100300" y="4799331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1" name="椭圆 40"/>
          <p:cNvSpPr/>
          <p:nvPr/>
        </p:nvSpPr>
        <p:spPr bwMode="auto">
          <a:xfrm>
            <a:off x="1079010" y="4628181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1356514" y="4916212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46839" y="4351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050109" y="432425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48" name="直接连接符 47"/>
          <p:cNvCxnSpPr>
            <a:stCxn id="41" idx="1"/>
            <a:endCxn id="42" idx="1"/>
          </p:cNvCxnSpPr>
          <p:nvPr/>
        </p:nvCxnSpPr>
        <p:spPr bwMode="auto">
          <a:xfrm>
            <a:off x="1358387" y="4902359"/>
            <a:ext cx="189485" cy="203965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 bwMode="auto">
          <a:xfrm>
            <a:off x="1147668" y="5114661"/>
            <a:ext cx="252009" cy="179253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 bwMode="auto">
          <a:xfrm>
            <a:off x="4342396" y="1672423"/>
            <a:ext cx="0" cy="238593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>
            <a:stCxn id="41" idx="0"/>
          </p:cNvCxnSpPr>
          <p:nvPr/>
        </p:nvCxnSpPr>
        <p:spPr bwMode="auto">
          <a:xfrm flipH="1">
            <a:off x="2028708" y="4628181"/>
            <a:ext cx="4154" cy="288031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2232943" cy="64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96380" y="16828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1" name="直接箭头连接符 90"/>
          <p:cNvCxnSpPr/>
          <p:nvPr/>
        </p:nvCxnSpPr>
        <p:spPr bwMode="auto">
          <a:xfrm flipH="1">
            <a:off x="5137069" y="1911016"/>
            <a:ext cx="193403" cy="120854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文本框 91"/>
          <p:cNvSpPr txBox="1"/>
          <p:nvPr/>
        </p:nvSpPr>
        <p:spPr>
          <a:xfrm>
            <a:off x="3131840" y="15422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3373563" y="1815846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1" name="椭圆 50"/>
          <p:cNvSpPr/>
          <p:nvPr/>
        </p:nvSpPr>
        <p:spPr bwMode="auto">
          <a:xfrm>
            <a:off x="3352273" y="1644696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>
            <a:off x="3373563" y="1644696"/>
            <a:ext cx="1901527" cy="1899342"/>
          </a:xfrm>
          <a:prstGeom prst="arc">
            <a:avLst>
              <a:gd name="adj1" fmla="val 13448381"/>
              <a:gd name="adj2" fmla="val 19969857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629777" y="1932727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20102" y="13684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323372" y="134076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67" name="Rectangle 9"/>
          <p:cNvSpPr/>
          <p:nvPr/>
        </p:nvSpPr>
        <p:spPr>
          <a:xfrm>
            <a:off x="444877" y="3789040"/>
            <a:ext cx="3944851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列空条件：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front = rear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540" y="47173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967318" y="4891925"/>
            <a:ext cx="279759" cy="129400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0" name="文本框 69"/>
          <p:cNvSpPr txBox="1"/>
          <p:nvPr/>
        </p:nvSpPr>
        <p:spPr>
          <a:xfrm>
            <a:off x="858577" y="452571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1100300" y="4799331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2" name="椭圆 71"/>
          <p:cNvSpPr/>
          <p:nvPr/>
        </p:nvSpPr>
        <p:spPr bwMode="auto">
          <a:xfrm>
            <a:off x="1079010" y="4628181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356514" y="4916212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846839" y="4351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77" name="文本框 76"/>
          <p:cNvSpPr txBox="1"/>
          <p:nvPr/>
        </p:nvSpPr>
        <p:spPr>
          <a:xfrm>
            <a:off x="2050109" y="432425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79" name="Rectangle 9"/>
          <p:cNvSpPr/>
          <p:nvPr/>
        </p:nvSpPr>
        <p:spPr>
          <a:xfrm>
            <a:off x="4467312" y="3817596"/>
            <a:ext cx="3944851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满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条件：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front = rear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257260" y="4598856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弧形 85"/>
          <p:cNvSpPr/>
          <p:nvPr/>
        </p:nvSpPr>
        <p:spPr bwMode="auto">
          <a:xfrm>
            <a:off x="5278550" y="4598856"/>
            <a:ext cx="1901527" cy="1899342"/>
          </a:xfrm>
          <a:prstGeom prst="arc">
            <a:avLst>
              <a:gd name="adj1" fmla="val 13448381"/>
              <a:gd name="adj2" fmla="val 13297911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5534764" y="4886887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980924" y="43218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95" name="文本框 94"/>
          <p:cNvSpPr txBox="1"/>
          <p:nvPr/>
        </p:nvSpPr>
        <p:spPr>
          <a:xfrm>
            <a:off x="6228359" y="429492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96" name="文本框 95"/>
          <p:cNvSpPr txBox="1"/>
          <p:nvPr/>
        </p:nvSpPr>
        <p:spPr>
          <a:xfrm>
            <a:off x="4716016" y="47092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5137794" y="4883776"/>
            <a:ext cx="279759" cy="129400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8" name="文本框 97"/>
          <p:cNvSpPr txBox="1"/>
          <p:nvPr/>
        </p:nvSpPr>
        <p:spPr>
          <a:xfrm>
            <a:off x="5029053" y="451756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9" name="直接箭头连接符 98"/>
          <p:cNvCxnSpPr/>
          <p:nvPr/>
        </p:nvCxnSpPr>
        <p:spPr bwMode="auto">
          <a:xfrm>
            <a:off x="5270776" y="4791182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0" name="直接连接符 29"/>
          <p:cNvCxnSpPr>
            <a:stCxn id="72" idx="1"/>
            <a:endCxn id="74" idx="1"/>
          </p:cNvCxnSpPr>
          <p:nvPr/>
        </p:nvCxnSpPr>
        <p:spPr bwMode="auto">
          <a:xfrm>
            <a:off x="1358387" y="4902359"/>
            <a:ext cx="189485" cy="203965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" name="直接连接符 99"/>
          <p:cNvCxnSpPr/>
          <p:nvPr/>
        </p:nvCxnSpPr>
        <p:spPr bwMode="auto">
          <a:xfrm>
            <a:off x="1147668" y="5114661"/>
            <a:ext cx="252009" cy="179253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" name="直接连接符 100"/>
          <p:cNvCxnSpPr/>
          <p:nvPr/>
        </p:nvCxnSpPr>
        <p:spPr bwMode="auto">
          <a:xfrm>
            <a:off x="5508104" y="4892410"/>
            <a:ext cx="189485" cy="203965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直接连接符 101"/>
          <p:cNvCxnSpPr/>
          <p:nvPr/>
        </p:nvCxnSpPr>
        <p:spPr bwMode="auto">
          <a:xfrm>
            <a:off x="5360558" y="5070028"/>
            <a:ext cx="252009" cy="179253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 bwMode="auto">
          <a:xfrm flipH="1">
            <a:off x="2028708" y="4628181"/>
            <a:ext cx="4154" cy="288031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>
            <a:off x="4342396" y="1672423"/>
            <a:ext cx="0" cy="238593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/>
          <p:nvPr/>
        </p:nvCxnSpPr>
        <p:spPr bwMode="auto">
          <a:xfrm>
            <a:off x="6228184" y="4630567"/>
            <a:ext cx="0" cy="238593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2232943" cy="64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96380" y="16828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1" name="直接箭头连接符 90"/>
          <p:cNvCxnSpPr/>
          <p:nvPr/>
        </p:nvCxnSpPr>
        <p:spPr bwMode="auto">
          <a:xfrm flipH="1">
            <a:off x="5137069" y="1911016"/>
            <a:ext cx="193403" cy="120854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文本框 91"/>
          <p:cNvSpPr txBox="1"/>
          <p:nvPr/>
        </p:nvSpPr>
        <p:spPr>
          <a:xfrm>
            <a:off x="3131840" y="15422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3373563" y="1815846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1" name="椭圆 50"/>
          <p:cNvSpPr/>
          <p:nvPr/>
        </p:nvSpPr>
        <p:spPr bwMode="auto">
          <a:xfrm>
            <a:off x="3352273" y="1644696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>
            <a:off x="3373563" y="1644696"/>
            <a:ext cx="1901527" cy="1899342"/>
          </a:xfrm>
          <a:prstGeom prst="arc">
            <a:avLst>
              <a:gd name="adj1" fmla="val 13448381"/>
              <a:gd name="adj2" fmla="val 19969857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629777" y="1932727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20102" y="13684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323372" y="134076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67" name="Rectangle 9"/>
          <p:cNvSpPr/>
          <p:nvPr/>
        </p:nvSpPr>
        <p:spPr>
          <a:xfrm>
            <a:off x="444877" y="3789040"/>
            <a:ext cx="3944851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列空条件：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front = rear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540" y="47173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967318" y="4891925"/>
            <a:ext cx="279759" cy="129400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0" name="文本框 69"/>
          <p:cNvSpPr txBox="1"/>
          <p:nvPr/>
        </p:nvSpPr>
        <p:spPr>
          <a:xfrm>
            <a:off x="858577" y="452571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1100300" y="4799331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2" name="椭圆 71"/>
          <p:cNvSpPr/>
          <p:nvPr/>
        </p:nvSpPr>
        <p:spPr bwMode="auto">
          <a:xfrm>
            <a:off x="1079010" y="4628181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356514" y="4916212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846839" y="4351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77" name="文本框 76"/>
          <p:cNvSpPr txBox="1"/>
          <p:nvPr/>
        </p:nvSpPr>
        <p:spPr>
          <a:xfrm>
            <a:off x="2050109" y="432425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79" name="Rectangle 9"/>
          <p:cNvSpPr/>
          <p:nvPr/>
        </p:nvSpPr>
        <p:spPr>
          <a:xfrm>
            <a:off x="4097959" y="3864615"/>
            <a:ext cx="4938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满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条件：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front= (rear+1) mod (queuesize)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257260" y="4598856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弧形 85"/>
          <p:cNvSpPr/>
          <p:nvPr/>
        </p:nvSpPr>
        <p:spPr bwMode="auto">
          <a:xfrm>
            <a:off x="5278550" y="4598856"/>
            <a:ext cx="1901527" cy="1899342"/>
          </a:xfrm>
          <a:prstGeom prst="arc">
            <a:avLst>
              <a:gd name="adj1" fmla="val 13448381"/>
              <a:gd name="adj2" fmla="val 12531881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5534764" y="4886887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025089" y="43226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95" name="文本框 94"/>
          <p:cNvSpPr txBox="1"/>
          <p:nvPr/>
        </p:nvSpPr>
        <p:spPr>
          <a:xfrm>
            <a:off x="6228359" y="429492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sp>
        <p:nvSpPr>
          <p:cNvPr id="96" name="文本框 95"/>
          <p:cNvSpPr txBox="1"/>
          <p:nvPr/>
        </p:nvSpPr>
        <p:spPr>
          <a:xfrm>
            <a:off x="4572000" y="49522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5004048" y="5099800"/>
            <a:ext cx="279759" cy="129400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8" name="文本框 97"/>
          <p:cNvSpPr txBox="1"/>
          <p:nvPr/>
        </p:nvSpPr>
        <p:spPr>
          <a:xfrm>
            <a:off x="5029053" y="451756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9" name="直接箭头连接符 98"/>
          <p:cNvCxnSpPr/>
          <p:nvPr/>
        </p:nvCxnSpPr>
        <p:spPr bwMode="auto">
          <a:xfrm>
            <a:off x="5270776" y="4791182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0" name="直接连接符 29"/>
          <p:cNvCxnSpPr>
            <a:stCxn id="72" idx="1"/>
            <a:endCxn id="74" idx="1"/>
          </p:cNvCxnSpPr>
          <p:nvPr/>
        </p:nvCxnSpPr>
        <p:spPr bwMode="auto">
          <a:xfrm>
            <a:off x="1358387" y="4902359"/>
            <a:ext cx="189485" cy="203965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" name="直接连接符 99"/>
          <p:cNvCxnSpPr/>
          <p:nvPr/>
        </p:nvCxnSpPr>
        <p:spPr bwMode="auto">
          <a:xfrm>
            <a:off x="1147668" y="5114661"/>
            <a:ext cx="252009" cy="179253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直接连接符 101"/>
          <p:cNvCxnSpPr/>
          <p:nvPr/>
        </p:nvCxnSpPr>
        <p:spPr bwMode="auto">
          <a:xfrm>
            <a:off x="5360558" y="5070028"/>
            <a:ext cx="252009" cy="179253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" name="Rectangle 9"/>
          <p:cNvSpPr/>
          <p:nvPr/>
        </p:nvSpPr>
        <p:spPr>
          <a:xfrm>
            <a:off x="5819629" y="3352220"/>
            <a:ext cx="3944851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少用一个元素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4342396" y="1672423"/>
            <a:ext cx="0" cy="238593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/>
          <p:nvPr/>
        </p:nvCxnSpPr>
        <p:spPr bwMode="auto">
          <a:xfrm flipH="1">
            <a:off x="2028708" y="4628181"/>
            <a:ext cx="4154" cy="288031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直接连接符 43"/>
          <p:cNvCxnSpPr/>
          <p:nvPr/>
        </p:nvCxnSpPr>
        <p:spPr bwMode="auto">
          <a:xfrm>
            <a:off x="6228184" y="4630567"/>
            <a:ext cx="0" cy="238593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define </a:t>
            </a:r>
            <a:r>
              <a:rPr lang="en-US" altLang="zh-CN" sz="2000" smtClean="0">
                <a:latin typeface="Times New Roman" panose="02020603050405020304" pitchFamily="18" charset="0"/>
                <a:ea typeface="楷体_GB2312" pitchFamily="49" charset="-122"/>
              </a:rPr>
              <a:t>qsize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struct  </a:t>
            </a:r>
            <a:r>
              <a:rPr lang="en-US" altLang="zh-CN" sz="2000" smtClean="0">
                <a:latin typeface="Times New Roman" panose="02020603050405020304" pitchFamily="18" charset="0"/>
                <a:ea typeface="楷体_GB2312" pitchFamily="49" charset="-122"/>
              </a:rPr>
              <a:t>CirQueue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QElemType  </a:t>
            </a:r>
            <a:r>
              <a:rPr lang="en-US" altLang="zh-CN" sz="2000" smtClean="0">
                <a:latin typeface="Times New Roman" panose="02020603050405020304" pitchFamily="18" charset="0"/>
                <a:ea typeface="楷体_GB2312" pitchFamily="49" charset="-122"/>
              </a:rPr>
              <a:t>sq[qsize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CirQueue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5275" y="4217669"/>
            <a:ext cx="4806318" cy="26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DeQueue (CirQueue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&amp;e)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 smtClean="0">
                <a:latin typeface="Times New Roman" panose="02020603050405020304" pitchFamily="18" charset="0"/>
              </a:rPr>
              <a:t>删去</a:t>
            </a:r>
            <a:r>
              <a:rPr lang="en-US" altLang="zh-CN" sz="1800" smtClean="0">
                <a:latin typeface="Times New Roman" panose="02020603050405020304" pitchFamily="18" charset="0"/>
              </a:rPr>
              <a:t>Q</a:t>
            </a:r>
            <a:r>
              <a:rPr lang="zh-CN" altLang="en-US" sz="1800" smtClean="0">
                <a:latin typeface="Times New Roman" panose="02020603050405020304" pitchFamily="18" charset="0"/>
              </a:rPr>
              <a:t>的队头元素将其放在</a:t>
            </a:r>
            <a:r>
              <a:rPr lang="en-US" altLang="zh-CN" sz="1800" smtClean="0">
                <a:latin typeface="Times New Roman" panose="02020603050405020304" pitchFamily="18" charset="0"/>
              </a:rPr>
              <a:t>e</a:t>
            </a:r>
            <a:r>
              <a:rPr lang="zh-CN" altLang="en-US" sz="1800" smtClean="0">
                <a:latin typeface="Times New Roman" panose="02020603050405020304" pitchFamily="18" charset="0"/>
              </a:rPr>
              <a:t>里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(Q.front==Q.rear)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</a:t>
            </a:r>
            <a:r>
              <a:rPr lang="zh-CN" altLang="en-US" sz="1800">
                <a:latin typeface="Times New Roman" panose="02020603050405020304" pitchFamily="18" charset="0"/>
              </a:rPr>
              <a:t>空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e = Q.sq[Q.front</a:t>
            </a:r>
            <a:r>
              <a:rPr lang="en-US" altLang="zh-CN" sz="1800" smtClean="0">
                <a:latin typeface="Times New Roman" panose="02020603050405020304" pitchFamily="18" charset="0"/>
              </a:rPr>
              <a:t>]; 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800">
                <a:latin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Times New Roman" panose="02020603050405020304" pitchFamily="18" charset="0"/>
              </a:rPr>
              <a:t>   Q.front = (Q.front + 1) % (qsize);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 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35896" y="1205503"/>
            <a:ext cx="4923291" cy="307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EnQueue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(CirQueue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e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>
                <a:latin typeface="Times New Roman" panose="02020603050405020304" pitchFamily="18" charset="0"/>
              </a:rPr>
              <a:t>插入元素</a:t>
            </a:r>
            <a:r>
              <a:rPr lang="en-US" altLang="zh-CN" sz="1800">
                <a:latin typeface="Times New Roman" panose="02020603050405020304" pitchFamily="18" charset="0"/>
              </a:rPr>
              <a:t>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zh-CN" altLang="en-US" sz="1800">
                <a:latin typeface="Times New Roman" panose="02020603050405020304" pitchFamily="18" charset="0"/>
              </a:rPr>
              <a:t>的新的队尾元素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((Q.rear+1) % (qsize)</a:t>
            </a:r>
            <a:r>
              <a:rPr lang="en-US" altLang="zh-CN" sz="1800" smtClean="0">
                <a:latin typeface="Times New Roman" panose="02020603050405020304" pitchFamily="18" charset="0"/>
                <a:sym typeface="+mn-ea"/>
              </a:rPr>
              <a:t> == Q.front</a:t>
            </a:r>
            <a:r>
              <a:rPr lang="en-US" altLang="zh-CN" sz="1800" smtClean="0">
                <a:latin typeface="Times New Roman" panose="02020603050405020304" pitchFamily="18" charset="0"/>
              </a:rPr>
              <a:t>)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     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队列满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Q.sq[Q.rear] = </a:t>
            </a:r>
            <a:r>
              <a:rPr lang="en-US" altLang="zh-CN" sz="1800" smtClean="0">
                <a:latin typeface="Times New Roman" panose="02020603050405020304" pitchFamily="18" charset="0"/>
              </a:rPr>
              <a:t>e; 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800">
                <a:latin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Times New Roman" panose="02020603050405020304" pitchFamily="18" charset="0"/>
              </a:rPr>
              <a:t>   Q.rear = (Q.rear + 1) % (qsize);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/>
          <p:nvPr/>
        </p:nvSpPr>
        <p:spPr>
          <a:xfrm>
            <a:off x="179388" y="188913"/>
            <a:ext cx="5832772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环队列应用示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499" name="Text Box 4">
            <a:hlinkClick r:id="" action="ppaction://hlinkshowjump?jump=nextslide"/>
          </p:cNvPr>
          <p:cNvSpPr txBox="1"/>
          <p:nvPr/>
        </p:nvSpPr>
        <p:spPr>
          <a:xfrm>
            <a:off x="755650" y="3141663"/>
            <a:ext cx="770413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4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计算并输出 </a:t>
            </a:r>
            <a:r>
              <a:rPr lang="en-US" altLang="zh-CN" sz="4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4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行杨辉三角形的值</a:t>
            </a:r>
            <a:endParaRPr lang="zh-CN" altLang="en-US" sz="40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/>
          <p:nvPr/>
        </p:nvSpPr>
        <p:spPr>
          <a:xfrm>
            <a:off x="1828800" y="1647825"/>
            <a:ext cx="5060950" cy="3019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            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1     1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         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1    2     1  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     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1     3     3     1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 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1     4     6     4      1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Text Box 3"/>
          <p:cNvSpPr txBox="1"/>
          <p:nvPr/>
        </p:nvSpPr>
        <p:spPr>
          <a:xfrm>
            <a:off x="1219200" y="1143000"/>
            <a:ext cx="546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二项式系数值（杨辉三角形）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4" name="Text Box 4"/>
          <p:cNvSpPr txBox="1"/>
          <p:nvPr/>
        </p:nvSpPr>
        <p:spPr>
          <a:xfrm>
            <a:off x="762000" y="4572000"/>
            <a:ext cx="7856538" cy="1311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设第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行的值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(a[0]=0) a[1]..a[i] (a[i+1]=0)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则第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行的值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b[j] = a[j-1]+a[j], j=1,2,…,i+1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179388" y="188913"/>
            <a:ext cx="6607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利用循环队列计算二项式的过程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6739" name="Text Box 3"/>
          <p:cNvSpPr txBox="1"/>
          <p:nvPr/>
        </p:nvSpPr>
        <p:spPr>
          <a:xfrm>
            <a:off x="152400" y="1125538"/>
            <a:ext cx="6972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假设只计算三行，则队列的最大容量为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740" name="Rectangle 4"/>
          <p:cNvSpPr/>
          <p:nvPr/>
        </p:nvSpPr>
        <p:spPr>
          <a:xfrm>
            <a:off x="12954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1" name="Rectangle 5"/>
          <p:cNvSpPr/>
          <p:nvPr/>
        </p:nvSpPr>
        <p:spPr>
          <a:xfrm>
            <a:off x="18288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2" name="Rectangle 6"/>
          <p:cNvSpPr/>
          <p:nvPr/>
        </p:nvSpPr>
        <p:spPr>
          <a:xfrm>
            <a:off x="23622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3" name="Rectangle 7"/>
          <p:cNvSpPr/>
          <p:nvPr/>
        </p:nvSpPr>
        <p:spPr>
          <a:xfrm>
            <a:off x="7620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4" name="Rectangle 8"/>
          <p:cNvSpPr/>
          <p:nvPr/>
        </p:nvSpPr>
        <p:spPr>
          <a:xfrm>
            <a:off x="28956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9" name="Line 13"/>
          <p:cNvSpPr/>
          <p:nvPr/>
        </p:nvSpPr>
        <p:spPr>
          <a:xfrm flipV="1">
            <a:off x="990600" y="243840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50" name="Line 14"/>
          <p:cNvSpPr/>
          <p:nvPr/>
        </p:nvSpPr>
        <p:spPr>
          <a:xfrm flipV="1">
            <a:off x="3200400" y="243840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51" name="Text Box 15"/>
          <p:cNvSpPr txBox="1"/>
          <p:nvPr/>
        </p:nvSpPr>
        <p:spPr>
          <a:xfrm>
            <a:off x="914400" y="2514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2" name="Text Box 16"/>
          <p:cNvSpPr txBox="1"/>
          <p:nvPr/>
        </p:nvSpPr>
        <p:spPr>
          <a:xfrm>
            <a:off x="3124200" y="2514600"/>
            <a:ext cx="1003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3" name="Rectangle 17"/>
          <p:cNvSpPr/>
          <p:nvPr/>
        </p:nvSpPr>
        <p:spPr>
          <a:xfrm>
            <a:off x="57150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4" name="Rectangle 18"/>
          <p:cNvSpPr/>
          <p:nvPr/>
        </p:nvSpPr>
        <p:spPr>
          <a:xfrm>
            <a:off x="62484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5" name="Rectangle 19"/>
          <p:cNvSpPr/>
          <p:nvPr/>
        </p:nvSpPr>
        <p:spPr>
          <a:xfrm>
            <a:off x="67818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6" name="Rectangle 20"/>
          <p:cNvSpPr/>
          <p:nvPr/>
        </p:nvSpPr>
        <p:spPr>
          <a:xfrm>
            <a:off x="51816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solidFill>
                <a:srgbClr val="FFCC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7" name="Rectangle 21"/>
          <p:cNvSpPr/>
          <p:nvPr/>
        </p:nvSpPr>
        <p:spPr>
          <a:xfrm>
            <a:off x="7315200" y="1905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8" name="Line 22"/>
          <p:cNvSpPr/>
          <p:nvPr/>
        </p:nvSpPr>
        <p:spPr>
          <a:xfrm flipV="1">
            <a:off x="5943600" y="243840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59" name="Line 23"/>
          <p:cNvSpPr/>
          <p:nvPr/>
        </p:nvSpPr>
        <p:spPr>
          <a:xfrm flipV="1">
            <a:off x="5486400" y="243840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60" name="Text Box 24"/>
          <p:cNvSpPr txBox="1"/>
          <p:nvPr/>
        </p:nvSpPr>
        <p:spPr>
          <a:xfrm>
            <a:off x="5867400" y="2514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61" name="Text Box 25"/>
          <p:cNvSpPr txBox="1"/>
          <p:nvPr/>
        </p:nvSpPr>
        <p:spPr>
          <a:xfrm>
            <a:off x="4559300" y="2514600"/>
            <a:ext cx="1003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73" name="Rectangle 37"/>
          <p:cNvSpPr/>
          <p:nvPr/>
        </p:nvSpPr>
        <p:spPr>
          <a:xfrm>
            <a:off x="57150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74" name="Rectangle 38"/>
          <p:cNvSpPr/>
          <p:nvPr/>
        </p:nvSpPr>
        <p:spPr>
          <a:xfrm>
            <a:off x="62484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75" name="Rectangle 39"/>
          <p:cNvSpPr/>
          <p:nvPr/>
        </p:nvSpPr>
        <p:spPr>
          <a:xfrm>
            <a:off x="67818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76" name="Rectangle 40"/>
          <p:cNvSpPr/>
          <p:nvPr/>
        </p:nvSpPr>
        <p:spPr>
          <a:xfrm>
            <a:off x="51816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77" name="Rectangle 41"/>
          <p:cNvSpPr/>
          <p:nvPr/>
        </p:nvSpPr>
        <p:spPr>
          <a:xfrm>
            <a:off x="73152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78" name="Line 42"/>
          <p:cNvSpPr/>
          <p:nvPr/>
        </p:nvSpPr>
        <p:spPr>
          <a:xfrm flipV="1">
            <a:off x="6553200" y="411480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79" name="Line 43"/>
          <p:cNvSpPr/>
          <p:nvPr/>
        </p:nvSpPr>
        <p:spPr>
          <a:xfrm flipV="1">
            <a:off x="6019800" y="411480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80" name="Text Box 44"/>
          <p:cNvSpPr txBox="1"/>
          <p:nvPr/>
        </p:nvSpPr>
        <p:spPr>
          <a:xfrm>
            <a:off x="6477000" y="4191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2" name="Text Box 46"/>
          <p:cNvSpPr txBox="1"/>
          <p:nvPr/>
        </p:nvSpPr>
        <p:spPr>
          <a:xfrm>
            <a:off x="5092700" y="420528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3" name="Rectangle 47"/>
          <p:cNvSpPr/>
          <p:nvPr/>
        </p:nvSpPr>
        <p:spPr>
          <a:xfrm>
            <a:off x="57912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4" name="Rectangle 48"/>
          <p:cNvSpPr/>
          <p:nvPr/>
        </p:nvSpPr>
        <p:spPr>
          <a:xfrm>
            <a:off x="63246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5" name="Rectangle 49"/>
          <p:cNvSpPr/>
          <p:nvPr/>
        </p:nvSpPr>
        <p:spPr>
          <a:xfrm>
            <a:off x="68580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6" name="Rectangle 50"/>
          <p:cNvSpPr/>
          <p:nvPr/>
        </p:nvSpPr>
        <p:spPr>
          <a:xfrm>
            <a:off x="52578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7" name="Rectangle 51"/>
          <p:cNvSpPr/>
          <p:nvPr/>
        </p:nvSpPr>
        <p:spPr>
          <a:xfrm>
            <a:off x="73914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8" name="Line 52"/>
          <p:cNvSpPr/>
          <p:nvPr/>
        </p:nvSpPr>
        <p:spPr>
          <a:xfrm flipV="1">
            <a:off x="7162800" y="586740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89" name="Line 53"/>
          <p:cNvSpPr/>
          <p:nvPr/>
        </p:nvSpPr>
        <p:spPr>
          <a:xfrm flipV="1">
            <a:off x="6629400" y="586740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90" name="Text Box 54"/>
          <p:cNvSpPr txBox="1"/>
          <p:nvPr/>
        </p:nvSpPr>
        <p:spPr>
          <a:xfrm>
            <a:off x="7086600" y="5943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1" name="Text Box 55"/>
          <p:cNvSpPr txBox="1"/>
          <p:nvPr/>
        </p:nvSpPr>
        <p:spPr>
          <a:xfrm>
            <a:off x="5702300" y="595788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2" name="Rectangle 56"/>
          <p:cNvSpPr/>
          <p:nvPr/>
        </p:nvSpPr>
        <p:spPr>
          <a:xfrm>
            <a:off x="13716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3" name="Rectangle 57"/>
          <p:cNvSpPr/>
          <p:nvPr/>
        </p:nvSpPr>
        <p:spPr>
          <a:xfrm>
            <a:off x="19050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4" name="Rectangle 58"/>
          <p:cNvSpPr/>
          <p:nvPr/>
        </p:nvSpPr>
        <p:spPr>
          <a:xfrm>
            <a:off x="24384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5" name="Rectangle 59"/>
          <p:cNvSpPr/>
          <p:nvPr/>
        </p:nvSpPr>
        <p:spPr>
          <a:xfrm>
            <a:off x="8382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6" name="Rectangle 60"/>
          <p:cNvSpPr/>
          <p:nvPr/>
        </p:nvSpPr>
        <p:spPr>
          <a:xfrm>
            <a:off x="2971800" y="53340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98" name="Line 62"/>
          <p:cNvSpPr/>
          <p:nvPr/>
        </p:nvSpPr>
        <p:spPr>
          <a:xfrm flipV="1">
            <a:off x="2578100" y="586740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799" name="Text Box 63"/>
          <p:cNvSpPr txBox="1"/>
          <p:nvPr/>
        </p:nvSpPr>
        <p:spPr>
          <a:xfrm>
            <a:off x="2743200" y="5943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0" name="Text Box 64"/>
          <p:cNvSpPr txBox="1"/>
          <p:nvPr/>
        </p:nvSpPr>
        <p:spPr>
          <a:xfrm>
            <a:off x="1663700" y="595788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1" name="Rectangle 65"/>
          <p:cNvSpPr/>
          <p:nvPr/>
        </p:nvSpPr>
        <p:spPr>
          <a:xfrm>
            <a:off x="13081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2" name="Rectangle 66"/>
          <p:cNvSpPr/>
          <p:nvPr/>
        </p:nvSpPr>
        <p:spPr>
          <a:xfrm>
            <a:off x="18415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3" name="Rectangle 67"/>
          <p:cNvSpPr/>
          <p:nvPr/>
        </p:nvSpPr>
        <p:spPr>
          <a:xfrm>
            <a:off x="23749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4" name="Rectangle 68"/>
          <p:cNvSpPr/>
          <p:nvPr/>
        </p:nvSpPr>
        <p:spPr>
          <a:xfrm>
            <a:off x="7747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5" name="Rectangle 69"/>
          <p:cNvSpPr/>
          <p:nvPr/>
        </p:nvSpPr>
        <p:spPr>
          <a:xfrm>
            <a:off x="2908300" y="358140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6" name="Line 70"/>
          <p:cNvSpPr/>
          <p:nvPr/>
        </p:nvSpPr>
        <p:spPr>
          <a:xfrm flipV="1">
            <a:off x="3276600" y="411480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807" name="Line 71"/>
          <p:cNvSpPr/>
          <p:nvPr/>
        </p:nvSpPr>
        <p:spPr>
          <a:xfrm flipV="1">
            <a:off x="3048000" y="411480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808" name="Text Box 72"/>
          <p:cNvSpPr txBox="1"/>
          <p:nvPr/>
        </p:nvSpPr>
        <p:spPr>
          <a:xfrm>
            <a:off x="3200400" y="4191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09" name="Text Box 73"/>
          <p:cNvSpPr txBox="1"/>
          <p:nvPr/>
        </p:nvSpPr>
        <p:spPr>
          <a:xfrm>
            <a:off x="2120900" y="420528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10" name="Line 74"/>
          <p:cNvSpPr/>
          <p:nvPr/>
        </p:nvSpPr>
        <p:spPr>
          <a:xfrm flipV="1">
            <a:off x="2819400" y="586740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6813" name="AutoShape 77"/>
          <p:cNvSpPr/>
          <p:nvPr/>
        </p:nvSpPr>
        <p:spPr>
          <a:xfrm>
            <a:off x="3657600" y="1676400"/>
            <a:ext cx="1371600" cy="304800"/>
          </a:xfrm>
          <a:prstGeom prst="curvedDownArrow">
            <a:avLst>
              <a:gd name="adj1" fmla="val 50521"/>
              <a:gd name="adj2" fmla="val 151564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814" name="AutoShape 78"/>
          <p:cNvSpPr/>
          <p:nvPr/>
        </p:nvSpPr>
        <p:spPr>
          <a:xfrm>
            <a:off x="7924800" y="2438400"/>
            <a:ext cx="609600" cy="1295400"/>
          </a:xfrm>
          <a:prstGeom prst="curvedLeftArrow">
            <a:avLst>
              <a:gd name="adj1" fmla="val 24949"/>
              <a:gd name="adj2" fmla="val 67449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815" name="AutoShape 79"/>
          <p:cNvSpPr/>
          <p:nvPr/>
        </p:nvSpPr>
        <p:spPr>
          <a:xfrm rot="10657259">
            <a:off x="304800" y="3884613"/>
            <a:ext cx="454025" cy="1524000"/>
          </a:xfrm>
          <a:prstGeom prst="curvedLeftArrow">
            <a:avLst>
              <a:gd name="adj1" fmla="val 39410"/>
              <a:gd name="adj2" fmla="val 106543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816" name="AutoShape 80"/>
          <p:cNvSpPr/>
          <p:nvPr/>
        </p:nvSpPr>
        <p:spPr>
          <a:xfrm rot="5229913">
            <a:off x="4337050" y="5638800"/>
            <a:ext cx="381000" cy="1295400"/>
          </a:xfrm>
          <a:prstGeom prst="curvedLeftArrow">
            <a:avLst>
              <a:gd name="adj1" fmla="val 39919"/>
              <a:gd name="adj2" fmla="val 107919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817" name="AutoShape 81"/>
          <p:cNvSpPr/>
          <p:nvPr/>
        </p:nvSpPr>
        <p:spPr>
          <a:xfrm>
            <a:off x="8001000" y="4038600"/>
            <a:ext cx="533400" cy="1524000"/>
          </a:xfrm>
          <a:prstGeom prst="curvedLeftArrow">
            <a:avLst>
              <a:gd name="adj1" fmla="val 33545"/>
              <a:gd name="adj2" fmla="val 90688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1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40" grpId="0" animBg="1"/>
      <p:bldP spid="116741" grpId="0" animBg="1"/>
      <p:bldP spid="116742" grpId="0" animBg="1"/>
      <p:bldP spid="116743" grpId="0" animBg="1"/>
      <p:bldP spid="116744" grpId="0" animBg="1"/>
      <p:bldP spid="116751" grpId="0"/>
      <p:bldP spid="116752" grpId="0"/>
      <p:bldP spid="116753" grpId="0" animBg="1"/>
      <p:bldP spid="116754" grpId="0" animBg="1"/>
      <p:bldP spid="116755" grpId="0" animBg="1"/>
      <p:bldP spid="116756" grpId="0" animBg="1"/>
      <p:bldP spid="116757" grpId="0" animBg="1"/>
      <p:bldP spid="116760" grpId="0"/>
      <p:bldP spid="116761" grpId="0"/>
      <p:bldP spid="116773" grpId="0" animBg="1"/>
      <p:bldP spid="116774" grpId="0" animBg="1"/>
      <p:bldP spid="116775" grpId="0" animBg="1"/>
      <p:bldP spid="116776" grpId="0" animBg="1"/>
      <p:bldP spid="116777" grpId="0" animBg="1"/>
      <p:bldP spid="116780" grpId="0"/>
      <p:bldP spid="116782" grpId="0"/>
      <p:bldP spid="116783" grpId="0" animBg="1"/>
      <p:bldP spid="116784" grpId="0" animBg="1"/>
      <p:bldP spid="116785" grpId="0" animBg="1"/>
      <p:bldP spid="116786" grpId="0" animBg="1"/>
      <p:bldP spid="116787" grpId="0" animBg="1"/>
      <p:bldP spid="116790" grpId="0"/>
      <p:bldP spid="116791" grpId="0"/>
      <p:bldP spid="116792" grpId="0" animBg="1"/>
      <p:bldP spid="116793" grpId="0" animBg="1"/>
      <p:bldP spid="116794" grpId="0" animBg="1"/>
      <p:bldP spid="116795" grpId="0" animBg="1"/>
      <p:bldP spid="116796" grpId="0" animBg="1"/>
      <p:bldP spid="116799" grpId="0"/>
      <p:bldP spid="116800" grpId="0"/>
      <p:bldP spid="116801" grpId="0" animBg="1"/>
      <p:bldP spid="116802" grpId="0" animBg="1"/>
      <p:bldP spid="116803" grpId="0" animBg="1"/>
      <p:bldP spid="116804" grpId="0" animBg="1"/>
      <p:bldP spid="116805" grpId="0" animBg="1"/>
      <p:bldP spid="116808" grpId="0"/>
      <p:bldP spid="116809" grpId="0"/>
      <p:bldP spid="116813" grpId="0" animBg="1"/>
      <p:bldP spid="116814" grpId="0" animBg="1"/>
      <p:bldP spid="116815" grpId="0" animBg="1"/>
      <p:bldP spid="116816" grpId="0" animBg="1"/>
      <p:bldP spid="11681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/>
          <p:nvPr/>
        </p:nvSpPr>
        <p:spPr>
          <a:xfrm>
            <a:off x="1308100" y="11874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/>
          <p:nvPr/>
        </p:nvSpPr>
        <p:spPr>
          <a:xfrm>
            <a:off x="1841500" y="11874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4" name="Rectangle 4"/>
          <p:cNvSpPr/>
          <p:nvPr/>
        </p:nvSpPr>
        <p:spPr>
          <a:xfrm>
            <a:off x="2374900" y="11874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5" name="Rectangle 5"/>
          <p:cNvSpPr/>
          <p:nvPr/>
        </p:nvSpPr>
        <p:spPr>
          <a:xfrm>
            <a:off x="774700" y="11874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6" name="Rectangle 6"/>
          <p:cNvSpPr/>
          <p:nvPr/>
        </p:nvSpPr>
        <p:spPr>
          <a:xfrm>
            <a:off x="2908300" y="11874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7" name="Line 7"/>
          <p:cNvSpPr/>
          <p:nvPr/>
        </p:nvSpPr>
        <p:spPr>
          <a:xfrm flipV="1">
            <a:off x="3276600" y="172085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68" name="Line 8"/>
          <p:cNvSpPr/>
          <p:nvPr/>
        </p:nvSpPr>
        <p:spPr>
          <a:xfrm flipV="1">
            <a:off x="3048000" y="172085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69" name="Text Box 9"/>
          <p:cNvSpPr txBox="1"/>
          <p:nvPr/>
        </p:nvSpPr>
        <p:spPr>
          <a:xfrm>
            <a:off x="3200400" y="17970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0" name="Text Box 10"/>
          <p:cNvSpPr txBox="1"/>
          <p:nvPr/>
        </p:nvSpPr>
        <p:spPr>
          <a:xfrm>
            <a:off x="2120900" y="181133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1" name="Rectangle 11"/>
          <p:cNvSpPr/>
          <p:nvPr/>
        </p:nvSpPr>
        <p:spPr>
          <a:xfrm>
            <a:off x="1308100" y="32448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2" name="Rectangle 12"/>
          <p:cNvSpPr/>
          <p:nvPr/>
        </p:nvSpPr>
        <p:spPr>
          <a:xfrm>
            <a:off x="1841500" y="32448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3" name="Rectangle 13"/>
          <p:cNvSpPr/>
          <p:nvPr/>
        </p:nvSpPr>
        <p:spPr>
          <a:xfrm>
            <a:off x="2374900" y="32448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4" name="Rectangle 14"/>
          <p:cNvSpPr/>
          <p:nvPr/>
        </p:nvSpPr>
        <p:spPr>
          <a:xfrm>
            <a:off x="774700" y="32448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5" name="Rectangle 15"/>
          <p:cNvSpPr/>
          <p:nvPr/>
        </p:nvSpPr>
        <p:spPr>
          <a:xfrm>
            <a:off x="2908300" y="32448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6" name="Line 16"/>
          <p:cNvSpPr/>
          <p:nvPr/>
        </p:nvSpPr>
        <p:spPr>
          <a:xfrm flipV="1">
            <a:off x="1143000" y="377825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77" name="Line 17"/>
          <p:cNvSpPr/>
          <p:nvPr/>
        </p:nvSpPr>
        <p:spPr>
          <a:xfrm flipV="1">
            <a:off x="927100" y="377825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78" name="Text Box 18"/>
          <p:cNvSpPr txBox="1"/>
          <p:nvPr/>
        </p:nvSpPr>
        <p:spPr>
          <a:xfrm>
            <a:off x="1066800" y="38544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9" name="Text Box 19"/>
          <p:cNvSpPr txBox="1"/>
          <p:nvPr/>
        </p:nvSpPr>
        <p:spPr>
          <a:xfrm>
            <a:off x="0" y="386873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0" name="Rectangle 20"/>
          <p:cNvSpPr/>
          <p:nvPr/>
        </p:nvSpPr>
        <p:spPr>
          <a:xfrm>
            <a:off x="13081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1" name="Rectangle 21"/>
          <p:cNvSpPr/>
          <p:nvPr/>
        </p:nvSpPr>
        <p:spPr>
          <a:xfrm>
            <a:off x="18415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2" name="Rectangle 22"/>
          <p:cNvSpPr/>
          <p:nvPr/>
        </p:nvSpPr>
        <p:spPr>
          <a:xfrm>
            <a:off x="23749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3" name="Rectangle 23"/>
          <p:cNvSpPr/>
          <p:nvPr/>
        </p:nvSpPr>
        <p:spPr>
          <a:xfrm>
            <a:off x="7747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4" name="Rectangle 24"/>
          <p:cNvSpPr/>
          <p:nvPr/>
        </p:nvSpPr>
        <p:spPr>
          <a:xfrm>
            <a:off x="29083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5" name="Line 25"/>
          <p:cNvSpPr/>
          <p:nvPr/>
        </p:nvSpPr>
        <p:spPr>
          <a:xfrm flipV="1">
            <a:off x="1689100" y="583565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86" name="Line 26"/>
          <p:cNvSpPr/>
          <p:nvPr/>
        </p:nvSpPr>
        <p:spPr>
          <a:xfrm flipV="1">
            <a:off x="1460500" y="583565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87" name="Text Box 27"/>
          <p:cNvSpPr txBox="1"/>
          <p:nvPr/>
        </p:nvSpPr>
        <p:spPr>
          <a:xfrm>
            <a:off x="1612900" y="59118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8" name="Text Box 28"/>
          <p:cNvSpPr txBox="1"/>
          <p:nvPr/>
        </p:nvSpPr>
        <p:spPr>
          <a:xfrm>
            <a:off x="533400" y="592613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9" name="Rectangle 29"/>
          <p:cNvSpPr/>
          <p:nvPr/>
        </p:nvSpPr>
        <p:spPr>
          <a:xfrm>
            <a:off x="54991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0" name="Rectangle 30"/>
          <p:cNvSpPr/>
          <p:nvPr/>
        </p:nvSpPr>
        <p:spPr>
          <a:xfrm>
            <a:off x="60325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1" name="Rectangle 31"/>
          <p:cNvSpPr/>
          <p:nvPr/>
        </p:nvSpPr>
        <p:spPr>
          <a:xfrm>
            <a:off x="65659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2" name="Rectangle 32"/>
          <p:cNvSpPr/>
          <p:nvPr/>
        </p:nvSpPr>
        <p:spPr>
          <a:xfrm>
            <a:off x="49657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3" name="Rectangle 33"/>
          <p:cNvSpPr/>
          <p:nvPr/>
        </p:nvSpPr>
        <p:spPr>
          <a:xfrm>
            <a:off x="7099300" y="5302250"/>
            <a:ext cx="5334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4" name="Line 34"/>
          <p:cNvSpPr/>
          <p:nvPr/>
        </p:nvSpPr>
        <p:spPr>
          <a:xfrm flipV="1">
            <a:off x="6400800" y="5835650"/>
            <a:ext cx="0" cy="762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95" name="Line 35"/>
          <p:cNvSpPr/>
          <p:nvPr/>
        </p:nvSpPr>
        <p:spPr>
          <a:xfrm flipV="1">
            <a:off x="6172200" y="5835650"/>
            <a:ext cx="0" cy="762000"/>
          </a:xfrm>
          <a:prstGeom prst="line">
            <a:avLst/>
          </a:prstGeom>
          <a:ln w="25400" cap="flat" cmpd="sng">
            <a:solidFill>
              <a:srgbClr val="CC00CC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17796" name="Text Box 36"/>
          <p:cNvSpPr txBox="1"/>
          <p:nvPr/>
        </p:nvSpPr>
        <p:spPr>
          <a:xfrm>
            <a:off x="6324600" y="59118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7" name="Text Box 37"/>
          <p:cNvSpPr txBox="1"/>
          <p:nvPr/>
        </p:nvSpPr>
        <p:spPr>
          <a:xfrm>
            <a:off x="5245100" y="5926138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4000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98" name="AutoShape 38"/>
          <p:cNvSpPr/>
          <p:nvPr/>
        </p:nvSpPr>
        <p:spPr>
          <a:xfrm>
            <a:off x="152400" y="1797050"/>
            <a:ext cx="533400" cy="1676400"/>
          </a:xfrm>
          <a:prstGeom prst="curvedRightArrow">
            <a:avLst>
              <a:gd name="adj1" fmla="val 27760"/>
              <a:gd name="adj2" fmla="val 90618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99" name="AutoShape 39"/>
          <p:cNvSpPr/>
          <p:nvPr/>
        </p:nvSpPr>
        <p:spPr>
          <a:xfrm>
            <a:off x="152400" y="3778250"/>
            <a:ext cx="533400" cy="1752600"/>
          </a:xfrm>
          <a:prstGeom prst="curvedRightArrow">
            <a:avLst>
              <a:gd name="adj1" fmla="val 29022"/>
              <a:gd name="adj2" fmla="val 94737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800" name="AutoShape 40"/>
          <p:cNvSpPr/>
          <p:nvPr/>
        </p:nvSpPr>
        <p:spPr>
          <a:xfrm>
            <a:off x="3429000" y="5911850"/>
            <a:ext cx="1752600" cy="533400"/>
          </a:xfrm>
          <a:prstGeom prst="curvedUpArrow">
            <a:avLst>
              <a:gd name="adj1" fmla="val 22970"/>
              <a:gd name="adj2" fmla="val 88684"/>
              <a:gd name="adj3" fmla="val 33328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801" name="Text Box 41"/>
          <p:cNvSpPr txBox="1"/>
          <p:nvPr/>
        </p:nvSpPr>
        <p:spPr>
          <a:xfrm>
            <a:off x="4343400" y="1465263"/>
            <a:ext cx="4800600" cy="301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 {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DeQueue(Q, s);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GetHead(Q, e);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if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(e!=0)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("%d", e);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EnQueue(Q, s+e);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while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(e!=0);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nimBg="1"/>
      <p:bldP spid="117763" grpId="0" animBg="1"/>
      <p:bldP spid="117764" grpId="0" animBg="1"/>
      <p:bldP spid="117765" grpId="0" animBg="1"/>
      <p:bldP spid="117766" grpId="0" animBg="1"/>
      <p:bldP spid="117769" grpId="0"/>
      <p:bldP spid="117770" grpId="0"/>
      <p:bldP spid="117771" grpId="0" animBg="1"/>
      <p:bldP spid="117772" grpId="0" animBg="1"/>
      <p:bldP spid="117773" grpId="0" animBg="1"/>
      <p:bldP spid="117774" grpId="0" animBg="1"/>
      <p:bldP spid="117775" grpId="0" animBg="1"/>
      <p:bldP spid="117778" grpId="0"/>
      <p:bldP spid="117779" grpId="0"/>
      <p:bldP spid="117780" grpId="0" animBg="1"/>
      <p:bldP spid="117781" grpId="0" animBg="1"/>
      <p:bldP spid="117782" grpId="0" animBg="1"/>
      <p:bldP spid="117783" grpId="0" animBg="1"/>
      <p:bldP spid="117784" grpId="0" animBg="1"/>
      <p:bldP spid="117787" grpId="0"/>
      <p:bldP spid="117788" grpId="0"/>
      <p:bldP spid="117789" grpId="0" animBg="1"/>
      <p:bldP spid="117790" grpId="0" animBg="1"/>
      <p:bldP spid="117791" grpId="0" animBg="1"/>
      <p:bldP spid="117792" grpId="0" animBg="1"/>
      <p:bldP spid="117793" grpId="0" animBg="1"/>
      <p:bldP spid="117796" grpId="0"/>
      <p:bldP spid="117797" grpId="0"/>
      <p:bldP spid="117798" grpId="0" animBg="1"/>
      <p:bldP spid="117799" grpId="0" animBg="1"/>
      <p:bldP spid="117800" grpId="0" animBg="1"/>
      <p:bldP spid="11780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/>
          <p:nvPr/>
        </p:nvSpPr>
        <p:spPr>
          <a:xfrm>
            <a:off x="0" y="188913"/>
            <a:ext cx="9144000" cy="6527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1000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void yanghui ( int n )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打印输出杨辉三角形的前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n( n&gt;0 )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b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Queue Q;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for( i=1; i&lt;=n; i++)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printf (" ");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printf ("%d\n", 1);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在中心位置输出杨辉三角形最顶端的“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InitQueue(Q, n+2);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设置最大容量为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n+2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的空队列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 0 );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添加行界值 </a:t>
            </a:r>
            <a:b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 1);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 1 );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第一行的值入队列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 = 1;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while ( k &lt; n )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通过循环队列输出前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行的值 </a:t>
            </a:r>
            <a:b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/>
          <p:nvPr/>
        </p:nvSpPr>
        <p:spPr>
          <a:xfrm>
            <a:off x="-304800" y="1125538"/>
            <a:ext cx="9448800" cy="59785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for( i=1; i&lt;=n-k; i++)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printf (" ");//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n-k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个空格以保持三角形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 ( Q, 0 );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行界值“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入队列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do {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输出第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行，计算第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k+1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DeQueue( Q, s );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GetHead( Q, e );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 (e) printf ("%d ", e);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为非行界值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，则打印输出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的值并加一空格 </a:t>
            </a:r>
            <a:b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else printf ("\n");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否则回车换行，为下一行输出做准备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 s+e);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 while (e!=0);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k++;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　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 // while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/>
          <p:nvPr/>
        </p:nvSpPr>
        <p:spPr>
          <a:xfrm>
            <a:off x="539750" y="1989138"/>
            <a:ext cx="7777163" cy="3043014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StackTraverse(S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已存在且非空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操作结果：从栈底到栈顶依次对栈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的每个数据元素调用函数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}ADT Stack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/>
          <p:nvPr/>
        </p:nvSpPr>
        <p:spPr>
          <a:xfrm>
            <a:off x="685800" y="1371600"/>
            <a:ext cx="7239000" cy="3630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 ( Q, e );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行界值“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出队列 </a:t>
            </a:r>
            <a:b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while (!QueueEmpty (Q) )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{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单独处理第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行的值的输出 </a:t>
            </a:r>
            <a:b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 ( Q, e );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printf ("%d ", e)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 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 // while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 // yanghui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Text Box 4"/>
          <p:cNvSpPr txBox="1"/>
          <p:nvPr/>
        </p:nvSpPr>
        <p:spPr>
          <a:xfrm>
            <a:off x="1547813" y="1341438"/>
            <a:ext cx="5903912" cy="65684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>
                <a:latin typeface="Comic Sans MS" panose="030F0702030302020204" pitchFamily="66" charset="0"/>
                <a:hlinkClick r:id="rId1" action="ppaction://hlinkfile"/>
              </a:rPr>
              <a:t>习题集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  <a:hlinkClick r:id="rId1" action="ppaction://hlinkfile"/>
              </a:rPr>
              <a:t>三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1" action="ppaction://hlinkfile"/>
              </a:rPr>
              <a:t>  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AutoShape 5"/>
          <p:cNvSpPr/>
          <p:nvPr/>
        </p:nvSpPr>
        <p:spPr>
          <a:xfrm>
            <a:off x="323850" y="188913"/>
            <a:ext cx="3789363" cy="639762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业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13668" name="Picture 7" descr="未命名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338388"/>
            <a:ext cx="7816850" cy="363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/>
          <p:nvPr/>
        </p:nvSpPr>
        <p:spPr>
          <a:xfrm>
            <a:off x="323850" y="1700213"/>
            <a:ext cx="8342313" cy="419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因为栈是特殊的线性表，所以线性表的存储结构对栈也适用。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栈的顺序存储结构称为顺序栈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可用数组来实现顺序栈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。因为栈的运算受限性，即：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栈底位置是固定不变的，所以可以将栈底位置设置在数组两端的任何一个端点；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栈顶位置随着进栈和出栈操作而变化，故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需用一个整型变量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来指示当前栈顶的位置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，通常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为栈顶指针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15" name="Rectangle 3"/>
          <p:cNvSpPr/>
          <p:nvPr/>
        </p:nvSpPr>
        <p:spPr>
          <a:xfrm>
            <a:off x="-252412" y="188913"/>
            <a:ext cx="4414837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二、栈的表示与实现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579813" y="0"/>
            <a:ext cx="2206625" cy="995363"/>
            <a:chOff x="1882" y="0"/>
            <a:chExt cx="1390" cy="627"/>
          </a:xfrm>
        </p:grpSpPr>
        <p:sp>
          <p:nvSpPr>
            <p:cNvPr id="14342" name="AutoShape 5"/>
            <p:cNvSpPr/>
            <p:nvPr/>
          </p:nvSpPr>
          <p:spPr>
            <a:xfrm>
              <a:off x="2245" y="119"/>
              <a:ext cx="181" cy="403"/>
            </a:xfrm>
            <a:prstGeom prst="leftBrace">
              <a:avLst>
                <a:gd name="adj1" fmla="val 18544"/>
                <a:gd name="adj2" fmla="val 50000"/>
              </a:avLst>
            </a:prstGeom>
            <a:noFill/>
            <a:ln w="25400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Rectangle 6"/>
            <p:cNvSpPr/>
            <p:nvPr/>
          </p:nvSpPr>
          <p:spPr>
            <a:xfrm>
              <a:off x="1882" y="0"/>
              <a:ext cx="13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2" eaLnBrk="1" hangingPunct="1">
                <a:spcBef>
                  <a:spcPct val="50000"/>
                </a:spcBef>
                <a:buClr>
                  <a:srgbClr val="FF3300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顺序栈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4" name="Rectangle 7"/>
            <p:cNvSpPr/>
            <p:nvPr/>
          </p:nvSpPr>
          <p:spPr>
            <a:xfrm>
              <a:off x="1882" y="300"/>
              <a:ext cx="13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2" eaLnBrk="1" hangingPunct="1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链    栈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3720" name="Rectangle 8"/>
          <p:cNvSpPr/>
          <p:nvPr/>
        </p:nvSpPr>
        <p:spPr>
          <a:xfrm>
            <a:off x="284163" y="1211263"/>
            <a:ext cx="17922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、顺序栈</a:t>
            </a:r>
            <a:endParaRPr lang="zh-CN" altLang="en-US" b="1" dirty="0">
              <a:solidFill>
                <a:srgbClr val="66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/>
      <p:bldP spid="243715" grpId="0" bldLvl="5" advAuto="1000" build="p"/>
      <p:bldP spid="2437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1"/>
          <p:cNvSpPr/>
          <p:nvPr/>
        </p:nvSpPr>
        <p:spPr>
          <a:xfrm>
            <a:off x="6400800" y="381000"/>
            <a:ext cx="762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78"/>
          <p:cNvSpPr/>
          <p:nvPr/>
        </p:nvSpPr>
        <p:spPr>
          <a:xfrm>
            <a:off x="250825" y="136525"/>
            <a:ext cx="385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顺序栈的类型定义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815" name="Rectangle 79"/>
          <p:cNvSpPr/>
          <p:nvPr/>
        </p:nvSpPr>
        <p:spPr>
          <a:xfrm>
            <a:off x="179388" y="1628775"/>
            <a:ext cx="4625975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#define stacksize 6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typedef struct {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   ElemType  data[stacksize];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   int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 } SeqStack</a:t>
            </a:r>
            <a:r>
              <a:rPr lang="zh-CN" altLang="en-US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29"/>
          <p:cNvGrpSpPr/>
          <p:nvPr/>
        </p:nvGrpSpPr>
        <p:grpSpPr>
          <a:xfrm>
            <a:off x="1198562" y="3284538"/>
            <a:ext cx="2652712" cy="3236912"/>
            <a:chOff x="755" y="2069"/>
            <a:chExt cx="1671" cy="2039"/>
          </a:xfrm>
        </p:grpSpPr>
        <p:sp>
          <p:nvSpPr>
            <p:cNvPr id="15369" name="Line 82"/>
            <p:cNvSpPr/>
            <p:nvPr/>
          </p:nvSpPr>
          <p:spPr>
            <a:xfrm>
              <a:off x="1313" y="3748"/>
              <a:ext cx="263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0" name="Text Box 83"/>
            <p:cNvSpPr txBox="1"/>
            <p:nvPr/>
          </p:nvSpPr>
          <p:spPr>
            <a:xfrm>
              <a:off x="755" y="3618"/>
              <a:ext cx="50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371" name="Group 85"/>
            <p:cNvGrpSpPr/>
            <p:nvPr/>
          </p:nvGrpSpPr>
          <p:grpSpPr>
            <a:xfrm>
              <a:off x="1570" y="2372"/>
              <a:ext cx="665" cy="1498"/>
              <a:chOff x="1568" y="1378"/>
              <a:chExt cx="1133" cy="1498"/>
            </a:xfrm>
          </p:grpSpPr>
          <p:sp>
            <p:nvSpPr>
              <p:cNvPr id="15380" name="Rectangle 86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1" name="Line 87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2" name="Line 88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3" name="Line 89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4" name="Line 90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5" name="Line 91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72" name="Text Box 92"/>
            <p:cNvSpPr txBox="1"/>
            <p:nvPr/>
          </p:nvSpPr>
          <p:spPr>
            <a:xfrm>
              <a:off x="2135" y="3401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Text Box 93"/>
            <p:cNvSpPr txBox="1"/>
            <p:nvPr/>
          </p:nvSpPr>
          <p:spPr>
            <a:xfrm>
              <a:off x="2155" y="3153"/>
              <a:ext cx="2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Text Box 94"/>
            <p:cNvSpPr txBox="1"/>
            <p:nvPr/>
          </p:nvSpPr>
          <p:spPr>
            <a:xfrm>
              <a:off x="2155" y="289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Text Box 95"/>
            <p:cNvSpPr txBox="1"/>
            <p:nvPr/>
          </p:nvSpPr>
          <p:spPr>
            <a:xfrm>
              <a:off x="2155" y="2643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Text Box 96"/>
            <p:cNvSpPr txBox="1"/>
            <p:nvPr/>
          </p:nvSpPr>
          <p:spPr>
            <a:xfrm>
              <a:off x="2162" y="2391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97"/>
            <p:cNvSpPr txBox="1"/>
            <p:nvPr/>
          </p:nvSpPr>
          <p:spPr>
            <a:xfrm>
              <a:off x="2162" y="3654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Text Box 98"/>
            <p:cNvSpPr txBox="1"/>
            <p:nvPr/>
          </p:nvSpPr>
          <p:spPr>
            <a:xfrm>
              <a:off x="1704" y="3858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栈空</a:t>
              </a:r>
              <a:endPara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Rectangle 99"/>
            <p:cNvSpPr/>
            <p:nvPr/>
          </p:nvSpPr>
          <p:spPr>
            <a:xfrm>
              <a:off x="1522" y="2069"/>
              <a:ext cx="7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</a:t>
              </a:r>
              <a:r>
                <a:rPr lang="zh-CN" altLang="en-US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数组</a:t>
              </a:r>
              <a:endPara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4862" name="Text Box 126"/>
          <p:cNvSpPr txBox="1"/>
          <p:nvPr/>
        </p:nvSpPr>
        <p:spPr>
          <a:xfrm>
            <a:off x="3995738" y="4005263"/>
            <a:ext cx="5148262" cy="243998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struct { </a:t>
            </a:r>
            <a:b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ElemType *base;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存储空间基址 </a:t>
            </a:r>
            <a:b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 </a:t>
            </a:r>
            <a:b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stacksize;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允许的最大存储空间	                       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以元素为单位</a:t>
            </a:r>
            <a:b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SeqStack;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863" name="Text Box 127"/>
          <p:cNvSpPr txBox="1"/>
          <p:nvPr/>
        </p:nvSpPr>
        <p:spPr>
          <a:xfrm>
            <a:off x="900113" y="1125538"/>
            <a:ext cx="2124075" cy="4270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方法一：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864" name="Text Box 128"/>
          <p:cNvSpPr txBox="1"/>
          <p:nvPr/>
        </p:nvSpPr>
        <p:spPr>
          <a:xfrm>
            <a:off x="5364163" y="3429000"/>
            <a:ext cx="2124075" cy="4270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方法二：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4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15" grpId="0"/>
      <p:bldP spid="244862" grpId="0"/>
      <p:bldP spid="244863" grpId="0"/>
      <p:bldP spid="2448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50"/>
          <p:cNvGrpSpPr/>
          <p:nvPr/>
        </p:nvGrpSpPr>
        <p:grpSpPr>
          <a:xfrm>
            <a:off x="1651471" y="4040237"/>
            <a:ext cx="976313" cy="396875"/>
            <a:chOff x="1579" y="2102"/>
            <a:chExt cx="615" cy="250"/>
          </a:xfrm>
        </p:grpSpPr>
        <p:sp>
          <p:nvSpPr>
            <p:cNvPr id="5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50"/>
          <p:cNvGrpSpPr/>
          <p:nvPr/>
        </p:nvGrpSpPr>
        <p:grpSpPr>
          <a:xfrm>
            <a:off x="1651471" y="3608189"/>
            <a:ext cx="976313" cy="396875"/>
            <a:chOff x="1579" y="2102"/>
            <a:chExt cx="615" cy="250"/>
          </a:xfrm>
        </p:grpSpPr>
        <p:sp>
          <p:nvSpPr>
            <p:cNvPr id="5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50"/>
          <p:cNvGrpSpPr/>
          <p:nvPr/>
        </p:nvGrpSpPr>
        <p:grpSpPr>
          <a:xfrm>
            <a:off x="1651471" y="3212976"/>
            <a:ext cx="976313" cy="396875"/>
            <a:chOff x="1579" y="2102"/>
            <a:chExt cx="615" cy="250"/>
          </a:xfrm>
        </p:grpSpPr>
        <p:sp>
          <p:nvSpPr>
            <p:cNvPr id="5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50"/>
          <p:cNvGrpSpPr/>
          <p:nvPr/>
        </p:nvGrpSpPr>
        <p:grpSpPr>
          <a:xfrm>
            <a:off x="1651471" y="2888109"/>
            <a:ext cx="976313" cy="396875"/>
            <a:chOff x="1579" y="2102"/>
            <a:chExt cx="615" cy="250"/>
          </a:xfrm>
        </p:grpSpPr>
        <p:sp>
          <p:nvSpPr>
            <p:cNvPr id="5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50"/>
          <p:cNvGrpSpPr/>
          <p:nvPr/>
        </p:nvGrpSpPr>
        <p:grpSpPr>
          <a:xfrm>
            <a:off x="1651471" y="2456061"/>
            <a:ext cx="976313" cy="396875"/>
            <a:chOff x="1579" y="2102"/>
            <a:chExt cx="615" cy="250"/>
          </a:xfrm>
        </p:grpSpPr>
        <p:sp>
          <p:nvSpPr>
            <p:cNvPr id="5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027"/>
          <p:cNvSpPr>
            <a:spLocks noChangeArrowheads="1"/>
          </p:cNvSpPr>
          <p:nvPr/>
        </p:nvSpPr>
        <p:spPr bwMode="auto">
          <a:xfrm>
            <a:off x="1187450" y="1557338"/>
            <a:ext cx="6400800" cy="11588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2021404" algn="ctr" rotWithShape="0">
              <a:schemeClr val="bg2"/>
            </a:outerShdw>
          </a:effectLst>
        </p:spPr>
        <p:txBody>
          <a:bodyPr anchor="b"/>
          <a:lstStyle/>
          <a:p>
            <a:pPr lvl="0" algn="r" eaLnBrk="1" hangingPunct="1"/>
            <a:r>
              <a:rPr lang="zh-CN" altLang="en-US" sz="6600" b="1" dirty="0">
                <a:solidFill>
                  <a:srgbClr val="66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华文彩云" panose="02010800040101010101" pitchFamily="2" charset="-122"/>
              </a:rPr>
              <a:t>第三章 栈和队列</a:t>
            </a:r>
            <a:endParaRPr lang="zh-CN" altLang="en-US" sz="6600" b="1" dirty="0">
              <a:solidFill>
                <a:srgbClr val="6600CC"/>
              </a:solidFill>
              <a:effectLst>
                <a:outerShdw blurRad="38100" dist="38100" dir="2700000">
                  <a:srgbClr val="C0C0C0"/>
                </a:outerShdw>
              </a:effectLst>
              <a:latin typeface="Verdana" panose="020B0604030504040204" pitchFamily="34" charset="0"/>
              <a:ea typeface="华文彩云" panose="02010800040101010101" pitchFamily="2" charset="-122"/>
            </a:endParaRPr>
          </a:p>
        </p:txBody>
      </p:sp>
      <p:pic>
        <p:nvPicPr>
          <p:cNvPr id="4099" name="Picture 1029" descr="110303144780141095a6ea937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9013" y="2825750"/>
            <a:ext cx="7439025" cy="320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50"/>
          <p:cNvGrpSpPr/>
          <p:nvPr/>
        </p:nvGrpSpPr>
        <p:grpSpPr>
          <a:xfrm>
            <a:off x="1651471" y="2096021"/>
            <a:ext cx="976313" cy="396875"/>
            <a:chOff x="1579" y="2102"/>
            <a:chExt cx="615" cy="250"/>
          </a:xfrm>
        </p:grpSpPr>
        <p:sp>
          <p:nvSpPr>
            <p:cNvPr id="5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5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106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61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9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90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1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Text Box 74"/>
            <p:cNvSpPr txBox="1"/>
            <p:nvPr/>
          </p:nvSpPr>
          <p:spPr>
            <a:xfrm>
              <a:off x="4623" y="2335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Text Box 75"/>
            <p:cNvSpPr txBox="1"/>
            <p:nvPr/>
          </p:nvSpPr>
          <p:spPr>
            <a:xfrm>
              <a:off x="4623" y="20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Text Box 76"/>
            <p:cNvSpPr txBox="1"/>
            <p:nvPr/>
          </p:nvSpPr>
          <p:spPr>
            <a:xfrm>
              <a:off x="4619" y="1810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Text Box 77"/>
            <p:cNvSpPr txBox="1"/>
            <p:nvPr/>
          </p:nvSpPr>
          <p:spPr>
            <a:xfrm>
              <a:off x="4623" y="1584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Text Box 78"/>
            <p:cNvSpPr txBox="1"/>
            <p:nvPr/>
          </p:nvSpPr>
          <p:spPr>
            <a:xfrm>
              <a:off x="4623" y="1321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28" name="Line 81"/>
          <p:cNvSpPr/>
          <p:nvPr/>
        </p:nvSpPr>
        <p:spPr>
          <a:xfrm>
            <a:off x="6633500" y="885799"/>
            <a:ext cx="45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Text Box 19"/>
          <p:cNvSpPr txBox="1"/>
          <p:nvPr/>
        </p:nvSpPr>
        <p:spPr>
          <a:xfrm>
            <a:off x="7484460" y="2996952"/>
            <a:ext cx="341761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120146" y="2599177"/>
            <a:ext cx="2015637" cy="274119"/>
            <a:chOff x="6156763" y="2650825"/>
            <a:chExt cx="2015637" cy="274119"/>
          </a:xfrm>
        </p:grpSpPr>
        <p:grpSp>
          <p:nvGrpSpPr>
            <p:cNvPr id="134" name="Group 55"/>
            <p:cNvGrpSpPr/>
            <p:nvPr/>
          </p:nvGrpSpPr>
          <p:grpSpPr>
            <a:xfrm>
              <a:off x="6156763" y="2650825"/>
              <a:ext cx="958850" cy="274119"/>
              <a:chOff x="3786" y="1540"/>
              <a:chExt cx="604" cy="250"/>
            </a:xfrm>
          </p:grpSpPr>
          <p:sp>
            <p:nvSpPr>
              <p:cNvPr id="136" name="Line 56"/>
              <p:cNvSpPr/>
              <p:nvPr/>
            </p:nvSpPr>
            <p:spPr>
              <a:xfrm>
                <a:off x="4101" y="1711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7" name="Text Box 57"/>
              <p:cNvSpPr txBox="1"/>
              <p:nvPr/>
            </p:nvSpPr>
            <p:spPr>
              <a:xfrm>
                <a:off x="3786" y="1540"/>
                <a:ext cx="3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 bwMode="auto">
            <a:xfrm>
              <a:off x="7248476" y="2659064"/>
              <a:ext cx="923924" cy="265880"/>
            </a:xfrm>
            <a:prstGeom prst="rect">
              <a:avLst/>
            </a:prstGeom>
            <a:solidFill>
              <a:schemeClr val="bg1"/>
            </a:solidFill>
            <a:ln w="38100" cap="flat" cmpd="thinThick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90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1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Text Box 74"/>
            <p:cNvSpPr txBox="1"/>
            <p:nvPr/>
          </p:nvSpPr>
          <p:spPr>
            <a:xfrm>
              <a:off x="4623" y="2335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Text Box 75"/>
            <p:cNvSpPr txBox="1"/>
            <p:nvPr/>
          </p:nvSpPr>
          <p:spPr>
            <a:xfrm>
              <a:off x="4623" y="20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Text Box 76"/>
            <p:cNvSpPr txBox="1"/>
            <p:nvPr/>
          </p:nvSpPr>
          <p:spPr>
            <a:xfrm>
              <a:off x="4619" y="1810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Text Box 77"/>
            <p:cNvSpPr txBox="1"/>
            <p:nvPr/>
          </p:nvSpPr>
          <p:spPr>
            <a:xfrm>
              <a:off x="4623" y="1584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Text Box 78"/>
            <p:cNvSpPr txBox="1"/>
            <p:nvPr/>
          </p:nvSpPr>
          <p:spPr>
            <a:xfrm>
              <a:off x="4623" y="1321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Text Box 19"/>
          <p:cNvSpPr txBox="1"/>
          <p:nvPr/>
        </p:nvSpPr>
        <p:spPr>
          <a:xfrm>
            <a:off x="7484460" y="2996952"/>
            <a:ext cx="341761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295" y="3043164"/>
            <a:ext cx="2015637" cy="274119"/>
            <a:chOff x="6156763" y="2650825"/>
            <a:chExt cx="2015637" cy="274119"/>
          </a:xfrm>
        </p:grpSpPr>
        <p:grpSp>
          <p:nvGrpSpPr>
            <p:cNvPr id="118" name="Group 55"/>
            <p:cNvGrpSpPr/>
            <p:nvPr/>
          </p:nvGrpSpPr>
          <p:grpSpPr>
            <a:xfrm>
              <a:off x="6156763" y="2650825"/>
              <a:ext cx="958850" cy="274119"/>
              <a:chOff x="3786" y="1540"/>
              <a:chExt cx="604" cy="250"/>
            </a:xfrm>
          </p:grpSpPr>
          <p:sp>
            <p:nvSpPr>
              <p:cNvPr id="119" name="Line 56"/>
              <p:cNvSpPr/>
              <p:nvPr/>
            </p:nvSpPr>
            <p:spPr>
              <a:xfrm>
                <a:off x="4101" y="1711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0" name="Text Box 57"/>
              <p:cNvSpPr txBox="1"/>
              <p:nvPr/>
            </p:nvSpPr>
            <p:spPr>
              <a:xfrm>
                <a:off x="3786" y="1540"/>
                <a:ext cx="3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7248476" y="2659064"/>
              <a:ext cx="923924" cy="265880"/>
            </a:xfrm>
            <a:prstGeom prst="rect">
              <a:avLst/>
            </a:prstGeom>
            <a:solidFill>
              <a:schemeClr val="bg1"/>
            </a:solidFill>
            <a:ln w="38100" cap="flat" cmpd="thinThick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9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Text Box 74"/>
            <p:cNvSpPr txBox="1"/>
            <p:nvPr/>
          </p:nvSpPr>
          <p:spPr>
            <a:xfrm>
              <a:off x="4623" y="2335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Text Box 75"/>
            <p:cNvSpPr txBox="1"/>
            <p:nvPr/>
          </p:nvSpPr>
          <p:spPr>
            <a:xfrm>
              <a:off x="4623" y="20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Text Box 76"/>
            <p:cNvSpPr txBox="1"/>
            <p:nvPr/>
          </p:nvSpPr>
          <p:spPr>
            <a:xfrm>
              <a:off x="4619" y="1810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Text Box 77"/>
            <p:cNvSpPr txBox="1"/>
            <p:nvPr/>
          </p:nvSpPr>
          <p:spPr>
            <a:xfrm>
              <a:off x="4623" y="1584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92"/>
          <p:cNvGrpSpPr/>
          <p:nvPr/>
        </p:nvGrpSpPr>
        <p:grpSpPr>
          <a:xfrm>
            <a:off x="6096908" y="3320256"/>
            <a:ext cx="958850" cy="396875"/>
            <a:chOff x="3786" y="1540"/>
            <a:chExt cx="604" cy="250"/>
          </a:xfrm>
        </p:grpSpPr>
        <p:sp>
          <p:nvSpPr>
            <p:cNvPr id="16420" name="Line 93"/>
            <p:cNvSpPr/>
            <p:nvPr/>
          </p:nvSpPr>
          <p:spPr>
            <a:xfrm>
              <a:off x="4101" y="1711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1" name="Text Box 94"/>
            <p:cNvSpPr txBox="1"/>
            <p:nvPr/>
          </p:nvSpPr>
          <p:spPr>
            <a:xfrm>
              <a:off x="3786" y="1540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4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5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Text Box 74"/>
            <p:cNvSpPr txBox="1"/>
            <p:nvPr/>
          </p:nvSpPr>
          <p:spPr>
            <a:xfrm>
              <a:off x="4623" y="2335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Text Box 75"/>
            <p:cNvSpPr txBox="1"/>
            <p:nvPr/>
          </p:nvSpPr>
          <p:spPr>
            <a:xfrm>
              <a:off x="4623" y="20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Text Box 76"/>
            <p:cNvSpPr txBox="1"/>
            <p:nvPr/>
          </p:nvSpPr>
          <p:spPr>
            <a:xfrm>
              <a:off x="4619" y="1810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92"/>
          <p:cNvGrpSpPr/>
          <p:nvPr/>
        </p:nvGrpSpPr>
        <p:grpSpPr>
          <a:xfrm>
            <a:off x="6183313" y="3736975"/>
            <a:ext cx="958850" cy="396875"/>
            <a:chOff x="3786" y="1540"/>
            <a:chExt cx="604" cy="250"/>
          </a:xfrm>
        </p:grpSpPr>
        <p:sp>
          <p:nvSpPr>
            <p:cNvPr id="16420" name="Line 93"/>
            <p:cNvSpPr/>
            <p:nvPr/>
          </p:nvSpPr>
          <p:spPr>
            <a:xfrm>
              <a:off x="4101" y="1711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1" name="Text Box 94"/>
            <p:cNvSpPr txBox="1"/>
            <p:nvPr/>
          </p:nvSpPr>
          <p:spPr>
            <a:xfrm>
              <a:off x="3786" y="1540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3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4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Text Box 74"/>
            <p:cNvSpPr txBox="1"/>
            <p:nvPr/>
          </p:nvSpPr>
          <p:spPr>
            <a:xfrm>
              <a:off x="4623" y="2335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Text Box 75"/>
            <p:cNvSpPr txBox="1"/>
            <p:nvPr/>
          </p:nvSpPr>
          <p:spPr>
            <a:xfrm>
              <a:off x="4623" y="20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86"/>
          <p:cNvGrpSpPr/>
          <p:nvPr/>
        </p:nvGrpSpPr>
        <p:grpSpPr>
          <a:xfrm>
            <a:off x="6084168" y="4077072"/>
            <a:ext cx="958850" cy="396875"/>
            <a:chOff x="3786" y="1540"/>
            <a:chExt cx="604" cy="250"/>
          </a:xfrm>
        </p:grpSpPr>
        <p:sp>
          <p:nvSpPr>
            <p:cNvPr id="16424" name="Line 87"/>
            <p:cNvSpPr/>
            <p:nvPr/>
          </p:nvSpPr>
          <p:spPr>
            <a:xfrm>
              <a:off x="4101" y="1711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5" name="Text Box 88"/>
            <p:cNvSpPr txBox="1"/>
            <p:nvPr/>
          </p:nvSpPr>
          <p:spPr>
            <a:xfrm>
              <a:off x="3786" y="1540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3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4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Text Box 74"/>
            <p:cNvSpPr txBox="1"/>
            <p:nvPr/>
          </p:nvSpPr>
          <p:spPr>
            <a:xfrm>
              <a:off x="4623" y="2335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86"/>
          <p:cNvGrpSpPr/>
          <p:nvPr/>
        </p:nvGrpSpPr>
        <p:grpSpPr>
          <a:xfrm>
            <a:off x="6164263" y="4529138"/>
            <a:ext cx="958850" cy="396875"/>
            <a:chOff x="3786" y="1540"/>
            <a:chExt cx="604" cy="250"/>
          </a:xfrm>
        </p:grpSpPr>
        <p:sp>
          <p:nvSpPr>
            <p:cNvPr id="16424" name="Line 87"/>
            <p:cNvSpPr/>
            <p:nvPr/>
          </p:nvSpPr>
          <p:spPr>
            <a:xfrm>
              <a:off x="4101" y="1711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5" name="Text Box 88"/>
            <p:cNvSpPr txBox="1"/>
            <p:nvPr/>
          </p:nvSpPr>
          <p:spPr>
            <a:xfrm>
              <a:off x="3786" y="1540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2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250825" y="1412875"/>
            <a:ext cx="80232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栈和队列是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限定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插入和删除只能在表的“端点”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进行的线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Text Box 3"/>
          <p:cNvSpPr txBox="1"/>
          <p:nvPr/>
        </p:nvSpPr>
        <p:spPr>
          <a:xfrm>
            <a:off x="755650" y="2708275"/>
            <a:ext cx="7557770" cy="2430145"/>
          </a:xfrm>
          <a:prstGeom prst="rect">
            <a:avLst/>
          </a:prstGeom>
          <a:solidFill>
            <a:srgbClr val="FFFFCC"/>
          </a:solidFill>
          <a:ln w="57150" cap="flat" cmpd="thinThick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b="1" dirty="0">
                <a:solidFill>
                  <a:srgbClr val="000066"/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隶书" panose="02010509060101010101" charset="-122"/>
                <a:ea typeface="隶书" panose="02010509060101010101" charset="-122"/>
              </a:rPr>
              <a:t>线性表     栈               队列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Insert(L,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x)    Insert(S, 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x)    Insert(Q, 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x)</a:t>
            </a:r>
            <a:endParaRPr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1≤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≤n+1</a:t>
            </a:r>
            <a:endParaRPr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Delete(L, 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Delete(S, 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Delete(Q, 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1≤</a:t>
            </a: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≤n</a:t>
            </a:r>
            <a:endParaRPr lang="en-US" altLang="zh-CN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Text Box 4"/>
          <p:cNvSpPr txBox="1"/>
          <p:nvPr/>
        </p:nvSpPr>
        <p:spPr>
          <a:xfrm>
            <a:off x="900113" y="5445125"/>
            <a:ext cx="5518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栈和队列是两种常用的数据类型。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ldLvl="0" animBg="1"/>
      <p:bldP spid="1187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89"/>
          <p:cNvGrpSpPr/>
          <p:nvPr/>
        </p:nvGrpSpPr>
        <p:grpSpPr>
          <a:xfrm>
            <a:off x="6145213" y="4887913"/>
            <a:ext cx="958850" cy="396875"/>
            <a:chOff x="3786" y="1540"/>
            <a:chExt cx="604" cy="250"/>
          </a:xfrm>
        </p:grpSpPr>
        <p:sp>
          <p:nvSpPr>
            <p:cNvPr id="16422" name="Line 90"/>
            <p:cNvSpPr/>
            <p:nvPr/>
          </p:nvSpPr>
          <p:spPr>
            <a:xfrm>
              <a:off x="4101" y="1711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3" name="Text Box 91"/>
            <p:cNvSpPr txBox="1"/>
            <p:nvPr/>
          </p:nvSpPr>
          <p:spPr>
            <a:xfrm>
              <a:off x="3786" y="1540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1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2592388" y="2062163"/>
            <a:ext cx="1392237" cy="2432050"/>
            <a:chOff x="1568" y="1378"/>
            <a:chExt cx="1362" cy="1532"/>
          </a:xfrm>
        </p:grpSpPr>
        <p:grpSp>
          <p:nvGrpSpPr>
            <p:cNvPr id="16472" name="Group 8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6479" name="Rectangle 9"/>
              <p:cNvSpPr/>
              <p:nvPr/>
            </p:nvSpPr>
            <p:spPr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Line 10"/>
              <p:cNvSpPr/>
              <p:nvPr/>
            </p:nvSpPr>
            <p:spPr>
              <a:xfrm>
                <a:off x="1568" y="1877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1" name="Line 11"/>
              <p:cNvSpPr/>
              <p:nvPr/>
            </p:nvSpPr>
            <p:spPr>
              <a:xfrm>
                <a:off x="1579" y="2610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2" name="Line 12"/>
              <p:cNvSpPr/>
              <p:nvPr/>
            </p:nvSpPr>
            <p:spPr>
              <a:xfrm>
                <a:off x="1579" y="2354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3" name="Line 13"/>
              <p:cNvSpPr/>
              <p:nvPr/>
            </p:nvSpPr>
            <p:spPr>
              <a:xfrm flipV="1">
                <a:off x="1578" y="2122"/>
                <a:ext cx="11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84" name="Line 14"/>
              <p:cNvSpPr/>
              <p:nvPr/>
            </p:nvSpPr>
            <p:spPr>
              <a:xfrm>
                <a:off x="1578" y="1622"/>
                <a:ext cx="11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73" name="Text Box 15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4" name="Text Box 16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5" name="Text Box 17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6" name="Text Box 18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Text Box 19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Text Box 20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141" name="Text Box 21"/>
          <p:cNvSpPr txBox="1"/>
          <p:nvPr/>
        </p:nvSpPr>
        <p:spPr>
          <a:xfrm>
            <a:off x="2568575" y="4459288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en-US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endParaRPr lang="zh-CN" altLang="en-US" sz="20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2" name="Text Box 22"/>
          <p:cNvSpPr txBox="1"/>
          <p:nvPr/>
        </p:nvSpPr>
        <p:spPr>
          <a:xfrm>
            <a:off x="2951163" y="40338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3" name="Text Box 23"/>
          <p:cNvSpPr txBox="1"/>
          <p:nvPr/>
        </p:nvSpPr>
        <p:spPr>
          <a:xfrm>
            <a:off x="2968625" y="362743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4" name="Text Box 24"/>
          <p:cNvSpPr txBox="1"/>
          <p:nvPr/>
        </p:nvSpPr>
        <p:spPr>
          <a:xfrm>
            <a:off x="2962275" y="3230563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5" name="Text Box 25"/>
          <p:cNvSpPr txBox="1"/>
          <p:nvPr/>
        </p:nvSpPr>
        <p:spPr>
          <a:xfrm>
            <a:off x="2968625" y="2852738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6" name="Text Box 26"/>
          <p:cNvSpPr txBox="1"/>
          <p:nvPr/>
        </p:nvSpPr>
        <p:spPr>
          <a:xfrm>
            <a:off x="2981325" y="2455863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47" name="Text Box 27"/>
          <p:cNvSpPr txBox="1"/>
          <p:nvPr/>
        </p:nvSpPr>
        <p:spPr>
          <a:xfrm>
            <a:off x="3000375" y="2074863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3" name="AutoShape 53"/>
          <p:cNvSpPr/>
          <p:nvPr/>
        </p:nvSpPr>
        <p:spPr>
          <a:xfrm>
            <a:off x="156643" y="4743618"/>
            <a:ext cx="1840707" cy="1015663"/>
          </a:xfrm>
          <a:prstGeom prst="wedgeRectCallout">
            <a:avLst>
              <a:gd name="adj1" fmla="val 25425"/>
              <a:gd name="adj2" fmla="val -51500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  <a:r>
              <a:rPr lang="zh-CN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向栈顶</a:t>
            </a:r>
            <a:r>
              <a:rPr lang="zh-CN" altLang="en-US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上面一个空位</a:t>
            </a:r>
            <a:endParaRPr lang="en-US" altLang="zh-CN" sz="2000" b="1" dirty="0" smtClean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4" name="AutoShape 54"/>
          <p:cNvSpPr/>
          <p:nvPr/>
        </p:nvSpPr>
        <p:spPr>
          <a:xfrm>
            <a:off x="4249738" y="1136351"/>
            <a:ext cx="3816350" cy="1427163"/>
          </a:xfrm>
          <a:prstGeom prst="wedgeEllipseCallout">
            <a:avLst>
              <a:gd name="adj1" fmla="val -57276"/>
              <a:gd name="adj2" fmla="val -1441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stacksize</a:t>
            </a:r>
            <a:r>
              <a:rPr lang="zh-CN" altLang="en-US" sz="2000" b="1" dirty="0" smtClean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r>
              <a: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此时入栈，则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78" name="Text Box 58"/>
          <p:cNvSpPr txBox="1"/>
          <p:nvPr/>
        </p:nvSpPr>
        <p:spPr>
          <a:xfrm>
            <a:off x="7105650" y="5546725"/>
            <a:ext cx="1276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59"/>
          <p:cNvGrpSpPr/>
          <p:nvPr/>
        </p:nvGrpSpPr>
        <p:grpSpPr>
          <a:xfrm>
            <a:off x="7092950" y="2997200"/>
            <a:ext cx="1423988" cy="2432050"/>
            <a:chOff x="4368" y="1056"/>
            <a:chExt cx="897" cy="1532"/>
          </a:xfrm>
        </p:grpSpPr>
        <p:grpSp>
          <p:nvGrpSpPr>
            <p:cNvPr id="16430" name="Group 60"/>
            <p:cNvGrpSpPr/>
            <p:nvPr/>
          </p:nvGrpSpPr>
          <p:grpSpPr>
            <a:xfrm>
              <a:off x="4368" y="1056"/>
              <a:ext cx="897" cy="1532"/>
              <a:chOff x="1568" y="1378"/>
              <a:chExt cx="1393" cy="1532"/>
            </a:xfrm>
          </p:grpSpPr>
          <p:grpSp>
            <p:nvGrpSpPr>
              <p:cNvPr id="16437" name="Group 6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6444" name="Rectangle 6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Line 6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6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7" name="Line 6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6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9" name="Line 6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38" name="Text Box 68"/>
              <p:cNvSpPr txBox="1"/>
              <p:nvPr/>
            </p:nvSpPr>
            <p:spPr>
              <a:xfrm>
                <a:off x="2584" y="2407"/>
                <a:ext cx="3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Text Box 69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Text Box 70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71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72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Text Box 73"/>
              <p:cNvSpPr txBox="1"/>
              <p:nvPr/>
            </p:nvSpPr>
            <p:spPr>
              <a:xfrm>
                <a:off x="2594" y="2660"/>
                <a:ext cx="3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6" name="Text Box 79"/>
            <p:cNvSpPr txBox="1"/>
            <p:nvPr/>
          </p:nvSpPr>
          <p:spPr>
            <a:xfrm>
              <a:off x="4677" y="1058"/>
              <a:ext cx="11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89"/>
          <p:cNvGrpSpPr/>
          <p:nvPr/>
        </p:nvGrpSpPr>
        <p:grpSpPr>
          <a:xfrm>
            <a:off x="6145213" y="4887913"/>
            <a:ext cx="958850" cy="396875"/>
            <a:chOff x="3786" y="1540"/>
            <a:chExt cx="604" cy="250"/>
          </a:xfrm>
        </p:grpSpPr>
        <p:sp>
          <p:nvSpPr>
            <p:cNvPr id="16422" name="Line 90"/>
            <p:cNvSpPr/>
            <p:nvPr/>
          </p:nvSpPr>
          <p:spPr>
            <a:xfrm>
              <a:off x="4101" y="1711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3" name="Text Box 91"/>
            <p:cNvSpPr txBox="1"/>
            <p:nvPr/>
          </p:nvSpPr>
          <p:spPr>
            <a:xfrm>
              <a:off x="3786" y="1540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1224" name="AutoShape 104"/>
          <p:cNvSpPr/>
          <p:nvPr/>
        </p:nvSpPr>
        <p:spPr>
          <a:xfrm>
            <a:off x="1476375" y="5689600"/>
            <a:ext cx="5183188" cy="1168400"/>
          </a:xfrm>
          <a:prstGeom prst="wedgeEllipseCallout">
            <a:avLst>
              <a:gd name="adj1" fmla="val 45913"/>
              <a:gd name="adj2" fmla="val -81708"/>
            </a:avLst>
          </a:prstGeom>
          <a:noFill/>
          <a:ln w="3175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.top == 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b="1" dirty="0" smtClean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栈空</a:t>
            </a:r>
            <a:r>
              <a:rPr lang="zh-CN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，此时出栈，则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下溢</a:t>
            </a:r>
            <a:r>
              <a: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(UNDERFLOW)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Text Box 19"/>
          <p:cNvSpPr txBox="1"/>
          <p:nvPr/>
        </p:nvSpPr>
        <p:spPr>
          <a:xfrm>
            <a:off x="3689390" y="1597899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19"/>
          <p:cNvSpPr txBox="1"/>
          <p:nvPr/>
        </p:nvSpPr>
        <p:spPr>
          <a:xfrm>
            <a:off x="8187070" y="2574926"/>
            <a:ext cx="310749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zh-CN" sz="2000" b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" name="Group 50"/>
          <p:cNvGrpSpPr/>
          <p:nvPr/>
        </p:nvGrpSpPr>
        <p:grpSpPr>
          <a:xfrm>
            <a:off x="1573213" y="1569244"/>
            <a:ext cx="976313" cy="396875"/>
            <a:chOff x="1579" y="2102"/>
            <a:chExt cx="615" cy="250"/>
          </a:xfrm>
        </p:grpSpPr>
        <p:sp>
          <p:nvSpPr>
            <p:cNvPr id="82" name="Line 51"/>
            <p:cNvSpPr/>
            <p:nvPr/>
          </p:nvSpPr>
          <p:spPr>
            <a:xfrm>
              <a:off x="1874" y="2240"/>
              <a:ext cx="3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" name="Text Box 52"/>
            <p:cNvSpPr txBox="1"/>
            <p:nvPr/>
          </p:nvSpPr>
          <p:spPr>
            <a:xfrm>
              <a:off x="1579" y="210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en-US" altLang="zh-CN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/>
          <p:nvPr/>
        </p:nvSpPr>
        <p:spPr>
          <a:xfrm>
            <a:off x="900113" y="2060575"/>
            <a:ext cx="7559675" cy="231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30000"/>
              </a:lnSpc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是一种出错状态，应该设法避免之；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30000"/>
              </a:lnSpc>
              <a:buSzPct val="120000"/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下溢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通常属于正常现象，因为栈在程序中使用时，其初态或终态都是空栈，所以下溢常常用来作为程序控制转移的条件。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/>
          <p:nvPr/>
        </p:nvSpPr>
        <p:spPr>
          <a:xfrm>
            <a:off x="1042988" y="1246188"/>
            <a:ext cx="7011987" cy="566293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/>
            <a:r>
              <a:rPr lang="en-US" altLang="zh-CN" b="1" dirty="0" err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InitStack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SeqStack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maxsize=0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构造一个最大存储容量为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的空栈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if (maxsize == 0)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 = MAXSTACKSIZE;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S.base = (ElemType*)malloc(maxsize*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sizeof(ElemType));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if (!S.base) exit(OVERFLOW);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存储分配失败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S.stacksize = maxsize;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S.top = 0;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空栈中元素个数为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3200" dirty="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66243" name="Rectangle 3"/>
          <p:cNvSpPr/>
          <p:nvPr/>
        </p:nvSpPr>
        <p:spPr>
          <a:xfrm>
            <a:off x="306388" y="155575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顺序栈的运算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/>
          <p:nvPr/>
        </p:nvSpPr>
        <p:spPr>
          <a:xfrm>
            <a:off x="468313" y="1412875"/>
            <a:ext cx="7620000" cy="12811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从名称来讲，“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”指示栈顶元素在栈中的位置，但它的值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实际上是栈中元素的个数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，和顺序表中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的值的含义相同。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7267" name="Picture 3" descr="3_1_2_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0825" y="3141663"/>
            <a:ext cx="3657600" cy="1868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7268" name="Text Box 4"/>
          <p:cNvSpPr txBox="1"/>
          <p:nvPr/>
        </p:nvSpPr>
        <p:spPr>
          <a:xfrm>
            <a:off x="4140200" y="2852738"/>
            <a:ext cx="4392613" cy="2153920"/>
          </a:xfrm>
          <a:prstGeom prst="rect">
            <a:avLst/>
          </a:prstGeom>
          <a:solidFill>
            <a:srgbClr val="CCFFFF"/>
          </a:solidFill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图中顺序栈的最大容量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当前栈中元素个数为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，因此，我们也可认为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栈顶指针总是指在栈顶元素的后面一个位置上。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69" name="AutoShape 5"/>
          <p:cNvSpPr/>
          <p:nvPr/>
        </p:nvSpPr>
        <p:spPr>
          <a:xfrm>
            <a:off x="1835150" y="5373688"/>
            <a:ext cx="5184775" cy="1123950"/>
          </a:xfrm>
          <a:prstGeom prst="cloudCallout">
            <a:avLst>
              <a:gd name="adj1" fmla="val 30741"/>
              <a:gd name="adj2" fmla="val -87713"/>
            </a:avLst>
          </a:prstGeom>
          <a:solidFill>
            <a:srgbClr val="FFFF66"/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 eaLnBrk="1" hangingPunct="1"/>
            <a:r>
              <a:rPr lang="zh-CN" altLang="en-US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该结论的前提是</a:t>
            </a:r>
            <a:r>
              <a:rPr lang="en-US" altLang="zh-CN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</a:t>
            </a:r>
            <a:r>
              <a:rPr lang="zh-CN" altLang="en-US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指针初值为</a:t>
            </a:r>
            <a:r>
              <a:rPr lang="en-US" altLang="zh-CN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。如果</a:t>
            </a:r>
            <a:r>
              <a:rPr lang="en-US" altLang="zh-CN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</a:t>
            </a:r>
            <a:r>
              <a:rPr lang="zh-CN" altLang="en-US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指针初值为</a:t>
            </a:r>
            <a:r>
              <a:rPr lang="en-US" altLang="zh-CN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，情况将是怎样？</a:t>
            </a:r>
            <a:endParaRPr lang="zh-CN" altLang="en-US" sz="2000" b="1" dirty="0">
              <a:solidFill>
                <a:srgbClr val="66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1802" y="2928934"/>
            <a:ext cx="2857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…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/>
      <p:bldP spid="267268" grpId="0" bldLvl="0" animBg="1"/>
      <p:bldP spid="2672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/>
        </p:nvSpPr>
        <p:spPr>
          <a:xfrm>
            <a:off x="323850" y="1341438"/>
            <a:ext cx="8305800" cy="402748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b="1" dirty="0" err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GetTop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SeqStack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S, ElemType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&amp;e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若栈不空，则用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的栈顶元素，并且返回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；否则返回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(S.top ==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return FALSE;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= *(S.base + S.top-1);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返回非空栈中栈顶元素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TRUE;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539750" y="5013325"/>
            <a:ext cx="7867650" cy="873125"/>
          </a:xfrm>
          <a:prstGeom prst="rect">
            <a:avLst/>
          </a:prstGeom>
          <a:solidFill>
            <a:srgbClr val="CCFFCC"/>
          </a:solidFill>
          <a:ln w="1905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*(S.base + S.top-1)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S.base[S.top-1]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的另一种写法，其实质相同。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323850" y="1366838"/>
            <a:ext cx="8281988" cy="502031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100000"/>
              </a:spcBef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 Push 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SeqStack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&amp;S, ElemType e)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若栈的存储空间不满，则插入元素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为新的栈顶元素，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并且返回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；否则返回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S.top == S.stacksize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栈已满，无法进行插入 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ERROR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(S.base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S.top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e;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插入新的元素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++S.top;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栈顶指针后移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n OK;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684213" y="1557338"/>
            <a:ext cx="7488237" cy="478091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 Pop 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SeqStack</a:t>
            </a:r>
            <a:r>
              <a:rPr lang="en-US" altLang="zh-CN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&amp;S, ElemType &amp;e)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若栈不空，则删除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的栈顶元素，用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返回其值， 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并返回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；否则返回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(S.top == 0) return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--S.top;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栈顶指针前移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= *(S.base + S.top);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返回非空栈中栈顶元素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OK;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/>
          <p:nvPr/>
        </p:nvSpPr>
        <p:spPr>
          <a:xfrm>
            <a:off x="900113" y="2133600"/>
            <a:ext cx="7162800" cy="2014538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Comic Sans MS" panose="030F0702030302020204" pitchFamily="66" charset="0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显然，顺序栈的基本操作的时间复杂度，除“遍历”之外，均为常量阶，即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(1)</a:t>
            </a:r>
            <a:r>
              <a:rPr lang="zh-CN" altLang="en-US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/>
          <p:nvPr/>
        </p:nvSpPr>
        <p:spPr>
          <a:xfrm>
            <a:off x="73025" y="1700213"/>
            <a:ext cx="4999038" cy="4492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altLang="zh-CN" b="1" dirty="0">
                <a:latin typeface="Comic Sans MS" panose="030F0702030302020204" pitchFamily="66" charset="0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链栈的定义更简单，其结点结构和单链表中的结点结构完全相同。</a:t>
            </a:r>
            <a:r>
              <a:rPr lang="zh-CN" altLang="en-US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由于栈只在栈顶作插入和删除操作</a:t>
            </a:r>
            <a:r>
              <a:rPr lang="zh-CN" altLang="en-US" b="1" dirty="0">
                <a:latin typeface="Comic Sans MS" panose="030F0702030302020204" pitchFamily="66" charset="0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因此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链栈中不需要设置头结点</a:t>
            </a:r>
            <a:r>
              <a:rPr lang="zh-CN" altLang="en-US" b="1" dirty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，但要注意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链栈中指针的方向是从栈顶指向栈底的</a:t>
            </a:r>
            <a:r>
              <a:rPr lang="zh-CN" altLang="en-US" b="1" dirty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，这</a:t>
            </a:r>
            <a:r>
              <a:rPr lang="zh-CN" altLang="en-US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正好和单链表是相反</a:t>
            </a:r>
            <a:r>
              <a:rPr lang="zh-CN" altLang="en-US" b="1" dirty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的。</a:t>
            </a:r>
            <a:endParaRPr lang="zh-CN" altLang="en-US" b="1" dirty="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pic>
        <p:nvPicPr>
          <p:cNvPr id="272387" name="Picture 3" descr="3_1_2_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30838" y="1916113"/>
            <a:ext cx="281305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Text Box 4"/>
          <p:cNvSpPr txBox="1"/>
          <p:nvPr/>
        </p:nvSpPr>
        <p:spPr>
          <a:xfrm>
            <a:off x="539750" y="260350"/>
            <a:ext cx="3352800" cy="5492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链 栈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1028">
            <a:hlinkClick r:id="" action="ppaction://hlinkshowjump?jump=nextslide"/>
          </p:cNvPr>
          <p:cNvSpPr txBox="1"/>
          <p:nvPr/>
        </p:nvSpPr>
        <p:spPr>
          <a:xfrm>
            <a:off x="1835150" y="1557338"/>
            <a:ext cx="53181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一、栈的类型定义</a:t>
            </a:r>
            <a:endParaRPr lang="zh-CN" altLang="en-US" sz="3200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5" name="Text Box 1029">
            <a:hlinkClick r:id="" action="ppaction://noaction"/>
          </p:cNvPr>
          <p:cNvSpPr txBox="1"/>
          <p:nvPr/>
        </p:nvSpPr>
        <p:spPr>
          <a:xfrm>
            <a:off x="1835150" y="2276475"/>
            <a:ext cx="57753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二、栈的表示与实现</a:t>
            </a:r>
            <a:endParaRPr lang="zh-CN" altLang="en-US" sz="32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Text Box 1030">
            <a:hlinkClick r:id="" action="ppaction://noaction"/>
          </p:cNvPr>
          <p:cNvSpPr txBox="1"/>
          <p:nvPr/>
        </p:nvSpPr>
        <p:spPr>
          <a:xfrm>
            <a:off x="1835150" y="2997200"/>
            <a:ext cx="5470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三、栈的应用举例</a:t>
            </a:r>
            <a:endParaRPr lang="zh-CN" altLang="en-US" sz="32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7" name="Text Box 1031">
            <a:hlinkClick r:id="rId1" action="ppaction://hlinksldjump"/>
          </p:cNvPr>
          <p:cNvSpPr txBox="1"/>
          <p:nvPr/>
        </p:nvSpPr>
        <p:spPr>
          <a:xfrm>
            <a:off x="1835150" y="3716338"/>
            <a:ext cx="62372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四、队列的类型定义</a:t>
            </a:r>
            <a:endParaRPr lang="zh-CN" altLang="en-US" sz="32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1032">
            <a:hlinkClick r:id="rId2" action="ppaction://hlinksldjump"/>
          </p:cNvPr>
          <p:cNvSpPr txBox="1"/>
          <p:nvPr/>
        </p:nvSpPr>
        <p:spPr>
          <a:xfrm>
            <a:off x="1835150" y="4429125"/>
            <a:ext cx="62372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五、队列的表示与实现</a:t>
            </a:r>
            <a:endParaRPr lang="zh-CN" altLang="en-US" sz="3200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9" name="Rectangle 1033"/>
          <p:cNvSpPr/>
          <p:nvPr/>
        </p:nvSpPr>
        <p:spPr>
          <a:xfrm>
            <a:off x="250825" y="123825"/>
            <a:ext cx="13319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 纲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683568" y="1268760"/>
            <a:ext cx="7489204" cy="221599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LinkList  LinkStack;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struct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LinkStack top;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栈中元素个数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sz="2400" b="1" dirty="0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672434" y="3933056"/>
            <a:ext cx="7345362" cy="224747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_x000B__x000C_"/>
              </a:rPr>
              <a:t> </a:t>
            </a:r>
            <a:r>
              <a:rPr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  <a:ea typeface="_x000B__x000C_"/>
              </a:rPr>
              <a:t>void </a:t>
            </a:r>
            <a:r>
              <a:rPr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</a:rPr>
              <a:t>InitStack ( Stack &amp;S )</a:t>
            </a:r>
            <a:br>
              <a:rPr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构造一个空栈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　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S.top = NULL;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设栈顶指针的初值为“空”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　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S.length = 0;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空栈中元素个数为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468313" y="1628775"/>
            <a:ext cx="7129462" cy="480123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00CC"/>
                </a:solidFill>
                <a:latin typeface="Times New Roman" panose="02020603050405020304" pitchFamily="18" charset="0"/>
                <a:cs typeface="+mn-ea"/>
              </a:rPr>
              <a:t>Status 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Pu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 ( Stack &amp;S, ElemType e 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在栈顶之上插入元素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为新的栈顶元素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*)malloc(sizeof(LNode));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               	                         	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建新的结点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-&gt; data = e;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-&gt; next = S.top;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链接到原来的栈顶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S.top = p;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移动栈顶指针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++S.length;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　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栈的长度增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OK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/>
          <p:nvPr/>
        </p:nvSpPr>
        <p:spPr>
          <a:xfrm>
            <a:off x="395288" y="1125538"/>
            <a:ext cx="8075612" cy="553974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Status Pop ( Stack &amp;S, ElemType &amp;e 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若栈不空，则删除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的栈顶元素，用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返回其值，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并且返回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；否则返回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 !S.top 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ERROR; 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e = S.top -&gt; data;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返回栈顶元素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= S.top; 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S.top = S.top -&gt; next;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修改栈顶指针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--S.length;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栈的长度减少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 　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释放被删除的结点空间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OK;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/>
          </p:cNvSpPr>
          <p:nvPr>
            <p:ph type="title"/>
          </p:nvPr>
        </p:nvSpPr>
        <p:spPr>
          <a:xfrm>
            <a:off x="395288" y="2060575"/>
            <a:ext cx="7772400" cy="1012825"/>
          </a:xfrm>
        </p:spPr>
        <p:txBody>
          <a:bodyPr vert="horz" wrap="square" lIns="91440" tIns="45720" rIns="91440" bIns="45720" anchor="ctr"/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原理：</a:t>
            </a:r>
            <a:b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</a:br>
            <a:r>
              <a:rPr lang="zh-CN" altLang="en-US" sz="2800" b="0" dirty="0">
                <a:solidFill>
                  <a:srgbClr val="0000CC"/>
                </a:solidFill>
                <a:ea typeface="楷体_GB2312" pitchFamily="49" charset="-122"/>
              </a:rPr>
              <a:t>        </a:t>
            </a:r>
            <a:r>
              <a:rPr lang="en-US" altLang="zh-CN" sz="2800" b="0" dirty="0">
                <a:solidFill>
                  <a:srgbClr val="0000CC"/>
                </a:solidFill>
                <a:ea typeface="楷体_GB2312" pitchFamily="49" charset="-122"/>
              </a:rPr>
              <a:t>N = (N div d)×d + N mod d  </a:t>
            </a:r>
            <a:br>
              <a:rPr lang="en-US" altLang="zh-CN" sz="2800" b="0" dirty="0">
                <a:solidFill>
                  <a:srgbClr val="0000CC"/>
                </a:solidFill>
                <a:ea typeface="楷体_GB2312" pitchFamily="49" charset="-122"/>
              </a:rPr>
            </a:br>
            <a:endParaRPr lang="en-US" altLang="zh-CN" sz="2800" b="0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28675" name="Text Box 1027"/>
          <p:cNvSpPr txBox="1"/>
          <p:nvPr/>
        </p:nvSpPr>
        <p:spPr>
          <a:xfrm>
            <a:off x="179388" y="188913"/>
            <a:ext cx="4464050" cy="5492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三、栈的应用举例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6" name="Text Box 1028"/>
          <p:cNvSpPr txBox="1"/>
          <p:nvPr/>
        </p:nvSpPr>
        <p:spPr>
          <a:xfrm>
            <a:off x="323850" y="3068638"/>
            <a:ext cx="7777163" cy="4270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1348)</a:t>
            </a:r>
            <a:r>
              <a:rPr lang="en-US" altLang="zh-CN" b="1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(2504)</a:t>
            </a:r>
            <a:r>
              <a:rPr lang="en-US" altLang="zh-CN" b="1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，其运算过程如下：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1029"/>
          <p:cNvSpPr/>
          <p:nvPr/>
        </p:nvSpPr>
        <p:spPr>
          <a:xfrm>
            <a:off x="2195513" y="3500438"/>
            <a:ext cx="4679950" cy="3095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   N div 8    N mod 8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1348       168         4</a:t>
            </a:r>
            <a:b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168        21         0</a:t>
            </a:r>
            <a:b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21         2         5</a:t>
            </a:r>
            <a:b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2          0         2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Line 1030"/>
          <p:cNvSpPr/>
          <p:nvPr/>
        </p:nvSpPr>
        <p:spPr>
          <a:xfrm>
            <a:off x="2051050" y="3860800"/>
            <a:ext cx="0" cy="2520950"/>
          </a:xfrm>
          <a:prstGeom prst="line">
            <a:avLst/>
          </a:prstGeom>
          <a:ln w="28575" cap="flat" cmpd="sng">
            <a:solidFill>
              <a:srgbClr val="6600CC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0487" name="Line 1031"/>
          <p:cNvSpPr/>
          <p:nvPr/>
        </p:nvSpPr>
        <p:spPr>
          <a:xfrm flipV="1">
            <a:off x="6588125" y="3789363"/>
            <a:ext cx="0" cy="2667000"/>
          </a:xfrm>
          <a:prstGeom prst="line">
            <a:avLst/>
          </a:prstGeom>
          <a:ln w="28575" cap="flat" cmpd="sng">
            <a:solidFill>
              <a:srgbClr val="6600CC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0488" name="Text Box 1032"/>
          <p:cNvSpPr txBox="1"/>
          <p:nvPr/>
        </p:nvSpPr>
        <p:spPr>
          <a:xfrm>
            <a:off x="1187450" y="4221163"/>
            <a:ext cx="671513" cy="16922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计算顺序</a:t>
            </a:r>
            <a:endParaRPr lang="zh-CN" altLang="en-US" sz="32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Text Box 1033"/>
          <p:cNvSpPr txBox="1"/>
          <p:nvPr/>
        </p:nvSpPr>
        <p:spPr>
          <a:xfrm>
            <a:off x="6946900" y="4221163"/>
            <a:ext cx="671513" cy="16922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输出顺序</a:t>
            </a:r>
            <a:endParaRPr lang="zh-CN" altLang="en-US" sz="3200" b="1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2" name="Text Box 1034"/>
          <p:cNvSpPr txBox="1"/>
          <p:nvPr/>
        </p:nvSpPr>
        <p:spPr>
          <a:xfrm>
            <a:off x="250825" y="1196975"/>
            <a:ext cx="2592388" cy="4270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数制转换</a:t>
            </a:r>
            <a:endParaRPr lang="zh-CN" altLang="en-US" b="1" dirty="0">
              <a:solidFill>
                <a:srgbClr val="00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900113" y="260350"/>
            <a:ext cx="4057650" cy="5735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conversion () 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InitStack(S);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%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N);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(N)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Push(S, 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%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8);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= N/8;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while (!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StackEmpty(S)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{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Pop(S, e);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printf ( "%d", e 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/>
          <p:nvPr/>
        </p:nvSpPr>
        <p:spPr>
          <a:xfrm>
            <a:off x="755650" y="1412875"/>
            <a:ext cx="737235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假设在表达式中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（［］（））或［（［ ］［ ］）］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等为正确的格式，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［（ ］）或（［（ ））或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 )])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均为不正确的格式。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990600" y="4476750"/>
            <a:ext cx="5832475" cy="1117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检验括号是否匹配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的方法可用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“期待的急迫程度”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这个概念来描述。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250825" y="260350"/>
            <a:ext cx="6572250" cy="55399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>
            <a:spAutoFit/>
          </a:bodyPr>
          <a:lstStyle/>
          <a:p>
            <a:pPr lvl="0" eaLnBrk="0" hangingPunct="0"/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括号匹配的</a:t>
            </a: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</a:t>
            </a: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验（从这里开始）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772400" cy="762000"/>
          </a:xfrm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分析可能出现的</a:t>
            </a:r>
            <a:r>
              <a:rPr lang="zh-CN" altLang="en-US" sz="28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不匹配</a:t>
            </a:r>
            <a:r>
              <a: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的情况：</a:t>
            </a:r>
            <a:endParaRPr lang="zh-CN" altLang="en-US" sz="28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Rectangle 4"/>
          <p:cNvSpPr>
            <a:spLocks noGrp="1"/>
          </p:cNvSpPr>
          <p:nvPr>
            <p:ph type="body"/>
          </p:nvPr>
        </p:nvSpPr>
        <p:spPr>
          <a:xfrm>
            <a:off x="1066800" y="3886200"/>
            <a:ext cx="7772400" cy="609600"/>
          </a:xfrm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到来的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右括弧并非是所“期待”的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Text Box 6"/>
          <p:cNvSpPr txBox="1"/>
          <p:nvPr/>
        </p:nvSpPr>
        <p:spPr>
          <a:xfrm>
            <a:off x="990600" y="1347788"/>
            <a:ext cx="4451350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例如：考虑下列括号序列：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 (   [   ]  [   ]   )  ]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1  2  3 4  5  6  7  8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Rectangle 12"/>
          <p:cNvSpPr/>
          <p:nvPr/>
        </p:nvSpPr>
        <p:spPr>
          <a:xfrm>
            <a:off x="1066800" y="45720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到来的是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“不速之客”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Rectangle 13"/>
          <p:cNvSpPr/>
          <p:nvPr/>
        </p:nvSpPr>
        <p:spPr>
          <a:xfrm>
            <a:off x="1066800" y="5181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直到结束，所“期待”的括弧也没有到来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build="p"/>
      <p:bldP spid="33804" grpId="0" build="p"/>
      <p:bldP spid="3380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26"/>
          <p:cNvSpPr txBox="1"/>
          <p:nvPr/>
        </p:nvSpPr>
        <p:spPr>
          <a:xfrm>
            <a:off x="179388" y="1628775"/>
            <a:ext cx="8497887" cy="320675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9F9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三种情况对应到栈的操作即为：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．和栈顶的左括弧不相匹配；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．栈中有左括弧但新来的仍是左括弧；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．栈中还有左括弧没有等到和它相匹配的右括弧。 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/>
          <p:nvPr/>
        </p:nvSpPr>
        <p:spPr>
          <a:xfrm>
            <a:off x="468313" y="123825"/>
            <a:ext cx="3816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算法的设计思想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7" name="Text Box 3"/>
          <p:cNvSpPr txBox="1"/>
          <p:nvPr/>
        </p:nvSpPr>
        <p:spPr>
          <a:xfrm>
            <a:off x="612775" y="1484313"/>
            <a:ext cx="56880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1）凡出现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左括弧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8" name="Text Box 4"/>
          <p:cNvSpPr txBox="1"/>
          <p:nvPr/>
        </p:nvSpPr>
        <p:spPr>
          <a:xfrm>
            <a:off x="611188" y="2276475"/>
            <a:ext cx="7356475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2）凡出现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右括弧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，首先检查栈是否空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栈空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，则表明该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“右括弧”多余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和栈顶元素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比较，若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相匹配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“左括弧出栈”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否则表明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不匹配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Text Box 5"/>
          <p:cNvSpPr txBox="1"/>
          <p:nvPr/>
        </p:nvSpPr>
        <p:spPr>
          <a:xfrm>
            <a:off x="649288" y="4456113"/>
            <a:ext cx="7620000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3）表达式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检验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结束时，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若栈空，则表明表达式中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匹配正确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否则表明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“左括弧”有余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08" grpId="0"/>
      <p:bldP spid="9830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/>
          <p:nvPr/>
        </p:nvSpPr>
        <p:spPr>
          <a:xfrm>
            <a:off x="755650" y="169863"/>
            <a:ext cx="6923088" cy="63547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Status matching(string&amp; exp) 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state = 1; i = 1; InitStack(S);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(i&lt;=Length(exp)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state) {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switch 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exp[i]) {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"(": {Push(S, exp[i]); i++;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")": {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StackEmpty(S)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GetTop(S)=="(")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{Pop(S, e);  i++;}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{state = 0;}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}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…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(StackEmpty(S)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state)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OK;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/>
          </p:cNvSpPr>
          <p:nvPr>
            <p:ph idx="1"/>
          </p:nvPr>
        </p:nvSpPr>
        <p:spPr>
          <a:xfrm>
            <a:off x="185738" y="1006475"/>
            <a:ext cx="8958262" cy="19621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en-US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栈的</a:t>
            </a:r>
            <a:r>
              <a:rPr lang="zh-CN" altLang="en-US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lang="zh-CN" altLang="en-US" b="0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Clr>
                <a:srgbClr val="FF6600"/>
              </a:buClr>
              <a:buBlip>
                <a:blip r:embed="rId1"/>
              </a:buBlip>
            </a:pPr>
            <a:r>
              <a:rPr lang="zh-CN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定义：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限定仅在</a:t>
            </a:r>
            <a:r>
              <a:rPr lang="zh-CN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表尾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进行插入</a:t>
            </a:r>
            <a:r>
              <a:rPr lang="zh-CN" altLang="en-US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删除操作的线性表，表尾—</a:t>
            </a:r>
            <a:r>
              <a:rPr lang="zh-CN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，表头—</a:t>
            </a:r>
            <a:r>
              <a:rPr lang="zh-CN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栈底</a:t>
            </a:r>
            <a:r>
              <a:rPr lang="zh-CN" altLang="zh-CN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，不含元素的空表称</a:t>
            </a:r>
            <a:r>
              <a:rPr lang="zh-CN" altLang="en-US" b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空栈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947863" y="2995613"/>
            <a:ext cx="6419850" cy="2506662"/>
            <a:chOff x="893" y="2608"/>
            <a:chExt cx="3822" cy="1579"/>
          </a:xfrm>
        </p:grpSpPr>
        <p:grpSp>
          <p:nvGrpSpPr>
            <p:cNvPr id="7179" name="Group 4"/>
            <p:cNvGrpSpPr/>
            <p:nvPr/>
          </p:nvGrpSpPr>
          <p:grpSpPr>
            <a:xfrm>
              <a:off x="893" y="2608"/>
              <a:ext cx="2453" cy="1579"/>
              <a:chOff x="893" y="2608"/>
              <a:chExt cx="2453" cy="1579"/>
            </a:xfrm>
          </p:grpSpPr>
          <p:grpSp>
            <p:nvGrpSpPr>
              <p:cNvPr id="7181" name="Group 5"/>
              <p:cNvGrpSpPr/>
              <p:nvPr/>
            </p:nvGrpSpPr>
            <p:grpSpPr>
              <a:xfrm>
                <a:off x="1568" y="2833"/>
                <a:ext cx="1133" cy="1354"/>
                <a:chOff x="3701" y="2966"/>
                <a:chExt cx="1133" cy="1354"/>
              </a:xfrm>
            </p:grpSpPr>
            <p:sp>
              <p:nvSpPr>
                <p:cNvPr id="7199" name="Rectangle 6"/>
                <p:cNvSpPr/>
                <p:nvPr/>
              </p:nvSpPr>
              <p:spPr>
                <a:xfrm>
                  <a:off x="3712" y="3088"/>
                  <a:ext cx="1122" cy="123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00" name="Line 7"/>
                <p:cNvSpPr/>
                <p:nvPr/>
              </p:nvSpPr>
              <p:spPr>
                <a:xfrm>
                  <a:off x="3701" y="3321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01" name="Line 8"/>
                <p:cNvSpPr/>
                <p:nvPr/>
              </p:nvSpPr>
              <p:spPr>
                <a:xfrm>
                  <a:off x="3712" y="4054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02" name="Line 9"/>
                <p:cNvSpPr/>
                <p:nvPr/>
              </p:nvSpPr>
              <p:spPr>
                <a:xfrm>
                  <a:off x="3712" y="3798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03" name="Line 10"/>
                <p:cNvSpPr/>
                <p:nvPr/>
              </p:nvSpPr>
              <p:spPr>
                <a:xfrm flipH="1">
                  <a:off x="3712" y="2966"/>
                  <a:ext cx="0" cy="15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04" name="Line 11"/>
                <p:cNvSpPr/>
                <p:nvPr/>
              </p:nvSpPr>
              <p:spPr>
                <a:xfrm flipV="1">
                  <a:off x="4834" y="2967"/>
                  <a:ext cx="0" cy="12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82" name="Text Box 12"/>
              <p:cNvSpPr txBox="1"/>
              <p:nvPr/>
            </p:nvSpPr>
            <p:spPr>
              <a:xfrm>
                <a:off x="2002" y="2920"/>
                <a:ext cx="28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an</a:t>
                </a:r>
                <a:endPara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3" name="Text Box 13"/>
              <p:cNvSpPr txBox="1"/>
              <p:nvPr/>
            </p:nvSpPr>
            <p:spPr>
              <a:xfrm>
                <a:off x="1980" y="3927"/>
                <a:ext cx="27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a1</a:t>
                </a:r>
                <a:endPara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4" name="Text Box 14"/>
              <p:cNvSpPr txBox="1"/>
              <p:nvPr/>
            </p:nvSpPr>
            <p:spPr>
              <a:xfrm>
                <a:off x="1980" y="3660"/>
                <a:ext cx="27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a2</a:t>
                </a:r>
                <a:endParaRPr lang="en-US" altLang="zh-CN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5" name="Text Box 15"/>
              <p:cNvSpPr txBox="1"/>
              <p:nvPr/>
            </p:nvSpPr>
            <p:spPr>
              <a:xfrm>
                <a:off x="2011" y="3133"/>
                <a:ext cx="291" cy="5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……...</a:t>
                </a:r>
                <a:endParaRPr lang="en-US" altLang="zh-CN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6" name="Line 16"/>
              <p:cNvSpPr/>
              <p:nvPr/>
            </p:nvSpPr>
            <p:spPr>
              <a:xfrm>
                <a:off x="1289" y="4055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7" name="Line 17"/>
              <p:cNvSpPr/>
              <p:nvPr/>
            </p:nvSpPr>
            <p:spPr>
              <a:xfrm>
                <a:off x="1285" y="3051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8" name="Text Box 18"/>
              <p:cNvSpPr txBox="1"/>
              <p:nvPr/>
            </p:nvSpPr>
            <p:spPr>
              <a:xfrm>
                <a:off x="959" y="3908"/>
                <a:ext cx="41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栈底</a:t>
                </a:r>
                <a:endParaRPr lang="zh-CN" altLang="en-US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9" name="Text Box 19"/>
              <p:cNvSpPr txBox="1"/>
              <p:nvPr/>
            </p:nvSpPr>
            <p:spPr>
              <a:xfrm>
                <a:off x="893" y="290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栈顶</a:t>
                </a:r>
                <a:endParaRPr lang="zh-CN" altLang="en-US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190" name="Group 20"/>
              <p:cNvGrpSpPr/>
              <p:nvPr/>
            </p:nvGrpSpPr>
            <p:grpSpPr>
              <a:xfrm>
                <a:off x="1578" y="2655"/>
                <a:ext cx="356" cy="234"/>
                <a:chOff x="1578" y="2655"/>
                <a:chExt cx="356" cy="234"/>
              </a:xfrm>
            </p:grpSpPr>
            <p:sp>
              <p:nvSpPr>
                <p:cNvPr id="7197" name="Freeform 21"/>
                <p:cNvSpPr/>
                <p:nvPr/>
              </p:nvSpPr>
              <p:spPr>
                <a:xfrm>
                  <a:off x="1578" y="2655"/>
                  <a:ext cx="356" cy="2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7" y="45"/>
                    </a:cxn>
                    <a:cxn ang="0">
                      <a:pos x="356" y="234"/>
                    </a:cxn>
                  </a:cxnLst>
                  <a:rect l="0" t="0" r="0" b="0"/>
                  <a:pathLst>
                    <a:path w="356" h="234">
                      <a:moveTo>
                        <a:pt x="0" y="0"/>
                      </a:moveTo>
                      <a:cubicBezTo>
                        <a:pt x="104" y="3"/>
                        <a:pt x="208" y="6"/>
                        <a:pt x="267" y="45"/>
                      </a:cubicBezTo>
                      <a:cubicBezTo>
                        <a:pt x="326" y="84"/>
                        <a:pt x="341" y="159"/>
                        <a:pt x="356" y="23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Line 22"/>
                <p:cNvSpPr/>
                <p:nvPr/>
              </p:nvSpPr>
              <p:spPr>
                <a:xfrm>
                  <a:off x="1911" y="2811"/>
                  <a:ext cx="23" cy="7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7191" name="Group 23"/>
              <p:cNvGrpSpPr/>
              <p:nvPr/>
            </p:nvGrpSpPr>
            <p:grpSpPr>
              <a:xfrm>
                <a:off x="2378" y="2689"/>
                <a:ext cx="456" cy="211"/>
                <a:chOff x="2378" y="2689"/>
                <a:chExt cx="456" cy="211"/>
              </a:xfrm>
            </p:grpSpPr>
            <p:sp>
              <p:nvSpPr>
                <p:cNvPr id="7195" name="Freeform 24"/>
                <p:cNvSpPr/>
                <p:nvPr/>
              </p:nvSpPr>
              <p:spPr>
                <a:xfrm>
                  <a:off x="2378" y="2689"/>
                  <a:ext cx="433" cy="211"/>
                </a:xfrm>
                <a:custGeom>
                  <a:avLst/>
                  <a:gdLst/>
                  <a:ahLst/>
                  <a:cxnLst>
                    <a:cxn ang="0">
                      <a:pos x="0" y="211"/>
                    </a:cxn>
                    <a:cxn ang="0">
                      <a:pos x="78" y="33"/>
                    </a:cxn>
                    <a:cxn ang="0">
                      <a:pos x="433" y="11"/>
                    </a:cxn>
                  </a:cxnLst>
                  <a:rect l="0" t="0" r="0" b="0"/>
                  <a:pathLst>
                    <a:path w="433" h="211">
                      <a:moveTo>
                        <a:pt x="0" y="211"/>
                      </a:moveTo>
                      <a:cubicBezTo>
                        <a:pt x="3" y="138"/>
                        <a:pt x="6" y="66"/>
                        <a:pt x="78" y="33"/>
                      </a:cubicBezTo>
                      <a:cubicBezTo>
                        <a:pt x="150" y="0"/>
                        <a:pt x="378" y="15"/>
                        <a:pt x="433" y="1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6" name="Line 25"/>
                <p:cNvSpPr/>
                <p:nvPr/>
              </p:nvSpPr>
              <p:spPr>
                <a:xfrm>
                  <a:off x="2711" y="2700"/>
                  <a:ext cx="12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7192" name="Text Box 26"/>
              <p:cNvSpPr txBox="1"/>
              <p:nvPr/>
            </p:nvSpPr>
            <p:spPr>
              <a:xfrm>
                <a:off x="2021" y="2738"/>
                <a:ext cx="291" cy="1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...</a:t>
                </a:r>
                <a:endParaRPr lang="en-US" altLang="zh-CN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3" name="Text Box 27"/>
              <p:cNvSpPr txBox="1"/>
              <p:nvPr/>
            </p:nvSpPr>
            <p:spPr>
              <a:xfrm>
                <a:off x="2586" y="266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出栈</a:t>
                </a:r>
                <a:r>
                  <a:rPr lang="en-US" altLang="zh-CN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弹出</a:t>
                </a:r>
                <a:endParaRPr lang="zh-CN" altLang="en-US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4" name="Text Box 28"/>
              <p:cNvSpPr txBox="1"/>
              <p:nvPr/>
            </p:nvSpPr>
            <p:spPr>
              <a:xfrm>
                <a:off x="975" y="2608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入栈</a:t>
                </a:r>
                <a:r>
                  <a:rPr lang="en-US" altLang="zh-CN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sz="2000" b="1" dirty="0">
                    <a:solidFill>
                      <a:srgbClr val="0808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压栈</a:t>
                </a:r>
                <a:endParaRPr lang="zh-CN" altLang="en-US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80" name="AutoShape 29"/>
            <p:cNvSpPr/>
            <p:nvPr/>
          </p:nvSpPr>
          <p:spPr>
            <a:xfrm>
              <a:off x="3218" y="3306"/>
              <a:ext cx="1497" cy="256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栈</a:t>
              </a:r>
              <a:r>
                <a:rPr lang="en-US" altLang="zh-CN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S=(</a:t>
              </a: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a1</a:t>
              </a:r>
              <a:r>
                <a:rPr lang="en-US" altLang="zh-CN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,a2,……,</a:t>
              </a: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</a:t>
              </a:r>
              <a:r>
                <a:rPr lang="en-US" altLang="zh-CN" sz="20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20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7600" name="Rectangle 32"/>
          <p:cNvSpPr/>
          <p:nvPr/>
        </p:nvSpPr>
        <p:spPr>
          <a:xfrm>
            <a:off x="179388" y="188913"/>
            <a:ext cx="482282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7601" name="Rectangle 33"/>
          <p:cNvSpPr/>
          <p:nvPr/>
        </p:nvSpPr>
        <p:spPr>
          <a:xfrm>
            <a:off x="923925" y="4986338"/>
            <a:ext cx="1111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表头</a:t>
            </a:r>
            <a:r>
              <a:rPr lang="zh-CN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endParaRPr lang="en-US" altLang="zh-CN" sz="2400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7602" name="Rectangle 34"/>
          <p:cNvSpPr/>
          <p:nvPr/>
        </p:nvSpPr>
        <p:spPr>
          <a:xfrm>
            <a:off x="882650" y="3402013"/>
            <a:ext cx="1111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表尾</a:t>
            </a:r>
            <a:r>
              <a:rPr lang="zh-CN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endParaRPr lang="en-US" altLang="zh-CN" sz="2400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7604" name="Rectangle 36"/>
          <p:cNvSpPr/>
          <p:nvPr/>
        </p:nvSpPr>
        <p:spPr>
          <a:xfrm>
            <a:off x="206375" y="5734050"/>
            <a:ext cx="810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</a:t>
            </a:r>
            <a:r>
              <a:rPr lang="zh-CN" altLang="zh-CN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先进后出</a:t>
            </a:r>
            <a:r>
              <a:rPr lang="zh-CN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FILO</a:t>
            </a:r>
            <a:r>
              <a:rPr lang="zh-CN" altLang="en-US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或后进先出</a:t>
            </a:r>
            <a:r>
              <a:rPr lang="zh-CN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LIFO</a:t>
            </a:r>
            <a:r>
              <a:rPr lang="zh-CN" altLang="en-US" b="1" dirty="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charset="-122"/>
              </a:rPr>
              <a:t>）。</a:t>
            </a:r>
            <a:endParaRPr lang="zh-CN" altLang="en-US" b="1" dirty="0">
              <a:solidFill>
                <a:srgbClr val="080808"/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237605" name="AutoShape 37"/>
          <p:cNvSpPr/>
          <p:nvPr/>
        </p:nvSpPr>
        <p:spPr>
          <a:xfrm>
            <a:off x="4211638" y="620713"/>
            <a:ext cx="3240087" cy="969962"/>
          </a:xfrm>
          <a:prstGeom prst="cloudCallout">
            <a:avLst>
              <a:gd name="adj1" fmla="val -39495"/>
              <a:gd name="adj2" fmla="val 66333"/>
            </a:avLst>
          </a:prstGeom>
          <a:solidFill>
            <a:srgbClr val="CCFFCC"/>
          </a:solidFill>
          <a:ln w="1587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 eaLnBrk="1" hangingPunct="1"/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表头（栈底）是固定的，表尾（栈顶）是浮动的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606" name="AutoShape 38"/>
          <p:cNvSpPr/>
          <p:nvPr/>
        </p:nvSpPr>
        <p:spPr>
          <a:xfrm>
            <a:off x="6659563" y="3213100"/>
            <a:ext cx="1728787" cy="576263"/>
          </a:xfrm>
          <a:prstGeom prst="cloudCallout">
            <a:avLst>
              <a:gd name="adj1" fmla="val -43755"/>
              <a:gd name="adj2" fmla="val 115014"/>
            </a:avLst>
          </a:prstGeom>
          <a:solidFill>
            <a:srgbClr val="CCFFCC"/>
          </a:solidFill>
          <a:ln w="1587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 eaLnBrk="1" hangingPunct="1"/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栈底元素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607" name="AutoShape 39"/>
          <p:cNvSpPr/>
          <p:nvPr/>
        </p:nvSpPr>
        <p:spPr>
          <a:xfrm>
            <a:off x="7415213" y="4941888"/>
            <a:ext cx="1728787" cy="576262"/>
          </a:xfrm>
          <a:prstGeom prst="cloudCallout">
            <a:avLst>
              <a:gd name="adj1" fmla="val -13634"/>
              <a:gd name="adj2" fmla="val -132370"/>
            </a:avLst>
          </a:prstGeom>
          <a:solidFill>
            <a:srgbClr val="CCFFCC"/>
          </a:solidFill>
          <a:ln w="1587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 eaLnBrk="1" hangingPunct="1"/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栈顶元素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ldLvl="5" advAuto="1000" build="p"/>
      <p:bldP spid="237600" grpId="0"/>
      <p:bldP spid="237601" grpId="0"/>
      <p:bldP spid="237602" grpId="0"/>
      <p:bldP spid="237604" grpId="0"/>
      <p:bldP spid="237605" grpId="0" animBg="1"/>
      <p:bldP spid="237606" grpId="0" animBg="1"/>
      <p:bldP spid="23760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/>
          <p:nvPr/>
        </p:nvSpPr>
        <p:spPr>
          <a:xfrm>
            <a:off x="611188" y="1989138"/>
            <a:ext cx="7561262" cy="2934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zh-CN" dirty="0">
                <a:latin typeface="_x000B__x000C_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任何一个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(operand)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(operator)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界限符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(delimiter)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组成的。操作数可以是常量也可以是被说明为常量或变量的标识符；运算符可以分为算术运算符、关系运算符和逻辑运算符三类；基本界限符有左右括弧和表达式结束符等。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Text Box 4"/>
          <p:cNvSpPr txBox="1"/>
          <p:nvPr/>
        </p:nvSpPr>
        <p:spPr>
          <a:xfrm>
            <a:off x="179388" y="188913"/>
            <a:ext cx="6480844" cy="64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/>
          <p:nvPr/>
        </p:nvSpPr>
        <p:spPr>
          <a:xfrm>
            <a:off x="179388" y="188913"/>
            <a:ext cx="48736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表达式的三种表示方法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687388" y="1557338"/>
            <a:ext cx="41656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Exp = S1 +</a:t>
            </a:r>
            <a:r>
              <a:rPr lang="en-US" altLang="zh-CN" sz="32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 S2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611188" y="2344738"/>
            <a:ext cx="7696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 S1 + S2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前缀表示法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2" name="Text Box 6"/>
          <p:cNvSpPr txBox="1"/>
          <p:nvPr/>
        </p:nvSpPr>
        <p:spPr>
          <a:xfrm>
            <a:off x="1835150" y="3500438"/>
            <a:ext cx="6019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S1 +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 S2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中缀表示法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3" name="Text Box 7"/>
          <p:cNvSpPr txBox="1"/>
          <p:nvPr/>
        </p:nvSpPr>
        <p:spPr>
          <a:xfrm>
            <a:off x="1763713" y="4581525"/>
            <a:ext cx="57277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S1 + S2 +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后缀表示法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  <p:bldP spid="50182" grpId="0"/>
      <p:bldP spid="5018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539750" y="1196975"/>
            <a:ext cx="6931025" cy="2619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15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(c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d / e)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3600" u="sng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前缀式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a 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c / d e f</a:t>
            </a:r>
            <a:endParaRPr lang="en-US" altLang="zh-CN" sz="36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中缀式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d / e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36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后缀式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 b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 d e /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3" name="Text Box 3"/>
          <p:cNvSpPr txBox="1"/>
          <p:nvPr/>
        </p:nvSpPr>
        <p:spPr>
          <a:xfrm>
            <a:off x="250825" y="393382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1258888" y="3933825"/>
            <a:ext cx="5340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相对次序不变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1258888" y="4365625"/>
            <a:ext cx="72374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之间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相对次序不同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中缀式的次序和原表达式相同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11" name="Text Box 11"/>
          <p:cNvSpPr txBox="1"/>
          <p:nvPr/>
        </p:nvSpPr>
        <p:spPr>
          <a:xfrm>
            <a:off x="1331913" y="5373688"/>
            <a:ext cx="7272337" cy="8540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中缀式丢失了括弧信息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，致使运算的次序不确定；因而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一般来说没有意义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5" grpId="0"/>
      <p:bldP spid="512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/>
          <p:nvPr/>
        </p:nvSpPr>
        <p:spPr>
          <a:xfrm>
            <a:off x="539750" y="1196975"/>
            <a:ext cx="6931025" cy="2619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15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(c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d / e)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3600" u="sng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前缀式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a 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c / d e f</a:t>
            </a:r>
            <a:endParaRPr lang="en-US" altLang="zh-CN" sz="36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中缀式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b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d / e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endParaRPr lang="en-US" altLang="zh-CN" sz="36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后缀式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 b </a:t>
            </a:r>
            <a:r>
              <a:rPr lang="en-US" altLang="zh-CN" sz="3600" u="sng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 d e /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 </a:t>
            </a:r>
            <a:r>
              <a:rPr lang="en-US" altLang="zh-CN" sz="3600" u="sng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3" name="Text Box 5"/>
          <p:cNvSpPr txBox="1"/>
          <p:nvPr/>
        </p:nvSpPr>
        <p:spPr>
          <a:xfrm>
            <a:off x="179388" y="4076700"/>
            <a:ext cx="8280400" cy="213518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2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4）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后缀式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的运算规则为：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运算符在式中出现的顺序恰为表达式的运算顺序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在它之前出现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紧靠它的两个操作数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构成一个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最小表达式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ctrTitle"/>
          </p:nvPr>
        </p:nvSpPr>
        <p:spPr>
          <a:xfrm>
            <a:off x="250825" y="0"/>
            <a:ext cx="7772400" cy="100647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如何从后缀式求值？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type="subTitle"/>
          </p:nvPr>
        </p:nvSpPr>
        <p:spPr>
          <a:xfrm>
            <a:off x="1066800" y="1524000"/>
            <a:ext cx="6172200" cy="609600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 eaLnBrk="1" hangingPunct="1"/>
            <a:r>
              <a:rPr lang="zh-CN" altLang="en-US" dirty="0">
                <a:solidFill>
                  <a:srgbClr val="FF5050"/>
                </a:solidFill>
                <a:ea typeface="楷体_GB2312" pitchFamily="49" charset="-122"/>
              </a:rPr>
              <a:t>先找运算符，再找操作数</a:t>
            </a:r>
            <a:endParaRPr lang="zh-CN" altLang="en-US" b="0" dirty="0">
              <a:solidFill>
                <a:srgbClr val="FF5050"/>
              </a:solidFill>
              <a:ea typeface="宋体" panose="02010600030101010101" pitchFamily="2" charset="-122"/>
            </a:endParaRPr>
          </a:p>
        </p:txBody>
      </p:sp>
      <p:sp>
        <p:nvSpPr>
          <p:cNvPr id="102404" name="Text Box 4"/>
          <p:cNvSpPr txBox="1"/>
          <p:nvPr/>
        </p:nvSpPr>
        <p:spPr>
          <a:xfrm>
            <a:off x="914400" y="2543175"/>
            <a:ext cx="5813425" cy="118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/>
            <a:r>
              <a:rPr lang="zh-CN" altLang="en-US" sz="40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a b 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c d e / 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f 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endParaRPr lang="en-US" altLang="zh-CN" sz="4000" b="1" dirty="0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05" name="Line 5"/>
          <p:cNvSpPr/>
          <p:nvPr/>
        </p:nvSpPr>
        <p:spPr>
          <a:xfrm>
            <a:off x="2590800" y="3749675"/>
            <a:ext cx="1219200" cy="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6" name="Line 6"/>
          <p:cNvSpPr/>
          <p:nvPr/>
        </p:nvSpPr>
        <p:spPr>
          <a:xfrm>
            <a:off x="4191000" y="3978275"/>
            <a:ext cx="914400" cy="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7" name="Line 7"/>
          <p:cNvSpPr/>
          <p:nvPr/>
        </p:nvSpPr>
        <p:spPr>
          <a:xfrm>
            <a:off x="3886200" y="4435475"/>
            <a:ext cx="1676400" cy="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8" name="Line 8"/>
          <p:cNvSpPr/>
          <p:nvPr/>
        </p:nvSpPr>
        <p:spPr>
          <a:xfrm>
            <a:off x="2590800" y="35972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9" name="Line 9"/>
          <p:cNvSpPr/>
          <p:nvPr/>
        </p:nvSpPr>
        <p:spPr>
          <a:xfrm>
            <a:off x="3810000" y="35972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0" name="Line 10"/>
          <p:cNvSpPr/>
          <p:nvPr/>
        </p:nvSpPr>
        <p:spPr>
          <a:xfrm>
            <a:off x="4191000" y="38258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1" name="Line 11"/>
          <p:cNvSpPr/>
          <p:nvPr/>
        </p:nvSpPr>
        <p:spPr>
          <a:xfrm>
            <a:off x="5105400" y="38258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2" name="Line 12"/>
          <p:cNvSpPr/>
          <p:nvPr/>
        </p:nvSpPr>
        <p:spPr>
          <a:xfrm>
            <a:off x="3886200" y="42830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3" name="Line 13"/>
          <p:cNvSpPr/>
          <p:nvPr/>
        </p:nvSpPr>
        <p:spPr>
          <a:xfrm>
            <a:off x="5562600" y="42830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4" name="Line 14"/>
          <p:cNvSpPr/>
          <p:nvPr/>
        </p:nvSpPr>
        <p:spPr>
          <a:xfrm>
            <a:off x="3886200" y="4892675"/>
            <a:ext cx="2362200" cy="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5" name="Line 15"/>
          <p:cNvSpPr/>
          <p:nvPr/>
        </p:nvSpPr>
        <p:spPr>
          <a:xfrm>
            <a:off x="3886200" y="47402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6" name="Line 16"/>
          <p:cNvSpPr/>
          <p:nvPr/>
        </p:nvSpPr>
        <p:spPr>
          <a:xfrm>
            <a:off x="6248400" y="47402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7" name="Line 17"/>
          <p:cNvSpPr/>
          <p:nvPr/>
        </p:nvSpPr>
        <p:spPr>
          <a:xfrm>
            <a:off x="2590800" y="5349875"/>
            <a:ext cx="4191000" cy="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8" name="Line 18"/>
          <p:cNvSpPr/>
          <p:nvPr/>
        </p:nvSpPr>
        <p:spPr>
          <a:xfrm>
            <a:off x="2590800" y="51974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9" name="Line 19"/>
          <p:cNvSpPr/>
          <p:nvPr/>
        </p:nvSpPr>
        <p:spPr>
          <a:xfrm>
            <a:off x="6781800" y="5197475"/>
            <a:ext cx="0" cy="152400"/>
          </a:xfrm>
          <a:prstGeom prst="line">
            <a:avLst/>
          </a:prstGeom>
          <a:ln w="381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0" name="AutoShape 20"/>
          <p:cNvSpPr/>
          <p:nvPr/>
        </p:nvSpPr>
        <p:spPr>
          <a:xfrm>
            <a:off x="1371600" y="3902075"/>
            <a:ext cx="685800" cy="381000"/>
          </a:xfrm>
          <a:prstGeom prst="wedgeRectCallout">
            <a:avLst>
              <a:gd name="adj1" fmla="val 131481"/>
              <a:gd name="adj2" fmla="val -131667"/>
            </a:avLst>
          </a:prstGeom>
          <a:solidFill>
            <a:srgbClr val="CCFFFF"/>
          </a:solidFill>
          <a:ln w="9525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32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rgbClr val="0066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1" name="AutoShape 21"/>
          <p:cNvSpPr/>
          <p:nvPr/>
        </p:nvSpPr>
        <p:spPr>
          <a:xfrm>
            <a:off x="5943600" y="4054475"/>
            <a:ext cx="838200" cy="457200"/>
          </a:xfrm>
          <a:prstGeom prst="wedgeRectCallout">
            <a:avLst>
              <a:gd name="adj1" fmla="val -248106"/>
              <a:gd name="adj2" fmla="val -97569"/>
            </a:avLst>
          </a:prstGeom>
          <a:solidFill>
            <a:srgbClr val="CCFFFF"/>
          </a:solidFill>
          <a:ln w="9525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32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dirty="0">
                <a:solidFill>
                  <a:srgbClr val="00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32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2" name="AutoShape 22"/>
          <p:cNvSpPr/>
          <p:nvPr/>
        </p:nvSpPr>
        <p:spPr>
          <a:xfrm>
            <a:off x="2438400" y="4511675"/>
            <a:ext cx="1219200" cy="381000"/>
          </a:xfrm>
          <a:prstGeom prst="wedgeRectCallout">
            <a:avLst>
              <a:gd name="adj1" fmla="val 107421"/>
              <a:gd name="adj2" fmla="val -97500"/>
            </a:avLst>
          </a:prstGeom>
          <a:solidFill>
            <a:srgbClr val="CCFFFF"/>
          </a:solidFill>
          <a:ln w="9525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40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4000" b="1" dirty="0">
                <a:solidFill>
                  <a:srgbClr val="00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40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d/e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3" name="AutoShape 23"/>
          <p:cNvSpPr/>
          <p:nvPr/>
        </p:nvSpPr>
        <p:spPr>
          <a:xfrm>
            <a:off x="7086600" y="4892675"/>
            <a:ext cx="1828800" cy="533400"/>
          </a:xfrm>
          <a:prstGeom prst="wedgeRectCallout">
            <a:avLst>
              <a:gd name="adj1" fmla="val -176477"/>
              <a:gd name="adj2" fmla="val -80356"/>
            </a:avLst>
          </a:prstGeom>
          <a:solidFill>
            <a:srgbClr val="CCFFFF"/>
          </a:solidFill>
          <a:ln w="9525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32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(c-d/e)</a:t>
            </a:r>
            <a:r>
              <a:rPr lang="en-US" altLang="zh-CN" sz="3200" b="1" dirty="0">
                <a:solidFill>
                  <a:srgbClr val="0066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4" name="AutoShape 24"/>
          <p:cNvSpPr/>
          <p:nvPr/>
        </p:nvSpPr>
        <p:spPr>
          <a:xfrm>
            <a:off x="3505200" y="28352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5" name="AutoShape 25"/>
          <p:cNvSpPr/>
          <p:nvPr/>
        </p:nvSpPr>
        <p:spPr>
          <a:xfrm>
            <a:off x="4953000" y="28352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6" name="AutoShape 26"/>
          <p:cNvSpPr/>
          <p:nvPr/>
        </p:nvSpPr>
        <p:spPr>
          <a:xfrm>
            <a:off x="5334000" y="28352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7" name="AutoShape 27"/>
          <p:cNvSpPr/>
          <p:nvPr/>
        </p:nvSpPr>
        <p:spPr>
          <a:xfrm>
            <a:off x="6019800" y="28352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8" name="AutoShape 28"/>
          <p:cNvSpPr/>
          <p:nvPr/>
        </p:nvSpPr>
        <p:spPr>
          <a:xfrm>
            <a:off x="6400800" y="28352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102429" name="Rectangle 29"/>
          <p:cNvSpPr/>
          <p:nvPr/>
        </p:nvSpPr>
        <p:spPr>
          <a:xfrm>
            <a:off x="3429000" y="2835275"/>
            <a:ext cx="304800" cy="457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102430" name="Rectangle 30"/>
          <p:cNvSpPr/>
          <p:nvPr/>
        </p:nvSpPr>
        <p:spPr>
          <a:xfrm>
            <a:off x="4876800" y="2835275"/>
            <a:ext cx="304800" cy="457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102431" name="Rectangle 31"/>
          <p:cNvSpPr/>
          <p:nvPr/>
        </p:nvSpPr>
        <p:spPr>
          <a:xfrm>
            <a:off x="5257800" y="2835275"/>
            <a:ext cx="304800" cy="457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102432" name="Rectangle 32"/>
          <p:cNvSpPr/>
          <p:nvPr/>
        </p:nvSpPr>
        <p:spPr>
          <a:xfrm>
            <a:off x="5943600" y="2835275"/>
            <a:ext cx="304800" cy="457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102404" grpId="0"/>
      <p:bldP spid="102420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7" grpId="0" animBg="1"/>
      <p:bldP spid="102428" grpId="0" animBg="1"/>
      <p:bldP spid="102429" grpId="0" animBg="1"/>
      <p:bldP spid="102430" grpId="0" animBg="1"/>
      <p:bldP spid="102431" grpId="0" animBg="1"/>
      <p:bldP spid="1024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/>
          <p:nvPr/>
        </p:nvSpPr>
        <p:spPr>
          <a:xfrm>
            <a:off x="138113" y="223838"/>
            <a:ext cx="760253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表达式求值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算符优先</a:t>
            </a: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8531" name="Rectangle 3"/>
          <p:cNvSpPr/>
          <p:nvPr/>
        </p:nvSpPr>
        <p:spPr>
          <a:xfrm>
            <a:off x="179388" y="1557338"/>
            <a:ext cx="8701087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为了固定求值顺序，编译系统根据算术四则运算的规则，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为每个运算符赋予一个优先权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6" name="表格 59395"/>
          <p:cNvGraphicFramePr/>
          <p:nvPr/>
        </p:nvGraphicFramePr>
        <p:xfrm>
          <a:off x="684213" y="2924175"/>
          <a:ext cx="7056438" cy="1152525"/>
        </p:xfrm>
        <a:graphic>
          <a:graphicData uri="http://schemas.openxmlformats.org/drawingml/2006/table">
            <a:tbl>
              <a:tblPr/>
              <a:tblGrid>
                <a:gridCol w="1323975"/>
                <a:gridCol w="836613"/>
                <a:gridCol w="863600"/>
                <a:gridCol w="792162"/>
                <a:gridCol w="792163"/>
                <a:gridCol w="792162"/>
                <a:gridCol w="865188"/>
                <a:gridCol w="790575"/>
              </a:tblGrid>
              <a:tr h="5762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  ）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∧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﹡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优先权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561" name="Rectangle 33"/>
          <p:cNvSpPr/>
          <p:nvPr/>
        </p:nvSpPr>
        <p:spPr>
          <a:xfrm>
            <a:off x="250825" y="4652963"/>
            <a:ext cx="16065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设置两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个工作栈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8562" name="AutoShape 34"/>
          <p:cNvSpPr/>
          <p:nvPr/>
        </p:nvSpPr>
        <p:spPr>
          <a:xfrm>
            <a:off x="1908175" y="4508500"/>
            <a:ext cx="220663" cy="1277938"/>
          </a:xfrm>
          <a:prstGeom prst="leftBrace">
            <a:avLst>
              <a:gd name="adj1" fmla="val 48234"/>
              <a:gd name="adj2" fmla="val 50000"/>
            </a:avLst>
          </a:prstGeom>
          <a:noFill/>
          <a:ln w="1905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8563" name="Rectangle 35"/>
          <p:cNvSpPr/>
          <p:nvPr/>
        </p:nvSpPr>
        <p:spPr>
          <a:xfrm>
            <a:off x="2268538" y="4365625"/>
            <a:ext cx="64801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操作数栈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（初值为空栈）：存放操作数或运算结果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8564" name="Rectangle 36"/>
          <p:cNvSpPr/>
          <p:nvPr/>
        </p:nvSpPr>
        <p:spPr>
          <a:xfrm>
            <a:off x="2268538" y="5373688"/>
            <a:ext cx="6407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运算符栈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（初值为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"#"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）：存放运算符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8565" name="Rectangle 37"/>
          <p:cNvSpPr/>
          <p:nvPr/>
        </p:nvSpPr>
        <p:spPr>
          <a:xfrm>
            <a:off x="209550" y="1103313"/>
            <a:ext cx="41132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7C8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算法的基本思想：</a:t>
            </a:r>
            <a:endParaRPr lang="zh-CN" altLang="en-US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/>
      <p:bldP spid="278531" grpId="0"/>
      <p:bldP spid="278561" grpId="0"/>
      <p:bldP spid="278562" grpId="0" animBg="1"/>
      <p:bldP spid="278563" grpId="0"/>
      <p:bldP spid="278564" grpId="0"/>
      <p:bldP spid="27856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/>
          <p:nvPr/>
        </p:nvSpPr>
        <p:spPr>
          <a:xfrm>
            <a:off x="323850" y="1557338"/>
            <a:ext cx="8410575" cy="3681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编译时，计算机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从左到右扫描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凡遇到操作数一律进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凡遇到运算符，则将其优先权与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栈的栈顶运算符的优先权进行比较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若前者大，则该运算符进栈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反之，</a:t>
            </a:r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栈顶运算符出栈，同时</a:t>
            </a:r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栈顶上的两个元素相继出栈，形成一次运算的机器指令，并且每次运算结果进</a:t>
            </a:r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栈的栈顶运算符号与当前读入的运算符号都是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"#"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，算法结束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213" y="1628775"/>
            <a:ext cx="2179637" cy="2535238"/>
            <a:chOff x="561" y="2244"/>
            <a:chExt cx="1108" cy="910"/>
          </a:xfrm>
        </p:grpSpPr>
        <p:grpSp>
          <p:nvGrpSpPr>
            <p:cNvPr id="61611" name="Group 3"/>
            <p:cNvGrpSpPr/>
            <p:nvPr/>
          </p:nvGrpSpPr>
          <p:grpSpPr>
            <a:xfrm>
              <a:off x="624" y="2256"/>
              <a:ext cx="344" cy="720"/>
              <a:chOff x="1608" y="924"/>
              <a:chExt cx="288" cy="720"/>
            </a:xfrm>
          </p:grpSpPr>
          <p:sp>
            <p:nvSpPr>
              <p:cNvPr id="61623" name="Line 4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24" name="Line 5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25" name="Rectangle 6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6" name="Rectangle 7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7" name="Rectangle 8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12" name="Group 9"/>
            <p:cNvGrpSpPr/>
            <p:nvPr/>
          </p:nvGrpSpPr>
          <p:grpSpPr>
            <a:xfrm>
              <a:off x="1248" y="2244"/>
              <a:ext cx="344" cy="720"/>
              <a:chOff x="1608" y="924"/>
              <a:chExt cx="288" cy="720"/>
            </a:xfrm>
          </p:grpSpPr>
          <p:sp>
            <p:nvSpPr>
              <p:cNvPr id="61618" name="Line 10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19" name="Line 11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20" name="Rectangle 12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1" name="Rectangle 13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2" name="Rectangle 14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13" name="Text Box 15"/>
            <p:cNvSpPr txBox="1"/>
            <p:nvPr/>
          </p:nvSpPr>
          <p:spPr>
            <a:xfrm>
              <a:off x="561" y="3000"/>
              <a:ext cx="483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000" b="1" dirty="0">
                  <a:solidFill>
                    <a:srgbClr val="66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  <a:endParaRPr lang="zh-CN" altLang="en-US" sz="2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4" name="Text Box 16"/>
            <p:cNvSpPr txBox="1"/>
            <p:nvPr/>
          </p:nvSpPr>
          <p:spPr>
            <a:xfrm>
              <a:off x="1185" y="3012"/>
              <a:ext cx="484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运算符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5" name="Text Box 17"/>
            <p:cNvSpPr txBox="1"/>
            <p:nvPr/>
          </p:nvSpPr>
          <p:spPr>
            <a:xfrm>
              <a:off x="756" y="2803"/>
              <a:ext cx="93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6" name="Text Box 18"/>
            <p:cNvSpPr txBox="1"/>
            <p:nvPr/>
          </p:nvSpPr>
          <p:spPr>
            <a:xfrm>
              <a:off x="756" y="2611"/>
              <a:ext cx="93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7" name="Text Box 19"/>
            <p:cNvSpPr txBox="1"/>
            <p:nvPr/>
          </p:nvSpPr>
          <p:spPr>
            <a:xfrm>
              <a:off x="1368" y="2791"/>
              <a:ext cx="93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0596" name="Rectangle 20"/>
          <p:cNvSpPr/>
          <p:nvPr/>
        </p:nvSpPr>
        <p:spPr>
          <a:xfrm>
            <a:off x="409258" y="217488"/>
            <a:ext cx="55118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/ 2∧2+3 * 5#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0597" name="Rectangle 21"/>
          <p:cNvSpPr/>
          <p:nvPr/>
        </p:nvSpPr>
        <p:spPr>
          <a:xfrm>
            <a:off x="925513" y="316071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598" name="Rectangle 22"/>
          <p:cNvSpPr/>
          <p:nvPr/>
        </p:nvSpPr>
        <p:spPr>
          <a:xfrm>
            <a:off x="947738" y="262255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599" name="Rectangle 23"/>
          <p:cNvSpPr/>
          <p:nvPr/>
        </p:nvSpPr>
        <p:spPr>
          <a:xfrm>
            <a:off x="931863" y="21415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600" name="Rectangle 24"/>
          <p:cNvSpPr/>
          <p:nvPr/>
        </p:nvSpPr>
        <p:spPr>
          <a:xfrm>
            <a:off x="2162175" y="3092450"/>
            <a:ext cx="2682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601" name="Rectangle 25"/>
          <p:cNvSpPr/>
          <p:nvPr/>
        </p:nvSpPr>
        <p:spPr>
          <a:xfrm>
            <a:off x="2063750" y="20256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02" name="Rectangle 26"/>
          <p:cNvSpPr/>
          <p:nvPr/>
        </p:nvSpPr>
        <p:spPr>
          <a:xfrm>
            <a:off x="1116013" y="1196975"/>
            <a:ext cx="15001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/>
            <a:r>
              <a:rPr lang="en-US" altLang="zh-CN" sz="24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=4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03" name="Rectangle 27"/>
          <p:cNvSpPr/>
          <p:nvPr/>
        </p:nvSpPr>
        <p:spPr>
          <a:xfrm>
            <a:off x="3708400" y="1196975"/>
            <a:ext cx="1439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/>
            <a:r>
              <a:rPr lang="en-US" altLang="zh-CN" sz="24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04" name="Rectangle 28"/>
          <p:cNvSpPr/>
          <p:nvPr/>
        </p:nvSpPr>
        <p:spPr>
          <a:xfrm>
            <a:off x="2219325" y="257175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605" name="Rectangle 29"/>
          <p:cNvSpPr/>
          <p:nvPr/>
        </p:nvSpPr>
        <p:spPr>
          <a:xfrm>
            <a:off x="1258888" y="4005263"/>
            <a:ext cx="12604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3*5=15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06" name="Rectangle 30"/>
          <p:cNvSpPr/>
          <p:nvPr/>
        </p:nvSpPr>
        <p:spPr>
          <a:xfrm>
            <a:off x="3851275" y="4005263"/>
            <a:ext cx="20050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1+15=16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Group 31"/>
          <p:cNvGrpSpPr/>
          <p:nvPr/>
        </p:nvGrpSpPr>
        <p:grpSpPr>
          <a:xfrm>
            <a:off x="3379788" y="1757363"/>
            <a:ext cx="2276475" cy="2408237"/>
            <a:chOff x="2129" y="1107"/>
            <a:chExt cx="1434" cy="1517"/>
          </a:xfrm>
        </p:grpSpPr>
        <p:grpSp>
          <p:nvGrpSpPr>
            <p:cNvPr id="61590" name="Group 32"/>
            <p:cNvGrpSpPr/>
            <p:nvPr/>
          </p:nvGrpSpPr>
          <p:grpSpPr>
            <a:xfrm>
              <a:off x="2129" y="1107"/>
              <a:ext cx="1434" cy="1517"/>
              <a:chOff x="580" y="2244"/>
              <a:chExt cx="1071" cy="915"/>
            </a:xfrm>
          </p:grpSpPr>
          <p:grpSp>
            <p:nvGrpSpPr>
              <p:cNvPr id="61594" name="Group 33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61606" name="Line 34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607" name="Line 35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608" name="Rectangle 36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endPara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09" name="Rectangle 37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endPara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10" name="Rectangle 38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endPara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95" name="Group 39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61601" name="Line 40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602" name="Line 41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603" name="Rectangle 42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endPara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04" name="Rectangle 43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endPara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05" name="Rectangle 44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endPara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596" name="Text Box 45"/>
              <p:cNvSpPr txBox="1"/>
              <p:nvPr/>
            </p:nvSpPr>
            <p:spPr>
              <a:xfrm>
                <a:off x="580" y="2997"/>
                <a:ext cx="447" cy="1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rgbClr val="66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操作数</a:t>
                </a:r>
                <a:endParaRPr lang="zh-CN" altLang="en-US" sz="2000" b="1" dirty="0">
                  <a:solidFill>
                    <a:srgbClr val="66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97" name="Text Box 46"/>
              <p:cNvSpPr txBox="1"/>
              <p:nvPr/>
            </p:nvSpPr>
            <p:spPr>
              <a:xfrm>
                <a:off x="1204" y="3008"/>
                <a:ext cx="447" cy="1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运算符</a:t>
                </a:r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98" name="Text Box 47"/>
              <p:cNvSpPr txBox="1"/>
              <p:nvPr/>
            </p:nvSpPr>
            <p:spPr>
              <a:xfrm>
                <a:off x="760" y="2799"/>
                <a:ext cx="87" cy="1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99" name="Text Box 48"/>
              <p:cNvSpPr txBox="1"/>
              <p:nvPr/>
            </p:nvSpPr>
            <p:spPr>
              <a:xfrm>
                <a:off x="763" y="2608"/>
                <a:ext cx="83" cy="1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00" name="Text Box 49"/>
              <p:cNvSpPr txBox="1"/>
              <p:nvPr/>
            </p:nvSpPr>
            <p:spPr>
              <a:xfrm>
                <a:off x="1372" y="2787"/>
                <a:ext cx="87" cy="1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91" name="Rectangle 50"/>
            <p:cNvSpPr/>
            <p:nvPr/>
          </p:nvSpPr>
          <p:spPr>
            <a:xfrm>
              <a:off x="2289" y="2017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2" name="Rectangle 51"/>
            <p:cNvSpPr/>
            <p:nvPr/>
          </p:nvSpPr>
          <p:spPr>
            <a:xfrm>
              <a:off x="3151" y="1961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3" name="Rectangle 52"/>
            <p:cNvSpPr/>
            <p:nvPr/>
          </p:nvSpPr>
          <p:spPr>
            <a:xfrm>
              <a:off x="3175" y="1689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0629" name="Rectangle 53"/>
          <p:cNvSpPr/>
          <p:nvPr/>
        </p:nvSpPr>
        <p:spPr>
          <a:xfrm>
            <a:off x="3630613" y="269398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Group 54"/>
          <p:cNvGrpSpPr/>
          <p:nvPr/>
        </p:nvGrpSpPr>
        <p:grpSpPr>
          <a:xfrm>
            <a:off x="6097588" y="1844675"/>
            <a:ext cx="2146300" cy="2316163"/>
            <a:chOff x="3922" y="1103"/>
            <a:chExt cx="1352" cy="1459"/>
          </a:xfrm>
        </p:grpSpPr>
        <p:grpSp>
          <p:nvGrpSpPr>
            <p:cNvPr id="61567" name="Group 55"/>
            <p:cNvGrpSpPr/>
            <p:nvPr/>
          </p:nvGrpSpPr>
          <p:grpSpPr>
            <a:xfrm>
              <a:off x="3922" y="1103"/>
              <a:ext cx="1352" cy="1459"/>
              <a:chOff x="3735" y="2208"/>
              <a:chExt cx="1121" cy="918"/>
            </a:xfrm>
          </p:grpSpPr>
          <p:grpSp>
            <p:nvGrpSpPr>
              <p:cNvPr id="61569" name="Group 56"/>
              <p:cNvGrpSpPr/>
              <p:nvPr/>
            </p:nvGrpSpPr>
            <p:grpSpPr>
              <a:xfrm>
                <a:off x="3735" y="2208"/>
                <a:ext cx="1121" cy="918"/>
                <a:chOff x="555" y="2244"/>
                <a:chExt cx="1121" cy="918"/>
              </a:xfrm>
            </p:grpSpPr>
            <p:grpSp>
              <p:nvGrpSpPr>
                <p:cNvPr id="61573" name="Group 57"/>
                <p:cNvGrpSpPr/>
                <p:nvPr/>
              </p:nvGrpSpPr>
              <p:grpSpPr>
                <a:xfrm>
                  <a:off x="624" y="2256"/>
                  <a:ext cx="344" cy="720"/>
                  <a:chOff x="1608" y="924"/>
                  <a:chExt cx="288" cy="720"/>
                </a:xfrm>
              </p:grpSpPr>
              <p:sp>
                <p:nvSpPr>
                  <p:cNvPr id="61585" name="Line 58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86" name="Line 59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87" name="Rectangle 60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88" name="Rectangle 61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89" name="Rectangle 62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574" name="Group 63"/>
                <p:cNvGrpSpPr/>
                <p:nvPr/>
              </p:nvGrpSpPr>
              <p:grpSpPr>
                <a:xfrm>
                  <a:off x="1248" y="2244"/>
                  <a:ext cx="344" cy="720"/>
                  <a:chOff x="1608" y="924"/>
                  <a:chExt cx="288" cy="720"/>
                </a:xfrm>
              </p:grpSpPr>
              <p:sp>
                <p:nvSpPr>
                  <p:cNvPr id="61580" name="Line 64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81" name="Line 65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82" name="Rectangle 66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83" name="Rectangle 67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84" name="Rectangle 68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1575" name="Text Box 69"/>
                <p:cNvSpPr txBox="1"/>
                <p:nvPr/>
              </p:nvSpPr>
              <p:spPr>
                <a:xfrm>
                  <a:off x="555" y="2993"/>
                  <a:ext cx="497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6600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操作数</a:t>
                  </a:r>
                  <a:endParaRPr lang="zh-CN" altLang="en-US" sz="2000" b="1" dirty="0">
                    <a:solidFill>
                      <a:srgbClr val="66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76" name="Text Box 70"/>
                <p:cNvSpPr txBox="1"/>
                <p:nvPr/>
              </p:nvSpPr>
              <p:spPr>
                <a:xfrm>
                  <a:off x="1179" y="3005"/>
                  <a:ext cx="497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运算符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77" name="Text Box 71"/>
                <p:cNvSpPr txBox="1"/>
                <p:nvPr/>
              </p:nvSpPr>
              <p:spPr>
                <a:xfrm>
                  <a:off x="756" y="2796"/>
                  <a:ext cx="97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78" name="Text Box 72"/>
                <p:cNvSpPr txBox="1"/>
                <p:nvPr/>
              </p:nvSpPr>
              <p:spPr>
                <a:xfrm>
                  <a:off x="754" y="2604"/>
                  <a:ext cx="98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79" name="Text Box 73"/>
                <p:cNvSpPr txBox="1"/>
                <p:nvPr/>
              </p:nvSpPr>
              <p:spPr>
                <a:xfrm>
                  <a:off x="1367" y="2784"/>
                  <a:ext cx="96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570" name="Text Box 74"/>
              <p:cNvSpPr txBox="1"/>
              <p:nvPr/>
            </p:nvSpPr>
            <p:spPr>
              <a:xfrm>
                <a:off x="3947" y="2561"/>
                <a:ext cx="96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71" name="Text Box 75"/>
              <p:cNvSpPr txBox="1"/>
              <p:nvPr/>
            </p:nvSpPr>
            <p:spPr>
              <a:xfrm>
                <a:off x="3959" y="2368"/>
                <a:ext cx="96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72" name="Text Box 76"/>
              <p:cNvSpPr txBox="1"/>
              <p:nvPr/>
            </p:nvSpPr>
            <p:spPr>
              <a:xfrm>
                <a:off x="4548" y="2561"/>
                <a:ext cx="96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68" name="Rectangle 77"/>
            <p:cNvSpPr/>
            <p:nvPr/>
          </p:nvSpPr>
          <p:spPr>
            <a:xfrm>
              <a:off x="4878" y="1913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0654" name="Rectangle 78"/>
          <p:cNvSpPr/>
          <p:nvPr/>
        </p:nvSpPr>
        <p:spPr>
          <a:xfrm>
            <a:off x="6367463" y="3171825"/>
            <a:ext cx="365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55" name="Rectangle 79"/>
          <p:cNvSpPr/>
          <p:nvPr/>
        </p:nvSpPr>
        <p:spPr>
          <a:xfrm>
            <a:off x="7597775" y="2652713"/>
            <a:ext cx="365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Group 80"/>
          <p:cNvGrpSpPr/>
          <p:nvPr/>
        </p:nvGrpSpPr>
        <p:grpSpPr>
          <a:xfrm>
            <a:off x="712788" y="4486275"/>
            <a:ext cx="2146300" cy="2022475"/>
            <a:chOff x="410" y="2838"/>
            <a:chExt cx="1352" cy="1274"/>
          </a:xfrm>
        </p:grpSpPr>
        <p:grpSp>
          <p:nvGrpSpPr>
            <p:cNvPr id="61542" name="Group 81"/>
            <p:cNvGrpSpPr/>
            <p:nvPr/>
          </p:nvGrpSpPr>
          <p:grpSpPr>
            <a:xfrm>
              <a:off x="410" y="2838"/>
              <a:ext cx="1352" cy="1274"/>
              <a:chOff x="3735" y="2208"/>
              <a:chExt cx="1121" cy="931"/>
            </a:xfrm>
          </p:grpSpPr>
          <p:grpSp>
            <p:nvGrpSpPr>
              <p:cNvPr id="61546" name="Group 82"/>
              <p:cNvGrpSpPr/>
              <p:nvPr/>
            </p:nvGrpSpPr>
            <p:grpSpPr>
              <a:xfrm>
                <a:off x="3735" y="2208"/>
                <a:ext cx="1121" cy="931"/>
                <a:chOff x="555" y="2244"/>
                <a:chExt cx="1121" cy="931"/>
              </a:xfrm>
            </p:grpSpPr>
            <p:grpSp>
              <p:nvGrpSpPr>
                <p:cNvPr id="61550" name="Group 83"/>
                <p:cNvGrpSpPr/>
                <p:nvPr/>
              </p:nvGrpSpPr>
              <p:grpSpPr>
                <a:xfrm>
                  <a:off x="624" y="2256"/>
                  <a:ext cx="344" cy="720"/>
                  <a:chOff x="1608" y="924"/>
                  <a:chExt cx="288" cy="720"/>
                </a:xfrm>
              </p:grpSpPr>
              <p:sp>
                <p:nvSpPr>
                  <p:cNvPr id="61562" name="Line 84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63" name="Line 85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64" name="Rectangle 86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65" name="Rectangle 87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66" name="Rectangle 88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551" name="Group 89"/>
                <p:cNvGrpSpPr/>
                <p:nvPr/>
              </p:nvGrpSpPr>
              <p:grpSpPr>
                <a:xfrm>
                  <a:off x="1248" y="2244"/>
                  <a:ext cx="344" cy="720"/>
                  <a:chOff x="1608" y="924"/>
                  <a:chExt cx="288" cy="720"/>
                </a:xfrm>
              </p:grpSpPr>
              <p:sp>
                <p:nvSpPr>
                  <p:cNvPr id="61557" name="Line 90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58" name="Line 91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59" name="Rectangle 92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60" name="Rectangle 93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61" name="Rectangle 94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1552" name="Text Box 95"/>
                <p:cNvSpPr txBox="1"/>
                <p:nvPr/>
              </p:nvSpPr>
              <p:spPr>
                <a:xfrm>
                  <a:off x="555" y="2980"/>
                  <a:ext cx="497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6600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操作数</a:t>
                  </a:r>
                  <a:endParaRPr lang="zh-CN" altLang="en-US" sz="2000" b="1" dirty="0">
                    <a:solidFill>
                      <a:srgbClr val="66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3" name="Text Box 96"/>
                <p:cNvSpPr txBox="1"/>
                <p:nvPr/>
              </p:nvSpPr>
              <p:spPr>
                <a:xfrm>
                  <a:off x="1179" y="2992"/>
                  <a:ext cx="497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运算符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4" name="Text Box 97"/>
                <p:cNvSpPr txBox="1"/>
                <p:nvPr/>
              </p:nvSpPr>
              <p:spPr>
                <a:xfrm>
                  <a:off x="756" y="2783"/>
                  <a:ext cx="97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5" name="Text Box 98"/>
                <p:cNvSpPr txBox="1"/>
                <p:nvPr/>
              </p:nvSpPr>
              <p:spPr>
                <a:xfrm>
                  <a:off x="755" y="2591"/>
                  <a:ext cx="96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6" name="Text Box 99"/>
                <p:cNvSpPr txBox="1"/>
                <p:nvPr/>
              </p:nvSpPr>
              <p:spPr>
                <a:xfrm>
                  <a:off x="1367" y="2772"/>
                  <a:ext cx="96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547" name="Text Box 100"/>
              <p:cNvSpPr txBox="1"/>
              <p:nvPr/>
            </p:nvSpPr>
            <p:spPr>
              <a:xfrm>
                <a:off x="3947" y="2548"/>
                <a:ext cx="96" cy="1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8" name="Text Box 101"/>
              <p:cNvSpPr txBox="1"/>
              <p:nvPr/>
            </p:nvSpPr>
            <p:spPr>
              <a:xfrm>
                <a:off x="3959" y="2356"/>
                <a:ext cx="96" cy="1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9" name="Text Box 102"/>
              <p:cNvSpPr txBox="1"/>
              <p:nvPr/>
            </p:nvSpPr>
            <p:spPr>
              <a:xfrm>
                <a:off x="4547" y="2548"/>
                <a:ext cx="96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43" name="Rectangle 103"/>
            <p:cNvSpPr/>
            <p:nvPr/>
          </p:nvSpPr>
          <p:spPr>
            <a:xfrm>
              <a:off x="603" y="3575"/>
              <a:ext cx="2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44" name="Rectangle 104"/>
            <p:cNvSpPr/>
            <p:nvPr/>
          </p:nvSpPr>
          <p:spPr>
            <a:xfrm>
              <a:off x="1354" y="3501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45" name="Rectangle 105"/>
            <p:cNvSpPr/>
            <p:nvPr/>
          </p:nvSpPr>
          <p:spPr>
            <a:xfrm>
              <a:off x="1346" y="3282"/>
              <a:ext cx="2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0682" name="Rectangle 106"/>
          <p:cNvSpPr/>
          <p:nvPr/>
        </p:nvSpPr>
        <p:spPr>
          <a:xfrm>
            <a:off x="1033463" y="5230813"/>
            <a:ext cx="365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83" name="Rectangle 107"/>
          <p:cNvSpPr/>
          <p:nvPr/>
        </p:nvSpPr>
        <p:spPr>
          <a:xfrm>
            <a:off x="2208213" y="4764088"/>
            <a:ext cx="365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0684" name="Rectangle 108"/>
          <p:cNvSpPr/>
          <p:nvPr/>
        </p:nvSpPr>
        <p:spPr>
          <a:xfrm>
            <a:off x="1031875" y="4799013"/>
            <a:ext cx="365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Group 109"/>
          <p:cNvGrpSpPr/>
          <p:nvPr/>
        </p:nvGrpSpPr>
        <p:grpSpPr>
          <a:xfrm>
            <a:off x="3398838" y="4467225"/>
            <a:ext cx="2146300" cy="2022475"/>
            <a:chOff x="410" y="2838"/>
            <a:chExt cx="1352" cy="1274"/>
          </a:xfrm>
        </p:grpSpPr>
        <p:grpSp>
          <p:nvGrpSpPr>
            <p:cNvPr id="61517" name="Group 110"/>
            <p:cNvGrpSpPr/>
            <p:nvPr/>
          </p:nvGrpSpPr>
          <p:grpSpPr>
            <a:xfrm>
              <a:off x="410" y="2838"/>
              <a:ext cx="1352" cy="1274"/>
              <a:chOff x="3735" y="2208"/>
              <a:chExt cx="1121" cy="931"/>
            </a:xfrm>
          </p:grpSpPr>
          <p:grpSp>
            <p:nvGrpSpPr>
              <p:cNvPr id="61521" name="Group 111"/>
              <p:cNvGrpSpPr/>
              <p:nvPr/>
            </p:nvGrpSpPr>
            <p:grpSpPr>
              <a:xfrm>
                <a:off x="3735" y="2208"/>
                <a:ext cx="1121" cy="931"/>
                <a:chOff x="555" y="2244"/>
                <a:chExt cx="1121" cy="931"/>
              </a:xfrm>
            </p:grpSpPr>
            <p:grpSp>
              <p:nvGrpSpPr>
                <p:cNvPr id="61525" name="Group 112"/>
                <p:cNvGrpSpPr/>
                <p:nvPr/>
              </p:nvGrpSpPr>
              <p:grpSpPr>
                <a:xfrm>
                  <a:off x="624" y="2256"/>
                  <a:ext cx="344" cy="720"/>
                  <a:chOff x="1608" y="924"/>
                  <a:chExt cx="288" cy="720"/>
                </a:xfrm>
              </p:grpSpPr>
              <p:sp>
                <p:nvSpPr>
                  <p:cNvPr id="61537" name="Line 113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38" name="Line 114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39" name="Rectangle 115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40" name="Rectangle 116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41" name="Rectangle 117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526" name="Group 118"/>
                <p:cNvGrpSpPr/>
                <p:nvPr/>
              </p:nvGrpSpPr>
              <p:grpSpPr>
                <a:xfrm>
                  <a:off x="1248" y="2244"/>
                  <a:ext cx="344" cy="720"/>
                  <a:chOff x="1608" y="924"/>
                  <a:chExt cx="288" cy="720"/>
                </a:xfrm>
              </p:grpSpPr>
              <p:sp>
                <p:nvSpPr>
                  <p:cNvPr id="61532" name="Line 119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33" name="Line 120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34" name="Rectangle 121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35" name="Rectangle 122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36" name="Rectangle 123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1527" name="Text Box 124"/>
                <p:cNvSpPr txBox="1"/>
                <p:nvPr/>
              </p:nvSpPr>
              <p:spPr>
                <a:xfrm>
                  <a:off x="555" y="2980"/>
                  <a:ext cx="497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6600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操作数</a:t>
                  </a:r>
                  <a:endParaRPr lang="zh-CN" altLang="en-US" sz="2000" b="1" dirty="0">
                    <a:solidFill>
                      <a:srgbClr val="66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28" name="Text Box 125"/>
                <p:cNvSpPr txBox="1"/>
                <p:nvPr/>
              </p:nvSpPr>
              <p:spPr>
                <a:xfrm>
                  <a:off x="1179" y="2992"/>
                  <a:ext cx="497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运算符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29" name="Text Box 126"/>
                <p:cNvSpPr txBox="1"/>
                <p:nvPr/>
              </p:nvSpPr>
              <p:spPr>
                <a:xfrm>
                  <a:off x="756" y="2783"/>
                  <a:ext cx="97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30" name="Text Box 127"/>
                <p:cNvSpPr txBox="1"/>
                <p:nvPr/>
              </p:nvSpPr>
              <p:spPr>
                <a:xfrm>
                  <a:off x="755" y="2591"/>
                  <a:ext cx="96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31" name="Text Box 128"/>
                <p:cNvSpPr txBox="1"/>
                <p:nvPr/>
              </p:nvSpPr>
              <p:spPr>
                <a:xfrm>
                  <a:off x="1367" y="2772"/>
                  <a:ext cx="96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522" name="Text Box 129"/>
              <p:cNvSpPr txBox="1"/>
              <p:nvPr/>
            </p:nvSpPr>
            <p:spPr>
              <a:xfrm>
                <a:off x="3947" y="2548"/>
                <a:ext cx="96" cy="1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23" name="Text Box 130"/>
              <p:cNvSpPr txBox="1"/>
              <p:nvPr/>
            </p:nvSpPr>
            <p:spPr>
              <a:xfrm>
                <a:off x="3959" y="2356"/>
                <a:ext cx="96" cy="1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24" name="Text Box 131"/>
              <p:cNvSpPr txBox="1"/>
              <p:nvPr/>
            </p:nvSpPr>
            <p:spPr>
              <a:xfrm>
                <a:off x="4547" y="2548"/>
                <a:ext cx="96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18" name="Rectangle 132"/>
            <p:cNvSpPr/>
            <p:nvPr/>
          </p:nvSpPr>
          <p:spPr>
            <a:xfrm>
              <a:off x="603" y="3575"/>
              <a:ext cx="2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19" name="Rectangle 133"/>
            <p:cNvSpPr/>
            <p:nvPr/>
          </p:nvSpPr>
          <p:spPr>
            <a:xfrm>
              <a:off x="1354" y="3501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0" name="Rectangle 134"/>
            <p:cNvSpPr/>
            <p:nvPr/>
          </p:nvSpPr>
          <p:spPr>
            <a:xfrm>
              <a:off x="1346" y="3282"/>
              <a:ext cx="2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0711" name="Rectangle 135"/>
          <p:cNvSpPr/>
          <p:nvPr/>
        </p:nvSpPr>
        <p:spPr>
          <a:xfrm>
            <a:off x="3536950" y="5208588"/>
            <a:ext cx="546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4" name="Group 136"/>
          <p:cNvGrpSpPr/>
          <p:nvPr/>
        </p:nvGrpSpPr>
        <p:grpSpPr>
          <a:xfrm>
            <a:off x="6097588" y="4244975"/>
            <a:ext cx="2146300" cy="2316163"/>
            <a:chOff x="3922" y="1103"/>
            <a:chExt cx="1352" cy="1459"/>
          </a:xfrm>
        </p:grpSpPr>
        <p:grpSp>
          <p:nvGrpSpPr>
            <p:cNvPr id="61494" name="Group 137"/>
            <p:cNvGrpSpPr/>
            <p:nvPr/>
          </p:nvGrpSpPr>
          <p:grpSpPr>
            <a:xfrm>
              <a:off x="3922" y="1103"/>
              <a:ext cx="1352" cy="1459"/>
              <a:chOff x="3735" y="2208"/>
              <a:chExt cx="1121" cy="918"/>
            </a:xfrm>
          </p:grpSpPr>
          <p:grpSp>
            <p:nvGrpSpPr>
              <p:cNvPr id="61496" name="Group 138"/>
              <p:cNvGrpSpPr/>
              <p:nvPr/>
            </p:nvGrpSpPr>
            <p:grpSpPr>
              <a:xfrm>
                <a:off x="3735" y="2208"/>
                <a:ext cx="1121" cy="918"/>
                <a:chOff x="555" y="2244"/>
                <a:chExt cx="1121" cy="918"/>
              </a:xfrm>
            </p:grpSpPr>
            <p:grpSp>
              <p:nvGrpSpPr>
                <p:cNvPr id="61500" name="Group 139"/>
                <p:cNvGrpSpPr/>
                <p:nvPr/>
              </p:nvGrpSpPr>
              <p:grpSpPr>
                <a:xfrm>
                  <a:off x="624" y="2256"/>
                  <a:ext cx="344" cy="720"/>
                  <a:chOff x="1608" y="924"/>
                  <a:chExt cx="288" cy="720"/>
                </a:xfrm>
              </p:grpSpPr>
              <p:sp>
                <p:nvSpPr>
                  <p:cNvPr id="61512" name="Line 140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13" name="Line 141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14" name="Rectangle 142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15" name="Rectangle 143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16" name="Rectangle 144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501" name="Group 145"/>
                <p:cNvGrpSpPr/>
                <p:nvPr/>
              </p:nvGrpSpPr>
              <p:grpSpPr>
                <a:xfrm>
                  <a:off x="1248" y="2244"/>
                  <a:ext cx="344" cy="720"/>
                  <a:chOff x="1608" y="924"/>
                  <a:chExt cx="288" cy="720"/>
                </a:xfrm>
              </p:grpSpPr>
              <p:sp>
                <p:nvSpPr>
                  <p:cNvPr id="61507" name="Line 146"/>
                  <p:cNvSpPr/>
                  <p:nvPr/>
                </p:nvSpPr>
                <p:spPr>
                  <a:xfrm flipV="1">
                    <a:off x="1608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08" name="Line 147"/>
                  <p:cNvSpPr/>
                  <p:nvPr/>
                </p:nvSpPr>
                <p:spPr>
                  <a:xfrm flipV="1">
                    <a:off x="1896" y="924"/>
                    <a:ext cx="0" cy="720"/>
                  </a:xfrm>
                  <a:prstGeom prst="line">
                    <a:avLst/>
                  </a:prstGeom>
                  <a:ln w="19050" cap="flat" cmpd="sng">
                    <a:solidFill>
                      <a:srgbClr val="0033CC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1509" name="Rectangle 148"/>
                  <p:cNvSpPr/>
                  <p:nvPr/>
                </p:nvSpPr>
                <p:spPr>
                  <a:xfrm>
                    <a:off x="1608" y="1452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10" name="Rectangle 149"/>
                  <p:cNvSpPr/>
                  <p:nvPr/>
                </p:nvSpPr>
                <p:spPr>
                  <a:xfrm>
                    <a:off x="1608" y="1260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511" name="Rectangle 150"/>
                  <p:cNvSpPr/>
                  <p:nvPr/>
                </p:nvSpPr>
                <p:spPr>
                  <a:xfrm>
                    <a:off x="1608" y="1068"/>
                    <a:ext cx="28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>
                    <a:solidFill>
                      <a:srgbClr val="0033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endParaRPr lang="zh-CN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1502" name="Text Box 151"/>
                <p:cNvSpPr txBox="1"/>
                <p:nvPr/>
              </p:nvSpPr>
              <p:spPr>
                <a:xfrm>
                  <a:off x="555" y="2993"/>
                  <a:ext cx="497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6600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操作数</a:t>
                  </a:r>
                  <a:endParaRPr lang="zh-CN" altLang="en-US" sz="2000" b="1" dirty="0">
                    <a:solidFill>
                      <a:srgbClr val="66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3" name="Text Box 152"/>
                <p:cNvSpPr txBox="1"/>
                <p:nvPr/>
              </p:nvSpPr>
              <p:spPr>
                <a:xfrm>
                  <a:off x="1179" y="3005"/>
                  <a:ext cx="497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运算符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4" name="Text Box 153"/>
                <p:cNvSpPr txBox="1"/>
                <p:nvPr/>
              </p:nvSpPr>
              <p:spPr>
                <a:xfrm>
                  <a:off x="756" y="2796"/>
                  <a:ext cx="97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5" name="Text Box 154"/>
                <p:cNvSpPr txBox="1"/>
                <p:nvPr/>
              </p:nvSpPr>
              <p:spPr>
                <a:xfrm>
                  <a:off x="754" y="2604"/>
                  <a:ext cx="98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6" name="Text Box 155"/>
                <p:cNvSpPr txBox="1"/>
                <p:nvPr/>
              </p:nvSpPr>
              <p:spPr>
                <a:xfrm>
                  <a:off x="1367" y="2784"/>
                  <a:ext cx="96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 eaLnBrk="1" hangingPunct="1"/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497" name="Text Box 156"/>
              <p:cNvSpPr txBox="1"/>
              <p:nvPr/>
            </p:nvSpPr>
            <p:spPr>
              <a:xfrm>
                <a:off x="3947" y="2561"/>
                <a:ext cx="96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98" name="Text Box 157"/>
              <p:cNvSpPr txBox="1"/>
              <p:nvPr/>
            </p:nvSpPr>
            <p:spPr>
              <a:xfrm>
                <a:off x="3959" y="2368"/>
                <a:ext cx="96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99" name="Text Box 158"/>
              <p:cNvSpPr txBox="1"/>
              <p:nvPr/>
            </p:nvSpPr>
            <p:spPr>
              <a:xfrm>
                <a:off x="4548" y="2561"/>
                <a:ext cx="96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95" name="Rectangle 159"/>
            <p:cNvSpPr/>
            <p:nvPr/>
          </p:nvSpPr>
          <p:spPr>
            <a:xfrm>
              <a:off x="4878" y="1913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0736" name="Rectangle 160"/>
          <p:cNvSpPr/>
          <p:nvPr/>
        </p:nvSpPr>
        <p:spPr>
          <a:xfrm>
            <a:off x="6243638" y="5564188"/>
            <a:ext cx="546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en-US" altLang="zh-CN" b="1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Group 161"/>
          <p:cNvGrpSpPr/>
          <p:nvPr/>
        </p:nvGrpSpPr>
        <p:grpSpPr>
          <a:xfrm>
            <a:off x="2857488" y="765175"/>
            <a:ext cx="215900" cy="527050"/>
            <a:chOff x="1764" y="644"/>
            <a:chExt cx="243" cy="332"/>
          </a:xfrm>
        </p:grpSpPr>
        <p:sp>
          <p:nvSpPr>
            <p:cNvPr id="61492" name="Rectangle 162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3" name="Line 163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0" name="Group 164"/>
          <p:cNvGrpSpPr/>
          <p:nvPr/>
        </p:nvGrpSpPr>
        <p:grpSpPr>
          <a:xfrm>
            <a:off x="3144826" y="765175"/>
            <a:ext cx="217487" cy="527050"/>
            <a:chOff x="1764" y="644"/>
            <a:chExt cx="243" cy="332"/>
          </a:xfrm>
        </p:grpSpPr>
        <p:sp>
          <p:nvSpPr>
            <p:cNvPr id="61490" name="Rectangle 165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1" name="Line 166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1" name="Group 167"/>
          <p:cNvGrpSpPr/>
          <p:nvPr/>
        </p:nvGrpSpPr>
        <p:grpSpPr>
          <a:xfrm>
            <a:off x="3427401" y="765175"/>
            <a:ext cx="222250" cy="527050"/>
            <a:chOff x="1764" y="644"/>
            <a:chExt cx="243" cy="332"/>
          </a:xfrm>
        </p:grpSpPr>
        <p:sp>
          <p:nvSpPr>
            <p:cNvPr id="61488" name="Rectangle 168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9" name="Line 169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0576" name="Group 170"/>
          <p:cNvGrpSpPr/>
          <p:nvPr/>
        </p:nvGrpSpPr>
        <p:grpSpPr>
          <a:xfrm>
            <a:off x="3721088" y="765175"/>
            <a:ext cx="215900" cy="527050"/>
            <a:chOff x="1764" y="644"/>
            <a:chExt cx="243" cy="332"/>
          </a:xfrm>
        </p:grpSpPr>
        <p:sp>
          <p:nvSpPr>
            <p:cNvPr id="61486" name="Rectangle 171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7" name="Line 172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0577" name="Group 173"/>
          <p:cNvGrpSpPr/>
          <p:nvPr/>
        </p:nvGrpSpPr>
        <p:grpSpPr>
          <a:xfrm>
            <a:off x="4010013" y="765175"/>
            <a:ext cx="215900" cy="527050"/>
            <a:chOff x="1764" y="644"/>
            <a:chExt cx="243" cy="332"/>
          </a:xfrm>
        </p:grpSpPr>
        <p:sp>
          <p:nvSpPr>
            <p:cNvPr id="61484" name="Rectangle 174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5" name="Line 175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0578" name="Group 176"/>
          <p:cNvGrpSpPr/>
          <p:nvPr/>
        </p:nvGrpSpPr>
        <p:grpSpPr>
          <a:xfrm>
            <a:off x="4297351" y="765175"/>
            <a:ext cx="215900" cy="527050"/>
            <a:chOff x="1764" y="644"/>
            <a:chExt cx="243" cy="332"/>
          </a:xfrm>
        </p:grpSpPr>
        <p:sp>
          <p:nvSpPr>
            <p:cNvPr id="61482" name="Rectangle 177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3" name="Line 178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0579" name="Group 179"/>
          <p:cNvGrpSpPr/>
          <p:nvPr/>
        </p:nvGrpSpPr>
        <p:grpSpPr>
          <a:xfrm>
            <a:off x="4586276" y="765175"/>
            <a:ext cx="215900" cy="527050"/>
            <a:chOff x="1764" y="644"/>
            <a:chExt cx="243" cy="332"/>
          </a:xfrm>
        </p:grpSpPr>
        <p:sp>
          <p:nvSpPr>
            <p:cNvPr id="61480" name="Rectangle 180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1" name="Line 181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0580" name="Group 182"/>
          <p:cNvGrpSpPr/>
          <p:nvPr/>
        </p:nvGrpSpPr>
        <p:grpSpPr>
          <a:xfrm>
            <a:off x="4873613" y="765175"/>
            <a:ext cx="215900" cy="527050"/>
            <a:chOff x="1764" y="644"/>
            <a:chExt cx="243" cy="332"/>
          </a:xfrm>
        </p:grpSpPr>
        <p:sp>
          <p:nvSpPr>
            <p:cNvPr id="61478" name="Rectangle 183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9" name="Line 184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0581" name="Group 185"/>
          <p:cNvGrpSpPr/>
          <p:nvPr/>
        </p:nvGrpSpPr>
        <p:grpSpPr>
          <a:xfrm>
            <a:off x="5162538" y="765175"/>
            <a:ext cx="215900" cy="527050"/>
            <a:chOff x="1764" y="644"/>
            <a:chExt cx="243" cy="332"/>
          </a:xfrm>
        </p:grpSpPr>
        <p:sp>
          <p:nvSpPr>
            <p:cNvPr id="61476" name="Rectangle 186"/>
            <p:cNvSpPr/>
            <p:nvPr/>
          </p:nvSpPr>
          <p:spPr>
            <a:xfrm>
              <a:off x="1764" y="644"/>
              <a:ext cx="141" cy="329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7" name="Line 187"/>
            <p:cNvSpPr/>
            <p:nvPr/>
          </p:nvSpPr>
          <p:spPr>
            <a:xfrm flipV="1">
              <a:off x="2007" y="647"/>
              <a:ext cx="0" cy="329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0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0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8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8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8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6" grpId="0"/>
      <p:bldP spid="280597" grpId="0"/>
      <p:bldP spid="280598" grpId="0"/>
      <p:bldP spid="280599" grpId="0"/>
      <p:bldP spid="280600" grpId="0"/>
      <p:bldP spid="280601" grpId="0"/>
      <p:bldP spid="280602" grpId="0"/>
      <p:bldP spid="280603" grpId="0"/>
      <p:bldP spid="280604" grpId="0"/>
      <p:bldP spid="280605" grpId="0"/>
      <p:bldP spid="280606" grpId="0"/>
      <p:bldP spid="280629" grpId="0"/>
      <p:bldP spid="280654" grpId="0"/>
      <p:bldP spid="280655" grpId="0"/>
      <p:bldP spid="280682" grpId="0"/>
      <p:bldP spid="280683" grpId="0"/>
      <p:bldP spid="280684" grpId="0"/>
      <p:bldP spid="280711" grpId="0"/>
      <p:bldP spid="2807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/>
          <p:nvPr/>
        </p:nvSpPr>
        <p:spPr>
          <a:xfrm>
            <a:off x="250825" y="188913"/>
            <a:ext cx="11017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递归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6" name="Rectangle 4"/>
          <p:cNvSpPr>
            <a:spLocks noGrp="1"/>
          </p:cNvSpPr>
          <p:nvPr>
            <p:ph type="body"/>
          </p:nvPr>
        </p:nvSpPr>
        <p:spPr>
          <a:xfrm>
            <a:off x="468313" y="3068638"/>
            <a:ext cx="8424862" cy="2303462"/>
          </a:xfrm>
        </p:spPr>
        <p:txBody>
          <a:bodyPr vert="horz" wrap="square" lIns="91440" tIns="45720" rIns="91440" bIns="45720" anchor="t"/>
          <a:lstStyle/>
          <a:p>
            <a:pPr marL="0" lvl="0" indent="0" eaLnBrk="1" hangingPunct="1">
              <a:buBlip>
                <a:blip r:embed="rId1"/>
              </a:buBlip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将所有的实在参数、返回地址等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传递给被调用函数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</a:t>
            </a: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buBlip>
                <a:blip r:embed="rId1"/>
              </a:buBlip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为被调用函数的局部变量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分配存储区</a:t>
            </a: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buBlip>
                <a:blip r:embed="rId1"/>
              </a:buBlip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将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控制转移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到被调用函数的入口。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250825" y="1700213"/>
            <a:ext cx="8453438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当在一个函数的运行期间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调用另一个函数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运行该被调用函数之前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，需先完成三项任务：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542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body"/>
          </p:nvPr>
        </p:nvSpPr>
        <p:spPr>
          <a:xfrm>
            <a:off x="684213" y="2997200"/>
            <a:ext cx="7848600" cy="2592388"/>
          </a:xfrm>
        </p:spPr>
        <p:txBody>
          <a:bodyPr vert="horz" wrap="square" lIns="91440" tIns="45720" rIns="91440" bIns="45720" anchor="t"/>
          <a:lstStyle/>
          <a:p>
            <a:pPr lvl="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被调用函数的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计算结果</a:t>
            </a: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释放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被调用函数的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数据区</a:t>
            </a: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依照被调用函数保存的返回地址将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控制转移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到调用函数。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468313" y="1557338"/>
            <a:ext cx="82073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被调用函数返回调用函数之前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，应该完成下列三项任务：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/>
          <p:cNvSpPr txBox="1"/>
          <p:nvPr/>
        </p:nvSpPr>
        <p:spPr>
          <a:xfrm>
            <a:off x="250825" y="188913"/>
            <a:ext cx="38909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一、栈的类型定义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Text Box 2051"/>
          <p:cNvSpPr txBox="1"/>
          <p:nvPr/>
        </p:nvSpPr>
        <p:spPr>
          <a:xfrm>
            <a:off x="250825" y="1268413"/>
            <a:ext cx="6922135" cy="31921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ADT Stack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数据对象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∈ElemSet, i=1,2,...,n,  n≥0 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&lt;a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|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∈D, i=2,...,n 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约定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端为栈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端为栈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底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Text Box 2052"/>
          <p:cNvSpPr txBox="1"/>
          <p:nvPr/>
        </p:nvSpPr>
        <p:spPr>
          <a:xfrm>
            <a:off x="827405" y="443738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基本操作：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3" name="Rectangle 2055"/>
          <p:cNvSpPr/>
          <p:nvPr/>
        </p:nvSpPr>
        <p:spPr>
          <a:xfrm>
            <a:off x="1547813" y="4868863"/>
            <a:ext cx="5770562" cy="1117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InitStack(&amp;S)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操作结果：构造一个空栈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/>
          <p:nvPr/>
        </p:nvSpPr>
        <p:spPr>
          <a:xfrm>
            <a:off x="0" y="0"/>
            <a:ext cx="5230813" cy="779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25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多个函数嵌套调用的规则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69" name="Text Box 5"/>
          <p:cNvSpPr txBox="1"/>
          <p:nvPr/>
        </p:nvSpPr>
        <p:spPr>
          <a:xfrm>
            <a:off x="300038" y="1930400"/>
            <a:ext cx="8245475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此时的存储管理实行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“栈式管理”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1" name="Text Box 7"/>
          <p:cNvSpPr txBox="1"/>
          <p:nvPr/>
        </p:nvSpPr>
        <p:spPr>
          <a:xfrm>
            <a:off x="468313" y="1163638"/>
            <a:ext cx="304006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25000"/>
              </a:lnSpc>
            </a:pPr>
            <a:r>
              <a:rPr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后调用先返回！</a:t>
            </a:r>
            <a:endParaRPr lang="zh-CN" altLang="en-US" sz="32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2" name="Text Box 8"/>
          <p:cNvSpPr txBox="1"/>
          <p:nvPr/>
        </p:nvSpPr>
        <p:spPr>
          <a:xfrm>
            <a:off x="468313" y="2800350"/>
            <a:ext cx="6226175" cy="321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){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a( ){      void b( ){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                     …                    …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a( );                    b( );               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                     …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}//main              }// a              }// b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3" name="Text Box 9"/>
          <p:cNvSpPr txBox="1"/>
          <p:nvPr/>
        </p:nvSpPr>
        <p:spPr>
          <a:xfrm>
            <a:off x="6372225" y="5348288"/>
            <a:ext cx="2520950" cy="528637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4" name="Text Box 10"/>
          <p:cNvSpPr txBox="1"/>
          <p:nvPr/>
        </p:nvSpPr>
        <p:spPr>
          <a:xfrm>
            <a:off x="6372225" y="4814888"/>
            <a:ext cx="2493963" cy="528637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5" name="Text Box 11"/>
          <p:cNvSpPr txBox="1"/>
          <p:nvPr/>
        </p:nvSpPr>
        <p:spPr>
          <a:xfrm>
            <a:off x="6372225" y="4281488"/>
            <a:ext cx="2505075" cy="528637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62477" name="Rectangle 13"/>
          <p:cNvSpPr/>
          <p:nvPr/>
        </p:nvSpPr>
        <p:spPr>
          <a:xfrm>
            <a:off x="6372225" y="4281488"/>
            <a:ext cx="2743200" cy="533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62478" name="Rectangle 14"/>
          <p:cNvSpPr/>
          <p:nvPr/>
        </p:nvSpPr>
        <p:spPr>
          <a:xfrm>
            <a:off x="6372225" y="4814888"/>
            <a:ext cx="2743200" cy="533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699792" y="3356992"/>
            <a:ext cx="0" cy="2654871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4572000" y="3356992"/>
            <a:ext cx="0" cy="2674293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1" grpId="0"/>
      <p:bldP spid="62472" grpId="0"/>
      <p:bldP spid="62473" grpId="0" animBg="1"/>
      <p:bldP spid="62474" grpId="0" animBg="1"/>
      <p:bldP spid="62475" grpId="0" animBg="1"/>
      <p:bldP spid="62477" grpId="0" animBg="1"/>
      <p:bldP spid="6247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/>
          <p:nvPr/>
        </p:nvSpPr>
        <p:spPr>
          <a:xfrm>
            <a:off x="395288" y="3284538"/>
            <a:ext cx="8497887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递归工作栈：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递归过程在执行过程中占用的数据区。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递归工作记录：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每一层的递归参数合成为一个记录。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当前活动记录：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栈顶记录指示当前层的执行情况。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当前环境指针：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递归工作栈的栈顶指针。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2" name="Rectangle 6"/>
          <p:cNvSpPr/>
          <p:nvPr/>
        </p:nvSpPr>
        <p:spPr>
          <a:xfrm>
            <a:off x="-973137" y="1773238"/>
            <a:ext cx="82153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3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递归：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函数直接或间接地调用自身叫递归</a:t>
            </a:r>
            <a:endParaRPr lang="zh-CN" altLang="en-US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503" name="Rectangle 7"/>
          <p:cNvSpPr/>
          <p:nvPr/>
        </p:nvSpPr>
        <p:spPr>
          <a:xfrm>
            <a:off x="395288" y="2565400"/>
            <a:ext cx="39989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实现：</a:t>
            </a:r>
            <a:r>
              <a:rPr lang="zh-CN" altLang="en-US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建立递归工作栈</a:t>
            </a:r>
            <a:endParaRPr lang="zh-CN" altLang="en-US" dirty="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502" grpId="0"/>
      <p:bldP spid="10650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/>
          <p:nvPr/>
        </p:nvSpPr>
        <p:spPr>
          <a:xfrm>
            <a:off x="-252412" y="206375"/>
            <a:ext cx="8496300" cy="693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过程的嵌套调用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750050" y="5454650"/>
            <a:ext cx="457200" cy="1143000"/>
            <a:chOff x="3504" y="3216"/>
            <a:chExt cx="288" cy="720"/>
          </a:xfrm>
        </p:grpSpPr>
        <p:sp>
          <p:nvSpPr>
            <p:cNvPr id="66615" name="Rectangle 4"/>
            <p:cNvSpPr/>
            <p:nvPr/>
          </p:nvSpPr>
          <p:spPr>
            <a:xfrm>
              <a:off x="3504" y="3552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6" name="Line 5"/>
            <p:cNvSpPr/>
            <p:nvPr/>
          </p:nvSpPr>
          <p:spPr>
            <a:xfrm flipV="1">
              <a:off x="3792" y="3216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7" name="Line 6"/>
            <p:cNvSpPr/>
            <p:nvPr/>
          </p:nvSpPr>
          <p:spPr>
            <a:xfrm flipV="1">
              <a:off x="3504" y="3216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8" name="Rectangle 7"/>
            <p:cNvSpPr/>
            <p:nvPr/>
          </p:nvSpPr>
          <p:spPr>
            <a:xfrm>
              <a:off x="3504" y="3744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4540250" y="5378450"/>
            <a:ext cx="457200" cy="1143000"/>
            <a:chOff x="3744" y="2544"/>
            <a:chExt cx="288" cy="720"/>
          </a:xfrm>
        </p:grpSpPr>
        <p:sp>
          <p:nvSpPr>
            <p:cNvPr id="66612" name="Line 9"/>
            <p:cNvSpPr/>
            <p:nvPr/>
          </p:nvSpPr>
          <p:spPr>
            <a:xfrm flipV="1">
              <a:off x="3744" y="2544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3" name="Line 10"/>
            <p:cNvSpPr/>
            <p:nvPr/>
          </p:nvSpPr>
          <p:spPr>
            <a:xfrm flipV="1">
              <a:off x="4032" y="2544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4" name="Rectangle 11"/>
            <p:cNvSpPr/>
            <p:nvPr/>
          </p:nvSpPr>
          <p:spPr>
            <a:xfrm>
              <a:off x="3744" y="3072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5709" name="Text Box 13" descr="花岗岩"/>
          <p:cNvSpPr txBox="1"/>
          <p:nvPr/>
        </p:nvSpPr>
        <p:spPr>
          <a:xfrm>
            <a:off x="3413125" y="1697038"/>
            <a:ext cx="549275" cy="1371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子过程</a:t>
            </a:r>
            <a:r>
              <a: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187450" y="2711450"/>
            <a:ext cx="930275" cy="1244600"/>
            <a:chOff x="1152" y="1488"/>
            <a:chExt cx="586" cy="784"/>
          </a:xfrm>
        </p:grpSpPr>
        <p:grpSp>
          <p:nvGrpSpPr>
            <p:cNvPr id="66608" name="Group 15"/>
            <p:cNvGrpSpPr/>
            <p:nvPr/>
          </p:nvGrpSpPr>
          <p:grpSpPr>
            <a:xfrm>
              <a:off x="1152" y="1488"/>
              <a:ext cx="586" cy="784"/>
              <a:chOff x="1152" y="1488"/>
              <a:chExt cx="586" cy="784"/>
            </a:xfrm>
          </p:grpSpPr>
          <p:sp>
            <p:nvSpPr>
              <p:cNvPr id="66610" name="Text Box 16"/>
              <p:cNvSpPr txBox="1"/>
              <p:nvPr/>
            </p:nvSpPr>
            <p:spPr>
              <a:xfrm>
                <a:off x="1152" y="1968"/>
                <a:ext cx="192" cy="304"/>
              </a:xfrm>
              <a:prstGeom prst="rect">
                <a:avLst/>
              </a:prstGeom>
              <a:noFill/>
              <a:ln w="25400" cap="flat" cmpd="sng">
                <a:solidFill>
                  <a:srgbClr val="FF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1" name="Text Box 17"/>
              <p:cNvSpPr txBox="1"/>
              <p:nvPr/>
            </p:nvSpPr>
            <p:spPr>
              <a:xfrm>
                <a:off x="1392" y="1488"/>
                <a:ext cx="346" cy="6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主程序</a:t>
                </a:r>
                <a:endPara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09" name="Line 18"/>
            <p:cNvSpPr/>
            <p:nvPr/>
          </p:nvSpPr>
          <p:spPr>
            <a:xfrm>
              <a:off x="1392" y="1728"/>
              <a:ext cx="0" cy="48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19"/>
          <p:cNvGrpSpPr/>
          <p:nvPr/>
        </p:nvGrpSpPr>
        <p:grpSpPr>
          <a:xfrm>
            <a:off x="4921250" y="1873250"/>
            <a:ext cx="457200" cy="1143000"/>
            <a:chOff x="3504" y="960"/>
            <a:chExt cx="288" cy="720"/>
          </a:xfrm>
        </p:grpSpPr>
        <p:sp>
          <p:nvSpPr>
            <p:cNvPr id="66604" name="Rectangle 20"/>
            <p:cNvSpPr/>
            <p:nvPr/>
          </p:nvSpPr>
          <p:spPr>
            <a:xfrm>
              <a:off x="3504" y="1488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5" name="Rectangle 21"/>
            <p:cNvSpPr/>
            <p:nvPr/>
          </p:nvSpPr>
          <p:spPr>
            <a:xfrm>
              <a:off x="3504" y="1296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6" name="Line 22"/>
            <p:cNvSpPr/>
            <p:nvPr/>
          </p:nvSpPr>
          <p:spPr>
            <a:xfrm flipV="1">
              <a:off x="3504" y="960"/>
              <a:ext cx="0" cy="336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07" name="Line 23"/>
            <p:cNvSpPr/>
            <p:nvPr/>
          </p:nvSpPr>
          <p:spPr>
            <a:xfrm flipV="1">
              <a:off x="3792" y="960"/>
              <a:ext cx="0" cy="336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24"/>
          <p:cNvGrpSpPr/>
          <p:nvPr/>
        </p:nvGrpSpPr>
        <p:grpSpPr>
          <a:xfrm>
            <a:off x="6978650" y="2101850"/>
            <a:ext cx="457200" cy="1143000"/>
            <a:chOff x="4800" y="1104"/>
            <a:chExt cx="288" cy="720"/>
          </a:xfrm>
        </p:grpSpPr>
        <p:sp>
          <p:nvSpPr>
            <p:cNvPr id="66599" name="Line 25"/>
            <p:cNvSpPr/>
            <p:nvPr/>
          </p:nvSpPr>
          <p:spPr>
            <a:xfrm flipV="1">
              <a:off x="4800" y="1104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00" name="Line 26"/>
            <p:cNvSpPr/>
            <p:nvPr/>
          </p:nvSpPr>
          <p:spPr>
            <a:xfrm flipV="1">
              <a:off x="5088" y="1104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01" name="Rectangle 27"/>
            <p:cNvSpPr/>
            <p:nvPr/>
          </p:nvSpPr>
          <p:spPr>
            <a:xfrm>
              <a:off x="4800" y="1632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2" name="Rectangle 28"/>
            <p:cNvSpPr/>
            <p:nvPr/>
          </p:nvSpPr>
          <p:spPr>
            <a:xfrm>
              <a:off x="4800" y="1440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3" name="Rectangle 29"/>
            <p:cNvSpPr/>
            <p:nvPr/>
          </p:nvSpPr>
          <p:spPr>
            <a:xfrm>
              <a:off x="4800" y="1248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778125" y="1854200"/>
            <a:ext cx="457200" cy="1143000"/>
            <a:chOff x="912" y="2976"/>
            <a:chExt cx="288" cy="720"/>
          </a:xfrm>
        </p:grpSpPr>
        <p:sp>
          <p:nvSpPr>
            <p:cNvPr id="66596" name="Rectangle 31"/>
            <p:cNvSpPr/>
            <p:nvPr/>
          </p:nvSpPr>
          <p:spPr>
            <a:xfrm>
              <a:off x="912" y="3504"/>
              <a:ext cx="288" cy="192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r>
                <a:rPr lang="en-US" altLang="zh-CN" sz="24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7" name="Line 32"/>
            <p:cNvSpPr/>
            <p:nvPr/>
          </p:nvSpPr>
          <p:spPr>
            <a:xfrm flipV="1">
              <a:off x="1200" y="2976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8" name="Line 33"/>
            <p:cNvSpPr/>
            <p:nvPr/>
          </p:nvSpPr>
          <p:spPr>
            <a:xfrm flipV="1">
              <a:off x="912" y="2976"/>
              <a:ext cx="0" cy="72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34"/>
          <p:cNvGrpSpPr/>
          <p:nvPr/>
        </p:nvGrpSpPr>
        <p:grpSpPr>
          <a:xfrm>
            <a:off x="1568450" y="3078163"/>
            <a:ext cx="1905000" cy="954087"/>
            <a:chOff x="1392" y="1719"/>
            <a:chExt cx="1200" cy="601"/>
          </a:xfrm>
        </p:grpSpPr>
        <p:cxnSp>
          <p:nvCxnSpPr>
            <p:cNvPr id="66593" name="AutoShape 35"/>
            <p:cNvCxnSpPr/>
            <p:nvPr/>
          </p:nvCxnSpPr>
          <p:spPr>
            <a:xfrm flipV="1">
              <a:off x="1392" y="1719"/>
              <a:ext cx="1200" cy="480"/>
            </a:xfrm>
            <a:prstGeom prst="straightConnector1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594" name="Line 36"/>
            <p:cNvSpPr/>
            <p:nvPr/>
          </p:nvSpPr>
          <p:spPr>
            <a:xfrm>
              <a:off x="2592" y="1728"/>
              <a:ext cx="0" cy="48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95" name="Text Box 37"/>
            <p:cNvSpPr txBox="1"/>
            <p:nvPr/>
          </p:nvSpPr>
          <p:spPr>
            <a:xfrm>
              <a:off x="2208" y="2016"/>
              <a:ext cx="336" cy="304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5734" name="Text Box 38" descr="花岗岩"/>
          <p:cNvSpPr txBox="1"/>
          <p:nvPr/>
        </p:nvSpPr>
        <p:spPr>
          <a:xfrm>
            <a:off x="5470525" y="1797050"/>
            <a:ext cx="549275" cy="1371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子过程</a:t>
            </a:r>
            <a:r>
              <a: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5735" name="Text Box 39" descr="花岗岩"/>
          <p:cNvSpPr txBox="1"/>
          <p:nvPr/>
        </p:nvSpPr>
        <p:spPr>
          <a:xfrm>
            <a:off x="7527925" y="1773238"/>
            <a:ext cx="549275" cy="1371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子过程</a:t>
            </a:r>
            <a:r>
              <a: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3473450" y="3078163"/>
            <a:ext cx="1981200" cy="954087"/>
            <a:chOff x="2592" y="1719"/>
            <a:chExt cx="1248" cy="601"/>
          </a:xfrm>
        </p:grpSpPr>
        <p:cxnSp>
          <p:nvCxnSpPr>
            <p:cNvPr id="66590" name="AutoShape 41"/>
            <p:cNvCxnSpPr/>
            <p:nvPr/>
          </p:nvCxnSpPr>
          <p:spPr>
            <a:xfrm flipV="1">
              <a:off x="2592" y="1719"/>
              <a:ext cx="1248" cy="480"/>
            </a:xfrm>
            <a:prstGeom prst="straightConnector1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591" name="Line 42"/>
            <p:cNvSpPr/>
            <p:nvPr/>
          </p:nvSpPr>
          <p:spPr>
            <a:xfrm>
              <a:off x="3840" y="1728"/>
              <a:ext cx="0" cy="48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92" name="Text Box 43"/>
            <p:cNvSpPr txBox="1"/>
            <p:nvPr/>
          </p:nvSpPr>
          <p:spPr>
            <a:xfrm>
              <a:off x="3504" y="2016"/>
              <a:ext cx="288" cy="304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5473700" y="3306763"/>
            <a:ext cx="2038350" cy="1766887"/>
            <a:chOff x="3852" y="1863"/>
            <a:chExt cx="1284" cy="1113"/>
          </a:xfrm>
        </p:grpSpPr>
        <p:sp>
          <p:nvSpPr>
            <p:cNvPr id="66588" name="Line 45"/>
            <p:cNvSpPr/>
            <p:nvPr/>
          </p:nvSpPr>
          <p:spPr>
            <a:xfrm>
              <a:off x="5136" y="1872"/>
              <a:ext cx="0" cy="1104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66589" name="AutoShape 46"/>
            <p:cNvCxnSpPr>
              <a:endCxn id="66588" idx="0"/>
            </p:cNvCxnSpPr>
            <p:nvPr/>
          </p:nvCxnSpPr>
          <p:spPr>
            <a:xfrm flipV="1">
              <a:off x="3852" y="1863"/>
              <a:ext cx="1284" cy="348"/>
            </a:xfrm>
            <a:prstGeom prst="straightConnector1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2" name="Group 47"/>
          <p:cNvGrpSpPr/>
          <p:nvPr/>
        </p:nvGrpSpPr>
        <p:grpSpPr>
          <a:xfrm>
            <a:off x="5454650" y="4540250"/>
            <a:ext cx="2057400" cy="762000"/>
            <a:chOff x="3840" y="2640"/>
            <a:chExt cx="1296" cy="480"/>
          </a:xfrm>
        </p:grpSpPr>
        <p:cxnSp>
          <p:nvCxnSpPr>
            <p:cNvPr id="66586" name="AutoShape 48"/>
            <p:cNvCxnSpPr>
              <a:endCxn id="66588" idx="0"/>
            </p:cNvCxnSpPr>
            <p:nvPr/>
          </p:nvCxnSpPr>
          <p:spPr>
            <a:xfrm flipH="1" flipV="1">
              <a:off x="3840" y="2649"/>
              <a:ext cx="1296" cy="336"/>
            </a:xfrm>
            <a:prstGeom prst="straightConnector1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587" name="Line 49"/>
            <p:cNvSpPr/>
            <p:nvPr/>
          </p:nvSpPr>
          <p:spPr>
            <a:xfrm>
              <a:off x="3840" y="2640"/>
              <a:ext cx="0" cy="48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3" name="Group 50"/>
          <p:cNvGrpSpPr/>
          <p:nvPr/>
        </p:nvGrpSpPr>
        <p:grpSpPr>
          <a:xfrm>
            <a:off x="3473450" y="4540250"/>
            <a:ext cx="1981200" cy="776288"/>
            <a:chOff x="2592" y="2640"/>
            <a:chExt cx="1248" cy="489"/>
          </a:xfrm>
        </p:grpSpPr>
        <p:cxnSp>
          <p:nvCxnSpPr>
            <p:cNvPr id="66584" name="AutoShape 51"/>
            <p:cNvCxnSpPr>
              <a:endCxn id="66588" idx="0"/>
            </p:cNvCxnSpPr>
            <p:nvPr/>
          </p:nvCxnSpPr>
          <p:spPr>
            <a:xfrm flipH="1" flipV="1">
              <a:off x="2592" y="2649"/>
              <a:ext cx="1248" cy="480"/>
            </a:xfrm>
            <a:prstGeom prst="straightConnector1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585" name="Line 52"/>
            <p:cNvSpPr/>
            <p:nvPr/>
          </p:nvSpPr>
          <p:spPr>
            <a:xfrm>
              <a:off x="2592" y="2640"/>
              <a:ext cx="0" cy="48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" name="Group 53"/>
          <p:cNvGrpSpPr/>
          <p:nvPr/>
        </p:nvGrpSpPr>
        <p:grpSpPr>
          <a:xfrm>
            <a:off x="1568450" y="4540250"/>
            <a:ext cx="1905000" cy="776288"/>
            <a:chOff x="1392" y="2640"/>
            <a:chExt cx="1200" cy="489"/>
          </a:xfrm>
        </p:grpSpPr>
        <p:cxnSp>
          <p:nvCxnSpPr>
            <p:cNvPr id="66582" name="AutoShape 54"/>
            <p:cNvCxnSpPr>
              <a:endCxn id="66588" idx="0"/>
            </p:cNvCxnSpPr>
            <p:nvPr/>
          </p:nvCxnSpPr>
          <p:spPr>
            <a:xfrm flipH="1" flipV="1">
              <a:off x="1392" y="2649"/>
              <a:ext cx="1200" cy="480"/>
            </a:xfrm>
            <a:prstGeom prst="straightConnector1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583" name="Line 55"/>
            <p:cNvSpPr/>
            <p:nvPr/>
          </p:nvSpPr>
          <p:spPr>
            <a:xfrm>
              <a:off x="1392" y="2640"/>
              <a:ext cx="0" cy="48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5" name="Group 56"/>
          <p:cNvGrpSpPr/>
          <p:nvPr/>
        </p:nvGrpSpPr>
        <p:grpSpPr>
          <a:xfrm>
            <a:off x="2078038" y="5324475"/>
            <a:ext cx="457200" cy="1143000"/>
            <a:chOff x="2784" y="3408"/>
            <a:chExt cx="288" cy="720"/>
          </a:xfrm>
        </p:grpSpPr>
        <p:sp>
          <p:nvSpPr>
            <p:cNvPr id="66579" name="Line 57"/>
            <p:cNvSpPr/>
            <p:nvPr/>
          </p:nvSpPr>
          <p:spPr>
            <a:xfrm flipV="1">
              <a:off x="2784" y="3408"/>
              <a:ext cx="0" cy="720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0" name="Line 58"/>
            <p:cNvSpPr/>
            <p:nvPr/>
          </p:nvSpPr>
          <p:spPr>
            <a:xfrm flipV="1">
              <a:off x="3072" y="3408"/>
              <a:ext cx="0" cy="720"/>
            </a:xfrm>
            <a:prstGeom prst="line">
              <a:avLst/>
            </a:prstGeom>
            <a:ln w="158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cxnSp>
          <p:nvCxnSpPr>
            <p:cNvPr id="66581" name="AutoShape 59"/>
            <p:cNvCxnSpPr>
              <a:stCxn id="66579" idx="0"/>
              <a:endCxn id="66580" idx="0"/>
            </p:cNvCxnSpPr>
            <p:nvPr/>
          </p:nvCxnSpPr>
          <p:spPr>
            <a:xfrm>
              <a:off x="2784" y="4128"/>
              <a:ext cx="288" cy="0"/>
            </a:xfrm>
            <a:prstGeom prst="straightConnector1">
              <a:avLst/>
            </a:prstGeom>
            <a:ln w="158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709" grpId="0"/>
      <p:bldP spid="285734" grpId="0"/>
      <p:bldP spid="28573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875" y="2525713"/>
            <a:ext cx="8893175" cy="3495675"/>
            <a:chOff x="113" y="1935"/>
            <a:chExt cx="5602" cy="2202"/>
          </a:xfrm>
        </p:grpSpPr>
        <p:sp>
          <p:nvSpPr>
            <p:cNvPr id="67590" name="Text Box 3"/>
            <p:cNvSpPr txBox="1"/>
            <p:nvPr/>
          </p:nvSpPr>
          <p:spPr>
            <a:xfrm>
              <a:off x="113" y="1935"/>
              <a:ext cx="5602" cy="21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00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66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void  print(int  w)                                 main()</a:t>
              </a:r>
              <a:endParaRPr lang="en-US" altLang="zh-CN" sz="24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{      int  i;                                                { int w=3;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if ( w!=0)                                             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print(w)</a:t>
              </a: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endPara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{     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print(w-1)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; </a:t>
              </a:r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                  }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for(i=1; i&lt;=w; ++i)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    printf("%3d,", w);          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printf("/n"); 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}                                                 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endPara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1" name="Line 4"/>
            <p:cNvSpPr/>
            <p:nvPr/>
          </p:nvSpPr>
          <p:spPr>
            <a:xfrm flipH="1">
              <a:off x="3221" y="1960"/>
              <a:ext cx="45" cy="2177"/>
            </a:xfrm>
            <a:prstGeom prst="line">
              <a:avLst/>
            </a:prstGeom>
            <a:ln w="38100" cap="flat" cmpd="thinThick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86725" name="Rectangle 5"/>
          <p:cNvSpPr/>
          <p:nvPr/>
        </p:nvSpPr>
        <p:spPr>
          <a:xfrm>
            <a:off x="0" y="188913"/>
            <a:ext cx="4768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递归过程及其实现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28" name="Rectangle 8"/>
          <p:cNvSpPr/>
          <p:nvPr/>
        </p:nvSpPr>
        <p:spPr>
          <a:xfrm>
            <a:off x="0" y="1557338"/>
            <a:ext cx="8977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实例：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写出下面程序的运行结果并分析递归的执行情况</a:t>
            </a:r>
            <a:endParaRPr lang="zh-CN" altLang="en-US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29" name="Text Box 9"/>
          <p:cNvSpPr txBox="1"/>
          <p:nvPr/>
        </p:nvSpPr>
        <p:spPr>
          <a:xfrm>
            <a:off x="7019925" y="4076700"/>
            <a:ext cx="1727200" cy="1571625"/>
          </a:xfrm>
          <a:prstGeom prst="rect">
            <a:avLst/>
          </a:prstGeom>
          <a:solidFill>
            <a:srgbClr val="CCFFCC"/>
          </a:solidFill>
          <a:ln w="1905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/>
      <p:bldP spid="286728" grpId="0"/>
      <p:bldP spid="2867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/>
          <p:nvPr/>
        </p:nvSpPr>
        <p:spPr>
          <a:xfrm>
            <a:off x="179388" y="188913"/>
            <a:ext cx="43926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递归调用执行情况：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38200" y="1600200"/>
            <a:ext cx="1219200" cy="914400"/>
            <a:chOff x="528" y="1008"/>
            <a:chExt cx="768" cy="576"/>
          </a:xfrm>
        </p:grpSpPr>
        <p:sp>
          <p:nvSpPr>
            <p:cNvPr id="68768" name="Text Box 4"/>
            <p:cNvSpPr txBox="1"/>
            <p:nvPr/>
          </p:nvSpPr>
          <p:spPr>
            <a:xfrm>
              <a:off x="528" y="100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主程序</a:t>
              </a:r>
              <a:endParaRPr lang="zh-CN" altLang="en-US" sz="20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769" name="Line 5"/>
            <p:cNvSpPr/>
            <p:nvPr/>
          </p:nvSpPr>
          <p:spPr>
            <a:xfrm>
              <a:off x="816" y="1296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133600" y="2057400"/>
            <a:ext cx="457200" cy="990600"/>
            <a:chOff x="1008" y="1536"/>
            <a:chExt cx="288" cy="624"/>
          </a:xfrm>
        </p:grpSpPr>
        <p:sp>
          <p:nvSpPr>
            <p:cNvPr id="68765" name="Line 7"/>
            <p:cNvSpPr/>
            <p:nvPr/>
          </p:nvSpPr>
          <p:spPr>
            <a:xfrm>
              <a:off x="1008" y="2160"/>
              <a:ext cx="144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66" name="Line 8"/>
            <p:cNvSpPr/>
            <p:nvPr/>
          </p:nvSpPr>
          <p:spPr>
            <a:xfrm>
              <a:off x="1152" y="1536"/>
              <a:ext cx="144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67" name="Line 9"/>
            <p:cNvSpPr/>
            <p:nvPr/>
          </p:nvSpPr>
          <p:spPr>
            <a:xfrm flipV="1">
              <a:off x="1152" y="1536"/>
              <a:ext cx="0" cy="624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5867400" y="914400"/>
            <a:ext cx="457200" cy="990600"/>
            <a:chOff x="1008" y="1536"/>
            <a:chExt cx="288" cy="624"/>
          </a:xfrm>
        </p:grpSpPr>
        <p:sp>
          <p:nvSpPr>
            <p:cNvPr id="68762" name="Line 11"/>
            <p:cNvSpPr/>
            <p:nvPr/>
          </p:nvSpPr>
          <p:spPr>
            <a:xfrm>
              <a:off x="1008" y="2160"/>
              <a:ext cx="144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63" name="Line 12"/>
            <p:cNvSpPr/>
            <p:nvPr/>
          </p:nvSpPr>
          <p:spPr>
            <a:xfrm>
              <a:off x="1152" y="1536"/>
              <a:ext cx="144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64" name="Line 13"/>
            <p:cNvSpPr/>
            <p:nvPr/>
          </p:nvSpPr>
          <p:spPr>
            <a:xfrm flipV="1">
              <a:off x="1152" y="1536"/>
              <a:ext cx="0" cy="624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14"/>
          <p:cNvGrpSpPr/>
          <p:nvPr/>
        </p:nvGrpSpPr>
        <p:grpSpPr>
          <a:xfrm>
            <a:off x="4114800" y="1371600"/>
            <a:ext cx="533400" cy="1143000"/>
            <a:chOff x="2592" y="864"/>
            <a:chExt cx="336" cy="720"/>
          </a:xfrm>
        </p:grpSpPr>
        <p:sp>
          <p:nvSpPr>
            <p:cNvPr id="68759" name="Line 15"/>
            <p:cNvSpPr/>
            <p:nvPr/>
          </p:nvSpPr>
          <p:spPr>
            <a:xfrm>
              <a:off x="2592" y="1584"/>
              <a:ext cx="144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60" name="Line 16"/>
            <p:cNvSpPr/>
            <p:nvPr/>
          </p:nvSpPr>
          <p:spPr>
            <a:xfrm flipV="1">
              <a:off x="2736" y="864"/>
              <a:ext cx="0" cy="72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61" name="Line 17"/>
            <p:cNvSpPr/>
            <p:nvPr/>
          </p:nvSpPr>
          <p:spPr>
            <a:xfrm>
              <a:off x="2736" y="864"/>
              <a:ext cx="192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18"/>
          <p:cNvGrpSpPr/>
          <p:nvPr/>
        </p:nvGrpSpPr>
        <p:grpSpPr>
          <a:xfrm>
            <a:off x="457200" y="2514600"/>
            <a:ext cx="1676400" cy="3581400"/>
            <a:chOff x="288" y="1584"/>
            <a:chExt cx="1056" cy="2256"/>
          </a:xfrm>
        </p:grpSpPr>
        <p:sp>
          <p:nvSpPr>
            <p:cNvPr id="68749" name="Text Box 19"/>
            <p:cNvSpPr txBox="1"/>
            <p:nvPr/>
          </p:nvSpPr>
          <p:spPr>
            <a:xfrm>
              <a:off x="288" y="2016"/>
              <a:ext cx="864" cy="250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750" name="Group 20"/>
            <p:cNvGrpSpPr/>
            <p:nvPr/>
          </p:nvGrpSpPr>
          <p:grpSpPr>
            <a:xfrm>
              <a:off x="288" y="1584"/>
              <a:ext cx="1056" cy="2256"/>
              <a:chOff x="288" y="1584"/>
              <a:chExt cx="1056" cy="2256"/>
            </a:xfrm>
          </p:grpSpPr>
          <p:sp>
            <p:nvSpPr>
              <p:cNvPr id="68751" name="Text Box 21"/>
              <p:cNvSpPr txBox="1"/>
              <p:nvPr/>
            </p:nvSpPr>
            <p:spPr>
              <a:xfrm>
                <a:off x="480" y="1776"/>
                <a:ext cx="72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print(w)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52" name="Text Box 22"/>
              <p:cNvSpPr txBox="1"/>
              <p:nvPr/>
            </p:nvSpPr>
            <p:spPr>
              <a:xfrm>
                <a:off x="432" y="1584"/>
                <a:ext cx="91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w=3; 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8753" name="Group 23"/>
              <p:cNvGrpSpPr/>
              <p:nvPr/>
            </p:nvGrpSpPr>
            <p:grpSpPr>
              <a:xfrm>
                <a:off x="288" y="2976"/>
                <a:ext cx="672" cy="864"/>
                <a:chOff x="3168" y="3216"/>
                <a:chExt cx="672" cy="864"/>
              </a:xfrm>
            </p:grpSpPr>
            <p:grpSp>
              <p:nvGrpSpPr>
                <p:cNvPr id="68754" name="Group 24"/>
                <p:cNvGrpSpPr/>
                <p:nvPr/>
              </p:nvGrpSpPr>
              <p:grpSpPr>
                <a:xfrm>
                  <a:off x="3168" y="3216"/>
                  <a:ext cx="672" cy="864"/>
                  <a:chOff x="3168" y="3216"/>
                  <a:chExt cx="672" cy="864"/>
                </a:xfrm>
              </p:grpSpPr>
              <p:sp>
                <p:nvSpPr>
                  <p:cNvPr id="68756" name="Line 25"/>
                  <p:cNvSpPr/>
                  <p:nvPr/>
                </p:nvSpPr>
                <p:spPr>
                  <a:xfrm flipV="1">
                    <a:off x="3168" y="3216"/>
                    <a:ext cx="0" cy="86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8757" name="Line 26"/>
                  <p:cNvSpPr/>
                  <p:nvPr/>
                </p:nvSpPr>
                <p:spPr>
                  <a:xfrm flipV="1">
                    <a:off x="3840" y="3216"/>
                    <a:ext cx="0" cy="86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8758" name="Line 27"/>
                  <p:cNvSpPr/>
                  <p:nvPr/>
                </p:nvSpPr>
                <p:spPr>
                  <a:xfrm>
                    <a:off x="3168" y="4080"/>
                    <a:ext cx="67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8755" name="Line 28"/>
                <p:cNvSpPr/>
                <p:nvPr/>
              </p:nvSpPr>
              <p:spPr>
                <a:xfrm>
                  <a:off x="3168" y="3888"/>
                  <a:ext cx="6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0" name="Group 29"/>
          <p:cNvGrpSpPr/>
          <p:nvPr/>
        </p:nvGrpSpPr>
        <p:grpSpPr>
          <a:xfrm>
            <a:off x="1676400" y="1481138"/>
            <a:ext cx="2819400" cy="4572000"/>
            <a:chOff x="1056" y="960"/>
            <a:chExt cx="1776" cy="2880"/>
          </a:xfrm>
        </p:grpSpPr>
        <p:grpSp>
          <p:nvGrpSpPr>
            <p:cNvPr id="68732" name="Group 30"/>
            <p:cNvGrpSpPr/>
            <p:nvPr/>
          </p:nvGrpSpPr>
          <p:grpSpPr>
            <a:xfrm>
              <a:off x="1056" y="1200"/>
              <a:ext cx="1776" cy="2640"/>
              <a:chOff x="1056" y="1200"/>
              <a:chExt cx="1776" cy="2640"/>
            </a:xfrm>
          </p:grpSpPr>
          <p:grpSp>
            <p:nvGrpSpPr>
              <p:cNvPr id="68734" name="Group 31"/>
              <p:cNvGrpSpPr/>
              <p:nvPr/>
            </p:nvGrpSpPr>
            <p:grpSpPr>
              <a:xfrm>
                <a:off x="1056" y="1200"/>
                <a:ext cx="1776" cy="2640"/>
                <a:chOff x="1056" y="1200"/>
                <a:chExt cx="1776" cy="2640"/>
              </a:xfrm>
            </p:grpSpPr>
            <p:grpSp>
              <p:nvGrpSpPr>
                <p:cNvPr id="68736" name="Group 32"/>
                <p:cNvGrpSpPr/>
                <p:nvPr/>
              </p:nvGrpSpPr>
              <p:grpSpPr>
                <a:xfrm>
                  <a:off x="1056" y="1200"/>
                  <a:ext cx="1344" cy="2640"/>
                  <a:chOff x="1056" y="1200"/>
                  <a:chExt cx="1344" cy="2640"/>
                </a:xfrm>
              </p:grpSpPr>
              <p:grpSp>
                <p:nvGrpSpPr>
                  <p:cNvPr id="68738" name="Group 33"/>
                  <p:cNvGrpSpPr/>
                  <p:nvPr/>
                </p:nvGrpSpPr>
                <p:grpSpPr>
                  <a:xfrm>
                    <a:off x="1056" y="1200"/>
                    <a:ext cx="1344" cy="2640"/>
                    <a:chOff x="1056" y="1200"/>
                    <a:chExt cx="1344" cy="2640"/>
                  </a:xfrm>
                </p:grpSpPr>
                <p:grpSp>
                  <p:nvGrpSpPr>
                    <p:cNvPr id="68740" name="Group 34"/>
                    <p:cNvGrpSpPr/>
                    <p:nvPr/>
                  </p:nvGrpSpPr>
                  <p:grpSpPr>
                    <a:xfrm>
                      <a:off x="1440" y="1200"/>
                      <a:ext cx="960" cy="2640"/>
                      <a:chOff x="1440" y="1200"/>
                      <a:chExt cx="960" cy="2640"/>
                    </a:xfrm>
                  </p:grpSpPr>
                  <p:sp>
                    <p:nvSpPr>
                      <p:cNvPr id="68742" name="Rectangle 35"/>
                      <p:cNvSpPr/>
                      <p:nvPr/>
                    </p:nvSpPr>
                    <p:spPr>
                      <a:xfrm>
                        <a:off x="1824" y="1200"/>
                        <a:ext cx="192" cy="14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 algn="ctr" eaLnBrk="0" hangingPunct="0"/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3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43" name="Text Box 36"/>
                      <p:cNvSpPr txBox="1"/>
                      <p:nvPr/>
                    </p:nvSpPr>
                    <p:spPr>
                      <a:xfrm>
                        <a:off x="1824" y="1285"/>
                        <a:ext cx="116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eaLnBrk="0" hangingPunct="0"/>
                        <a:endParaRPr lang="zh-CN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44" name="Text Box 37"/>
                      <p:cNvSpPr txBox="1"/>
                      <p:nvPr/>
                    </p:nvSpPr>
                    <p:spPr>
                      <a:xfrm>
                        <a:off x="1680" y="1440"/>
                        <a:ext cx="720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lvl="0" eaLnBrk="0" hangingPunct="0">
                          <a:spcBef>
                            <a:spcPct val="50000"/>
                          </a:spcBef>
                        </a:pP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print(2);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grpSp>
                    <p:nvGrpSpPr>
                      <p:cNvPr id="68745" name="Group 38"/>
                      <p:cNvGrpSpPr/>
                      <p:nvPr/>
                    </p:nvGrpSpPr>
                    <p:grpSpPr>
                      <a:xfrm>
                        <a:off x="1440" y="2976"/>
                        <a:ext cx="672" cy="864"/>
                        <a:chOff x="1200" y="3024"/>
                        <a:chExt cx="672" cy="864"/>
                      </a:xfrm>
                    </p:grpSpPr>
                    <p:sp>
                      <p:nvSpPr>
                        <p:cNvPr id="68746" name="Rectangle 39"/>
                        <p:cNvSpPr/>
                        <p:nvPr/>
                      </p:nvSpPr>
                      <p:spPr>
                        <a:xfrm>
                          <a:off x="1200" y="3696"/>
                          <a:ext cx="672" cy="19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lvl="0" algn="ctr" eaLnBrk="0" hangingPunct="0"/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（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）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w=3  </a:t>
                          </a:r>
                          <a:endPara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68747" name="Line 40"/>
                        <p:cNvSpPr/>
                        <p:nvPr/>
                      </p:nvSpPr>
                      <p:spPr>
                        <a:xfrm flipV="1">
                          <a:off x="1200" y="3024"/>
                          <a:ext cx="0" cy="864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68748" name="Line 41"/>
                        <p:cNvSpPr/>
                        <p:nvPr/>
                      </p:nvSpPr>
                      <p:spPr>
                        <a:xfrm flipV="1">
                          <a:off x="1872" y="3024"/>
                          <a:ext cx="0" cy="864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</p:grpSp>
                <p:sp>
                  <p:nvSpPr>
                    <p:cNvPr id="68741" name="AutoShape 42"/>
                    <p:cNvSpPr/>
                    <p:nvPr/>
                  </p:nvSpPr>
                  <p:spPr>
                    <a:xfrm>
                      <a:off x="1056" y="3696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8739" name="Text Box 43"/>
                  <p:cNvSpPr txBox="1"/>
                  <p:nvPr/>
                </p:nvSpPr>
                <p:spPr>
                  <a:xfrm>
                    <a:off x="1056" y="3408"/>
                    <a:ext cx="33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eaLnBrk="0" hangingPunct="0">
                      <a:spcBef>
                        <a:spcPct val="50000"/>
                      </a:spcBef>
                    </a:pPr>
                    <a:r>
                      <a: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1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8737" name="Text Box 44"/>
                <p:cNvSpPr txBox="1"/>
                <p:nvPr/>
              </p:nvSpPr>
              <p:spPr>
                <a:xfrm>
                  <a:off x="1536" y="1680"/>
                  <a:ext cx="1296" cy="25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(2) </a:t>
                  </a:r>
                  <a:r>
                    <a:rPr lang="zh-CN" altLang="en-US" sz="20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输出：</a:t>
                  </a:r>
                  <a:r>
                    <a:rPr lang="en-US" altLang="zh-CN" sz="20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3, 3, 3</a:t>
                  </a:r>
                  <a:endParaRPr lang="en-US" altLang="zh-CN" sz="20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8735" name="Line 45"/>
              <p:cNvSpPr/>
              <p:nvPr/>
            </p:nvSpPr>
            <p:spPr>
              <a:xfrm>
                <a:off x="1488" y="1920"/>
                <a:ext cx="13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733" name="Text Box 46" descr="花岗岩"/>
            <p:cNvSpPr txBox="1"/>
            <p:nvPr/>
          </p:nvSpPr>
          <p:spPr>
            <a:xfrm>
              <a:off x="1776" y="96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3505200" y="838200"/>
            <a:ext cx="2667000" cy="5257800"/>
            <a:chOff x="2208" y="528"/>
            <a:chExt cx="1680" cy="3312"/>
          </a:xfrm>
        </p:grpSpPr>
        <p:grpSp>
          <p:nvGrpSpPr>
            <p:cNvPr id="68715" name="Group 48"/>
            <p:cNvGrpSpPr/>
            <p:nvPr/>
          </p:nvGrpSpPr>
          <p:grpSpPr>
            <a:xfrm>
              <a:off x="2208" y="768"/>
              <a:ext cx="1680" cy="3072"/>
              <a:chOff x="2208" y="768"/>
              <a:chExt cx="1680" cy="3072"/>
            </a:xfrm>
          </p:grpSpPr>
          <p:grpSp>
            <p:nvGrpSpPr>
              <p:cNvPr id="68717" name="Group 49"/>
              <p:cNvGrpSpPr/>
              <p:nvPr/>
            </p:nvGrpSpPr>
            <p:grpSpPr>
              <a:xfrm>
                <a:off x="2208" y="768"/>
                <a:ext cx="1680" cy="3072"/>
                <a:chOff x="2208" y="768"/>
                <a:chExt cx="1680" cy="3072"/>
              </a:xfrm>
            </p:grpSpPr>
            <p:grpSp>
              <p:nvGrpSpPr>
                <p:cNvPr id="68719" name="Group 50"/>
                <p:cNvGrpSpPr/>
                <p:nvPr/>
              </p:nvGrpSpPr>
              <p:grpSpPr>
                <a:xfrm>
                  <a:off x="2208" y="768"/>
                  <a:ext cx="1392" cy="3072"/>
                  <a:chOff x="2208" y="768"/>
                  <a:chExt cx="1392" cy="3072"/>
                </a:xfrm>
              </p:grpSpPr>
              <p:grpSp>
                <p:nvGrpSpPr>
                  <p:cNvPr id="68721" name="Group 51"/>
                  <p:cNvGrpSpPr/>
                  <p:nvPr/>
                </p:nvGrpSpPr>
                <p:grpSpPr>
                  <a:xfrm>
                    <a:off x="2208" y="768"/>
                    <a:ext cx="1392" cy="3072"/>
                    <a:chOff x="2208" y="768"/>
                    <a:chExt cx="1392" cy="3072"/>
                  </a:xfrm>
                </p:grpSpPr>
                <p:sp>
                  <p:nvSpPr>
                    <p:cNvPr id="68723" name="Rectangle 52"/>
                    <p:cNvSpPr/>
                    <p:nvPr/>
                  </p:nvSpPr>
                  <p:spPr>
                    <a:xfrm>
                      <a:off x="3072" y="768"/>
                      <a:ext cx="192" cy="144"/>
                    </a:xfrm>
                    <a:prstGeom prst="rect">
                      <a:avLst/>
                    </a:prstGeom>
                    <a:solidFill>
                      <a:srgbClr val="CCECFF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algn="ctr" eaLnBrk="0" hangingPunct="0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8724" name="Text Box 53"/>
                    <p:cNvSpPr txBox="1"/>
                    <p:nvPr/>
                  </p:nvSpPr>
                  <p:spPr>
                    <a:xfrm>
                      <a:off x="3072" y="912"/>
                      <a:ext cx="288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lvl="0" eaLnBrk="0" hangingPunct="0">
                        <a:spcBef>
                          <a:spcPct val="50000"/>
                        </a:spcBef>
                      </a:pPr>
                      <a:endParaRPr lang="zh-CN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8725" name="Text Box 54"/>
                    <p:cNvSpPr txBox="1"/>
                    <p:nvPr/>
                  </p:nvSpPr>
                  <p:spPr>
                    <a:xfrm>
                      <a:off x="2928" y="1056"/>
                      <a:ext cx="672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lvl="0" eaLnBrk="0" hangingPunct="0">
                        <a:spcBef>
                          <a:spcPct val="50000"/>
                        </a:spcBef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print(1);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8726" name="Group 55"/>
                    <p:cNvGrpSpPr/>
                    <p:nvPr/>
                  </p:nvGrpSpPr>
                  <p:grpSpPr>
                    <a:xfrm>
                      <a:off x="2640" y="2976"/>
                      <a:ext cx="672" cy="864"/>
                      <a:chOff x="2736" y="2976"/>
                      <a:chExt cx="672" cy="864"/>
                    </a:xfrm>
                  </p:grpSpPr>
                  <p:sp>
                    <p:nvSpPr>
                      <p:cNvPr id="68728" name="Rectangle 56"/>
                      <p:cNvSpPr/>
                      <p:nvPr/>
                    </p:nvSpPr>
                    <p:spPr>
                      <a:xfrm>
                        <a:off x="2736" y="3456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 algn="ctr" eaLnBrk="0" hangingPunct="0"/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（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2</a:t>
                        </a:r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）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w=2  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29" name="Rectangle 57"/>
                      <p:cNvSpPr/>
                      <p:nvPr/>
                    </p:nvSpPr>
                    <p:spPr>
                      <a:xfrm>
                        <a:off x="2736" y="3648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 algn="ctr" eaLnBrk="0" hangingPunct="0"/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（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</a:t>
                        </a:r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）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w=3  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30" name="Line 58"/>
                      <p:cNvSpPr/>
                      <p:nvPr/>
                    </p:nvSpPr>
                    <p:spPr>
                      <a:xfrm flipV="1">
                        <a:off x="2736" y="2976"/>
                        <a:ext cx="0" cy="86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68731" name="Line 59"/>
                      <p:cNvSpPr/>
                      <p:nvPr/>
                    </p:nvSpPr>
                    <p:spPr>
                      <a:xfrm flipV="1">
                        <a:off x="3408" y="2976"/>
                        <a:ext cx="0" cy="86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68727" name="AutoShape 60"/>
                    <p:cNvSpPr/>
                    <p:nvPr/>
                  </p:nvSpPr>
                  <p:spPr>
                    <a:xfrm>
                      <a:off x="2208" y="3504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8722" name="Text Box 61"/>
                  <p:cNvSpPr txBox="1"/>
                  <p:nvPr/>
                </p:nvSpPr>
                <p:spPr>
                  <a:xfrm>
                    <a:off x="2208" y="3264"/>
                    <a:ext cx="33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eaLnBrk="0" hangingPunct="0">
                      <a:spcBef>
                        <a:spcPct val="50000"/>
                      </a:spcBef>
                    </a:pPr>
                    <a:r>
                      <a: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1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8720" name="Text Box 62"/>
                <p:cNvSpPr txBox="1"/>
                <p:nvPr/>
              </p:nvSpPr>
              <p:spPr>
                <a:xfrm>
                  <a:off x="2784" y="1344"/>
                  <a:ext cx="1104" cy="25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(3) </a:t>
                  </a:r>
                  <a:r>
                    <a:rPr lang="zh-CN" altLang="en-US" sz="20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输出：</a:t>
                  </a:r>
                  <a:r>
                    <a:rPr lang="en-US" altLang="zh-CN" sz="20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2, 2</a:t>
                  </a:r>
                  <a:endParaRPr lang="en-US" altLang="zh-CN" sz="20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8718" name="Line 63"/>
              <p:cNvSpPr/>
              <p:nvPr/>
            </p:nvSpPr>
            <p:spPr>
              <a:xfrm>
                <a:off x="2736" y="1584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716" name="Text Box 64" descr="花岗岩"/>
            <p:cNvSpPr txBox="1"/>
            <p:nvPr/>
          </p:nvSpPr>
          <p:spPr>
            <a:xfrm>
              <a:off x="3024" y="528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65"/>
          <p:cNvGrpSpPr/>
          <p:nvPr/>
        </p:nvGrpSpPr>
        <p:grpSpPr>
          <a:xfrm>
            <a:off x="5257800" y="381000"/>
            <a:ext cx="2286000" cy="5715000"/>
            <a:chOff x="3360" y="240"/>
            <a:chExt cx="1392" cy="3600"/>
          </a:xfrm>
        </p:grpSpPr>
        <p:grpSp>
          <p:nvGrpSpPr>
            <p:cNvPr id="68695" name="Group 66"/>
            <p:cNvGrpSpPr/>
            <p:nvPr/>
          </p:nvGrpSpPr>
          <p:grpSpPr>
            <a:xfrm>
              <a:off x="3360" y="480"/>
              <a:ext cx="1392" cy="3360"/>
              <a:chOff x="3360" y="480"/>
              <a:chExt cx="1392" cy="3360"/>
            </a:xfrm>
          </p:grpSpPr>
          <p:grpSp>
            <p:nvGrpSpPr>
              <p:cNvPr id="68697" name="Group 67"/>
              <p:cNvGrpSpPr/>
              <p:nvPr/>
            </p:nvGrpSpPr>
            <p:grpSpPr>
              <a:xfrm>
                <a:off x="3360" y="480"/>
                <a:ext cx="1392" cy="3360"/>
                <a:chOff x="3360" y="480"/>
                <a:chExt cx="1392" cy="3360"/>
              </a:xfrm>
            </p:grpSpPr>
            <p:grpSp>
              <p:nvGrpSpPr>
                <p:cNvPr id="68699" name="Group 68"/>
                <p:cNvGrpSpPr/>
                <p:nvPr/>
              </p:nvGrpSpPr>
              <p:grpSpPr>
                <a:xfrm>
                  <a:off x="3360" y="480"/>
                  <a:ext cx="1392" cy="3360"/>
                  <a:chOff x="3360" y="480"/>
                  <a:chExt cx="1392" cy="3360"/>
                </a:xfrm>
              </p:grpSpPr>
              <p:grpSp>
                <p:nvGrpSpPr>
                  <p:cNvPr id="68703" name="Group 69"/>
                  <p:cNvGrpSpPr/>
                  <p:nvPr/>
                </p:nvGrpSpPr>
                <p:grpSpPr>
                  <a:xfrm>
                    <a:off x="3360" y="480"/>
                    <a:ext cx="1392" cy="3360"/>
                    <a:chOff x="3360" y="480"/>
                    <a:chExt cx="1392" cy="3360"/>
                  </a:xfrm>
                </p:grpSpPr>
                <p:sp>
                  <p:nvSpPr>
                    <p:cNvPr id="68705" name="Rectangle 70"/>
                    <p:cNvSpPr/>
                    <p:nvPr/>
                  </p:nvSpPr>
                  <p:spPr>
                    <a:xfrm>
                      <a:off x="4176" y="480"/>
                      <a:ext cx="192" cy="144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algn="ctr" eaLnBrk="0" hangingPunct="0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8706" name="Text Box 71"/>
                    <p:cNvSpPr txBox="1"/>
                    <p:nvPr/>
                  </p:nvSpPr>
                  <p:spPr>
                    <a:xfrm>
                      <a:off x="4032" y="720"/>
                      <a:ext cx="720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lvl="0" eaLnBrk="0" hangingPunct="0">
                        <a:spcBef>
                          <a:spcPct val="50000"/>
                        </a:spcBef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print(0);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8707" name="Group 72"/>
                    <p:cNvGrpSpPr/>
                    <p:nvPr/>
                  </p:nvGrpSpPr>
                  <p:grpSpPr>
                    <a:xfrm>
                      <a:off x="3744" y="2976"/>
                      <a:ext cx="672" cy="864"/>
                      <a:chOff x="2976" y="2112"/>
                      <a:chExt cx="672" cy="864"/>
                    </a:xfrm>
                  </p:grpSpPr>
                  <p:sp>
                    <p:nvSpPr>
                      <p:cNvPr id="68710" name="Rectangle 73"/>
                      <p:cNvSpPr/>
                      <p:nvPr/>
                    </p:nvSpPr>
                    <p:spPr>
                      <a:xfrm>
                        <a:off x="2976" y="2400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 algn="ctr" eaLnBrk="0" hangingPunct="0"/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（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3</a:t>
                        </a:r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）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w=1  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11" name="Rectangle 74"/>
                      <p:cNvSpPr/>
                      <p:nvPr/>
                    </p:nvSpPr>
                    <p:spPr>
                      <a:xfrm>
                        <a:off x="2976" y="2592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 algn="ctr" eaLnBrk="0" hangingPunct="0"/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（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2</a:t>
                        </a:r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）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w=2  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12" name="Rectangle 75"/>
                      <p:cNvSpPr/>
                      <p:nvPr/>
                    </p:nvSpPr>
                    <p:spPr>
                      <a:xfrm>
                        <a:off x="2976" y="2784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 algn="ctr" eaLnBrk="0" hangingPunct="0"/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（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</a:t>
                        </a:r>
                        <a:r>
                          <a:rPr lang="zh-CN" altLang="en-US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）</a:t>
                        </a:r>
                        <a:r>
                          <a:rPr lang="en-US" altLang="zh-CN" sz="20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w=3  </a:t>
                        </a:r>
                        <a:endPara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8713" name="Line 76"/>
                      <p:cNvSpPr/>
                      <p:nvPr/>
                    </p:nvSpPr>
                    <p:spPr>
                      <a:xfrm flipV="1">
                        <a:off x="2976" y="2112"/>
                        <a:ext cx="0" cy="86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68714" name="Line 77"/>
                      <p:cNvSpPr/>
                      <p:nvPr/>
                    </p:nvSpPr>
                    <p:spPr>
                      <a:xfrm flipV="1">
                        <a:off x="3648" y="2112"/>
                        <a:ext cx="0" cy="86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68708" name="AutoShape 78"/>
                    <p:cNvSpPr/>
                    <p:nvPr/>
                  </p:nvSpPr>
                  <p:spPr>
                    <a:xfrm>
                      <a:off x="3360" y="3312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8709" name="Text Box 79"/>
                    <p:cNvSpPr txBox="1"/>
                    <p:nvPr/>
                  </p:nvSpPr>
                  <p:spPr>
                    <a:xfrm>
                      <a:off x="4176" y="576"/>
                      <a:ext cx="192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lvl="0" eaLnBrk="0" hangingPunct="0">
                        <a:spcBef>
                          <a:spcPct val="50000"/>
                        </a:spcBef>
                      </a:pPr>
                      <a:endParaRPr lang="zh-CN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8704" name="Text Box 80"/>
                  <p:cNvSpPr txBox="1"/>
                  <p:nvPr/>
                </p:nvSpPr>
                <p:spPr>
                  <a:xfrm>
                    <a:off x="3360" y="3072"/>
                    <a:ext cx="336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eaLnBrk="0" hangingPunct="0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8700" name="Group 81"/>
                <p:cNvGrpSpPr/>
                <p:nvPr/>
              </p:nvGrpSpPr>
              <p:grpSpPr>
                <a:xfrm>
                  <a:off x="3888" y="960"/>
                  <a:ext cx="864" cy="250"/>
                  <a:chOff x="3840" y="960"/>
                  <a:chExt cx="864" cy="250"/>
                </a:xfrm>
              </p:grpSpPr>
              <p:sp>
                <p:nvSpPr>
                  <p:cNvPr id="68701" name="Text Box 82"/>
                  <p:cNvSpPr txBox="1"/>
                  <p:nvPr/>
                </p:nvSpPr>
                <p:spPr>
                  <a:xfrm>
                    <a:off x="3840" y="960"/>
                    <a:ext cx="864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eaLnBrk="0" hangingPunct="0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(4)</a:t>
                    </a:r>
                    <a:r>
                      <a:rPr lang="zh-CN" altLang="en-US" sz="20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输出：</a:t>
                    </a:r>
                    <a:r>
                      <a:rPr lang="en-US" altLang="zh-CN" sz="20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702" name="Line 83"/>
                  <p:cNvSpPr/>
                  <p:nvPr/>
                </p:nvSpPr>
                <p:spPr>
                  <a:xfrm>
                    <a:off x="3840" y="1200"/>
                    <a:ext cx="86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68698" name="Line 84"/>
              <p:cNvSpPr/>
              <p:nvPr/>
            </p:nvSpPr>
            <p:spPr>
              <a:xfrm>
                <a:off x="3696" y="120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696" name="Text Box 85" descr="花岗岩"/>
            <p:cNvSpPr txBox="1"/>
            <p:nvPr/>
          </p:nvSpPr>
          <p:spPr>
            <a:xfrm>
              <a:off x="4128" y="24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Group 86"/>
          <p:cNvGrpSpPr/>
          <p:nvPr/>
        </p:nvGrpSpPr>
        <p:grpSpPr>
          <a:xfrm>
            <a:off x="7086600" y="381000"/>
            <a:ext cx="1676400" cy="5715000"/>
            <a:chOff x="4464" y="240"/>
            <a:chExt cx="1056" cy="3600"/>
          </a:xfrm>
        </p:grpSpPr>
        <p:grpSp>
          <p:nvGrpSpPr>
            <p:cNvPr id="68678" name="Group 87"/>
            <p:cNvGrpSpPr/>
            <p:nvPr/>
          </p:nvGrpSpPr>
          <p:grpSpPr>
            <a:xfrm>
              <a:off x="4464" y="480"/>
              <a:ext cx="1056" cy="3360"/>
              <a:chOff x="4464" y="480"/>
              <a:chExt cx="1056" cy="3360"/>
            </a:xfrm>
          </p:grpSpPr>
          <p:grpSp>
            <p:nvGrpSpPr>
              <p:cNvPr id="68680" name="Group 88"/>
              <p:cNvGrpSpPr/>
              <p:nvPr/>
            </p:nvGrpSpPr>
            <p:grpSpPr>
              <a:xfrm>
                <a:off x="4464" y="480"/>
                <a:ext cx="1056" cy="3360"/>
                <a:chOff x="4464" y="480"/>
                <a:chExt cx="1056" cy="3360"/>
              </a:xfrm>
            </p:grpSpPr>
            <p:sp>
              <p:nvSpPr>
                <p:cNvPr id="68682" name="Rectangle 89"/>
                <p:cNvSpPr/>
                <p:nvPr/>
              </p:nvSpPr>
              <p:spPr>
                <a:xfrm>
                  <a:off x="5280" y="480"/>
                  <a:ext cx="192" cy="144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ctr" eaLnBrk="0" hangingPunct="0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83" name="Line 90"/>
                <p:cNvSpPr/>
                <p:nvPr/>
              </p:nvSpPr>
              <p:spPr>
                <a:xfrm flipV="1">
                  <a:off x="4944" y="576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8684" name="Line 91"/>
                <p:cNvSpPr/>
                <p:nvPr/>
              </p:nvSpPr>
              <p:spPr>
                <a:xfrm flipH="1">
                  <a:off x="4800" y="864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8685" name="Line 92"/>
                <p:cNvSpPr/>
                <p:nvPr/>
              </p:nvSpPr>
              <p:spPr>
                <a:xfrm>
                  <a:off x="4944" y="57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8686" name="Text Box 93"/>
                <p:cNvSpPr txBox="1"/>
                <p:nvPr/>
              </p:nvSpPr>
              <p:spPr>
                <a:xfrm>
                  <a:off x="5280" y="576"/>
                  <a:ext cx="1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8687" name="Group 94"/>
                <p:cNvGrpSpPr/>
                <p:nvPr/>
              </p:nvGrpSpPr>
              <p:grpSpPr>
                <a:xfrm>
                  <a:off x="4848" y="2976"/>
                  <a:ext cx="672" cy="864"/>
                  <a:chOff x="3792" y="2352"/>
                  <a:chExt cx="672" cy="864"/>
                </a:xfrm>
              </p:grpSpPr>
              <p:sp>
                <p:nvSpPr>
                  <p:cNvPr id="68689" name="Rectangle 95"/>
                  <p:cNvSpPr/>
                  <p:nvPr/>
                </p:nvSpPr>
                <p:spPr>
                  <a:xfrm>
                    <a:off x="3792" y="2448"/>
                    <a:ext cx="672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（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）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w=0  </a:t>
                    </a:r>
                    <a:endPara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90" name="Rectangle 96"/>
                  <p:cNvSpPr/>
                  <p:nvPr/>
                </p:nvSpPr>
                <p:spPr>
                  <a:xfrm>
                    <a:off x="3792" y="2640"/>
                    <a:ext cx="672" cy="192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（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）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w=1  </a:t>
                    </a:r>
                    <a:endPara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91" name="Rectangle 97"/>
                  <p:cNvSpPr/>
                  <p:nvPr/>
                </p:nvSpPr>
                <p:spPr>
                  <a:xfrm>
                    <a:off x="3792" y="2832"/>
                    <a:ext cx="672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（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）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w=2  </a:t>
                    </a:r>
                    <a:endPara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92" name="Rectangle 98"/>
                  <p:cNvSpPr/>
                  <p:nvPr/>
                </p:nvSpPr>
                <p:spPr>
                  <a:xfrm>
                    <a:off x="3792" y="3024"/>
                    <a:ext cx="672" cy="192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 eaLnBrk="0" hangingPunct="0"/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（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）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w=3  </a:t>
                    </a:r>
                    <a:endPara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93" name="Line 99"/>
                  <p:cNvSpPr/>
                  <p:nvPr/>
                </p:nvSpPr>
                <p:spPr>
                  <a:xfrm flipV="1">
                    <a:off x="3792" y="2352"/>
                    <a:ext cx="0" cy="86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8694" name="Line 100"/>
                  <p:cNvSpPr/>
                  <p:nvPr/>
                </p:nvSpPr>
                <p:spPr>
                  <a:xfrm flipV="1">
                    <a:off x="4464" y="2352"/>
                    <a:ext cx="0" cy="86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8688" name="AutoShape 101"/>
                <p:cNvSpPr/>
                <p:nvPr/>
              </p:nvSpPr>
              <p:spPr>
                <a:xfrm>
                  <a:off x="4464" y="3120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8681" name="Text Box 102"/>
              <p:cNvSpPr txBox="1"/>
              <p:nvPr/>
            </p:nvSpPr>
            <p:spPr>
              <a:xfrm>
                <a:off x="4464" y="2880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679" name="Text Box 103" descr="花岗岩"/>
            <p:cNvSpPr txBox="1"/>
            <p:nvPr/>
          </p:nvSpPr>
          <p:spPr>
            <a:xfrm>
              <a:off x="5232" y="24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7848" name="Rectangle 104"/>
          <p:cNvSpPr/>
          <p:nvPr/>
        </p:nvSpPr>
        <p:spPr>
          <a:xfrm>
            <a:off x="342900" y="4438650"/>
            <a:ext cx="8572500" cy="1828800"/>
          </a:xfrm>
          <a:prstGeom prst="rect">
            <a:avLst/>
          </a:prstGeom>
          <a:gradFill rotWithShape="0">
            <a:gsLst>
              <a:gs pos="0">
                <a:srgbClr val="FFF0E1"/>
              </a:gs>
              <a:gs pos="100000">
                <a:srgbClr val="FFFAF4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8772" name="Group 105"/>
          <p:cNvGrpSpPr/>
          <p:nvPr/>
        </p:nvGrpSpPr>
        <p:grpSpPr>
          <a:xfrm>
            <a:off x="3505200" y="2133600"/>
            <a:ext cx="2667000" cy="3962400"/>
            <a:chOff x="2208" y="1344"/>
            <a:chExt cx="1680" cy="2496"/>
          </a:xfrm>
        </p:grpSpPr>
        <p:sp>
          <p:nvSpPr>
            <p:cNvPr id="68669" name="Text Box 106"/>
            <p:cNvSpPr txBox="1"/>
            <p:nvPr/>
          </p:nvSpPr>
          <p:spPr>
            <a:xfrm>
              <a:off x="2784" y="1344"/>
              <a:ext cx="1104" cy="250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lang="zh-CN" altLang="en-US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输出：</a:t>
              </a:r>
              <a:r>
                <a:rPr lang="en-US" altLang="zh-CN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2, 2,</a:t>
              </a:r>
              <a:endParaRPr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70" name="Group 107"/>
            <p:cNvGrpSpPr/>
            <p:nvPr/>
          </p:nvGrpSpPr>
          <p:grpSpPr>
            <a:xfrm>
              <a:off x="2208" y="2976"/>
              <a:ext cx="1104" cy="864"/>
              <a:chOff x="2208" y="2208"/>
              <a:chExt cx="1104" cy="864"/>
            </a:xfrm>
          </p:grpSpPr>
          <p:sp>
            <p:nvSpPr>
              <p:cNvPr id="68671" name="Rectangle 108"/>
              <p:cNvSpPr/>
              <p:nvPr/>
            </p:nvSpPr>
            <p:spPr>
              <a:xfrm>
                <a:off x="2640" y="2688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   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2" name="Rectangle 109"/>
              <p:cNvSpPr/>
              <p:nvPr/>
            </p:nvSpPr>
            <p:spPr>
              <a:xfrm>
                <a:off x="2640" y="2880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(1)    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3" name="Line 110"/>
              <p:cNvSpPr/>
              <p:nvPr/>
            </p:nvSpPr>
            <p:spPr>
              <a:xfrm flipV="1">
                <a:off x="2640" y="2208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74" name="Line 111"/>
              <p:cNvSpPr/>
              <p:nvPr/>
            </p:nvSpPr>
            <p:spPr>
              <a:xfrm flipV="1">
                <a:off x="3312" y="2208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68675" name="Group 112"/>
              <p:cNvGrpSpPr/>
              <p:nvPr/>
            </p:nvGrpSpPr>
            <p:grpSpPr>
              <a:xfrm>
                <a:off x="2208" y="2496"/>
                <a:ext cx="384" cy="288"/>
                <a:chOff x="1440" y="3888"/>
                <a:chExt cx="384" cy="288"/>
              </a:xfrm>
            </p:grpSpPr>
            <p:sp>
              <p:nvSpPr>
                <p:cNvPr id="68676" name="AutoShape 113"/>
                <p:cNvSpPr/>
                <p:nvPr/>
              </p:nvSpPr>
              <p:spPr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77" name="Text Box 114"/>
                <p:cNvSpPr txBox="1"/>
                <p:nvPr/>
              </p:nvSpPr>
              <p:spPr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  <a:endPara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68775" name="Group 115"/>
          <p:cNvGrpSpPr/>
          <p:nvPr/>
        </p:nvGrpSpPr>
        <p:grpSpPr>
          <a:xfrm>
            <a:off x="5257800" y="1517650"/>
            <a:ext cx="2386013" cy="4572000"/>
            <a:chOff x="3360" y="960"/>
            <a:chExt cx="1453" cy="2880"/>
          </a:xfrm>
        </p:grpSpPr>
        <p:sp>
          <p:nvSpPr>
            <p:cNvPr id="68659" name="Text Box 116"/>
            <p:cNvSpPr txBox="1"/>
            <p:nvPr/>
          </p:nvSpPr>
          <p:spPr>
            <a:xfrm>
              <a:off x="3888" y="960"/>
              <a:ext cx="925" cy="252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(4)</a:t>
              </a:r>
              <a:r>
                <a:rPr lang="zh-CN" altLang="en-US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输出：</a:t>
              </a:r>
              <a:r>
                <a:rPr lang="en-US" altLang="zh-CN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1,</a:t>
              </a:r>
              <a:endParaRPr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60" name="Group 117"/>
            <p:cNvGrpSpPr/>
            <p:nvPr/>
          </p:nvGrpSpPr>
          <p:grpSpPr>
            <a:xfrm>
              <a:off x="3360" y="2976"/>
              <a:ext cx="1056" cy="864"/>
              <a:chOff x="3456" y="2976"/>
              <a:chExt cx="1056" cy="864"/>
            </a:xfrm>
          </p:grpSpPr>
          <p:sp>
            <p:nvSpPr>
              <p:cNvPr id="68661" name="Rectangle 118"/>
              <p:cNvSpPr/>
              <p:nvPr/>
            </p:nvSpPr>
            <p:spPr>
              <a:xfrm>
                <a:off x="3840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(3)       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2" name="Rectangle 119"/>
              <p:cNvSpPr/>
              <p:nvPr/>
            </p:nvSpPr>
            <p:spPr>
              <a:xfrm>
                <a:off x="3840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      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3" name="Rectangle 120"/>
              <p:cNvSpPr/>
              <p:nvPr/>
            </p:nvSpPr>
            <p:spPr>
              <a:xfrm>
                <a:off x="3840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(1)      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4" name="Line 121"/>
              <p:cNvSpPr/>
              <p:nvPr/>
            </p:nvSpPr>
            <p:spPr>
              <a:xfrm flipV="1">
                <a:off x="4512" y="297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65" name="Line 122"/>
              <p:cNvSpPr/>
              <p:nvPr/>
            </p:nvSpPr>
            <p:spPr>
              <a:xfrm flipV="1">
                <a:off x="3840" y="297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68666" name="Group 123"/>
              <p:cNvGrpSpPr/>
              <p:nvPr/>
            </p:nvGrpSpPr>
            <p:grpSpPr>
              <a:xfrm>
                <a:off x="3456" y="3072"/>
                <a:ext cx="384" cy="288"/>
                <a:chOff x="1440" y="3888"/>
                <a:chExt cx="384" cy="288"/>
              </a:xfrm>
            </p:grpSpPr>
            <p:sp>
              <p:nvSpPr>
                <p:cNvPr id="68667" name="AutoShape 124"/>
                <p:cNvSpPr/>
                <p:nvPr/>
              </p:nvSpPr>
              <p:spPr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68" name="Text Box 125"/>
                <p:cNvSpPr txBox="1"/>
                <p:nvPr/>
              </p:nvSpPr>
              <p:spPr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  <a:endPara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68778" name="Group 126"/>
          <p:cNvGrpSpPr/>
          <p:nvPr/>
        </p:nvGrpSpPr>
        <p:grpSpPr>
          <a:xfrm>
            <a:off x="1677988" y="2625725"/>
            <a:ext cx="2819400" cy="3429000"/>
            <a:chOff x="1056" y="1680"/>
            <a:chExt cx="1776" cy="2160"/>
          </a:xfrm>
        </p:grpSpPr>
        <p:sp>
          <p:nvSpPr>
            <p:cNvPr id="68651" name="Text Box 127"/>
            <p:cNvSpPr txBox="1"/>
            <p:nvPr/>
          </p:nvSpPr>
          <p:spPr>
            <a:xfrm>
              <a:off x="1536" y="1680"/>
              <a:ext cx="1296" cy="250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lang="zh-CN" altLang="en-US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输出：</a:t>
              </a:r>
              <a:r>
                <a:rPr lang="en-US" altLang="zh-CN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3, 3, 3,  </a:t>
              </a:r>
              <a:endParaRPr lang="en-US" altLang="zh-CN" sz="20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52" name="Group 128"/>
            <p:cNvGrpSpPr/>
            <p:nvPr/>
          </p:nvGrpSpPr>
          <p:grpSpPr>
            <a:xfrm>
              <a:off x="1056" y="2976"/>
              <a:ext cx="1056" cy="864"/>
              <a:chOff x="2160" y="1776"/>
              <a:chExt cx="1056" cy="864"/>
            </a:xfrm>
          </p:grpSpPr>
          <p:sp>
            <p:nvSpPr>
              <p:cNvPr id="68653" name="Rectangle 129"/>
              <p:cNvSpPr/>
              <p:nvPr/>
            </p:nvSpPr>
            <p:spPr>
              <a:xfrm>
                <a:off x="2544" y="24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(1 )    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54" name="Line 130"/>
              <p:cNvSpPr/>
              <p:nvPr/>
            </p:nvSpPr>
            <p:spPr>
              <a:xfrm flipV="1">
                <a:off x="2544" y="177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5" name="Line 131"/>
              <p:cNvSpPr/>
              <p:nvPr/>
            </p:nvSpPr>
            <p:spPr>
              <a:xfrm flipV="1">
                <a:off x="3216" y="177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68656" name="Group 132"/>
              <p:cNvGrpSpPr/>
              <p:nvPr/>
            </p:nvGrpSpPr>
            <p:grpSpPr>
              <a:xfrm>
                <a:off x="2160" y="2208"/>
                <a:ext cx="384" cy="336"/>
                <a:chOff x="1872" y="2160"/>
                <a:chExt cx="384" cy="336"/>
              </a:xfrm>
            </p:grpSpPr>
            <p:sp>
              <p:nvSpPr>
                <p:cNvPr id="68657" name="AutoShape 133"/>
                <p:cNvSpPr/>
                <p:nvPr/>
              </p:nvSpPr>
              <p:spPr>
                <a:xfrm>
                  <a:off x="1872" y="244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58" name="Text Box 134"/>
                <p:cNvSpPr txBox="1"/>
                <p:nvPr/>
              </p:nvSpPr>
              <p:spPr>
                <a:xfrm>
                  <a:off x="1872" y="2160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  <a:endPara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68781" name="Group 135"/>
          <p:cNvGrpSpPr/>
          <p:nvPr/>
        </p:nvGrpSpPr>
        <p:grpSpPr>
          <a:xfrm>
            <a:off x="7162800" y="1466850"/>
            <a:ext cx="1981200" cy="4648200"/>
            <a:chOff x="4512" y="912"/>
            <a:chExt cx="1248" cy="2928"/>
          </a:xfrm>
        </p:grpSpPr>
        <p:grpSp>
          <p:nvGrpSpPr>
            <p:cNvPr id="68638" name="Group 136"/>
            <p:cNvGrpSpPr/>
            <p:nvPr/>
          </p:nvGrpSpPr>
          <p:grpSpPr>
            <a:xfrm>
              <a:off x="4944" y="912"/>
              <a:ext cx="816" cy="250"/>
              <a:chOff x="4944" y="912"/>
              <a:chExt cx="816" cy="250"/>
            </a:xfrm>
          </p:grpSpPr>
          <p:sp>
            <p:nvSpPr>
              <p:cNvPr id="68649" name="Line 137"/>
              <p:cNvSpPr/>
              <p:nvPr/>
            </p:nvSpPr>
            <p:spPr>
              <a:xfrm>
                <a:off x="4944" y="100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0" name="Text Box 138"/>
              <p:cNvSpPr txBox="1"/>
              <p:nvPr/>
            </p:nvSpPr>
            <p:spPr>
              <a:xfrm>
                <a:off x="5184" y="912"/>
                <a:ext cx="576" cy="250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返回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639" name="Group 139"/>
            <p:cNvGrpSpPr/>
            <p:nvPr/>
          </p:nvGrpSpPr>
          <p:grpSpPr>
            <a:xfrm>
              <a:off x="4512" y="2928"/>
              <a:ext cx="1056" cy="912"/>
              <a:chOff x="4464" y="2928"/>
              <a:chExt cx="1056" cy="912"/>
            </a:xfrm>
          </p:grpSpPr>
          <p:sp>
            <p:nvSpPr>
              <p:cNvPr id="68640" name="Rectangle 140"/>
              <p:cNvSpPr/>
              <p:nvPr/>
            </p:nvSpPr>
            <p:spPr>
              <a:xfrm>
                <a:off x="4848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(3)      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1" name="Rectangle 141"/>
              <p:cNvSpPr/>
              <p:nvPr/>
            </p:nvSpPr>
            <p:spPr>
              <a:xfrm>
                <a:off x="4848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     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2" name="Rectangle 142"/>
              <p:cNvSpPr/>
              <p:nvPr/>
            </p:nvSpPr>
            <p:spPr>
              <a:xfrm>
                <a:off x="4848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(1)     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3" name="Line 143"/>
              <p:cNvSpPr/>
              <p:nvPr/>
            </p:nvSpPr>
            <p:spPr>
              <a:xfrm flipV="1">
                <a:off x="5520" y="297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44" name="Line 144"/>
              <p:cNvSpPr/>
              <p:nvPr/>
            </p:nvSpPr>
            <p:spPr>
              <a:xfrm flipV="1">
                <a:off x="4848" y="297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68645" name="Group 145"/>
              <p:cNvGrpSpPr/>
              <p:nvPr/>
            </p:nvGrpSpPr>
            <p:grpSpPr>
              <a:xfrm>
                <a:off x="4464" y="2928"/>
                <a:ext cx="384" cy="288"/>
                <a:chOff x="1440" y="3888"/>
                <a:chExt cx="384" cy="288"/>
              </a:xfrm>
            </p:grpSpPr>
            <p:sp>
              <p:nvSpPr>
                <p:cNvPr id="68647" name="AutoShape 146"/>
                <p:cNvSpPr/>
                <p:nvPr/>
              </p:nvSpPr>
              <p:spPr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48" name="Text Box 147"/>
                <p:cNvSpPr txBox="1"/>
                <p:nvPr/>
              </p:nvSpPr>
              <p:spPr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  <a:endPara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8646" name="Rectangle 148"/>
              <p:cNvSpPr/>
              <p:nvPr/>
            </p:nvSpPr>
            <p:spPr>
              <a:xfrm>
                <a:off x="4848" y="3072"/>
                <a:ext cx="672" cy="19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(4)      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8785" name="Group 149"/>
          <p:cNvGrpSpPr/>
          <p:nvPr/>
        </p:nvGrpSpPr>
        <p:grpSpPr>
          <a:xfrm>
            <a:off x="374650" y="3201988"/>
            <a:ext cx="1447800" cy="2895600"/>
            <a:chOff x="240" y="2016"/>
            <a:chExt cx="912" cy="1824"/>
          </a:xfrm>
        </p:grpSpPr>
        <p:grpSp>
          <p:nvGrpSpPr>
            <p:cNvPr id="68627" name="Group 150"/>
            <p:cNvGrpSpPr/>
            <p:nvPr/>
          </p:nvGrpSpPr>
          <p:grpSpPr>
            <a:xfrm>
              <a:off x="240" y="2352"/>
              <a:ext cx="912" cy="442"/>
              <a:chOff x="288" y="3744"/>
              <a:chExt cx="912" cy="442"/>
            </a:xfrm>
          </p:grpSpPr>
          <p:sp>
            <p:nvSpPr>
              <p:cNvPr id="68634" name="Line 151"/>
              <p:cNvSpPr/>
              <p:nvPr/>
            </p:nvSpPr>
            <p:spPr>
              <a:xfrm>
                <a:off x="288" y="3744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35" name="Text Box 152"/>
              <p:cNvSpPr txBox="1"/>
              <p:nvPr/>
            </p:nvSpPr>
            <p:spPr>
              <a:xfrm>
                <a:off x="528" y="3936"/>
                <a:ext cx="52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36" name="Line 153"/>
              <p:cNvSpPr/>
              <p:nvPr/>
            </p:nvSpPr>
            <p:spPr>
              <a:xfrm>
                <a:off x="768" y="374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37" name="Line 154"/>
              <p:cNvSpPr/>
              <p:nvPr/>
            </p:nvSpPr>
            <p:spPr>
              <a:xfrm>
                <a:off x="1008" y="374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628" name="Text Box 155"/>
            <p:cNvSpPr txBox="1"/>
            <p:nvPr/>
          </p:nvSpPr>
          <p:spPr>
            <a:xfrm>
              <a:off x="288" y="2016"/>
              <a:ext cx="864" cy="250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29" name="Group 156"/>
            <p:cNvGrpSpPr/>
            <p:nvPr/>
          </p:nvGrpSpPr>
          <p:grpSpPr>
            <a:xfrm>
              <a:off x="288" y="2976"/>
              <a:ext cx="672" cy="864"/>
              <a:chOff x="2688" y="1728"/>
              <a:chExt cx="672" cy="864"/>
            </a:xfrm>
          </p:grpSpPr>
          <p:sp>
            <p:nvSpPr>
              <p:cNvPr id="68630" name="Line 157"/>
              <p:cNvSpPr/>
              <p:nvPr/>
            </p:nvSpPr>
            <p:spPr>
              <a:xfrm flipV="1">
                <a:off x="2688" y="1728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31" name="Line 158"/>
              <p:cNvSpPr/>
              <p:nvPr/>
            </p:nvSpPr>
            <p:spPr>
              <a:xfrm flipV="1">
                <a:off x="3360" y="1728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32" name="Line 159"/>
              <p:cNvSpPr/>
              <p:nvPr/>
            </p:nvSpPr>
            <p:spPr>
              <a:xfrm>
                <a:off x="2688" y="2592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33" name="Line 160"/>
              <p:cNvSpPr/>
              <p:nvPr/>
            </p:nvSpPr>
            <p:spPr>
              <a:xfrm>
                <a:off x="2688" y="240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pic>
        <p:nvPicPr>
          <p:cNvPr id="68626" name="Picture 161" descr="back3">
            <a:hlinkClick r:id="" action="ppaction://noaction"/>
      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96188" y="6165850"/>
            <a:ext cx="725487" cy="503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7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8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8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84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/>
          <p:nvPr/>
        </p:nvSpPr>
        <p:spPr>
          <a:xfrm>
            <a:off x="0" y="303213"/>
            <a:ext cx="8002588" cy="6226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457200" lvl="0" indent="-457200" eaLnBrk="0" hangingPunct="0">
              <a:lnSpc>
                <a:spcPct val="90000"/>
              </a:lnSpc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hanoi (int n, char x, char y, char z, int &amp;i)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将塔座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上按直径由小到大且自上而下编号为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//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个圆盘按规则搬到塔座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可用作辅助塔座。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 (n==1)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{move(x, 1, z); i++;}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将编号为１的圆盘从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</a:t>
            </a:r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hanoi(n-1, x, z, y, i);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上编号为１至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圆盘移到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z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作辅助塔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>
              <a:buFont typeface="Arial" panose="020B0604020202020204" pitchFamily="34" charset="0"/>
              <a:buAutoNum type="arabicPlain" startAt="5"/>
            </a:pP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move(x, n, z);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将编号为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的圆盘从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>
              <a:buFont typeface="Arial" panose="020B0604020202020204" pitchFamily="34" charset="0"/>
              <a:buAutoNum type="arabicPlain" startAt="5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i++;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     </a:t>
            </a:r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hanoi(n-1, y, x, z, i);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上编号为１至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圆盘移到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z, 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作辅助塔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 }//else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14" name="Rectangle 26"/>
          <p:cNvSpPr/>
          <p:nvPr/>
        </p:nvSpPr>
        <p:spPr>
          <a:xfrm>
            <a:off x="2057400" y="3810000"/>
            <a:ext cx="4625975" cy="2757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 #define stacksize M</a:t>
            </a:r>
            <a:endParaRPr lang="en-US" altLang="zh-CN" sz="2400" b="1" dirty="0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 typedef struct {</a:t>
            </a:r>
            <a:endParaRPr lang="en-US" altLang="zh-CN" sz="2400" b="1" dirty="0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    ElemType  data[stacksize];</a:t>
            </a:r>
            <a:endParaRPr lang="en-US" altLang="zh-CN" sz="2400" b="1" dirty="0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    int top1, top2;</a:t>
            </a:r>
            <a:endParaRPr lang="en-US" altLang="zh-CN" sz="2400" b="1" dirty="0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  } SeqStack;</a:t>
            </a:r>
            <a:endParaRPr lang="en-US" altLang="zh-CN" sz="2400" b="1" dirty="0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SeqStack S;</a:t>
            </a:r>
            <a:endParaRPr lang="en-US" altLang="zh-CN" sz="2400" b="1" dirty="0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7827" name="Group 29"/>
          <p:cNvGrpSpPr/>
          <p:nvPr/>
        </p:nvGrpSpPr>
        <p:grpSpPr>
          <a:xfrm>
            <a:off x="598488" y="1371600"/>
            <a:ext cx="8545512" cy="2268538"/>
            <a:chOff x="144" y="960"/>
            <a:chExt cx="5383" cy="1429"/>
          </a:xfrm>
        </p:grpSpPr>
        <p:sp>
          <p:nvSpPr>
            <p:cNvPr id="77829" name="Rectangle 5"/>
            <p:cNvSpPr/>
            <p:nvPr/>
          </p:nvSpPr>
          <p:spPr>
            <a:xfrm>
              <a:off x="384" y="1558"/>
              <a:ext cx="4865" cy="4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0" name="Text Box 6"/>
            <p:cNvSpPr txBox="1"/>
            <p:nvPr/>
          </p:nvSpPr>
          <p:spPr>
            <a:xfrm>
              <a:off x="309" y="1285"/>
              <a:ext cx="2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1" name="Text Box 7"/>
            <p:cNvSpPr txBox="1"/>
            <p:nvPr/>
          </p:nvSpPr>
          <p:spPr>
            <a:xfrm>
              <a:off x="4917" y="1285"/>
              <a:ext cx="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  <a:endParaRPr lang="en-US" altLang="zh-CN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2" name="Rectangle 8" descr="浅色上对角线"/>
            <p:cNvSpPr/>
            <p:nvPr/>
          </p:nvSpPr>
          <p:spPr>
            <a:xfrm>
              <a:off x="384" y="1558"/>
              <a:ext cx="1577" cy="439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3" name="Rectangle 9" descr="浅色上对角线"/>
            <p:cNvSpPr/>
            <p:nvPr/>
          </p:nvSpPr>
          <p:spPr>
            <a:xfrm>
              <a:off x="4000" y="1558"/>
              <a:ext cx="1249" cy="439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4" name="Line 10"/>
            <p:cNvSpPr/>
            <p:nvPr/>
          </p:nvSpPr>
          <p:spPr>
            <a:xfrm flipH="1">
              <a:off x="622" y="1540"/>
              <a:ext cx="0" cy="4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5" name="Line 11"/>
            <p:cNvSpPr/>
            <p:nvPr/>
          </p:nvSpPr>
          <p:spPr>
            <a:xfrm>
              <a:off x="1708" y="1558"/>
              <a:ext cx="0" cy="4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6" name="Line 12"/>
            <p:cNvSpPr/>
            <p:nvPr/>
          </p:nvSpPr>
          <p:spPr>
            <a:xfrm>
              <a:off x="4207" y="1558"/>
              <a:ext cx="0" cy="4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7" name="Line 13"/>
            <p:cNvSpPr/>
            <p:nvPr/>
          </p:nvSpPr>
          <p:spPr>
            <a:xfrm flipH="1">
              <a:off x="5056" y="1576"/>
              <a:ext cx="0" cy="4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8" name="Text Box 14"/>
            <p:cNvSpPr txBox="1"/>
            <p:nvPr/>
          </p:nvSpPr>
          <p:spPr>
            <a:xfrm>
              <a:off x="144" y="2071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底</a:t>
              </a:r>
              <a:endPara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Text Box 15"/>
            <p:cNvSpPr txBox="1"/>
            <p:nvPr/>
          </p:nvSpPr>
          <p:spPr>
            <a:xfrm>
              <a:off x="1505" y="2085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顶</a:t>
              </a:r>
              <a:endPara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Text Box 16"/>
            <p:cNvSpPr txBox="1"/>
            <p:nvPr/>
          </p:nvSpPr>
          <p:spPr>
            <a:xfrm>
              <a:off x="4927" y="2101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底</a:t>
              </a:r>
              <a:endPara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1" name="Text Box 17"/>
            <p:cNvSpPr txBox="1"/>
            <p:nvPr/>
          </p:nvSpPr>
          <p:spPr>
            <a:xfrm>
              <a:off x="3781" y="2085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顶</a:t>
              </a:r>
              <a:endParaRPr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2" name="Line 18"/>
            <p:cNvSpPr/>
            <p:nvPr/>
          </p:nvSpPr>
          <p:spPr>
            <a:xfrm>
              <a:off x="2160" y="1776"/>
              <a:ext cx="4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43" name="Line 19"/>
            <p:cNvSpPr/>
            <p:nvPr/>
          </p:nvSpPr>
          <p:spPr>
            <a:xfrm flipH="1">
              <a:off x="3456" y="1728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7844" name="Group 20"/>
            <p:cNvGrpSpPr/>
            <p:nvPr/>
          </p:nvGrpSpPr>
          <p:grpSpPr>
            <a:xfrm>
              <a:off x="1872" y="960"/>
              <a:ext cx="479" cy="595"/>
              <a:chOff x="1654" y="1980"/>
              <a:chExt cx="479" cy="595"/>
            </a:xfrm>
          </p:grpSpPr>
          <p:sp>
            <p:nvSpPr>
              <p:cNvPr id="77850" name="Rectangle 21"/>
              <p:cNvSpPr/>
              <p:nvPr/>
            </p:nvSpPr>
            <p:spPr>
              <a:xfrm>
                <a:off x="1654" y="1980"/>
                <a:ext cx="47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 eaLnBrk="0" hangingPunct="0"/>
                <a:r>
                  <a:rPr lang="en-US" altLang="zh-CN" sz="24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top1</a:t>
                </a:r>
                <a:endPara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51" name="Line 22"/>
              <p:cNvSpPr/>
              <p:nvPr/>
            </p:nvSpPr>
            <p:spPr>
              <a:xfrm>
                <a:off x="1893" y="2234"/>
                <a:ext cx="0" cy="3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7845" name="Group 23"/>
            <p:cNvGrpSpPr/>
            <p:nvPr/>
          </p:nvGrpSpPr>
          <p:grpSpPr>
            <a:xfrm>
              <a:off x="3648" y="960"/>
              <a:ext cx="479" cy="595"/>
              <a:chOff x="1654" y="1980"/>
              <a:chExt cx="479" cy="595"/>
            </a:xfrm>
          </p:grpSpPr>
          <p:sp>
            <p:nvSpPr>
              <p:cNvPr id="77848" name="Rectangle 24"/>
              <p:cNvSpPr/>
              <p:nvPr/>
            </p:nvSpPr>
            <p:spPr>
              <a:xfrm>
                <a:off x="1654" y="1980"/>
                <a:ext cx="47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 eaLnBrk="0" hangingPunct="0"/>
                <a:r>
                  <a:rPr lang="en-US" altLang="zh-CN" sz="2400" b="1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top2</a:t>
                </a:r>
                <a:endParaRPr lang="en-US" altLang="zh-CN" sz="2400" b="1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49" name="Line 25"/>
              <p:cNvSpPr/>
              <p:nvPr/>
            </p:nvSpPr>
            <p:spPr>
              <a:xfrm>
                <a:off x="1893" y="2234"/>
                <a:ext cx="0" cy="3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7846" name="Line 27"/>
            <p:cNvSpPr/>
            <p:nvPr/>
          </p:nvSpPr>
          <p:spPr>
            <a:xfrm>
              <a:off x="2160" y="15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7847" name="Line 28"/>
            <p:cNvSpPr/>
            <p:nvPr/>
          </p:nvSpPr>
          <p:spPr>
            <a:xfrm>
              <a:off x="3792" y="15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7828" name="Text Box 30"/>
          <p:cNvSpPr txBox="1"/>
          <p:nvPr/>
        </p:nvSpPr>
        <p:spPr>
          <a:xfrm>
            <a:off x="250825" y="204788"/>
            <a:ext cx="7200900" cy="48736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在一个程序中两栈共享邻接空间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data[M]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/>
          <p:nvPr/>
        </p:nvSpPr>
        <p:spPr>
          <a:xfrm>
            <a:off x="704850" y="3203575"/>
            <a:ext cx="755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特点：利用栈底不变的特性，栈顶向中间延伸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4" name="Rectangle 4"/>
          <p:cNvSpPr/>
          <p:nvPr/>
        </p:nvSpPr>
        <p:spPr>
          <a:xfrm>
            <a:off x="673100" y="3862388"/>
            <a:ext cx="1504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buClr>
                <a:srgbClr val="FF0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5" name="Rectangle 5"/>
          <p:cNvSpPr/>
          <p:nvPr/>
        </p:nvSpPr>
        <p:spPr>
          <a:xfrm>
            <a:off x="173038" y="4435475"/>
            <a:ext cx="88090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、何种情况下，两栈均为空？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</a:t>
            </a:r>
            <a:endParaRPr lang="en-US" altLang="zh-CN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6" name="Rectangle 6"/>
          <p:cNvSpPr/>
          <p:nvPr/>
        </p:nvSpPr>
        <p:spPr>
          <a:xfrm>
            <a:off x="219075" y="5045075"/>
            <a:ext cx="889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、何种情况下，栈上溢？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__________________________</a:t>
            </a:r>
            <a:endParaRPr lang="en-US" altLang="zh-CN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7" name="Rectangle 7"/>
          <p:cNvSpPr/>
          <p:nvPr/>
        </p:nvSpPr>
        <p:spPr>
          <a:xfrm>
            <a:off x="231775" y="5654675"/>
            <a:ext cx="89789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30000"/>
              </a:lnSpc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、两栈共享邻接空间的优点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?____________________</a:t>
            </a:r>
            <a:endParaRPr lang="en-US" altLang="zh-CN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30000"/>
              </a:lnSpc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______________________</a:t>
            </a:r>
            <a:endParaRPr lang="en-US" altLang="zh-CN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8" name="Rectangle 8"/>
          <p:cNvSpPr/>
          <p:nvPr/>
        </p:nvSpPr>
        <p:spPr>
          <a:xfrm>
            <a:off x="5235575" y="4360863"/>
            <a:ext cx="31035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top1=0</a:t>
            </a: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top2=M-1</a:t>
            </a:r>
            <a:endParaRPr lang="en-US" altLang="zh-CN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73" name="Rectangle 33"/>
          <p:cNvSpPr/>
          <p:nvPr/>
        </p:nvSpPr>
        <p:spPr>
          <a:xfrm>
            <a:off x="752475" y="5578475"/>
            <a:ext cx="860583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30000"/>
              </a:lnSpc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</a:t>
            </a: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增加了空间利用率，</a:t>
            </a:r>
            <a:endParaRPr lang="zh-CN" altLang="en-US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30000"/>
              </a:lnSpc>
            </a:pP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减少了每个栈溢出的可能性。</a:t>
            </a:r>
            <a:endParaRPr lang="zh-CN" altLang="en-US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8857" name="Group 35"/>
          <p:cNvGrpSpPr/>
          <p:nvPr/>
        </p:nvGrpSpPr>
        <p:grpSpPr>
          <a:xfrm>
            <a:off x="0" y="692150"/>
            <a:ext cx="8669338" cy="2351088"/>
            <a:chOff x="105" y="928"/>
            <a:chExt cx="5461" cy="1481"/>
          </a:xfrm>
        </p:grpSpPr>
        <p:sp>
          <p:nvSpPr>
            <p:cNvPr id="78859" name="Rectangle 36"/>
            <p:cNvSpPr/>
            <p:nvPr/>
          </p:nvSpPr>
          <p:spPr>
            <a:xfrm>
              <a:off x="384" y="1558"/>
              <a:ext cx="4865" cy="4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0" name="Text Box 37"/>
            <p:cNvSpPr txBox="1"/>
            <p:nvPr/>
          </p:nvSpPr>
          <p:spPr>
            <a:xfrm>
              <a:off x="301" y="126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1" name="Text Box 38"/>
            <p:cNvSpPr txBox="1"/>
            <p:nvPr/>
          </p:nvSpPr>
          <p:spPr>
            <a:xfrm>
              <a:off x="4895" y="1266"/>
              <a:ext cx="5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dirty="0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  <a:endParaRPr lang="en-US" altLang="zh-CN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2" name="Rectangle 39" descr="浅色上对角线"/>
            <p:cNvSpPr/>
            <p:nvPr/>
          </p:nvSpPr>
          <p:spPr>
            <a:xfrm>
              <a:off x="384" y="1558"/>
              <a:ext cx="1577" cy="439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3" name="Rectangle 40" descr="浅色上对角线"/>
            <p:cNvSpPr/>
            <p:nvPr/>
          </p:nvSpPr>
          <p:spPr>
            <a:xfrm>
              <a:off x="4000" y="1558"/>
              <a:ext cx="1249" cy="439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4" name="Line 41"/>
            <p:cNvSpPr/>
            <p:nvPr/>
          </p:nvSpPr>
          <p:spPr>
            <a:xfrm flipH="1">
              <a:off x="622" y="1540"/>
              <a:ext cx="0" cy="4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5" name="Line 42"/>
            <p:cNvSpPr/>
            <p:nvPr/>
          </p:nvSpPr>
          <p:spPr>
            <a:xfrm>
              <a:off x="1708" y="1558"/>
              <a:ext cx="0" cy="4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6" name="Line 43"/>
            <p:cNvSpPr/>
            <p:nvPr/>
          </p:nvSpPr>
          <p:spPr>
            <a:xfrm>
              <a:off x="4207" y="1558"/>
              <a:ext cx="0" cy="4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7" name="Line 44"/>
            <p:cNvSpPr/>
            <p:nvPr/>
          </p:nvSpPr>
          <p:spPr>
            <a:xfrm flipH="1">
              <a:off x="5056" y="1576"/>
              <a:ext cx="0" cy="4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8" name="Text Box 45"/>
            <p:cNvSpPr txBox="1"/>
            <p:nvPr/>
          </p:nvSpPr>
          <p:spPr>
            <a:xfrm>
              <a:off x="105" y="2052"/>
              <a:ext cx="6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底</a:t>
              </a:r>
              <a:endPara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Text Box 46"/>
            <p:cNvSpPr txBox="1"/>
            <p:nvPr/>
          </p:nvSpPr>
          <p:spPr>
            <a:xfrm>
              <a:off x="1466" y="2066"/>
              <a:ext cx="6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顶</a:t>
              </a:r>
              <a:endPara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0" name="Text Box 47"/>
            <p:cNvSpPr txBox="1"/>
            <p:nvPr/>
          </p:nvSpPr>
          <p:spPr>
            <a:xfrm>
              <a:off x="4888" y="2082"/>
              <a:ext cx="6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底</a:t>
              </a:r>
              <a:endPara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1" name="Text Box 48"/>
            <p:cNvSpPr txBox="1"/>
            <p:nvPr/>
          </p:nvSpPr>
          <p:spPr>
            <a:xfrm>
              <a:off x="3742" y="2066"/>
              <a:ext cx="6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</a:t>
              </a:r>
              <a:r>
                <a:rPr lang="en-US" altLang="zh-CN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顶</a:t>
              </a:r>
              <a:endPara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2" name="Line 49"/>
            <p:cNvSpPr/>
            <p:nvPr/>
          </p:nvSpPr>
          <p:spPr>
            <a:xfrm>
              <a:off x="2160" y="1776"/>
              <a:ext cx="4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73" name="Line 50"/>
            <p:cNvSpPr/>
            <p:nvPr/>
          </p:nvSpPr>
          <p:spPr>
            <a:xfrm flipH="1">
              <a:off x="3456" y="1728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8874" name="Group 51"/>
            <p:cNvGrpSpPr/>
            <p:nvPr/>
          </p:nvGrpSpPr>
          <p:grpSpPr>
            <a:xfrm>
              <a:off x="1855" y="928"/>
              <a:ext cx="514" cy="627"/>
              <a:chOff x="1637" y="1948"/>
              <a:chExt cx="514" cy="627"/>
            </a:xfrm>
          </p:grpSpPr>
          <p:sp>
            <p:nvSpPr>
              <p:cNvPr id="78880" name="Rectangle 52"/>
              <p:cNvSpPr/>
              <p:nvPr/>
            </p:nvSpPr>
            <p:spPr>
              <a:xfrm>
                <a:off x="1637" y="1948"/>
                <a:ext cx="5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 eaLnBrk="0" hangingPunct="0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top1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81" name="Line 53"/>
              <p:cNvSpPr/>
              <p:nvPr/>
            </p:nvSpPr>
            <p:spPr>
              <a:xfrm>
                <a:off x="1893" y="2234"/>
                <a:ext cx="0" cy="3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8875" name="Group 54"/>
            <p:cNvGrpSpPr/>
            <p:nvPr/>
          </p:nvGrpSpPr>
          <p:grpSpPr>
            <a:xfrm>
              <a:off x="3631" y="928"/>
              <a:ext cx="514" cy="627"/>
              <a:chOff x="1637" y="1948"/>
              <a:chExt cx="514" cy="627"/>
            </a:xfrm>
          </p:grpSpPr>
          <p:sp>
            <p:nvSpPr>
              <p:cNvPr id="78878" name="Rectangle 55"/>
              <p:cNvSpPr/>
              <p:nvPr/>
            </p:nvSpPr>
            <p:spPr>
              <a:xfrm>
                <a:off x="1637" y="1948"/>
                <a:ext cx="5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 eaLnBrk="0" hangingPunct="0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top2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9" name="Line 56"/>
              <p:cNvSpPr/>
              <p:nvPr/>
            </p:nvSpPr>
            <p:spPr>
              <a:xfrm>
                <a:off x="1893" y="2234"/>
                <a:ext cx="0" cy="3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8876" name="Line 57"/>
            <p:cNvSpPr/>
            <p:nvPr/>
          </p:nvSpPr>
          <p:spPr>
            <a:xfrm>
              <a:off x="2160" y="15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8877" name="Line 58"/>
            <p:cNvSpPr/>
            <p:nvPr/>
          </p:nvSpPr>
          <p:spPr>
            <a:xfrm>
              <a:off x="3792" y="15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89499" name="Rectangle 59"/>
          <p:cNvSpPr/>
          <p:nvPr/>
        </p:nvSpPr>
        <p:spPr>
          <a:xfrm>
            <a:off x="4468813" y="497046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top1-1= top2</a:t>
            </a:r>
            <a:r>
              <a:rPr lang="zh-CN" altLang="en-US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top2+1= top1</a:t>
            </a:r>
            <a:endParaRPr lang="en-US" altLang="zh-CN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44" grpId="0"/>
      <p:bldP spid="189445" grpId="0"/>
      <p:bldP spid="189446" grpId="0"/>
      <p:bldP spid="189447" grpId="0"/>
      <p:bldP spid="189448" grpId="0"/>
      <p:bldP spid="189473" grpId="0"/>
      <p:bldP spid="1894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 descr="未命名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85800" y="2338388"/>
            <a:ext cx="7816850" cy="363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/>
          <p:nvPr/>
        </p:nvSpPr>
        <p:spPr>
          <a:xfrm>
            <a:off x="323850" y="152400"/>
            <a:ext cx="34274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第二部分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2515" name="Rectangle 3"/>
          <p:cNvSpPr/>
          <p:nvPr/>
        </p:nvSpPr>
        <p:spPr>
          <a:xfrm>
            <a:off x="0" y="1196975"/>
            <a:ext cx="38925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3200" b="1" dirty="0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队列的类型定义</a:t>
            </a:r>
            <a:endParaRPr lang="zh-CN" altLang="en-US" sz="3200" b="1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6" name="Rectangle 4"/>
          <p:cNvSpPr/>
          <p:nvPr/>
        </p:nvSpPr>
        <p:spPr>
          <a:xfrm>
            <a:off x="-169862" y="1773238"/>
            <a:ext cx="9131300" cy="21583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38480" lvl="2" indent="0"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队列是限定只能在表的一端进行插入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入队），而在表的另一端进行删除（出队）的线性表。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59230" lvl="3" indent="-741680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4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队尾</a:t>
            </a:r>
            <a:r>
              <a:rPr lang="en-US" altLang="zh-CN" sz="24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(rear)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允许插入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的一端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59230" lvl="3" indent="-741680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4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队首</a:t>
            </a:r>
            <a:r>
              <a:rPr lang="en-US" altLang="zh-CN" sz="24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(front)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允许删除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的一端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49325" y="4213225"/>
            <a:ext cx="7515225" cy="1357313"/>
            <a:chOff x="401" y="2163"/>
            <a:chExt cx="4734" cy="855"/>
          </a:xfrm>
        </p:grpSpPr>
        <p:grpSp>
          <p:nvGrpSpPr>
            <p:cNvPr id="85001" name="Group 6"/>
            <p:cNvGrpSpPr/>
            <p:nvPr/>
          </p:nvGrpSpPr>
          <p:grpSpPr>
            <a:xfrm>
              <a:off x="401" y="2163"/>
              <a:ext cx="4734" cy="663"/>
              <a:chOff x="201" y="2352"/>
              <a:chExt cx="4734" cy="663"/>
            </a:xfrm>
          </p:grpSpPr>
          <p:sp>
            <p:nvSpPr>
              <p:cNvPr id="85003" name="Line 7"/>
              <p:cNvSpPr/>
              <p:nvPr/>
            </p:nvSpPr>
            <p:spPr>
              <a:xfrm>
                <a:off x="1278" y="2355"/>
                <a:ext cx="2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04" name="Line 8"/>
              <p:cNvSpPr/>
              <p:nvPr/>
            </p:nvSpPr>
            <p:spPr>
              <a:xfrm>
                <a:off x="1285" y="2618"/>
                <a:ext cx="2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05" name="Text Box 9"/>
              <p:cNvSpPr txBox="1"/>
              <p:nvPr/>
            </p:nvSpPr>
            <p:spPr>
              <a:xfrm>
                <a:off x="1434" y="2364"/>
                <a:ext cx="260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en-US" altLang="zh-CN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a1    a2     a3…………………….an </a:t>
                </a:r>
                <a:endPara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06" name="Line 10"/>
              <p:cNvSpPr/>
              <p:nvPr/>
            </p:nvSpPr>
            <p:spPr>
              <a:xfrm flipH="1">
                <a:off x="3923" y="2489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5007" name="Line 11"/>
              <p:cNvSpPr/>
              <p:nvPr/>
            </p:nvSpPr>
            <p:spPr>
              <a:xfrm flipH="1">
                <a:off x="1078" y="2489"/>
                <a:ext cx="3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5008" name="Text Box 12"/>
              <p:cNvSpPr txBox="1"/>
              <p:nvPr/>
            </p:nvSpPr>
            <p:spPr>
              <a:xfrm>
                <a:off x="3867" y="2376"/>
                <a:ext cx="10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入队</a:t>
                </a:r>
                <a:r>
                  <a:rPr lang="en-US" altLang="zh-CN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/ 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插入</a:t>
                </a:r>
                <a:endParaRPr lang="zh-CN" altLang="en-US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09" name="Text Box 13"/>
              <p:cNvSpPr txBox="1"/>
              <p:nvPr/>
            </p:nvSpPr>
            <p:spPr>
              <a:xfrm>
                <a:off x="201" y="2352"/>
                <a:ext cx="13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出队 </a:t>
                </a:r>
                <a:r>
                  <a:rPr lang="en-US" altLang="zh-CN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/  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删除         </a:t>
                </a:r>
                <a:endParaRPr lang="zh-CN" altLang="en-US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10" name="Line 14"/>
              <p:cNvSpPr/>
              <p:nvPr/>
            </p:nvSpPr>
            <p:spPr>
              <a:xfrm flipV="1">
                <a:off x="1556" y="2622"/>
                <a:ext cx="0" cy="2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5011" name="Line 15"/>
              <p:cNvSpPr/>
              <p:nvPr/>
            </p:nvSpPr>
            <p:spPr>
              <a:xfrm flipV="1">
                <a:off x="3667" y="2622"/>
                <a:ext cx="0" cy="2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5012" name="Text Box 16"/>
              <p:cNvSpPr txBox="1"/>
              <p:nvPr/>
            </p:nvSpPr>
            <p:spPr>
              <a:xfrm>
                <a:off x="1316" y="2764"/>
                <a:ext cx="48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front</a:t>
                </a:r>
                <a:endPara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13" name="Text Box 17"/>
              <p:cNvSpPr txBox="1"/>
              <p:nvPr/>
            </p:nvSpPr>
            <p:spPr>
              <a:xfrm>
                <a:off x="3484" y="2765"/>
                <a:ext cx="41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dirty="0">
                    <a:solidFill>
                      <a:schemeClr val="fol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rear</a:t>
                </a:r>
                <a:endPara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5002" name="AutoShape 18"/>
            <p:cNvSpPr/>
            <p:nvPr/>
          </p:nvSpPr>
          <p:spPr>
            <a:xfrm>
              <a:off x="2007" y="2762"/>
              <a:ext cx="1762" cy="256"/>
            </a:xfrm>
            <a:prstGeom prst="wedgeRectCallout">
              <a:avLst>
                <a:gd name="adj1" fmla="val -3250"/>
                <a:gd name="adj2" fmla="val -177736"/>
              </a:avLst>
            </a:prstGeom>
            <a:solidFill>
              <a:srgbClr val="FFCCFF"/>
            </a:solidFill>
            <a:ln w="9525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队列</a:t>
              </a: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Q=(a1,a2,……,an)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2531" name="AutoShape 19"/>
          <p:cNvSpPr/>
          <p:nvPr/>
        </p:nvSpPr>
        <p:spPr>
          <a:xfrm>
            <a:off x="6877050" y="3068638"/>
            <a:ext cx="1752600" cy="765175"/>
          </a:xfrm>
          <a:prstGeom prst="wedgeEllipseCallout">
            <a:avLst>
              <a:gd name="adj1" fmla="val -54981"/>
              <a:gd name="adj2" fmla="val 106847"/>
            </a:avLst>
          </a:prstGeom>
          <a:solidFill>
            <a:srgbClr val="FFFF99"/>
          </a:solidFill>
          <a:ln w="9525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0" hangingPunct="0"/>
            <a:r>
              <a:rPr lang="zh-CN" altLang="en-US" sz="18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队尾元素</a:t>
            </a:r>
            <a:endParaRPr lang="zh-CN" altLang="en-US" sz="18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532" name="AutoShape 20"/>
          <p:cNvSpPr/>
          <p:nvPr/>
        </p:nvSpPr>
        <p:spPr>
          <a:xfrm>
            <a:off x="755650" y="4941888"/>
            <a:ext cx="1771650" cy="765175"/>
          </a:xfrm>
          <a:prstGeom prst="wedgeEllipseCallout">
            <a:avLst>
              <a:gd name="adj1" fmla="val 65231"/>
              <a:gd name="adj2" fmla="val -71370"/>
            </a:avLst>
          </a:prstGeom>
          <a:solidFill>
            <a:srgbClr val="CC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0" hangingPunct="0"/>
            <a:r>
              <a:rPr lang="zh-CN" altLang="en-US" sz="1800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队首元素</a:t>
            </a:r>
            <a:endParaRPr lang="zh-CN" altLang="en-US" sz="1800" b="1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534" name="Rectangle 22"/>
          <p:cNvSpPr/>
          <p:nvPr/>
        </p:nvSpPr>
        <p:spPr>
          <a:xfrm>
            <a:off x="0" y="5876925"/>
            <a:ext cx="5748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 indent="-555625" eaLnBrk="1" hangingPunct="1">
              <a:spcBef>
                <a:spcPct val="20000"/>
              </a:spcBef>
              <a:buClr>
                <a:srgbClr val="FF3300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队列特点：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先进先出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(FIFO)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15" grpId="0"/>
      <p:bldP spid="192516" grpId="0"/>
      <p:bldP spid="192531" grpId="0" animBg="1"/>
      <p:bldP spid="192532" grpId="0" animBg="1"/>
      <p:bldP spid="1925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/>
          <p:nvPr/>
        </p:nvSpPr>
        <p:spPr>
          <a:xfrm>
            <a:off x="755650" y="1341438"/>
            <a:ext cx="7610475" cy="146367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DestroyStack (&amp;S)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操作结果：销毁栈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597" name="Rectangle 5"/>
          <p:cNvSpPr/>
          <p:nvPr/>
        </p:nvSpPr>
        <p:spPr>
          <a:xfrm>
            <a:off x="755650" y="2924175"/>
            <a:ext cx="5729288" cy="15557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ClearStack (&amp;S)</a:t>
            </a:r>
            <a:endParaRPr lang="en-US" altLang="zh-CN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操作结果：将栈置为空栈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598" name="Rectangle 6"/>
          <p:cNvSpPr/>
          <p:nvPr/>
        </p:nvSpPr>
        <p:spPr>
          <a:xfrm>
            <a:off x="755650" y="4708525"/>
            <a:ext cx="8991600" cy="13994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/>
            <a:r>
              <a:rPr lang="en-US" altLang="zh-CN" b="1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StackEmpty(S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操作结果：若栈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为空栈则返回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/>
      <p:bldP spid="23859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/>
          <p:nvPr/>
        </p:nvSpPr>
        <p:spPr>
          <a:xfrm>
            <a:off x="395288" y="1412875"/>
            <a:ext cx="8156575" cy="345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Queue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数据对象：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{a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a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∈ElemSet, i=1,2,...,n, n≥0}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数据关系：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&lt;a 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a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&gt; | a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a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∈D, i=2,...,n}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约定其中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端为队列头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端为队列尾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63" name="Text Box 3">
            <a:hlinkClick r:id="" action="ppaction://hlinkshowjump?jump=nextslide"/>
          </p:cNvPr>
          <p:cNvSpPr txBox="1"/>
          <p:nvPr/>
        </p:nvSpPr>
        <p:spPr>
          <a:xfrm>
            <a:off x="827088" y="5084763"/>
            <a:ext cx="22240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基本操作：</a:t>
            </a:r>
            <a:endParaRPr lang="zh-CN" altLang="en-US" sz="3200" b="1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20" name="Text Box 4"/>
          <p:cNvSpPr txBox="1"/>
          <p:nvPr/>
        </p:nvSpPr>
        <p:spPr>
          <a:xfrm>
            <a:off x="-42862" y="-171450"/>
            <a:ext cx="3967162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b="1" dirty="0">
                <a:solidFill>
                  <a:srgbClr val="996633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队列的类型定义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66" name="Text Box 6"/>
          <p:cNvSpPr txBox="1"/>
          <p:nvPr/>
        </p:nvSpPr>
        <p:spPr>
          <a:xfrm>
            <a:off x="755650" y="5876925"/>
            <a:ext cx="24685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ADT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Queue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/>
      <p:bldP spid="9216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/>
          <p:cNvSpPr txBox="1"/>
          <p:nvPr/>
        </p:nvSpPr>
        <p:spPr>
          <a:xfrm>
            <a:off x="288925" y="188913"/>
            <a:ext cx="385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队列的基本操作：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43" name="Text Box 5">
            <a:hlinkClick r:id="" action="ppaction://hlinkshowjump?jump=nextslide"/>
          </p:cNvPr>
          <p:cNvSpPr txBox="1"/>
          <p:nvPr/>
        </p:nvSpPr>
        <p:spPr>
          <a:xfrm>
            <a:off x="895350" y="1797050"/>
            <a:ext cx="29702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InitQueue(&amp;Q)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4" name="Text Box 6">
            <a:hlinkClick r:id="" action="ppaction://hlinkshowjump?jump=nextslide"/>
          </p:cNvPr>
          <p:cNvSpPr txBox="1"/>
          <p:nvPr/>
        </p:nvSpPr>
        <p:spPr>
          <a:xfrm>
            <a:off x="4876800" y="1752600"/>
            <a:ext cx="35925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DestroyQueue(&amp;Q)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45" name="Text Box 7">
            <a:hlinkClick r:id="" action="ppaction://noaction"/>
          </p:cNvPr>
          <p:cNvSpPr txBox="1"/>
          <p:nvPr/>
        </p:nvSpPr>
        <p:spPr>
          <a:xfrm>
            <a:off x="990600" y="2635250"/>
            <a:ext cx="30718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46" name="Text Box 8">
            <a:hlinkClick r:id="" action="ppaction://noaction"/>
          </p:cNvPr>
          <p:cNvSpPr txBox="1"/>
          <p:nvPr/>
        </p:nvSpPr>
        <p:spPr>
          <a:xfrm>
            <a:off x="4937125" y="2635250"/>
            <a:ext cx="31400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QueueLength(Q)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47" name="Text Box 9">
            <a:hlinkClick r:id="" action="ppaction://noaction"/>
          </p:cNvPr>
          <p:cNvSpPr txBox="1"/>
          <p:nvPr/>
        </p:nvSpPr>
        <p:spPr>
          <a:xfrm>
            <a:off x="1009650" y="3549650"/>
            <a:ext cx="3049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GetHead(Q, &amp;e)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48" name="Text Box 10">
            <a:hlinkClick r:id="rId1" action="ppaction://hlinksldjump"/>
          </p:cNvPr>
          <p:cNvSpPr txBox="1"/>
          <p:nvPr/>
        </p:nvSpPr>
        <p:spPr>
          <a:xfrm>
            <a:off x="4953000" y="3549650"/>
            <a:ext cx="32083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ClearQueue(&amp;Q)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49" name="Text Box 12">
            <a:hlinkClick r:id="rId2" action="ppaction://hlinksldjump"/>
          </p:cNvPr>
          <p:cNvSpPr txBox="1"/>
          <p:nvPr/>
        </p:nvSpPr>
        <p:spPr>
          <a:xfrm>
            <a:off x="5013325" y="4387850"/>
            <a:ext cx="34337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DeQueue(&amp;Q, &amp;e)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50" name="Text Box 13">
            <a:hlinkClick r:id="" action="ppaction://noaction"/>
          </p:cNvPr>
          <p:cNvSpPr txBox="1"/>
          <p:nvPr/>
        </p:nvSpPr>
        <p:spPr>
          <a:xfrm>
            <a:off x="971550" y="4365625"/>
            <a:ext cx="31178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EnQueue(&amp;Q, e)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51" name="Text Box 15"/>
          <p:cNvSpPr txBox="1"/>
          <p:nvPr/>
        </p:nvSpPr>
        <p:spPr>
          <a:xfrm>
            <a:off x="971550" y="5229225"/>
            <a:ext cx="4654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QueueTraverse(Q,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250825" y="1557338"/>
            <a:ext cx="8532813" cy="3946525"/>
          </a:xfrm>
        </p:spPr>
        <p:txBody>
          <a:bodyPr vert="horz" wrap="square" lIns="91440" tIns="45720" rIns="91440" bIns="45720" anchor="ctr"/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InitQueue(&amp;Q)</a:t>
            </a:r>
            <a:b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操作结果：构造一个空队列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DestroyQueue(&amp;Q)</a:t>
            </a:r>
            <a:b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初始条件：队列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操作结果：队列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被销毁，不再存在。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  <a:b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初始条件：队列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操作结果：若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为空队列，则返回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/>
          <p:nvPr/>
        </p:nvSpPr>
        <p:spPr>
          <a:xfrm>
            <a:off x="900113" y="1052513"/>
            <a:ext cx="7704137" cy="3946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QueueLength(Q)</a:t>
            </a:r>
            <a:b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初始条件：队列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操作结果：返回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的元素个数，即队列的长度。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GetHead(Q, &amp;e)</a:t>
            </a:r>
            <a:b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为非空队列。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操作结果：用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的队头元素。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Line 5"/>
          <p:cNvSpPr/>
          <p:nvPr/>
        </p:nvSpPr>
        <p:spPr>
          <a:xfrm>
            <a:off x="1576388" y="4941888"/>
            <a:ext cx="601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2" name="Line 6"/>
          <p:cNvSpPr/>
          <p:nvPr/>
        </p:nvSpPr>
        <p:spPr>
          <a:xfrm>
            <a:off x="1652588" y="5780088"/>
            <a:ext cx="594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3" name="Text Box 7"/>
          <p:cNvSpPr txBox="1"/>
          <p:nvPr/>
        </p:nvSpPr>
        <p:spPr>
          <a:xfrm>
            <a:off x="2509838" y="5040313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4" name="Text Box 8"/>
          <p:cNvSpPr txBox="1"/>
          <p:nvPr/>
        </p:nvSpPr>
        <p:spPr>
          <a:xfrm>
            <a:off x="3119438" y="5040313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5" name="Text Box 9"/>
          <p:cNvSpPr txBox="1"/>
          <p:nvPr/>
        </p:nvSpPr>
        <p:spPr>
          <a:xfrm>
            <a:off x="6091238" y="5040313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6" name="Line 10"/>
          <p:cNvSpPr/>
          <p:nvPr/>
        </p:nvSpPr>
        <p:spPr>
          <a:xfrm flipV="1">
            <a:off x="2795588" y="5703888"/>
            <a:ext cx="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89097" name="Text Box 11"/>
          <p:cNvSpPr txBox="1"/>
          <p:nvPr/>
        </p:nvSpPr>
        <p:spPr>
          <a:xfrm>
            <a:off x="4135438" y="4986338"/>
            <a:ext cx="1212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…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/>
          <p:nvPr/>
        </p:nvSpPr>
        <p:spPr>
          <a:xfrm>
            <a:off x="900113" y="765175"/>
            <a:ext cx="6985000" cy="3946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90805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ClearQueue(&amp;Q)</a:t>
            </a:r>
            <a:b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初始条件：队列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操作结果：将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清为空队列。 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EnQueue(&amp;Q, e)</a:t>
            </a:r>
            <a:b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初始条件：队列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操作结果：插入元素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的新的队尾元素。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Line 5"/>
          <p:cNvSpPr/>
          <p:nvPr/>
        </p:nvSpPr>
        <p:spPr>
          <a:xfrm>
            <a:off x="1403350" y="4724400"/>
            <a:ext cx="617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6" name="Line 6"/>
          <p:cNvSpPr/>
          <p:nvPr/>
        </p:nvSpPr>
        <p:spPr>
          <a:xfrm>
            <a:off x="1403350" y="5562600"/>
            <a:ext cx="617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7" name="Text Box 7"/>
          <p:cNvSpPr txBox="1"/>
          <p:nvPr/>
        </p:nvSpPr>
        <p:spPr>
          <a:xfrm>
            <a:off x="2032000" y="4822825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8" name="Text Box 8"/>
          <p:cNvSpPr txBox="1"/>
          <p:nvPr/>
        </p:nvSpPr>
        <p:spPr>
          <a:xfrm>
            <a:off x="2641600" y="4822825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9" name="Text Box 9"/>
          <p:cNvSpPr txBox="1"/>
          <p:nvPr/>
        </p:nvSpPr>
        <p:spPr>
          <a:xfrm>
            <a:off x="5613400" y="4822825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2" name="Line 10"/>
          <p:cNvSpPr/>
          <p:nvPr/>
        </p:nvSpPr>
        <p:spPr>
          <a:xfrm flipV="1">
            <a:off x="6508750" y="5562600"/>
            <a:ext cx="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74763" name="Text Box 11"/>
          <p:cNvSpPr txBox="1"/>
          <p:nvPr/>
        </p:nvSpPr>
        <p:spPr>
          <a:xfrm>
            <a:off x="6238875" y="4822825"/>
            <a:ext cx="5111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2" name="Text Box 12"/>
          <p:cNvSpPr txBox="1"/>
          <p:nvPr/>
        </p:nvSpPr>
        <p:spPr>
          <a:xfrm>
            <a:off x="3657600" y="4768850"/>
            <a:ext cx="1212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…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4"/>
          <p:cNvSpPr/>
          <p:nvPr/>
        </p:nvSpPr>
        <p:spPr>
          <a:xfrm>
            <a:off x="1600200" y="4149725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39" name="Line 5"/>
          <p:cNvSpPr/>
          <p:nvPr/>
        </p:nvSpPr>
        <p:spPr>
          <a:xfrm>
            <a:off x="1600200" y="4987925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0" name="Text Box 6"/>
          <p:cNvSpPr txBox="1"/>
          <p:nvPr/>
        </p:nvSpPr>
        <p:spPr>
          <a:xfrm>
            <a:off x="2133600" y="4248150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1" name="Text Box 7"/>
          <p:cNvSpPr txBox="1"/>
          <p:nvPr/>
        </p:nvSpPr>
        <p:spPr>
          <a:xfrm>
            <a:off x="2743200" y="4248150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2" name="Text Box 8"/>
          <p:cNvSpPr txBox="1"/>
          <p:nvPr/>
        </p:nvSpPr>
        <p:spPr>
          <a:xfrm>
            <a:off x="5715000" y="4248150"/>
            <a:ext cx="549275" cy="6508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9" name="Line 9"/>
          <p:cNvSpPr/>
          <p:nvPr/>
        </p:nvSpPr>
        <p:spPr>
          <a:xfrm flipV="1">
            <a:off x="3048000" y="4987925"/>
            <a:ext cx="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91144" name="Text Box 11"/>
          <p:cNvSpPr txBox="1"/>
          <p:nvPr/>
        </p:nvSpPr>
        <p:spPr>
          <a:xfrm>
            <a:off x="3759200" y="4194175"/>
            <a:ext cx="1212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…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87052" name="Text Box 12"/>
          <p:cNvSpPr txBox="1"/>
          <p:nvPr/>
        </p:nvSpPr>
        <p:spPr>
          <a:xfrm>
            <a:off x="2133600" y="4248150"/>
            <a:ext cx="536575" cy="650875"/>
          </a:xfrm>
          <a:prstGeom prst="rect">
            <a:avLst/>
          </a:prstGeom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6" name="Rectangle 13"/>
          <p:cNvSpPr/>
          <p:nvPr/>
        </p:nvSpPr>
        <p:spPr>
          <a:xfrm>
            <a:off x="611188" y="1412875"/>
            <a:ext cx="7848600" cy="2867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90805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DeQueue(&amp;Q, &amp;e)</a:t>
            </a:r>
            <a:b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为非空队列。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操作结果：删除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的队头元素，并且用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/>
          <p:nvPr/>
        </p:nvSpPr>
        <p:spPr>
          <a:xfrm>
            <a:off x="250825" y="188913"/>
            <a:ext cx="48180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队列类型的表示与实现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067" name="Text Box 3">
            <a:hlinkClick r:id="rId1" action="ppaction://hlinksldjump"/>
          </p:cNvPr>
          <p:cNvSpPr txBox="1"/>
          <p:nvPr/>
        </p:nvSpPr>
        <p:spPr>
          <a:xfrm>
            <a:off x="2133600" y="2133600"/>
            <a:ext cx="43037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链队列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链式映象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069" name="Text Box 5">
            <a:hlinkClick r:id="" action="ppaction://noaction"/>
          </p:cNvPr>
          <p:cNvSpPr txBox="1"/>
          <p:nvPr/>
        </p:nvSpPr>
        <p:spPr>
          <a:xfrm>
            <a:off x="2103438" y="3810000"/>
            <a:ext cx="4762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循环队列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顺序映象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/>
          <p:nvPr/>
        </p:nvSpPr>
        <p:spPr>
          <a:xfrm>
            <a:off x="971550" y="1989138"/>
            <a:ext cx="5474335" cy="29533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struct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QNode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结点类型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QElemType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data;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QNode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QNode,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QueuePtr;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Text Box 3"/>
          <p:cNvSpPr txBox="1"/>
          <p:nvPr/>
        </p:nvSpPr>
        <p:spPr>
          <a:xfrm>
            <a:off x="261938" y="188913"/>
            <a:ext cx="4310062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链队列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链式映象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900113" y="1268413"/>
            <a:ext cx="4743450" cy="2054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15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struct {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链队列类型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QueuePtr  front;  //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队头指针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QueuePtr  rear;   //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队尾指针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15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LinkQueue;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895600" y="3581400"/>
            <a:ext cx="5943600" cy="777875"/>
            <a:chOff x="1536" y="2246"/>
            <a:chExt cx="3744" cy="490"/>
          </a:xfrm>
        </p:grpSpPr>
        <p:sp>
          <p:nvSpPr>
            <p:cNvPr id="94231" name="Rectangle 5"/>
            <p:cNvSpPr/>
            <p:nvPr/>
          </p:nvSpPr>
          <p:spPr>
            <a:xfrm>
              <a:off x="1968" y="2352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32" name="Rectangle 6"/>
            <p:cNvSpPr/>
            <p:nvPr/>
          </p:nvSpPr>
          <p:spPr>
            <a:xfrm>
              <a:off x="1536" y="2352"/>
              <a:ext cx="432" cy="38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33" name="Rectangle 7"/>
            <p:cNvSpPr/>
            <p:nvPr/>
          </p:nvSpPr>
          <p:spPr>
            <a:xfrm>
              <a:off x="2928" y="2352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34" name="Rectangle 8"/>
            <p:cNvSpPr/>
            <p:nvPr/>
          </p:nvSpPr>
          <p:spPr>
            <a:xfrm>
              <a:off x="2496" y="2352"/>
              <a:ext cx="43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5" name="Rectangle 9"/>
            <p:cNvSpPr/>
            <p:nvPr/>
          </p:nvSpPr>
          <p:spPr>
            <a:xfrm>
              <a:off x="5088" y="2352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6" name="Rectangle 10"/>
            <p:cNvSpPr/>
            <p:nvPr/>
          </p:nvSpPr>
          <p:spPr>
            <a:xfrm>
              <a:off x="4656" y="2352"/>
              <a:ext cx="43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7" name="Line 12"/>
            <p:cNvSpPr/>
            <p:nvPr/>
          </p:nvSpPr>
          <p:spPr>
            <a:xfrm>
              <a:off x="2064" y="2544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38" name="Line 13"/>
            <p:cNvSpPr/>
            <p:nvPr/>
          </p:nvSpPr>
          <p:spPr>
            <a:xfrm>
              <a:off x="3024" y="2544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39" name="Line 14"/>
            <p:cNvSpPr/>
            <p:nvPr/>
          </p:nvSpPr>
          <p:spPr>
            <a:xfrm>
              <a:off x="4176" y="2544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40" name="Text Box 15"/>
            <p:cNvSpPr txBox="1"/>
            <p:nvPr/>
          </p:nvSpPr>
          <p:spPr>
            <a:xfrm>
              <a:off x="3648" y="2246"/>
              <a:ext cx="5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593725" y="3725863"/>
            <a:ext cx="2301875" cy="633412"/>
            <a:chOff x="86" y="2337"/>
            <a:chExt cx="1450" cy="399"/>
          </a:xfrm>
        </p:grpSpPr>
        <p:sp>
          <p:nvSpPr>
            <p:cNvPr id="94228" name="Rectangle 3"/>
            <p:cNvSpPr/>
            <p:nvPr/>
          </p:nvSpPr>
          <p:spPr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29" name="Line 11"/>
            <p:cNvSpPr/>
            <p:nvPr/>
          </p:nvSpPr>
          <p:spPr>
            <a:xfrm>
              <a:off x="1056" y="2544"/>
              <a:ext cx="480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30" name="Text Box 21"/>
            <p:cNvSpPr txBox="1"/>
            <p:nvPr/>
          </p:nvSpPr>
          <p:spPr>
            <a:xfrm>
              <a:off x="86" y="2337"/>
              <a:ext cx="770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10000"/>
                </a:lnSpc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2743200" y="5029200"/>
            <a:ext cx="3292475" cy="1219200"/>
            <a:chOff x="1478" y="3264"/>
            <a:chExt cx="2074" cy="768"/>
          </a:xfrm>
        </p:grpSpPr>
        <p:sp>
          <p:nvSpPr>
            <p:cNvPr id="94220" name="Text Box 27"/>
            <p:cNvSpPr txBox="1"/>
            <p:nvPr/>
          </p:nvSpPr>
          <p:spPr>
            <a:xfrm>
              <a:off x="1478" y="3297"/>
              <a:ext cx="770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10000"/>
                </a:lnSpc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10000"/>
                </a:lnSpc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21" name="Rectangle 23"/>
            <p:cNvSpPr/>
            <p:nvPr/>
          </p:nvSpPr>
          <p:spPr>
            <a:xfrm>
              <a:off x="2352" y="3264"/>
              <a:ext cx="19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22" name="Rectangle 24"/>
            <p:cNvSpPr/>
            <p:nvPr/>
          </p:nvSpPr>
          <p:spPr>
            <a:xfrm>
              <a:off x="2352" y="3648"/>
              <a:ext cx="19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23" name="Rectangle 25"/>
            <p:cNvSpPr/>
            <p:nvPr/>
          </p:nvSpPr>
          <p:spPr>
            <a:xfrm>
              <a:off x="3360" y="3456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24" name="Rectangle 26"/>
            <p:cNvSpPr/>
            <p:nvPr/>
          </p:nvSpPr>
          <p:spPr>
            <a:xfrm>
              <a:off x="2928" y="3456"/>
              <a:ext cx="432" cy="38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25" name="Line 28"/>
            <p:cNvSpPr/>
            <p:nvPr/>
          </p:nvSpPr>
          <p:spPr>
            <a:xfrm>
              <a:off x="2448" y="3456"/>
              <a:ext cx="480" cy="96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26" name="Line 29"/>
            <p:cNvSpPr/>
            <p:nvPr/>
          </p:nvSpPr>
          <p:spPr>
            <a:xfrm flipV="1">
              <a:off x="2448" y="3744"/>
              <a:ext cx="480" cy="96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27" name="Rectangle 30"/>
            <p:cNvSpPr/>
            <p:nvPr/>
          </p:nvSpPr>
          <p:spPr>
            <a:xfrm>
              <a:off x="3360" y="3456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575" name="Text Box 31"/>
          <p:cNvSpPr txBox="1"/>
          <p:nvPr/>
        </p:nvSpPr>
        <p:spPr>
          <a:xfrm>
            <a:off x="971550" y="5300663"/>
            <a:ext cx="18065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隶书" panose="02010509060101010101" charset="-122"/>
              </a:rPr>
              <a:t>空队列</a:t>
            </a:r>
            <a:endParaRPr lang="zh-CN" altLang="en-US" sz="32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38"/>
          <p:cNvGrpSpPr/>
          <p:nvPr/>
        </p:nvGrpSpPr>
        <p:grpSpPr>
          <a:xfrm>
            <a:off x="609600" y="4359275"/>
            <a:ext cx="7620000" cy="609600"/>
            <a:chOff x="96" y="2736"/>
            <a:chExt cx="4800" cy="384"/>
          </a:xfrm>
        </p:grpSpPr>
        <p:sp>
          <p:nvSpPr>
            <p:cNvPr id="94216" name="Line 20"/>
            <p:cNvSpPr/>
            <p:nvPr/>
          </p:nvSpPr>
          <p:spPr>
            <a:xfrm flipV="1">
              <a:off x="4896" y="2736"/>
              <a:ext cx="0" cy="192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4217" name="Rectangle 4"/>
            <p:cNvSpPr/>
            <p:nvPr/>
          </p:nvSpPr>
          <p:spPr>
            <a:xfrm>
              <a:off x="960" y="2736"/>
              <a:ext cx="19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18" name="Line 19"/>
            <p:cNvSpPr/>
            <p:nvPr/>
          </p:nvSpPr>
          <p:spPr>
            <a:xfrm>
              <a:off x="1056" y="2928"/>
              <a:ext cx="3840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219" name="Rectangle 35"/>
            <p:cNvSpPr/>
            <p:nvPr/>
          </p:nvSpPr>
          <p:spPr>
            <a:xfrm>
              <a:off x="96" y="2766"/>
              <a:ext cx="6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7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/>
          <p:nvPr/>
        </p:nvSpPr>
        <p:spPr>
          <a:xfrm>
            <a:off x="152400" y="115888"/>
            <a:ext cx="8991600" cy="5156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Status InitQueue (LinkQueue &amp;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30000"/>
              </a:lnSpc>
            </a:pP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构造一个空队列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Q.front = Q.rear = (QueuePtr)malloc(sizeof(QNode));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!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Q.front)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exit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(OVERFLOW);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存储分配失败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Q.front-&gt;next =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NULL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OK;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3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/>
          <p:nvPr/>
        </p:nvSpPr>
        <p:spPr>
          <a:xfrm>
            <a:off x="539750" y="1196975"/>
            <a:ext cx="7561263" cy="140017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/>
            <a:r>
              <a:rPr lang="en-US" altLang="zh-CN" b="1" smtClean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StackLength(S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操作结果：返回栈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中数据元素的个数，即栈的长度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21" name="Rectangle 5"/>
          <p:cNvSpPr/>
          <p:nvPr/>
        </p:nvSpPr>
        <p:spPr>
          <a:xfrm>
            <a:off x="503238" y="2917825"/>
            <a:ext cx="7669212" cy="140017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/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GetTop(S,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&amp;e</a:t>
            </a: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操作结果：用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的栈顶元素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29" name="Line 13"/>
          <p:cNvSpPr/>
          <p:nvPr/>
        </p:nvSpPr>
        <p:spPr>
          <a:xfrm flipV="1">
            <a:off x="4953000" y="5562600"/>
            <a:ext cx="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grpSp>
        <p:nvGrpSpPr>
          <p:cNvPr id="2" name="Group 15"/>
          <p:cNvGrpSpPr/>
          <p:nvPr/>
        </p:nvGrpSpPr>
        <p:grpSpPr>
          <a:xfrm>
            <a:off x="1066800" y="4495800"/>
            <a:ext cx="5562600" cy="1295400"/>
            <a:chOff x="672" y="2832"/>
            <a:chExt cx="3504" cy="816"/>
          </a:xfrm>
        </p:grpSpPr>
        <p:sp>
          <p:nvSpPr>
            <p:cNvPr id="10246" name="Line 7"/>
            <p:cNvSpPr/>
            <p:nvPr/>
          </p:nvSpPr>
          <p:spPr>
            <a:xfrm>
              <a:off x="672" y="2832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7" name="Line 8"/>
            <p:cNvSpPr/>
            <p:nvPr/>
          </p:nvSpPr>
          <p:spPr>
            <a:xfrm>
              <a:off x="672" y="2976"/>
              <a:ext cx="35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8" name="Line 9"/>
            <p:cNvSpPr/>
            <p:nvPr/>
          </p:nvSpPr>
          <p:spPr>
            <a:xfrm>
              <a:off x="672" y="3504"/>
              <a:ext cx="35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9" name="Text Box 10"/>
            <p:cNvSpPr txBox="1"/>
            <p:nvPr/>
          </p:nvSpPr>
          <p:spPr>
            <a:xfrm>
              <a:off x="684" y="3008"/>
              <a:ext cx="372" cy="44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4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Text Box 11"/>
            <p:cNvSpPr txBox="1"/>
            <p:nvPr/>
          </p:nvSpPr>
          <p:spPr>
            <a:xfrm>
              <a:off x="1068" y="3008"/>
              <a:ext cx="372" cy="44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4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Text Box 12"/>
            <p:cNvSpPr txBox="1"/>
            <p:nvPr/>
          </p:nvSpPr>
          <p:spPr>
            <a:xfrm>
              <a:off x="2940" y="3008"/>
              <a:ext cx="372" cy="44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4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Text Box 14"/>
            <p:cNvSpPr txBox="1"/>
            <p:nvPr/>
          </p:nvSpPr>
          <p:spPr>
            <a:xfrm>
              <a:off x="1708" y="2974"/>
              <a:ext cx="83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4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…</a:t>
              </a:r>
              <a:endPara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  <p:bldP spid="2396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026"/>
          <p:cNvSpPr txBox="1"/>
          <p:nvPr/>
        </p:nvSpPr>
        <p:spPr>
          <a:xfrm>
            <a:off x="0" y="0"/>
            <a:ext cx="8915400" cy="5281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Status EnQueue (LinkQueue &amp;Q, QElemType e)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40000"/>
              </a:lnSpc>
              <a:spcBef>
                <a:spcPct val="8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插入元素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的新的队尾元素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= (QueuePtr)malloc(sizeof(QNode));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exit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(OVERFLOW);  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存储分配失败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 = e;   p-&gt;next = NULL;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Q.rear-&gt;next = p;    Q.rear = p;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OK;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52"/>
          <p:cNvGrpSpPr/>
          <p:nvPr/>
        </p:nvGrpSpPr>
        <p:grpSpPr>
          <a:xfrm>
            <a:off x="2343150" y="5305425"/>
            <a:ext cx="5029200" cy="609600"/>
            <a:chOff x="1536" y="3504"/>
            <a:chExt cx="3168" cy="384"/>
          </a:xfrm>
        </p:grpSpPr>
        <p:sp>
          <p:nvSpPr>
            <p:cNvPr id="96281" name="Rectangle 1027"/>
            <p:cNvSpPr/>
            <p:nvPr/>
          </p:nvSpPr>
          <p:spPr>
            <a:xfrm>
              <a:off x="1968" y="3504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82" name="Rectangle 1028"/>
            <p:cNvSpPr/>
            <p:nvPr/>
          </p:nvSpPr>
          <p:spPr>
            <a:xfrm>
              <a:off x="1536" y="3504"/>
              <a:ext cx="432" cy="38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83" name="Rectangle 1029"/>
            <p:cNvSpPr/>
            <p:nvPr/>
          </p:nvSpPr>
          <p:spPr>
            <a:xfrm>
              <a:off x="2928" y="3504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84" name="Rectangle 1030"/>
            <p:cNvSpPr/>
            <p:nvPr/>
          </p:nvSpPr>
          <p:spPr>
            <a:xfrm>
              <a:off x="2496" y="3504"/>
              <a:ext cx="43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5" name="Rectangle 1031"/>
            <p:cNvSpPr/>
            <p:nvPr/>
          </p:nvSpPr>
          <p:spPr>
            <a:xfrm>
              <a:off x="4512" y="3504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6" name="Rectangle 1032"/>
            <p:cNvSpPr/>
            <p:nvPr/>
          </p:nvSpPr>
          <p:spPr>
            <a:xfrm>
              <a:off x="4080" y="3504"/>
              <a:ext cx="43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7" name="Line 1033"/>
            <p:cNvSpPr/>
            <p:nvPr/>
          </p:nvSpPr>
          <p:spPr>
            <a:xfrm>
              <a:off x="2064" y="3696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6288" name="Line 1034"/>
            <p:cNvSpPr/>
            <p:nvPr/>
          </p:nvSpPr>
          <p:spPr>
            <a:xfrm>
              <a:off x="3600" y="3696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3" name="Group 1035"/>
          <p:cNvGrpSpPr/>
          <p:nvPr/>
        </p:nvGrpSpPr>
        <p:grpSpPr>
          <a:xfrm>
            <a:off x="41275" y="5281613"/>
            <a:ext cx="2301875" cy="633412"/>
            <a:chOff x="86" y="2337"/>
            <a:chExt cx="1450" cy="399"/>
          </a:xfrm>
        </p:grpSpPr>
        <p:sp>
          <p:nvSpPr>
            <p:cNvPr id="96278" name="Rectangle 1036"/>
            <p:cNvSpPr/>
            <p:nvPr/>
          </p:nvSpPr>
          <p:spPr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79" name="Line 1037"/>
            <p:cNvSpPr/>
            <p:nvPr/>
          </p:nvSpPr>
          <p:spPr>
            <a:xfrm>
              <a:off x="1056" y="2544"/>
              <a:ext cx="480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6280" name="Text Box 1038"/>
            <p:cNvSpPr txBox="1"/>
            <p:nvPr/>
          </p:nvSpPr>
          <p:spPr>
            <a:xfrm>
              <a:off x="86" y="2337"/>
              <a:ext cx="770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10000"/>
                </a:lnSpc>
              </a:pPr>
              <a:r>
                <a: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54"/>
          <p:cNvGrpSpPr/>
          <p:nvPr/>
        </p:nvGrpSpPr>
        <p:grpSpPr>
          <a:xfrm>
            <a:off x="57150" y="5915025"/>
            <a:ext cx="6553200" cy="609600"/>
            <a:chOff x="96" y="3888"/>
            <a:chExt cx="4128" cy="384"/>
          </a:xfrm>
        </p:grpSpPr>
        <p:sp>
          <p:nvSpPr>
            <p:cNvPr id="96274" name="Line 1039"/>
            <p:cNvSpPr/>
            <p:nvPr/>
          </p:nvSpPr>
          <p:spPr>
            <a:xfrm flipV="1">
              <a:off x="4224" y="3888"/>
              <a:ext cx="0" cy="192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6275" name="Rectangle 1040"/>
            <p:cNvSpPr/>
            <p:nvPr/>
          </p:nvSpPr>
          <p:spPr>
            <a:xfrm>
              <a:off x="960" y="3888"/>
              <a:ext cx="19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76" name="Line 1041"/>
            <p:cNvSpPr/>
            <p:nvPr/>
          </p:nvSpPr>
          <p:spPr>
            <a:xfrm>
              <a:off x="1056" y="4080"/>
              <a:ext cx="3168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77" name="Rectangle 1042"/>
            <p:cNvSpPr/>
            <p:nvPr/>
          </p:nvSpPr>
          <p:spPr>
            <a:xfrm>
              <a:off x="96" y="3918"/>
              <a:ext cx="6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685" name="Rectangle 1045"/>
          <p:cNvSpPr/>
          <p:nvPr/>
        </p:nvSpPr>
        <p:spPr>
          <a:xfrm>
            <a:off x="8331200" y="53816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053"/>
          <p:cNvGrpSpPr/>
          <p:nvPr/>
        </p:nvGrpSpPr>
        <p:grpSpPr>
          <a:xfrm>
            <a:off x="7753350" y="3781425"/>
            <a:ext cx="1066800" cy="2133600"/>
            <a:chOff x="4944" y="2544"/>
            <a:chExt cx="672" cy="1344"/>
          </a:xfrm>
        </p:grpSpPr>
        <p:sp>
          <p:nvSpPr>
            <p:cNvPr id="96271" name="Rectangle 1043"/>
            <p:cNvSpPr/>
            <p:nvPr/>
          </p:nvSpPr>
          <p:spPr>
            <a:xfrm>
              <a:off x="5376" y="3504"/>
              <a:ext cx="19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4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72" name="Rectangle 1044"/>
            <p:cNvSpPr/>
            <p:nvPr/>
          </p:nvSpPr>
          <p:spPr>
            <a:xfrm>
              <a:off x="4944" y="3504"/>
              <a:ext cx="43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73" name="AutoShape 1047"/>
            <p:cNvSpPr/>
            <p:nvPr/>
          </p:nvSpPr>
          <p:spPr>
            <a:xfrm>
              <a:off x="5278" y="2544"/>
              <a:ext cx="338" cy="384"/>
            </a:xfrm>
            <a:prstGeom prst="borderCallout2">
              <a:avLst>
                <a:gd name="adj1" fmla="val 18750"/>
                <a:gd name="adj2" fmla="val -14199"/>
                <a:gd name="adj3" fmla="val 18750"/>
                <a:gd name="adj4" fmla="val -40829"/>
                <a:gd name="adj5" fmla="val 245574"/>
                <a:gd name="adj6" fmla="val -68639"/>
              </a:avLst>
            </a:prstGeom>
            <a:solidFill>
              <a:srgbClr val="FFFFCC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algn="ctr" eaLnBrk="0" hangingPunct="0"/>
              <a:r>
                <a:rPr lang="en-US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 useBgFill="1">
        <p:nvSpPr>
          <p:cNvPr id="113689" name="Rectangle 1049"/>
          <p:cNvSpPr/>
          <p:nvPr/>
        </p:nvSpPr>
        <p:spPr>
          <a:xfrm>
            <a:off x="6534150" y="5915025"/>
            <a:ext cx="228600" cy="3048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1055"/>
          <p:cNvGrpSpPr/>
          <p:nvPr/>
        </p:nvGrpSpPr>
        <p:grpSpPr>
          <a:xfrm>
            <a:off x="6610350" y="5915025"/>
            <a:ext cx="1447800" cy="304800"/>
            <a:chOff x="4224" y="3888"/>
            <a:chExt cx="912" cy="192"/>
          </a:xfrm>
        </p:grpSpPr>
        <p:sp>
          <p:nvSpPr>
            <p:cNvPr id="96269" name="Line 1050"/>
            <p:cNvSpPr/>
            <p:nvPr/>
          </p:nvSpPr>
          <p:spPr>
            <a:xfrm>
              <a:off x="4224" y="4080"/>
              <a:ext cx="912" cy="0"/>
            </a:xfrm>
            <a:prstGeom prst="line">
              <a:avLst/>
            </a:prstGeom>
            <a:ln w="3175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6270" name="Line 1051"/>
            <p:cNvSpPr/>
            <p:nvPr/>
          </p:nvSpPr>
          <p:spPr>
            <a:xfrm flipV="1">
              <a:off x="5136" y="3888"/>
              <a:ext cx="0" cy="192"/>
            </a:xfrm>
            <a:prstGeom prst="line">
              <a:avLst/>
            </a:prstGeom>
            <a:ln w="31750" cap="flat" cmpd="sng">
              <a:solidFill>
                <a:srgbClr val="FF66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7" name="Group 1057"/>
          <p:cNvGrpSpPr/>
          <p:nvPr/>
        </p:nvGrpSpPr>
        <p:grpSpPr>
          <a:xfrm>
            <a:off x="7126288" y="5457825"/>
            <a:ext cx="685800" cy="304800"/>
            <a:chOff x="4512" y="3600"/>
            <a:chExt cx="432" cy="192"/>
          </a:xfrm>
        </p:grpSpPr>
        <p:sp>
          <p:nvSpPr>
            <p:cNvPr id="96267" name="Line 1048"/>
            <p:cNvSpPr/>
            <p:nvPr/>
          </p:nvSpPr>
          <p:spPr>
            <a:xfrm>
              <a:off x="4608" y="3696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 useBgFill="1">
          <p:nvSpPr>
            <p:cNvPr id="96268" name="Rectangle 1056"/>
            <p:cNvSpPr/>
            <p:nvPr/>
          </p:nvSpPr>
          <p:spPr>
            <a:xfrm>
              <a:off x="4512" y="3600"/>
              <a:ext cx="144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85" grpId="0"/>
      <p:bldP spid="11368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/>
          <p:nvPr/>
        </p:nvSpPr>
        <p:spPr>
          <a:xfrm>
            <a:off x="0" y="260350"/>
            <a:ext cx="9007475" cy="6205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Status DeQueue (LinkQueue &amp;Q, QElemType &amp;e)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若队列不空，则删除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的队头元素，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返回其值，并返回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；否则返回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ERROR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(Q.front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Q.rear)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ERROR;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p = Q.front-&gt;next;   e = p-&gt;data;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Q.front-&gt;next = p-&gt;next;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delete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(p);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OK;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4692" name="Rectangle 4"/>
          <p:cNvSpPr/>
          <p:nvPr/>
        </p:nvSpPr>
        <p:spPr>
          <a:xfrm>
            <a:off x="250825" y="4005263"/>
            <a:ext cx="4979988" cy="6048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(Q.rear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p)  Q.rear = Q.front;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4" name="文本框 43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47" name="文本框 46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0" name="直接箭头连接符 49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1" name="直接连接符 50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24" name="文本框 23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36" name="矩形 35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4" name="文本框 43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47" name="文本框 46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0" name="直接箭头连接符 49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1" name="直接连接符 50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24" name="文本框 23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25" name="矩形 24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9" name="文本框 28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32" name="文本框 31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" name="矩形 35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4" name="文本框 43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47" name="文本框 46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0" name="直接箭头连接符 49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1" name="直接连接符 50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2" name="直接箭头连接符 51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文本框 52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56" name="文本框 55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57" name="矩形 56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0" name="文本框 59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2" name="文本框 61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直接连接符 63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矩形 64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9" name="文本框 68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70" name="文本框 69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72" name="文本框 71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73" name="文本框 72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74" name="直接箭头连接符 73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5" name="直接箭头连接符 74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6" name="直接连接符 75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" name="矩形 76"/>
          <p:cNvSpPr/>
          <p:nvPr/>
        </p:nvSpPr>
        <p:spPr>
          <a:xfrm>
            <a:off x="4041197" y="1556792"/>
            <a:ext cx="4923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EnQueue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(SqQueue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e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>
                <a:latin typeface="Times New Roman" panose="02020603050405020304" pitchFamily="18" charset="0"/>
              </a:rPr>
              <a:t>插入元素</a:t>
            </a:r>
            <a:r>
              <a:rPr lang="en-US" altLang="zh-CN" sz="1800">
                <a:latin typeface="Times New Roman" panose="02020603050405020304" pitchFamily="18" charset="0"/>
              </a:rPr>
              <a:t>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zh-CN" altLang="en-US" sz="1800">
                <a:latin typeface="Times New Roman" panose="02020603050405020304" pitchFamily="18" charset="0"/>
              </a:rPr>
              <a:t>的新的队尾元素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(Q.rear == queuesize)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队列满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Q.sq[Q.rear] = </a:t>
            </a:r>
            <a:r>
              <a:rPr lang="en-US" altLang="zh-CN" sz="1800" smtClean="0">
                <a:latin typeface="Times New Roman" panose="02020603050405020304" pitchFamily="18" charset="0"/>
              </a:rPr>
              <a:t>e;  Q.rear = Q.rear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984269" y="4091884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20373" y="4091884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V="1">
            <a:off x="5983145" y="4307908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4" name="直接箭头连接符 43"/>
          <p:cNvCxnSpPr/>
          <p:nvPr/>
        </p:nvCxnSpPr>
        <p:spPr bwMode="auto">
          <a:xfrm flipV="1">
            <a:off x="7236296" y="4307908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5" name="文本框 44"/>
          <p:cNvSpPr txBox="1"/>
          <p:nvPr/>
        </p:nvSpPr>
        <p:spPr>
          <a:xfrm>
            <a:off x="5519717" y="43534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804248" y="43854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4444717" y="403090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7380312" y="4091884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" name="矩形 56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0" name="直接箭头连接符 59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1" name="文本框 60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4" name="文本框 63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65" name="矩形 64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8" name="文本框 67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70" name="文本框 69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71" name="直接连接符 70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" name="直接连接符 71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矩形 72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6" name="直接箭头连接符 75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7" name="文本框 76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78" name="文本框 77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79" name="文本框 78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80" name="文本框 79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连接符 83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矩形 84"/>
          <p:cNvSpPr/>
          <p:nvPr/>
        </p:nvSpPr>
        <p:spPr>
          <a:xfrm>
            <a:off x="4041197" y="1556792"/>
            <a:ext cx="4923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EnQueue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(SqQueue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e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>
                <a:latin typeface="Times New Roman" panose="02020603050405020304" pitchFamily="18" charset="0"/>
              </a:rPr>
              <a:t>插入元素</a:t>
            </a:r>
            <a:r>
              <a:rPr lang="en-US" altLang="zh-CN" sz="1800">
                <a:latin typeface="Times New Roman" panose="02020603050405020304" pitchFamily="18" charset="0"/>
              </a:rPr>
              <a:t>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zh-CN" altLang="en-US" sz="1800">
                <a:latin typeface="Times New Roman" panose="02020603050405020304" pitchFamily="18" charset="0"/>
              </a:rPr>
              <a:t>的新的队尾元素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(Q.rear == queuesize)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队列满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Q.sq[Q.rear] = </a:t>
            </a:r>
            <a:r>
              <a:rPr lang="en-US" altLang="zh-CN" sz="1800" smtClean="0">
                <a:latin typeface="Times New Roman" panose="02020603050405020304" pitchFamily="18" charset="0"/>
              </a:rPr>
              <a:t>e;  Q.rear = Q.rear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1197" y="1556792"/>
            <a:ext cx="4923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EnQueue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(SqQueue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e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>
                <a:latin typeface="Times New Roman" panose="02020603050405020304" pitchFamily="18" charset="0"/>
              </a:rPr>
              <a:t>插入元素</a:t>
            </a:r>
            <a:r>
              <a:rPr lang="en-US" altLang="zh-CN" sz="1800">
                <a:latin typeface="Times New Roman" panose="02020603050405020304" pitchFamily="18" charset="0"/>
              </a:rPr>
              <a:t>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zh-CN" altLang="en-US" sz="1800">
                <a:latin typeface="Times New Roman" panose="02020603050405020304" pitchFamily="18" charset="0"/>
              </a:rPr>
              <a:t>的新的队尾元素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(Q.rear == queuesize)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队列满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Q.sq[Q.rear] = </a:t>
            </a:r>
            <a:r>
              <a:rPr lang="en-US" altLang="zh-CN" sz="1800" smtClean="0">
                <a:latin typeface="Times New Roman" panose="02020603050405020304" pitchFamily="18" charset="0"/>
              </a:rPr>
              <a:t>e;  Q.rear = Q.rear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984269" y="5626725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920373" y="5626725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5983145" y="5842749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2" name="直接箭头连接符 51"/>
          <p:cNvCxnSpPr/>
          <p:nvPr/>
        </p:nvCxnSpPr>
        <p:spPr bwMode="auto">
          <a:xfrm flipV="1">
            <a:off x="7524328" y="58399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文本框 52"/>
          <p:cNvSpPr txBox="1"/>
          <p:nvPr/>
        </p:nvSpPr>
        <p:spPr>
          <a:xfrm>
            <a:off x="5519717" y="58883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7499200" y="585103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4444717" y="556575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5" name="矩形 4"/>
          <p:cNvSpPr/>
          <p:nvPr/>
        </p:nvSpPr>
        <p:spPr bwMode="auto">
          <a:xfrm>
            <a:off x="7144509" y="5626725"/>
            <a:ext cx="235803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e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6228184" y="4797152"/>
            <a:ext cx="304257" cy="385209"/>
          </a:xfrm>
          <a:prstGeom prst="downArrow">
            <a:avLst/>
          </a:prstGeom>
          <a:solidFill>
            <a:srgbClr val="FF6600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0" name="直接箭头连接符 59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1" name="文本框 60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4" name="文本框 63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65" name="矩形 64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8" name="文本框 67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70" name="文本框 69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71" name="直接连接符 70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" name="直接连接符 71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矩形 72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6" name="直接箭头连接符 75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7" name="文本框 76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78" name="文本框 77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79" name="文本框 78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80" name="文本框 79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连接符 83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矩形 84"/>
          <p:cNvSpPr/>
          <p:nvPr/>
        </p:nvSpPr>
        <p:spPr bwMode="auto">
          <a:xfrm>
            <a:off x="4984269" y="4091884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5920373" y="4091884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5983145" y="4307908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/>
          <p:nvPr/>
        </p:nvCxnSpPr>
        <p:spPr bwMode="auto">
          <a:xfrm flipV="1">
            <a:off x="7236296" y="4307908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89" name="文本框 88"/>
          <p:cNvSpPr txBox="1"/>
          <p:nvPr/>
        </p:nvSpPr>
        <p:spPr>
          <a:xfrm>
            <a:off x="5519717" y="43534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90" name="文本框 89"/>
          <p:cNvSpPr txBox="1"/>
          <p:nvPr/>
        </p:nvSpPr>
        <p:spPr>
          <a:xfrm>
            <a:off x="6804248" y="43854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91" name="文本框 90"/>
          <p:cNvSpPr txBox="1"/>
          <p:nvPr/>
        </p:nvSpPr>
        <p:spPr>
          <a:xfrm>
            <a:off x="4444717" y="403090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cxnSp>
        <p:nvCxnSpPr>
          <p:cNvPr id="92" name="直接连接符 91"/>
          <p:cNvCxnSpPr/>
          <p:nvPr/>
        </p:nvCxnSpPr>
        <p:spPr bwMode="auto">
          <a:xfrm>
            <a:off x="7380312" y="4091884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/>
          <p:nvPr/>
        </p:nvSpPr>
        <p:spPr>
          <a:xfrm>
            <a:off x="574675" y="1341438"/>
            <a:ext cx="7958138" cy="15557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Push(&amp;S, e)</a:t>
            </a:r>
            <a:br>
              <a:rPr lang="en-US" altLang="zh-CN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操作结果：插入元素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为新的栈顶元素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5" name="Line 5"/>
          <p:cNvSpPr/>
          <p:nvPr/>
        </p:nvSpPr>
        <p:spPr>
          <a:xfrm>
            <a:off x="1457325" y="3405188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0646" name="Line 6"/>
          <p:cNvSpPr/>
          <p:nvPr/>
        </p:nvSpPr>
        <p:spPr>
          <a:xfrm>
            <a:off x="1457325" y="3633788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0647" name="Line 7"/>
          <p:cNvSpPr/>
          <p:nvPr/>
        </p:nvSpPr>
        <p:spPr>
          <a:xfrm>
            <a:off x="1457325" y="4471988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0648" name="Text Box 8"/>
          <p:cNvSpPr txBox="1"/>
          <p:nvPr/>
        </p:nvSpPr>
        <p:spPr>
          <a:xfrm>
            <a:off x="1476375" y="3684588"/>
            <a:ext cx="59055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9" name="Text Box 9"/>
          <p:cNvSpPr txBox="1"/>
          <p:nvPr/>
        </p:nvSpPr>
        <p:spPr>
          <a:xfrm>
            <a:off x="2085975" y="3684588"/>
            <a:ext cx="59055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50" name="Text Box 10"/>
          <p:cNvSpPr txBox="1"/>
          <p:nvPr/>
        </p:nvSpPr>
        <p:spPr>
          <a:xfrm>
            <a:off x="5057775" y="3684588"/>
            <a:ext cx="59055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51" name="Line 11"/>
          <p:cNvSpPr/>
          <p:nvPr/>
        </p:nvSpPr>
        <p:spPr>
          <a:xfrm flipV="1">
            <a:off x="5953125" y="4471988"/>
            <a:ext cx="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240652" name="Text Box 12"/>
          <p:cNvSpPr txBox="1"/>
          <p:nvPr/>
        </p:nvSpPr>
        <p:spPr>
          <a:xfrm>
            <a:off x="5683250" y="3684588"/>
            <a:ext cx="546100" cy="71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53" name="Text Box 13"/>
          <p:cNvSpPr txBox="1"/>
          <p:nvPr/>
        </p:nvSpPr>
        <p:spPr>
          <a:xfrm>
            <a:off x="3101975" y="3630613"/>
            <a:ext cx="1327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…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48" grpId="0" animBg="1"/>
      <p:bldP spid="240649" grpId="0" animBg="1"/>
      <p:bldP spid="240650" grpId="0" animBg="1"/>
      <p:bldP spid="240652" grpId="0" animBg="1"/>
      <p:bldP spid="24065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1197" y="1556792"/>
            <a:ext cx="4923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bool </a:t>
            </a:r>
            <a:r>
              <a:rPr lang="en-US" altLang="zh-CN" sz="18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EnQueue </a:t>
            </a: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(SqQueue </a:t>
            </a:r>
            <a:r>
              <a:rPr lang="en-US" altLang="zh-CN" sz="18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&amp;Q, QElemType e</a:t>
            </a: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b="1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插入元素</a:t>
            </a:r>
            <a:r>
              <a:rPr lang="en-US" altLang="zh-CN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的新的队尾元素</a:t>
            </a:r>
            <a:endParaRPr lang="zh-CN" altLang="en-US" sz="18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(Q.rear == queuesize) </a:t>
            </a: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队列满</a:t>
            </a:r>
            <a:endParaRPr lang="zh-CN" altLang="en-US" sz="18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Q.rear = Q.rear + 1;   Q.sq[Q.rear] = e;</a:t>
            </a:r>
            <a:endParaRPr lang="en-US" altLang="zh-CN" sz="180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  return</a:t>
            </a:r>
            <a:r>
              <a:rPr lang="en-US" altLang="zh-CN" sz="18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true;</a:t>
            </a:r>
            <a:endParaRPr lang="en-US" altLang="zh-CN" sz="18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4" name="直接箭头连接符 43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5" name="文本框 44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48" name="文本框 47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49" name="矩形 48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2" name="文本框 51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53" name="文本框 52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54" name="文本框 53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" name="直接连接符 55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" name="矩形 56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0" name="直接箭头连接符 59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1" name="文本框 60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4" name="文本框 63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5" name="文本框 64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7" name="直接箭头连接符 66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连接符 67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" name="矩形 68"/>
          <p:cNvSpPr/>
          <p:nvPr/>
        </p:nvSpPr>
        <p:spPr>
          <a:xfrm>
            <a:off x="4009033" y="3994547"/>
            <a:ext cx="4806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DeQueue (SeQueue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&amp;e)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 smtClean="0">
                <a:latin typeface="Times New Roman" panose="02020603050405020304" pitchFamily="18" charset="0"/>
              </a:rPr>
              <a:t>删去</a:t>
            </a:r>
            <a:r>
              <a:rPr lang="en-US" altLang="zh-CN" sz="1800" smtClean="0">
                <a:latin typeface="Times New Roman" panose="02020603050405020304" pitchFamily="18" charset="0"/>
              </a:rPr>
              <a:t>Q</a:t>
            </a:r>
            <a:r>
              <a:rPr lang="zh-CN" altLang="en-US" sz="1800" smtClean="0">
                <a:latin typeface="Times New Roman" panose="02020603050405020304" pitchFamily="18" charset="0"/>
              </a:rPr>
              <a:t>的队头元素将其放在</a:t>
            </a:r>
            <a:r>
              <a:rPr lang="en-US" altLang="zh-CN" sz="1800" smtClean="0">
                <a:latin typeface="Times New Roman" panose="02020603050405020304" pitchFamily="18" charset="0"/>
              </a:rPr>
              <a:t>e</a:t>
            </a:r>
            <a:r>
              <a:rPr lang="zh-CN" altLang="en-US" sz="1800" smtClean="0">
                <a:latin typeface="Times New Roman" panose="02020603050405020304" pitchFamily="18" charset="0"/>
              </a:rPr>
              <a:t>里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(Q.front==Q.rear)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</a:t>
            </a:r>
            <a:r>
              <a:rPr lang="zh-CN" altLang="en-US" sz="1800">
                <a:latin typeface="Times New Roman" panose="02020603050405020304" pitchFamily="18" charset="0"/>
              </a:rPr>
              <a:t>空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e = Q.sq[Q.front</a:t>
            </a:r>
            <a:r>
              <a:rPr lang="en-US" altLang="zh-CN" sz="1800" smtClean="0">
                <a:latin typeface="Times New Roman" panose="02020603050405020304" pitchFamily="18" charset="0"/>
              </a:rPr>
              <a:t>];  Q.front = Q.front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 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67706" y="1607852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03810" y="1607852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V="1">
            <a:off x="6127161" y="1823876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4" name="直接箭头连接符 43"/>
          <p:cNvCxnSpPr/>
          <p:nvPr/>
        </p:nvCxnSpPr>
        <p:spPr bwMode="auto">
          <a:xfrm flipV="1">
            <a:off x="7375976" y="184482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5" name="文本框 44"/>
          <p:cNvSpPr txBox="1"/>
          <p:nvPr/>
        </p:nvSpPr>
        <p:spPr>
          <a:xfrm>
            <a:off x="5663733" y="1869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923136" y="18448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4528154" y="15468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7452320" y="160785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9" name="矩形 58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3" name="文本框 62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5" name="文本框 64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6" name="文本框 65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67" name="矩形 66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0" name="文本框 69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72" name="文本框 71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直接连接符 73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" name="矩形 74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8" name="直接箭头连接符 77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9" name="文本框 78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80" name="文本框 79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82" name="文本框 81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连接符 85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7" name="矩形 86"/>
          <p:cNvSpPr/>
          <p:nvPr/>
        </p:nvSpPr>
        <p:spPr>
          <a:xfrm>
            <a:off x="4009033" y="3994547"/>
            <a:ext cx="4806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DeQueue (SeQueue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&amp;e)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 smtClean="0">
                <a:latin typeface="Times New Roman" panose="02020603050405020304" pitchFamily="18" charset="0"/>
              </a:rPr>
              <a:t>删去</a:t>
            </a:r>
            <a:r>
              <a:rPr lang="en-US" altLang="zh-CN" sz="1800" smtClean="0">
                <a:latin typeface="Times New Roman" panose="02020603050405020304" pitchFamily="18" charset="0"/>
              </a:rPr>
              <a:t>Q</a:t>
            </a:r>
            <a:r>
              <a:rPr lang="zh-CN" altLang="en-US" sz="1800" smtClean="0">
                <a:latin typeface="Times New Roman" panose="02020603050405020304" pitchFamily="18" charset="0"/>
              </a:rPr>
              <a:t>的队头元素将其放在</a:t>
            </a:r>
            <a:r>
              <a:rPr lang="en-US" altLang="zh-CN" sz="1800" smtClean="0">
                <a:latin typeface="Times New Roman" panose="02020603050405020304" pitchFamily="18" charset="0"/>
              </a:rPr>
              <a:t>e</a:t>
            </a:r>
            <a:r>
              <a:rPr lang="zh-CN" altLang="en-US" sz="1800" smtClean="0">
                <a:latin typeface="Times New Roman" panose="02020603050405020304" pitchFamily="18" charset="0"/>
              </a:rPr>
              <a:t>里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(Q.front==Q.rear)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</a:t>
            </a:r>
            <a:r>
              <a:rPr lang="zh-CN" altLang="en-US" sz="1800">
                <a:latin typeface="Times New Roman" panose="02020603050405020304" pitchFamily="18" charset="0"/>
              </a:rPr>
              <a:t>空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e = Q.sq[Q.front</a:t>
            </a:r>
            <a:r>
              <a:rPr lang="en-US" altLang="zh-CN" sz="1800" smtClean="0">
                <a:latin typeface="Times New Roman" panose="02020603050405020304" pitchFamily="18" charset="0"/>
              </a:rPr>
              <a:t>];  Q.front = Q.front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 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67706" y="1607852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03810" y="1607852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V="1">
            <a:off x="6127161" y="1823876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4" name="直接箭头连接符 43"/>
          <p:cNvCxnSpPr/>
          <p:nvPr/>
        </p:nvCxnSpPr>
        <p:spPr bwMode="auto">
          <a:xfrm flipV="1">
            <a:off x="7375976" y="184482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5" name="文本框 44"/>
          <p:cNvSpPr txBox="1"/>
          <p:nvPr/>
        </p:nvSpPr>
        <p:spPr>
          <a:xfrm>
            <a:off x="5663733" y="1869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923136" y="18448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4528154" y="15468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7452320" y="160785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" name="矩形 48"/>
          <p:cNvSpPr/>
          <p:nvPr/>
        </p:nvSpPr>
        <p:spPr bwMode="auto">
          <a:xfrm>
            <a:off x="5067706" y="314269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28184" y="3142693"/>
            <a:ext cx="999761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6300192" y="3355965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2" name="直接箭头连接符 51"/>
          <p:cNvCxnSpPr/>
          <p:nvPr/>
        </p:nvCxnSpPr>
        <p:spPr bwMode="auto">
          <a:xfrm flipV="1">
            <a:off x="7355184" y="3355965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3" name="文本框 52"/>
          <p:cNvSpPr txBox="1"/>
          <p:nvPr/>
        </p:nvSpPr>
        <p:spPr>
          <a:xfrm>
            <a:off x="6239797" y="34042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6923136" y="336699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4528154" y="308171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6228184" y="3142693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下箭头 57"/>
          <p:cNvSpPr/>
          <p:nvPr/>
        </p:nvSpPr>
        <p:spPr bwMode="auto">
          <a:xfrm>
            <a:off x="6311621" y="2313120"/>
            <a:ext cx="304257" cy="385209"/>
          </a:xfrm>
          <a:prstGeom prst="downArrow">
            <a:avLst/>
          </a:prstGeom>
          <a:solidFill>
            <a:srgbClr val="FF6600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3" name="文本框 62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5" name="文本框 64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6" name="文本框 65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67" name="矩形 66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0" name="文本框 69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72" name="文本框 71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直接连接符 73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" name="矩形 74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8" name="直接箭头连接符 77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9" name="文本框 78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80" name="文本框 79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82" name="文本框 81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连接符 85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7" name="矩形 86"/>
          <p:cNvSpPr/>
          <p:nvPr/>
        </p:nvSpPr>
        <p:spPr>
          <a:xfrm>
            <a:off x="4009033" y="3994547"/>
            <a:ext cx="4806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DeQueue (SeQueue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&amp;e)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 smtClean="0">
                <a:latin typeface="Times New Roman" panose="02020603050405020304" pitchFamily="18" charset="0"/>
              </a:rPr>
              <a:t>删去</a:t>
            </a:r>
            <a:r>
              <a:rPr lang="en-US" altLang="zh-CN" sz="1800" smtClean="0">
                <a:latin typeface="Times New Roman" panose="02020603050405020304" pitchFamily="18" charset="0"/>
              </a:rPr>
              <a:t>Q</a:t>
            </a:r>
            <a:r>
              <a:rPr lang="zh-CN" altLang="en-US" sz="1800" smtClean="0">
                <a:latin typeface="Times New Roman" panose="02020603050405020304" pitchFamily="18" charset="0"/>
              </a:rPr>
              <a:t>的队头元素将其放在</a:t>
            </a:r>
            <a:r>
              <a:rPr lang="en-US" altLang="zh-CN" sz="1800" smtClean="0">
                <a:latin typeface="Times New Roman" panose="02020603050405020304" pitchFamily="18" charset="0"/>
              </a:rPr>
              <a:t>e</a:t>
            </a:r>
            <a:r>
              <a:rPr lang="zh-CN" altLang="en-US" sz="1800" smtClean="0">
                <a:latin typeface="Times New Roman" panose="02020603050405020304" pitchFamily="18" charset="0"/>
              </a:rPr>
              <a:t>里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(Q.front==Q.rear)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</a:t>
            </a:r>
            <a:r>
              <a:rPr lang="zh-CN" altLang="en-US" sz="1800">
                <a:latin typeface="Times New Roman" panose="02020603050405020304" pitchFamily="18" charset="0"/>
              </a:rPr>
              <a:t>空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e = Q.sq[Q.front</a:t>
            </a:r>
            <a:r>
              <a:rPr lang="en-US" altLang="zh-CN" sz="1800" smtClean="0">
                <a:latin typeface="Times New Roman" panose="02020603050405020304" pitchFamily="18" charset="0"/>
              </a:rPr>
              <a:t>];  Q.front = Q.front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 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>
            <a:off x="6012160" y="314096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直接连接符 88"/>
          <p:cNvCxnSpPr/>
          <p:nvPr/>
        </p:nvCxnSpPr>
        <p:spPr bwMode="auto">
          <a:xfrm>
            <a:off x="7452320" y="314096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4" name="Rectangle 8"/>
          <p:cNvSpPr/>
          <p:nvPr/>
        </p:nvSpPr>
        <p:spPr>
          <a:xfrm>
            <a:off x="323850" y="1196752"/>
            <a:ext cx="250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SzPct val="12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类型定义：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251520" y="1772816"/>
            <a:ext cx="3456359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queuesize 100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typedef  struct  SqQueue {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QElemType  sq[queuesize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front, rear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lang="zh-CN" altLang="en-US" sz="2000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9033" y="3994547"/>
            <a:ext cx="4806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DeQueue (SeQueue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&amp;e)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 smtClean="0">
                <a:latin typeface="Times New Roman" panose="02020603050405020304" pitchFamily="18" charset="0"/>
              </a:rPr>
              <a:t>删去</a:t>
            </a:r>
            <a:r>
              <a:rPr lang="en-US" altLang="zh-CN" sz="1800" smtClean="0">
                <a:latin typeface="Times New Roman" panose="02020603050405020304" pitchFamily="18" charset="0"/>
              </a:rPr>
              <a:t>Q</a:t>
            </a:r>
            <a:r>
              <a:rPr lang="zh-CN" altLang="en-US" sz="1800" smtClean="0">
                <a:latin typeface="Times New Roman" panose="02020603050405020304" pitchFamily="18" charset="0"/>
              </a:rPr>
              <a:t>的队头元素将其放在</a:t>
            </a:r>
            <a:r>
              <a:rPr lang="en-US" altLang="zh-CN" sz="1800" smtClean="0">
                <a:latin typeface="Times New Roman" panose="02020603050405020304" pitchFamily="18" charset="0"/>
              </a:rPr>
              <a:t>e</a:t>
            </a:r>
            <a:r>
              <a:rPr lang="zh-CN" altLang="en-US" sz="1800" smtClean="0">
                <a:latin typeface="Times New Roman" panose="02020603050405020304" pitchFamily="18" charset="0"/>
              </a:rPr>
              <a:t>里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(Q.front==Q.rear)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</a:t>
            </a:r>
            <a:r>
              <a:rPr lang="zh-CN" altLang="en-US" sz="1800">
                <a:latin typeface="Times New Roman" panose="02020603050405020304" pitchFamily="18" charset="0"/>
              </a:rPr>
              <a:t>空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e = Q.sq[Q.front</a:t>
            </a:r>
            <a:r>
              <a:rPr lang="en-US" altLang="zh-CN" sz="1800" smtClean="0">
                <a:latin typeface="Times New Roman" panose="02020603050405020304" pitchFamily="18" charset="0"/>
              </a:rPr>
              <a:t>];  Q.front = Q.front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 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04905" y="5186396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245065" y="5186396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2339752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3563888" y="540242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7" name="文本框 46"/>
          <p:cNvSpPr txBox="1"/>
          <p:nvPr/>
        </p:nvSpPr>
        <p:spPr>
          <a:xfrm>
            <a:off x="1835696" y="54562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3131840" y="544522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49" name="文本框 48"/>
          <p:cNvSpPr txBox="1"/>
          <p:nvPr/>
        </p:nvSpPr>
        <p:spPr>
          <a:xfrm>
            <a:off x="265353" y="51254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50" name="文本框 49"/>
          <p:cNvSpPr txBox="1"/>
          <p:nvPr/>
        </p:nvSpPr>
        <p:spPr>
          <a:xfrm>
            <a:off x="227682" y="5447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列满</a:t>
            </a:r>
            <a:endParaRPr lang="zh-CN" altLang="en-US" sz="1200" b="1"/>
          </a:p>
        </p:txBody>
      </p:sp>
      <p:sp>
        <p:nvSpPr>
          <p:cNvPr id="51" name="矩形 50"/>
          <p:cNvSpPr/>
          <p:nvPr/>
        </p:nvSpPr>
        <p:spPr bwMode="auto">
          <a:xfrm>
            <a:off x="824988" y="5883073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V="1">
            <a:off x="2121132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2168931" y="6099097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4" name="文本框 53"/>
          <p:cNvSpPr txBox="1"/>
          <p:nvPr/>
        </p:nvSpPr>
        <p:spPr>
          <a:xfrm>
            <a:off x="2173057" y="61763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 = rear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285436" y="5822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56" name="文本框 55"/>
          <p:cNvSpPr txBox="1"/>
          <p:nvPr/>
        </p:nvSpPr>
        <p:spPr>
          <a:xfrm>
            <a:off x="247765" y="6144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队</a:t>
            </a:r>
            <a:r>
              <a:rPr lang="zh-CN" altLang="en-US" sz="1200" b="1" smtClean="0"/>
              <a:t>列空</a:t>
            </a:r>
            <a:endParaRPr lang="zh-CN" altLang="en-US" sz="1200" b="1"/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2245065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" name="直接连接符 57"/>
          <p:cNvCxnSpPr/>
          <p:nvPr/>
        </p:nvCxnSpPr>
        <p:spPr bwMode="auto">
          <a:xfrm>
            <a:off x="2029041" y="5877272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9" name="矩形 58"/>
          <p:cNvSpPr/>
          <p:nvPr/>
        </p:nvSpPr>
        <p:spPr bwMode="auto">
          <a:xfrm>
            <a:off x="804905" y="4509120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741009" y="4509120"/>
            <a:ext cx="1224136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V="1">
            <a:off x="1835696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3059832" y="4725144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3" name="文本框 62"/>
          <p:cNvSpPr txBox="1"/>
          <p:nvPr/>
        </p:nvSpPr>
        <p:spPr>
          <a:xfrm>
            <a:off x="1403648" y="47251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2627784" y="4725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5" name="文本框 64"/>
          <p:cNvSpPr txBox="1"/>
          <p:nvPr/>
        </p:nvSpPr>
        <p:spPr>
          <a:xfrm>
            <a:off x="265353" y="444814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66" name="文本框 65"/>
          <p:cNvSpPr txBox="1"/>
          <p:nvPr/>
        </p:nvSpPr>
        <p:spPr>
          <a:xfrm>
            <a:off x="759283" y="400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2689677" y="40050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68" name="直接箭头连接符 67"/>
          <p:cNvCxnSpPr/>
          <p:nvPr/>
        </p:nvCxnSpPr>
        <p:spPr bwMode="auto">
          <a:xfrm>
            <a:off x="339719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9" name="直接箭头连接符 68"/>
          <p:cNvCxnSpPr/>
          <p:nvPr/>
        </p:nvCxnSpPr>
        <p:spPr bwMode="auto">
          <a:xfrm>
            <a:off x="874013" y="4221088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连接符 69"/>
          <p:cNvCxnSpPr/>
          <p:nvPr/>
        </p:nvCxnSpPr>
        <p:spPr bwMode="auto">
          <a:xfrm>
            <a:off x="3131840" y="4509120"/>
            <a:ext cx="0" cy="216024"/>
          </a:xfrm>
          <a:prstGeom prst="line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" name="矩形 70"/>
          <p:cNvSpPr/>
          <p:nvPr/>
        </p:nvSpPr>
        <p:spPr>
          <a:xfrm>
            <a:off x="4041197" y="1556792"/>
            <a:ext cx="4923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bool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EnQueue 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(SqQueue </a:t>
            </a:r>
            <a:r>
              <a:rPr lang="en-US" altLang="zh-CN" sz="1800" b="1">
                <a:latin typeface="Times New Roman" panose="02020603050405020304" pitchFamily="18" charset="0"/>
                <a:ea typeface="黑体" panose="02010609060101010101" pitchFamily="49" charset="-122"/>
              </a:rPr>
              <a:t>&amp;Q, QElemType e</a:t>
            </a:r>
            <a:r>
              <a:rPr lang="en-US" altLang="zh-CN" sz="1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b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1800" b="1" smtClean="0">
                <a:latin typeface="Times New Roman" panose="02020603050405020304" pitchFamily="18" charset="0"/>
              </a:rPr>
              <a:t>{</a:t>
            </a:r>
            <a:r>
              <a:rPr lang="en-US" altLang="zh-CN" sz="1800" smtClean="0">
                <a:latin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</a:rPr>
              <a:t>// </a:t>
            </a:r>
            <a:r>
              <a:rPr lang="zh-CN" altLang="en-US" sz="1800">
                <a:latin typeface="Times New Roman" panose="02020603050405020304" pitchFamily="18" charset="0"/>
              </a:rPr>
              <a:t>插入元素</a:t>
            </a:r>
            <a:r>
              <a:rPr lang="en-US" altLang="zh-CN" sz="1800">
                <a:latin typeface="Times New Roman" panose="02020603050405020304" pitchFamily="18" charset="0"/>
              </a:rPr>
              <a:t>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zh-CN" altLang="en-US" sz="1800">
                <a:latin typeface="Times New Roman" panose="02020603050405020304" pitchFamily="18" charset="0"/>
              </a:rPr>
              <a:t>的新的队尾元素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if </a:t>
            </a:r>
            <a:r>
              <a:rPr lang="en-US" altLang="zh-CN" sz="1800" smtClean="0">
                <a:latin typeface="Times New Roman" panose="02020603050405020304" pitchFamily="18" charset="0"/>
              </a:rPr>
              <a:t>(Q.rear == queuesize)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return </a:t>
            </a:r>
            <a:r>
              <a:rPr lang="en-US" altLang="zh-CN" sz="1800" smtClean="0">
                <a:latin typeface="Times New Roman" panose="02020603050405020304" pitchFamily="18" charset="0"/>
              </a:rPr>
              <a:t>false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1800" smtClean="0">
                <a:latin typeface="Times New Roman" panose="02020603050405020304" pitchFamily="18" charset="0"/>
              </a:rPr>
              <a:t>//</a:t>
            </a:r>
            <a:r>
              <a:rPr lang="zh-CN" altLang="en-US" sz="1800" smtClean="0">
                <a:latin typeface="Times New Roman" panose="02020603050405020304" pitchFamily="18" charset="0"/>
              </a:rPr>
              <a:t>队列满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</a:rPr>
              <a:t>Q.sq[Q.rear] = </a:t>
            </a:r>
            <a:r>
              <a:rPr lang="en-US" altLang="zh-CN" sz="1800" smtClean="0">
                <a:latin typeface="Times New Roman" panose="02020603050405020304" pitchFamily="18" charset="0"/>
              </a:rPr>
              <a:t>e;  Q.rear = Q.rear + 1; </a:t>
            </a:r>
            <a:endParaRPr lang="en-US" altLang="zh-CN" sz="1800" smtClean="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   return</a:t>
            </a:r>
            <a:r>
              <a:rPr lang="en-US" altLang="zh-CN" sz="1800" smtClean="0">
                <a:latin typeface="Times New Roman" panose="02020603050405020304" pitchFamily="18" charset="0"/>
              </a:rPr>
              <a:t> true;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lvl="0" eaLnBrk="0" hangingPunct="0">
              <a:lnSpc>
                <a:spcPct val="140000"/>
              </a:lnSpc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列的缺点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列的缺点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324058" y="1340768"/>
            <a:ext cx="7727523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当队列会变满时，队列中可能还有</a:t>
            </a:r>
            <a:r>
              <a:rPr lang="zh-CN" altLang="en-US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很</a:t>
            </a: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多可用空间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14340" y="2435539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48064" y="2435539"/>
            <a:ext cx="630572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5247995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915024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4799637" y="2650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5915024" y="26507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574788" y="237456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24" name="文本框 23"/>
          <p:cNvSpPr txBox="1"/>
          <p:nvPr/>
        </p:nvSpPr>
        <p:spPr>
          <a:xfrm>
            <a:off x="2752022" y="299695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/>
              <a:t>队</a:t>
            </a:r>
            <a:r>
              <a:rPr lang="zh-CN" altLang="en-US" sz="1800" b="1" smtClean="0"/>
              <a:t>列满条件： </a:t>
            </a:r>
            <a:r>
              <a:rPr lang="en-US" altLang="zh-CN" sz="1800" b="1" smtClean="0"/>
              <a:t>rear = queuesize-1</a:t>
            </a:r>
            <a:endParaRPr lang="zh-CN" altLang="en-US" sz="1800" b="1"/>
          </a:p>
        </p:txBody>
      </p:sp>
      <p:sp>
        <p:nvSpPr>
          <p:cNvPr id="33" name="文本框 32"/>
          <p:cNvSpPr txBox="1"/>
          <p:nvPr/>
        </p:nvSpPr>
        <p:spPr>
          <a:xfrm>
            <a:off x="3086218" y="19168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5016612" y="191683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70662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7" name="直接箭头连接符 36"/>
          <p:cNvCxnSpPr/>
          <p:nvPr/>
        </p:nvCxnSpPr>
        <p:spPr bwMode="auto">
          <a:xfrm>
            <a:off x="320094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列的缺点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324058" y="1340768"/>
            <a:ext cx="7727523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当队列会变满时，队列中可能还有</a:t>
            </a:r>
            <a:r>
              <a:rPr lang="zh-CN" altLang="en-US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很</a:t>
            </a: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多可用空间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14340" y="2435539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48064" y="2435539"/>
            <a:ext cx="630572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5247995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915024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4799637" y="2650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5915024" y="26507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574788" y="237456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24" name="文本框 23"/>
          <p:cNvSpPr txBox="1"/>
          <p:nvPr/>
        </p:nvSpPr>
        <p:spPr>
          <a:xfrm>
            <a:off x="2752022" y="299695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/>
              <a:t>队</a:t>
            </a:r>
            <a:r>
              <a:rPr lang="zh-CN" altLang="en-US" sz="1800" b="1" smtClean="0"/>
              <a:t>列满条件： </a:t>
            </a:r>
            <a:r>
              <a:rPr lang="en-US" altLang="zh-CN" sz="1800" b="1" smtClean="0"/>
              <a:t>rear = queuesize-1</a:t>
            </a:r>
            <a:endParaRPr lang="zh-CN" altLang="en-US" sz="1800" b="1"/>
          </a:p>
        </p:txBody>
      </p:sp>
      <p:sp>
        <p:nvSpPr>
          <p:cNvPr id="33" name="文本框 32"/>
          <p:cNvSpPr txBox="1"/>
          <p:nvPr/>
        </p:nvSpPr>
        <p:spPr>
          <a:xfrm>
            <a:off x="3086218" y="19168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5016612" y="191683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70662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7" name="直接箭头连接符 36"/>
          <p:cNvCxnSpPr/>
          <p:nvPr/>
        </p:nvCxnSpPr>
        <p:spPr bwMode="auto">
          <a:xfrm>
            <a:off x="320094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8" name="Rectangle 9"/>
          <p:cNvSpPr/>
          <p:nvPr/>
        </p:nvSpPr>
        <p:spPr>
          <a:xfrm>
            <a:off x="444877" y="3789040"/>
            <a:ext cx="4571735" cy="16004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决方案：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循环队列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sq[queuesuze]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想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成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个首尾相接的环形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列的缺点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324058" y="1340768"/>
            <a:ext cx="7727523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当队列会变满时，队列中可能还有</a:t>
            </a:r>
            <a:r>
              <a:rPr lang="zh-CN" altLang="en-US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很</a:t>
            </a: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多可用空间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14340" y="2435539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48064" y="2435539"/>
            <a:ext cx="630572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5247995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915024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4799637" y="2650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5915024" y="26507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574788" y="237456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24" name="文本框 23"/>
          <p:cNvSpPr txBox="1"/>
          <p:nvPr/>
        </p:nvSpPr>
        <p:spPr>
          <a:xfrm>
            <a:off x="2752022" y="299695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/>
              <a:t>队</a:t>
            </a:r>
            <a:r>
              <a:rPr lang="zh-CN" altLang="en-US" sz="1800" b="1" smtClean="0"/>
              <a:t>列满条件： </a:t>
            </a:r>
            <a:r>
              <a:rPr lang="en-US" altLang="zh-CN" sz="1800" b="1" smtClean="0"/>
              <a:t>rear = queuesize-1</a:t>
            </a:r>
            <a:endParaRPr lang="zh-CN" altLang="en-US" sz="1800" b="1"/>
          </a:p>
        </p:txBody>
      </p:sp>
      <p:sp>
        <p:nvSpPr>
          <p:cNvPr id="33" name="文本框 32"/>
          <p:cNvSpPr txBox="1"/>
          <p:nvPr/>
        </p:nvSpPr>
        <p:spPr>
          <a:xfrm>
            <a:off x="3086218" y="19168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5016612" y="191683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70662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7" name="直接箭头连接符 36"/>
          <p:cNvCxnSpPr/>
          <p:nvPr/>
        </p:nvCxnSpPr>
        <p:spPr bwMode="auto">
          <a:xfrm>
            <a:off x="320094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8" name="Rectangle 9"/>
          <p:cNvSpPr/>
          <p:nvPr/>
        </p:nvSpPr>
        <p:spPr>
          <a:xfrm>
            <a:off x="444877" y="3789040"/>
            <a:ext cx="4571735" cy="16004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决方案：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循环队列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sq[queuesuze]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想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成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个首尾相接的环形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583160" y="5758182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616884" y="5758182"/>
            <a:ext cx="630572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3724214" y="5974206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/>
          <p:nvPr/>
        </p:nvCxnSpPr>
        <p:spPr bwMode="auto">
          <a:xfrm flipV="1">
            <a:off x="4402856" y="5974206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8" name="文本框 57"/>
          <p:cNvSpPr txBox="1"/>
          <p:nvPr/>
        </p:nvSpPr>
        <p:spPr>
          <a:xfrm>
            <a:off x="3275856" y="59733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59" name="文本框 58"/>
          <p:cNvSpPr txBox="1"/>
          <p:nvPr/>
        </p:nvSpPr>
        <p:spPr>
          <a:xfrm>
            <a:off x="3970808" y="597337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1555038" y="523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3485432" y="523947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4175448" y="5455499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4" name="直接箭头连接符 63"/>
          <p:cNvCxnSpPr/>
          <p:nvPr/>
        </p:nvCxnSpPr>
        <p:spPr bwMode="auto">
          <a:xfrm>
            <a:off x="1669768" y="5455499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93540" name="直接连接符 193539"/>
          <p:cNvCxnSpPr/>
          <p:nvPr/>
        </p:nvCxnSpPr>
        <p:spPr bwMode="auto">
          <a:xfrm>
            <a:off x="4697004" y="5866194"/>
            <a:ext cx="0" cy="65915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cxnSp>
        <p:nvCxnSpPr>
          <p:cNvPr id="193542" name="直接连接符 193541"/>
          <p:cNvCxnSpPr/>
          <p:nvPr/>
        </p:nvCxnSpPr>
        <p:spPr bwMode="auto">
          <a:xfrm flipH="1">
            <a:off x="1043608" y="6525344"/>
            <a:ext cx="3653397" cy="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cxnSp>
        <p:nvCxnSpPr>
          <p:cNvPr id="193548" name="直接连接符 193547"/>
          <p:cNvCxnSpPr/>
          <p:nvPr/>
        </p:nvCxnSpPr>
        <p:spPr bwMode="auto">
          <a:xfrm flipV="1">
            <a:off x="1043608" y="5866194"/>
            <a:ext cx="0" cy="65915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cxnSp>
        <p:nvCxnSpPr>
          <p:cNvPr id="193551" name="直接箭头连接符 193550"/>
          <p:cNvCxnSpPr>
            <a:endCxn id="54" idx="1"/>
          </p:cNvCxnSpPr>
          <p:nvPr/>
        </p:nvCxnSpPr>
        <p:spPr bwMode="auto">
          <a:xfrm>
            <a:off x="1043608" y="5866194"/>
            <a:ext cx="539552" cy="0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triangle"/>
          </a:ln>
        </p:spPr>
      </p:cxnSp>
      <p:cxnSp>
        <p:nvCxnSpPr>
          <p:cNvPr id="193553" name="直接箭头连接符 193552"/>
          <p:cNvCxnSpPr>
            <a:stCxn id="55" idx="3"/>
          </p:cNvCxnSpPr>
          <p:nvPr/>
        </p:nvCxnSpPr>
        <p:spPr bwMode="auto">
          <a:xfrm>
            <a:off x="4247456" y="5866194"/>
            <a:ext cx="449548" cy="0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triangle"/>
          </a:ln>
        </p:spPr>
      </p:cxnSp>
      <p:sp>
        <p:nvSpPr>
          <p:cNvPr id="193554" name="文本框 193553"/>
          <p:cNvSpPr txBox="1"/>
          <p:nvPr/>
        </p:nvSpPr>
        <p:spPr>
          <a:xfrm>
            <a:off x="4843169" y="5788709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即：</a:t>
            </a:r>
            <a:r>
              <a:rPr lang="en-US" altLang="zh-CN" sz="2400" smtClean="0"/>
              <a:t>(queuesize-1)+1 = 0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426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列的缺点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3545" name="Rectangle 9"/>
          <p:cNvSpPr/>
          <p:nvPr/>
        </p:nvSpPr>
        <p:spPr>
          <a:xfrm>
            <a:off x="324058" y="1340768"/>
            <a:ext cx="7727523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当队列会变满时，队列中可能还有</a:t>
            </a:r>
            <a:r>
              <a:rPr lang="zh-CN" altLang="en-US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很</a:t>
            </a:r>
            <a:r>
              <a:rPr lang="zh-CN" altLang="en-US" smtClean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多可用空间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14340" y="2435539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48064" y="2435539"/>
            <a:ext cx="630572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5247995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915024" y="2651563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4799637" y="2650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5915024" y="26507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574788" y="237456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Sq[..]</a:t>
            </a:r>
            <a:endParaRPr lang="zh-CN" altLang="en-US" sz="1200" b="1"/>
          </a:p>
        </p:txBody>
      </p:sp>
      <p:sp>
        <p:nvSpPr>
          <p:cNvPr id="24" name="文本框 23"/>
          <p:cNvSpPr txBox="1"/>
          <p:nvPr/>
        </p:nvSpPr>
        <p:spPr>
          <a:xfrm>
            <a:off x="2752022" y="299695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/>
              <a:t>队</a:t>
            </a:r>
            <a:r>
              <a:rPr lang="zh-CN" altLang="en-US" sz="1800" b="1" smtClean="0"/>
              <a:t>列满条件： </a:t>
            </a:r>
            <a:r>
              <a:rPr lang="en-US" altLang="zh-CN" sz="1800" b="1" smtClean="0"/>
              <a:t>rear = queuesize-1</a:t>
            </a:r>
            <a:endParaRPr lang="zh-CN" altLang="en-US" sz="1800" b="1"/>
          </a:p>
        </p:txBody>
      </p:sp>
      <p:sp>
        <p:nvSpPr>
          <p:cNvPr id="33" name="文本框 32"/>
          <p:cNvSpPr txBox="1"/>
          <p:nvPr/>
        </p:nvSpPr>
        <p:spPr>
          <a:xfrm>
            <a:off x="3086218" y="19168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5016612" y="191683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70662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7" name="直接箭头连接符 36"/>
          <p:cNvCxnSpPr/>
          <p:nvPr/>
        </p:nvCxnSpPr>
        <p:spPr bwMode="auto">
          <a:xfrm>
            <a:off x="3200948" y="2132856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8" name="Rectangle 9"/>
          <p:cNvSpPr/>
          <p:nvPr/>
        </p:nvSpPr>
        <p:spPr>
          <a:xfrm>
            <a:off x="444877" y="3789040"/>
            <a:ext cx="4571735" cy="16004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决方案：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循环队列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sq[queuesuze]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想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成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个首尾相接的环形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583160" y="5758182"/>
            <a:ext cx="2664296" cy="216024"/>
          </a:xfrm>
          <a:prstGeom prst="rect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616884" y="5758182"/>
            <a:ext cx="630572" cy="216024"/>
          </a:xfrm>
          <a:prstGeom prst="rect">
            <a:avLst/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3724214" y="5974206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/>
          <p:nvPr/>
        </p:nvCxnSpPr>
        <p:spPr bwMode="auto">
          <a:xfrm flipV="1">
            <a:off x="4402856" y="5974206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8" name="文本框 57"/>
          <p:cNvSpPr txBox="1"/>
          <p:nvPr/>
        </p:nvSpPr>
        <p:spPr>
          <a:xfrm>
            <a:off x="3275856" y="59733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sp>
        <p:nvSpPr>
          <p:cNvPr id="59" name="文本框 58"/>
          <p:cNvSpPr txBox="1"/>
          <p:nvPr/>
        </p:nvSpPr>
        <p:spPr>
          <a:xfrm>
            <a:off x="3970808" y="597337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1555038" y="523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3485432" y="523947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4175448" y="5455499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4" name="直接箭头连接符 63"/>
          <p:cNvCxnSpPr/>
          <p:nvPr/>
        </p:nvCxnSpPr>
        <p:spPr bwMode="auto">
          <a:xfrm>
            <a:off x="1669768" y="5455499"/>
            <a:ext cx="0" cy="241708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93540" name="直接连接符 193539"/>
          <p:cNvCxnSpPr/>
          <p:nvPr/>
        </p:nvCxnSpPr>
        <p:spPr bwMode="auto">
          <a:xfrm>
            <a:off x="4697004" y="5866194"/>
            <a:ext cx="0" cy="65915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cxnSp>
        <p:nvCxnSpPr>
          <p:cNvPr id="193542" name="直接连接符 193541"/>
          <p:cNvCxnSpPr/>
          <p:nvPr/>
        </p:nvCxnSpPr>
        <p:spPr bwMode="auto">
          <a:xfrm flipH="1">
            <a:off x="1043608" y="6525344"/>
            <a:ext cx="3653397" cy="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cxnSp>
        <p:nvCxnSpPr>
          <p:cNvPr id="193548" name="直接连接符 193547"/>
          <p:cNvCxnSpPr/>
          <p:nvPr/>
        </p:nvCxnSpPr>
        <p:spPr bwMode="auto">
          <a:xfrm flipV="1">
            <a:off x="1043608" y="5866194"/>
            <a:ext cx="0" cy="659150"/>
          </a:xfrm>
          <a:prstGeom prst="line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cxnSp>
        <p:nvCxnSpPr>
          <p:cNvPr id="193551" name="直接箭头连接符 193550"/>
          <p:cNvCxnSpPr>
            <a:endCxn id="54" idx="1"/>
          </p:cNvCxnSpPr>
          <p:nvPr/>
        </p:nvCxnSpPr>
        <p:spPr bwMode="auto">
          <a:xfrm>
            <a:off x="1043608" y="5866194"/>
            <a:ext cx="539552" cy="0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triangle"/>
          </a:ln>
        </p:spPr>
      </p:cxnSp>
      <p:cxnSp>
        <p:nvCxnSpPr>
          <p:cNvPr id="193553" name="直接箭头连接符 193552"/>
          <p:cNvCxnSpPr>
            <a:stCxn id="55" idx="3"/>
          </p:cNvCxnSpPr>
          <p:nvPr/>
        </p:nvCxnSpPr>
        <p:spPr bwMode="auto">
          <a:xfrm>
            <a:off x="4247456" y="5866194"/>
            <a:ext cx="449548" cy="0"/>
          </a:xfrm>
          <a:prstGeom prst="straightConnector1">
            <a:avLst/>
          </a:prstGeom>
          <a:solidFill>
            <a:schemeClr val="accent1"/>
          </a:solidFill>
          <a:ln w="38100" cap="flat" cmpd="thinThick" algn="ctr">
            <a:solidFill>
              <a:srgbClr val="FF6600"/>
            </a:solidFill>
            <a:prstDash val="sysDash"/>
            <a:miter lim="800000"/>
            <a:headEnd type="none" w="med" len="med"/>
            <a:tailEnd type="triangle"/>
          </a:ln>
        </p:spPr>
      </p:cxnSp>
      <p:sp>
        <p:nvSpPr>
          <p:cNvPr id="193554" name="文本框 193553"/>
          <p:cNvSpPr txBox="1"/>
          <p:nvPr/>
        </p:nvSpPr>
        <p:spPr>
          <a:xfrm>
            <a:off x="4843169" y="5788709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即：</a:t>
            </a:r>
            <a:r>
              <a:rPr lang="en-US" altLang="zh-CN" sz="2400" smtClean="0"/>
              <a:t>(queuesize-1)+1 = 0</a:t>
            </a:r>
            <a:endParaRPr lang="zh-CN" altLang="en-US" sz="2400"/>
          </a:p>
        </p:txBody>
      </p:sp>
      <p:sp>
        <p:nvSpPr>
          <p:cNvPr id="94" name="文本框 93"/>
          <p:cNvSpPr txBox="1"/>
          <p:nvPr/>
        </p:nvSpPr>
        <p:spPr>
          <a:xfrm>
            <a:off x="8112005" y="38720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5" name="直接箭头连接符 94"/>
          <p:cNvCxnSpPr/>
          <p:nvPr/>
        </p:nvCxnSpPr>
        <p:spPr bwMode="auto">
          <a:xfrm flipH="1">
            <a:off x="7952694" y="4100234"/>
            <a:ext cx="193403" cy="120854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6" name="文本框 95"/>
          <p:cNvSpPr txBox="1"/>
          <p:nvPr/>
        </p:nvSpPr>
        <p:spPr>
          <a:xfrm>
            <a:off x="5947465" y="373145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6189188" y="4005064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8" name="椭圆 97"/>
          <p:cNvSpPr/>
          <p:nvPr/>
        </p:nvSpPr>
        <p:spPr bwMode="auto">
          <a:xfrm>
            <a:off x="6167898" y="3833914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弧形 98"/>
          <p:cNvSpPr/>
          <p:nvPr/>
        </p:nvSpPr>
        <p:spPr bwMode="auto">
          <a:xfrm>
            <a:off x="6189188" y="3833914"/>
            <a:ext cx="1901527" cy="1899342"/>
          </a:xfrm>
          <a:prstGeom prst="arc">
            <a:avLst>
              <a:gd name="adj1" fmla="val 13448381"/>
              <a:gd name="adj2" fmla="val 19969857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445402" y="4121945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870325" y="35569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103" name="文本框 102"/>
          <p:cNvSpPr txBox="1"/>
          <p:nvPr/>
        </p:nvSpPr>
        <p:spPr>
          <a:xfrm>
            <a:off x="7073595" y="352918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7139951" y="3833914"/>
            <a:ext cx="0" cy="315166"/>
          </a:xfrm>
          <a:prstGeom prst="line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/>
          <p:nvPr/>
        </p:nvSpPr>
        <p:spPr>
          <a:xfrm>
            <a:off x="250825" y="188913"/>
            <a:ext cx="2232943" cy="64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r>
              <a:rPr lang="zh-CN" altLang="en-US" sz="3600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队列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96380" y="16828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front</a:t>
            </a:r>
            <a:endParaRPr lang="zh-CN" altLang="en-US" sz="1200"/>
          </a:p>
        </p:txBody>
      </p:sp>
      <p:cxnSp>
        <p:nvCxnSpPr>
          <p:cNvPr id="91" name="直接箭头连接符 90"/>
          <p:cNvCxnSpPr/>
          <p:nvPr/>
        </p:nvCxnSpPr>
        <p:spPr bwMode="auto">
          <a:xfrm flipH="1">
            <a:off x="5137069" y="1911016"/>
            <a:ext cx="193403" cy="120854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文本框 91"/>
          <p:cNvSpPr txBox="1"/>
          <p:nvPr/>
        </p:nvSpPr>
        <p:spPr>
          <a:xfrm>
            <a:off x="3131840" y="154223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rear</a:t>
            </a:r>
            <a:endParaRPr lang="zh-CN" altLang="en-US" sz="1200"/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3373563" y="1815846"/>
            <a:ext cx="174161" cy="172783"/>
          </a:xfrm>
          <a:prstGeom prst="straightConnector1">
            <a:avLst/>
          </a:prstGeom>
          <a:solidFill>
            <a:schemeClr val="accent1"/>
          </a:solidFill>
          <a:ln w="127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1" name="椭圆 50"/>
          <p:cNvSpPr/>
          <p:nvPr/>
        </p:nvSpPr>
        <p:spPr bwMode="auto">
          <a:xfrm>
            <a:off x="3352273" y="1644696"/>
            <a:ext cx="1907704" cy="1872207"/>
          </a:xfrm>
          <a:prstGeom prst="ellipse">
            <a:avLst/>
          </a:prstGeom>
          <a:solidFill>
            <a:schemeClr val="bg1"/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弧形 7"/>
          <p:cNvSpPr/>
          <p:nvPr/>
        </p:nvSpPr>
        <p:spPr bwMode="auto">
          <a:xfrm>
            <a:off x="3373563" y="1644696"/>
            <a:ext cx="1901527" cy="1899342"/>
          </a:xfrm>
          <a:prstGeom prst="arc">
            <a:avLst>
              <a:gd name="adj1" fmla="val 13448381"/>
              <a:gd name="adj2" fmla="val 19969857"/>
            </a:avLst>
          </a:prstGeom>
          <a:solidFill>
            <a:schemeClr val="accent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629777" y="1932727"/>
            <a:ext cx="1306672" cy="12981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20102" y="13684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0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323372" y="134076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queuesize-1</a:t>
            </a:r>
            <a:endParaRPr lang="zh-CN" altLang="en-US" sz="120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4342396" y="1672423"/>
            <a:ext cx="0" cy="238593"/>
          </a:xfrm>
          <a:prstGeom prst="line">
            <a:avLst/>
          </a:prstGeom>
          <a:solidFill>
            <a:schemeClr val="accent1"/>
          </a:solidFill>
          <a:ln w="762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1646ba6f-2f7f-44e5-b2bd-2b21a5a32320}"/>
</p:tagLst>
</file>

<file path=ppt/theme/theme1.xml><?xml version="1.0" encoding="utf-8"?>
<a:theme xmlns:a="http://schemas.openxmlformats.org/drawingml/2006/main" name="sample">
  <a:themeElements>
    <a:clrScheme name="sample 4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6600CC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6600CC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参考123TGp_biz_diagram_v2[1]</Template>
  <TotalTime>0</TotalTime>
  <Words>18212</Words>
  <Application>WPS 演示</Application>
  <PresentationFormat>全屏显示(4:3)</PresentationFormat>
  <Paragraphs>2506</Paragraphs>
  <Slides>111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8" baseType="lpstr">
      <vt:lpstr>Arial</vt:lpstr>
      <vt:lpstr>宋体</vt:lpstr>
      <vt:lpstr>Wingdings</vt:lpstr>
      <vt:lpstr>Verdana</vt:lpstr>
      <vt:lpstr>Times New Roman</vt:lpstr>
      <vt:lpstr>隶书</vt:lpstr>
      <vt:lpstr>微软雅黑</vt:lpstr>
      <vt:lpstr>楷体_GB2312</vt:lpstr>
      <vt:lpstr>华文彩云</vt:lpstr>
      <vt:lpstr>新宋体</vt:lpstr>
      <vt:lpstr>黑体</vt:lpstr>
      <vt:lpstr>Arial Unicode MS</vt:lpstr>
      <vt:lpstr>Comic Sans MS</vt:lpstr>
      <vt:lpstr>_x000B__x000C_</vt:lpstr>
      <vt:lpstr>Segoe Print</vt:lpstr>
      <vt:lpstr>Symbol</vt:lpstr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原理：         N = (N div d)×d + N mod d   </vt:lpstr>
      <vt:lpstr>PowerPoint 演示文稿</vt:lpstr>
      <vt:lpstr>PowerPoint 演示文稿</vt:lpstr>
      <vt:lpstr>分析可能出现的不匹配的情况：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如何从后缀式求值？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InitQueue(&amp;Q)       操作结果：构造一个空队列Q。 DestroyQueue(&amp;Q)      初始条件：队列Q已存在。       操作结果：队列Q被销毁，不再存在。  QueueEmpty(Q)      初始条件：队列Q已存在。       操作结果：若Q为空队列，则返回TRUE，否则返回FALSE。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第三章栈和队列</dc:title>
  <dc:creator>thcic</dc:creator>
  <cp:lastModifiedBy>GJun</cp:lastModifiedBy>
  <cp:revision>847</cp:revision>
  <dcterms:created xsi:type="dcterms:W3CDTF">1998-08-18T07:31:00Z</dcterms:created>
  <dcterms:modified xsi:type="dcterms:W3CDTF">2019-09-18T02:35:45Z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