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7"/>
  </p:handoutMasterIdLst>
  <p:sldIdLst>
    <p:sldId id="542" r:id="rId3"/>
    <p:sldId id="327" r:id="rId5"/>
    <p:sldId id="308" r:id="rId6"/>
    <p:sldId id="257" r:id="rId7"/>
    <p:sldId id="328" r:id="rId8"/>
    <p:sldId id="329" r:id="rId9"/>
    <p:sldId id="330" r:id="rId10"/>
    <p:sldId id="333" r:id="rId11"/>
    <p:sldId id="335" r:id="rId12"/>
    <p:sldId id="337" r:id="rId13"/>
    <p:sldId id="338" r:id="rId14"/>
    <p:sldId id="339" r:id="rId15"/>
    <p:sldId id="341" r:id="rId16"/>
    <p:sldId id="342" r:id="rId17"/>
    <p:sldId id="343" r:id="rId18"/>
    <p:sldId id="345" r:id="rId19"/>
    <p:sldId id="346" r:id="rId20"/>
    <p:sldId id="347" r:id="rId21"/>
    <p:sldId id="348" r:id="rId22"/>
    <p:sldId id="349" r:id="rId23"/>
    <p:sldId id="350" r:id="rId24"/>
    <p:sldId id="351" r:id="rId25"/>
    <p:sldId id="352" r:id="rId26"/>
    <p:sldId id="355" r:id="rId27"/>
    <p:sldId id="259" r:id="rId28"/>
    <p:sldId id="353" r:id="rId29"/>
    <p:sldId id="298" r:id="rId30"/>
    <p:sldId id="30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265" r:id="rId44"/>
    <p:sldId id="370" r:id="rId45"/>
    <p:sldId id="371" r:id="rId46"/>
    <p:sldId id="372" r:id="rId47"/>
    <p:sldId id="373" r:id="rId48"/>
    <p:sldId id="374" r:id="rId49"/>
    <p:sldId id="375" r:id="rId50"/>
    <p:sldId id="376" r:id="rId51"/>
    <p:sldId id="378" r:id="rId52"/>
    <p:sldId id="379" r:id="rId53"/>
    <p:sldId id="380" r:id="rId54"/>
    <p:sldId id="381" r:id="rId55"/>
    <p:sldId id="382" r:id="rId56"/>
    <p:sldId id="383" r:id="rId57"/>
    <p:sldId id="384" r:id="rId58"/>
    <p:sldId id="385" r:id="rId59"/>
    <p:sldId id="386" r:id="rId60"/>
    <p:sldId id="387" r:id="rId61"/>
    <p:sldId id="388" r:id="rId62"/>
    <p:sldId id="440" r:id="rId63"/>
    <p:sldId id="441"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 id="404" r:id="rId80"/>
    <p:sldId id="405" r:id="rId81"/>
    <p:sldId id="406" r:id="rId82"/>
    <p:sldId id="407" r:id="rId83"/>
    <p:sldId id="408" r:id="rId84"/>
    <p:sldId id="409" r:id="rId85"/>
    <p:sldId id="410" r:id="rId86"/>
    <p:sldId id="411" r:id="rId87"/>
    <p:sldId id="412" r:id="rId88"/>
    <p:sldId id="414" r:id="rId89"/>
    <p:sldId id="415" r:id="rId90"/>
    <p:sldId id="416" r:id="rId91"/>
    <p:sldId id="417" r:id="rId92"/>
    <p:sldId id="418" r:id="rId93"/>
    <p:sldId id="422" r:id="rId94"/>
    <p:sldId id="423" r:id="rId95"/>
    <p:sldId id="424" r:id="rId96"/>
    <p:sldId id="425" r:id="rId97"/>
    <p:sldId id="426" r:id="rId98"/>
    <p:sldId id="427" r:id="rId99"/>
    <p:sldId id="428" r:id="rId100"/>
    <p:sldId id="437" r:id="rId101"/>
    <p:sldId id="430" r:id="rId102"/>
    <p:sldId id="431" r:id="rId103"/>
    <p:sldId id="432" r:id="rId104"/>
    <p:sldId id="433" r:id="rId105"/>
    <p:sldId id="434" r:id="rId10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a:srgbClr val="669900"/>
    <a:srgbClr val="009900"/>
    <a:srgbClr val="6600FF"/>
    <a:srgbClr val="000000"/>
    <a:srgbClr val="0000CC"/>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996"/>
  </p:normalViewPr>
  <p:slideViewPr>
    <p:cSldViewPr snapToGrid="0" showGuides="1">
      <p:cViewPr varScale="1">
        <p:scale>
          <a:sx n="107" d="100"/>
          <a:sy n="107" d="100"/>
        </p:scale>
        <p:origin x="-1710" y="-90"/>
      </p:cViewPr>
      <p:guideLst>
        <p:guide orient="horz" pos="2883"/>
        <p:guide pos="219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50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9.emf"/><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6740" name="Rectangle 4"/>
          <p:cNvSpPr>
            <a:spLocks noGrp="1" noRot="1" noChangeAspec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7" name="Rectangle 2"/>
          <p:cNvSpPr>
            <a:spLocks noChangeArrowheads="1"/>
          </p:cNvSpPr>
          <p:nvPr/>
        </p:nvSpPr>
        <p:spPr bwMode="auto">
          <a:xfrm>
            <a:off x="0" y="3527425"/>
            <a:ext cx="9144000" cy="33575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18" name="Oval 3"/>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9" name="Rectangle 7"/>
          <p:cNvSpPr>
            <a:spLocks noChangeArrowheads="1"/>
          </p:cNvSpPr>
          <p:nvPr/>
        </p:nvSpPr>
        <p:spPr bwMode="gray">
          <a:xfrm>
            <a:off x="0" y="3141663"/>
            <a:ext cx="9144000" cy="431800"/>
          </a:xfrm>
          <a:prstGeom prst="rect">
            <a:avLst/>
          </a:prstGeom>
          <a:solidFill>
            <a:schemeClr val="tx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20" name="Oval 8"/>
          <p:cNvSpPr>
            <a:spLocks noChangeArrowheads="1"/>
          </p:cNvSpPr>
          <p:nvPr/>
        </p:nvSpPr>
        <p:spPr bwMode="gray">
          <a:xfrm>
            <a:off x="276225" y="1255713"/>
            <a:ext cx="4656138" cy="4837113"/>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2054" name="Freeform 9" descr="1"/>
          <p:cNvSpPr/>
          <p:nvPr/>
        </p:nvSpPr>
        <p:spPr>
          <a:xfrm>
            <a:off x="1130300" y="1416050"/>
            <a:ext cx="2873375" cy="2182813"/>
          </a:xfrm>
          <a:custGeom>
            <a:avLst/>
            <a:gdLst/>
            <a:ahLst/>
            <a:cxnLst>
              <a:cxn ang="0">
                <a:pos x="2147483647" y="2147483647"/>
              </a:cxn>
              <a:cxn ang="0">
                <a:pos x="2147483647" y="995462741"/>
              </a:cxn>
              <a:cxn ang="0">
                <a:pos x="2147483647" y="60483764"/>
              </a:cxn>
              <a:cxn ang="0">
                <a:pos x="0" y="997982104"/>
              </a:cxn>
              <a:cxn ang="0">
                <a:pos x="2147483647" y="2147483647"/>
              </a:cxn>
            </a:cxnLst>
            <a:rect l="0" t="0" r="0" b="0"/>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rotWithShape="1">
            <a:blip r:embed="rId2" cstate="print"/>
            <a:stretch>
              <a:fillRect/>
            </a:stretch>
          </a:blipFill>
          <a:ln w="76200">
            <a:noFill/>
          </a:ln>
        </p:spPr>
        <p:txBody>
          <a:bodyPr/>
          <a:lstStyle/>
          <a:p>
            <a:endParaRPr lang="zh-CN" altLang="en-US"/>
          </a:p>
        </p:txBody>
      </p:sp>
      <p:sp>
        <p:nvSpPr>
          <p:cNvPr id="2055" name="Freeform 10" descr="2"/>
          <p:cNvSpPr/>
          <p:nvPr/>
        </p:nvSpPr>
        <p:spPr>
          <a:xfrm>
            <a:off x="376238" y="2147888"/>
            <a:ext cx="2103437" cy="3032125"/>
          </a:xfrm>
          <a:custGeom>
            <a:avLst/>
            <a:gdLst/>
            <a:ahLst/>
            <a:cxnLst>
              <a:cxn ang="0">
                <a:pos x="2147483647" y="2147483647"/>
              </a:cxn>
              <a:cxn ang="0">
                <a:pos x="1043344439" y="0"/>
              </a:cxn>
              <a:cxn ang="0">
                <a:pos x="68043409" y="2147483647"/>
              </a:cxn>
              <a:cxn ang="0">
                <a:pos x="1013102572" y="2147483647"/>
              </a:cxn>
              <a:cxn ang="0">
                <a:pos x="2147483647" y="2147483647"/>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3" cstate="print"/>
            <a:stretch>
              <a:fillRect/>
            </a:stretch>
          </a:blipFill>
          <a:ln w="76200">
            <a:noFill/>
          </a:ln>
        </p:spPr>
        <p:txBody>
          <a:bodyPr/>
          <a:lstStyle/>
          <a:p>
            <a:endParaRPr lang="zh-CN" altLang="en-US"/>
          </a:p>
        </p:txBody>
      </p:sp>
      <p:sp>
        <p:nvSpPr>
          <p:cNvPr id="2056" name="Freeform 11" descr="55282"/>
          <p:cNvSpPr/>
          <p:nvPr/>
        </p:nvSpPr>
        <p:spPr>
          <a:xfrm>
            <a:off x="1085850" y="3730625"/>
            <a:ext cx="2962275" cy="2219325"/>
          </a:xfrm>
          <a:custGeom>
            <a:avLst/>
            <a:gdLst/>
            <a:ahLst/>
            <a:cxnLst>
              <a:cxn ang="0">
                <a:pos x="2147483647" y="0"/>
              </a:cxn>
              <a:cxn ang="0">
                <a:pos x="0" y="2147483647"/>
              </a:cxn>
              <a:cxn ang="0">
                <a:pos x="2147483647" y="2147483647"/>
              </a:cxn>
              <a:cxn ang="0">
                <a:pos x="2147483647" y="2147483647"/>
              </a:cxn>
              <a:cxn ang="0">
                <a:pos x="2147483647"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4" cstate="print"/>
            <a:stretch>
              <a:fillRect/>
            </a:stretch>
          </a:blipFill>
          <a:ln w="76200">
            <a:noFill/>
          </a:ln>
        </p:spPr>
        <p:txBody>
          <a:bodyPr/>
          <a:lstStyle/>
          <a:p>
            <a:endParaRPr lang="zh-CN" altLang="en-US"/>
          </a:p>
        </p:txBody>
      </p:sp>
      <p:sp>
        <p:nvSpPr>
          <p:cNvPr id="2057" name="Freeform 14" descr="4"/>
          <p:cNvSpPr/>
          <p:nvPr/>
        </p:nvSpPr>
        <p:spPr>
          <a:xfrm>
            <a:off x="2625725" y="2119313"/>
            <a:ext cx="2139950" cy="3116262"/>
          </a:xfrm>
          <a:custGeom>
            <a:avLst/>
            <a:gdLst/>
            <a:ahLst/>
            <a:cxnLst>
              <a:cxn ang="0">
                <a:pos x="2147483647" y="2147483647"/>
              </a:cxn>
              <a:cxn ang="0">
                <a:pos x="2147483647" y="2147483647"/>
              </a:cxn>
              <a:cxn ang="0">
                <a:pos x="2147483647" y="0"/>
              </a:cxn>
              <a:cxn ang="0">
                <a:pos x="0" y="2147483647"/>
              </a:cxn>
              <a:cxn ang="0">
                <a:pos x="2147483647" y="2147483647"/>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5" cstate="print"/>
            <a:stretch>
              <a:fillRect/>
            </a:stretch>
          </a:blipFill>
          <a:ln w="76200">
            <a:noFill/>
          </a:ln>
        </p:spPr>
        <p:txBody>
          <a:bodyPr/>
          <a:lstStyle/>
          <a:p>
            <a:endParaRPr lang="zh-CN" altLang="en-US"/>
          </a:p>
        </p:txBody>
      </p:sp>
      <p:sp>
        <p:nvSpPr>
          <p:cNvPr id="25" name="Oval 15"/>
          <p:cNvSpPr>
            <a:spLocks noChangeArrowheads="1"/>
          </p:cNvSpPr>
          <p:nvPr/>
        </p:nvSpPr>
        <p:spPr bwMode="gray">
          <a:xfrm>
            <a:off x="1806575" y="2954338"/>
            <a:ext cx="1655763" cy="1655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26" name="Text Box 16"/>
          <p:cNvSpPr txBox="1">
            <a:spLocks noChangeArrowheads="1"/>
          </p:cNvSpPr>
          <p:nvPr/>
        </p:nvSpPr>
        <p:spPr bwMode="auto">
          <a:xfrm>
            <a:off x="1981200" y="3505200"/>
            <a:ext cx="1308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Verdana" panose="020B0604030504040204" pitchFamily="34" charset="0"/>
                <a:ea typeface="宋体" panose="02010600030101010101" pitchFamily="2" charset="-122"/>
                <a:cs typeface="+mn-cs"/>
              </a:rPr>
              <a:t> GU</a:t>
            </a:r>
            <a:endParaRPr kumimoji="0" lang="en-US" altLang="zh-CN" sz="2800" b="1" i="0" u="none" strike="noStrike" kern="1200" cap="none" spc="0" normalizeH="0" baseline="0" noProof="0" dirty="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0364" name="Rectangle 12"/>
          <p:cNvSpPr>
            <a:spLocks noGrp="1" noChangeArrowheads="1"/>
          </p:cNvSpPr>
          <p:nvPr>
            <p:ph type="ctrTitle" hasCustomPrompt="1"/>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r>
              <a:rPr lang="en-US" altLang="zh-CN"/>
              <a:t>Click to edit </a:t>
            </a:r>
            <a:br>
              <a:rPr lang="en-US" altLang="zh-CN"/>
            </a:br>
            <a:r>
              <a:rPr lang="en-US" altLang="zh-CN"/>
              <a:t>Master title </a:t>
            </a:r>
            <a:br>
              <a:rPr lang="en-US" altLang="zh-CN"/>
            </a:br>
            <a:r>
              <a:rPr lang="en-US" altLang="zh-CN"/>
              <a:t>style</a:t>
            </a:r>
            <a:endParaRPr lang="en-US" altLang="zh-CN"/>
          </a:p>
        </p:txBody>
      </p:sp>
      <p:sp>
        <p:nvSpPr>
          <p:cNvPr id="100365" name="Rectangle 1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r>
              <a:rPr lang="en-US" altLang="zh-CN"/>
              <a:t>Click to edit Master subtitle style</a:t>
            </a:r>
            <a:endParaRPr lang="en-US" altLang="zh-CN"/>
          </a:p>
        </p:txBody>
      </p:sp>
      <p:sp>
        <p:nvSpPr>
          <p:cNvPr id="27" name="Rectangle 4"/>
          <p:cNvSpPr>
            <a:spLocks noGrp="1" noChangeArrowheads="1"/>
          </p:cNvSpPr>
          <p:nvPr>
            <p:ph type="dt" sz="half" idx="2"/>
          </p:nvPr>
        </p:nvSpPr>
        <p:spPr bwMode="auto">
          <a:xfrm>
            <a:off x="457200" y="6486525"/>
            <a:ext cx="2133600" cy="168275"/>
          </a:xfrm>
          <a:prstGeom prst="rect">
            <a:avLst/>
          </a:prstGeom>
          <a:ln>
            <a:miter lim="800000"/>
          </a:ln>
        </p:spPr>
        <p:txBody>
          <a:bodyPr vert="horz" wrap="square" lIns="91440" tIns="45720" rIns="91440" bIns="45720" numCol="1" anchor="t" anchorCtr="0" compatLnSpc="1"/>
          <a:lstStyle>
            <a:lvl1pPr>
              <a:defRPr sz="1200">
                <a:solidFill>
                  <a:schemeClr val="bg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 name="Rectangle 5"/>
          <p:cNvSpPr>
            <a:spLocks noGrp="1" noChangeArrowheads="1"/>
          </p:cNvSpPr>
          <p:nvPr>
            <p:ph type="ftr" sz="quarter" idx="3"/>
          </p:nvPr>
        </p:nvSpPr>
        <p:spPr bwMode="auto">
          <a:xfrm>
            <a:off x="3124200" y="6486525"/>
            <a:ext cx="2895600" cy="168275"/>
          </a:xfrm>
          <a:prstGeom prst="rect">
            <a:avLst/>
          </a:prstGeom>
          <a:ln>
            <a:miter lim="800000"/>
          </a:ln>
        </p:spPr>
        <p:txBody>
          <a:bodyPr vert="horz" wrap="square" lIns="91440" tIns="45720" rIns="91440" bIns="45720" numCol="1" anchor="t" anchorCtr="0" compatLnSpc="1"/>
          <a:lstStyle>
            <a:lvl1pPr algn="ctr">
              <a:defRPr sz="1200">
                <a:solidFill>
                  <a:schemeClr val="bg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9" name="Rectangle 6"/>
          <p:cNvSpPr>
            <a:spLocks noGrp="1" noChangeArrowheads="1"/>
          </p:cNvSpPr>
          <p:nvPr>
            <p:ph type="sldNum" sz="quarter" idx="4"/>
          </p:nvPr>
        </p:nvSpPr>
        <p:spPr bwMode="auto">
          <a:xfrm>
            <a:off x="6553200" y="6486525"/>
            <a:ext cx="2133600" cy="168275"/>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200" dirty="0">
                <a:solidFill>
                  <a:schemeClr val="bg1"/>
                </a:solidFill>
                <a:ea typeface="宋体" panose="02010600030101010101" pitchFamily="2" charset="-122"/>
              </a:rPr>
            </a:fld>
            <a:endParaRPr lang="en-US" altLang="zh-CN" sz="1200" dirty="0">
              <a:solidFill>
                <a:schemeClr val="bg1"/>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10248"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竖排标题 1"/>
          <p:cNvSpPr>
            <a:spLocks noGrp="1"/>
          </p:cNvSpPr>
          <p:nvPr>
            <p:ph type="title" orient="vert"/>
          </p:nvPr>
        </p:nvSpPr>
        <p:spPr>
          <a:xfrm>
            <a:off x="6610350" y="152400"/>
            <a:ext cx="2076450"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3080"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4104"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5128"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6152"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9" name="Rectangle 7"/>
          <p:cNvSpPr>
            <a:spLocks noGrp="1" noChangeArrowheads="1"/>
          </p:cNvSpPr>
          <p:nvPr>
            <p:ph type="sldNum" sz="quarter" idx="1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7176"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8200"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17" name="矩形 16"/>
          <p:cNvSpPr>
            <a:spLocks noChangeArrowheads="1"/>
          </p:cNvSpPr>
          <p:nvPr/>
        </p:nvSpPr>
        <p:spPr bwMode="auto">
          <a:xfrm>
            <a:off x="7751763" y="6175375"/>
            <a:ext cx="1392238" cy="682625"/>
          </a:xfrm>
          <a:prstGeom prst="rect">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pic>
        <p:nvPicPr>
          <p:cNvPr id="9224" name="图片 1"/>
          <p:cNvPicPr>
            <a:picLocks noChangeAspect="1"/>
          </p:cNvPicPr>
          <p:nvPr userDrawn="1"/>
        </p:nvPicPr>
        <p:blipFill>
          <a:blip r:embed="rId2" cstate="print"/>
          <a:stretch>
            <a:fillRect/>
          </a:stretch>
        </p:blipFill>
        <p:spPr>
          <a:xfrm>
            <a:off x="7883525" y="6175375"/>
            <a:ext cx="1127125" cy="628650"/>
          </a:xfrm>
          <a:prstGeom prst="rect">
            <a:avLst/>
          </a:prstGeom>
          <a:noFill/>
          <a:ln w="9525">
            <a:noFill/>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9" name="Rectangle 7"/>
          <p:cNvSpPr>
            <a:spLocks noGrp="1" noChangeArrowheads="1"/>
          </p:cNvSpPr>
          <p:nvPr>
            <p:ph type="sldNum" sz="quarter" idx="4"/>
          </p:nvPr>
        </p:nvSpPr>
        <p:spPr bwMode="auto">
          <a:xfrm>
            <a:off x="3124200" y="6553200"/>
            <a:ext cx="2133600" cy="2349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0.png"/><Relationship Id="rId15" Type="http://schemas.openxmlformats.org/officeDocument/2006/relationships/image" Target="../media/image9.jpeg"/><Relationship Id="rId14" Type="http://schemas.openxmlformats.org/officeDocument/2006/relationships/image" Target="../media/image8.jpeg"/><Relationship Id="rId13" Type="http://schemas.openxmlformats.org/officeDocument/2006/relationships/image" Target="../media/image7.jpeg"/><Relationship Id="rId12" Type="http://schemas.openxmlformats.org/officeDocument/2006/relationships/image" Target="../media/image6.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0" y="769938"/>
            <a:ext cx="9144000" cy="3127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1027" name="Rectangle 3"/>
          <p:cNvSpPr>
            <a:spLocks noChangeArrowheads="1"/>
          </p:cNvSpPr>
          <p:nvPr/>
        </p:nvSpPr>
        <p:spPr bwMode="white">
          <a:xfrm>
            <a:off x="0" y="0"/>
            <a:ext cx="9144000" cy="8366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1028" name="Rectangle 4"/>
          <p:cNvSpPr>
            <a:spLocks noGrp="1"/>
          </p:cNvSpPr>
          <p:nvPr>
            <p:ph type="body" idx="1"/>
          </p:nvPr>
        </p:nvSpPr>
        <p:spPr>
          <a:xfrm>
            <a:off x="457200" y="1241425"/>
            <a:ext cx="8229600" cy="5248275"/>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9335" name="Rectangle 7"/>
          <p:cNvSpPr>
            <a:spLocks noGrp="1" noChangeArrowheads="1"/>
          </p:cNvSpPr>
          <p:nvPr>
            <p:ph type="sldNum" sz="quarter" idx="4"/>
          </p:nvPr>
        </p:nvSpPr>
        <p:spPr bwMode="auto">
          <a:xfrm>
            <a:off x="3124200" y="6553200"/>
            <a:ext cx="2133600" cy="23495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1030" name="Rectangle 8"/>
          <p:cNvSpPr>
            <a:spLocks noGrp="1"/>
          </p:cNvSpPr>
          <p:nvPr>
            <p:ph type="title"/>
          </p:nvPr>
        </p:nvSpPr>
        <p:spPr>
          <a:xfrm>
            <a:off x="381000" y="152400"/>
            <a:ext cx="7391400" cy="563563"/>
          </a:xfrm>
          <a:prstGeom prst="rect">
            <a:avLst/>
          </a:prstGeom>
          <a:noFill/>
          <a:ln w="9525">
            <a:noFill/>
          </a:ln>
        </p:spPr>
        <p:txBody>
          <a:bodyPr anchor="ctr"/>
          <a:lstStyle/>
          <a:p>
            <a:pPr lvl="0"/>
            <a:r>
              <a:rPr lang="en-US" altLang="zh-CN" dirty="0"/>
              <a:t>Click to edit Master title style</a:t>
            </a:r>
            <a:endParaRPr lang="en-US" altLang="zh-CN" dirty="0"/>
          </a:p>
        </p:txBody>
      </p:sp>
      <p:grpSp>
        <p:nvGrpSpPr>
          <p:cNvPr id="1031" name="Group 9"/>
          <p:cNvGrpSpPr/>
          <p:nvPr/>
        </p:nvGrpSpPr>
        <p:grpSpPr>
          <a:xfrm>
            <a:off x="7754938" y="219075"/>
            <a:ext cx="1374775" cy="1325563"/>
            <a:chOff x="4604" y="119"/>
            <a:chExt cx="1049" cy="953"/>
          </a:xfrm>
        </p:grpSpPr>
        <p:sp>
          <p:nvSpPr>
            <p:cNvPr id="99338" name="Oval 10"/>
            <p:cNvSpPr>
              <a:spLocks noChangeArrowheads="1"/>
            </p:cNvSpPr>
            <p:nvPr/>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1035" name="Oval 11"/>
            <p:cNvSpPr>
              <a:spLocks noChangeArrowheads="1"/>
            </p:cNvSpPr>
            <p:nvPr/>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sp>
          <p:nvSpPr>
            <p:cNvPr id="1036" name="Freeform 12" descr="4"/>
            <p:cNvSpPr/>
            <p:nvPr userDrawn="1"/>
          </p:nvSpPr>
          <p:spPr>
            <a:xfrm>
              <a:off x="5076" y="281"/>
              <a:ext cx="425" cy="588"/>
            </a:xfrm>
            <a:custGeom>
              <a:avLst/>
              <a:gdLst/>
              <a:ahLst/>
              <a:cxnLst>
                <a:cxn ang="0">
                  <a:pos x="95" y="176"/>
                </a:cxn>
                <a:cxn ang="0">
                  <a:pos x="133" y="88"/>
                </a:cxn>
                <a:cxn ang="0">
                  <a:pos x="90" y="0"/>
                </a:cxn>
                <a:cxn ang="0">
                  <a:pos x="0" y="89"/>
                </a:cxn>
                <a:cxn ang="0">
                  <a:pos x="95" y="176"/>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12" cstate="print"/>
              <a:stretch>
                <a:fillRect/>
              </a:stretch>
            </a:blipFill>
            <a:ln w="76200">
              <a:noFill/>
            </a:ln>
          </p:spPr>
          <p:txBody>
            <a:bodyPr/>
            <a:lstStyle/>
            <a:p>
              <a:endParaRPr lang="zh-CN" altLang="en-US"/>
            </a:p>
          </p:txBody>
        </p:sp>
        <p:sp>
          <p:nvSpPr>
            <p:cNvPr id="1037" name="Freeform 13" descr="1"/>
            <p:cNvSpPr/>
            <p:nvPr userDrawn="1"/>
          </p:nvSpPr>
          <p:spPr>
            <a:xfrm>
              <a:off x="4778" y="144"/>
              <a:ext cx="573" cy="415"/>
            </a:xfrm>
            <a:custGeom>
              <a:avLst/>
              <a:gdLst/>
              <a:ahLst/>
              <a:cxnLst>
                <a:cxn ang="0">
                  <a:pos x="91" y="124"/>
                </a:cxn>
                <a:cxn ang="0">
                  <a:pos x="181" y="36"/>
                </a:cxn>
                <a:cxn ang="0">
                  <a:pos x="88" y="4"/>
                </a:cxn>
                <a:cxn ang="0">
                  <a:pos x="0" y="36"/>
                </a:cxn>
                <a:cxn ang="0">
                  <a:pos x="91" y="124"/>
                </a:cxn>
              </a:cxnLst>
              <a:rect l="0" t="0" r="0" b="0"/>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rotWithShape="1">
              <a:blip r:embed="rId13" cstate="print"/>
              <a:stretch>
                <a:fillRect/>
              </a:stretch>
            </a:blipFill>
            <a:ln w="76200">
              <a:noFill/>
            </a:ln>
          </p:spPr>
          <p:txBody>
            <a:bodyPr/>
            <a:lstStyle/>
            <a:p>
              <a:endParaRPr lang="zh-CN" altLang="en-US"/>
            </a:p>
          </p:txBody>
        </p:sp>
        <p:sp>
          <p:nvSpPr>
            <p:cNvPr id="1038" name="Freeform 14" descr="2"/>
            <p:cNvSpPr/>
            <p:nvPr userDrawn="1"/>
          </p:nvSpPr>
          <p:spPr>
            <a:xfrm>
              <a:off x="4629" y="286"/>
              <a:ext cx="419" cy="572"/>
            </a:xfrm>
            <a:custGeom>
              <a:avLst/>
              <a:gdLst/>
              <a:ahLst/>
              <a:cxnLst>
                <a:cxn ang="0">
                  <a:pos x="132" y="86"/>
                </a:cxn>
                <a:cxn ang="0">
                  <a:pos x="41" y="0"/>
                </a:cxn>
                <a:cxn ang="0">
                  <a:pos x="3" y="91"/>
                </a:cxn>
                <a:cxn ang="0">
                  <a:pos x="40" y="171"/>
                </a:cxn>
                <a:cxn ang="0">
                  <a:pos x="132" y="86"/>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14" cstate="print"/>
              <a:stretch>
                <a:fillRect/>
              </a:stretch>
            </a:blipFill>
            <a:ln w="76200">
              <a:noFill/>
            </a:ln>
          </p:spPr>
          <p:txBody>
            <a:bodyPr/>
            <a:lstStyle/>
            <a:p>
              <a:endParaRPr lang="zh-CN" altLang="en-US"/>
            </a:p>
          </p:txBody>
        </p:sp>
        <p:sp>
          <p:nvSpPr>
            <p:cNvPr id="1039" name="Freeform 15" descr="55282"/>
            <p:cNvSpPr/>
            <p:nvPr userDrawn="1"/>
          </p:nvSpPr>
          <p:spPr>
            <a:xfrm>
              <a:off x="4770" y="585"/>
              <a:ext cx="590" cy="419"/>
            </a:xfrm>
            <a:custGeom>
              <a:avLst/>
              <a:gdLst/>
              <a:ahLst/>
              <a:cxnLst>
                <a:cxn ang="0">
                  <a:pos x="93" y="0"/>
                </a:cxn>
                <a:cxn ang="0">
                  <a:pos x="0" y="88"/>
                </a:cxn>
                <a:cxn ang="0">
                  <a:pos x="100" y="125"/>
                </a:cxn>
                <a:cxn ang="0">
                  <a:pos x="187" y="90"/>
                </a:cxn>
                <a:cxn ang="0">
                  <a:pos x="93"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15" cstate="print"/>
              <a:stretch>
                <a:fillRect/>
              </a:stretch>
            </a:blipFill>
            <a:ln w="76200">
              <a:noFill/>
            </a:ln>
          </p:spPr>
          <p:txBody>
            <a:bodyPr/>
            <a:lstStyle/>
            <a:p>
              <a:endParaRPr lang="zh-CN" altLang="en-US"/>
            </a:p>
          </p:txBody>
        </p:sp>
        <p:sp>
          <p:nvSpPr>
            <p:cNvPr id="1040" name="Oval 16"/>
            <p:cNvSpPr>
              <a:spLocks noChangeArrowheads="1"/>
            </p:cNvSpPr>
            <p:nvPr/>
          </p:nvSpPr>
          <p:spPr bwMode="gray">
            <a:xfrm>
              <a:off x="4914" y="439"/>
              <a:ext cx="329" cy="31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楷体_GB2312" pitchFamily="49" charset="-122"/>
                <a:cs typeface="+mn-cs"/>
              </a:endParaRPr>
            </a:p>
          </p:txBody>
        </p:sp>
      </p:grpSp>
      <p:pic>
        <p:nvPicPr>
          <p:cNvPr id="1032" name="Picture 17" descr="tci_logo1"/>
          <p:cNvPicPr>
            <a:picLocks noChangeAspect="1"/>
          </p:cNvPicPr>
          <p:nvPr userDrawn="1"/>
        </p:nvPicPr>
        <p:blipFill>
          <a:blip r:embed="rId16" cstate="print"/>
          <a:stretch>
            <a:fillRect/>
          </a:stretch>
        </p:blipFill>
        <p:spPr>
          <a:xfrm>
            <a:off x="8077200" y="6261100"/>
            <a:ext cx="1066800" cy="596900"/>
          </a:xfrm>
          <a:prstGeom prst="rect">
            <a:avLst/>
          </a:prstGeom>
          <a:noFill/>
          <a:ln w="9525">
            <a:noFill/>
          </a:ln>
        </p:spPr>
      </p:pic>
      <p:sp>
        <p:nvSpPr>
          <p:cNvPr id="1033" name="Text Box 18"/>
          <p:cNvSpPr txBox="1">
            <a:spLocks noChangeArrowheads="1"/>
          </p:cNvSpPr>
          <p:nvPr/>
        </p:nvSpPr>
        <p:spPr bwMode="auto">
          <a:xfrm>
            <a:off x="0" y="825500"/>
            <a:ext cx="900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hyperlink" Target="http://trust.gzh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hyperlink" Target="&#20064;&#39064;2%20%20&#32447;&#24615;&#34920;.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91.xml"/><Relationship Id="rId3" Type="http://schemas.openxmlformats.org/officeDocument/2006/relationships/slide" Target="slide42.xml"/><Relationship Id="rId2" Type="http://schemas.openxmlformats.org/officeDocument/2006/relationships/slide" Target="slide24.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3.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emf"/><Relationship Id="rId7" Type="http://schemas.openxmlformats.org/officeDocument/2006/relationships/oleObject" Target="../embeddings/oleObject5.bin"/><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17.emf"/><Relationship Id="rId3" Type="http://schemas.openxmlformats.org/officeDocument/2006/relationships/oleObject" Target="../embeddings/oleObject3.bin"/><Relationship Id="rId2" Type="http://schemas.openxmlformats.org/officeDocument/2006/relationships/image" Target="../media/image16.e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emf"/><Relationship Id="rId7" Type="http://schemas.openxmlformats.org/officeDocument/2006/relationships/oleObject" Target="../embeddings/oleObject9.bin"/><Relationship Id="rId6" Type="http://schemas.openxmlformats.org/officeDocument/2006/relationships/image" Target="../media/image22.emf"/><Relationship Id="rId5" Type="http://schemas.openxmlformats.org/officeDocument/2006/relationships/oleObject" Target="../embeddings/oleObject8.bin"/><Relationship Id="rId4" Type="http://schemas.openxmlformats.org/officeDocument/2006/relationships/image" Target="../media/image21.emf"/><Relationship Id="rId3" Type="http://schemas.openxmlformats.org/officeDocument/2006/relationships/oleObject" Target="../embeddings/oleObject7.bin"/><Relationship Id="rId2" Type="http://schemas.openxmlformats.org/officeDocument/2006/relationships/image" Target="../media/image20.emf"/><Relationship Id="rId10" Type="http://schemas.openxmlformats.org/officeDocument/2006/relationships/vmlDrawing" Target="../drawings/vmlDrawing3.vml"/><Relationship Id="rId1"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 Target="slide5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91.xml"/><Relationship Id="rId1" Type="http://schemas.openxmlformats.org/officeDocument/2006/relationships/slide" Target="slide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11.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WordArt 2"/>
          <p:cNvSpPr>
            <a:spLocks noChangeArrowheads="1" noChangeShapeType="1" noTextEdit="1"/>
          </p:cNvSpPr>
          <p:nvPr/>
        </p:nvSpPr>
        <p:spPr bwMode="auto">
          <a:xfrm>
            <a:off x="4705350" y="763585"/>
            <a:ext cx="4422775" cy="1749425"/>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数据结构</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Data Structure</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p:txBody>
      </p:sp>
      <p:sp>
        <p:nvSpPr>
          <p:cNvPr id="13315" name="Text Box 4"/>
          <p:cNvSpPr txBox="1"/>
          <p:nvPr/>
        </p:nvSpPr>
        <p:spPr>
          <a:xfrm>
            <a:off x="685800" y="152400"/>
            <a:ext cx="2362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Font typeface="Arial" panose="020B0604020202020204" pitchFamily="34" charset="0"/>
              <a:buNone/>
            </a:pPr>
            <a:r>
              <a:rPr lang="zh-CN" altLang="en-US" sz="2400" dirty="0">
                <a:solidFill>
                  <a:srgbClr val="C00000"/>
                </a:solidFill>
                <a:latin typeface="Arial" panose="020B0604020202020204" pitchFamily="34" charset="0"/>
                <a:ea typeface="隶书" panose="02010509060101010101" charset="-122"/>
              </a:rPr>
              <a:t>广州大学</a:t>
            </a:r>
            <a:endParaRPr lang="zh-CN" altLang="en-US" sz="2400" dirty="0">
              <a:solidFill>
                <a:srgbClr val="C00000"/>
              </a:solidFill>
              <a:latin typeface="Arial" panose="020B0604020202020204" pitchFamily="34" charset="0"/>
              <a:ea typeface="隶书" panose="02010509060101010101" charset="-122"/>
            </a:endParaRPr>
          </a:p>
        </p:txBody>
      </p:sp>
      <p:sp>
        <p:nvSpPr>
          <p:cNvPr id="192517" name="Oval 5"/>
          <p:cNvSpPr>
            <a:spLocks noChangeArrowheads="1"/>
          </p:cNvSpPr>
          <p:nvPr/>
        </p:nvSpPr>
        <p:spPr bwMode="ltGray">
          <a:xfrm>
            <a:off x="5156200" y="3890963"/>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7" name="Text Box 6"/>
          <p:cNvSpPr txBox="1"/>
          <p:nvPr/>
        </p:nvSpPr>
        <p:spPr>
          <a:xfrm>
            <a:off x="5637213" y="4441825"/>
            <a:ext cx="3344862" cy="3835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1900" dirty="0">
                <a:solidFill>
                  <a:schemeClr val="bg1"/>
                </a:solidFill>
                <a:latin typeface="微软雅黑" panose="020B0503020204020204" charset="-122"/>
                <a:ea typeface="微软雅黑" panose="020B0503020204020204" charset="-122"/>
              </a:rPr>
              <a:t>计算机科学与网络工程学院</a:t>
            </a:r>
            <a:endParaRPr lang="zh-CN" altLang="en-US" sz="1900" dirty="0">
              <a:solidFill>
                <a:schemeClr val="bg1"/>
              </a:solidFill>
              <a:latin typeface="微软雅黑" panose="020B0503020204020204" charset="-122"/>
              <a:ea typeface="微软雅黑" panose="020B0503020204020204" charset="-122"/>
            </a:endParaRPr>
          </a:p>
        </p:txBody>
      </p:sp>
      <p:sp>
        <p:nvSpPr>
          <p:cNvPr id="192519" name="Oval 7"/>
          <p:cNvSpPr>
            <a:spLocks noChangeArrowheads="1"/>
          </p:cNvSpPr>
          <p:nvPr/>
        </p:nvSpPr>
        <p:spPr bwMode="ltGray">
          <a:xfrm>
            <a:off x="5149850" y="44989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9" name="Text Box 8"/>
          <p:cNvSpPr txBox="1"/>
          <p:nvPr/>
        </p:nvSpPr>
        <p:spPr>
          <a:xfrm>
            <a:off x="5634038" y="3808413"/>
            <a:ext cx="33766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400" dirty="0">
                <a:solidFill>
                  <a:schemeClr val="bg1"/>
                </a:solidFill>
                <a:latin typeface="微软雅黑" panose="020B0503020204020204" charset="-122"/>
                <a:ea typeface="微软雅黑" panose="020B0503020204020204" charset="-122"/>
              </a:rPr>
              <a:t>主讲人：王国军</a:t>
            </a:r>
            <a:endParaRPr lang="en-US" altLang="zh-CN" dirty="0">
              <a:solidFill>
                <a:schemeClr val="bg1"/>
              </a:solidFill>
              <a:latin typeface="微软雅黑" panose="020B0503020204020204" charset="-122"/>
              <a:ea typeface="微软雅黑" panose="020B0503020204020204" charset="-122"/>
            </a:endParaRPr>
          </a:p>
        </p:txBody>
      </p:sp>
      <p:sp>
        <p:nvSpPr>
          <p:cNvPr id="192521" name="Oval 9"/>
          <p:cNvSpPr>
            <a:spLocks noChangeArrowheads="1"/>
          </p:cNvSpPr>
          <p:nvPr/>
        </p:nvSpPr>
        <p:spPr bwMode="ltGray">
          <a:xfrm>
            <a:off x="5156200" y="59721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1" name="Text Box 10"/>
          <p:cNvSpPr txBox="1"/>
          <p:nvPr/>
        </p:nvSpPr>
        <p:spPr>
          <a:xfrm>
            <a:off x="5616575" y="4875213"/>
            <a:ext cx="3219450" cy="7540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en-US" altLang="zh-CN" sz="2300" dirty="0">
                <a:solidFill>
                  <a:srgbClr val="FFFF00"/>
                </a:solidFill>
                <a:latin typeface="Times New Roman" panose="02020603050405020304" pitchFamily="18" charset="0"/>
                <a:ea typeface="宋体" panose="02010600030101010101" pitchFamily="2" charset="-122"/>
              </a:rPr>
              <a:t>csgjwang@gzhu.edu.cn</a:t>
            </a:r>
            <a:endParaRPr lang="en-US" altLang="zh-CN" sz="2300" dirty="0">
              <a:solidFill>
                <a:srgbClr val="FFFF00"/>
              </a:solidFill>
              <a:latin typeface="Times New Roman" panose="02020603050405020304" pitchFamily="18" charset="0"/>
              <a:ea typeface="宋体" panose="02010600030101010101" pitchFamily="2" charset="-122"/>
            </a:endParaRPr>
          </a:p>
          <a:p>
            <a:pPr marL="0" lvl="0" indent="0" eaLnBrk="1" hangingPunct="1">
              <a:spcBef>
                <a:spcPct val="0"/>
              </a:spcBef>
              <a:buClrTx/>
              <a:buFont typeface="Arial" panose="020B0604020202020204" pitchFamily="34" charset="0"/>
              <a:buNone/>
            </a:pPr>
            <a:r>
              <a:rPr lang="en-US" altLang="zh-CN" sz="2000" dirty="0">
                <a:solidFill>
                  <a:srgbClr val="C00000"/>
                </a:solidFill>
                <a:latin typeface="Arial" panose="020B0604020202020204" pitchFamily="34" charset="0"/>
                <a:ea typeface="宋体" panose="02010600030101010101" pitchFamily="2" charset="-122"/>
                <a:hlinkClick r:id="rId1"/>
              </a:rPr>
              <a:t>http://trust.gzhu.edu.cn/</a:t>
            </a:r>
            <a:endParaRPr lang="en-US" altLang="zh-CN" sz="2000" dirty="0">
              <a:solidFill>
                <a:srgbClr val="C00000"/>
              </a:solidFill>
              <a:latin typeface="Arial" panose="020B0604020202020204" pitchFamily="34" charset="0"/>
              <a:ea typeface="宋体" panose="02010600030101010101" pitchFamily="2" charset="-122"/>
            </a:endParaRPr>
          </a:p>
        </p:txBody>
      </p:sp>
      <p:sp>
        <p:nvSpPr>
          <p:cNvPr id="192524" name="Oval 12"/>
          <p:cNvSpPr>
            <a:spLocks noChangeArrowheads="1"/>
          </p:cNvSpPr>
          <p:nvPr/>
        </p:nvSpPr>
        <p:spPr bwMode="ltGray">
          <a:xfrm>
            <a:off x="5148263" y="516572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23" name="Text Box 13"/>
          <p:cNvSpPr txBox="1"/>
          <p:nvPr/>
        </p:nvSpPr>
        <p:spPr>
          <a:xfrm>
            <a:off x="5614988" y="5729288"/>
            <a:ext cx="3397250" cy="983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Font typeface="Arial" panose="020B0604020202020204" pitchFamily="34" charset="0"/>
              <a:buNone/>
            </a:pPr>
            <a:r>
              <a:rPr lang="zh-CN" altLang="en-US" sz="2000" dirty="0">
                <a:solidFill>
                  <a:srgbClr val="0033CC"/>
                </a:solidFill>
                <a:latin typeface="微软雅黑" panose="020B0503020204020204" charset="-122"/>
                <a:ea typeface="微软雅黑" panose="020B0503020204020204" charset="-122"/>
              </a:rPr>
              <a:t>电话：</a:t>
            </a:r>
            <a:r>
              <a:rPr lang="en-US" altLang="zh-CN" sz="2000" dirty="0">
                <a:solidFill>
                  <a:srgbClr val="0033CC"/>
                </a:solidFill>
                <a:latin typeface="微软雅黑" panose="020B0503020204020204" charset="-122"/>
                <a:ea typeface="微软雅黑" panose="020B0503020204020204" charset="-122"/>
              </a:rPr>
              <a:t>020-39366920</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000" dirty="0">
                <a:solidFill>
                  <a:srgbClr val="0033CC"/>
                </a:solidFill>
                <a:latin typeface="微软雅黑" panose="020B0503020204020204" charset="-122"/>
                <a:ea typeface="微软雅黑" panose="020B0503020204020204" charset="-122"/>
              </a:rPr>
              <a:t>手机：</a:t>
            </a:r>
            <a:r>
              <a:rPr lang="en-US" altLang="zh-CN" sz="2000" dirty="0">
                <a:solidFill>
                  <a:srgbClr val="0033CC"/>
                </a:solidFill>
                <a:latin typeface="微软雅黑" panose="020B0503020204020204" charset="-122"/>
                <a:ea typeface="微软雅黑" panose="020B0503020204020204" charset="-122"/>
              </a:rPr>
              <a:t>13360581866</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1800" dirty="0">
                <a:solidFill>
                  <a:srgbClr val="0033CC"/>
                </a:solidFill>
                <a:latin typeface="微软雅黑" panose="020B0503020204020204" charset="-122"/>
                <a:ea typeface="微软雅黑" panose="020B0503020204020204" charset="-122"/>
              </a:rPr>
              <a:t>办公室：行政西楼前座</a:t>
            </a:r>
            <a:r>
              <a:rPr lang="en-US" altLang="zh-CN" sz="1800" dirty="0">
                <a:solidFill>
                  <a:srgbClr val="0033CC"/>
                </a:solidFill>
                <a:latin typeface="微软雅黑" panose="020B0503020204020204" charset="-122"/>
                <a:ea typeface="微软雅黑" panose="020B0503020204020204" charset="-122"/>
              </a:rPr>
              <a:t>429B</a:t>
            </a:r>
            <a:r>
              <a:rPr lang="zh-CN" altLang="en-US" sz="1800" dirty="0">
                <a:solidFill>
                  <a:srgbClr val="0033CC"/>
                </a:solidFill>
                <a:latin typeface="微软雅黑" panose="020B0503020204020204" charset="-122"/>
                <a:ea typeface="微软雅黑" panose="020B0503020204020204" charset="-122"/>
              </a:rPr>
              <a:t>室</a:t>
            </a:r>
            <a:endParaRPr lang="zh-CN" altLang="en-US" sz="1800" dirty="0">
              <a:solidFill>
                <a:srgbClr val="0033CC"/>
              </a:solidFill>
              <a:latin typeface="微软雅黑" panose="020B0503020204020204" charset="-122"/>
              <a:ea typeface="微软雅黑" panose="020B0503020204020204" charset="-122"/>
            </a:endParaRPr>
          </a:p>
        </p:txBody>
      </p:sp>
      <p:sp>
        <p:nvSpPr>
          <p:cNvPr id="13324" name="Text Box 14"/>
          <p:cNvSpPr txBox="1"/>
          <p:nvPr/>
        </p:nvSpPr>
        <p:spPr>
          <a:xfrm>
            <a:off x="55245" y="6280150"/>
            <a:ext cx="4821555" cy="4914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Font typeface="Arial" panose="020B0604020202020204" pitchFamily="34" charset="0"/>
              <a:buNone/>
            </a:pPr>
            <a:r>
              <a:rPr lang="zh-CN" altLang="en-US" sz="1300" dirty="0">
                <a:solidFill>
                  <a:srgbClr val="FFFF66"/>
                </a:solidFill>
                <a:ea typeface="楷体_GB2312" pitchFamily="49" charset="-122"/>
                <a:sym typeface="+mn-ea"/>
              </a:rPr>
              <a:t>根据</a:t>
            </a:r>
            <a:r>
              <a:rPr lang="en-US" altLang="zh-CN" sz="1300" dirty="0">
                <a:solidFill>
                  <a:srgbClr val="FFFF66"/>
                </a:solidFill>
                <a:ea typeface="楷体_GB2312" pitchFamily="49" charset="-122"/>
                <a:sym typeface="+mn-ea"/>
              </a:rPr>
              <a:t>《</a:t>
            </a:r>
            <a:r>
              <a:rPr lang="zh-CN" altLang="en-US" sz="1300" dirty="0">
                <a:solidFill>
                  <a:srgbClr val="FFFF66"/>
                </a:solidFill>
                <a:ea typeface="楷体_GB2312" pitchFamily="49" charset="-122"/>
                <a:sym typeface="+mn-ea"/>
              </a:rPr>
              <a:t>数据结构</a:t>
            </a:r>
            <a:r>
              <a:rPr lang="en-US" altLang="zh-CN" sz="1300" dirty="0">
                <a:solidFill>
                  <a:srgbClr val="FFFF66"/>
                </a:solidFill>
                <a:ea typeface="楷体_GB2312" pitchFamily="49" charset="-122"/>
                <a:sym typeface="+mn-ea"/>
              </a:rPr>
              <a:t>》</a:t>
            </a:r>
            <a:r>
              <a:rPr lang="zh-CN" altLang="en-US" sz="1300" dirty="0">
                <a:solidFill>
                  <a:srgbClr val="FFFF66"/>
                </a:solidFill>
                <a:ea typeface="楷体_GB2312" pitchFamily="49" charset="-122"/>
                <a:sym typeface="+mn-ea"/>
              </a:rPr>
              <a:t>（</a:t>
            </a:r>
            <a:r>
              <a:rPr lang="en-US" altLang="zh-CN" sz="1300" dirty="0">
                <a:solidFill>
                  <a:srgbClr val="FFFF66"/>
                </a:solidFill>
                <a:ea typeface="楷体_GB2312" pitchFamily="49" charset="-122"/>
                <a:sym typeface="+mn-ea"/>
              </a:rPr>
              <a:t>C</a:t>
            </a:r>
            <a:r>
              <a:rPr lang="zh-CN" altLang="en-US" sz="1300" dirty="0">
                <a:solidFill>
                  <a:srgbClr val="FFFF66"/>
                </a:solidFill>
                <a:ea typeface="楷体_GB2312" pitchFamily="49" charset="-122"/>
                <a:sym typeface="+mn-ea"/>
              </a:rPr>
              <a:t>语言版）（第</a:t>
            </a:r>
            <a:r>
              <a:rPr lang="en-US" altLang="zh-CN" sz="1300" dirty="0">
                <a:solidFill>
                  <a:srgbClr val="FFFF66"/>
                </a:solidFill>
                <a:ea typeface="楷体_GB2312" pitchFamily="49" charset="-122"/>
                <a:sym typeface="+mn-ea"/>
              </a:rPr>
              <a:t>2</a:t>
            </a:r>
            <a:r>
              <a:rPr lang="zh-CN" altLang="en-US" sz="1300" dirty="0">
                <a:solidFill>
                  <a:srgbClr val="FFFF66"/>
                </a:solidFill>
                <a:ea typeface="楷体_GB2312" pitchFamily="49" charset="-122"/>
                <a:sym typeface="+mn-ea"/>
              </a:rPr>
              <a:t>版）制作，仅供广州大学计算机、软件工程、网络工程</a:t>
            </a:r>
            <a:r>
              <a:rPr lang="en-US" altLang="zh-CN" sz="1300" dirty="0" smtClean="0">
                <a:solidFill>
                  <a:srgbClr val="FFFF66"/>
                </a:solidFill>
                <a:ea typeface="楷体_GB2312" pitchFamily="49" charset="-122"/>
                <a:sym typeface="+mn-ea"/>
              </a:rPr>
              <a:t>2018</a:t>
            </a:r>
            <a:r>
              <a:rPr lang="zh-CN" altLang="en-US" sz="1300" dirty="0" smtClean="0">
                <a:solidFill>
                  <a:srgbClr val="FFFF66"/>
                </a:solidFill>
                <a:ea typeface="楷体_GB2312" pitchFamily="49" charset="-122"/>
                <a:sym typeface="+mn-ea"/>
              </a:rPr>
              <a:t>级</a:t>
            </a:r>
            <a:r>
              <a:rPr lang="zh-CN" altLang="en-US" sz="1300" dirty="0">
                <a:solidFill>
                  <a:srgbClr val="FFFF66"/>
                </a:solidFill>
                <a:ea typeface="楷体_GB2312" pitchFamily="49" charset="-122"/>
                <a:sym typeface="+mn-ea"/>
              </a:rPr>
              <a:t>本科生和任课老师使用。</a:t>
            </a:r>
            <a:endParaRPr lang="zh-CN" altLang="en-US" sz="1300" dirty="0">
              <a:solidFill>
                <a:srgbClr val="FFFF66"/>
              </a:solidFill>
              <a:ea typeface="宋体" panose="02010600030101010101" pitchFamily="2" charset="-122"/>
            </a:endParaRPr>
          </a:p>
        </p:txBody>
      </p:sp>
      <p:pic>
        <p:nvPicPr>
          <p:cNvPr id="13325" name="图片 1"/>
          <p:cNvPicPr>
            <a:picLocks noChangeAspect="1"/>
          </p:cNvPicPr>
          <p:nvPr/>
        </p:nvPicPr>
        <p:blipFill>
          <a:blip r:embed="rId2"/>
          <a:stretch>
            <a:fillRect/>
          </a:stretch>
        </p:blipFill>
        <p:spPr>
          <a:xfrm>
            <a:off x="7894638" y="60325"/>
            <a:ext cx="1127125" cy="628650"/>
          </a:xfrm>
          <a:prstGeom prst="rect">
            <a:avLst/>
          </a:prstGeom>
          <a:noFill/>
          <a:ln w="9525">
            <a:noFill/>
          </a:ln>
        </p:spPr>
      </p:pic>
      <p:sp>
        <p:nvSpPr>
          <p:cNvPr id="13326" name="椭圆 3"/>
          <p:cNvSpPr/>
          <p:nvPr/>
        </p:nvSpPr>
        <p:spPr>
          <a:xfrm>
            <a:off x="30163" y="88900"/>
            <a:ext cx="701675" cy="671513"/>
          </a:xfrm>
          <a:prstGeom prst="ellipse">
            <a:avLst/>
          </a:prstGeom>
          <a:blipFill rotWithShape="1">
            <a:blip r:embed="rId3"/>
            <a:stretch>
              <a:fillRect/>
            </a:stretch>
          </a:blipFill>
          <a:ln w="9525">
            <a:noFill/>
          </a:ln>
        </p:spPr>
        <p:txBody>
          <a:bodyPr wrap="non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p:cTn id="7" dur="5000" fill="hold"/>
                                        <p:tgtEl>
                                          <p:spTgt spid="192514"/>
                                        </p:tgtEl>
                                        <p:attrNameLst>
                                          <p:attrName>ppt_w</p:attrName>
                                        </p:attrNameLst>
                                      </p:cBhvr>
                                      <p:tavLst>
                                        <p:tav tm="0" fmla="#ppt_w*sin(2.5*pi*$)">
                                          <p:val>
                                            <p:fltVal val="0"/>
                                          </p:val>
                                        </p:tav>
                                        <p:tav tm="100000">
                                          <p:val>
                                            <p:fltVal val="1"/>
                                          </p:val>
                                        </p:tav>
                                      </p:tavLst>
                                    </p:anim>
                                    <p:anim calcmode="lin" valueType="num">
                                      <p:cBhvr>
                                        <p:cTn id="8" dur="5000" fill="hold"/>
                                        <p:tgtEl>
                                          <p:spTgt spid="1925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p:nvPr/>
        </p:nvSpPr>
        <p:spPr>
          <a:xfrm>
            <a:off x="2519363" y="1619250"/>
            <a:ext cx="48133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LocateElem( L, e, </a:t>
            </a:r>
            <a:r>
              <a:rPr lang="en-US" altLang="zh-CN" dirty="0">
                <a:solidFill>
                  <a:srgbClr val="FF0000"/>
                </a:solidFill>
                <a:latin typeface="Times New Roman" panose="02020603050405020304" pitchFamily="18" charset="0"/>
                <a:ea typeface="楷体_GB2312" pitchFamily="49" charset="-122"/>
              </a:rPr>
              <a:t>compare( ) </a:t>
            </a:r>
            <a:r>
              <a:rPr lang="en-US" altLang="zh-CN" dirty="0">
                <a:solidFill>
                  <a:srgbClr val="333399"/>
                </a:solidFill>
                <a:latin typeface="Times New Roman" panose="02020603050405020304" pitchFamily="18" charset="0"/>
                <a:ea typeface="楷体_GB2312" pitchFamily="49" charset="-122"/>
              </a:rPr>
              <a:t>)</a:t>
            </a:r>
            <a:endParaRPr lang="en-US" altLang="zh-CN" dirty="0">
              <a:solidFill>
                <a:srgbClr val="333399"/>
              </a:solidFill>
              <a:latin typeface="Times New Roman" panose="02020603050405020304" pitchFamily="18" charset="0"/>
              <a:ea typeface="楷体_GB2312" pitchFamily="49" charset="-122"/>
            </a:endParaRPr>
          </a:p>
        </p:txBody>
      </p:sp>
      <p:sp>
        <p:nvSpPr>
          <p:cNvPr id="115715" name="Text Box 3"/>
          <p:cNvSpPr txBox="1"/>
          <p:nvPr/>
        </p:nvSpPr>
        <p:spPr>
          <a:xfrm>
            <a:off x="522288" y="2284413"/>
            <a:ext cx="1970087" cy="1800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5716" name="Text Box 4"/>
          <p:cNvSpPr txBox="1"/>
          <p:nvPr/>
        </p:nvSpPr>
        <p:spPr>
          <a:xfrm>
            <a:off x="2563813" y="2105025"/>
            <a:ext cx="5092700"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r>
              <a:rPr lang="en-US" altLang="zh-CN" b="0" dirty="0">
                <a:solidFill>
                  <a:schemeClr val="tx1"/>
                </a:solidFill>
                <a:latin typeface="Times New Roman" panose="02020603050405020304" pitchFamily="18" charset="0"/>
                <a:ea typeface="楷体_GB2312" pitchFamily="49" charset="-122"/>
              </a:rPr>
              <a:t>e </a:t>
            </a:r>
            <a:r>
              <a:rPr lang="zh-CN" altLang="en-US" b="0" dirty="0">
                <a:solidFill>
                  <a:schemeClr val="tx1"/>
                </a:solidFill>
                <a:latin typeface="Times New Roman" panose="02020603050405020304" pitchFamily="18" charset="0"/>
                <a:ea typeface="楷体_GB2312" pitchFamily="49" charset="-122"/>
              </a:rPr>
              <a:t>为给定值，</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楷体_GB2312" pitchFamily="49" charset="-122"/>
              </a:rPr>
              <a:t>compare( ) </a:t>
            </a:r>
            <a:r>
              <a:rPr lang="zh-CN" altLang="en-US" b="0" dirty="0">
                <a:solidFill>
                  <a:schemeClr val="tx1"/>
                </a:solidFill>
                <a:latin typeface="Times New Roman" panose="02020603050405020304" pitchFamily="18" charset="0"/>
                <a:ea typeface="楷体_GB2312" pitchFamily="49" charset="-122"/>
              </a:rPr>
              <a:t>是元素判定函数。</a:t>
            </a:r>
            <a:endParaRPr lang="zh-CN" altLang="en-US" b="0" dirty="0">
              <a:solidFill>
                <a:schemeClr val="tx1"/>
              </a:solidFill>
              <a:latin typeface="Times New Roman" panose="02020603050405020304" pitchFamily="18" charset="0"/>
              <a:ea typeface="楷体_GB2312" pitchFamily="49" charset="-122"/>
            </a:endParaRPr>
          </a:p>
        </p:txBody>
      </p:sp>
      <p:sp>
        <p:nvSpPr>
          <p:cNvPr id="115717" name="Text Box 5"/>
          <p:cNvSpPr txBox="1"/>
          <p:nvPr/>
        </p:nvSpPr>
        <p:spPr>
          <a:xfrm>
            <a:off x="2549525" y="3194050"/>
            <a:ext cx="6203950" cy="1776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返回</a:t>
            </a:r>
            <a:r>
              <a:rPr lang="zh-CN" altLang="en-US" sz="3600" b="0" dirty="0">
                <a:solidFill>
                  <a:schemeClr val="tx1"/>
                </a:solidFill>
                <a:latin typeface="楷体_GB2312" pitchFamily="49" charset="-122"/>
                <a:ea typeface="楷体_GB2312" pitchFamily="49" charset="-122"/>
              </a:rPr>
              <a:t> </a:t>
            </a:r>
            <a:r>
              <a:rPr lang="en-US" altLang="zh-CN" b="0" dirty="0">
                <a:solidFill>
                  <a:schemeClr val="hlink"/>
                </a:solidFill>
                <a:latin typeface="Times New Roman" panose="02020603050405020304" pitchFamily="18" charset="0"/>
                <a:ea typeface="楷体_GB2312" pitchFamily="49" charset="-122"/>
              </a:rPr>
              <a:t>L </a:t>
            </a:r>
            <a:r>
              <a:rPr lang="zh-CN" altLang="en-US" b="0" dirty="0">
                <a:solidFill>
                  <a:schemeClr val="hlink"/>
                </a:solidFill>
                <a:latin typeface="Times New Roman" panose="02020603050405020304" pitchFamily="18" charset="0"/>
                <a:ea typeface="楷体_GB2312" pitchFamily="49" charset="-122"/>
              </a:rPr>
              <a:t>中第 </a:t>
            </a:r>
            <a:r>
              <a:rPr lang="en-US" altLang="zh-CN" b="0" dirty="0">
                <a:solidFill>
                  <a:schemeClr val="hlink"/>
                </a:solidFill>
                <a:latin typeface="Times New Roman" panose="02020603050405020304" pitchFamily="18" charset="0"/>
                <a:ea typeface="楷体_GB2312" pitchFamily="49" charset="-122"/>
              </a:rPr>
              <a:t>1 </a:t>
            </a:r>
            <a:r>
              <a:rPr lang="zh-CN" altLang="en-US" b="0" dirty="0">
                <a:solidFill>
                  <a:schemeClr val="hlink"/>
                </a:solidFill>
                <a:latin typeface="Times New Roman" panose="02020603050405020304" pitchFamily="18" charset="0"/>
                <a:ea typeface="楷体_GB2312" pitchFamily="49" charset="-122"/>
              </a:rPr>
              <a:t>个与 </a:t>
            </a:r>
            <a:r>
              <a:rPr lang="en-US" altLang="zh-CN" b="0" dirty="0">
                <a:solidFill>
                  <a:schemeClr val="hlink"/>
                </a:solidFill>
                <a:latin typeface="Times New Roman" panose="02020603050405020304" pitchFamily="18" charset="0"/>
                <a:ea typeface="楷体_GB2312" pitchFamily="49" charset="-122"/>
              </a:rPr>
              <a:t>e </a:t>
            </a:r>
            <a:r>
              <a:rPr lang="zh-CN" altLang="en-US" b="0" dirty="0">
                <a:solidFill>
                  <a:schemeClr val="hlink"/>
                </a:solidFill>
                <a:latin typeface="Times New Roman" panose="02020603050405020304" pitchFamily="18" charset="0"/>
                <a:ea typeface="楷体_GB2312" pitchFamily="49" charset="-122"/>
              </a:rPr>
              <a:t>满足关系</a:t>
            </a:r>
            <a:r>
              <a:rPr lang="zh-CN" altLang="en-US" sz="3600" b="0" dirty="0">
                <a:solidFill>
                  <a:srgbClr val="660066"/>
                </a:solidFill>
                <a:latin typeface="楷体_GB2312" pitchFamily="49" charset="-122"/>
                <a:ea typeface="楷体_GB2312" pitchFamily="49" charset="-122"/>
              </a:rPr>
              <a:t>                  </a:t>
            </a:r>
            <a:r>
              <a:rPr lang="en-US" altLang="zh-CN" b="0" dirty="0">
                <a:solidFill>
                  <a:schemeClr val="tx1"/>
                </a:solidFill>
                <a:latin typeface="Times New Roman" panose="02020603050405020304" pitchFamily="18" charset="0"/>
                <a:ea typeface="楷体_GB2312" pitchFamily="49" charset="-122"/>
              </a:rPr>
              <a:t>compare( ) </a:t>
            </a:r>
            <a:r>
              <a:rPr lang="zh-CN" altLang="en-US" b="0" dirty="0">
                <a:solidFill>
                  <a:schemeClr val="tx1"/>
                </a:solidFill>
                <a:latin typeface="Times New Roman" panose="02020603050405020304" pitchFamily="18" charset="0"/>
                <a:ea typeface="楷体_GB2312" pitchFamily="49" charset="-122"/>
              </a:rPr>
              <a:t>的元素的</a:t>
            </a:r>
            <a:r>
              <a:rPr lang="zh-CN" altLang="en-US" b="0" dirty="0">
                <a:solidFill>
                  <a:schemeClr val="hlink"/>
                </a:solidFill>
                <a:latin typeface="Times New Roman" panose="02020603050405020304" pitchFamily="18" charset="0"/>
                <a:ea typeface="楷体_GB2312" pitchFamily="49" charset="-122"/>
              </a:rPr>
              <a:t>位序</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若这样的元素不存在，则返回值为 </a:t>
            </a:r>
            <a:r>
              <a:rPr lang="en-US" altLang="zh-CN" b="0" dirty="0">
                <a:solidFill>
                  <a:srgbClr val="FF0000"/>
                </a:solidFill>
                <a:latin typeface="Times New Roman" panose="02020603050405020304" pitchFamily="18" charset="0"/>
                <a:ea typeface="楷体_GB2312" pitchFamily="49" charset="-122"/>
              </a:rPr>
              <a:t>0</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15718" name="Text Box 6"/>
          <p:cNvSpPr txBox="1"/>
          <p:nvPr/>
        </p:nvSpPr>
        <p:spPr>
          <a:xfrm>
            <a:off x="469900" y="1589088"/>
            <a:ext cx="18161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定位函数</a:t>
            </a:r>
            <a:endParaRPr lang="zh-CN" altLang="en-US"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5715"/>
                                        </p:tgtEl>
                                        <p:attrNameLst>
                                          <p:attrName>style.visibility</p:attrName>
                                        </p:attrNameLst>
                                      </p:cBhvr>
                                      <p:to>
                                        <p:strVal val="visible"/>
                                      </p:to>
                                    </p:set>
                                    <p:animEffect transition="in" filter="barn(outHorizontal)">
                                      <p:cBhvr>
                                        <p:cTn id="15" dur="500"/>
                                        <p:tgtEl>
                                          <p:spTgt spid="1157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5716"/>
                                        </p:tgtEl>
                                        <p:attrNameLst>
                                          <p:attrName>style.visibility</p:attrName>
                                        </p:attrNameLst>
                                      </p:cBhvr>
                                      <p:to>
                                        <p:strVal val="visible"/>
                                      </p:to>
                                    </p:set>
                                    <p:animEffect transition="in" filter="wipe(left)">
                                      <p:cBhvr>
                                        <p:cTn id="20" dur="500"/>
                                        <p:tgtEl>
                                          <p:spTgt spid="1157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5717"/>
                                        </p:tgtEl>
                                        <p:attrNameLst>
                                          <p:attrName>style.visibility</p:attrName>
                                        </p:attrNameLst>
                                      </p:cBhvr>
                                      <p:to>
                                        <p:strVal val="visible"/>
                                      </p:to>
                                    </p:set>
                                    <p:animEffect transition="in" filter="wipe(left)">
                                      <p:cBhvr>
                                        <p:cTn id="25"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6" grpId="0"/>
      <p:bldP spid="115717" grpId="0"/>
      <p:bldP spid="11571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p:nvPr/>
        </p:nvSpPr>
        <p:spPr>
          <a:xfrm>
            <a:off x="609600" y="1828800"/>
            <a:ext cx="7924800" cy="28686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3</a:t>
            </a:r>
            <a:r>
              <a:rPr lang="zh-CN" altLang="en-US" b="0" dirty="0">
                <a:solidFill>
                  <a:srgbClr val="000000"/>
                </a:solidFill>
                <a:latin typeface="Times New Roman" panose="02020603050405020304" pitchFamily="18" charset="0"/>
                <a:ea typeface="宋体" panose="02010600030101010101" pitchFamily="2" charset="-122"/>
              </a:rPr>
              <a:t>）指针</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所指结点的指数值＝指针</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所指结点的指数值时，将两个结点中的</a:t>
            </a:r>
            <a:r>
              <a:rPr lang="zh-CN" altLang="en-US" b="0" dirty="0">
                <a:solidFill>
                  <a:srgbClr val="FF0000"/>
                </a:solidFill>
                <a:latin typeface="Times New Roman" panose="02020603050405020304" pitchFamily="18" charset="0"/>
                <a:ea typeface="宋体" panose="02010600030101010101" pitchFamily="2" charset="-122"/>
              </a:rPr>
              <a:t>系数相加，若和不为零</a:t>
            </a:r>
            <a:r>
              <a:rPr lang="zh-CN" altLang="en-US" b="0" dirty="0">
                <a:solidFill>
                  <a:srgbClr val="000000"/>
                </a:solidFill>
                <a:latin typeface="Times New Roman" panose="02020603050405020304" pitchFamily="18" charset="0"/>
                <a:ea typeface="宋体" panose="02010600030101010101" pitchFamily="2" charset="-122"/>
              </a:rPr>
              <a:t>，则修改</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所指结点的系数值，同时释放</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所指结点；</a:t>
            </a:r>
            <a:r>
              <a:rPr lang="zh-CN" altLang="en-US" b="0" dirty="0">
                <a:solidFill>
                  <a:srgbClr val="FF0000"/>
                </a:solidFill>
                <a:latin typeface="Times New Roman" panose="02020603050405020304" pitchFamily="18" charset="0"/>
                <a:ea typeface="宋体" panose="02010600030101010101" pitchFamily="2" charset="-122"/>
              </a:rPr>
              <a:t>反之，从多项式</a:t>
            </a:r>
            <a:r>
              <a:rPr lang="en-US" altLang="zh-CN" b="0" dirty="0">
                <a:solidFill>
                  <a:srgbClr val="000000"/>
                </a:solidFill>
                <a:latin typeface="Times New Roman" panose="02020603050405020304" pitchFamily="18" charset="0"/>
                <a:ea typeface="宋体" panose="02010600030101010101" pitchFamily="2" charset="-122"/>
              </a:rPr>
              <a:t>A(x)</a:t>
            </a:r>
            <a:r>
              <a:rPr lang="zh-CN" altLang="en-US" b="0" dirty="0">
                <a:solidFill>
                  <a:srgbClr val="000000"/>
                </a:solidFill>
                <a:latin typeface="Times New Roman" panose="02020603050405020304" pitchFamily="18" charset="0"/>
                <a:ea typeface="宋体" panose="02010600030101010101" pitchFamily="2" charset="-122"/>
              </a:rPr>
              <a:t>的</a:t>
            </a:r>
            <a:r>
              <a:rPr lang="zh-CN" altLang="en-US" b="0" dirty="0">
                <a:solidFill>
                  <a:srgbClr val="FF0000"/>
                </a:solidFill>
                <a:latin typeface="Times New Roman" panose="02020603050405020304" pitchFamily="18" charset="0"/>
                <a:ea typeface="宋体" panose="02010600030101010101" pitchFamily="2" charset="-122"/>
              </a:rPr>
              <a:t>链表中删除相应结点</a:t>
            </a:r>
            <a:r>
              <a:rPr lang="zh-CN" altLang="en-US" b="0" dirty="0">
                <a:solidFill>
                  <a:srgbClr val="000000"/>
                </a:solidFill>
                <a:latin typeface="Times New Roman" panose="02020603050405020304" pitchFamily="18" charset="0"/>
                <a:ea typeface="宋体" panose="02010600030101010101" pitchFamily="2" charset="-122"/>
              </a:rPr>
              <a:t>，并释放指针</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和</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所指结点。</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p:nvPr/>
        </p:nvSpPr>
        <p:spPr>
          <a:xfrm>
            <a:off x="206375" y="188913"/>
            <a:ext cx="8686800" cy="6308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多项式相加算法</a:t>
            </a:r>
            <a:endParaRPr lang="zh-CN" altLang="en-US" sz="3600" b="0" dirty="0">
              <a:solidFill>
                <a:schemeClr val="bg1"/>
              </a:solidFill>
              <a:latin typeface="Times New Roman" panose="02020603050405020304" pitchFamily="18" charset="0"/>
              <a:ea typeface="黑体" panose="02010609060101010101" pitchFamily="49" charset="-122"/>
            </a:endParaRPr>
          </a:p>
          <a:p>
            <a:pPr marL="0" lvl="0" indent="0" algn="just">
              <a:spcBef>
                <a:spcPct val="0"/>
              </a:spcBef>
              <a:buClrTx/>
              <a:buNone/>
            </a:pPr>
            <a:endParaRPr lang="zh-CN" altLang="en-US" sz="3600" b="0" dirty="0">
              <a:solidFill>
                <a:schemeClr val="bg1"/>
              </a:solidFill>
              <a:latin typeface="Times New Roman" panose="02020603050405020304" pitchFamily="18" charset="0"/>
              <a:ea typeface="黑体" panose="02010609060101010101" pitchFamily="49"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struct poly *add_poly(struct poly *Ah, struct poly *Bh)</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struct poly *qa,*qb,*s,*r,*Ch;</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qa=Ah-&gt;next; qb=Bh-&gt;next;</a:t>
            </a:r>
            <a:r>
              <a:rPr lang="en-US" altLang="zh-CN" sz="2400" b="0" dirty="0">
                <a:solidFill>
                  <a:srgbClr val="000000"/>
                </a:solidFill>
                <a:latin typeface="Times New Roman" panose="02020603050405020304" pitchFamily="18" charset="0"/>
                <a:ea typeface="宋体" panose="02010600030101010101" pitchFamily="2" charset="-122"/>
              </a:rPr>
              <a:t>/*qa</a:t>
            </a:r>
            <a:r>
              <a:rPr lang="zh-CN" altLang="en-US" sz="2400" b="0" dirty="0">
                <a:solidFill>
                  <a:srgbClr val="000000"/>
                </a:solidFill>
                <a:latin typeface="Times New Roman" panose="02020603050405020304" pitchFamily="18" charset="0"/>
                <a:ea typeface="宋体" panose="02010600030101010101" pitchFamily="2" charset="-122"/>
              </a:rPr>
              <a:t>和</a:t>
            </a:r>
            <a:r>
              <a:rPr lang="en-US" altLang="zh-CN" sz="2400" b="0" dirty="0">
                <a:solidFill>
                  <a:srgbClr val="000000"/>
                </a:solidFill>
                <a:latin typeface="Times New Roman" panose="02020603050405020304" pitchFamily="18" charset="0"/>
                <a:ea typeface="宋体" panose="02010600030101010101" pitchFamily="2" charset="-122"/>
              </a:rPr>
              <a:t>qb</a:t>
            </a:r>
            <a:r>
              <a:rPr lang="zh-CN" altLang="en-US" sz="2400" b="0" dirty="0">
                <a:solidFill>
                  <a:srgbClr val="000000"/>
                </a:solidFill>
                <a:latin typeface="Times New Roman" panose="02020603050405020304" pitchFamily="18" charset="0"/>
                <a:ea typeface="宋体" panose="02010600030101010101" pitchFamily="2" charset="-122"/>
              </a:rPr>
              <a:t>分别指向两个链表的         	                                              第一个结点*</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r=Ah</a:t>
            </a:r>
            <a:r>
              <a:rPr lang="en-US" altLang="zh-CN" b="0" dirty="0">
                <a:solidFill>
                  <a:srgbClr val="000000"/>
                </a:solidFill>
                <a:latin typeface="Times New Roman" panose="02020603050405020304" pitchFamily="18" charset="0"/>
                <a:ea typeface="宋体" panose="02010600030101010101" pitchFamily="2" charset="-122"/>
              </a:rPr>
              <a:t>; Ch=Ah;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将链表</a:t>
            </a:r>
            <a:r>
              <a:rPr lang="en-US" altLang="zh-CN" sz="2400" b="0" dirty="0">
                <a:solidFill>
                  <a:srgbClr val="000000"/>
                </a:solidFill>
                <a:latin typeface="Times New Roman" panose="02020603050405020304" pitchFamily="18" charset="0"/>
                <a:ea typeface="宋体" panose="02010600030101010101" pitchFamily="2" charset="-122"/>
              </a:rPr>
              <a:t>Ah</a:t>
            </a:r>
            <a:r>
              <a:rPr lang="zh-CN" altLang="en-US" sz="2400" b="0" dirty="0">
                <a:solidFill>
                  <a:srgbClr val="000000"/>
                </a:solidFill>
                <a:latin typeface="Times New Roman" panose="02020603050405020304" pitchFamily="18" charset="0"/>
                <a:ea typeface="宋体" panose="02010600030101010101" pitchFamily="2" charset="-122"/>
              </a:rPr>
              <a:t>作为相加后的和链表*</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while(qa!=NULL&amp;&amp;qb!=NULL)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两链表均非空*</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a:t>
            </a:r>
            <a:r>
              <a:rPr lang="en-US" altLang="zh-CN" b="0" dirty="0">
                <a:solidFill>
                  <a:schemeClr val="hlink"/>
                </a:solidFill>
                <a:latin typeface="Times New Roman" panose="02020603050405020304" pitchFamily="18" charset="0"/>
                <a:ea typeface="宋体" panose="02010600030101010101" pitchFamily="2" charset="-122"/>
              </a:rPr>
              <a:t>if</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qa-&gt;expn==qb-&gt;expn</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两者指数值相等*</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x=qa-&gt;coef+qb-&gt;coef;</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if</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x!=0</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qa-&gt;coef=x; r-&gt;next=qa; r=qa;</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gn="just">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s=qb++; free(s); qa++;</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sz="1800" b="0" dirty="0">
                <a:solidFill>
                  <a:srgbClr val="000000"/>
                </a:solidFill>
                <a:latin typeface="Arial" panose="020B0604020202020204" pitchFamily="34" charset="0"/>
                <a:ea typeface="楷体_GB2312" pitchFamily="49"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相加后系数不为零时*</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p:nvPr/>
        </p:nvSpPr>
        <p:spPr>
          <a:xfrm>
            <a:off x="219075" y="1425575"/>
            <a:ext cx="8924925" cy="5200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 else</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{s=qa++; free(s); s=qb++; free(s);}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相加后系数为零时*</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else if</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qa-&gt;expn&lt;qb-&gt;expn</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r-&gt;next=qa; r=qa; qa++;}</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多项式</a:t>
            </a:r>
            <a:r>
              <a:rPr lang="en-US" altLang="zh-CN" sz="2400" b="0" dirty="0">
                <a:solidFill>
                  <a:srgbClr val="000000"/>
                </a:solidFill>
                <a:latin typeface="Times New Roman" panose="02020603050405020304" pitchFamily="18" charset="0"/>
                <a:ea typeface="宋体" panose="02010600030101010101" pitchFamily="2" charset="-122"/>
              </a:rPr>
              <a:t>Ah</a:t>
            </a:r>
            <a:r>
              <a:rPr lang="zh-CN" altLang="en-US" sz="2400" b="0" dirty="0">
                <a:solidFill>
                  <a:srgbClr val="000000"/>
                </a:solidFill>
                <a:latin typeface="Times New Roman" panose="02020603050405020304" pitchFamily="18" charset="0"/>
                <a:ea typeface="宋体" panose="02010600030101010101" pitchFamily="2" charset="-122"/>
              </a:rPr>
              <a:t>的指数值小*</a:t>
            </a:r>
            <a:r>
              <a:rPr lang="en-US" altLang="zh-CN" sz="2400" b="0" dirty="0">
                <a:solidFill>
                  <a:srgbClr val="000000"/>
                </a:solidFill>
                <a:latin typeface="Times New Roman" panose="02020603050405020304" pitchFamily="18" charset="0"/>
                <a:ea typeface="宋体" panose="02010600030101010101" pitchFamily="2" charset="-122"/>
              </a:rPr>
              <a:t>/ </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 else</a:t>
            </a:r>
            <a:r>
              <a:rPr lang="en-US" altLang="zh-CN" b="0" dirty="0">
                <a:solidFill>
                  <a:srgbClr val="000000"/>
                </a:solidFill>
                <a:latin typeface="Times New Roman" panose="02020603050405020304" pitchFamily="18" charset="0"/>
                <a:ea typeface="宋体" panose="02010600030101010101" pitchFamily="2" charset="-122"/>
              </a:rPr>
              <a:t> {r-&gt;next=qb; r=qb; qb++;}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多项式</a:t>
            </a:r>
            <a:r>
              <a:rPr lang="en-US" altLang="zh-CN" sz="2400" b="0" dirty="0">
                <a:solidFill>
                  <a:srgbClr val="000000"/>
                </a:solidFill>
                <a:latin typeface="Times New Roman" panose="02020603050405020304" pitchFamily="18" charset="0"/>
                <a:ea typeface="宋体" panose="02010600030101010101" pitchFamily="2" charset="-122"/>
              </a:rPr>
              <a:t>Bh</a:t>
            </a:r>
            <a:r>
              <a:rPr lang="zh-CN" altLang="en-US" sz="2400" b="0" dirty="0">
                <a:solidFill>
                  <a:srgbClr val="000000"/>
                </a:solidFill>
                <a:latin typeface="Times New Roman" panose="02020603050405020304" pitchFamily="18" charset="0"/>
                <a:ea typeface="宋体" panose="02010600030101010101" pitchFamily="2" charset="-122"/>
              </a:rPr>
              <a:t>的指数值小*</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if (qa==NULL)  r-&gt;next=qb;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else  r-&gt;next=qa; </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链接多项式</a:t>
            </a:r>
            <a:r>
              <a:rPr lang="en-US" altLang="zh-CN" sz="2400" b="0" dirty="0">
                <a:solidFill>
                  <a:srgbClr val="000000"/>
                </a:solidFill>
                <a:latin typeface="Times New Roman" panose="02020603050405020304" pitchFamily="18" charset="0"/>
                <a:ea typeface="宋体" panose="02010600030101010101" pitchFamily="2" charset="-122"/>
              </a:rPr>
              <a:t>Ah</a:t>
            </a:r>
            <a:r>
              <a:rPr lang="zh-CN" altLang="en-US" sz="2400" b="0" dirty="0">
                <a:solidFill>
                  <a:srgbClr val="000000"/>
                </a:solidFill>
                <a:latin typeface="Times New Roman" panose="02020603050405020304" pitchFamily="18" charset="0"/>
                <a:ea typeface="宋体" panose="02010600030101010101" pitchFamily="2" charset="-122"/>
              </a:rPr>
              <a:t>或</a:t>
            </a:r>
            <a:r>
              <a:rPr lang="en-US" altLang="zh-CN" sz="2400" b="0" dirty="0">
                <a:solidFill>
                  <a:srgbClr val="000000"/>
                </a:solidFill>
                <a:latin typeface="Times New Roman" panose="02020603050405020304" pitchFamily="18" charset="0"/>
                <a:ea typeface="宋体" panose="02010600030101010101" pitchFamily="2" charset="-122"/>
              </a:rPr>
              <a:t>Bh</a:t>
            </a:r>
            <a:r>
              <a:rPr lang="zh-CN" altLang="en-US" sz="2400" b="0" dirty="0">
                <a:solidFill>
                  <a:srgbClr val="000000"/>
                </a:solidFill>
                <a:latin typeface="Times New Roman" panose="02020603050405020304" pitchFamily="18" charset="0"/>
                <a:ea typeface="宋体" panose="02010600030101010101" pitchFamily="2" charset="-122"/>
              </a:rPr>
              <a:t>中的剩余结点*</a:t>
            </a:r>
            <a:r>
              <a:rPr lang="en-US" altLang="zh-CN" sz="2400" b="0" dirty="0">
                <a:solidFill>
                  <a:srgbClr val="000000"/>
                </a:solidFill>
                <a:latin typeface="Times New Roman" panose="02020603050405020304" pitchFamily="18" charset="0"/>
                <a:ea typeface="宋体" panose="02010600030101010101" pitchFamily="2" charset="-122"/>
              </a:rPr>
              <a:t>/</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return (Ch);</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3"/>
          <p:cNvSpPr txBox="1"/>
          <p:nvPr/>
        </p:nvSpPr>
        <p:spPr>
          <a:xfrm>
            <a:off x="3663950" y="220663"/>
            <a:ext cx="15684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zh-CN" altLang="en-US" sz="3600" b="0" dirty="0">
                <a:solidFill>
                  <a:schemeClr val="bg1"/>
                </a:solidFill>
                <a:latin typeface="Times New Roman" panose="02020603050405020304" pitchFamily="18" charset="0"/>
                <a:ea typeface="黑体" panose="02010609060101010101" pitchFamily="49" charset="-122"/>
              </a:rPr>
              <a:t>作  业</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15715" name="Text Box 4"/>
          <p:cNvSpPr txBox="1"/>
          <p:nvPr/>
        </p:nvSpPr>
        <p:spPr>
          <a:xfrm>
            <a:off x="2028825" y="1355725"/>
            <a:ext cx="4800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zh-CN" altLang="en-US" b="0" dirty="0">
                <a:solidFill>
                  <a:schemeClr val="tx1"/>
                </a:solidFill>
                <a:latin typeface="Comic Sans MS" panose="030F0702030302020204" pitchFamily="66" charset="0"/>
                <a:ea typeface="宋体" panose="02010600030101010101" pitchFamily="2" charset="-122"/>
                <a:hlinkClick r:id="rId1" action="ppaction://hlinkfile"/>
              </a:rPr>
              <a:t>习题集二</a:t>
            </a:r>
            <a:endParaRPr lang="zh-CN" altLang="en-US" b="0" dirty="0">
              <a:solidFill>
                <a:schemeClr val="tx1"/>
              </a:solidFill>
              <a:latin typeface="Comic Sans MS" panose="030F0702030302020204" pitchFamily="66" charset="0"/>
              <a:ea typeface="宋体" panose="02010600030101010101" pitchFamily="2" charset="-122"/>
            </a:endParaRPr>
          </a:p>
        </p:txBody>
      </p:sp>
      <p:pic>
        <p:nvPicPr>
          <p:cNvPr id="115716" name="Picture 5" descr="未命名"/>
          <p:cNvPicPr>
            <a:picLocks noChangeAspect="1"/>
          </p:cNvPicPr>
          <p:nvPr/>
        </p:nvPicPr>
        <p:blipFill>
          <a:blip r:embed="rId2" cstate="print"/>
          <a:stretch>
            <a:fillRect/>
          </a:stretch>
        </p:blipFill>
        <p:spPr>
          <a:xfrm>
            <a:off x="685800" y="2338388"/>
            <a:ext cx="7816850" cy="3632200"/>
          </a:xfrm>
          <a:prstGeom prst="rect">
            <a:avLst/>
          </a:prstGeom>
          <a:noFill/>
          <a:ln w="9525">
            <a:noFill/>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3087688" y="1624013"/>
            <a:ext cx="3898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楷体_GB2312" pitchFamily="49" charset="-122"/>
                <a:ea typeface="楷体_GB2312" pitchFamily="49" charset="-122"/>
              </a:rPr>
              <a:t> </a:t>
            </a:r>
            <a:r>
              <a:rPr lang="en-US" altLang="zh-CN" dirty="0">
                <a:solidFill>
                  <a:srgbClr val="333399"/>
                </a:solidFill>
                <a:latin typeface="Times New Roman" panose="02020603050405020304" pitchFamily="18" charset="0"/>
                <a:ea typeface="楷体_GB2312" pitchFamily="49" charset="-122"/>
              </a:rPr>
              <a:t>ListTraverse(L, </a:t>
            </a:r>
            <a:r>
              <a:rPr lang="en-US" altLang="zh-CN" dirty="0">
                <a:solidFill>
                  <a:srgbClr val="FF0000"/>
                </a:solidFill>
                <a:latin typeface="Times New Roman" panose="02020603050405020304" pitchFamily="18" charset="0"/>
                <a:ea typeface="楷体_GB2312" pitchFamily="49" charset="-122"/>
              </a:rPr>
              <a:t>visit</a:t>
            </a:r>
            <a:r>
              <a:rPr lang="en-US" altLang="zh-CN" dirty="0">
                <a:solidFill>
                  <a:srgbClr val="333399"/>
                </a:solidFill>
                <a:latin typeface="Times New Roman" panose="02020603050405020304" pitchFamily="18" charset="0"/>
                <a:ea typeface="楷体_GB2312" pitchFamily="49" charset="-122"/>
              </a:rPr>
              <a:t>( ))</a:t>
            </a:r>
            <a:endParaRPr lang="en-US" altLang="zh-CN" dirty="0">
              <a:solidFill>
                <a:srgbClr val="333399"/>
              </a:solidFill>
              <a:latin typeface="Times New Roman" panose="02020603050405020304" pitchFamily="18" charset="0"/>
              <a:ea typeface="楷体_GB2312" pitchFamily="49" charset="-122"/>
            </a:endParaRPr>
          </a:p>
        </p:txBody>
      </p:sp>
      <p:sp>
        <p:nvSpPr>
          <p:cNvPr id="116739" name="Text Box 3"/>
          <p:cNvSpPr txBox="1"/>
          <p:nvPr/>
        </p:nvSpPr>
        <p:spPr>
          <a:xfrm>
            <a:off x="622300" y="2519363"/>
            <a:ext cx="1970088" cy="2143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6740" name="Text Box 4"/>
          <p:cNvSpPr txBox="1"/>
          <p:nvPr/>
        </p:nvSpPr>
        <p:spPr>
          <a:xfrm>
            <a:off x="3270250" y="2422525"/>
            <a:ext cx="4056063"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lnSpc>
                <a:spcPct val="125000"/>
              </a:lnSpc>
              <a:spcBef>
                <a:spcPct val="0"/>
              </a:spcBef>
              <a:buClrTx/>
              <a:buNone/>
            </a:pPr>
            <a:r>
              <a:rPr lang="en-US" altLang="zh-CN" b="0" dirty="0">
                <a:solidFill>
                  <a:schemeClr val="tx1"/>
                </a:solidFill>
                <a:latin typeface="Times New Roman" panose="02020603050405020304" pitchFamily="18" charset="0"/>
                <a:ea typeface="楷体_GB2312" pitchFamily="49" charset="-122"/>
              </a:rPr>
              <a:t>visit( ) </a:t>
            </a:r>
            <a:r>
              <a:rPr lang="zh-CN" altLang="en-US" b="0" dirty="0">
                <a:solidFill>
                  <a:schemeClr val="tx1"/>
                </a:solidFill>
                <a:latin typeface="Times New Roman" panose="02020603050405020304" pitchFamily="18" charset="0"/>
                <a:ea typeface="楷体_GB2312" pitchFamily="49" charset="-122"/>
              </a:rPr>
              <a:t>为某个访问函数。</a:t>
            </a:r>
            <a:endParaRPr lang="zh-CN" altLang="en-US" b="0" dirty="0">
              <a:solidFill>
                <a:schemeClr val="tx1"/>
              </a:solidFill>
              <a:latin typeface="Times New Roman" panose="02020603050405020304" pitchFamily="18" charset="0"/>
              <a:ea typeface="楷体_GB2312" pitchFamily="49" charset="-122"/>
            </a:endParaRPr>
          </a:p>
        </p:txBody>
      </p:sp>
      <p:sp>
        <p:nvSpPr>
          <p:cNvPr id="116741" name="Text Box 5"/>
          <p:cNvSpPr txBox="1"/>
          <p:nvPr/>
        </p:nvSpPr>
        <p:spPr>
          <a:xfrm>
            <a:off x="3200400" y="3775075"/>
            <a:ext cx="5319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依次对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中每个元素调用</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函数</a:t>
            </a:r>
            <a:r>
              <a:rPr lang="en-US" altLang="zh-CN" b="0" dirty="0">
                <a:solidFill>
                  <a:schemeClr val="tx1"/>
                </a:solidFill>
                <a:latin typeface="Times New Roman" panose="02020603050405020304" pitchFamily="18" charset="0"/>
                <a:ea typeface="楷体_GB2312" pitchFamily="49" charset="-122"/>
              </a:rPr>
              <a:t>visit( )</a:t>
            </a:r>
            <a:r>
              <a:rPr lang="zh-CN" altLang="en-US" b="0" dirty="0">
                <a:solidFill>
                  <a:schemeClr val="tx1"/>
                </a:solidFill>
                <a:latin typeface="Times New Roman" panose="02020603050405020304" pitchFamily="18" charset="0"/>
                <a:ea typeface="楷体_GB2312" pitchFamily="49" charset="-122"/>
              </a:rPr>
              <a:t>。一旦 </a:t>
            </a:r>
            <a:r>
              <a:rPr lang="en-US" altLang="zh-CN" b="0" dirty="0">
                <a:solidFill>
                  <a:schemeClr val="tx1"/>
                </a:solidFill>
                <a:latin typeface="Times New Roman" panose="02020603050405020304" pitchFamily="18" charset="0"/>
                <a:ea typeface="楷体_GB2312" pitchFamily="49" charset="-122"/>
              </a:rPr>
              <a:t>visit( )</a:t>
            </a:r>
            <a:r>
              <a:rPr lang="zh-CN" altLang="en-US" b="0" dirty="0">
                <a:solidFill>
                  <a:schemeClr val="tx1"/>
                </a:solidFill>
                <a:latin typeface="Times New Roman" panose="02020603050405020304" pitchFamily="18" charset="0"/>
                <a:ea typeface="楷体_GB2312" pitchFamily="49" charset="-122"/>
              </a:rPr>
              <a:t>失败，则操作失败。</a:t>
            </a:r>
            <a:endParaRPr lang="zh-CN" altLang="en-US" b="0" dirty="0">
              <a:solidFill>
                <a:schemeClr val="tx1"/>
              </a:solidFill>
              <a:latin typeface="Times New Roman" panose="02020603050405020304" pitchFamily="18" charset="0"/>
              <a:ea typeface="楷体_GB2312" pitchFamily="49" charset="-122"/>
            </a:endParaRPr>
          </a:p>
        </p:txBody>
      </p:sp>
      <p:sp>
        <p:nvSpPr>
          <p:cNvPr id="21510" name="Text Box 6"/>
          <p:cNvSpPr txBox="1"/>
          <p:nvPr/>
        </p:nvSpPr>
        <p:spPr>
          <a:xfrm>
            <a:off x="493713" y="1558925"/>
            <a:ext cx="22240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遍历线性表</a:t>
            </a:r>
            <a:endParaRPr lang="zh-CN" altLang="en-US"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arn(outHorizontal)">
                                      <p:cBhvr>
                                        <p:cTn id="7" dur="500"/>
                                        <p:tgtEl>
                                          <p:spTgt spid="116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wipe(left)">
                                      <p:cBhvr>
                                        <p:cTn id="12" dur="500"/>
                                        <p:tgtEl>
                                          <p:spTgt spid="116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1"/>
                                        </p:tgtEl>
                                        <p:attrNameLst>
                                          <p:attrName>style.visibility</p:attrName>
                                        </p:attrNameLst>
                                      </p:cBhvr>
                                      <p:to>
                                        <p:strVal val="visible"/>
                                      </p:to>
                                    </p:set>
                                    <p:animEffect transition="in" filter="wipe(left)">
                                      <p:cBhvr>
                                        <p:cTn id="17"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40" grpId="0"/>
      <p:bldP spid="1167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p:nvPr/>
        </p:nvSpPr>
        <p:spPr>
          <a:xfrm>
            <a:off x="3009900" y="1296988"/>
            <a:ext cx="25733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ClearList( &amp;L )</a:t>
            </a:r>
            <a:endParaRPr lang="en-US" altLang="zh-CN" dirty="0">
              <a:solidFill>
                <a:srgbClr val="333399"/>
              </a:solidFill>
              <a:latin typeface="Times New Roman" panose="02020603050405020304" pitchFamily="18" charset="0"/>
              <a:ea typeface="楷体_GB2312" pitchFamily="49" charset="-122"/>
            </a:endParaRPr>
          </a:p>
        </p:txBody>
      </p:sp>
      <p:sp>
        <p:nvSpPr>
          <p:cNvPr id="117763" name="Text Box 3"/>
          <p:cNvSpPr txBox="1"/>
          <p:nvPr/>
        </p:nvSpPr>
        <p:spPr>
          <a:xfrm>
            <a:off x="935038" y="1854200"/>
            <a:ext cx="1970087" cy="1160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7764" name="Text Box 4"/>
          <p:cNvSpPr txBox="1"/>
          <p:nvPr/>
        </p:nvSpPr>
        <p:spPr>
          <a:xfrm>
            <a:off x="2906713" y="1868488"/>
            <a:ext cx="30686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17765" name="Text Box 5"/>
          <p:cNvSpPr txBox="1"/>
          <p:nvPr/>
        </p:nvSpPr>
        <p:spPr>
          <a:xfrm>
            <a:off x="2881313" y="2486025"/>
            <a:ext cx="3068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将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重置为空表。</a:t>
            </a:r>
            <a:endParaRPr lang="zh-CN" altLang="en-US" b="0" dirty="0">
              <a:solidFill>
                <a:schemeClr val="tx1"/>
              </a:solidFill>
              <a:latin typeface="Times New Roman" panose="02020603050405020304" pitchFamily="18" charset="0"/>
              <a:ea typeface="楷体_GB2312" pitchFamily="49" charset="-122"/>
            </a:endParaRPr>
          </a:p>
        </p:txBody>
      </p:sp>
      <p:sp>
        <p:nvSpPr>
          <p:cNvPr id="22534" name="Text Box 6"/>
          <p:cNvSpPr txBox="1"/>
          <p:nvPr/>
        </p:nvSpPr>
        <p:spPr>
          <a:xfrm>
            <a:off x="566738" y="1217613"/>
            <a:ext cx="222408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线性表置空</a:t>
            </a:r>
            <a:endParaRPr lang="zh-CN" altLang="en-US" sz="4400" b="0" dirty="0">
              <a:solidFill>
                <a:schemeClr val="tx1"/>
              </a:solidFill>
              <a:latin typeface="Times New Roman" panose="02020603050405020304" pitchFamily="18" charset="0"/>
              <a:ea typeface="宋体" panose="02010600030101010101" pitchFamily="2" charset="-122"/>
            </a:endParaRPr>
          </a:p>
        </p:txBody>
      </p:sp>
      <p:sp>
        <p:nvSpPr>
          <p:cNvPr id="117767" name="Text Box 7"/>
          <p:cNvSpPr txBox="1"/>
          <p:nvPr/>
        </p:nvSpPr>
        <p:spPr>
          <a:xfrm>
            <a:off x="4129088" y="3146425"/>
            <a:ext cx="33655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PutElem( &amp;L, i, &amp;e )</a:t>
            </a:r>
            <a:endParaRPr lang="en-US" altLang="zh-CN" dirty="0">
              <a:solidFill>
                <a:srgbClr val="333399"/>
              </a:solidFill>
              <a:latin typeface="Times New Roman" panose="02020603050405020304" pitchFamily="18" charset="0"/>
              <a:ea typeface="楷体_GB2312" pitchFamily="49" charset="-122"/>
            </a:endParaRPr>
          </a:p>
        </p:txBody>
      </p:sp>
      <p:sp>
        <p:nvSpPr>
          <p:cNvPr id="117768" name="Text Box 8"/>
          <p:cNvSpPr txBox="1"/>
          <p:nvPr/>
        </p:nvSpPr>
        <p:spPr>
          <a:xfrm>
            <a:off x="976313" y="3776663"/>
            <a:ext cx="1970087" cy="15875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7769" name="Text Box 9"/>
          <p:cNvSpPr txBox="1"/>
          <p:nvPr/>
        </p:nvSpPr>
        <p:spPr>
          <a:xfrm>
            <a:off x="2989263" y="3733800"/>
            <a:ext cx="3068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17770" name="Text Box 10"/>
          <p:cNvSpPr txBox="1"/>
          <p:nvPr/>
        </p:nvSpPr>
        <p:spPr>
          <a:xfrm>
            <a:off x="2979738" y="4860925"/>
            <a:ext cx="53911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中第 </a:t>
            </a:r>
            <a:r>
              <a:rPr lang="en-US" altLang="zh-CN" b="0" dirty="0">
                <a:solidFill>
                  <a:schemeClr val="tx1"/>
                </a:solidFill>
                <a:latin typeface="Times New Roman" panose="02020603050405020304" pitchFamily="18" charset="0"/>
                <a:ea typeface="楷体_GB2312" pitchFamily="49" charset="-122"/>
              </a:rPr>
              <a:t>i </a:t>
            </a:r>
            <a:r>
              <a:rPr lang="zh-CN" altLang="en-US" b="0" dirty="0">
                <a:solidFill>
                  <a:schemeClr val="tx1"/>
                </a:solidFill>
                <a:latin typeface="Times New Roman" panose="02020603050405020304" pitchFamily="18" charset="0"/>
                <a:ea typeface="楷体_GB2312" pitchFamily="49" charset="-122"/>
              </a:rPr>
              <a:t>个元素赋值 </a:t>
            </a:r>
            <a:r>
              <a:rPr lang="en-US" altLang="zh-CN" b="0" dirty="0">
                <a:solidFill>
                  <a:schemeClr val="tx1"/>
                </a:solidFill>
                <a:latin typeface="Times New Roman" panose="02020603050405020304" pitchFamily="18" charset="0"/>
                <a:ea typeface="楷体_GB2312" pitchFamily="49" charset="-122"/>
              </a:rPr>
              <a:t>e </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17771" name="Text Box 11"/>
          <p:cNvSpPr txBox="1"/>
          <p:nvPr/>
        </p:nvSpPr>
        <p:spPr>
          <a:xfrm>
            <a:off x="536575" y="3051175"/>
            <a:ext cx="34480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改变数据元素的值</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7772" name="Rectangle 12"/>
          <p:cNvSpPr/>
          <p:nvPr/>
        </p:nvSpPr>
        <p:spPr>
          <a:xfrm>
            <a:off x="2928938" y="4191000"/>
            <a:ext cx="44307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并且 </a:t>
            </a:r>
            <a:r>
              <a:rPr lang="en-US" altLang="zh-CN" b="0" dirty="0">
                <a:solidFill>
                  <a:schemeClr val="hlink"/>
                </a:solidFill>
                <a:latin typeface="Times New Roman" panose="02020603050405020304" pitchFamily="18" charset="0"/>
                <a:ea typeface="楷体_GB2312" pitchFamily="49" charset="-122"/>
              </a:rPr>
              <a:t>1≤i≤ListLength(L) </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arn(outHorizontal)">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4"/>
                                        </p:tgtEl>
                                        <p:attrNameLst>
                                          <p:attrName>style.visibility</p:attrName>
                                        </p:attrNameLst>
                                      </p:cBhvr>
                                      <p:to>
                                        <p:strVal val="visible"/>
                                      </p:to>
                                    </p:set>
                                    <p:animEffect transition="in" filter="wipe(left)">
                                      <p:cBhvr>
                                        <p:cTn id="12" dur="500"/>
                                        <p:tgtEl>
                                          <p:spTgt spid="117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5"/>
                                        </p:tgtEl>
                                        <p:attrNameLst>
                                          <p:attrName>style.visibility</p:attrName>
                                        </p:attrNameLst>
                                      </p:cBhvr>
                                      <p:to>
                                        <p:strVal val="visible"/>
                                      </p:to>
                                    </p:set>
                                    <p:animEffect transition="in" filter="wipe(left)">
                                      <p:cBhvr>
                                        <p:cTn id="17" dur="500"/>
                                        <p:tgtEl>
                                          <p:spTgt spid="11776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777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77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17768"/>
                                        </p:tgtEl>
                                        <p:attrNameLst>
                                          <p:attrName>style.visibility</p:attrName>
                                        </p:attrNameLst>
                                      </p:cBhvr>
                                      <p:to>
                                        <p:strVal val="visible"/>
                                      </p:to>
                                    </p:set>
                                    <p:animEffect transition="in" filter="barn(outHorizontal)">
                                      <p:cBhvr>
                                        <p:cTn id="30" dur="500"/>
                                        <p:tgtEl>
                                          <p:spTgt spid="11776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7769"/>
                                        </p:tgtEl>
                                        <p:attrNameLst>
                                          <p:attrName>style.visibility</p:attrName>
                                        </p:attrNameLst>
                                      </p:cBhvr>
                                      <p:to>
                                        <p:strVal val="visible"/>
                                      </p:to>
                                    </p:set>
                                    <p:animEffect transition="in" filter="wipe(left)">
                                      <p:cBhvr>
                                        <p:cTn id="35" dur="500"/>
                                        <p:tgtEl>
                                          <p:spTgt spid="11776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772"/>
                                        </p:tgtEl>
                                        <p:attrNameLst>
                                          <p:attrName>style.visibility</p:attrName>
                                        </p:attrNameLst>
                                      </p:cBhvr>
                                      <p:to>
                                        <p:strVal val="visible"/>
                                      </p:to>
                                    </p:set>
                                    <p:animEffect transition="in" filter="wipe(left)">
                                      <p:cBhvr>
                                        <p:cTn id="40" dur="500"/>
                                        <p:tgtEl>
                                          <p:spTgt spid="1177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7770"/>
                                        </p:tgtEl>
                                        <p:attrNameLst>
                                          <p:attrName>style.visibility</p:attrName>
                                        </p:attrNameLst>
                                      </p:cBhvr>
                                      <p:to>
                                        <p:strVal val="visible"/>
                                      </p:to>
                                    </p:set>
                                    <p:animEffect transition="in" filter="wipe(left)">
                                      <p:cBhvr>
                                        <p:cTn id="45" dur="500"/>
                                        <p:tgtEl>
                                          <p:spTgt spid="117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P spid="117764" grpId="0"/>
      <p:bldP spid="117765" grpId="0"/>
      <p:bldP spid="117767" grpId="0"/>
      <p:bldP spid="117768" grpId="0"/>
      <p:bldP spid="117769" grpId="0"/>
      <p:bldP spid="117770" grpId="0"/>
      <p:bldP spid="117771" grpId="0"/>
      <p:bldP spid="1177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p:nvPr/>
        </p:nvSpPr>
        <p:spPr>
          <a:xfrm>
            <a:off x="3216275" y="1198563"/>
            <a:ext cx="33972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楷体_GB2312" pitchFamily="49" charset="-122"/>
                <a:ea typeface="楷体_GB2312" pitchFamily="49" charset="-122"/>
              </a:rPr>
              <a:t> </a:t>
            </a:r>
            <a:r>
              <a:rPr lang="en-US" altLang="zh-CN" dirty="0">
                <a:solidFill>
                  <a:srgbClr val="333399"/>
                </a:solidFill>
                <a:latin typeface="Times New Roman" panose="02020603050405020304" pitchFamily="18" charset="0"/>
                <a:ea typeface="楷体_GB2312" pitchFamily="49" charset="-122"/>
              </a:rPr>
              <a:t>ListInsert( &amp;L, i, e )</a:t>
            </a:r>
            <a:endParaRPr lang="en-US" altLang="zh-CN" dirty="0">
              <a:solidFill>
                <a:srgbClr val="333399"/>
              </a:solidFill>
              <a:latin typeface="Times New Roman" panose="02020603050405020304" pitchFamily="18" charset="0"/>
              <a:ea typeface="楷体_GB2312" pitchFamily="49" charset="-122"/>
            </a:endParaRPr>
          </a:p>
        </p:txBody>
      </p:sp>
      <p:sp>
        <p:nvSpPr>
          <p:cNvPr id="119811" name="Text Box 3"/>
          <p:cNvSpPr txBox="1"/>
          <p:nvPr/>
        </p:nvSpPr>
        <p:spPr>
          <a:xfrm>
            <a:off x="927100" y="1663700"/>
            <a:ext cx="1970088" cy="15875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9812" name="Text Box 4"/>
          <p:cNvSpPr txBox="1"/>
          <p:nvPr/>
        </p:nvSpPr>
        <p:spPr>
          <a:xfrm>
            <a:off x="2871788" y="1681163"/>
            <a:ext cx="30686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19813" name="Text Box 5"/>
          <p:cNvSpPr txBox="1"/>
          <p:nvPr/>
        </p:nvSpPr>
        <p:spPr>
          <a:xfrm>
            <a:off x="2801938" y="2551113"/>
            <a:ext cx="4767262" cy="1203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中的第 </a:t>
            </a:r>
            <a:r>
              <a:rPr lang="en-US" altLang="zh-CN" b="0" dirty="0">
                <a:solidFill>
                  <a:schemeClr val="tx1"/>
                </a:solidFill>
                <a:latin typeface="Times New Roman" panose="02020603050405020304" pitchFamily="18" charset="0"/>
                <a:ea typeface="楷体_GB2312" pitchFamily="49" charset="-122"/>
              </a:rPr>
              <a:t>i </a:t>
            </a:r>
            <a:r>
              <a:rPr lang="zh-CN" altLang="en-US" b="0" dirty="0">
                <a:solidFill>
                  <a:schemeClr val="tx1"/>
                </a:solidFill>
                <a:latin typeface="Times New Roman" panose="02020603050405020304" pitchFamily="18" charset="0"/>
                <a:ea typeface="楷体_GB2312" pitchFamily="49" charset="-122"/>
              </a:rPr>
              <a:t>个元素之前</a:t>
            </a:r>
            <a:r>
              <a:rPr lang="zh-CN" altLang="en-US" b="0" dirty="0">
                <a:solidFill>
                  <a:schemeClr val="hlink"/>
                </a:solidFill>
                <a:latin typeface="Times New Roman" panose="02020603050405020304" pitchFamily="18" charset="0"/>
                <a:ea typeface="楷体_GB2312" pitchFamily="49" charset="-122"/>
              </a:rPr>
              <a:t>插入</a:t>
            </a:r>
            <a:endParaRPr lang="zh-CN" altLang="en-US" b="0" dirty="0">
              <a:solidFill>
                <a:schemeClr val="hlink"/>
              </a:solidFill>
              <a:latin typeface="Times New Roman" panose="02020603050405020304" pitchFamily="18" charset="0"/>
              <a:ea typeface="楷体_GB2312" pitchFamily="49" charset="-122"/>
            </a:endParaRPr>
          </a:p>
          <a:p>
            <a:pPr marL="0" lvl="0" indent="0" eaLnBrk="1" hangingPunct="1">
              <a:lnSpc>
                <a:spcPct val="130000"/>
              </a:lnSpc>
              <a:spcBef>
                <a:spcPct val="0"/>
              </a:spcBef>
              <a:buClrTx/>
              <a:buNone/>
            </a:pPr>
            <a:r>
              <a:rPr lang="zh-CN" altLang="en-US" b="0" dirty="0">
                <a:solidFill>
                  <a:schemeClr val="hlink"/>
                </a:solidFill>
                <a:latin typeface="Times New Roman" panose="02020603050405020304" pitchFamily="18" charset="0"/>
                <a:ea typeface="楷体_GB2312" pitchFamily="49" charset="-122"/>
              </a:rPr>
              <a:t>新的元素 </a:t>
            </a:r>
            <a:r>
              <a:rPr lang="en-US" altLang="zh-CN" b="0" dirty="0">
                <a:solidFill>
                  <a:schemeClr val="hlink"/>
                </a:solidFill>
                <a:latin typeface="Times New Roman" panose="02020603050405020304" pitchFamily="18" charset="0"/>
                <a:ea typeface="楷体_GB2312" pitchFamily="49" charset="-122"/>
              </a:rPr>
              <a:t>e</a:t>
            </a:r>
            <a:r>
              <a:rPr lang="zh-CN" altLang="en-US" b="0" dirty="0">
                <a:solidFill>
                  <a:schemeClr val="hlink"/>
                </a:solidFill>
                <a:latin typeface="Times New Roman" panose="02020603050405020304" pitchFamily="18" charset="0"/>
                <a:ea typeface="楷体_GB2312" pitchFamily="49" charset="-122"/>
              </a:rPr>
              <a:t>，</a:t>
            </a:r>
            <a:r>
              <a:rPr lang="en-US" altLang="zh-CN" b="0" dirty="0">
                <a:solidFill>
                  <a:schemeClr val="hlink"/>
                </a:solidFill>
                <a:latin typeface="Times New Roman" panose="02020603050405020304" pitchFamily="18" charset="0"/>
                <a:ea typeface="楷体_GB2312" pitchFamily="49" charset="-122"/>
              </a:rPr>
              <a:t>L </a:t>
            </a:r>
            <a:r>
              <a:rPr lang="zh-CN" altLang="en-US" b="0" dirty="0">
                <a:solidFill>
                  <a:schemeClr val="hlink"/>
                </a:solidFill>
                <a:latin typeface="Times New Roman" panose="02020603050405020304" pitchFamily="18" charset="0"/>
                <a:ea typeface="楷体_GB2312" pitchFamily="49" charset="-122"/>
              </a:rPr>
              <a:t>的长度增</a:t>
            </a:r>
            <a:r>
              <a:rPr lang="en-US" altLang="zh-CN" b="0" dirty="0">
                <a:solidFill>
                  <a:schemeClr val="hlink"/>
                </a:solidFill>
                <a:latin typeface="Times New Roman" panose="02020603050405020304" pitchFamily="18" charset="0"/>
                <a:ea typeface="楷体_GB2312" pitchFamily="49" charset="-122"/>
              </a:rPr>
              <a:t>1</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23558" name="Text Box 6"/>
          <p:cNvSpPr txBox="1"/>
          <p:nvPr/>
        </p:nvSpPr>
        <p:spPr>
          <a:xfrm>
            <a:off x="522288" y="1128713"/>
            <a:ext cx="263207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插入数据元素</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9815" name="Rectangle 7"/>
          <p:cNvSpPr/>
          <p:nvPr/>
        </p:nvSpPr>
        <p:spPr>
          <a:xfrm>
            <a:off x="2851150" y="2106613"/>
            <a:ext cx="45418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且  </a:t>
            </a:r>
            <a:r>
              <a:rPr lang="en-US" altLang="zh-CN" b="0" dirty="0">
                <a:solidFill>
                  <a:schemeClr val="hlink"/>
                </a:solidFill>
                <a:latin typeface="Times New Roman" panose="02020603050405020304" pitchFamily="18" charset="0"/>
                <a:ea typeface="楷体_GB2312" pitchFamily="49" charset="-122"/>
              </a:rPr>
              <a:t>1≤i≤ListLength(L)+1 </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19816" name="Text Box 8"/>
          <p:cNvSpPr txBox="1"/>
          <p:nvPr/>
        </p:nvSpPr>
        <p:spPr>
          <a:xfrm>
            <a:off x="3459163" y="3711575"/>
            <a:ext cx="36131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ListDelete( &amp;L, i, </a:t>
            </a:r>
            <a:r>
              <a:rPr lang="en-US" altLang="zh-CN" dirty="0">
                <a:solidFill>
                  <a:srgbClr val="FF0000"/>
                </a:solidFill>
                <a:latin typeface="Times New Roman" panose="02020603050405020304" pitchFamily="18" charset="0"/>
                <a:ea typeface="楷体_GB2312" pitchFamily="49" charset="-122"/>
              </a:rPr>
              <a:t>&amp;e</a:t>
            </a:r>
            <a:r>
              <a:rPr lang="en-US" altLang="zh-CN" dirty="0">
                <a:solidFill>
                  <a:srgbClr val="333399"/>
                </a:solidFill>
                <a:latin typeface="Times New Roman" panose="02020603050405020304" pitchFamily="18" charset="0"/>
                <a:ea typeface="楷体_GB2312" pitchFamily="49" charset="-122"/>
              </a:rPr>
              <a:t> )</a:t>
            </a:r>
            <a:endParaRPr lang="en-US" altLang="zh-CN" dirty="0">
              <a:solidFill>
                <a:srgbClr val="333399"/>
              </a:solidFill>
              <a:latin typeface="Times New Roman" panose="02020603050405020304" pitchFamily="18" charset="0"/>
              <a:ea typeface="楷体_GB2312" pitchFamily="49" charset="-122"/>
            </a:endParaRPr>
          </a:p>
        </p:txBody>
      </p:sp>
      <p:sp>
        <p:nvSpPr>
          <p:cNvPr id="119817" name="Text Box 9"/>
          <p:cNvSpPr txBox="1"/>
          <p:nvPr/>
        </p:nvSpPr>
        <p:spPr>
          <a:xfrm>
            <a:off x="939800" y="4289425"/>
            <a:ext cx="1970088"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9818" name="Text Box 10"/>
          <p:cNvSpPr txBox="1"/>
          <p:nvPr/>
        </p:nvSpPr>
        <p:spPr>
          <a:xfrm>
            <a:off x="2909888" y="4227513"/>
            <a:ext cx="44910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已存在并且非空，</a:t>
            </a:r>
            <a:endParaRPr lang="zh-CN" altLang="en-US" b="0" dirty="0">
              <a:solidFill>
                <a:schemeClr val="tx1"/>
              </a:solidFill>
              <a:latin typeface="Times New Roman" panose="02020603050405020304" pitchFamily="18" charset="0"/>
              <a:ea typeface="楷体_GB2312" pitchFamily="49" charset="-122"/>
            </a:endParaRPr>
          </a:p>
        </p:txBody>
      </p:sp>
      <p:sp>
        <p:nvSpPr>
          <p:cNvPr id="119819" name="Text Box 11"/>
          <p:cNvSpPr txBox="1"/>
          <p:nvPr/>
        </p:nvSpPr>
        <p:spPr>
          <a:xfrm>
            <a:off x="2852738" y="5062538"/>
            <a:ext cx="6019800" cy="1203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删除 </a:t>
            </a:r>
            <a:r>
              <a:rPr lang="en-US" altLang="zh-CN" b="0" dirty="0">
                <a:solidFill>
                  <a:schemeClr val="tx1"/>
                </a:solidFill>
                <a:latin typeface="Times New Roman" panose="02020603050405020304" pitchFamily="18" charset="0"/>
                <a:ea typeface="楷体_GB2312" pitchFamily="49" charset="-122"/>
              </a:rPr>
              <a:t>L</a:t>
            </a:r>
            <a:r>
              <a:rPr lang="zh-CN" altLang="en-US" b="0" dirty="0">
                <a:solidFill>
                  <a:schemeClr val="tx1"/>
                </a:solidFill>
                <a:latin typeface="Times New Roman" panose="02020603050405020304" pitchFamily="18" charset="0"/>
                <a:ea typeface="楷体_GB2312" pitchFamily="49" charset="-122"/>
              </a:rPr>
              <a:t>中的第 </a:t>
            </a:r>
            <a:r>
              <a:rPr lang="en-US" altLang="zh-CN" b="0" dirty="0">
                <a:solidFill>
                  <a:schemeClr val="tx1"/>
                </a:solidFill>
                <a:latin typeface="Times New Roman" panose="02020603050405020304" pitchFamily="18" charset="0"/>
                <a:ea typeface="楷体_GB2312" pitchFamily="49" charset="-122"/>
              </a:rPr>
              <a:t>i </a:t>
            </a:r>
            <a:r>
              <a:rPr lang="zh-CN" altLang="en-US" b="0" dirty="0">
                <a:solidFill>
                  <a:schemeClr val="tx1"/>
                </a:solidFill>
                <a:latin typeface="Times New Roman" panose="02020603050405020304" pitchFamily="18" charset="0"/>
                <a:ea typeface="楷体_GB2312" pitchFamily="49" charset="-122"/>
              </a:rPr>
              <a:t>个元素，并且</a:t>
            </a:r>
            <a:r>
              <a:rPr lang="zh-CN" altLang="en-US" b="0" dirty="0">
                <a:solidFill>
                  <a:schemeClr val="hlink"/>
                </a:solidFill>
                <a:latin typeface="Times New Roman" panose="02020603050405020304" pitchFamily="18" charset="0"/>
                <a:ea typeface="楷体_GB2312" pitchFamily="49" charset="-122"/>
              </a:rPr>
              <a:t>用 </a:t>
            </a:r>
            <a:r>
              <a:rPr lang="en-US" altLang="zh-CN" b="0" dirty="0">
                <a:solidFill>
                  <a:schemeClr val="hlink"/>
                </a:solidFill>
                <a:latin typeface="Times New Roman" panose="02020603050405020304" pitchFamily="18" charset="0"/>
                <a:ea typeface="楷体_GB2312" pitchFamily="49" charset="-122"/>
              </a:rPr>
              <a:t>e </a:t>
            </a:r>
            <a:r>
              <a:rPr lang="zh-CN" altLang="en-US" b="0" dirty="0">
                <a:solidFill>
                  <a:schemeClr val="hlink"/>
                </a:solidFill>
                <a:latin typeface="Times New Roman" panose="02020603050405020304" pitchFamily="18" charset="0"/>
                <a:ea typeface="楷体_GB2312" pitchFamily="49" charset="-122"/>
              </a:rPr>
              <a:t>返回其值，</a:t>
            </a:r>
            <a:r>
              <a:rPr lang="en-US" altLang="zh-CN" b="0" dirty="0">
                <a:solidFill>
                  <a:schemeClr val="hlink"/>
                </a:solidFill>
                <a:latin typeface="Times New Roman" panose="02020603050405020304" pitchFamily="18" charset="0"/>
                <a:ea typeface="楷体_GB2312" pitchFamily="49" charset="-122"/>
              </a:rPr>
              <a:t>L </a:t>
            </a:r>
            <a:r>
              <a:rPr lang="zh-CN" altLang="en-US" b="0" dirty="0">
                <a:solidFill>
                  <a:schemeClr val="hlink"/>
                </a:solidFill>
                <a:latin typeface="Times New Roman" panose="02020603050405020304" pitchFamily="18" charset="0"/>
                <a:ea typeface="楷体_GB2312" pitchFamily="49" charset="-122"/>
              </a:rPr>
              <a:t>的长度减</a:t>
            </a:r>
            <a:r>
              <a:rPr lang="en-US" altLang="zh-CN" b="0" dirty="0">
                <a:solidFill>
                  <a:schemeClr val="hlink"/>
                </a:solidFill>
                <a:latin typeface="Times New Roman" panose="02020603050405020304" pitchFamily="18" charset="0"/>
                <a:ea typeface="楷体_GB2312" pitchFamily="49" charset="-122"/>
              </a:rPr>
              <a:t>1</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19820" name="Text Box 12"/>
          <p:cNvSpPr txBox="1"/>
          <p:nvPr/>
        </p:nvSpPr>
        <p:spPr>
          <a:xfrm>
            <a:off x="587375" y="3630613"/>
            <a:ext cx="263207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删除数据元素</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9821" name="Rectangle 13"/>
          <p:cNvSpPr/>
          <p:nvPr/>
        </p:nvSpPr>
        <p:spPr>
          <a:xfrm>
            <a:off x="2936875" y="4613275"/>
            <a:ext cx="40497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且</a:t>
            </a:r>
            <a:r>
              <a:rPr lang="zh-CN" altLang="en-US" sz="1800" b="0" dirty="0">
                <a:solidFill>
                  <a:schemeClr val="tx1"/>
                </a:solidFill>
                <a:latin typeface="Arial" panose="020B0604020202020204" pitchFamily="34" charset="0"/>
                <a:ea typeface="楷体_GB2312" pitchFamily="49" charset="-122"/>
              </a:rPr>
              <a:t> </a:t>
            </a:r>
            <a:r>
              <a:rPr lang="en-US" altLang="zh-CN" b="0" dirty="0">
                <a:solidFill>
                  <a:schemeClr val="hlink"/>
                </a:solidFill>
                <a:latin typeface="Times New Roman" panose="02020603050405020304" pitchFamily="18" charset="0"/>
                <a:ea typeface="楷体_GB2312" pitchFamily="49" charset="-122"/>
              </a:rPr>
              <a:t>1≤i≤ListLength(L) </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19822" name="Text Box 14"/>
          <p:cNvSpPr txBox="1"/>
          <p:nvPr/>
        </p:nvSpPr>
        <p:spPr>
          <a:xfrm>
            <a:off x="454025" y="5967413"/>
            <a:ext cx="19716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 ADT List</a:t>
            </a:r>
            <a:r>
              <a:rPr lang="en-US" altLang="zh-CN" sz="4000" b="0" dirty="0">
                <a:solidFill>
                  <a:schemeClr val="tx1"/>
                </a:solidFill>
                <a:latin typeface="Times New Roman" panose="02020603050405020304" pitchFamily="18" charset="0"/>
                <a:ea typeface="楷体_GB2312" pitchFamily="49" charset="-122"/>
              </a:rPr>
              <a:t> </a:t>
            </a:r>
            <a:endParaRPr lang="en-US" altLang="zh-CN"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wipe(left)">
                                      <p:cBhvr>
                                        <p:cTn id="13" dur="500"/>
                                        <p:tgtEl>
                                          <p:spTgt spid="1198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9815"/>
                                        </p:tgtEl>
                                        <p:attrNameLst>
                                          <p:attrName>style.visibility</p:attrName>
                                        </p:attrNameLst>
                                      </p:cBhvr>
                                      <p:to>
                                        <p:strVal val="visible"/>
                                      </p:to>
                                    </p:set>
                                    <p:animEffect transition="in" filter="wipe(left)">
                                      <p:cBhvr>
                                        <p:cTn id="18" dur="500"/>
                                        <p:tgtEl>
                                          <p:spTgt spid="1198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9813"/>
                                        </p:tgtEl>
                                        <p:attrNameLst>
                                          <p:attrName>style.visibility</p:attrName>
                                        </p:attrNameLst>
                                      </p:cBhvr>
                                      <p:to>
                                        <p:strVal val="visible"/>
                                      </p:to>
                                    </p:set>
                                    <p:animEffect transition="in" filter="wipe(left)">
                                      <p:cBhvr>
                                        <p:cTn id="23" dur="500"/>
                                        <p:tgtEl>
                                          <p:spTgt spid="1198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98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98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19817"/>
                                        </p:tgtEl>
                                        <p:attrNameLst>
                                          <p:attrName>style.visibility</p:attrName>
                                        </p:attrNameLst>
                                      </p:cBhvr>
                                      <p:to>
                                        <p:strVal val="visible"/>
                                      </p:to>
                                    </p:set>
                                    <p:animEffect transition="in" filter="barn(outHorizontal)">
                                      <p:cBhvr>
                                        <p:cTn id="36" dur="500"/>
                                        <p:tgtEl>
                                          <p:spTgt spid="1198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9818"/>
                                        </p:tgtEl>
                                        <p:attrNameLst>
                                          <p:attrName>style.visibility</p:attrName>
                                        </p:attrNameLst>
                                      </p:cBhvr>
                                      <p:to>
                                        <p:strVal val="visible"/>
                                      </p:to>
                                    </p:set>
                                    <p:animEffect transition="in" filter="wipe(left)">
                                      <p:cBhvr>
                                        <p:cTn id="41" dur="500"/>
                                        <p:tgtEl>
                                          <p:spTgt spid="1198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9821"/>
                                        </p:tgtEl>
                                        <p:attrNameLst>
                                          <p:attrName>style.visibility</p:attrName>
                                        </p:attrNameLst>
                                      </p:cBhvr>
                                      <p:to>
                                        <p:strVal val="visible"/>
                                      </p:to>
                                    </p:set>
                                    <p:animEffect transition="in" filter="wipe(left)">
                                      <p:cBhvr>
                                        <p:cTn id="46" dur="500"/>
                                        <p:tgtEl>
                                          <p:spTgt spid="1198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9819"/>
                                        </p:tgtEl>
                                        <p:attrNameLst>
                                          <p:attrName>style.visibility</p:attrName>
                                        </p:attrNameLst>
                                      </p:cBhvr>
                                      <p:to>
                                        <p:strVal val="visible"/>
                                      </p:to>
                                    </p:set>
                                    <p:animEffect transition="in" filter="wipe(left)">
                                      <p:cBhvr>
                                        <p:cTn id="51" dur="500"/>
                                        <p:tgtEl>
                                          <p:spTgt spid="11981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19822"/>
                                        </p:tgtEl>
                                        <p:attrNameLst>
                                          <p:attrName>style.visibility</p:attrName>
                                        </p:attrNameLst>
                                      </p:cBhvr>
                                      <p:to>
                                        <p:strVal val="visible"/>
                                      </p:to>
                                    </p:set>
                                    <p:anim calcmode="lin" valueType="num">
                                      <p:cBhvr additive="base">
                                        <p:cTn id="56" dur="500" fill="hold"/>
                                        <p:tgtEl>
                                          <p:spTgt spid="119822"/>
                                        </p:tgtEl>
                                        <p:attrNameLst>
                                          <p:attrName>ppt_x</p:attrName>
                                        </p:attrNameLst>
                                      </p:cBhvr>
                                      <p:tavLst>
                                        <p:tav tm="0">
                                          <p:val>
                                            <p:strVal val="0-#ppt_w/2"/>
                                          </p:val>
                                        </p:tav>
                                        <p:tav tm="100000">
                                          <p:val>
                                            <p:strVal val="#ppt_x"/>
                                          </p:val>
                                        </p:tav>
                                      </p:tavLst>
                                    </p:anim>
                                    <p:anim calcmode="lin" valueType="num">
                                      <p:cBhvr additive="base">
                                        <p:cTn id="57" dur="500" fill="hold"/>
                                        <p:tgtEl>
                                          <p:spTgt spid="119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2" grpId="0"/>
      <p:bldP spid="119813" grpId="0"/>
      <p:bldP spid="119815" grpId="0"/>
      <p:bldP spid="119816" grpId="0"/>
      <p:bldP spid="119817" grpId="0"/>
      <p:bldP spid="119818" grpId="0"/>
      <p:bldP spid="119819" grpId="0"/>
      <p:bldP spid="119820" grpId="0"/>
      <p:bldP spid="119821" grpId="0"/>
      <p:bldP spid="1198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p:nvPr/>
        </p:nvSpPr>
        <p:spPr>
          <a:xfrm>
            <a:off x="766763" y="1689100"/>
            <a:ext cx="7262812"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利用上述定义的</a:t>
            </a:r>
            <a:r>
              <a:rPr lang="zh-CN" altLang="en-US" dirty="0">
                <a:solidFill>
                  <a:srgbClr val="FF0000"/>
                </a:solidFill>
                <a:latin typeface="Times New Roman" panose="02020603050405020304" pitchFamily="18" charset="0"/>
                <a:ea typeface="宋体" panose="02010600030101010101" pitchFamily="2" charset="-122"/>
              </a:rPr>
              <a:t>线性表类型</a:t>
            </a:r>
            <a:r>
              <a:rPr lang="zh-CN" altLang="en-US" b="0" dirty="0">
                <a:solidFill>
                  <a:srgbClr val="000000"/>
                </a:solidFill>
                <a:latin typeface="Times New Roman" panose="02020603050405020304" pitchFamily="18" charset="0"/>
                <a:ea typeface="宋体" panose="02010600030101010101" pitchFamily="2" charset="-122"/>
              </a:rPr>
              <a:t>，可以实现其它更为复杂的操作：</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1859" name="Text Box 3">
            <a:hlinkClick r:id="" action="ppaction://noaction"/>
          </p:cNvPr>
          <p:cNvSpPr txBox="1"/>
          <p:nvPr/>
        </p:nvSpPr>
        <p:spPr>
          <a:xfrm>
            <a:off x="3132138" y="4264025"/>
            <a:ext cx="1104900" cy="604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9900FF"/>
                </a:solidFill>
                <a:latin typeface="Times New Roman" panose="02020603050405020304" pitchFamily="18" charset="0"/>
                <a:ea typeface="宋体" panose="02010600030101010101" pitchFamily="2" charset="-122"/>
              </a:rPr>
              <a:t>例 </a:t>
            </a:r>
            <a:r>
              <a:rPr lang="en-US" altLang="zh-CN" dirty="0">
                <a:solidFill>
                  <a:srgbClr val="9900FF"/>
                </a:solidFill>
                <a:latin typeface="Times New Roman" panose="02020603050405020304" pitchFamily="18" charset="0"/>
                <a:ea typeface="宋体" panose="02010600030101010101" pitchFamily="2" charset="-122"/>
              </a:rPr>
              <a:t>2-2</a:t>
            </a:r>
            <a:endParaRPr lang="en-US" altLang="zh-CN" dirty="0">
              <a:solidFill>
                <a:srgbClr val="9900FF"/>
              </a:solidFill>
              <a:latin typeface="Times New Roman" panose="02020603050405020304" pitchFamily="18" charset="0"/>
              <a:ea typeface="宋体" panose="02010600030101010101" pitchFamily="2" charset="-122"/>
            </a:endParaRPr>
          </a:p>
        </p:txBody>
      </p:sp>
      <p:sp>
        <p:nvSpPr>
          <p:cNvPr id="121860" name="Text Box 4">
            <a:hlinkClick r:id="" action="ppaction://hlinkshowjump?jump=nextslide"/>
          </p:cNvPr>
          <p:cNvSpPr txBox="1"/>
          <p:nvPr/>
        </p:nvSpPr>
        <p:spPr>
          <a:xfrm>
            <a:off x="3133725" y="3387725"/>
            <a:ext cx="1104900" cy="604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9900FF"/>
                </a:solidFill>
                <a:latin typeface="Times New Roman" panose="02020603050405020304" pitchFamily="18" charset="0"/>
                <a:ea typeface="宋体" panose="02010600030101010101" pitchFamily="2" charset="-122"/>
              </a:rPr>
              <a:t>例 </a:t>
            </a:r>
            <a:r>
              <a:rPr lang="en-US" altLang="zh-CN" dirty="0">
                <a:solidFill>
                  <a:srgbClr val="9900FF"/>
                </a:solidFill>
                <a:latin typeface="Times New Roman" panose="02020603050405020304" pitchFamily="18" charset="0"/>
                <a:ea typeface="宋体" panose="02010600030101010101" pitchFamily="2" charset="-122"/>
              </a:rPr>
              <a:t>2-1</a:t>
            </a:r>
            <a:endParaRPr lang="en-US" altLang="zh-CN" b="0" dirty="0">
              <a:solidFill>
                <a:srgbClr val="9900FF"/>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21858"/>
                                        </p:tgtEl>
                                        <p:attrNameLst>
                                          <p:attrName>style.visibility</p:attrName>
                                        </p:attrNameLst>
                                      </p:cBhvr>
                                      <p:to>
                                        <p:strVal val="visible"/>
                                      </p:to>
                                    </p:set>
                                    <p:animEffect transition="in" filter="strips(downRight)">
                                      <p:cBhvr>
                                        <p:cTn id="7" dur="3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checkerboard(across)">
                                      <p:cBhvr>
                                        <p:cTn id="12" dur="500"/>
                                        <p:tgtEl>
                                          <p:spTgt spid="121860"/>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121859"/>
                                        </p:tgtEl>
                                        <p:attrNameLst>
                                          <p:attrName>style.visibility</p:attrName>
                                        </p:attrNameLst>
                                      </p:cBhvr>
                                      <p:to>
                                        <p:strVal val="visible"/>
                                      </p:to>
                                    </p:set>
                                    <p:animEffect transition="in" filter="checkerboard(across)">
                                      <p:cBhvr>
                                        <p:cTn id="16"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P spid="1218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p:nvPr/>
        </p:nvSpPr>
        <p:spPr>
          <a:xfrm>
            <a:off x="404813" y="1322388"/>
            <a:ext cx="8328025" cy="18875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有两个</a:t>
            </a:r>
            <a:r>
              <a:rPr lang="zh-CN" altLang="en-US" u="sng" dirty="0">
                <a:solidFill>
                  <a:srgbClr val="FF0000"/>
                </a:solidFill>
                <a:latin typeface="Times New Roman" panose="02020603050405020304" pitchFamily="18" charset="0"/>
                <a:ea typeface="宋体" panose="02010600030101010101" pitchFamily="2" charset="-122"/>
              </a:rPr>
              <a:t>集合</a:t>
            </a: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b="0" dirty="0">
                <a:solidFill>
                  <a:srgbClr val="000000"/>
                </a:solidFill>
                <a:latin typeface="Times New Roman" panose="02020603050405020304" pitchFamily="18" charset="0"/>
                <a:ea typeface="宋体" panose="02010600030101010101" pitchFamily="2" charset="-122"/>
              </a:rPr>
              <a:t>B</a:t>
            </a:r>
            <a:r>
              <a:rPr lang="zh-CN" altLang="en-US" b="0" dirty="0">
                <a:solidFill>
                  <a:srgbClr val="000000"/>
                </a:solidFill>
                <a:latin typeface="Times New Roman" panose="02020603050405020304" pitchFamily="18" charset="0"/>
                <a:ea typeface="宋体" panose="02010600030101010101" pitchFamily="2" charset="-122"/>
              </a:rPr>
              <a:t>，分别用两个线性表 </a:t>
            </a:r>
            <a:r>
              <a:rPr lang="en-US" altLang="zh-CN" b="0" dirty="0">
                <a:solidFill>
                  <a:srgbClr val="000000"/>
                </a:solidFill>
                <a:latin typeface="Times New Roman" panose="02020603050405020304" pitchFamily="18" charset="0"/>
                <a:ea typeface="宋体" panose="02010600030101010101" pitchFamily="2" charset="-122"/>
              </a:rPr>
              <a:t>LA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b="0" dirty="0">
                <a:solidFill>
                  <a:srgbClr val="000000"/>
                </a:solidFill>
                <a:latin typeface="Times New Roman" panose="02020603050405020304" pitchFamily="18" charset="0"/>
                <a:ea typeface="宋体" panose="02010600030101010101" pitchFamily="2" charset="-122"/>
              </a:rPr>
              <a:t>LB </a:t>
            </a:r>
            <a:r>
              <a:rPr lang="zh-CN" altLang="en-US" b="0" dirty="0">
                <a:solidFill>
                  <a:srgbClr val="000000"/>
                </a:solidFill>
                <a:latin typeface="Times New Roman" panose="02020603050405020304" pitchFamily="18" charset="0"/>
                <a:ea typeface="宋体" panose="02010600030101010101" pitchFamily="2" charset="-122"/>
              </a:rPr>
              <a:t>表示，即：线性表中的数据元素即为集合中的成员。 求一个新的集合</a:t>
            </a:r>
            <a:r>
              <a:rPr lang="en-US" altLang="zh-CN" b="0" dirty="0">
                <a:solidFill>
                  <a:srgbClr val="000000"/>
                </a:solidFill>
                <a:latin typeface="Times New Roman" panose="02020603050405020304" pitchFamily="18" charset="0"/>
                <a:ea typeface="宋体" panose="02010600030101010101" pitchFamily="2" charset="-122"/>
              </a:rPr>
              <a:t>A</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A∪B</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2883" name="Text Box 3"/>
          <p:cNvSpPr txBox="1"/>
          <p:nvPr/>
        </p:nvSpPr>
        <p:spPr>
          <a:xfrm>
            <a:off x="601663" y="34925"/>
            <a:ext cx="15049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例 </a:t>
            </a:r>
            <a:r>
              <a:rPr lang="en-US" altLang="zh-CN" sz="3600" b="0" dirty="0">
                <a:solidFill>
                  <a:schemeClr val="bg1"/>
                </a:solidFill>
                <a:latin typeface="Times New Roman" panose="02020603050405020304" pitchFamily="18" charset="0"/>
                <a:ea typeface="黑体" panose="02010609060101010101" pitchFamily="49" charset="-122"/>
              </a:rPr>
              <a:t>2-1</a:t>
            </a:r>
            <a:r>
              <a:rPr lang="en-US" altLang="zh-CN" sz="4400" b="0" dirty="0">
                <a:solidFill>
                  <a:schemeClr val="folHlink"/>
                </a:solidFill>
                <a:latin typeface="Times New Roman" panose="02020603050405020304" pitchFamily="18" charset="0"/>
                <a:ea typeface="楷体_GB2312" pitchFamily="49" charset="-122"/>
              </a:rPr>
              <a:t> </a:t>
            </a:r>
            <a:endParaRPr lang="en-US" altLang="zh-CN" sz="4400" b="0" dirty="0">
              <a:solidFill>
                <a:schemeClr val="folHlink"/>
              </a:solidFill>
              <a:latin typeface="Times New Roman" panose="02020603050405020304" pitchFamily="18" charset="0"/>
              <a:ea typeface="楷体_GB2312" pitchFamily="49" charset="-122"/>
            </a:endParaRPr>
          </a:p>
        </p:txBody>
      </p:sp>
      <p:sp>
        <p:nvSpPr>
          <p:cNvPr id="122884" name="Text Box 4"/>
          <p:cNvSpPr txBox="1"/>
          <p:nvPr/>
        </p:nvSpPr>
        <p:spPr>
          <a:xfrm>
            <a:off x="485775" y="3754438"/>
            <a:ext cx="8378825" cy="2016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要求对</a:t>
            </a:r>
            <a:r>
              <a:rPr lang="zh-CN" altLang="en-US" u="sng" dirty="0">
                <a:solidFill>
                  <a:srgbClr val="FF0000"/>
                </a:solidFill>
                <a:latin typeface="Times New Roman" panose="02020603050405020304" pitchFamily="18" charset="0"/>
                <a:ea typeface="宋体" panose="02010600030101010101" pitchFamily="2" charset="-122"/>
              </a:rPr>
              <a:t>线性表</a:t>
            </a:r>
            <a:r>
              <a:rPr lang="zh-CN" altLang="en-US" b="0" dirty="0">
                <a:solidFill>
                  <a:srgbClr val="000000"/>
                </a:solidFill>
                <a:latin typeface="Times New Roman" panose="02020603050405020304" pitchFamily="18" charset="0"/>
                <a:ea typeface="宋体" panose="02010600030101010101" pitchFamily="2" charset="-122"/>
              </a:rPr>
              <a:t>作如下操作：扩大线性表 </a:t>
            </a:r>
            <a:r>
              <a:rPr lang="en-US" altLang="zh-CN" b="0" dirty="0">
                <a:solidFill>
                  <a:srgbClr val="000000"/>
                </a:solidFill>
                <a:latin typeface="Times New Roman" panose="02020603050405020304" pitchFamily="18" charset="0"/>
                <a:ea typeface="宋体" panose="02010600030101010101" pitchFamily="2" charset="-122"/>
              </a:rPr>
              <a:t>LA</a:t>
            </a:r>
            <a:r>
              <a:rPr lang="zh-CN" altLang="en-US" b="0" dirty="0">
                <a:solidFill>
                  <a:srgbClr val="000000"/>
                </a:solidFill>
                <a:latin typeface="Times New Roman" panose="02020603050405020304" pitchFamily="18" charset="0"/>
                <a:ea typeface="宋体" panose="02010600030101010101" pitchFamily="2" charset="-122"/>
              </a:rPr>
              <a:t>，将在线性表</a:t>
            </a:r>
            <a:r>
              <a:rPr lang="en-US" altLang="zh-CN" b="0" dirty="0">
                <a:solidFill>
                  <a:srgbClr val="000000"/>
                </a:solidFill>
                <a:latin typeface="Times New Roman" panose="02020603050405020304" pitchFamily="18" charset="0"/>
                <a:ea typeface="宋体" panose="02010600030101010101" pitchFamily="2" charset="-122"/>
              </a:rPr>
              <a:t>LB </a:t>
            </a:r>
            <a:r>
              <a:rPr lang="zh-CN" altLang="en-US" b="0" dirty="0">
                <a:solidFill>
                  <a:srgbClr val="000000"/>
                </a:solidFill>
                <a:latin typeface="Times New Roman" panose="02020603050405020304" pitchFamily="18" charset="0"/>
                <a:ea typeface="宋体" panose="02010600030101010101" pitchFamily="2" charset="-122"/>
              </a:rPr>
              <a:t>中而不在线性表 </a:t>
            </a:r>
            <a:r>
              <a:rPr lang="en-US" altLang="zh-CN" b="0" dirty="0">
                <a:solidFill>
                  <a:srgbClr val="000000"/>
                </a:solidFill>
                <a:latin typeface="Times New Roman" panose="02020603050405020304" pitchFamily="18" charset="0"/>
                <a:ea typeface="宋体" panose="02010600030101010101" pitchFamily="2" charset="-122"/>
              </a:rPr>
              <a:t>LA </a:t>
            </a:r>
            <a:r>
              <a:rPr lang="zh-CN" altLang="en-US" b="0" dirty="0">
                <a:solidFill>
                  <a:srgbClr val="000000"/>
                </a:solidFill>
                <a:latin typeface="Times New Roman" panose="02020603050405020304" pitchFamily="18" charset="0"/>
                <a:ea typeface="宋体" panose="02010600030101010101" pitchFamily="2" charset="-122"/>
              </a:rPr>
              <a:t>中的数据元素插入到线性表 </a:t>
            </a:r>
            <a:r>
              <a:rPr lang="en-US" altLang="zh-CN" b="0" dirty="0">
                <a:solidFill>
                  <a:srgbClr val="000000"/>
                </a:solidFill>
                <a:latin typeface="Times New Roman" panose="02020603050405020304" pitchFamily="18" charset="0"/>
                <a:ea typeface="宋体" panose="02010600030101010101" pitchFamily="2" charset="-122"/>
              </a:rPr>
              <a:t>LA </a:t>
            </a:r>
            <a:r>
              <a:rPr lang="zh-CN" altLang="en-US" b="0" dirty="0">
                <a:solidFill>
                  <a:srgbClr val="000000"/>
                </a:solidFill>
                <a:latin typeface="Times New Roman" panose="02020603050405020304" pitchFamily="18" charset="0"/>
                <a:ea typeface="宋体" panose="02010600030101010101" pitchFamily="2" charset="-122"/>
              </a:rPr>
              <a:t>中去。</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2885" name="Text Box 5"/>
          <p:cNvSpPr txBox="1"/>
          <p:nvPr/>
        </p:nvSpPr>
        <p:spPr>
          <a:xfrm>
            <a:off x="441325" y="3317875"/>
            <a:ext cx="33988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上述问题可转换为：</a:t>
            </a:r>
            <a:endParaRPr lang="zh-CN" altLang="en-US"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8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2882"/>
                                        </p:tgtEl>
                                        <p:attrNameLst>
                                          <p:attrName>style.visibility</p:attrName>
                                        </p:attrNameLst>
                                      </p:cBhvr>
                                      <p:to>
                                        <p:strVal val="visible"/>
                                      </p:to>
                                    </p:set>
                                    <p:animEffect transition="in" filter="wipe(left)">
                                      <p:cBhvr>
                                        <p:cTn id="11" dur="500"/>
                                        <p:tgtEl>
                                          <p:spTgt spid="1228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288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22884"/>
                                        </p:tgtEl>
                                        <p:attrNameLst>
                                          <p:attrName>style.visibility</p:attrName>
                                        </p:attrNameLst>
                                      </p:cBhvr>
                                      <p:to>
                                        <p:strVal val="visible"/>
                                      </p:to>
                                    </p:set>
                                    <p:animEffect transition="in" filter="barn(outVertical)">
                                      <p:cBhvr>
                                        <p:cTn id="20"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p:bldP spid="122884" grpId="0"/>
      <p:bldP spid="1228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p:nvPr/>
        </p:nvSpPr>
        <p:spPr>
          <a:xfrm>
            <a:off x="611188" y="1409700"/>
            <a:ext cx="70405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1</a:t>
            </a:r>
            <a:r>
              <a:rPr lang="zh-CN" altLang="en-US"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从线性表 </a:t>
            </a:r>
            <a:r>
              <a:rPr lang="en-US" altLang="zh-CN" b="0" dirty="0">
                <a:solidFill>
                  <a:srgbClr val="000000"/>
                </a:solidFill>
                <a:latin typeface="Times New Roman" panose="02020603050405020304" pitchFamily="18" charset="0"/>
                <a:ea typeface="宋体" panose="02010600030101010101" pitchFamily="2" charset="-122"/>
              </a:rPr>
              <a:t>LB </a:t>
            </a:r>
            <a:r>
              <a:rPr lang="zh-CN" altLang="en-US" b="0" dirty="0">
                <a:solidFill>
                  <a:srgbClr val="000000"/>
                </a:solidFill>
                <a:latin typeface="Times New Roman" panose="02020603050405020304" pitchFamily="18" charset="0"/>
                <a:ea typeface="宋体" panose="02010600030101010101" pitchFamily="2" charset="-122"/>
              </a:rPr>
              <a:t>中依次查看每个数据元素：</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4931" name="Text Box 3"/>
          <p:cNvSpPr txBox="1"/>
          <p:nvPr/>
        </p:nvSpPr>
        <p:spPr>
          <a:xfrm>
            <a:off x="673100" y="3043238"/>
            <a:ext cx="57261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2</a:t>
            </a:r>
            <a:r>
              <a:rPr lang="zh-CN" altLang="en-US" b="0" dirty="0">
                <a:solidFill>
                  <a:srgbClr val="000000"/>
                </a:solidFill>
                <a:latin typeface="Times New Roman" panose="02020603050405020304" pitchFamily="18" charset="0"/>
                <a:ea typeface="宋体" panose="02010600030101010101" pitchFamily="2" charset="-122"/>
              </a:rPr>
              <a:t>．依次在线性表 </a:t>
            </a:r>
            <a:r>
              <a:rPr lang="en-US" altLang="zh-CN" b="0" dirty="0">
                <a:solidFill>
                  <a:srgbClr val="000000"/>
                </a:solidFill>
                <a:latin typeface="Times New Roman" panose="02020603050405020304" pitchFamily="18" charset="0"/>
                <a:ea typeface="宋体" panose="02010600030101010101" pitchFamily="2" charset="-122"/>
              </a:rPr>
              <a:t>LA </a:t>
            </a:r>
            <a:r>
              <a:rPr lang="zh-CN" altLang="en-US" b="0" dirty="0">
                <a:solidFill>
                  <a:srgbClr val="000000"/>
                </a:solidFill>
                <a:latin typeface="Times New Roman" panose="02020603050405020304" pitchFamily="18" charset="0"/>
                <a:ea typeface="宋体" panose="02010600030101010101" pitchFamily="2" charset="-122"/>
              </a:rPr>
              <a:t>中进行查访： </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4932" name="Text Box 4"/>
          <p:cNvSpPr txBox="1"/>
          <p:nvPr/>
        </p:nvSpPr>
        <p:spPr>
          <a:xfrm>
            <a:off x="687388" y="4565650"/>
            <a:ext cx="4273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3</a:t>
            </a:r>
            <a:r>
              <a:rPr lang="zh-CN" altLang="en-US" b="0" dirty="0">
                <a:solidFill>
                  <a:srgbClr val="000000"/>
                </a:solidFill>
                <a:latin typeface="Times New Roman" panose="02020603050405020304" pitchFamily="18" charset="0"/>
                <a:ea typeface="宋体" panose="02010600030101010101" pitchFamily="2" charset="-122"/>
              </a:rPr>
              <a:t>．若不存在，则插入之：</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4933" name="Text Box 5"/>
          <p:cNvSpPr txBox="1"/>
          <p:nvPr/>
        </p:nvSpPr>
        <p:spPr>
          <a:xfrm>
            <a:off x="1830388" y="2171700"/>
            <a:ext cx="28479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宋体" panose="02010600030101010101" pitchFamily="2" charset="-122"/>
              </a:rPr>
              <a:t>GetElem(LB, i, e)</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4934" name="Text Box 6"/>
          <p:cNvSpPr txBox="1"/>
          <p:nvPr/>
        </p:nvSpPr>
        <p:spPr>
          <a:xfrm>
            <a:off x="1754188" y="3771900"/>
            <a:ext cx="44894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333399"/>
                </a:solidFill>
                <a:latin typeface="Times New Roman" panose="02020603050405020304" pitchFamily="18" charset="0"/>
                <a:ea typeface="宋体" panose="02010600030101010101" pitchFamily="2" charset="-122"/>
              </a:rPr>
              <a:t>LocateElem(LA, e, </a:t>
            </a:r>
            <a:r>
              <a:rPr lang="en-US" altLang="zh-CN" dirty="0">
                <a:solidFill>
                  <a:srgbClr val="FF0000"/>
                </a:solidFill>
                <a:latin typeface="Times New Roman" panose="02020603050405020304" pitchFamily="18" charset="0"/>
                <a:ea typeface="宋体" panose="02010600030101010101" pitchFamily="2" charset="-122"/>
              </a:rPr>
              <a:t>equal( )</a:t>
            </a:r>
            <a:r>
              <a:rPr lang="en-US" altLang="zh-CN" dirty="0">
                <a:solidFill>
                  <a:srgbClr val="333399"/>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4935" name="Text Box 7"/>
          <p:cNvSpPr txBox="1"/>
          <p:nvPr/>
        </p:nvSpPr>
        <p:spPr>
          <a:xfrm>
            <a:off x="1735138" y="5173663"/>
            <a:ext cx="4684712" cy="1203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333399"/>
                </a:solidFill>
                <a:latin typeface="Times New Roman" panose="02020603050405020304" pitchFamily="18" charset="0"/>
                <a:ea typeface="宋体" panose="02010600030101010101" pitchFamily="2" charset="-122"/>
              </a:rPr>
              <a:t>ListInsert(LA, n+1, e)</a:t>
            </a:r>
            <a:endParaRPr lang="en-US" altLang="zh-CN" dirty="0">
              <a:solidFill>
                <a:srgbClr val="333399"/>
              </a:solidFill>
              <a:latin typeface="Times New Roman" panose="02020603050405020304" pitchFamily="18" charset="0"/>
              <a:ea typeface="宋体" panose="02010600030101010101" pitchFamily="2" charset="-122"/>
            </a:endParaRPr>
          </a:p>
          <a:p>
            <a:pPr marL="0" lvl="0" indent="0" eaLnBrk="1" hangingPunct="1">
              <a:lnSpc>
                <a:spcPct val="130000"/>
              </a:lnSpc>
              <a:spcBef>
                <a:spcPct val="0"/>
              </a:spcBef>
              <a:buClrTx/>
              <a:buNone/>
            </a:pPr>
            <a:r>
              <a:rPr lang="en-US" altLang="zh-CN" dirty="0">
                <a:solidFill>
                  <a:srgbClr val="333399"/>
                </a:solidFill>
                <a:latin typeface="Times New Roman" panose="02020603050405020304" pitchFamily="18" charset="0"/>
                <a:ea typeface="宋体" panose="02010600030101010101" pitchFamily="2" charset="-122"/>
              </a:rPr>
              <a:t>( n </a:t>
            </a:r>
            <a:r>
              <a:rPr lang="zh-CN" altLang="en-US" dirty="0">
                <a:solidFill>
                  <a:srgbClr val="333399"/>
                </a:solidFill>
                <a:latin typeface="Times New Roman" panose="02020603050405020304" pitchFamily="18" charset="0"/>
                <a:ea typeface="宋体" panose="02010600030101010101" pitchFamily="2" charset="-122"/>
              </a:rPr>
              <a:t>表示线性表 </a:t>
            </a:r>
            <a:r>
              <a:rPr lang="en-US" altLang="zh-CN" dirty="0">
                <a:solidFill>
                  <a:srgbClr val="333399"/>
                </a:solidFill>
                <a:latin typeface="Times New Roman" panose="02020603050405020304" pitchFamily="18" charset="0"/>
                <a:ea typeface="宋体" panose="02010600030101010101" pitchFamily="2" charset="-122"/>
              </a:rPr>
              <a:t>LA </a:t>
            </a:r>
            <a:r>
              <a:rPr lang="zh-CN" altLang="en-US" dirty="0">
                <a:solidFill>
                  <a:srgbClr val="333399"/>
                </a:solidFill>
                <a:latin typeface="Times New Roman" panose="02020603050405020304" pitchFamily="18" charset="0"/>
                <a:ea typeface="宋体" panose="02010600030101010101" pitchFamily="2" charset="-122"/>
              </a:rPr>
              <a:t>当前长度</a:t>
            </a:r>
            <a:r>
              <a:rPr lang="en-US" altLang="zh-CN" dirty="0">
                <a:solidFill>
                  <a:srgbClr val="333399"/>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26632" name="Text Box 8"/>
          <p:cNvSpPr txBox="1"/>
          <p:nvPr/>
        </p:nvSpPr>
        <p:spPr>
          <a:xfrm>
            <a:off x="403225" y="188913"/>
            <a:ext cx="27892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操作步骤：</a:t>
            </a:r>
            <a:endParaRPr lang="zh-CN" altLang="en-US" sz="3600" b="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slide(fromBottom)">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slide(fromBottom)">
                                      <p:cBhvr>
                                        <p:cTn id="12" dur="500"/>
                                        <p:tgtEl>
                                          <p:spTgt spid="1249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slide(fromBottom)">
                                      <p:cBhvr>
                                        <p:cTn id="17" dur="500"/>
                                        <p:tgtEl>
                                          <p:spTgt spid="1249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wipe(left)">
                                      <p:cBhvr>
                                        <p:cTn id="22" dur="500"/>
                                        <p:tgtEl>
                                          <p:spTgt spid="1249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wipe(left)">
                                      <p:cBhvr>
                                        <p:cTn id="27" dur="500"/>
                                        <p:tgtEl>
                                          <p:spTgt spid="1249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5"/>
                                        </p:tgtEl>
                                        <p:attrNameLst>
                                          <p:attrName>style.visibility</p:attrName>
                                        </p:attrNameLst>
                                      </p:cBhvr>
                                      <p:to>
                                        <p:strVal val="visible"/>
                                      </p:to>
                                    </p:set>
                                    <p:animEffect transition="in" filter="wipe(left)">
                                      <p:cBhvr>
                                        <p:cTn id="3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1" grpId="0"/>
      <p:bldP spid="124932" grpId="0"/>
      <p:bldP spid="124933" grpId="0"/>
      <p:bldP spid="124934" grpId="0"/>
      <p:bldP spid="1249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884238" y="3154363"/>
            <a:ext cx="7083425" cy="2143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333399"/>
                </a:solidFill>
                <a:latin typeface="Times New Roman" panose="02020603050405020304" pitchFamily="18" charset="0"/>
                <a:ea typeface="宋体" panose="02010600030101010101" pitchFamily="2" charset="-122"/>
              </a:rPr>
              <a:t>GetElem(Lb, i, e)</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取</a:t>
            </a:r>
            <a:r>
              <a:rPr lang="en-US" altLang="zh-CN" sz="2400" b="0" dirty="0">
                <a:solidFill>
                  <a:srgbClr val="000000"/>
                </a:solidFill>
                <a:latin typeface="Times New Roman" panose="02020603050405020304" pitchFamily="18" charset="0"/>
                <a:ea typeface="宋体" panose="02010600030101010101" pitchFamily="2" charset="-122"/>
              </a:rPr>
              <a:t>Lb</a:t>
            </a:r>
            <a:r>
              <a:rPr lang="zh-CN" altLang="en-US" sz="2400" b="0" dirty="0">
                <a:solidFill>
                  <a:srgbClr val="000000"/>
                </a:solidFill>
                <a:latin typeface="Times New Roman" panose="02020603050405020304" pitchFamily="18" charset="0"/>
                <a:ea typeface="宋体" panose="02010600030101010101" pitchFamily="2" charset="-122"/>
              </a:rPr>
              <a:t>中第</a:t>
            </a:r>
            <a:r>
              <a:rPr lang="en-US" altLang="zh-CN" sz="2400" b="0" dirty="0">
                <a:solidFill>
                  <a:srgbClr val="000000"/>
                </a:solidFill>
                <a:latin typeface="Times New Roman" panose="02020603050405020304" pitchFamily="18" charset="0"/>
                <a:ea typeface="宋体" panose="02010600030101010101" pitchFamily="2" charset="-122"/>
              </a:rPr>
              <a:t>i</a:t>
            </a:r>
            <a:r>
              <a:rPr lang="zh-CN" altLang="en-US" sz="2400" b="0" dirty="0">
                <a:solidFill>
                  <a:srgbClr val="000000"/>
                </a:solidFill>
                <a:latin typeface="Times New Roman" panose="02020603050405020304" pitchFamily="18" charset="0"/>
                <a:ea typeface="宋体" panose="02010600030101010101" pitchFamily="2" charset="-122"/>
              </a:rPr>
              <a:t>个数据元素赋给</a:t>
            </a:r>
            <a:r>
              <a:rPr lang="en-US" altLang="zh-CN" sz="2400" b="0" dirty="0">
                <a:solidFill>
                  <a:srgbClr val="000000"/>
                </a:solidFill>
                <a:latin typeface="Times New Roman" panose="02020603050405020304" pitchFamily="18" charset="0"/>
                <a:ea typeface="宋体" panose="02010600030101010101" pitchFamily="2" charset="-122"/>
              </a:rPr>
              <a:t>e</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if </a:t>
            </a:r>
            <a:r>
              <a:rPr lang="en-US" altLang="zh-CN" b="0"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rgbClr val="333399"/>
                </a:solidFill>
                <a:latin typeface="Times New Roman" panose="02020603050405020304" pitchFamily="18" charset="0"/>
                <a:ea typeface="宋体" panose="02010600030101010101" pitchFamily="2" charset="-122"/>
              </a:rPr>
              <a:t>LocateElem(La, e, </a:t>
            </a:r>
            <a:r>
              <a:rPr lang="en-US" altLang="zh-CN" b="0" dirty="0">
                <a:solidFill>
                  <a:srgbClr val="FF0000"/>
                </a:solidFill>
                <a:latin typeface="Times New Roman" panose="02020603050405020304" pitchFamily="18" charset="0"/>
                <a:ea typeface="宋体" panose="02010600030101010101" pitchFamily="2" charset="-122"/>
              </a:rPr>
              <a:t>equal( )</a:t>
            </a:r>
            <a:r>
              <a:rPr lang="en-US" altLang="zh-CN" b="0" dirty="0">
                <a:solidFill>
                  <a:srgbClr val="333399"/>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a:t>
            </a:r>
            <a:r>
              <a:rPr lang="en-US" altLang="zh-CN" b="0" dirty="0">
                <a:solidFill>
                  <a:srgbClr val="333399"/>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333399"/>
                </a:solidFill>
                <a:latin typeface="Times New Roman" panose="02020603050405020304" pitchFamily="18" charset="0"/>
                <a:ea typeface="宋体" panose="02010600030101010101" pitchFamily="2" charset="-122"/>
              </a:rPr>
              <a:t>ListInsert(La, ++La_len, e)</a:t>
            </a:r>
            <a:r>
              <a:rPr lang="en-US" altLang="zh-CN" b="0"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La</a:t>
            </a:r>
            <a:r>
              <a:rPr lang="zh-CN" altLang="en-US" sz="2400" b="0" dirty="0">
                <a:solidFill>
                  <a:srgbClr val="000000"/>
                </a:solidFill>
                <a:latin typeface="Times New Roman" panose="02020603050405020304" pitchFamily="18" charset="0"/>
                <a:ea typeface="宋体" panose="02010600030101010101" pitchFamily="2" charset="-122"/>
              </a:rPr>
              <a:t>中不存在和 </a:t>
            </a:r>
            <a:r>
              <a:rPr lang="en-US" altLang="zh-CN" sz="2400" b="0" dirty="0">
                <a:solidFill>
                  <a:srgbClr val="000000"/>
                </a:solidFill>
                <a:latin typeface="Times New Roman" panose="02020603050405020304" pitchFamily="18" charset="0"/>
                <a:ea typeface="宋体" panose="02010600030101010101" pitchFamily="2" charset="-122"/>
              </a:rPr>
              <a:t>e </a:t>
            </a:r>
            <a:r>
              <a:rPr lang="zh-CN" altLang="en-US" sz="2400" b="0" dirty="0">
                <a:solidFill>
                  <a:srgbClr val="000000"/>
                </a:solidFill>
                <a:latin typeface="Times New Roman" panose="02020603050405020304" pitchFamily="18" charset="0"/>
                <a:ea typeface="宋体" panose="02010600030101010101" pitchFamily="2" charset="-122"/>
              </a:rPr>
              <a:t>相同的数据元素，则插入之</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25955" name="Text Box 3"/>
          <p:cNvSpPr txBox="1"/>
          <p:nvPr/>
        </p:nvSpPr>
        <p:spPr>
          <a:xfrm>
            <a:off x="350838" y="1482725"/>
            <a:ext cx="6996112"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La_len = </a:t>
            </a:r>
            <a:r>
              <a:rPr lang="en-US" altLang="zh-CN" b="0" dirty="0">
                <a:solidFill>
                  <a:srgbClr val="333399"/>
                </a:solidFill>
                <a:latin typeface="Times New Roman" panose="02020603050405020304" pitchFamily="18" charset="0"/>
                <a:ea typeface="宋体" panose="02010600030101010101" pitchFamily="2" charset="-122"/>
              </a:rPr>
              <a:t>ListLength(La)</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求线性表的长度</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Lb_len = </a:t>
            </a:r>
            <a:r>
              <a:rPr lang="en-US" altLang="zh-CN" b="0" dirty="0">
                <a:solidFill>
                  <a:srgbClr val="333399"/>
                </a:solidFill>
                <a:latin typeface="Times New Roman" panose="02020603050405020304" pitchFamily="18" charset="0"/>
                <a:ea typeface="宋体" panose="02010600030101010101" pitchFamily="2" charset="-122"/>
              </a:rPr>
              <a:t>ListLength(Lb)</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25956" name="Text Box 4"/>
          <p:cNvSpPr txBox="1"/>
          <p:nvPr/>
        </p:nvSpPr>
        <p:spPr>
          <a:xfrm>
            <a:off x="381000" y="5830888"/>
            <a:ext cx="15081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 // union</a:t>
            </a:r>
            <a:endParaRPr lang="en-US" altLang="zh-CN" b="0" dirty="0">
              <a:solidFill>
                <a:srgbClr val="6600CC"/>
              </a:solidFill>
              <a:latin typeface="Times New Roman" panose="02020603050405020304" pitchFamily="18" charset="0"/>
              <a:ea typeface="宋体" panose="02010600030101010101" pitchFamily="2" charset="-122"/>
            </a:endParaRPr>
          </a:p>
        </p:txBody>
      </p:sp>
      <p:sp>
        <p:nvSpPr>
          <p:cNvPr id="125957" name="Rectangle 5"/>
          <p:cNvSpPr/>
          <p:nvPr/>
        </p:nvSpPr>
        <p:spPr>
          <a:xfrm>
            <a:off x="427038" y="1076325"/>
            <a:ext cx="4729162" cy="604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void</a:t>
            </a:r>
            <a:r>
              <a:rPr lang="en-US" altLang="zh-CN" b="0" dirty="0">
                <a:solidFill>
                  <a:srgbClr val="6600CC"/>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union</a:t>
            </a:r>
            <a:r>
              <a:rPr lang="en-US" altLang="zh-CN" b="0" dirty="0">
                <a:solidFill>
                  <a:srgbClr val="6600CC"/>
                </a:solidFill>
                <a:latin typeface="Times New Roman" panose="02020603050405020304" pitchFamily="18" charset="0"/>
                <a:ea typeface="宋体" panose="02010600030101010101" pitchFamily="2" charset="-122"/>
              </a:rPr>
              <a:t>(List </a:t>
            </a:r>
            <a:r>
              <a:rPr lang="en-US" altLang="zh-CN" dirty="0">
                <a:solidFill>
                  <a:srgbClr val="6600CC"/>
                </a:solidFill>
                <a:latin typeface="Times New Roman" panose="02020603050405020304" pitchFamily="18" charset="0"/>
                <a:ea typeface="宋体" panose="02010600030101010101" pitchFamily="2" charset="-122"/>
              </a:rPr>
              <a:t>&amp;</a:t>
            </a:r>
            <a:r>
              <a:rPr lang="en-US" altLang="zh-CN" b="0" dirty="0">
                <a:solidFill>
                  <a:srgbClr val="6600CC"/>
                </a:solidFill>
                <a:latin typeface="Times New Roman" panose="02020603050405020304" pitchFamily="18" charset="0"/>
                <a:ea typeface="宋体" panose="02010600030101010101" pitchFamily="2" charset="-122"/>
              </a:rPr>
              <a:t>La, List Lb) </a:t>
            </a:r>
            <a:r>
              <a:rPr lang="en-US" altLang="zh-CN" dirty="0">
                <a:solidFill>
                  <a:srgbClr val="6600CC"/>
                </a:solidFill>
                <a:latin typeface="Times New Roman" panose="02020603050405020304" pitchFamily="18" charset="0"/>
                <a:ea typeface="宋体" panose="02010600030101010101" pitchFamily="2" charset="-122"/>
              </a:rPr>
              <a:t>{</a:t>
            </a:r>
            <a:endParaRPr lang="en-US" altLang="zh-CN" dirty="0">
              <a:solidFill>
                <a:srgbClr val="6600CC"/>
              </a:solidFill>
              <a:latin typeface="Times New Roman" panose="02020603050405020304" pitchFamily="18" charset="0"/>
              <a:ea typeface="宋体" panose="02010600030101010101" pitchFamily="2" charset="-122"/>
            </a:endParaRPr>
          </a:p>
        </p:txBody>
      </p:sp>
      <p:sp>
        <p:nvSpPr>
          <p:cNvPr id="27654" name="Text Box 6"/>
          <p:cNvSpPr txBox="1"/>
          <p:nvPr/>
        </p:nvSpPr>
        <p:spPr>
          <a:xfrm>
            <a:off x="3203575" y="6657975"/>
            <a:ext cx="4537075"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27655" name="Text Box 7"/>
          <p:cNvSpPr txBox="1"/>
          <p:nvPr/>
        </p:nvSpPr>
        <p:spPr>
          <a:xfrm>
            <a:off x="2771775" y="6154738"/>
            <a:ext cx="5545138" cy="427037"/>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125960" name="Text Box 8"/>
          <p:cNvSpPr txBox="1"/>
          <p:nvPr/>
        </p:nvSpPr>
        <p:spPr>
          <a:xfrm>
            <a:off x="892175" y="2609850"/>
            <a:ext cx="6408738"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rgbClr val="990000"/>
                </a:solidFill>
                <a:latin typeface="Times New Roman" panose="02020603050405020304" pitchFamily="18" charset="0"/>
                <a:ea typeface="宋体" panose="02010600030101010101" pitchFamily="2" charset="-122"/>
              </a:rPr>
              <a:t>for (i=1; i&lt;=Lb_len; i++){</a:t>
            </a:r>
            <a:endParaRPr lang="en-US" altLang="zh-CN" b="0" dirty="0">
              <a:solidFill>
                <a:srgbClr val="990000"/>
              </a:solidFill>
              <a:latin typeface="Times New Roman" panose="02020603050405020304" pitchFamily="18" charset="0"/>
              <a:ea typeface="宋体" panose="02010600030101010101" pitchFamily="2" charset="-122"/>
            </a:endParaRPr>
          </a:p>
        </p:txBody>
      </p:sp>
      <p:sp>
        <p:nvSpPr>
          <p:cNvPr id="125961" name="Text Box 9"/>
          <p:cNvSpPr txBox="1"/>
          <p:nvPr/>
        </p:nvSpPr>
        <p:spPr>
          <a:xfrm>
            <a:off x="806450" y="5270500"/>
            <a:ext cx="2808288" cy="427038"/>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rgbClr val="990000"/>
                </a:solidFill>
                <a:latin typeface="Times New Roman" panose="02020603050405020304" pitchFamily="18" charset="0"/>
                <a:ea typeface="宋体" panose="02010600030101010101" pitchFamily="2" charset="-122"/>
              </a:rPr>
              <a:t>}//for</a:t>
            </a:r>
            <a:endParaRPr lang="en-US" altLang="zh-CN" b="0" dirty="0">
              <a:solidFill>
                <a:srgbClr val="99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5955"/>
                                        </p:tgtEl>
                                        <p:attrNameLst>
                                          <p:attrName>style.visibility</p:attrName>
                                        </p:attrNameLst>
                                      </p:cBhvr>
                                      <p:to>
                                        <p:strVal val="visible"/>
                                      </p:to>
                                    </p:set>
                                    <p:animEffect transition="in" filter="wipe(left)">
                                      <p:cBhvr>
                                        <p:cTn id="7" dur="300"/>
                                        <p:tgtEl>
                                          <p:spTgt spid="1259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596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9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5957"/>
                                        </p:tgtEl>
                                        <p:attrNameLst>
                                          <p:attrName>style.visibility</p:attrName>
                                        </p:attrNameLst>
                                      </p:cBhvr>
                                      <p:to>
                                        <p:strVal val="visible"/>
                                      </p:to>
                                    </p:set>
                                    <p:animEffect transition="in" filter="wipe(left)">
                                      <p:cBhvr>
                                        <p:cTn id="20" dur="500"/>
                                        <p:tgtEl>
                                          <p:spTgt spid="125957"/>
                                        </p:tgtEl>
                                      </p:cBhvr>
                                    </p:animEffect>
                                  </p:childTnLst>
                                </p:cTn>
                              </p:par>
                            </p:childTnLst>
                          </p:cTn>
                        </p:par>
                        <p:par>
                          <p:cTn id="21" fill="hold">
                            <p:stCondLst>
                              <p:cond delay="500"/>
                            </p:stCondLst>
                            <p:childTnLst>
                              <p:par>
                                <p:cTn id="22" presetID="22" presetClass="entr" presetSubtype="8" fill="hold" grpId="0" nodeType="afterEffect">
                                  <p:stCondLst>
                                    <p:cond delay="0"/>
                                  </p:stCondLst>
                                  <p:iterate type="wd">
                                    <p:tmPct val="100000"/>
                                  </p:iterate>
                                  <p:childTnLst>
                                    <p:set>
                                      <p:cBhvr>
                                        <p:cTn id="23" dur="1" fill="hold">
                                          <p:stCondLst>
                                            <p:cond delay="0"/>
                                          </p:stCondLst>
                                        </p:cTn>
                                        <p:tgtEl>
                                          <p:spTgt spid="125956"/>
                                        </p:tgtEl>
                                        <p:attrNameLst>
                                          <p:attrName>style.visibility</p:attrName>
                                        </p:attrNameLst>
                                      </p:cBhvr>
                                      <p:to>
                                        <p:strVal val="visible"/>
                                      </p:to>
                                    </p:set>
                                    <p:animEffect transition="in" filter="wipe(left)">
                                      <p:cBhvr>
                                        <p:cTn id="24" dur="3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P spid="125956" grpId="0"/>
      <p:bldP spid="125957" grpId="0"/>
      <p:bldP spid="125960" grpId="0"/>
      <p:bldP spid="1259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p:nvPr/>
        </p:nvSpPr>
        <p:spPr>
          <a:xfrm>
            <a:off x="641350" y="2552700"/>
            <a:ext cx="7831138" cy="2486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660033"/>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若线性表中的数据元素相互之间可以</a:t>
            </a:r>
            <a:r>
              <a:rPr lang="zh-CN" altLang="en-US" dirty="0">
                <a:solidFill>
                  <a:schemeClr val="hlink"/>
                </a:solidFill>
                <a:latin typeface="Times New Roman" panose="02020603050405020304" pitchFamily="18" charset="0"/>
                <a:ea typeface="宋体" panose="02010600030101010101" pitchFamily="2" charset="-122"/>
              </a:rPr>
              <a:t>比较</a:t>
            </a:r>
            <a:r>
              <a:rPr lang="zh-CN" altLang="en-US" b="0" dirty="0">
                <a:solidFill>
                  <a:schemeClr val="tx1"/>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并且数据元素在表中</a:t>
            </a:r>
            <a:r>
              <a:rPr lang="zh-CN" altLang="en-US" dirty="0">
                <a:solidFill>
                  <a:schemeClr val="hlink"/>
                </a:solidFill>
                <a:latin typeface="Times New Roman" panose="02020603050405020304" pitchFamily="18" charset="0"/>
                <a:ea typeface="宋体" panose="02010600030101010101" pitchFamily="2" charset="-122"/>
              </a:rPr>
              <a:t>按值非递减或非递增有序排列</a:t>
            </a:r>
            <a:r>
              <a:rPr lang="zh-CN" altLang="en-US" b="0" dirty="0">
                <a:solidFill>
                  <a:srgbClr val="000000"/>
                </a:solidFill>
                <a:latin typeface="Times New Roman" panose="02020603050405020304" pitchFamily="18" charset="0"/>
                <a:ea typeface="宋体" panose="02010600030101010101" pitchFamily="2" charset="-122"/>
              </a:rPr>
              <a:t>，即 </a:t>
            </a:r>
            <a:r>
              <a:rPr lang="en-US" altLang="zh-CN" b="0" dirty="0">
                <a:solidFill>
                  <a:srgbClr val="000000"/>
                </a:solidFill>
                <a:latin typeface="Times New Roman" panose="02020603050405020304" pitchFamily="18" charset="0"/>
                <a:ea typeface="宋体" panose="02010600030101010101" pitchFamily="2" charset="-122"/>
              </a:rPr>
              <a:t>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≥a</a:t>
            </a:r>
            <a:r>
              <a:rPr lang="en-US" altLang="zh-CN" b="0" baseline="-25000" dirty="0">
                <a:solidFill>
                  <a:srgbClr val="000000"/>
                </a:solidFill>
                <a:latin typeface="Times New Roman" panose="02020603050405020304" pitchFamily="18" charset="0"/>
                <a:ea typeface="宋体" panose="02010600030101010101" pitchFamily="2" charset="-122"/>
              </a:rPr>
              <a:t>i-1</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或 </a:t>
            </a:r>
            <a:r>
              <a:rPr lang="en-US" altLang="zh-CN" b="0" dirty="0">
                <a:solidFill>
                  <a:srgbClr val="000000"/>
                </a:solidFill>
                <a:latin typeface="Times New Roman" panose="02020603050405020304" pitchFamily="18" charset="0"/>
                <a:ea typeface="宋体" panose="02010600030101010101" pitchFamily="2" charset="-122"/>
              </a:rPr>
              <a:t>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≤a</a:t>
            </a:r>
            <a:r>
              <a:rPr lang="en-US" altLang="zh-CN" b="0" baseline="-25000" dirty="0">
                <a:solidFill>
                  <a:srgbClr val="000000"/>
                </a:solidFill>
                <a:latin typeface="Times New Roman" panose="02020603050405020304" pitchFamily="18" charset="0"/>
                <a:ea typeface="宋体" panose="02010600030101010101" pitchFamily="2" charset="-122"/>
              </a:rPr>
              <a:t>i-1</a:t>
            </a:r>
            <a:r>
              <a:rPr lang="en-US" altLang="zh-CN" b="0" dirty="0">
                <a:solidFill>
                  <a:srgbClr val="000000"/>
                </a:solidFill>
                <a:latin typeface="Times New Roman" panose="02020603050405020304" pitchFamily="18" charset="0"/>
                <a:ea typeface="宋体" panose="02010600030101010101" pitchFamily="2" charset="-122"/>
              </a:rPr>
              <a:t>(i = 2,3,…, n)</a:t>
            </a:r>
            <a:r>
              <a:rPr lang="zh-CN" altLang="en-US" b="0" dirty="0">
                <a:solidFill>
                  <a:srgbClr val="000000"/>
                </a:solidFill>
                <a:latin typeface="Times New Roman" panose="02020603050405020304" pitchFamily="18" charset="0"/>
                <a:ea typeface="宋体" panose="02010600030101010101" pitchFamily="2" charset="-122"/>
              </a:rPr>
              <a:t>，则称该线性表为</a:t>
            </a:r>
            <a:r>
              <a:rPr lang="zh-CN" altLang="en-US" dirty="0">
                <a:solidFill>
                  <a:srgbClr val="FF0000"/>
                </a:solidFill>
                <a:latin typeface="Times New Roman" panose="02020603050405020304" pitchFamily="18" charset="0"/>
                <a:ea typeface="宋体" panose="02010600030101010101" pitchFamily="2" charset="-122"/>
              </a:rPr>
              <a:t>有序表</a:t>
            </a:r>
            <a:r>
              <a:rPr lang="en-US" altLang="zh-CN" b="0" dirty="0">
                <a:solidFill>
                  <a:srgbClr val="000000"/>
                </a:solidFill>
                <a:latin typeface="Times New Roman" panose="02020603050405020304" pitchFamily="18" charset="0"/>
                <a:ea typeface="宋体" panose="02010600030101010101" pitchFamily="2" charset="-122"/>
              </a:rPr>
              <a:t>(Ordered List)</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6979" name="Text Box 3"/>
          <p:cNvSpPr txBox="1"/>
          <p:nvPr/>
        </p:nvSpPr>
        <p:spPr>
          <a:xfrm>
            <a:off x="633413" y="1831975"/>
            <a:ext cx="55229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接下来，考虑用</a:t>
            </a:r>
            <a:r>
              <a:rPr lang="zh-CN" altLang="en-US" dirty="0">
                <a:solidFill>
                  <a:srgbClr val="FF0000"/>
                </a:solidFill>
                <a:latin typeface="Times New Roman" panose="02020603050405020304" pitchFamily="18" charset="0"/>
                <a:ea typeface="宋体" panose="02010600030101010101" pitchFamily="2" charset="-122"/>
              </a:rPr>
              <a:t>有序表</a:t>
            </a:r>
            <a:r>
              <a:rPr lang="zh-CN" altLang="en-US" b="0" dirty="0">
                <a:solidFill>
                  <a:srgbClr val="000000"/>
                </a:solidFill>
                <a:latin typeface="Times New Roman" panose="02020603050405020304" pitchFamily="18" charset="0"/>
                <a:ea typeface="宋体" panose="02010600030101010101" pitchFamily="2" charset="-122"/>
              </a:rPr>
              <a:t>表示集合：</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26979"/>
                                        </p:tgtEl>
                                        <p:attrNameLst>
                                          <p:attrName>style.visibility</p:attrName>
                                        </p:attrNameLst>
                                      </p:cBhvr>
                                      <p:to>
                                        <p:strVal val="visible"/>
                                      </p:to>
                                    </p:set>
                                    <p:animEffect transition="in" filter="wipe(left)">
                                      <p:cBhvr>
                                        <p:cTn id="7" dur="3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26978"/>
                                        </p:tgtEl>
                                        <p:attrNameLst>
                                          <p:attrName>style.visibility</p:attrName>
                                        </p:attrNameLst>
                                      </p:cBhvr>
                                      <p:to>
                                        <p:strVal val="visible"/>
                                      </p:to>
                                    </p:set>
                                    <p:animEffect transition="in" filter="strips(downRight)">
                                      <p:cBhvr>
                                        <p:cTn id="12" dur="300"/>
                                        <p:tgtEl>
                                          <p:spTgt spid="12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p:nvPr/>
        </p:nvSpPr>
        <p:spPr>
          <a:xfrm>
            <a:off x="465138" y="4605338"/>
            <a:ext cx="719137" cy="6048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80808"/>
                </a:solidFill>
                <a:latin typeface="Times New Roman" panose="02020603050405020304" pitchFamily="18" charset="0"/>
                <a:ea typeface="宋体" panose="02010600030101010101" pitchFamily="2" charset="-122"/>
              </a:rPr>
              <a:t>则</a:t>
            </a:r>
            <a:r>
              <a:rPr lang="zh-CN" altLang="en-US" b="0" dirty="0">
                <a:solidFill>
                  <a:schemeClr val="tx1"/>
                </a:solidFill>
                <a:latin typeface="Times New Roman" panose="02020603050405020304" pitchFamily="18" charset="0"/>
                <a:ea typeface="宋体" panose="02010600030101010101" pitchFamily="2" charset="-122"/>
              </a:rPr>
              <a:t>  </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28003" name="Text Box 3"/>
          <p:cNvSpPr txBox="1"/>
          <p:nvPr/>
        </p:nvSpPr>
        <p:spPr>
          <a:xfrm>
            <a:off x="177800" y="1547813"/>
            <a:ext cx="8458200" cy="1073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归并两个“其数据元素按值非递减有序排列”的有序表 </a:t>
            </a:r>
            <a:r>
              <a:rPr lang="en-US" altLang="zh-CN" dirty="0">
                <a:solidFill>
                  <a:srgbClr val="000000"/>
                </a:solidFill>
                <a:latin typeface="Times New Roman" panose="02020603050405020304" pitchFamily="18" charset="0"/>
                <a:ea typeface="宋体" panose="02010600030101010101" pitchFamily="2" charset="-122"/>
              </a:rPr>
              <a:t>LA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dirty="0">
                <a:solidFill>
                  <a:srgbClr val="000000"/>
                </a:solidFill>
                <a:latin typeface="Times New Roman" panose="02020603050405020304" pitchFamily="18" charset="0"/>
                <a:ea typeface="宋体" panose="02010600030101010101" pitchFamily="2" charset="-122"/>
              </a:rPr>
              <a:t>LB</a:t>
            </a:r>
            <a:r>
              <a:rPr lang="zh-CN" altLang="en-US" b="0" dirty="0">
                <a:solidFill>
                  <a:srgbClr val="000000"/>
                </a:solidFill>
                <a:latin typeface="Times New Roman" panose="02020603050405020304" pitchFamily="18" charset="0"/>
                <a:ea typeface="宋体" panose="02010600030101010101" pitchFamily="2" charset="-122"/>
              </a:rPr>
              <a:t>，求得有序表 </a:t>
            </a:r>
            <a:r>
              <a:rPr lang="en-US" altLang="zh-CN" dirty="0">
                <a:solidFill>
                  <a:srgbClr val="000000"/>
                </a:solidFill>
                <a:latin typeface="Times New Roman" panose="02020603050405020304" pitchFamily="18" charset="0"/>
                <a:ea typeface="宋体" panose="02010600030101010101" pitchFamily="2" charset="-122"/>
              </a:rPr>
              <a:t>LC </a:t>
            </a:r>
            <a:r>
              <a:rPr lang="zh-CN" altLang="en-US" b="0" dirty="0">
                <a:solidFill>
                  <a:srgbClr val="000000"/>
                </a:solidFill>
                <a:latin typeface="Times New Roman" panose="02020603050405020304" pitchFamily="18" charset="0"/>
                <a:ea typeface="宋体" panose="02010600030101010101" pitchFamily="2" charset="-122"/>
              </a:rPr>
              <a:t>也具有同样特性。</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28004" name="Text Box 4"/>
          <p:cNvSpPr txBox="1"/>
          <p:nvPr/>
        </p:nvSpPr>
        <p:spPr>
          <a:xfrm>
            <a:off x="304800" y="2765425"/>
            <a:ext cx="88392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设  </a:t>
            </a:r>
            <a:r>
              <a:rPr lang="zh-CN" altLang="en-US" b="0" dirty="0">
                <a:solidFill>
                  <a:srgbClr val="0000CC"/>
                </a:solidFill>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La</a:t>
            </a:r>
            <a:r>
              <a:rPr lang="en-US" altLang="zh-CN" b="0" dirty="0">
                <a:solidFill>
                  <a:srgbClr val="0000CC"/>
                </a:solidFill>
                <a:latin typeface="Times New Roman" panose="02020603050405020304" pitchFamily="18" charset="0"/>
                <a:ea typeface="宋体" panose="02010600030101010101" pitchFamily="2" charset="-122"/>
              </a:rPr>
              <a:t> = (a</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 </a:t>
            </a:r>
            <a:r>
              <a:rPr lang="en-US" altLang="zh-CN" dirty="0">
                <a:solidFill>
                  <a:schemeClr val="hlink"/>
                </a:solidFill>
                <a:latin typeface="Times New Roman" panose="02020603050405020304" pitchFamily="18" charset="0"/>
                <a:ea typeface="宋体" panose="02010600030101010101" pitchFamily="2" charset="-122"/>
              </a:rPr>
              <a:t>a</a:t>
            </a:r>
            <a:r>
              <a:rPr lang="en-US" altLang="zh-CN" baseline="-25000" dirty="0">
                <a:solidFill>
                  <a:schemeClr val="hlink"/>
                </a:solidFill>
                <a:latin typeface="Times New Roman" panose="02020603050405020304" pitchFamily="18" charset="0"/>
                <a:ea typeface="宋体" panose="02010600030101010101" pitchFamily="2" charset="-122"/>
              </a:rPr>
              <a:t>i</a:t>
            </a:r>
            <a:r>
              <a:rPr lang="en-US" altLang="zh-CN" b="0" dirty="0">
                <a:solidFill>
                  <a:srgbClr val="0000CC"/>
                </a:solidFill>
                <a:latin typeface="Times New Roman" panose="02020603050405020304" pitchFamily="18" charset="0"/>
                <a:ea typeface="宋体" panose="02010600030101010101" pitchFamily="2" charset="-122"/>
              </a:rPr>
              <a:t>, …, a</a:t>
            </a:r>
            <a:r>
              <a:rPr lang="en-US" altLang="zh-CN" b="0" baseline="-25000" dirty="0">
                <a:solidFill>
                  <a:srgbClr val="0000CC"/>
                </a:solidFill>
                <a:latin typeface="Times New Roman" panose="02020603050405020304" pitchFamily="18" charset="0"/>
                <a:ea typeface="宋体" panose="02010600030101010101" pitchFamily="2" charset="-122"/>
              </a:rPr>
              <a:t>n</a:t>
            </a:r>
            <a:r>
              <a:rPr lang="en-US" altLang="zh-CN" b="0" dirty="0">
                <a:solidFill>
                  <a:srgbClr val="0000CC"/>
                </a:solidFill>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Lb</a:t>
            </a:r>
            <a:r>
              <a:rPr lang="en-US" altLang="zh-CN" b="0" dirty="0">
                <a:solidFill>
                  <a:srgbClr val="0000CC"/>
                </a:solidFill>
                <a:latin typeface="Times New Roman" panose="02020603050405020304" pitchFamily="18" charset="0"/>
                <a:ea typeface="宋体" panose="02010600030101010101" pitchFamily="2" charset="-122"/>
              </a:rPr>
              <a:t> = (b</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 </a:t>
            </a:r>
            <a:r>
              <a:rPr lang="en-US" altLang="zh-CN" dirty="0">
                <a:solidFill>
                  <a:schemeClr val="hlink"/>
                </a:solidFill>
                <a:latin typeface="Times New Roman" panose="02020603050405020304" pitchFamily="18" charset="0"/>
                <a:ea typeface="宋体" panose="02010600030101010101" pitchFamily="2" charset="-122"/>
              </a:rPr>
              <a:t>b</a:t>
            </a:r>
            <a:r>
              <a:rPr lang="en-US" altLang="zh-CN" baseline="-25000" dirty="0">
                <a:solidFill>
                  <a:schemeClr val="hlink"/>
                </a:solidFill>
                <a:latin typeface="Times New Roman" panose="02020603050405020304" pitchFamily="18" charset="0"/>
                <a:ea typeface="宋体" panose="02010600030101010101" pitchFamily="2" charset="-122"/>
              </a:rPr>
              <a:t>j</a:t>
            </a:r>
            <a:r>
              <a:rPr lang="en-US" altLang="zh-CN" b="0" dirty="0">
                <a:solidFill>
                  <a:srgbClr val="0000CC"/>
                </a:solidFill>
                <a:latin typeface="Times New Roman" panose="02020603050405020304" pitchFamily="18" charset="0"/>
                <a:ea typeface="宋体" panose="02010600030101010101" pitchFamily="2" charset="-122"/>
              </a:rPr>
              <a:t>, …, b</a:t>
            </a:r>
            <a:r>
              <a:rPr lang="en-US" altLang="zh-CN" b="0" baseline="-25000" dirty="0">
                <a:solidFill>
                  <a:srgbClr val="0000CC"/>
                </a:solidFill>
                <a:latin typeface="Times New Roman" panose="02020603050405020304" pitchFamily="18" charset="0"/>
                <a:ea typeface="宋体" panose="02010600030101010101" pitchFamily="2" charset="-122"/>
              </a:rPr>
              <a:t>m</a:t>
            </a:r>
            <a:r>
              <a:rPr lang="en-US" altLang="zh-CN" b="0" dirty="0">
                <a:solidFill>
                  <a:srgbClr val="0000CC"/>
                </a:solidFill>
                <a:latin typeface="Times New Roman" panose="02020603050405020304" pitchFamily="18" charset="0"/>
                <a:ea typeface="宋体" panose="02010600030101010101" pitchFamily="2" charset="-122"/>
              </a:rPr>
              <a:t>)</a:t>
            </a:r>
            <a:endParaRPr lang="en-US" altLang="zh-CN" b="0" dirty="0">
              <a:solidFill>
                <a:srgbClr val="00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CC"/>
                </a:solidFill>
                <a:latin typeface="Times New Roman" panose="02020603050405020304" pitchFamily="18" charset="0"/>
                <a:ea typeface="宋体" panose="02010600030101010101" pitchFamily="2" charset="-122"/>
              </a:rPr>
              <a:t>       </a:t>
            </a:r>
            <a:r>
              <a:rPr lang="en-US" altLang="zh-CN" dirty="0">
                <a:solidFill>
                  <a:srgbClr val="0000CC"/>
                </a:solidFill>
                <a:latin typeface="Times New Roman" panose="02020603050405020304" pitchFamily="18" charset="0"/>
                <a:ea typeface="宋体" panose="02010600030101010101" pitchFamily="2" charset="-122"/>
              </a:rPr>
              <a:t>Lc</a:t>
            </a:r>
            <a:r>
              <a:rPr lang="en-US" altLang="zh-CN" b="0" dirty="0">
                <a:solidFill>
                  <a:srgbClr val="0000CC"/>
                </a:solidFill>
                <a:latin typeface="Times New Roman" panose="02020603050405020304" pitchFamily="18" charset="0"/>
                <a:ea typeface="宋体" panose="02010600030101010101" pitchFamily="2" charset="-122"/>
              </a:rPr>
              <a:t> = (c</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 </a:t>
            </a:r>
            <a:r>
              <a:rPr lang="en-US" altLang="zh-CN" dirty="0">
                <a:solidFill>
                  <a:schemeClr val="hlink"/>
                </a:solidFill>
                <a:latin typeface="Times New Roman" panose="02020603050405020304" pitchFamily="18" charset="0"/>
                <a:ea typeface="宋体" panose="02010600030101010101" pitchFamily="2" charset="-122"/>
              </a:rPr>
              <a:t>c</a:t>
            </a:r>
            <a:r>
              <a:rPr lang="en-US" altLang="zh-CN" baseline="-25000" dirty="0">
                <a:solidFill>
                  <a:schemeClr val="hlink"/>
                </a:solidFill>
                <a:latin typeface="Times New Roman" panose="02020603050405020304" pitchFamily="18" charset="0"/>
                <a:ea typeface="宋体" panose="02010600030101010101" pitchFamily="2" charset="-122"/>
              </a:rPr>
              <a:t>k</a:t>
            </a:r>
            <a:r>
              <a:rPr lang="en-US" altLang="zh-CN" b="0" dirty="0">
                <a:solidFill>
                  <a:srgbClr val="0000CC"/>
                </a:solidFill>
                <a:latin typeface="Times New Roman" panose="02020603050405020304" pitchFamily="18" charset="0"/>
                <a:ea typeface="宋体" panose="02010600030101010101" pitchFamily="2" charset="-122"/>
              </a:rPr>
              <a:t>, …, c</a:t>
            </a:r>
            <a:r>
              <a:rPr lang="en-US" altLang="zh-CN" b="0" baseline="-25000" dirty="0">
                <a:solidFill>
                  <a:srgbClr val="0000CC"/>
                </a:solidFill>
                <a:latin typeface="Times New Roman" panose="02020603050405020304" pitchFamily="18" charset="0"/>
                <a:ea typeface="宋体" panose="02010600030101010101" pitchFamily="2" charset="-122"/>
              </a:rPr>
              <a:t>m+n</a:t>
            </a:r>
            <a:r>
              <a:rPr lang="en-US" altLang="zh-CN" b="0" dirty="0">
                <a:solidFill>
                  <a:srgbClr val="0000CC"/>
                </a:solidFill>
                <a:latin typeface="Times New Roman" panose="02020603050405020304" pitchFamily="18" charset="0"/>
                <a:ea typeface="宋体" panose="02010600030101010101" pitchFamily="2" charset="-122"/>
              </a:rPr>
              <a:t>)</a:t>
            </a:r>
            <a:endParaRPr lang="en-US" altLang="zh-CN" b="0" dirty="0">
              <a:solidFill>
                <a:srgbClr val="00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且</a:t>
            </a:r>
            <a:r>
              <a:rPr lang="zh-CN" altLang="en-US" b="0" dirty="0">
                <a:solidFill>
                  <a:srgbClr val="0000CC"/>
                </a:solidFill>
                <a:latin typeface="Times New Roman" panose="02020603050405020304" pitchFamily="18" charset="0"/>
                <a:ea typeface="宋体" panose="02010600030101010101" pitchFamily="2" charset="-122"/>
              </a:rPr>
              <a:t>已由</a:t>
            </a:r>
            <a:r>
              <a:rPr lang="en-US" altLang="zh-CN" b="0" dirty="0">
                <a:solidFill>
                  <a:srgbClr val="0000CC"/>
                </a:solidFill>
                <a:latin typeface="Times New Roman" panose="02020603050405020304" pitchFamily="18" charset="0"/>
                <a:ea typeface="宋体" panose="02010600030101010101" pitchFamily="2" charset="-122"/>
              </a:rPr>
              <a:t>(a</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 a</a:t>
            </a:r>
            <a:r>
              <a:rPr lang="en-US" altLang="zh-CN" b="0" baseline="-25000" dirty="0">
                <a:solidFill>
                  <a:srgbClr val="0000CC"/>
                </a:solidFill>
                <a:latin typeface="Times New Roman" panose="02020603050405020304" pitchFamily="18" charset="0"/>
                <a:ea typeface="宋体" panose="02010600030101010101" pitchFamily="2" charset="-122"/>
              </a:rPr>
              <a:t>i-1</a:t>
            </a:r>
            <a:r>
              <a:rPr lang="en-US" altLang="zh-CN" b="0" dirty="0">
                <a:solidFill>
                  <a:srgbClr val="0000CC"/>
                </a:solidFill>
                <a:latin typeface="Times New Roman" panose="02020603050405020304" pitchFamily="18" charset="0"/>
                <a:ea typeface="宋体" panose="02010600030101010101" pitchFamily="2" charset="-122"/>
              </a:rPr>
              <a:t>)</a:t>
            </a:r>
            <a:r>
              <a:rPr lang="zh-CN" altLang="en-US" b="0" dirty="0">
                <a:solidFill>
                  <a:srgbClr val="0000CC"/>
                </a:solidFill>
                <a:latin typeface="Times New Roman" panose="02020603050405020304" pitchFamily="18" charset="0"/>
                <a:ea typeface="宋体" panose="02010600030101010101" pitchFamily="2" charset="-122"/>
              </a:rPr>
              <a:t>和</a:t>
            </a:r>
            <a:r>
              <a:rPr lang="en-US" altLang="zh-CN" b="0" dirty="0">
                <a:solidFill>
                  <a:srgbClr val="0000CC"/>
                </a:solidFill>
                <a:latin typeface="Times New Roman" panose="02020603050405020304" pitchFamily="18" charset="0"/>
                <a:ea typeface="宋体" panose="02010600030101010101" pitchFamily="2" charset="-122"/>
              </a:rPr>
              <a:t>(b</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…,b</a:t>
            </a:r>
            <a:r>
              <a:rPr lang="en-US" altLang="zh-CN" b="0" baseline="-25000" dirty="0">
                <a:solidFill>
                  <a:srgbClr val="0000CC"/>
                </a:solidFill>
                <a:latin typeface="Times New Roman" panose="02020603050405020304" pitchFamily="18" charset="0"/>
                <a:ea typeface="宋体" panose="02010600030101010101" pitchFamily="2" charset="-122"/>
              </a:rPr>
              <a:t>j-1</a:t>
            </a:r>
            <a:r>
              <a:rPr lang="en-US" altLang="zh-CN" dirty="0">
                <a:solidFill>
                  <a:srgbClr val="0000CC"/>
                </a:solidFill>
                <a:latin typeface="Times New Roman" panose="02020603050405020304" pitchFamily="18" charset="0"/>
                <a:ea typeface="宋体" panose="02010600030101010101" pitchFamily="2" charset="-122"/>
              </a:rPr>
              <a:t>)</a:t>
            </a:r>
            <a:r>
              <a:rPr lang="zh-CN" altLang="en-US" dirty="0">
                <a:solidFill>
                  <a:srgbClr val="0000CC"/>
                </a:solidFill>
                <a:latin typeface="Times New Roman" panose="02020603050405020304" pitchFamily="18" charset="0"/>
                <a:ea typeface="宋体" panose="02010600030101010101" pitchFamily="2" charset="-122"/>
              </a:rPr>
              <a:t>归并得</a:t>
            </a:r>
            <a:r>
              <a:rPr lang="zh-CN" altLang="en-US" baseline="-25000" dirty="0">
                <a:solidFill>
                  <a:srgbClr val="0000CC"/>
                </a:solidFill>
                <a:latin typeface="Times New Roman" panose="02020603050405020304" pitchFamily="18" charset="0"/>
                <a:ea typeface="宋体" panose="02010600030101010101" pitchFamily="2" charset="-122"/>
              </a:rPr>
              <a:t> </a:t>
            </a:r>
            <a:r>
              <a:rPr lang="en-US" altLang="zh-CN" b="0" dirty="0">
                <a:solidFill>
                  <a:srgbClr val="0000CC"/>
                </a:solidFill>
                <a:latin typeface="Times New Roman" panose="02020603050405020304" pitchFamily="18" charset="0"/>
                <a:ea typeface="宋体" panose="02010600030101010101" pitchFamily="2" charset="-122"/>
              </a:rPr>
              <a:t>(c</a:t>
            </a:r>
            <a:r>
              <a:rPr lang="en-US" altLang="zh-CN" b="0" baseline="-25000" dirty="0">
                <a:solidFill>
                  <a:srgbClr val="0000CC"/>
                </a:solidFill>
                <a:latin typeface="Times New Roman" panose="02020603050405020304" pitchFamily="18" charset="0"/>
                <a:ea typeface="宋体" panose="02010600030101010101" pitchFamily="2" charset="-122"/>
              </a:rPr>
              <a:t>1</a:t>
            </a:r>
            <a:r>
              <a:rPr lang="en-US" altLang="zh-CN" b="0" dirty="0">
                <a:solidFill>
                  <a:srgbClr val="0000CC"/>
                </a:solidFill>
                <a:latin typeface="Times New Roman" panose="02020603050405020304" pitchFamily="18" charset="0"/>
                <a:ea typeface="宋体" panose="02010600030101010101" pitchFamily="2" charset="-122"/>
              </a:rPr>
              <a:t>, …, c</a:t>
            </a:r>
            <a:r>
              <a:rPr lang="en-US" altLang="zh-CN" b="0" baseline="-25000" dirty="0">
                <a:solidFill>
                  <a:srgbClr val="0000CC"/>
                </a:solidFill>
                <a:latin typeface="Times New Roman" panose="02020603050405020304" pitchFamily="18" charset="0"/>
                <a:ea typeface="宋体" panose="02010600030101010101" pitchFamily="2" charset="-122"/>
              </a:rPr>
              <a:t>k-1</a:t>
            </a:r>
            <a:r>
              <a:rPr lang="en-US" altLang="zh-CN" b="0" dirty="0">
                <a:solidFill>
                  <a:srgbClr val="0000CC"/>
                </a:solidFill>
                <a:latin typeface="Times New Roman" panose="02020603050405020304" pitchFamily="18" charset="0"/>
                <a:ea typeface="宋体" panose="02010600030101010101" pitchFamily="2" charset="-122"/>
              </a:rPr>
              <a:t>)</a:t>
            </a:r>
            <a:endParaRPr lang="en-US" altLang="zh-CN" baseline="-25000" dirty="0">
              <a:solidFill>
                <a:srgbClr val="0000CC"/>
              </a:solidFill>
              <a:latin typeface="Times New Roman" panose="02020603050405020304" pitchFamily="18" charset="0"/>
              <a:ea typeface="宋体" panose="02010600030101010101" pitchFamily="2" charset="-122"/>
            </a:endParaRPr>
          </a:p>
        </p:txBody>
      </p:sp>
      <p:graphicFrame>
        <p:nvGraphicFramePr>
          <p:cNvPr id="128005" name="Object 5"/>
          <p:cNvGraphicFramePr/>
          <p:nvPr/>
        </p:nvGraphicFramePr>
        <p:xfrm>
          <a:off x="1446213" y="4686300"/>
          <a:ext cx="2533650" cy="1081088"/>
        </p:xfrm>
        <a:graphic>
          <a:graphicData uri="http://schemas.openxmlformats.org/presentationml/2006/ole">
            <mc:AlternateContent xmlns:mc="http://schemas.openxmlformats.org/markup-compatibility/2006">
              <mc:Choice xmlns:v="urn:schemas-microsoft-com:vml" Requires="v">
                <p:oleObj spid="_x0000_s3083" name="" r:id="rId1" imgW="1918335" imgH="811530" progId="Equation.3">
                  <p:embed/>
                </p:oleObj>
              </mc:Choice>
              <mc:Fallback>
                <p:oleObj name="" r:id="rId1" imgW="1918335" imgH="811530" progId="Equation.3">
                  <p:embed/>
                  <p:pic>
                    <p:nvPicPr>
                      <p:cNvPr id="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4686300"/>
                        <a:ext cx="25336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2" name="Text Box 6"/>
          <p:cNvSpPr txBox="1"/>
          <p:nvPr/>
        </p:nvSpPr>
        <p:spPr>
          <a:xfrm>
            <a:off x="519113" y="33338"/>
            <a:ext cx="1365250" cy="750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例 </a:t>
            </a:r>
            <a:r>
              <a:rPr lang="en-US" altLang="zh-CN" sz="3600" b="0" dirty="0">
                <a:solidFill>
                  <a:schemeClr val="bg1"/>
                </a:solidFill>
                <a:latin typeface="Times New Roman" panose="02020603050405020304" pitchFamily="18" charset="0"/>
                <a:ea typeface="黑体" panose="02010609060101010101" pitchFamily="49" charset="-122"/>
              </a:rPr>
              <a:t>2-2</a:t>
            </a:r>
            <a:endParaRPr lang="en-US" altLang="zh-CN" sz="3600" b="0" dirty="0">
              <a:solidFill>
                <a:schemeClr val="bg1"/>
              </a:solidFill>
              <a:latin typeface="Times New Roman" panose="02020603050405020304" pitchFamily="18" charset="0"/>
              <a:ea typeface="黑体" panose="02010609060101010101" pitchFamily="49" charset="-122"/>
            </a:endParaRPr>
          </a:p>
        </p:txBody>
      </p:sp>
      <p:sp>
        <p:nvSpPr>
          <p:cNvPr id="128007" name="Rectangle 7"/>
          <p:cNvSpPr/>
          <p:nvPr/>
        </p:nvSpPr>
        <p:spPr>
          <a:xfrm>
            <a:off x="4772025" y="4926013"/>
            <a:ext cx="2598738" cy="6048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i="1" dirty="0">
                <a:solidFill>
                  <a:srgbClr val="660033"/>
                </a:solidFill>
                <a:latin typeface="Times New Roman" panose="02020603050405020304" pitchFamily="18" charset="0"/>
                <a:ea typeface="宋体" panose="02010600030101010101" pitchFamily="2" charset="-122"/>
              </a:rPr>
              <a:t>k</a:t>
            </a:r>
            <a:r>
              <a:rPr lang="en-US" altLang="zh-CN" b="0" dirty="0">
                <a:solidFill>
                  <a:srgbClr val="660033"/>
                </a:solidFill>
                <a:latin typeface="Times New Roman" panose="02020603050405020304" pitchFamily="18" charset="0"/>
                <a:ea typeface="宋体" panose="02010600030101010101" pitchFamily="2" charset="-122"/>
              </a:rPr>
              <a:t> = 1, 2, …, </a:t>
            </a:r>
            <a:r>
              <a:rPr lang="en-US" altLang="zh-CN" b="0" i="1" dirty="0">
                <a:solidFill>
                  <a:srgbClr val="660033"/>
                </a:solidFill>
                <a:latin typeface="Times New Roman" panose="02020603050405020304" pitchFamily="18" charset="0"/>
                <a:ea typeface="宋体" panose="02010600030101010101" pitchFamily="2" charset="-122"/>
              </a:rPr>
              <a:t>m</a:t>
            </a:r>
            <a:r>
              <a:rPr lang="en-US" altLang="zh-CN" b="0" dirty="0">
                <a:solidFill>
                  <a:srgbClr val="660033"/>
                </a:solidFill>
                <a:latin typeface="Times New Roman" panose="02020603050405020304" pitchFamily="18" charset="0"/>
                <a:ea typeface="宋体" panose="02010600030101010101" pitchFamily="2" charset="-122"/>
              </a:rPr>
              <a:t>+</a:t>
            </a:r>
            <a:r>
              <a:rPr lang="en-US" altLang="zh-CN" b="0" i="1" dirty="0">
                <a:solidFill>
                  <a:srgbClr val="660033"/>
                </a:solidFill>
                <a:latin typeface="Times New Roman" panose="02020603050405020304" pitchFamily="18" charset="0"/>
                <a:ea typeface="宋体" panose="02010600030101010101" pitchFamily="2" charset="-122"/>
              </a:rPr>
              <a:t>n</a:t>
            </a:r>
            <a:endParaRPr lang="en-US" altLang="zh-CN" b="0" i="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left)">
                                      <p:cBhvr>
                                        <p:cTn id="7" dur="500"/>
                                        <p:tgtEl>
                                          <p:spTgt spid="128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wipe(left)">
                                      <p:cBhvr>
                                        <p:cTn id="12" dur="500"/>
                                        <p:tgtEl>
                                          <p:spTgt spid="1280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2"/>
                                        </p:tgtEl>
                                        <p:attrNameLst>
                                          <p:attrName>style.visibility</p:attrName>
                                        </p:attrNameLst>
                                      </p:cBhvr>
                                      <p:to>
                                        <p:strVal val="visible"/>
                                      </p:to>
                                    </p:set>
                                    <p:animEffect transition="in" filter="wipe(left)">
                                      <p:cBhvr>
                                        <p:cTn id="17" dur="500"/>
                                        <p:tgtEl>
                                          <p:spTgt spid="1280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8007"/>
                                        </p:tgtEl>
                                        <p:attrNameLst>
                                          <p:attrName>style.visibility</p:attrName>
                                        </p:attrNameLst>
                                      </p:cBhvr>
                                      <p:to>
                                        <p:strVal val="visible"/>
                                      </p:to>
                                    </p:set>
                                    <p:animEffect transition="in" filter="wipe(left)">
                                      <p:cBhvr>
                                        <p:cTn id="26"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p:bldP spid="128004" grpId="0"/>
      <p:bldP spid="1280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833438" y="1550988"/>
            <a:ext cx="6400800" cy="1158875"/>
          </a:xfrm>
          <a:prstGeom prst="rect">
            <a:avLst/>
          </a:prstGeom>
          <a:noFill/>
          <a:ln w="9525">
            <a:noFill/>
            <a:miter lim="800000"/>
          </a:ln>
          <a:effectLst>
            <a:outerShdw dist="45791" dir="2021404" algn="ctr" rotWithShape="0">
              <a:schemeClr val="bg2"/>
            </a:outerShdw>
          </a:effectLst>
        </p:spPr>
        <p:txBody>
          <a:bodyPr anchor="b"/>
          <a:lstStyle/>
          <a:p>
            <a:pPr lvl="0" algn="r" eaLnBrk="1" hangingPunct="1"/>
            <a:r>
              <a:rPr lang="zh-CN" altLang="en-US" sz="6600" b="1" dirty="0">
                <a:solidFill>
                  <a:srgbClr val="6600CC"/>
                </a:solidFill>
                <a:effectLst>
                  <a:outerShdw blurRad="38100" dist="38100" dir="2700000">
                    <a:srgbClr val="C0C0C0"/>
                  </a:outerShdw>
                </a:effectLst>
                <a:latin typeface="Verdana" panose="020B0604030504040204" pitchFamily="34" charset="0"/>
                <a:ea typeface="华文彩云" panose="02010800040101010101" pitchFamily="2" charset="-122"/>
              </a:rPr>
              <a:t>第二章 线性表</a:t>
            </a:r>
            <a:endParaRPr lang="zh-CN" altLang="en-US" sz="6600" b="1" dirty="0">
              <a:solidFill>
                <a:srgbClr val="6600CC"/>
              </a:solidFill>
              <a:effectLst>
                <a:outerShdw blurRad="38100" dist="38100" dir="2700000">
                  <a:srgbClr val="C0C0C0"/>
                </a:outerShdw>
              </a:effectLst>
              <a:latin typeface="Verdana" panose="020B0604030504040204" pitchFamily="34" charset="0"/>
              <a:ea typeface="华文彩云" panose="02010800040101010101" pitchFamily="2" charset="-122"/>
            </a:endParaRPr>
          </a:p>
        </p:txBody>
      </p:sp>
      <p:pic>
        <p:nvPicPr>
          <p:cNvPr id="12291" name="Picture 4" descr="110303144780141095a6ea9378"/>
          <p:cNvPicPr>
            <a:picLocks noChangeAspect="1"/>
          </p:cNvPicPr>
          <p:nvPr/>
        </p:nvPicPr>
        <p:blipFill>
          <a:blip r:embed="rId1" cstate="print"/>
          <a:stretch>
            <a:fillRect/>
          </a:stretch>
        </p:blipFill>
        <p:spPr>
          <a:xfrm>
            <a:off x="989013" y="2825750"/>
            <a:ext cx="7439025" cy="3203575"/>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p:nvPr/>
        </p:nvSpPr>
        <p:spPr>
          <a:xfrm>
            <a:off x="838200" y="1092200"/>
            <a:ext cx="8305800" cy="690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1</a:t>
            </a:r>
            <a:r>
              <a:rPr lang="zh-CN" altLang="en-US" b="0" dirty="0">
                <a:solidFill>
                  <a:srgbClr val="080808"/>
                </a:solidFill>
                <a:latin typeface="Times New Roman" panose="02020603050405020304" pitchFamily="18" charset="0"/>
                <a:ea typeface="宋体" panose="02010600030101010101" pitchFamily="2" charset="-122"/>
              </a:rPr>
              <a:t>．初始化 </a:t>
            </a:r>
            <a:r>
              <a:rPr lang="en-US" altLang="zh-CN" b="0" dirty="0">
                <a:solidFill>
                  <a:srgbClr val="080808"/>
                </a:solidFill>
                <a:latin typeface="Times New Roman" panose="02020603050405020304" pitchFamily="18" charset="0"/>
                <a:ea typeface="宋体" panose="02010600030101010101" pitchFamily="2" charset="-122"/>
              </a:rPr>
              <a:t>LC </a:t>
            </a:r>
            <a:r>
              <a:rPr lang="zh-CN" altLang="en-US" b="0" dirty="0">
                <a:solidFill>
                  <a:srgbClr val="080808"/>
                </a:solidFill>
                <a:latin typeface="Times New Roman" panose="02020603050405020304" pitchFamily="18" charset="0"/>
                <a:ea typeface="宋体" panose="02010600030101010101" pitchFamily="2" charset="-122"/>
              </a:rPr>
              <a:t>为空表；</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30723" name="Text Box 3"/>
          <p:cNvSpPr txBox="1"/>
          <p:nvPr/>
        </p:nvSpPr>
        <p:spPr>
          <a:xfrm>
            <a:off x="201613" y="176213"/>
            <a:ext cx="2470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黑体" panose="02010609060101010101" pitchFamily="49" charset="-122"/>
                <a:ea typeface="黑体" panose="02010609060101010101" pitchFamily="49" charset="-122"/>
              </a:rPr>
              <a:t>基本操作：</a:t>
            </a:r>
            <a:endParaRPr lang="zh-CN" altLang="en-US" sz="3600" b="0" dirty="0">
              <a:solidFill>
                <a:schemeClr val="bg1"/>
              </a:solidFill>
              <a:latin typeface="黑体" panose="02010609060101010101" pitchFamily="49" charset="-122"/>
              <a:ea typeface="黑体" panose="02010609060101010101" pitchFamily="49" charset="-122"/>
            </a:endParaRPr>
          </a:p>
        </p:txBody>
      </p:sp>
      <p:sp>
        <p:nvSpPr>
          <p:cNvPr id="129028" name="Rectangle 4"/>
          <p:cNvSpPr/>
          <p:nvPr/>
        </p:nvSpPr>
        <p:spPr>
          <a:xfrm>
            <a:off x="838200" y="1844675"/>
            <a:ext cx="7092950" cy="6905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2</a:t>
            </a:r>
            <a:r>
              <a:rPr lang="zh-CN" altLang="en-US" b="0" dirty="0">
                <a:solidFill>
                  <a:srgbClr val="080808"/>
                </a:solidFill>
                <a:latin typeface="Times New Roman" panose="02020603050405020304" pitchFamily="18" charset="0"/>
                <a:ea typeface="宋体" panose="02010600030101010101" pitchFamily="2" charset="-122"/>
              </a:rPr>
              <a:t>．分别从 </a:t>
            </a:r>
            <a:r>
              <a:rPr lang="en-US" altLang="zh-CN" b="0" dirty="0">
                <a:solidFill>
                  <a:srgbClr val="080808"/>
                </a:solidFill>
                <a:latin typeface="Times New Roman" panose="02020603050405020304" pitchFamily="18" charset="0"/>
                <a:ea typeface="宋体" panose="02010600030101010101" pitchFamily="2" charset="-122"/>
              </a:rPr>
              <a:t>LA</a:t>
            </a:r>
            <a:r>
              <a:rPr lang="zh-CN" altLang="en-US" b="0" dirty="0">
                <a:solidFill>
                  <a:srgbClr val="080808"/>
                </a:solidFill>
                <a:latin typeface="Times New Roman" panose="02020603050405020304" pitchFamily="18" charset="0"/>
                <a:ea typeface="宋体" panose="02010600030101010101" pitchFamily="2" charset="-122"/>
              </a:rPr>
              <a:t>和</a:t>
            </a:r>
            <a:r>
              <a:rPr lang="en-US" altLang="zh-CN" b="0" dirty="0">
                <a:solidFill>
                  <a:srgbClr val="080808"/>
                </a:solidFill>
                <a:latin typeface="Times New Roman" panose="02020603050405020304" pitchFamily="18" charset="0"/>
                <a:ea typeface="宋体" panose="02010600030101010101" pitchFamily="2" charset="-122"/>
              </a:rPr>
              <a:t>LB</a:t>
            </a:r>
            <a:r>
              <a:rPr lang="zh-CN" altLang="en-US" b="0" dirty="0">
                <a:solidFill>
                  <a:srgbClr val="080808"/>
                </a:solidFill>
                <a:latin typeface="Times New Roman" panose="02020603050405020304" pitchFamily="18" charset="0"/>
                <a:ea typeface="宋体" panose="02010600030101010101" pitchFamily="2" charset="-122"/>
              </a:rPr>
              <a:t>中取得当前元素 </a:t>
            </a:r>
            <a:r>
              <a:rPr lang="en-US" altLang="zh-CN" b="0" dirty="0">
                <a:solidFill>
                  <a:srgbClr val="080808"/>
                </a:solidFill>
                <a:latin typeface="Times New Roman" panose="02020603050405020304" pitchFamily="18" charset="0"/>
                <a:ea typeface="宋体" panose="02010600030101010101" pitchFamily="2" charset="-122"/>
              </a:rPr>
              <a:t>a</a:t>
            </a:r>
            <a:r>
              <a:rPr lang="en-US" altLang="zh-CN" b="0" baseline="-25000" dirty="0">
                <a:solidFill>
                  <a:srgbClr val="080808"/>
                </a:solidFill>
                <a:latin typeface="Times New Roman" panose="02020603050405020304" pitchFamily="18" charset="0"/>
                <a:ea typeface="宋体" panose="02010600030101010101" pitchFamily="2" charset="-122"/>
              </a:rPr>
              <a:t>i</a:t>
            </a:r>
            <a:r>
              <a:rPr lang="en-US" altLang="zh-CN" b="0"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和 </a:t>
            </a:r>
            <a:r>
              <a:rPr lang="en-US" altLang="zh-CN" b="0" dirty="0">
                <a:solidFill>
                  <a:srgbClr val="080808"/>
                </a:solidFill>
                <a:latin typeface="Times New Roman" panose="02020603050405020304" pitchFamily="18" charset="0"/>
                <a:ea typeface="宋体" panose="02010600030101010101" pitchFamily="2" charset="-122"/>
              </a:rPr>
              <a:t>b</a:t>
            </a:r>
            <a:r>
              <a:rPr lang="en-US" altLang="zh-CN" b="0" baseline="-25000" dirty="0">
                <a:solidFill>
                  <a:srgbClr val="080808"/>
                </a:solidFill>
                <a:latin typeface="Times New Roman" panose="02020603050405020304" pitchFamily="18" charset="0"/>
                <a:ea typeface="宋体" panose="02010600030101010101" pitchFamily="2" charset="-122"/>
              </a:rPr>
              <a:t>j</a:t>
            </a:r>
            <a:r>
              <a:rPr lang="zh-CN" altLang="en-US" b="0" dirty="0">
                <a:solidFill>
                  <a:srgbClr val="080808"/>
                </a:solidFill>
                <a:latin typeface="Times New Roman" panose="02020603050405020304" pitchFamily="18" charset="0"/>
                <a:ea typeface="宋体" panose="02010600030101010101" pitchFamily="2" charset="-122"/>
              </a:rPr>
              <a:t>；</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29029" name="Rectangle 5"/>
          <p:cNvSpPr/>
          <p:nvPr/>
        </p:nvSpPr>
        <p:spPr>
          <a:xfrm>
            <a:off x="838200" y="2530475"/>
            <a:ext cx="6931025" cy="1289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3</a:t>
            </a:r>
            <a:r>
              <a:rPr lang="zh-CN" altLang="en-US" b="0" dirty="0">
                <a:solidFill>
                  <a:srgbClr val="080808"/>
                </a:solidFill>
                <a:latin typeface="Times New Roman" panose="02020603050405020304" pitchFamily="18" charset="0"/>
                <a:ea typeface="宋体" panose="02010600030101010101" pitchFamily="2" charset="-122"/>
              </a:rPr>
              <a:t>．若 </a:t>
            </a:r>
            <a:r>
              <a:rPr lang="en-US" altLang="zh-CN" b="0" dirty="0">
                <a:solidFill>
                  <a:srgbClr val="080808"/>
                </a:solidFill>
                <a:latin typeface="Times New Roman" panose="02020603050405020304" pitchFamily="18" charset="0"/>
                <a:ea typeface="宋体" panose="02010600030101010101" pitchFamily="2" charset="-122"/>
              </a:rPr>
              <a:t>a</a:t>
            </a:r>
            <a:r>
              <a:rPr lang="en-US" altLang="zh-CN" b="0" baseline="-25000" dirty="0">
                <a:solidFill>
                  <a:srgbClr val="080808"/>
                </a:solidFill>
                <a:latin typeface="Times New Roman" panose="02020603050405020304" pitchFamily="18" charset="0"/>
                <a:ea typeface="宋体" panose="02010600030101010101" pitchFamily="2" charset="-122"/>
              </a:rPr>
              <a:t>i</a:t>
            </a:r>
            <a:r>
              <a:rPr lang="en-US" altLang="zh-CN" b="0" dirty="0">
                <a:solidFill>
                  <a:srgbClr val="080808"/>
                </a:solidFill>
                <a:latin typeface="Times New Roman" panose="02020603050405020304" pitchFamily="18" charset="0"/>
                <a:ea typeface="宋体" panose="02010600030101010101" pitchFamily="2" charset="-122"/>
              </a:rPr>
              <a:t>≤b</a:t>
            </a:r>
            <a:r>
              <a:rPr lang="en-US" altLang="zh-CN" b="0" baseline="-25000" dirty="0">
                <a:solidFill>
                  <a:srgbClr val="080808"/>
                </a:solidFill>
                <a:latin typeface="Times New Roman" panose="02020603050405020304" pitchFamily="18" charset="0"/>
                <a:ea typeface="宋体" panose="02010600030101010101" pitchFamily="2" charset="-122"/>
              </a:rPr>
              <a:t>j</a:t>
            </a:r>
            <a:r>
              <a:rPr lang="zh-CN" altLang="en-US" b="0" dirty="0">
                <a:solidFill>
                  <a:srgbClr val="080808"/>
                </a:solidFill>
                <a:latin typeface="Times New Roman" panose="02020603050405020304" pitchFamily="18" charset="0"/>
                <a:ea typeface="宋体" panose="02010600030101010101" pitchFamily="2" charset="-122"/>
              </a:rPr>
              <a:t>，则将 </a:t>
            </a:r>
            <a:r>
              <a:rPr lang="en-US" altLang="zh-CN" b="0" dirty="0">
                <a:solidFill>
                  <a:srgbClr val="080808"/>
                </a:solidFill>
                <a:latin typeface="Times New Roman" panose="02020603050405020304" pitchFamily="18" charset="0"/>
                <a:ea typeface="宋体" panose="02010600030101010101" pitchFamily="2" charset="-122"/>
              </a:rPr>
              <a:t>a</a:t>
            </a:r>
            <a:r>
              <a:rPr lang="en-US" altLang="zh-CN" b="0" baseline="-25000" dirty="0">
                <a:solidFill>
                  <a:srgbClr val="080808"/>
                </a:solidFill>
                <a:latin typeface="Times New Roman" panose="02020603050405020304" pitchFamily="18" charset="0"/>
                <a:ea typeface="宋体" panose="02010600030101010101" pitchFamily="2" charset="-122"/>
              </a:rPr>
              <a:t>i</a:t>
            </a:r>
            <a:r>
              <a:rPr lang="en-US" altLang="zh-CN" b="0"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插入到 </a:t>
            </a:r>
            <a:r>
              <a:rPr lang="en-US" altLang="zh-CN" b="0" dirty="0">
                <a:solidFill>
                  <a:srgbClr val="080808"/>
                </a:solidFill>
                <a:latin typeface="Times New Roman" panose="02020603050405020304" pitchFamily="18" charset="0"/>
                <a:ea typeface="宋体" panose="02010600030101010101" pitchFamily="2" charset="-122"/>
              </a:rPr>
              <a:t>LC </a:t>
            </a:r>
            <a:r>
              <a:rPr lang="zh-CN" altLang="en-US" b="0" dirty="0">
                <a:solidFill>
                  <a:srgbClr val="080808"/>
                </a:solidFill>
                <a:latin typeface="Times New Roman" panose="02020603050405020304" pitchFamily="18" charset="0"/>
                <a:ea typeface="宋体" panose="02010600030101010101" pitchFamily="2" charset="-122"/>
              </a:rPr>
              <a:t>中，否则将</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b</a:t>
            </a:r>
            <a:r>
              <a:rPr lang="en-US" altLang="zh-CN" b="0" baseline="-25000" dirty="0">
                <a:solidFill>
                  <a:srgbClr val="080808"/>
                </a:solidFill>
                <a:latin typeface="Times New Roman" panose="02020603050405020304" pitchFamily="18" charset="0"/>
                <a:ea typeface="宋体" panose="02010600030101010101" pitchFamily="2" charset="-122"/>
              </a:rPr>
              <a:t>j</a:t>
            </a:r>
            <a:r>
              <a:rPr lang="en-US" altLang="zh-CN" b="0"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插入到 </a:t>
            </a:r>
            <a:r>
              <a:rPr lang="en-US" altLang="zh-CN" b="0" dirty="0">
                <a:solidFill>
                  <a:srgbClr val="080808"/>
                </a:solidFill>
                <a:latin typeface="Times New Roman" panose="02020603050405020304" pitchFamily="18" charset="0"/>
                <a:ea typeface="宋体" panose="02010600030101010101" pitchFamily="2" charset="-122"/>
              </a:rPr>
              <a:t>LC </a:t>
            </a:r>
            <a:r>
              <a:rPr lang="zh-CN" altLang="en-US" b="0" dirty="0">
                <a:solidFill>
                  <a:srgbClr val="080808"/>
                </a:solidFill>
                <a:latin typeface="Times New Roman" panose="02020603050405020304" pitchFamily="18" charset="0"/>
                <a:ea typeface="宋体" panose="02010600030101010101" pitchFamily="2" charset="-122"/>
              </a:rPr>
              <a:t>中；</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29030" name="Rectangle 6"/>
          <p:cNvSpPr/>
          <p:nvPr/>
        </p:nvSpPr>
        <p:spPr>
          <a:xfrm>
            <a:off x="838200" y="3898900"/>
            <a:ext cx="6980238" cy="1289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4</a:t>
            </a:r>
            <a:r>
              <a:rPr lang="zh-CN" altLang="en-US" b="0" dirty="0">
                <a:solidFill>
                  <a:srgbClr val="080808"/>
                </a:solidFill>
                <a:latin typeface="Times New Roman" panose="02020603050405020304" pitchFamily="18" charset="0"/>
                <a:ea typeface="宋体" panose="02010600030101010101" pitchFamily="2" charset="-122"/>
              </a:rPr>
              <a:t>．重复 </a:t>
            </a:r>
            <a:r>
              <a:rPr lang="en-US" altLang="zh-CN" b="0" dirty="0">
                <a:solidFill>
                  <a:srgbClr val="080808"/>
                </a:solidFill>
                <a:latin typeface="Times New Roman" panose="02020603050405020304" pitchFamily="18" charset="0"/>
                <a:ea typeface="宋体" panose="02010600030101010101" pitchFamily="2" charset="-122"/>
              </a:rPr>
              <a:t>2 </a:t>
            </a:r>
            <a:r>
              <a:rPr lang="zh-CN" altLang="en-US" b="0" dirty="0">
                <a:solidFill>
                  <a:srgbClr val="080808"/>
                </a:solidFill>
                <a:latin typeface="Times New Roman" panose="02020603050405020304" pitchFamily="18" charset="0"/>
                <a:ea typeface="宋体" panose="02010600030101010101" pitchFamily="2" charset="-122"/>
              </a:rPr>
              <a:t>和 </a:t>
            </a:r>
            <a:r>
              <a:rPr lang="en-US" altLang="zh-CN" b="0" dirty="0">
                <a:solidFill>
                  <a:srgbClr val="080808"/>
                </a:solidFill>
                <a:latin typeface="Times New Roman" panose="02020603050405020304" pitchFamily="18" charset="0"/>
                <a:ea typeface="宋体" panose="02010600030101010101" pitchFamily="2" charset="-122"/>
              </a:rPr>
              <a:t>3 </a:t>
            </a:r>
            <a:r>
              <a:rPr lang="zh-CN" altLang="en-US" b="0" dirty="0">
                <a:solidFill>
                  <a:srgbClr val="080808"/>
                </a:solidFill>
                <a:latin typeface="Times New Roman" panose="02020603050405020304" pitchFamily="18" charset="0"/>
                <a:ea typeface="宋体" panose="02010600030101010101" pitchFamily="2" charset="-122"/>
              </a:rPr>
              <a:t>两步，直至 </a:t>
            </a:r>
            <a:r>
              <a:rPr lang="en-US" altLang="zh-CN" b="0" dirty="0">
                <a:solidFill>
                  <a:srgbClr val="080808"/>
                </a:solidFill>
                <a:latin typeface="Times New Roman" panose="02020603050405020304" pitchFamily="18" charset="0"/>
                <a:ea typeface="宋体" panose="02010600030101010101" pitchFamily="2" charset="-122"/>
              </a:rPr>
              <a:t>LA </a:t>
            </a:r>
            <a:r>
              <a:rPr lang="zh-CN" altLang="en-US" b="0" dirty="0">
                <a:solidFill>
                  <a:srgbClr val="080808"/>
                </a:solidFill>
                <a:latin typeface="Times New Roman" panose="02020603050405020304" pitchFamily="18" charset="0"/>
                <a:ea typeface="宋体" panose="02010600030101010101" pitchFamily="2" charset="-122"/>
              </a:rPr>
              <a:t>或 </a:t>
            </a:r>
            <a:r>
              <a:rPr lang="en-US" altLang="zh-CN" b="0" dirty="0">
                <a:solidFill>
                  <a:srgbClr val="080808"/>
                </a:solidFill>
                <a:latin typeface="Times New Roman" panose="02020603050405020304" pitchFamily="18" charset="0"/>
                <a:ea typeface="宋体" panose="02010600030101010101" pitchFamily="2" charset="-122"/>
              </a:rPr>
              <a:t>LB </a:t>
            </a:r>
            <a:r>
              <a:rPr lang="zh-CN" altLang="en-US" b="0" dirty="0">
                <a:solidFill>
                  <a:srgbClr val="080808"/>
                </a:solidFill>
                <a:latin typeface="Times New Roman" panose="02020603050405020304" pitchFamily="18" charset="0"/>
                <a:ea typeface="宋体" panose="02010600030101010101" pitchFamily="2" charset="-122"/>
              </a:rPr>
              <a:t>中元素</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      被取完为止；</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29031" name="Rectangle 7"/>
          <p:cNvSpPr/>
          <p:nvPr/>
        </p:nvSpPr>
        <p:spPr>
          <a:xfrm>
            <a:off x="838200" y="5264150"/>
            <a:ext cx="7386638" cy="12271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5</a:t>
            </a:r>
            <a:r>
              <a:rPr lang="zh-CN" altLang="en-US" b="0" dirty="0">
                <a:solidFill>
                  <a:srgbClr val="080808"/>
                </a:solidFill>
                <a:latin typeface="Times New Roman" panose="02020603050405020304" pitchFamily="18" charset="0"/>
                <a:ea typeface="宋体" panose="02010600030101010101" pitchFamily="2" charset="-122"/>
              </a:rPr>
              <a:t>．将 </a:t>
            </a:r>
            <a:r>
              <a:rPr lang="en-US" altLang="zh-CN" b="0" dirty="0">
                <a:solidFill>
                  <a:srgbClr val="080808"/>
                </a:solidFill>
                <a:latin typeface="Times New Roman" panose="02020603050405020304" pitchFamily="18" charset="0"/>
                <a:ea typeface="宋体" panose="02010600030101010101" pitchFamily="2" charset="-122"/>
              </a:rPr>
              <a:t>LA </a:t>
            </a:r>
            <a:r>
              <a:rPr lang="zh-CN" altLang="en-US" b="0" dirty="0">
                <a:solidFill>
                  <a:srgbClr val="080808"/>
                </a:solidFill>
                <a:latin typeface="Times New Roman" panose="02020603050405020304" pitchFamily="18" charset="0"/>
                <a:ea typeface="宋体" panose="02010600030101010101" pitchFamily="2" charset="-122"/>
              </a:rPr>
              <a:t>表或 </a:t>
            </a:r>
            <a:r>
              <a:rPr lang="en-US" altLang="zh-CN" b="0" dirty="0">
                <a:solidFill>
                  <a:srgbClr val="080808"/>
                </a:solidFill>
                <a:latin typeface="Times New Roman" panose="02020603050405020304" pitchFamily="18" charset="0"/>
                <a:ea typeface="宋体" panose="02010600030101010101" pitchFamily="2" charset="-122"/>
              </a:rPr>
              <a:t>LB </a:t>
            </a:r>
            <a:r>
              <a:rPr lang="zh-CN" altLang="en-US" b="0" dirty="0">
                <a:solidFill>
                  <a:srgbClr val="080808"/>
                </a:solidFill>
                <a:latin typeface="Times New Roman" panose="02020603050405020304" pitchFamily="18" charset="0"/>
                <a:ea typeface="宋体" panose="02010600030101010101" pitchFamily="2" charset="-122"/>
              </a:rPr>
              <a:t>表中剩余元素复制并插入到</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LC </a:t>
            </a:r>
            <a:r>
              <a:rPr lang="zh-CN" altLang="en-US" b="0" dirty="0">
                <a:solidFill>
                  <a:srgbClr val="080808"/>
                </a:solidFill>
                <a:latin typeface="Times New Roman" panose="02020603050405020304" pitchFamily="18" charset="0"/>
                <a:ea typeface="宋体" panose="02010600030101010101" pitchFamily="2" charset="-122"/>
              </a:rPr>
              <a:t>表中。</a:t>
            </a:r>
            <a:endParaRPr lang="zh-CN" altLang="en-US" b="0" dirty="0">
              <a:solidFill>
                <a:srgbClr val="080808"/>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wipe(left)">
                                      <p:cBhvr>
                                        <p:cTn id="12" dur="500"/>
                                        <p:tgtEl>
                                          <p:spTgt spid="129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9"/>
                                        </p:tgtEl>
                                        <p:attrNameLst>
                                          <p:attrName>style.visibility</p:attrName>
                                        </p:attrNameLst>
                                      </p:cBhvr>
                                      <p:to>
                                        <p:strVal val="visible"/>
                                      </p:to>
                                    </p:set>
                                    <p:animEffect transition="in" filter="wipe(left)">
                                      <p:cBhvr>
                                        <p:cTn id="17" dur="500"/>
                                        <p:tgtEl>
                                          <p:spTgt spid="129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0"/>
                                        </p:tgtEl>
                                        <p:attrNameLst>
                                          <p:attrName>style.visibility</p:attrName>
                                        </p:attrNameLst>
                                      </p:cBhvr>
                                      <p:to>
                                        <p:strVal val="visible"/>
                                      </p:to>
                                    </p:set>
                                    <p:animEffect transition="in" filter="wipe(left)">
                                      <p:cBhvr>
                                        <p:cTn id="22" dur="500"/>
                                        <p:tgtEl>
                                          <p:spTgt spid="129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Effect transition="in" filter="wipe(left)">
                                      <p:cBhvr>
                                        <p:cTn id="27"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8" grpId="0"/>
      <p:bldP spid="129029" grpId="0"/>
      <p:bldP spid="129030" grpId="0"/>
      <p:bldP spid="1290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p:nvPr/>
        </p:nvSpPr>
        <p:spPr>
          <a:xfrm>
            <a:off x="288925" y="1219200"/>
            <a:ext cx="8534400" cy="436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void</a:t>
            </a:r>
            <a:r>
              <a:rPr lang="en-US" altLang="zh-CN" b="0" dirty="0">
                <a:solidFill>
                  <a:srgbClr val="6600CC"/>
                </a:solidFill>
                <a:latin typeface="Times New Roman" panose="02020603050405020304" pitchFamily="18" charset="0"/>
                <a:ea typeface="宋体" panose="02010600030101010101" pitchFamily="2" charset="-122"/>
              </a:rPr>
              <a:t> MergeList(List La, List Lb, List </a:t>
            </a:r>
            <a:r>
              <a:rPr lang="en-US" altLang="zh-CN" dirty="0">
                <a:solidFill>
                  <a:srgbClr val="6600CC"/>
                </a:solidFill>
                <a:latin typeface="Times New Roman" panose="02020603050405020304" pitchFamily="18" charset="0"/>
                <a:ea typeface="宋体" panose="02010600030101010101" pitchFamily="2" charset="-122"/>
              </a:rPr>
              <a:t>&amp;</a:t>
            </a:r>
            <a:r>
              <a:rPr lang="en-US" altLang="zh-CN" b="0" dirty="0">
                <a:solidFill>
                  <a:srgbClr val="6600CC"/>
                </a:solidFill>
                <a:latin typeface="Times New Roman" panose="02020603050405020304" pitchFamily="18" charset="0"/>
                <a:ea typeface="宋体" panose="02010600030101010101" pitchFamily="2" charset="-122"/>
              </a:rPr>
              <a:t>Lc)</a:t>
            </a:r>
            <a:endParaRPr lang="en-US" altLang="zh-CN" b="0"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 </a:t>
            </a:r>
            <a:r>
              <a:rPr lang="zh-CN" altLang="en-US" b="0" dirty="0">
                <a:latin typeface="Times New Roman" panose="02020603050405020304" pitchFamily="18" charset="0"/>
                <a:ea typeface="宋体" panose="02010600030101010101" pitchFamily="2" charset="-122"/>
              </a:rPr>
              <a:t>本算法将非递减的有序表 </a:t>
            </a:r>
            <a:r>
              <a:rPr lang="en-US" altLang="zh-CN" b="0" dirty="0">
                <a:latin typeface="Times New Roman" panose="02020603050405020304" pitchFamily="18" charset="0"/>
                <a:ea typeface="宋体" panose="02010600030101010101" pitchFamily="2" charset="-122"/>
              </a:rPr>
              <a:t>La </a:t>
            </a:r>
            <a:r>
              <a:rPr lang="zh-CN" altLang="en-US" b="0" dirty="0">
                <a:latin typeface="Times New Roman" panose="02020603050405020304" pitchFamily="18" charset="0"/>
                <a:ea typeface="宋体" panose="02010600030101010101" pitchFamily="2" charset="-122"/>
              </a:rPr>
              <a:t>和 </a:t>
            </a:r>
            <a:r>
              <a:rPr lang="en-US" altLang="zh-CN" b="0" dirty="0">
                <a:latin typeface="Times New Roman" panose="02020603050405020304" pitchFamily="18" charset="0"/>
                <a:ea typeface="宋体" panose="02010600030101010101" pitchFamily="2" charset="-122"/>
              </a:rPr>
              <a:t>Lb </a:t>
            </a:r>
            <a:r>
              <a:rPr lang="zh-CN" altLang="en-US" b="0" dirty="0">
                <a:latin typeface="Times New Roman" panose="02020603050405020304" pitchFamily="18" charset="0"/>
                <a:ea typeface="宋体" panose="02010600030101010101" pitchFamily="2" charset="-122"/>
              </a:rPr>
              <a:t>归并为 </a:t>
            </a:r>
            <a:r>
              <a:rPr lang="en-US" altLang="zh-CN" b="0" dirty="0">
                <a:latin typeface="Times New Roman" panose="02020603050405020304" pitchFamily="18" charset="0"/>
                <a:ea typeface="宋体" panose="02010600030101010101" pitchFamily="2" charset="-122"/>
              </a:rPr>
              <a:t>Lc</a:t>
            </a:r>
            <a:endParaRPr lang="en-US" altLang="zh-CN" b="0"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b="0" dirty="0">
              <a:solidFill>
                <a:srgbClr val="6600CC"/>
              </a:solidFill>
              <a:latin typeface="Times New Roman" panose="02020603050405020304" pitchFamily="18" charset="0"/>
              <a:ea typeface="宋体" panose="02010600030101010101" pitchFamily="2" charset="-122"/>
            </a:endParaRPr>
          </a:p>
        </p:txBody>
      </p:sp>
      <p:sp>
        <p:nvSpPr>
          <p:cNvPr id="130051" name="Rectangle 3">
            <a:hlinkClick r:id="" action="ppaction://hlinkshowjump?jump=nextslide"/>
          </p:cNvPr>
          <p:cNvSpPr/>
          <p:nvPr/>
        </p:nvSpPr>
        <p:spPr>
          <a:xfrm>
            <a:off x="579438" y="4948238"/>
            <a:ext cx="6002337" cy="1692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dirty="0">
                <a:solidFill>
                  <a:srgbClr val="660033"/>
                </a:solidFill>
                <a:latin typeface="Times New Roman" panose="02020603050405020304" pitchFamily="18" charset="0"/>
                <a:ea typeface="宋体" panose="02010600030101010101" pitchFamily="2" charset="-122"/>
              </a:rPr>
              <a:t>while</a:t>
            </a:r>
            <a:r>
              <a:rPr lang="en-US" altLang="zh-CN" b="0" dirty="0">
                <a:solidFill>
                  <a:srgbClr val="660033"/>
                </a:solidFill>
                <a:latin typeface="Times New Roman" panose="02020603050405020304" pitchFamily="18" charset="0"/>
                <a:ea typeface="宋体" panose="02010600030101010101" pitchFamily="2" charset="-122"/>
              </a:rPr>
              <a:t> ((i &lt;= La_len) </a:t>
            </a:r>
            <a:r>
              <a:rPr lang="en-US" altLang="zh-CN" dirty="0">
                <a:solidFill>
                  <a:srgbClr val="660033"/>
                </a:solidFill>
                <a:latin typeface="Times New Roman" panose="02020603050405020304" pitchFamily="18" charset="0"/>
                <a:ea typeface="宋体" panose="02010600030101010101" pitchFamily="2" charset="-122"/>
              </a:rPr>
              <a:t>&amp;&amp;</a:t>
            </a:r>
            <a:r>
              <a:rPr lang="en-US" altLang="zh-CN" b="0" dirty="0">
                <a:solidFill>
                  <a:srgbClr val="660033"/>
                </a:solidFill>
                <a:latin typeface="Times New Roman" panose="02020603050405020304" pitchFamily="18" charset="0"/>
                <a:ea typeface="宋体" panose="02010600030101010101" pitchFamily="2" charset="-122"/>
              </a:rPr>
              <a:t> (j &lt;= Lb_len)) </a:t>
            </a:r>
            <a:endParaRPr lang="en-US" altLang="zh-CN" b="0"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b="0" dirty="0">
                <a:solidFill>
                  <a:srgbClr val="660033"/>
                </a:solidFill>
                <a:latin typeface="Times New Roman" panose="02020603050405020304" pitchFamily="18" charset="0"/>
                <a:ea typeface="宋体" panose="02010600030101010101" pitchFamily="2" charset="-122"/>
              </a:rPr>
              <a:t>      </a:t>
            </a:r>
            <a:r>
              <a:rPr lang="en-US" altLang="zh-CN" dirty="0">
                <a:solidFill>
                  <a:srgbClr val="660033"/>
                </a:solidFill>
                <a:latin typeface="Times New Roman" panose="02020603050405020304" pitchFamily="18" charset="0"/>
                <a:ea typeface="宋体" panose="02010600030101010101" pitchFamily="2" charset="-122"/>
              </a:rPr>
              <a:t>{    </a:t>
            </a:r>
            <a:r>
              <a:rPr lang="en-US" altLang="zh-CN" b="0" dirty="0">
                <a:solidFill>
                  <a:srgbClr val="9A009A"/>
                </a:solidFill>
                <a:latin typeface="Times New Roman" panose="02020603050405020304" pitchFamily="18" charset="0"/>
                <a:ea typeface="宋体" panose="02010600030101010101" pitchFamily="2" charset="-122"/>
              </a:rPr>
              <a:t>// La </a:t>
            </a:r>
            <a:r>
              <a:rPr lang="zh-CN" altLang="en-US" b="0" dirty="0">
                <a:solidFill>
                  <a:srgbClr val="9A009A"/>
                </a:solidFill>
                <a:latin typeface="Times New Roman" panose="02020603050405020304" pitchFamily="18" charset="0"/>
                <a:ea typeface="宋体" panose="02010600030101010101" pitchFamily="2" charset="-122"/>
              </a:rPr>
              <a:t>和 </a:t>
            </a:r>
            <a:r>
              <a:rPr lang="en-US" altLang="zh-CN" b="0" dirty="0">
                <a:solidFill>
                  <a:srgbClr val="9A009A"/>
                </a:solidFill>
                <a:latin typeface="Times New Roman" panose="02020603050405020304" pitchFamily="18" charset="0"/>
                <a:ea typeface="宋体" panose="02010600030101010101" pitchFamily="2" charset="-122"/>
              </a:rPr>
              <a:t>Lb </a:t>
            </a:r>
            <a:r>
              <a:rPr lang="zh-CN" altLang="en-US" b="0" dirty="0">
                <a:solidFill>
                  <a:srgbClr val="9A009A"/>
                </a:solidFill>
                <a:latin typeface="Times New Roman" panose="02020603050405020304" pitchFamily="18" charset="0"/>
                <a:ea typeface="宋体" panose="02010600030101010101" pitchFamily="2" charset="-122"/>
              </a:rPr>
              <a:t>均非空</a:t>
            </a:r>
            <a:endParaRPr lang="zh-CN" altLang="en-US"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en-US" altLang="zh-CN" b="0" dirty="0">
              <a:solidFill>
                <a:srgbClr val="660033"/>
              </a:solidFill>
              <a:latin typeface="Times New Roman" panose="02020603050405020304" pitchFamily="18" charset="0"/>
              <a:ea typeface="宋体" panose="02010600030101010101" pitchFamily="2" charset="-122"/>
            </a:endParaRPr>
          </a:p>
        </p:txBody>
      </p:sp>
      <p:sp>
        <p:nvSpPr>
          <p:cNvPr id="130052" name="Rectangle 4"/>
          <p:cNvSpPr/>
          <p:nvPr/>
        </p:nvSpPr>
        <p:spPr>
          <a:xfrm>
            <a:off x="593725" y="2339975"/>
            <a:ext cx="8293100" cy="25447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InitList(Lc);  // </a:t>
            </a:r>
            <a:r>
              <a:rPr lang="zh-CN" altLang="en-US" b="0" dirty="0">
                <a:solidFill>
                  <a:srgbClr val="990000"/>
                </a:solidFill>
                <a:latin typeface="Times New Roman" panose="02020603050405020304" pitchFamily="18" charset="0"/>
                <a:ea typeface="宋体" panose="02010600030101010101" pitchFamily="2" charset="-122"/>
              </a:rPr>
              <a:t>构造空的线性表 </a:t>
            </a:r>
            <a:r>
              <a:rPr lang="en-US" altLang="zh-CN" b="0" dirty="0">
                <a:solidFill>
                  <a:srgbClr val="990000"/>
                </a:solidFill>
                <a:latin typeface="Times New Roman" panose="02020603050405020304" pitchFamily="18" charset="0"/>
                <a:ea typeface="宋体" panose="02010600030101010101" pitchFamily="2" charset="-122"/>
              </a:rPr>
              <a:t>Lc</a:t>
            </a:r>
            <a:endParaRPr lang="en-US" altLang="zh-CN"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i = j = 1;    k = 0; // i,j,k</a:t>
            </a:r>
            <a:r>
              <a:rPr lang="zh-CN" altLang="en-US" b="0" dirty="0">
                <a:solidFill>
                  <a:srgbClr val="990000"/>
                </a:solidFill>
                <a:latin typeface="Times New Roman" panose="02020603050405020304" pitchFamily="18" charset="0"/>
                <a:ea typeface="宋体" panose="02010600030101010101" pitchFamily="2" charset="-122"/>
              </a:rPr>
              <a:t>分别用来指向</a:t>
            </a:r>
            <a:r>
              <a:rPr lang="en-US" altLang="zh-CN" b="0" dirty="0">
                <a:solidFill>
                  <a:srgbClr val="990000"/>
                </a:solidFill>
                <a:latin typeface="Times New Roman" panose="02020603050405020304" pitchFamily="18" charset="0"/>
                <a:ea typeface="宋体" panose="02010600030101010101" pitchFamily="2" charset="-122"/>
              </a:rPr>
              <a:t>La,Lb,Lc</a:t>
            </a:r>
            <a:endParaRPr lang="en-US" altLang="zh-CN"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                            //</a:t>
            </a:r>
            <a:r>
              <a:rPr lang="zh-CN" altLang="en-US" b="0" dirty="0">
                <a:solidFill>
                  <a:srgbClr val="990000"/>
                </a:solidFill>
                <a:latin typeface="Times New Roman" panose="02020603050405020304" pitchFamily="18" charset="0"/>
                <a:ea typeface="宋体" panose="02010600030101010101" pitchFamily="2" charset="-122"/>
              </a:rPr>
              <a:t>当前操作的元素位置                         </a:t>
            </a:r>
            <a:endParaRPr lang="zh-CN" altLang="en-US"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La_len = ListLength(La);</a:t>
            </a:r>
            <a:endParaRPr lang="en-US" altLang="zh-CN"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Lb_len = ListLength(Lb);</a:t>
            </a:r>
            <a:endParaRPr lang="en-US" altLang="zh-CN" b="0" dirty="0">
              <a:solidFill>
                <a:srgbClr val="99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strips(downRight)">
                                      <p:cBhvr>
                                        <p:cTn id="7" dur="500"/>
                                        <p:tgtEl>
                                          <p:spTgt spid="13005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130052"/>
                                        </p:tgtEl>
                                        <p:attrNameLst>
                                          <p:attrName>style.visibility</p:attrName>
                                        </p:attrNameLst>
                                      </p:cBhvr>
                                      <p:to>
                                        <p:strVal val="visible"/>
                                      </p:to>
                                    </p:set>
                                    <p:animEffect transition="in" filter="strips(downRight)">
                                      <p:cBhvr>
                                        <p:cTn id="12" dur="75"/>
                                        <p:tgtEl>
                                          <p:spTgt spid="13005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30051"/>
                                        </p:tgtEl>
                                        <p:attrNameLst>
                                          <p:attrName>style.visibility</p:attrName>
                                        </p:attrNameLst>
                                      </p:cBhvr>
                                      <p:to>
                                        <p:strVal val="visible"/>
                                      </p:to>
                                    </p:set>
                                    <p:animEffect transition="in" filter="strips(downRight)">
                                      <p:cBhvr>
                                        <p:cTn id="17" dur="3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p:bldP spid="1300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p:nvPr/>
        </p:nvSpPr>
        <p:spPr>
          <a:xfrm>
            <a:off x="982663" y="855663"/>
            <a:ext cx="5383212" cy="5222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None/>
            </a:pPr>
            <a:endParaRPr lang="en-US" altLang="zh-CN" b="0" dirty="0">
              <a:solidFill>
                <a:srgbClr val="9A009A"/>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b="0" dirty="0">
                <a:solidFill>
                  <a:srgbClr val="9A009A"/>
                </a:solidFill>
                <a:latin typeface="Times New Roman" panose="02020603050405020304" pitchFamily="18" charset="0"/>
                <a:ea typeface="宋体" panose="02010600030101010101" pitchFamily="2" charset="-122"/>
              </a:rPr>
              <a:t> GetElem(La, i, ai);    </a:t>
            </a:r>
            <a:endParaRPr lang="en-US" altLang="zh-CN" b="0" dirty="0">
              <a:solidFill>
                <a:srgbClr val="9A009A"/>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b="0" dirty="0">
                <a:solidFill>
                  <a:srgbClr val="9A009A"/>
                </a:solidFill>
                <a:latin typeface="Times New Roman" panose="02020603050405020304" pitchFamily="18" charset="0"/>
                <a:ea typeface="宋体" panose="02010600030101010101" pitchFamily="2" charset="-122"/>
              </a:rPr>
              <a:t> GetElem(Lb, j, bj);</a:t>
            </a:r>
            <a:endParaRPr lang="en-US" altLang="zh-CN" b="0" dirty="0">
              <a:solidFill>
                <a:srgbClr val="9A009A"/>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if</a:t>
            </a:r>
            <a:r>
              <a:rPr lang="en-US" altLang="zh-CN" b="0" dirty="0">
                <a:solidFill>
                  <a:srgbClr val="660033"/>
                </a:solidFill>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(ai &lt;= bj)</a:t>
            </a:r>
            <a:r>
              <a:rPr lang="en-US" altLang="zh-CN" b="0" dirty="0">
                <a:solidFill>
                  <a:srgbClr val="660033"/>
                </a:solidFill>
                <a:latin typeface="Times New Roman" panose="02020603050405020304" pitchFamily="18" charset="0"/>
                <a:ea typeface="宋体" panose="02010600030101010101" pitchFamily="2" charset="-122"/>
              </a:rPr>
              <a:t> </a:t>
            </a:r>
            <a:r>
              <a:rPr lang="en-US" altLang="zh-CN" dirty="0">
                <a:solidFill>
                  <a:srgbClr val="660033"/>
                </a:solidFill>
                <a:latin typeface="Times New Roman" panose="02020603050405020304" pitchFamily="18" charset="0"/>
                <a:ea typeface="宋体" panose="02010600030101010101" pitchFamily="2" charset="-122"/>
              </a:rPr>
              <a:t>{  </a:t>
            </a:r>
            <a:r>
              <a:rPr lang="en-US" altLang="zh-CN" b="0" dirty="0">
                <a:solidFill>
                  <a:srgbClr val="660033"/>
                </a:solidFill>
                <a:latin typeface="Times New Roman" panose="02020603050405020304" pitchFamily="18" charset="0"/>
                <a:ea typeface="宋体" panose="02010600030101010101" pitchFamily="2" charset="-122"/>
              </a:rPr>
              <a:t>// </a:t>
            </a:r>
            <a:r>
              <a:rPr lang="zh-CN" altLang="en-US" b="0" dirty="0">
                <a:solidFill>
                  <a:srgbClr val="660033"/>
                </a:solidFill>
                <a:latin typeface="Times New Roman" panose="02020603050405020304" pitchFamily="18" charset="0"/>
                <a:ea typeface="宋体" panose="02010600030101010101" pitchFamily="2" charset="-122"/>
              </a:rPr>
              <a:t>将 </a:t>
            </a:r>
            <a:r>
              <a:rPr lang="en-US" altLang="zh-CN" b="0" dirty="0">
                <a:solidFill>
                  <a:srgbClr val="660033"/>
                </a:solidFill>
                <a:latin typeface="Times New Roman" panose="02020603050405020304" pitchFamily="18" charset="0"/>
                <a:ea typeface="宋体" panose="02010600030101010101" pitchFamily="2" charset="-122"/>
              </a:rPr>
              <a:t>ai </a:t>
            </a:r>
            <a:r>
              <a:rPr lang="zh-CN" altLang="en-US" b="0" dirty="0">
                <a:solidFill>
                  <a:srgbClr val="660033"/>
                </a:solidFill>
                <a:latin typeface="Times New Roman" panose="02020603050405020304" pitchFamily="18" charset="0"/>
                <a:ea typeface="宋体" panose="02010600030101010101" pitchFamily="2" charset="-122"/>
              </a:rPr>
              <a:t>插入到 </a:t>
            </a:r>
            <a:r>
              <a:rPr lang="en-US" altLang="zh-CN" b="0" dirty="0">
                <a:solidFill>
                  <a:srgbClr val="660033"/>
                </a:solidFill>
                <a:latin typeface="Times New Roman" panose="02020603050405020304" pitchFamily="18" charset="0"/>
                <a:ea typeface="宋体" panose="02010600030101010101" pitchFamily="2" charset="-122"/>
              </a:rPr>
              <a:t>Lc </a:t>
            </a:r>
            <a:r>
              <a:rPr lang="zh-CN" altLang="en-US" b="0" dirty="0">
                <a:solidFill>
                  <a:srgbClr val="660033"/>
                </a:solidFill>
                <a:latin typeface="Times New Roman" panose="02020603050405020304" pitchFamily="18" charset="0"/>
                <a:ea typeface="宋体" panose="02010600030101010101" pitchFamily="2" charset="-122"/>
              </a:rPr>
              <a:t>中</a:t>
            </a:r>
            <a:endParaRPr lang="zh-CN" altLang="en-US"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zh-CN" altLang="en-US" b="0" dirty="0">
                <a:solidFill>
                  <a:srgbClr val="660033"/>
                </a:solidFill>
                <a:latin typeface="Times New Roman" panose="02020603050405020304" pitchFamily="18" charset="0"/>
                <a:ea typeface="宋体" panose="02010600030101010101" pitchFamily="2" charset="-122"/>
              </a:rPr>
              <a:t>    </a:t>
            </a:r>
            <a:r>
              <a:rPr lang="en-US" altLang="zh-CN" b="0" dirty="0">
                <a:solidFill>
                  <a:srgbClr val="660033"/>
                </a:solidFill>
                <a:latin typeface="Times New Roman" panose="02020603050405020304" pitchFamily="18" charset="0"/>
                <a:ea typeface="宋体" panose="02010600030101010101" pitchFamily="2" charset="-122"/>
              </a:rPr>
              <a:t>ListInsert(Lc, </a:t>
            </a:r>
            <a:r>
              <a:rPr lang="en-US" altLang="zh-CN" b="0" dirty="0">
                <a:latin typeface="Times New Roman" panose="02020603050405020304" pitchFamily="18" charset="0"/>
                <a:ea typeface="宋体" panose="02010600030101010101" pitchFamily="2" charset="-122"/>
              </a:rPr>
              <a:t>++k</a:t>
            </a:r>
            <a:r>
              <a:rPr lang="en-US" altLang="zh-CN" b="0" dirty="0">
                <a:solidFill>
                  <a:srgbClr val="660033"/>
                </a:solidFill>
                <a:latin typeface="Times New Roman" panose="02020603050405020304" pitchFamily="18" charset="0"/>
                <a:ea typeface="宋体" panose="02010600030101010101" pitchFamily="2" charset="-122"/>
              </a:rPr>
              <a:t>, ai);  </a:t>
            </a:r>
            <a:r>
              <a:rPr lang="en-US" altLang="zh-CN" b="0" dirty="0">
                <a:latin typeface="Times New Roman" panose="02020603050405020304" pitchFamily="18" charset="0"/>
                <a:ea typeface="宋体" panose="02010600030101010101" pitchFamily="2" charset="-122"/>
              </a:rPr>
              <a:t>++i</a:t>
            </a:r>
            <a:r>
              <a:rPr lang="en-US" altLang="zh-CN" b="0" dirty="0">
                <a:solidFill>
                  <a:srgbClr val="660033"/>
                </a:solidFill>
                <a:latin typeface="Times New Roman" panose="02020603050405020304" pitchFamily="18" charset="0"/>
                <a:ea typeface="宋体" panose="02010600030101010101" pitchFamily="2" charset="-122"/>
              </a:rPr>
              <a:t>; </a:t>
            </a:r>
            <a:r>
              <a:rPr lang="en-US" altLang="zh-CN" dirty="0">
                <a:solidFill>
                  <a:srgbClr val="660033"/>
                </a:solidFill>
                <a:latin typeface="Times New Roman" panose="02020603050405020304" pitchFamily="18" charset="0"/>
                <a:ea typeface="宋体" panose="02010600030101010101" pitchFamily="2" charset="-122"/>
              </a:rPr>
              <a:t>}</a:t>
            </a:r>
            <a:endParaRPr lang="en-US" altLang="zh-CN" b="0"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dirty="0">
                <a:latin typeface="Times New Roman" panose="02020603050405020304" pitchFamily="18" charset="0"/>
                <a:ea typeface="宋体" panose="02010600030101010101" pitchFamily="2" charset="-122"/>
              </a:rPr>
              <a:t>else</a:t>
            </a:r>
            <a:r>
              <a:rPr lang="en-US" altLang="zh-CN" dirty="0">
                <a:solidFill>
                  <a:srgbClr val="660033"/>
                </a:solidFill>
                <a:latin typeface="Times New Roman" panose="02020603050405020304" pitchFamily="18" charset="0"/>
                <a:ea typeface="宋体" panose="02010600030101010101" pitchFamily="2" charset="-122"/>
              </a:rPr>
              <a:t> {</a:t>
            </a:r>
            <a:r>
              <a:rPr lang="en-US" altLang="zh-CN" b="0" dirty="0">
                <a:solidFill>
                  <a:srgbClr val="660033"/>
                </a:solidFill>
                <a:latin typeface="Times New Roman" panose="02020603050405020304" pitchFamily="18" charset="0"/>
                <a:ea typeface="宋体" panose="02010600030101010101" pitchFamily="2" charset="-122"/>
              </a:rPr>
              <a:t>   // </a:t>
            </a:r>
            <a:r>
              <a:rPr lang="zh-CN" altLang="en-US" b="0" dirty="0">
                <a:solidFill>
                  <a:srgbClr val="660033"/>
                </a:solidFill>
                <a:latin typeface="Times New Roman" panose="02020603050405020304" pitchFamily="18" charset="0"/>
                <a:ea typeface="宋体" panose="02010600030101010101" pitchFamily="2" charset="-122"/>
              </a:rPr>
              <a:t>将 </a:t>
            </a:r>
            <a:r>
              <a:rPr lang="en-US" altLang="zh-CN" b="0" dirty="0">
                <a:solidFill>
                  <a:srgbClr val="660033"/>
                </a:solidFill>
                <a:latin typeface="Times New Roman" panose="02020603050405020304" pitchFamily="18" charset="0"/>
                <a:ea typeface="宋体" panose="02010600030101010101" pitchFamily="2" charset="-122"/>
              </a:rPr>
              <a:t>bj </a:t>
            </a:r>
            <a:r>
              <a:rPr lang="zh-CN" altLang="en-US" b="0" dirty="0">
                <a:solidFill>
                  <a:srgbClr val="660033"/>
                </a:solidFill>
                <a:latin typeface="Times New Roman" panose="02020603050405020304" pitchFamily="18" charset="0"/>
                <a:ea typeface="宋体" panose="02010600030101010101" pitchFamily="2" charset="-122"/>
              </a:rPr>
              <a:t>插入到 </a:t>
            </a:r>
            <a:r>
              <a:rPr lang="en-US" altLang="zh-CN" b="0" dirty="0">
                <a:solidFill>
                  <a:srgbClr val="660033"/>
                </a:solidFill>
                <a:latin typeface="Times New Roman" panose="02020603050405020304" pitchFamily="18" charset="0"/>
                <a:ea typeface="宋体" panose="02010600030101010101" pitchFamily="2" charset="-122"/>
              </a:rPr>
              <a:t>Lc </a:t>
            </a:r>
            <a:r>
              <a:rPr lang="zh-CN" altLang="en-US" b="0" dirty="0">
                <a:solidFill>
                  <a:srgbClr val="660033"/>
                </a:solidFill>
                <a:latin typeface="Times New Roman" panose="02020603050405020304" pitchFamily="18" charset="0"/>
                <a:ea typeface="宋体" panose="02010600030101010101" pitchFamily="2" charset="-122"/>
              </a:rPr>
              <a:t>中</a:t>
            </a:r>
            <a:endParaRPr lang="zh-CN" altLang="en-US" b="0"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zh-CN" altLang="en-US" b="0" dirty="0">
                <a:solidFill>
                  <a:srgbClr val="660033"/>
                </a:solidFill>
                <a:latin typeface="Times New Roman" panose="02020603050405020304" pitchFamily="18" charset="0"/>
                <a:ea typeface="宋体" panose="02010600030101010101" pitchFamily="2" charset="-122"/>
              </a:rPr>
              <a:t>    </a:t>
            </a:r>
            <a:r>
              <a:rPr lang="en-US" altLang="zh-CN" b="0" dirty="0">
                <a:solidFill>
                  <a:srgbClr val="660033"/>
                </a:solidFill>
                <a:latin typeface="Times New Roman" panose="02020603050405020304" pitchFamily="18" charset="0"/>
                <a:ea typeface="宋体" panose="02010600030101010101" pitchFamily="2" charset="-122"/>
              </a:rPr>
              <a:t>ListInsert(Lc, </a:t>
            </a:r>
            <a:r>
              <a:rPr lang="en-US" altLang="zh-CN" b="0" dirty="0">
                <a:latin typeface="Times New Roman" panose="02020603050405020304" pitchFamily="18" charset="0"/>
                <a:ea typeface="宋体" panose="02010600030101010101" pitchFamily="2" charset="-122"/>
              </a:rPr>
              <a:t>++k</a:t>
            </a:r>
            <a:r>
              <a:rPr lang="en-US" altLang="zh-CN" b="0" dirty="0">
                <a:solidFill>
                  <a:srgbClr val="660033"/>
                </a:solidFill>
                <a:latin typeface="Times New Roman" panose="02020603050405020304" pitchFamily="18" charset="0"/>
                <a:ea typeface="宋体" panose="02010600030101010101" pitchFamily="2" charset="-122"/>
              </a:rPr>
              <a:t>, bj);  </a:t>
            </a:r>
            <a:r>
              <a:rPr lang="en-US" altLang="zh-CN" b="0" dirty="0">
                <a:latin typeface="Times New Roman" panose="02020603050405020304" pitchFamily="18" charset="0"/>
                <a:ea typeface="宋体" panose="02010600030101010101" pitchFamily="2" charset="-122"/>
              </a:rPr>
              <a:t>++j</a:t>
            </a:r>
            <a:r>
              <a:rPr lang="en-US" altLang="zh-CN" b="0" dirty="0">
                <a:solidFill>
                  <a:srgbClr val="660033"/>
                </a:solidFill>
                <a:latin typeface="Times New Roman" panose="02020603050405020304" pitchFamily="18" charset="0"/>
                <a:ea typeface="宋体" panose="02010600030101010101" pitchFamily="2" charset="-122"/>
              </a:rPr>
              <a:t>; </a:t>
            </a:r>
            <a:r>
              <a:rPr lang="en-US" altLang="zh-CN" dirty="0">
                <a:solidFill>
                  <a:srgbClr val="660033"/>
                </a:solidFill>
                <a:latin typeface="Times New Roman" panose="02020603050405020304" pitchFamily="18" charset="0"/>
                <a:ea typeface="宋体" panose="02010600030101010101" pitchFamily="2" charset="-122"/>
              </a:rPr>
              <a:t>}</a:t>
            </a:r>
            <a:endParaRPr lang="en-US" altLang="zh-CN"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dirty="0">
                <a:solidFill>
                  <a:srgbClr val="660033"/>
                </a:solidFill>
                <a:latin typeface="Times New Roman" panose="02020603050405020304" pitchFamily="18" charset="0"/>
                <a:ea typeface="宋体" panose="02010600030101010101" pitchFamily="2" charset="-122"/>
              </a:rPr>
              <a:t>}</a:t>
            </a:r>
            <a:endParaRPr lang="en-US" altLang="zh-CN" dirty="0">
              <a:solidFill>
                <a:srgbClr val="660033"/>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p:nvPr/>
        </p:nvSpPr>
        <p:spPr>
          <a:xfrm>
            <a:off x="0" y="1027113"/>
            <a:ext cx="7543800"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0099"/>
                </a:solidFill>
                <a:latin typeface="Times New Roman" panose="02020603050405020304" pitchFamily="18" charset="0"/>
                <a:ea typeface="宋体" panose="02010600030101010101" pitchFamily="2" charset="-122"/>
              </a:rPr>
              <a:t>while</a:t>
            </a:r>
            <a:r>
              <a:rPr lang="en-US" altLang="zh-CN" b="0" dirty="0">
                <a:solidFill>
                  <a:srgbClr val="000099"/>
                </a:solidFill>
                <a:latin typeface="Times New Roman" panose="02020603050405020304" pitchFamily="18" charset="0"/>
                <a:ea typeface="宋体" panose="02010600030101010101" pitchFamily="2" charset="-122"/>
              </a:rPr>
              <a:t> (i &lt;= La_len) </a:t>
            </a:r>
            <a:r>
              <a:rPr lang="en-US" altLang="zh-CN" dirty="0">
                <a:solidFill>
                  <a:srgbClr val="000099"/>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当</a:t>
            </a:r>
            <a:r>
              <a:rPr lang="en-US" altLang="zh-CN" sz="2400" b="0" dirty="0">
                <a:solidFill>
                  <a:srgbClr val="080808"/>
                </a:solidFill>
                <a:latin typeface="Times New Roman" panose="02020603050405020304" pitchFamily="18" charset="0"/>
                <a:ea typeface="宋体" panose="02010600030101010101" pitchFamily="2" charset="-122"/>
              </a:rPr>
              <a:t>La</a:t>
            </a:r>
            <a:r>
              <a:rPr lang="zh-CN" altLang="en-US" sz="2400" b="0" dirty="0">
                <a:solidFill>
                  <a:srgbClr val="080808"/>
                </a:solidFill>
                <a:latin typeface="Times New Roman" panose="02020603050405020304" pitchFamily="18" charset="0"/>
                <a:ea typeface="宋体" panose="02010600030101010101" pitchFamily="2" charset="-122"/>
              </a:rPr>
              <a:t>不空时</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GetElem(La, i++, ai);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ListInsert(Lc, ++k, ai);</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000099"/>
                </a:solidFill>
                <a:latin typeface="Times New Roman" panose="02020603050405020304" pitchFamily="18" charset="0"/>
                <a:ea typeface="宋体" panose="02010600030101010101" pitchFamily="2" charset="-122"/>
              </a:rPr>
              <a:t>}</a:t>
            </a:r>
            <a:r>
              <a:rPr lang="en-US" altLang="zh-CN" dirty="0">
                <a:solidFill>
                  <a:srgbClr val="003399"/>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  // </a:t>
            </a:r>
            <a:r>
              <a:rPr lang="zh-CN" altLang="en-US" dirty="0">
                <a:solidFill>
                  <a:schemeClr val="tx1"/>
                </a:solidFill>
                <a:latin typeface="Times New Roman" panose="02020603050405020304" pitchFamily="18" charset="0"/>
                <a:ea typeface="宋体" panose="02010600030101010101" pitchFamily="2" charset="-122"/>
              </a:rPr>
              <a:t>插入 </a:t>
            </a:r>
            <a:r>
              <a:rPr lang="en-US" altLang="zh-CN" dirty="0">
                <a:solidFill>
                  <a:schemeClr val="tx1"/>
                </a:solidFill>
                <a:latin typeface="Times New Roman" panose="02020603050405020304" pitchFamily="18" charset="0"/>
                <a:ea typeface="宋体" panose="02010600030101010101" pitchFamily="2" charset="-122"/>
              </a:rPr>
              <a:t>La </a:t>
            </a:r>
            <a:r>
              <a:rPr lang="zh-CN" altLang="en-US" dirty="0">
                <a:solidFill>
                  <a:schemeClr val="tx1"/>
                </a:solidFill>
                <a:latin typeface="Times New Roman" panose="02020603050405020304" pitchFamily="18" charset="0"/>
                <a:ea typeface="宋体" panose="02010600030101010101" pitchFamily="2" charset="-122"/>
              </a:rPr>
              <a:t>表中剩余元素</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32099" name="Rectangle 3"/>
          <p:cNvSpPr/>
          <p:nvPr/>
        </p:nvSpPr>
        <p:spPr>
          <a:xfrm>
            <a:off x="381000" y="3014663"/>
            <a:ext cx="5211763" cy="2143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000099"/>
                </a:solidFill>
                <a:latin typeface="Times New Roman" panose="02020603050405020304" pitchFamily="18" charset="0"/>
                <a:ea typeface="宋体" panose="02010600030101010101" pitchFamily="2" charset="-122"/>
              </a:rPr>
              <a:t>while</a:t>
            </a:r>
            <a:r>
              <a:rPr lang="en-US" altLang="zh-CN" b="0" dirty="0">
                <a:solidFill>
                  <a:srgbClr val="000099"/>
                </a:solidFill>
                <a:latin typeface="Times New Roman" panose="02020603050405020304" pitchFamily="18" charset="0"/>
                <a:ea typeface="宋体" panose="02010600030101010101" pitchFamily="2" charset="-122"/>
              </a:rPr>
              <a:t> (j &lt;= Lb_len) </a:t>
            </a:r>
            <a:r>
              <a:rPr lang="en-US" altLang="zh-CN" dirty="0">
                <a:solidFill>
                  <a:srgbClr val="000099"/>
                </a:solidFill>
                <a:latin typeface="Times New Roman" panose="02020603050405020304" pitchFamily="18" charset="0"/>
                <a:ea typeface="宋体" panose="02010600030101010101" pitchFamily="2" charset="-122"/>
              </a:rPr>
              <a:t>{</a:t>
            </a:r>
            <a:r>
              <a:rPr lang="en-US" altLang="zh-CN" b="0" dirty="0">
                <a:solidFill>
                  <a:srgbClr val="000099"/>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当</a:t>
            </a:r>
            <a:r>
              <a:rPr lang="en-US" altLang="zh-CN" sz="2400" b="0" dirty="0">
                <a:solidFill>
                  <a:srgbClr val="080808"/>
                </a:solidFill>
                <a:latin typeface="Times New Roman" panose="02020603050405020304" pitchFamily="18" charset="0"/>
                <a:ea typeface="宋体" panose="02010600030101010101" pitchFamily="2" charset="-122"/>
              </a:rPr>
              <a:t>Lb</a:t>
            </a:r>
            <a:r>
              <a:rPr lang="zh-CN" altLang="en-US" sz="2400" b="0" dirty="0">
                <a:solidFill>
                  <a:srgbClr val="080808"/>
                </a:solidFill>
                <a:latin typeface="Times New Roman" panose="02020603050405020304" pitchFamily="18" charset="0"/>
                <a:ea typeface="宋体" panose="02010600030101010101" pitchFamily="2" charset="-122"/>
              </a:rPr>
              <a:t>不空时</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GetElem(Lb, j++, bj);</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ListInsert(Lc, ++k, bj);</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000099"/>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   // </a:t>
            </a:r>
            <a:r>
              <a:rPr lang="zh-CN" altLang="en-US" dirty="0">
                <a:solidFill>
                  <a:schemeClr val="tx1"/>
                </a:solidFill>
                <a:latin typeface="Times New Roman" panose="02020603050405020304" pitchFamily="18" charset="0"/>
                <a:ea typeface="宋体" panose="02010600030101010101" pitchFamily="2" charset="-122"/>
              </a:rPr>
              <a:t>插入 </a:t>
            </a:r>
            <a:r>
              <a:rPr lang="en-US" altLang="zh-CN" dirty="0">
                <a:solidFill>
                  <a:schemeClr val="tx1"/>
                </a:solidFill>
                <a:latin typeface="Times New Roman" panose="02020603050405020304" pitchFamily="18" charset="0"/>
                <a:ea typeface="宋体" panose="02010600030101010101" pitchFamily="2" charset="-122"/>
              </a:rPr>
              <a:t>Lb </a:t>
            </a:r>
            <a:r>
              <a:rPr lang="zh-CN" altLang="en-US" dirty="0">
                <a:solidFill>
                  <a:schemeClr val="tx1"/>
                </a:solidFill>
                <a:latin typeface="Times New Roman" panose="02020603050405020304" pitchFamily="18" charset="0"/>
                <a:ea typeface="宋体" panose="02010600030101010101" pitchFamily="2" charset="-122"/>
              </a:rPr>
              <a:t>表中剩余元素</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32100" name="Rectangle 4"/>
          <p:cNvSpPr/>
          <p:nvPr/>
        </p:nvSpPr>
        <p:spPr>
          <a:xfrm>
            <a:off x="304800" y="5211763"/>
            <a:ext cx="2185988" cy="430212"/>
          </a:xfrm>
          <a:prstGeom prst="rect">
            <a:avLst/>
          </a:prstGeom>
          <a:noFill/>
          <a:ln w="38100">
            <a:noFill/>
          </a:ln>
        </p:spPr>
        <p:txBody>
          <a:bodyPr wrap="none"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 // Merge_List</a:t>
            </a:r>
            <a:endParaRPr lang="en-US" altLang="zh-CN" b="0" dirty="0">
              <a:solidFill>
                <a:srgbClr val="6600CC"/>
              </a:solidFill>
              <a:latin typeface="Times New Roman" panose="02020603050405020304" pitchFamily="18" charset="0"/>
              <a:ea typeface="宋体" panose="02010600030101010101" pitchFamily="2" charset="-122"/>
            </a:endParaRPr>
          </a:p>
        </p:txBody>
      </p:sp>
      <p:sp>
        <p:nvSpPr>
          <p:cNvPr id="132101" name="Text Box 5"/>
          <p:cNvSpPr txBox="1"/>
          <p:nvPr/>
        </p:nvSpPr>
        <p:spPr>
          <a:xfrm>
            <a:off x="3270250" y="5697538"/>
            <a:ext cx="6400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b="0" dirty="0">
                <a:solidFill>
                  <a:schemeClr val="tx1"/>
                </a:solidFill>
                <a:latin typeface="Times New Roman" panose="02020603050405020304" pitchFamily="18" charset="0"/>
                <a:ea typeface="宋体" panose="02010600030101010101" pitchFamily="2" charset="-122"/>
              </a:rPr>
              <a:t>  </a:t>
            </a:r>
            <a:r>
              <a:rPr lang="en-US" altLang="zh-CN" i="1" dirty="0">
                <a:solidFill>
                  <a:schemeClr val="tx1"/>
                </a:solidFill>
                <a:latin typeface="Times New Roman" panose="02020603050405020304" pitchFamily="18" charset="0"/>
                <a:ea typeface="宋体" panose="02010600030101010101" pitchFamily="2" charset="-122"/>
              </a:rPr>
              <a:t>O</a:t>
            </a: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rgbClr val="990000"/>
                </a:solidFill>
                <a:latin typeface="Times New Roman" panose="02020603050405020304" pitchFamily="18" charset="0"/>
                <a:ea typeface="楷体_GB2312" pitchFamily="49" charset="-122"/>
              </a:rPr>
              <a:t>ListLength(La)</a:t>
            </a:r>
            <a:r>
              <a:rPr lang="en-US" altLang="zh-CN" b="0" dirty="0">
                <a:solidFill>
                  <a:srgbClr val="990000"/>
                </a:solidFill>
                <a:latin typeface="Times New Roman" panose="02020603050405020304" pitchFamily="18" charset="0"/>
                <a:ea typeface="宋体" panose="02010600030101010101" pitchFamily="2" charset="-122"/>
              </a:rPr>
              <a:t> + </a:t>
            </a:r>
            <a:r>
              <a:rPr lang="en-US" altLang="zh-CN" b="0" dirty="0">
                <a:solidFill>
                  <a:srgbClr val="990000"/>
                </a:solidFill>
                <a:latin typeface="Times New Roman" panose="02020603050405020304" pitchFamily="18" charset="0"/>
                <a:ea typeface="楷体_GB2312" pitchFamily="49" charset="-122"/>
              </a:rPr>
              <a:t>ListLength(Lb)</a:t>
            </a:r>
            <a:r>
              <a:rPr lang="en-US" altLang="zh-CN"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32102" name="Text Box 6"/>
          <p:cNvSpPr txBox="1"/>
          <p:nvPr/>
        </p:nvSpPr>
        <p:spPr>
          <a:xfrm>
            <a:off x="0" y="5778500"/>
            <a:ext cx="3756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tx1"/>
                </a:solidFill>
                <a:latin typeface="Times New Roman" panose="02020603050405020304" pitchFamily="18" charset="0"/>
                <a:ea typeface="隶书" panose="02010509060101010101" charset="-122"/>
              </a:rPr>
              <a:t>算法的</a:t>
            </a:r>
            <a:r>
              <a:rPr lang="zh-CN" altLang="en-US" dirty="0">
                <a:solidFill>
                  <a:srgbClr val="FF0000"/>
                </a:solidFill>
                <a:latin typeface="Times New Roman" panose="02020603050405020304" pitchFamily="18" charset="0"/>
                <a:ea typeface="隶书" panose="02010509060101010101" charset="-122"/>
              </a:rPr>
              <a:t>时间复杂度</a:t>
            </a:r>
            <a:r>
              <a:rPr lang="zh-CN" altLang="en-US" dirty="0">
                <a:solidFill>
                  <a:schemeClr val="tx1"/>
                </a:solidFill>
                <a:latin typeface="Times New Roman" panose="02020603050405020304" pitchFamily="18" charset="0"/>
                <a:ea typeface="隶书" panose="02010509060101010101" charset="-122"/>
              </a:rPr>
              <a:t>为：</a:t>
            </a:r>
            <a:endParaRPr lang="zh-CN" altLang="en-US"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strips(downRight)">
                                      <p:cBhvr>
                                        <p:cTn id="7" dur="500"/>
                                        <p:tgtEl>
                                          <p:spTgt spid="1320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strips(downRight)">
                                      <p:cBhvr>
                                        <p:cTn id="12" dur="500"/>
                                        <p:tgtEl>
                                          <p:spTgt spid="13209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2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 calcmode="lin" valueType="num">
                                      <p:cBhvr additive="base">
                                        <p:cTn id="21" dur="500" fill="hold"/>
                                        <p:tgtEl>
                                          <p:spTgt spid="132102"/>
                                        </p:tgtEl>
                                        <p:attrNameLst>
                                          <p:attrName>ppt_x</p:attrName>
                                        </p:attrNameLst>
                                      </p:cBhvr>
                                      <p:tavLst>
                                        <p:tav tm="0">
                                          <p:val>
                                            <p:strVal val="1+#ppt_w/2"/>
                                          </p:val>
                                        </p:tav>
                                        <p:tav tm="100000">
                                          <p:val>
                                            <p:strVal val="#ppt_x"/>
                                          </p:val>
                                        </p:tav>
                                      </p:tavLst>
                                    </p:anim>
                                    <p:anim calcmode="lin" valueType="num">
                                      <p:cBhvr additive="base">
                                        <p:cTn id="22" dur="500" fill="hold"/>
                                        <p:tgtEl>
                                          <p:spTgt spid="13210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1"/>
                                        </p:tgtEl>
                                        <p:attrNameLst>
                                          <p:attrName>style.visibility</p:attrName>
                                        </p:attrNameLst>
                                      </p:cBhvr>
                                      <p:to>
                                        <p:strVal val="visible"/>
                                      </p:to>
                                    </p:set>
                                    <p:animEffect transition="in" filter="wipe(left)">
                                      <p:cBhvr>
                                        <p:cTn id="27"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p:bldP spid="132100" grpId="0"/>
      <p:bldP spid="132101" grpId="0"/>
      <p:bldP spid="132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p:nvPr/>
        </p:nvSpPr>
        <p:spPr>
          <a:xfrm>
            <a:off x="628650" y="3932238"/>
            <a:ext cx="7864475" cy="1298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rgbClr val="0000CC"/>
                </a:solidFill>
                <a:latin typeface="Times New Roman" panose="02020603050405020304" pitchFamily="18" charset="0"/>
                <a:ea typeface="宋体" panose="02010600030101010101" pitchFamily="2" charset="-122"/>
              </a:rPr>
              <a:t>最简单的一种顺序映象方法是：</a:t>
            </a:r>
            <a:endParaRPr lang="zh-CN" altLang="en-US" b="0" dirty="0">
              <a:solidFill>
                <a:srgbClr val="0000CC"/>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令 </a:t>
            </a:r>
            <a:r>
              <a:rPr lang="en-US" altLang="zh-CN" b="0" dirty="0">
                <a:solidFill>
                  <a:srgbClr val="080808"/>
                </a:solidFill>
                <a:latin typeface="Times New Roman" panose="02020603050405020304" pitchFamily="18" charset="0"/>
                <a:ea typeface="宋体" panose="02010600030101010101" pitchFamily="2" charset="-122"/>
              </a:rPr>
              <a:t>y </a:t>
            </a:r>
            <a:r>
              <a:rPr lang="zh-CN" altLang="en-US" b="0" dirty="0">
                <a:solidFill>
                  <a:srgbClr val="080808"/>
                </a:solidFill>
                <a:latin typeface="Times New Roman" panose="02020603050405020304" pitchFamily="18" charset="0"/>
                <a:ea typeface="宋体" panose="02010600030101010101" pitchFamily="2" charset="-122"/>
              </a:rPr>
              <a:t>的存储位置和 </a:t>
            </a:r>
            <a:r>
              <a:rPr lang="en-US" altLang="zh-CN" b="0" dirty="0">
                <a:solidFill>
                  <a:srgbClr val="080808"/>
                </a:solidFill>
                <a:latin typeface="Times New Roman" panose="02020603050405020304" pitchFamily="18" charset="0"/>
                <a:ea typeface="宋体" panose="02010600030101010101" pitchFamily="2" charset="-122"/>
              </a:rPr>
              <a:t>x </a:t>
            </a:r>
            <a:r>
              <a:rPr lang="zh-CN" altLang="en-US" b="0" dirty="0">
                <a:solidFill>
                  <a:srgbClr val="080808"/>
                </a:solidFill>
                <a:latin typeface="Times New Roman" panose="02020603050405020304" pitchFamily="18" charset="0"/>
                <a:ea typeface="宋体" panose="02010600030101010101" pitchFamily="2" charset="-122"/>
              </a:rPr>
              <a:t>的存储位置</a:t>
            </a:r>
            <a:r>
              <a:rPr lang="zh-CN" altLang="en-US" u="sng" dirty="0">
                <a:solidFill>
                  <a:srgbClr val="FF0000"/>
                </a:solidFill>
                <a:latin typeface="Times New Roman" panose="02020603050405020304" pitchFamily="18" charset="0"/>
                <a:ea typeface="宋体" panose="02010600030101010101" pitchFamily="2" charset="-122"/>
              </a:rPr>
              <a:t>相邻</a:t>
            </a:r>
            <a:r>
              <a:rPr lang="zh-CN" altLang="en-US" b="0" dirty="0">
                <a:solidFill>
                  <a:srgbClr val="080808"/>
                </a:solidFill>
                <a:latin typeface="Times New Roman" panose="02020603050405020304" pitchFamily="18" charset="0"/>
                <a:ea typeface="宋体" panose="02010600030101010101" pitchFamily="2" charset="-122"/>
              </a:rPr>
              <a:t>。</a:t>
            </a:r>
            <a:endParaRPr lang="zh-CN" altLang="en-US" b="0" dirty="0">
              <a:solidFill>
                <a:srgbClr val="080808"/>
              </a:solidFill>
              <a:latin typeface="Times New Roman" panose="02020603050405020304" pitchFamily="18" charset="0"/>
              <a:ea typeface="宋体" panose="02010600030101010101" pitchFamily="2" charset="-122"/>
            </a:endParaRPr>
          </a:p>
        </p:txBody>
      </p:sp>
      <p:grpSp>
        <p:nvGrpSpPr>
          <p:cNvPr id="2" name="Group 9"/>
          <p:cNvGrpSpPr/>
          <p:nvPr/>
        </p:nvGrpSpPr>
        <p:grpSpPr>
          <a:xfrm>
            <a:off x="582613" y="1997075"/>
            <a:ext cx="7635875" cy="1874838"/>
            <a:chOff x="367" y="1258"/>
            <a:chExt cx="4810" cy="1181"/>
          </a:xfrm>
        </p:grpSpPr>
        <p:sp>
          <p:nvSpPr>
            <p:cNvPr id="34822" name="Text Box 5"/>
            <p:cNvSpPr txBox="1"/>
            <p:nvPr/>
          </p:nvSpPr>
          <p:spPr>
            <a:xfrm>
              <a:off x="403" y="1258"/>
              <a:ext cx="123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0000CC"/>
                  </a:solidFill>
                  <a:latin typeface="Times New Roman" panose="02020603050405020304" pitchFamily="18" charset="0"/>
                  <a:ea typeface="宋体" panose="02010600030101010101" pitchFamily="2" charset="-122"/>
                </a:rPr>
                <a:t>顺序映象：</a:t>
              </a:r>
              <a:endParaRPr lang="zh-CN" altLang="en-US" b="0" dirty="0">
                <a:solidFill>
                  <a:srgbClr val="0000CC"/>
                </a:solidFill>
                <a:latin typeface="Times New Roman" panose="02020603050405020304" pitchFamily="18" charset="0"/>
                <a:ea typeface="宋体" panose="02010600030101010101" pitchFamily="2" charset="-122"/>
              </a:endParaRPr>
            </a:p>
          </p:txBody>
        </p:sp>
        <p:sp>
          <p:nvSpPr>
            <p:cNvPr id="34823" name="Text Box 6"/>
            <p:cNvSpPr txBox="1"/>
            <p:nvPr/>
          </p:nvSpPr>
          <p:spPr>
            <a:xfrm>
              <a:off x="367" y="1627"/>
              <a:ext cx="4810" cy="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以 </a:t>
              </a:r>
              <a:r>
                <a:rPr lang="en-US" altLang="zh-CN" b="0" dirty="0">
                  <a:solidFill>
                    <a:srgbClr val="080808"/>
                  </a:solidFill>
                  <a:latin typeface="Times New Roman" panose="02020603050405020304" pitchFamily="18" charset="0"/>
                  <a:ea typeface="宋体" panose="02010600030101010101" pitchFamily="2" charset="-122"/>
                </a:rPr>
                <a:t>x </a:t>
              </a:r>
              <a:r>
                <a:rPr lang="zh-CN" altLang="en-US" b="0" dirty="0">
                  <a:solidFill>
                    <a:srgbClr val="080808"/>
                  </a:solidFill>
                  <a:latin typeface="Times New Roman" panose="02020603050405020304" pitchFamily="18" charset="0"/>
                  <a:ea typeface="宋体" panose="02010600030101010101" pitchFamily="2" charset="-122"/>
                </a:rPr>
                <a:t>的存储位置和 </a:t>
              </a:r>
              <a:r>
                <a:rPr lang="en-US" altLang="zh-CN" b="0" dirty="0">
                  <a:solidFill>
                    <a:srgbClr val="080808"/>
                  </a:solidFill>
                  <a:latin typeface="Times New Roman" panose="02020603050405020304" pitchFamily="18" charset="0"/>
                  <a:ea typeface="宋体" panose="02010600030101010101" pitchFamily="2" charset="-122"/>
                </a:rPr>
                <a:t>y </a:t>
              </a:r>
              <a:r>
                <a:rPr lang="zh-CN" altLang="en-US" b="0" dirty="0">
                  <a:solidFill>
                    <a:srgbClr val="080808"/>
                  </a:solidFill>
                  <a:latin typeface="Times New Roman" panose="02020603050405020304" pitchFamily="18" charset="0"/>
                  <a:ea typeface="宋体" panose="02010600030101010101" pitchFamily="2" charset="-122"/>
                </a:rPr>
                <a:t>的存储位置之间某种关系表示逻辑关系</a:t>
              </a:r>
              <a:r>
                <a:rPr lang="en-US" altLang="zh-CN" b="0" dirty="0">
                  <a:solidFill>
                    <a:srgbClr val="080808"/>
                  </a:solidFill>
                  <a:latin typeface="Times New Roman" panose="02020603050405020304" pitchFamily="18" charset="0"/>
                  <a:ea typeface="宋体" panose="02010600030101010101" pitchFamily="2" charset="-122"/>
                </a:rPr>
                <a:t>&lt;x, y&gt;</a:t>
              </a:r>
              <a:r>
                <a:rPr lang="zh-CN" altLang="en-US" b="0" dirty="0">
                  <a:solidFill>
                    <a:srgbClr val="080808"/>
                  </a:solidFill>
                  <a:latin typeface="Times New Roman" panose="02020603050405020304" pitchFamily="18" charset="0"/>
                  <a:ea typeface="宋体" panose="02010600030101010101" pitchFamily="2" charset="-122"/>
                </a:rPr>
                <a:t>。</a:t>
              </a:r>
              <a:endParaRPr lang="zh-CN" altLang="en-US" b="0" dirty="0">
                <a:solidFill>
                  <a:srgbClr val="080808"/>
                </a:solidFill>
                <a:latin typeface="Times New Roman" panose="02020603050405020304" pitchFamily="18" charset="0"/>
                <a:ea typeface="宋体" panose="02010600030101010101" pitchFamily="2" charset="-122"/>
              </a:endParaRPr>
            </a:p>
          </p:txBody>
        </p:sp>
      </p:grpSp>
      <p:sp>
        <p:nvSpPr>
          <p:cNvPr id="135175" name="Rectangle 7"/>
          <p:cNvSpPr/>
          <p:nvPr/>
        </p:nvSpPr>
        <p:spPr>
          <a:xfrm>
            <a:off x="274638" y="201613"/>
            <a:ext cx="6861175" cy="6413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Tx/>
              <a:buNone/>
            </a:pPr>
            <a:r>
              <a:rPr lang="en-US" altLang="zh-CN" sz="3600" b="0" dirty="0">
                <a:solidFill>
                  <a:schemeClr val="bg1"/>
                </a:solidFill>
                <a:latin typeface="Times New Roman" panose="02020603050405020304" pitchFamily="18" charset="0"/>
                <a:ea typeface="黑体" panose="02010609060101010101" pitchFamily="49" charset="-122"/>
              </a:rPr>
              <a:t>2.2 </a:t>
            </a:r>
            <a:r>
              <a:rPr lang="zh-CN" altLang="en-US" sz="3600" b="0" dirty="0">
                <a:solidFill>
                  <a:schemeClr val="bg1"/>
                </a:solidFill>
                <a:latin typeface="Times New Roman" panose="02020603050405020304" pitchFamily="18" charset="0"/>
                <a:ea typeface="黑体" panose="02010609060101010101" pitchFamily="49" charset="-122"/>
              </a:rPr>
              <a:t>线性表的顺序表示和实现</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35176" name="Rectangle 8"/>
          <p:cNvSpPr/>
          <p:nvPr/>
        </p:nvSpPr>
        <p:spPr>
          <a:xfrm>
            <a:off x="400050" y="1271588"/>
            <a:ext cx="4348163" cy="5191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一、线性表的顺序表示</a:t>
            </a:r>
            <a:endParaRPr lang="zh-CN" altLang="en-US"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5175"/>
                                        </p:tgtEl>
                                        <p:attrNameLst>
                                          <p:attrName>style.visibility</p:attrName>
                                        </p:attrNameLst>
                                      </p:cBhvr>
                                      <p:to>
                                        <p:strVal val="visible"/>
                                      </p:to>
                                    </p:set>
                                    <p:anim calcmode="lin" valueType="num">
                                      <p:cBhvr additive="base">
                                        <p:cTn id="7" dur="500" fill="hold"/>
                                        <p:tgtEl>
                                          <p:spTgt spid="135175"/>
                                        </p:tgtEl>
                                        <p:attrNameLst>
                                          <p:attrName>ppt_x</p:attrName>
                                        </p:attrNameLst>
                                      </p:cBhvr>
                                      <p:tavLst>
                                        <p:tav tm="0">
                                          <p:val>
                                            <p:strVal val="0-#ppt_w/2"/>
                                          </p:val>
                                        </p:tav>
                                        <p:tav tm="100000">
                                          <p:val>
                                            <p:strVal val="#ppt_x"/>
                                          </p:val>
                                        </p:tav>
                                      </p:tavLst>
                                    </p:anim>
                                    <p:anim calcmode="lin" valueType="num">
                                      <p:cBhvr additive="base">
                                        <p:cTn id="8" dur="500" fill="hold"/>
                                        <p:tgtEl>
                                          <p:spTgt spid="135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6"/>
                                        </p:tgtEl>
                                        <p:attrNameLst>
                                          <p:attrName>style.visibility</p:attrName>
                                        </p:attrNameLst>
                                      </p:cBhvr>
                                      <p:to>
                                        <p:strVal val="visible"/>
                                      </p:to>
                                    </p:set>
                                    <p:anim calcmode="lin" valueType="num">
                                      <p:cBhvr additive="base">
                                        <p:cTn id="13" dur="500" fill="hold"/>
                                        <p:tgtEl>
                                          <p:spTgt spid="135176"/>
                                        </p:tgtEl>
                                        <p:attrNameLst>
                                          <p:attrName>ppt_x</p:attrName>
                                        </p:attrNameLst>
                                      </p:cBhvr>
                                      <p:tavLst>
                                        <p:tav tm="0">
                                          <p:val>
                                            <p:strVal val="0-#ppt_w/2"/>
                                          </p:val>
                                        </p:tav>
                                        <p:tav tm="100000">
                                          <p:val>
                                            <p:strVal val="#ppt_x"/>
                                          </p:val>
                                        </p:tav>
                                      </p:tavLst>
                                    </p:anim>
                                    <p:anim calcmode="lin" valueType="num">
                                      <p:cBhvr additive="base">
                                        <p:cTn id="14" dur="500" fill="hold"/>
                                        <p:tgtEl>
                                          <p:spTgt spid="1351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172"/>
                                        </p:tgtEl>
                                        <p:attrNameLst>
                                          <p:attrName>style.visibility</p:attrName>
                                        </p:attrNameLst>
                                      </p:cBhvr>
                                      <p:to>
                                        <p:strVal val="visible"/>
                                      </p:to>
                                    </p:set>
                                    <p:animEffect transition="in" filter="wipe(up)">
                                      <p:cBhvr>
                                        <p:cTn id="24"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P spid="135175" grpId="0"/>
      <p:bldP spid="1351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p:nvPr/>
        </p:nvSpPr>
        <p:spPr>
          <a:xfrm>
            <a:off x="314325" y="1684338"/>
            <a:ext cx="8416925" cy="1031875"/>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10000"/>
              </a:lnSpc>
              <a:spcBef>
                <a:spcPct val="0"/>
              </a:spcBef>
              <a:buClr>
                <a:srgbClr val="CC3300"/>
              </a:buClr>
              <a:buSzPct val="120000"/>
              <a:buBlip>
                <a:blip r:embed="rId1"/>
              </a:buBlip>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CC"/>
                </a:solidFill>
                <a:latin typeface="Times New Roman" panose="02020603050405020304" pitchFamily="18" charset="0"/>
                <a:ea typeface="宋体" panose="02010600030101010101" pitchFamily="2" charset="-122"/>
              </a:rPr>
              <a:t>定义：</a:t>
            </a:r>
            <a:r>
              <a:rPr lang="zh-CN" altLang="en-US" b="0" dirty="0">
                <a:solidFill>
                  <a:srgbClr val="080808"/>
                </a:solidFill>
                <a:latin typeface="Times New Roman" panose="02020603050405020304" pitchFamily="18" charset="0"/>
                <a:ea typeface="宋体" panose="02010600030101010101" pitchFamily="2" charset="-122"/>
              </a:rPr>
              <a:t>用一组地址连续的存储单元依次存储线性表的数据元素，称为线性表的</a:t>
            </a:r>
            <a:r>
              <a:rPr lang="zh-CN" altLang="en-US" b="0" dirty="0">
                <a:solidFill>
                  <a:srgbClr val="FF5050"/>
                </a:solidFill>
                <a:latin typeface="Times New Roman" panose="02020603050405020304" pitchFamily="18" charset="0"/>
                <a:ea typeface="宋体" panose="02010600030101010101" pitchFamily="2" charset="-122"/>
              </a:rPr>
              <a:t>顺序存储结构</a:t>
            </a:r>
            <a:r>
              <a:rPr lang="zh-CN" altLang="en-US" b="0" dirty="0">
                <a:solidFill>
                  <a:srgbClr val="080808"/>
                </a:solidFill>
                <a:latin typeface="Times New Roman" panose="02020603050405020304" pitchFamily="18" charset="0"/>
                <a:ea typeface="宋体" panose="02010600030101010101" pitchFamily="2" charset="-122"/>
              </a:rPr>
              <a:t>。</a:t>
            </a:r>
            <a:r>
              <a:rPr lang="zh-CN" altLang="en-US" b="0" dirty="0">
                <a:solidFill>
                  <a:srgbClr val="003300"/>
                </a:solidFill>
                <a:latin typeface="Times New Roman" panose="02020603050405020304" pitchFamily="18" charset="0"/>
                <a:ea typeface="宋体" panose="02010600030101010101" pitchFamily="2" charset="-122"/>
              </a:rPr>
              <a:t> </a:t>
            </a:r>
            <a:endParaRPr lang="zh-CN" altLang="en-US" b="0" dirty="0">
              <a:solidFill>
                <a:srgbClr val="003300"/>
              </a:solidFill>
              <a:latin typeface="Times New Roman" panose="02020603050405020304" pitchFamily="18" charset="0"/>
              <a:ea typeface="宋体" panose="02010600030101010101" pitchFamily="2" charset="-122"/>
            </a:endParaRPr>
          </a:p>
        </p:txBody>
      </p:sp>
      <p:sp>
        <p:nvSpPr>
          <p:cNvPr id="12300" name="Text Box 12"/>
          <p:cNvSpPr txBox="1"/>
          <p:nvPr/>
        </p:nvSpPr>
        <p:spPr>
          <a:xfrm>
            <a:off x="1673225" y="4557713"/>
            <a:ext cx="4094480" cy="15557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rgbClr val="080808"/>
                </a:solidFill>
                <a:latin typeface="Times New Roman" panose="02020603050405020304" pitchFamily="18" charset="0"/>
                <a:ea typeface="楷体_GB2312" pitchFamily="49" charset="-122"/>
              </a:rPr>
              <a:t>线性表的</a:t>
            </a:r>
            <a:r>
              <a:rPr lang="zh-CN" altLang="en-US" b="0" dirty="0">
                <a:solidFill>
                  <a:srgbClr val="FF0000"/>
                </a:solidFill>
                <a:latin typeface="Times New Roman" panose="02020603050405020304" pitchFamily="18" charset="0"/>
                <a:ea typeface="楷体_GB2312" pitchFamily="49" charset="-122"/>
              </a:rPr>
              <a:t>起始地址</a:t>
            </a:r>
            <a:r>
              <a:rPr lang="zh-CN" altLang="en-US" b="0" dirty="0">
                <a:solidFill>
                  <a:srgbClr val="080808"/>
                </a:solidFill>
                <a:latin typeface="Times New Roman" panose="02020603050405020304" pitchFamily="18" charset="0"/>
                <a:ea typeface="楷体_GB2312" pitchFamily="49" charset="-122"/>
              </a:rPr>
              <a:t>，</a:t>
            </a:r>
            <a:endParaRPr lang="zh-CN" altLang="en-US" b="0" dirty="0">
              <a:solidFill>
                <a:srgbClr val="080808"/>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zh-CN" altLang="en-US" b="0" dirty="0">
                <a:solidFill>
                  <a:srgbClr val="080808"/>
                </a:solidFill>
                <a:latin typeface="Times New Roman" panose="02020603050405020304" pitchFamily="18" charset="0"/>
                <a:ea typeface="楷体_GB2312" pitchFamily="49" charset="-122"/>
              </a:rPr>
              <a:t>也称为线性表的</a:t>
            </a:r>
            <a:r>
              <a:rPr lang="zh-CN" altLang="en-US" b="0" dirty="0">
                <a:solidFill>
                  <a:srgbClr val="FF0000"/>
                </a:solidFill>
                <a:latin typeface="Times New Roman" panose="02020603050405020304" pitchFamily="18" charset="0"/>
                <a:ea typeface="楷体_GB2312" pitchFamily="49" charset="-122"/>
              </a:rPr>
              <a:t>基地址</a:t>
            </a:r>
            <a:r>
              <a:rPr lang="zh-CN" altLang="en-US" b="0" dirty="0">
                <a:solidFill>
                  <a:srgbClr val="080808"/>
                </a:solidFill>
                <a:latin typeface="Times New Roman" panose="02020603050405020304" pitchFamily="18" charset="0"/>
                <a:ea typeface="楷体_GB2312" pitchFamily="49" charset="-122"/>
              </a:rPr>
              <a:t>。</a:t>
            </a:r>
            <a:endParaRPr lang="zh-CN" altLang="en-US" b="0" dirty="0">
              <a:solidFill>
                <a:srgbClr val="080808"/>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p:txBody>
      </p:sp>
      <p:grpSp>
        <p:nvGrpSpPr>
          <p:cNvPr id="2" name="Group 27"/>
          <p:cNvGrpSpPr/>
          <p:nvPr/>
        </p:nvGrpSpPr>
        <p:grpSpPr>
          <a:xfrm>
            <a:off x="835025" y="3149600"/>
            <a:ext cx="7543800" cy="1006475"/>
            <a:chOff x="526" y="1849"/>
            <a:chExt cx="4752" cy="634"/>
          </a:xfrm>
        </p:grpSpPr>
        <p:sp>
          <p:nvSpPr>
            <p:cNvPr id="35846" name="Text Box 11"/>
            <p:cNvSpPr txBox="1"/>
            <p:nvPr/>
          </p:nvSpPr>
          <p:spPr>
            <a:xfrm>
              <a:off x="814" y="1849"/>
              <a:ext cx="3878" cy="63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Times New Roman" panose="02020603050405020304" pitchFamily="18" charset="0"/>
                  <a:ea typeface="楷体_GB2312" pitchFamily="49" charset="-122"/>
                </a:rPr>
                <a:t> </a:t>
              </a:r>
              <a:r>
                <a:rPr lang="en-US" altLang="zh-CN" sz="3600" b="0" dirty="0">
                  <a:solidFill>
                    <a:srgbClr val="0000CC"/>
                  </a:solidFill>
                  <a:latin typeface="Times New Roman" panose="02020603050405020304" pitchFamily="18" charset="0"/>
                  <a:ea typeface="楷体_GB2312" pitchFamily="49" charset="-122"/>
                </a:rPr>
                <a:t>a</a:t>
              </a:r>
              <a:r>
                <a:rPr lang="en-US" altLang="zh-CN" sz="3600" b="0" baseline="-25000" dirty="0">
                  <a:solidFill>
                    <a:srgbClr val="0000CC"/>
                  </a:solidFill>
                  <a:latin typeface="Times New Roman" panose="02020603050405020304" pitchFamily="18" charset="0"/>
                  <a:ea typeface="楷体_GB2312" pitchFamily="49" charset="-122"/>
                </a:rPr>
                <a:t>1</a:t>
              </a:r>
              <a:r>
                <a:rPr lang="en-US" altLang="zh-CN" sz="3600" b="0" dirty="0">
                  <a:solidFill>
                    <a:srgbClr val="0000CC"/>
                  </a:solidFill>
                  <a:latin typeface="Times New Roman" panose="02020603050405020304" pitchFamily="18" charset="0"/>
                  <a:ea typeface="楷体_GB2312" pitchFamily="49" charset="-122"/>
                </a:rPr>
                <a:t>  a</a:t>
              </a:r>
              <a:r>
                <a:rPr lang="en-US" altLang="zh-CN" sz="3600" b="0" baseline="-25000" dirty="0">
                  <a:solidFill>
                    <a:srgbClr val="0000CC"/>
                  </a:solidFill>
                  <a:latin typeface="Times New Roman" panose="02020603050405020304" pitchFamily="18" charset="0"/>
                  <a:ea typeface="楷体_GB2312" pitchFamily="49" charset="-122"/>
                </a:rPr>
                <a:t>2</a:t>
              </a:r>
              <a:r>
                <a:rPr lang="en-US" altLang="zh-CN" sz="3600" b="0" dirty="0">
                  <a:solidFill>
                    <a:srgbClr val="0000CC"/>
                  </a:solidFill>
                  <a:latin typeface="Times New Roman" panose="02020603050405020304" pitchFamily="18" charset="0"/>
                  <a:ea typeface="楷体_GB2312" pitchFamily="49" charset="-122"/>
                </a:rPr>
                <a:t>      </a:t>
              </a:r>
              <a:r>
                <a:rPr lang="en-US" altLang="zh-CN" sz="3600" dirty="0">
                  <a:solidFill>
                    <a:srgbClr val="0000CC"/>
                  </a:solidFill>
                  <a:latin typeface="Times New Roman" panose="02020603050405020304" pitchFamily="18" charset="0"/>
                  <a:ea typeface="楷体_GB2312" pitchFamily="49" charset="-122"/>
                </a:rPr>
                <a:t>…</a:t>
              </a:r>
              <a:r>
                <a:rPr lang="en-US" altLang="zh-CN" sz="3600" b="0" dirty="0">
                  <a:solidFill>
                    <a:srgbClr val="0000CC"/>
                  </a:solidFill>
                  <a:latin typeface="Times New Roman" panose="02020603050405020304" pitchFamily="18" charset="0"/>
                  <a:ea typeface="楷体_GB2312" pitchFamily="49" charset="-122"/>
                </a:rPr>
                <a:t>     a</a:t>
              </a:r>
              <a:r>
                <a:rPr lang="en-US" altLang="zh-CN" sz="3600" b="0" baseline="-25000" dirty="0">
                  <a:solidFill>
                    <a:srgbClr val="0000CC"/>
                  </a:solidFill>
                  <a:latin typeface="Times New Roman" panose="02020603050405020304" pitchFamily="18" charset="0"/>
                  <a:ea typeface="楷体_GB2312" pitchFamily="49" charset="-122"/>
                </a:rPr>
                <a:t>i-1</a:t>
              </a:r>
              <a:r>
                <a:rPr lang="en-US" altLang="zh-CN" sz="3600" b="0" dirty="0">
                  <a:solidFill>
                    <a:srgbClr val="0000CC"/>
                  </a:solidFill>
                  <a:latin typeface="Times New Roman" panose="02020603050405020304" pitchFamily="18" charset="0"/>
                  <a:ea typeface="楷体_GB2312" pitchFamily="49" charset="-122"/>
                </a:rPr>
                <a:t>  a</a:t>
              </a:r>
              <a:r>
                <a:rPr lang="en-US" altLang="zh-CN" sz="3600" b="0" baseline="-25000" dirty="0">
                  <a:solidFill>
                    <a:srgbClr val="0000CC"/>
                  </a:solidFill>
                  <a:latin typeface="Times New Roman" panose="02020603050405020304" pitchFamily="18" charset="0"/>
                  <a:ea typeface="楷体_GB2312" pitchFamily="49" charset="-122"/>
                </a:rPr>
                <a:t>i</a:t>
              </a:r>
              <a:r>
                <a:rPr lang="en-US" altLang="zh-CN" sz="3600" b="0" dirty="0">
                  <a:solidFill>
                    <a:srgbClr val="0000CC"/>
                  </a:solidFill>
                  <a:latin typeface="Times New Roman" panose="02020603050405020304" pitchFamily="18" charset="0"/>
                  <a:ea typeface="楷体_GB2312" pitchFamily="49" charset="-122"/>
                </a:rPr>
                <a:t>       </a:t>
              </a:r>
              <a:r>
                <a:rPr lang="en-US" altLang="zh-CN" sz="3600" dirty="0">
                  <a:solidFill>
                    <a:srgbClr val="0000CC"/>
                  </a:solidFill>
                  <a:latin typeface="Times New Roman" panose="02020603050405020304" pitchFamily="18" charset="0"/>
                  <a:ea typeface="楷体_GB2312" pitchFamily="49" charset="-122"/>
                </a:rPr>
                <a:t>…</a:t>
              </a:r>
              <a:r>
                <a:rPr lang="en-US" altLang="zh-CN" sz="3600" b="0" dirty="0">
                  <a:solidFill>
                    <a:srgbClr val="0000CC"/>
                  </a:solidFill>
                  <a:latin typeface="Times New Roman" panose="02020603050405020304" pitchFamily="18" charset="0"/>
                  <a:ea typeface="楷体_GB2312" pitchFamily="49" charset="-122"/>
                </a:rPr>
                <a:t>     a</a:t>
              </a:r>
              <a:r>
                <a:rPr lang="en-US" altLang="zh-CN" sz="3600" b="0" baseline="-25000" dirty="0">
                  <a:solidFill>
                    <a:srgbClr val="0000CC"/>
                  </a:solidFill>
                  <a:latin typeface="Times New Roman" panose="02020603050405020304" pitchFamily="18" charset="0"/>
                  <a:ea typeface="楷体_GB2312" pitchFamily="49" charset="-122"/>
                </a:rPr>
                <a:t>n</a:t>
              </a:r>
              <a:endParaRPr lang="en-US" altLang="zh-CN" sz="3600" b="0" baseline="-25000" dirty="0">
                <a:solidFill>
                  <a:srgbClr val="0000CC"/>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rgbClr val="0000CC"/>
                </a:solidFill>
                <a:latin typeface="Times New Roman" panose="02020603050405020304" pitchFamily="18" charset="0"/>
                <a:ea typeface="宋体" panose="02010600030101010101" pitchFamily="2" charset="-122"/>
              </a:endParaRPr>
            </a:p>
          </p:txBody>
        </p:sp>
        <p:grpSp>
          <p:nvGrpSpPr>
            <p:cNvPr id="35847" name="Group 25"/>
            <p:cNvGrpSpPr/>
            <p:nvPr/>
          </p:nvGrpSpPr>
          <p:grpSpPr>
            <a:xfrm>
              <a:off x="526" y="1915"/>
              <a:ext cx="4752" cy="336"/>
              <a:chOff x="526" y="1915"/>
              <a:chExt cx="4752" cy="336"/>
            </a:xfrm>
          </p:grpSpPr>
          <p:sp>
            <p:nvSpPr>
              <p:cNvPr id="35848" name="Line 13"/>
              <p:cNvSpPr/>
              <p:nvPr/>
            </p:nvSpPr>
            <p:spPr>
              <a:xfrm>
                <a:off x="574" y="1915"/>
                <a:ext cx="4704" cy="0"/>
              </a:xfrm>
              <a:prstGeom prst="line">
                <a:avLst/>
              </a:prstGeom>
              <a:ln w="25400" cap="flat" cmpd="sng">
                <a:solidFill>
                  <a:schemeClr val="hlink"/>
                </a:solidFill>
                <a:prstDash val="solid"/>
                <a:headEnd type="none" w="med" len="med"/>
                <a:tailEnd type="none" w="med" len="med"/>
              </a:ln>
            </p:spPr>
          </p:sp>
          <p:sp>
            <p:nvSpPr>
              <p:cNvPr id="35849" name="Line 14"/>
              <p:cNvSpPr/>
              <p:nvPr/>
            </p:nvSpPr>
            <p:spPr>
              <a:xfrm>
                <a:off x="526" y="2251"/>
                <a:ext cx="4704" cy="0"/>
              </a:xfrm>
              <a:prstGeom prst="line">
                <a:avLst/>
              </a:prstGeom>
              <a:ln w="25400" cap="flat" cmpd="sng">
                <a:solidFill>
                  <a:schemeClr val="hlink"/>
                </a:solidFill>
                <a:prstDash val="solid"/>
                <a:headEnd type="none" w="med" len="med"/>
                <a:tailEnd type="none" w="med" len="med"/>
              </a:ln>
            </p:spPr>
          </p:sp>
          <p:sp>
            <p:nvSpPr>
              <p:cNvPr id="35850" name="Line 15"/>
              <p:cNvSpPr/>
              <p:nvPr/>
            </p:nvSpPr>
            <p:spPr>
              <a:xfrm>
                <a:off x="814" y="1915"/>
                <a:ext cx="0" cy="336"/>
              </a:xfrm>
              <a:prstGeom prst="line">
                <a:avLst/>
              </a:prstGeom>
              <a:ln w="25400" cap="flat" cmpd="sng">
                <a:solidFill>
                  <a:schemeClr val="hlink"/>
                </a:solidFill>
                <a:prstDash val="solid"/>
                <a:headEnd type="none" w="med" len="med"/>
                <a:tailEnd type="none" w="med" len="med"/>
              </a:ln>
            </p:spPr>
          </p:sp>
          <p:sp>
            <p:nvSpPr>
              <p:cNvPr id="35851" name="Line 16"/>
              <p:cNvSpPr/>
              <p:nvPr/>
            </p:nvSpPr>
            <p:spPr>
              <a:xfrm>
                <a:off x="1198" y="1915"/>
                <a:ext cx="0" cy="336"/>
              </a:xfrm>
              <a:prstGeom prst="line">
                <a:avLst/>
              </a:prstGeom>
              <a:ln w="25400" cap="flat" cmpd="sng">
                <a:solidFill>
                  <a:schemeClr val="hlink"/>
                </a:solidFill>
                <a:prstDash val="solid"/>
                <a:headEnd type="none" w="med" len="med"/>
                <a:tailEnd type="none" w="med" len="med"/>
              </a:ln>
            </p:spPr>
          </p:sp>
          <p:sp>
            <p:nvSpPr>
              <p:cNvPr id="35852" name="Line 17"/>
              <p:cNvSpPr/>
              <p:nvPr/>
            </p:nvSpPr>
            <p:spPr>
              <a:xfrm>
                <a:off x="1630" y="1915"/>
                <a:ext cx="0" cy="336"/>
              </a:xfrm>
              <a:prstGeom prst="line">
                <a:avLst/>
              </a:prstGeom>
              <a:ln w="25400" cap="flat" cmpd="sng">
                <a:solidFill>
                  <a:schemeClr val="hlink"/>
                </a:solidFill>
                <a:prstDash val="solid"/>
                <a:headEnd type="none" w="med" len="med"/>
                <a:tailEnd type="none" w="med" len="med"/>
              </a:ln>
            </p:spPr>
          </p:sp>
          <p:sp>
            <p:nvSpPr>
              <p:cNvPr id="35853" name="Line 18"/>
              <p:cNvSpPr/>
              <p:nvPr/>
            </p:nvSpPr>
            <p:spPr>
              <a:xfrm>
                <a:off x="2542" y="1915"/>
                <a:ext cx="0" cy="336"/>
              </a:xfrm>
              <a:prstGeom prst="line">
                <a:avLst/>
              </a:prstGeom>
              <a:ln w="25400" cap="flat" cmpd="sng">
                <a:solidFill>
                  <a:schemeClr val="hlink"/>
                </a:solidFill>
                <a:prstDash val="solid"/>
                <a:headEnd type="none" w="med" len="med"/>
                <a:tailEnd type="none" w="med" len="med"/>
              </a:ln>
            </p:spPr>
          </p:sp>
          <p:sp>
            <p:nvSpPr>
              <p:cNvPr id="35854" name="Line 19"/>
              <p:cNvSpPr/>
              <p:nvPr/>
            </p:nvSpPr>
            <p:spPr>
              <a:xfrm>
                <a:off x="3022" y="1915"/>
                <a:ext cx="0" cy="336"/>
              </a:xfrm>
              <a:prstGeom prst="line">
                <a:avLst/>
              </a:prstGeom>
              <a:ln w="25400" cap="flat" cmpd="sng">
                <a:solidFill>
                  <a:schemeClr val="hlink"/>
                </a:solidFill>
                <a:prstDash val="solid"/>
                <a:headEnd type="none" w="med" len="med"/>
                <a:tailEnd type="none" w="med" len="med"/>
              </a:ln>
            </p:spPr>
          </p:sp>
          <p:sp>
            <p:nvSpPr>
              <p:cNvPr id="35855" name="Line 20"/>
              <p:cNvSpPr/>
              <p:nvPr/>
            </p:nvSpPr>
            <p:spPr>
              <a:xfrm>
                <a:off x="3454" y="1915"/>
                <a:ext cx="0" cy="336"/>
              </a:xfrm>
              <a:prstGeom prst="line">
                <a:avLst/>
              </a:prstGeom>
              <a:ln w="19050" cap="flat" cmpd="sng">
                <a:solidFill>
                  <a:schemeClr val="hlink"/>
                </a:solidFill>
                <a:prstDash val="solid"/>
                <a:headEnd type="none" w="med" len="med"/>
                <a:tailEnd type="none" w="med" len="med"/>
              </a:ln>
            </p:spPr>
          </p:sp>
          <p:sp>
            <p:nvSpPr>
              <p:cNvPr id="35856" name="Line 21"/>
              <p:cNvSpPr/>
              <p:nvPr/>
            </p:nvSpPr>
            <p:spPr>
              <a:xfrm>
                <a:off x="4318" y="1915"/>
                <a:ext cx="0" cy="336"/>
              </a:xfrm>
              <a:prstGeom prst="line">
                <a:avLst/>
              </a:prstGeom>
              <a:ln w="25400" cap="flat" cmpd="sng">
                <a:solidFill>
                  <a:schemeClr val="hlink"/>
                </a:solidFill>
                <a:prstDash val="solid"/>
                <a:headEnd type="none" w="med" len="med"/>
                <a:tailEnd type="none" w="med" len="med"/>
              </a:ln>
            </p:spPr>
          </p:sp>
          <p:sp>
            <p:nvSpPr>
              <p:cNvPr id="35857" name="Line 22"/>
              <p:cNvSpPr/>
              <p:nvPr/>
            </p:nvSpPr>
            <p:spPr>
              <a:xfrm>
                <a:off x="4750" y="1915"/>
                <a:ext cx="0" cy="336"/>
              </a:xfrm>
              <a:prstGeom prst="line">
                <a:avLst/>
              </a:prstGeom>
              <a:ln w="25400" cap="flat" cmpd="sng">
                <a:solidFill>
                  <a:schemeClr val="hlink"/>
                </a:solidFill>
                <a:prstDash val="solid"/>
                <a:headEnd type="none" w="med" len="med"/>
                <a:tailEnd type="none" w="med" len="med"/>
              </a:ln>
            </p:spPr>
          </p:sp>
          <p:sp>
            <p:nvSpPr>
              <p:cNvPr id="35858" name="Line 23"/>
              <p:cNvSpPr/>
              <p:nvPr/>
            </p:nvSpPr>
            <p:spPr>
              <a:xfrm flipH="1">
                <a:off x="766" y="2251"/>
                <a:ext cx="96" cy="0"/>
              </a:xfrm>
              <a:prstGeom prst="line">
                <a:avLst/>
              </a:prstGeom>
              <a:ln w="25400" cap="flat" cmpd="sng">
                <a:solidFill>
                  <a:schemeClr val="hlink"/>
                </a:solidFill>
                <a:prstDash val="solid"/>
                <a:headEnd type="none" w="med" len="med"/>
                <a:tailEnd type="none" w="med" len="med"/>
              </a:ln>
            </p:spPr>
          </p:sp>
        </p:grpSp>
      </p:grpSp>
      <p:sp>
        <p:nvSpPr>
          <p:cNvPr id="12312" name="Line 24"/>
          <p:cNvSpPr/>
          <p:nvPr/>
        </p:nvSpPr>
        <p:spPr>
          <a:xfrm flipV="1">
            <a:off x="1673225" y="3787775"/>
            <a:ext cx="0" cy="1828800"/>
          </a:xfrm>
          <a:prstGeom prst="line">
            <a:avLst/>
          </a:prstGeom>
          <a:ln w="22225" cap="flat" cmpd="sng">
            <a:solidFill>
              <a:schemeClr val="hlink"/>
            </a:solidFill>
            <a:prstDash val="soli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slide(from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3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2300"/>
                                        </p:tgtEl>
                                        <p:attrNameLst>
                                          <p:attrName>style.visibility</p:attrName>
                                        </p:attrNameLst>
                                      </p:cBhvr>
                                      <p:to>
                                        <p:strVal val="visible"/>
                                      </p:to>
                                    </p:set>
                                    <p:animEffect transition="in" filter="blinds(vertical)">
                                      <p:cBhvr>
                                        <p:cTn id="21" dur="10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3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p:cNvSpPr>
            <a:spLocks noGrp="1" noChangeArrowheads="1"/>
          </p:cNvSpPr>
          <p:nvPr>
            <p:ph idx="1"/>
          </p:nvPr>
        </p:nvSpPr>
        <p:spPr>
          <a:xfrm>
            <a:off x="203200" y="1416050"/>
            <a:ext cx="8521700" cy="226695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元素地址（存储位置）计算方法</a:t>
            </a:r>
            <a:r>
              <a:rPr kumimoji="0"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rPr>
              <a:t>：</a:t>
            </a:r>
            <a:endParaRPr kumimoji="0"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endParaRPr>
          </a:p>
          <a:p>
            <a:pPr marL="1322705" marR="0" lvl="3" indent="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rgbClr val="6600FF"/>
                </a:solidFill>
                <a:effectLst/>
                <a:uLnTx/>
                <a:uFillTx/>
                <a:latin typeface="Times New Roman" panose="02020603050405020304" pitchFamily="18" charset="0"/>
                <a:ea typeface="宋体" panose="02010600030101010101" pitchFamily="2" charset="-122"/>
              </a:rPr>
              <a:t>LOC(</a:t>
            </a:r>
            <a:r>
              <a:rPr kumimoji="0" lang="en-US" altLang="zh-CN" sz="2800" b="1" i="0" u="none" strike="noStrike" kern="0" cap="none" spc="0" normalizeH="0" baseline="0" noProof="0" dirty="0" err="1" smtClean="0">
                <a:ln>
                  <a:noFill/>
                </a:ln>
                <a:solidFill>
                  <a:srgbClr val="6600FF"/>
                </a:solidFill>
                <a:effectLst/>
                <a:uLnTx/>
                <a:uFillTx/>
                <a:latin typeface="Times New Roman" panose="02020603050405020304" pitchFamily="18" charset="0"/>
                <a:ea typeface="宋体" panose="02010600030101010101" pitchFamily="2" charset="-122"/>
              </a:rPr>
              <a:t>a</a:t>
            </a:r>
            <a:r>
              <a:rPr kumimoji="0" lang="en-US" altLang="zh-CN" sz="2800" b="1" i="0" u="none" strike="noStrike" kern="0" cap="none" spc="0" normalizeH="0" baseline="-25000" noProof="0" dirty="0" err="1" smtClean="0">
                <a:ln>
                  <a:noFill/>
                </a:ln>
                <a:solidFill>
                  <a:srgbClr val="6600FF"/>
                </a:solidFill>
                <a:effectLst/>
                <a:uLnTx/>
                <a:uFillTx/>
                <a:latin typeface="Times New Roman" panose="02020603050405020304" pitchFamily="18" charset="0"/>
                <a:ea typeface="宋体" panose="02010600030101010101" pitchFamily="2" charset="-122"/>
              </a:rPr>
              <a:t>i</a:t>
            </a:r>
            <a:r>
              <a:rPr kumimoji="0" lang="en-US" altLang="zh-CN" sz="2800" b="1" i="0" u="none" strike="noStrike" kern="0" cap="none" spc="0" normalizeH="0" baseline="0" noProof="0" dirty="0" smtClean="0">
                <a:ln>
                  <a:noFill/>
                </a:ln>
                <a:solidFill>
                  <a:srgbClr val="6600FF"/>
                </a:solidFill>
                <a:effectLst/>
                <a:uLnTx/>
                <a:uFillTx/>
                <a:latin typeface="Times New Roman" panose="02020603050405020304" pitchFamily="18" charset="0"/>
                <a:ea typeface="宋体" panose="02010600030101010101" pitchFamily="2" charset="-122"/>
              </a:rPr>
              <a:t>)=LOC(a</a:t>
            </a:r>
            <a:r>
              <a:rPr kumimoji="0" lang="en-US" altLang="zh-CN" sz="2800" b="1" i="0" u="none" strike="noStrike" kern="0" cap="none" spc="0" normalizeH="0" baseline="-25000" noProof="0" dirty="0" smtClean="0">
                <a:ln>
                  <a:noFill/>
                </a:ln>
                <a:solidFill>
                  <a:srgbClr val="6600FF"/>
                </a:solidFill>
                <a:effectLst/>
                <a:uLnTx/>
                <a:uFillTx/>
                <a:latin typeface="Times New Roman" panose="02020603050405020304" pitchFamily="18" charset="0"/>
                <a:ea typeface="宋体" panose="02010600030101010101" pitchFamily="2" charset="-122"/>
              </a:rPr>
              <a:t>1</a:t>
            </a:r>
            <a:r>
              <a:rPr kumimoji="0" lang="en-US" altLang="zh-CN" sz="2800" b="1" i="0" u="none" strike="noStrike" kern="0" cap="none" spc="0" normalizeH="0" baseline="0" noProof="0" dirty="0" smtClean="0">
                <a:ln>
                  <a:noFill/>
                </a:ln>
                <a:solidFill>
                  <a:srgbClr val="6600FF"/>
                </a:solidFill>
                <a:effectLst/>
                <a:uLnTx/>
                <a:uFillTx/>
                <a:latin typeface="Times New Roman" panose="02020603050405020304" pitchFamily="18" charset="0"/>
                <a:ea typeface="宋体" panose="02010600030101010101" pitchFamily="2" charset="-122"/>
              </a:rPr>
              <a:t>)+(i-1)*m</a:t>
            </a:r>
            <a:endParaRPr kumimoji="0" lang="en-US" altLang="zh-CN" sz="2800" b="1" i="0" u="none" strike="noStrike" kern="0" cap="none" spc="0" normalizeH="0" baseline="0" noProof="0" dirty="0" smtClean="0">
              <a:ln>
                <a:noFill/>
              </a:ln>
              <a:solidFill>
                <a:srgbClr val="6600FF"/>
              </a:solidFill>
              <a:effectLst/>
              <a:uLnTx/>
              <a:uFillTx/>
              <a:latin typeface="Times New Roman" panose="02020603050405020304" pitchFamily="18" charset="0"/>
              <a:ea typeface="宋体" panose="02010600030101010101" pitchFamily="2" charset="-122"/>
            </a:endParaRPr>
          </a:p>
          <a:p>
            <a:pPr marL="1322705" marR="0" lvl="3" indent="0" algn="l" defTabSz="914400" rtl="0" eaLnBrk="1" fontAlgn="base" latinLnBrk="0" hangingPunct="1">
              <a:lnSpc>
                <a:spcPct val="100000"/>
              </a:lnSpc>
              <a:spcBef>
                <a:spcPct val="20000"/>
              </a:spcBef>
              <a:spcAft>
                <a:spcPct val="0"/>
              </a:spcAft>
              <a:buClrTx/>
              <a:buSzTx/>
              <a:buFontTx/>
              <a:buNone/>
              <a:defRPr/>
            </a:pPr>
            <a:r>
              <a:rPr kumimoji="0" lang="zh-CN"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其中：</a:t>
            </a:r>
            <a:r>
              <a:rPr kumimoji="0" lang="en-US"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m—</a:t>
            </a:r>
            <a:r>
              <a:rPr kumimoji="0" lang="zh-CN"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一个元素占用的存储单元个数</a:t>
            </a:r>
            <a:endParaRPr kumimoji="0" lang="zh-CN"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endParaRPr>
          </a:p>
          <a:p>
            <a:pPr marL="1730375" marR="0" lvl="4" indent="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       </a:t>
            </a:r>
            <a:r>
              <a:rPr kumimoji="0" lang="en-US"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LOC(</a:t>
            </a:r>
            <a:r>
              <a:rPr kumimoji="0" lang="en-US" altLang="zh-CN" sz="2800" b="0" i="0" u="none" strike="noStrike" kern="0" cap="none" spc="0" normalizeH="0" baseline="0" noProof="0" dirty="0" err="1" smtClean="0">
                <a:ln>
                  <a:noFill/>
                </a:ln>
                <a:solidFill>
                  <a:srgbClr val="080808"/>
                </a:solidFill>
                <a:effectLst/>
                <a:uLnTx/>
                <a:uFillTx/>
                <a:latin typeface="Times New Roman" panose="02020603050405020304" pitchFamily="18" charset="0"/>
                <a:ea typeface="宋体" panose="02010600030101010101" pitchFamily="2" charset="-122"/>
              </a:rPr>
              <a:t>a</a:t>
            </a:r>
            <a:r>
              <a:rPr kumimoji="0" lang="en-US" altLang="zh-CN" sz="2800" b="0" i="0" u="none" strike="noStrike" kern="0" cap="none" spc="0" normalizeH="0" baseline="-25000" noProof="0" dirty="0" err="1" smtClean="0">
                <a:ln>
                  <a:noFill/>
                </a:ln>
                <a:solidFill>
                  <a:srgbClr val="080808"/>
                </a:solidFill>
                <a:effectLst/>
                <a:uLnTx/>
                <a:uFillTx/>
                <a:latin typeface="Times New Roman" panose="02020603050405020304" pitchFamily="18" charset="0"/>
                <a:ea typeface="宋体" panose="02010600030101010101" pitchFamily="2" charset="-122"/>
              </a:rPr>
              <a:t>i</a:t>
            </a:r>
            <a:r>
              <a:rPr kumimoji="0" lang="en-US"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a:t>
            </a:r>
            <a:r>
              <a:rPr kumimoji="0" lang="zh-CN"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线性表第</a:t>
            </a:r>
            <a:r>
              <a:rPr kumimoji="0" lang="en-US" altLang="zh-CN" sz="2800" b="0" i="0" u="none" strike="noStrike" kern="0" cap="none" spc="0" normalizeH="0" baseline="0" noProof="0" dirty="0" err="1" smtClean="0">
                <a:ln>
                  <a:noFill/>
                </a:ln>
                <a:solidFill>
                  <a:srgbClr val="080808"/>
                </a:solidFill>
                <a:effectLst/>
                <a:uLnTx/>
                <a:uFillTx/>
                <a:latin typeface="Times New Roman" panose="02020603050405020304" pitchFamily="18" charset="0"/>
                <a:ea typeface="宋体" panose="02010600030101010101" pitchFamily="2" charset="-122"/>
              </a:rPr>
              <a:t>i</a:t>
            </a:r>
            <a:r>
              <a:rPr kumimoji="0" lang="zh-CN"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个元素的地址</a:t>
            </a:r>
            <a:endParaRPr kumimoji="0" lang="zh-CN" altLang="en-US"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endParaRPr>
          </a:p>
          <a:p>
            <a:pPr marL="1730375" marR="0" lvl="4" indent="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       </a:t>
            </a:r>
            <a:r>
              <a:rPr kumimoji="0" lang="en-US"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LOC(a</a:t>
            </a:r>
            <a:r>
              <a:rPr kumimoji="0" lang="en-US" altLang="zh-CN" sz="2800" b="0" i="0" u="none" strike="noStrike" kern="0" cap="none" spc="0" normalizeH="0" baseline="-25000" noProof="0" dirty="0" smtClean="0">
                <a:ln>
                  <a:noFill/>
                </a:ln>
                <a:solidFill>
                  <a:srgbClr val="080808"/>
                </a:solidFill>
                <a:effectLst/>
                <a:uLnTx/>
                <a:uFillTx/>
                <a:latin typeface="Times New Roman" panose="02020603050405020304" pitchFamily="18" charset="0"/>
                <a:ea typeface="宋体" panose="02010600030101010101" pitchFamily="2" charset="-122"/>
              </a:rPr>
              <a:t>1</a:t>
            </a:r>
            <a:r>
              <a:rPr kumimoji="0" lang="en-US" altLang="zh-CN"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a:t>
            </a:r>
            <a:r>
              <a:rPr kumimoji="0" lang="zh-CN" altLang="en-US"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rPr>
              <a:t>线性表首址，又称为基址</a:t>
            </a:r>
            <a:endParaRPr kumimoji="0" lang="zh-CN" altLang="en-US" sz="2800" b="0" i="0" u="none" strike="noStrike" kern="0" cap="none" spc="0" normalizeH="0" baseline="0" noProof="0" dirty="0" smtClean="0">
              <a:ln>
                <a:noFill/>
              </a:ln>
              <a:solidFill>
                <a:srgbClr val="080808"/>
              </a:solidFill>
              <a:effectLst/>
              <a:uLnTx/>
              <a:uFillTx/>
              <a:latin typeface="Times New Roman" panose="02020603050405020304" pitchFamily="18" charset="0"/>
              <a:ea typeface="宋体" panose="02010600030101010101" pitchFamily="2" charset="-122"/>
            </a:endParaRPr>
          </a:p>
        </p:txBody>
      </p:sp>
      <p:sp>
        <p:nvSpPr>
          <p:cNvPr id="133125" name="Rectangle 5"/>
          <p:cNvSpPr/>
          <p:nvPr/>
        </p:nvSpPr>
        <p:spPr>
          <a:xfrm>
            <a:off x="-247651" y="4319588"/>
            <a:ext cx="7695585" cy="1818063"/>
          </a:xfrm>
          <a:prstGeom prst="rect">
            <a:avLst/>
          </a:prstGeom>
          <a:noFill/>
          <a:ln w="38100">
            <a:noFill/>
          </a:ln>
        </p:spPr>
        <p:txBody>
          <a:bodyPr wrap="squar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914400" lvl="2" indent="0" eaLnBrk="1" hangingPunct="1">
              <a:spcBef>
                <a:spcPct val="50000"/>
              </a:spcBef>
              <a:buClr>
                <a:srgbClr val="CC3300"/>
              </a:buClr>
              <a:buSzPct val="120000"/>
              <a:buFont typeface="Wingdings" panose="05000000000000000000" pitchFamily="2" charset="2"/>
              <a:buBlip>
                <a:blip r:embed="rId1"/>
              </a:buBlip>
            </a:pPr>
            <a:r>
              <a:rPr lang="en-US" altLang="zh-CN" sz="2800" dirty="0">
                <a:solidFill>
                  <a:srgbClr val="080808"/>
                </a:solidFill>
                <a:latin typeface="Times New Roman" panose="02020603050405020304" pitchFamily="18" charset="0"/>
                <a:ea typeface="宋体" panose="02010600030101010101" pitchFamily="2" charset="-122"/>
              </a:rPr>
              <a:t> </a:t>
            </a:r>
            <a:r>
              <a:rPr lang="zh-CN" altLang="zh-CN" sz="2800" b="0" dirty="0">
                <a:latin typeface="Times New Roman" panose="02020603050405020304" pitchFamily="18" charset="0"/>
                <a:ea typeface="宋体" panose="02010600030101010101" pitchFamily="2" charset="-122"/>
              </a:rPr>
              <a:t>顺序表的特点：</a:t>
            </a:r>
            <a:endParaRPr lang="zh-CN" altLang="zh-CN" sz="2800" b="0" dirty="0">
              <a:latin typeface="Times New Roman" panose="02020603050405020304" pitchFamily="18" charset="0"/>
              <a:ea typeface="宋体" panose="02010600030101010101" pitchFamily="2" charset="-122"/>
            </a:endParaRPr>
          </a:p>
          <a:p>
            <a:pPr marL="1371600" lvl="3" indent="0" eaLnBrk="1" hangingPunct="1">
              <a:spcBef>
                <a:spcPct val="50000"/>
              </a:spcBef>
              <a:buClr>
                <a:srgbClr val="CC3300"/>
              </a:buClr>
              <a:buFont typeface="Wingdings" panose="05000000000000000000" pitchFamily="2" charset="2"/>
              <a:buBlip>
                <a:blip r:embed="rId2"/>
              </a:buBlip>
            </a:pPr>
            <a:r>
              <a:rPr lang="zh-CN" altLang="en-US" sz="2800" dirty="0">
                <a:solidFill>
                  <a:srgbClr val="080808"/>
                </a:solidFill>
                <a:latin typeface="Times New Roman" panose="02020603050405020304" pitchFamily="18" charset="0"/>
                <a:ea typeface="宋体" panose="02010600030101010101" pitchFamily="2" charset="-122"/>
              </a:rPr>
              <a:t>   实现逻辑上相邻</a:t>
            </a:r>
            <a:r>
              <a:rPr lang="en-US" altLang="zh-CN" sz="2800" dirty="0">
                <a:solidFill>
                  <a:srgbClr val="080808"/>
                </a:solidFill>
                <a:latin typeface="Times New Roman" panose="02020603050405020304" pitchFamily="18" charset="0"/>
                <a:ea typeface="宋体" panose="02010600030101010101" pitchFamily="2" charset="-122"/>
              </a:rPr>
              <a:t>—</a:t>
            </a:r>
            <a:r>
              <a:rPr lang="zh-CN" altLang="en-US" sz="2800" dirty="0">
                <a:solidFill>
                  <a:srgbClr val="080808"/>
                </a:solidFill>
                <a:latin typeface="Times New Roman" panose="02020603050405020304" pitchFamily="18" charset="0"/>
                <a:ea typeface="宋体" panose="02010600030101010101" pitchFamily="2" charset="-122"/>
              </a:rPr>
              <a:t>物理</a:t>
            </a:r>
            <a:r>
              <a:rPr lang="zh-CN" altLang="en-US" sz="2800" dirty="0" smtClean="0">
                <a:solidFill>
                  <a:srgbClr val="080808"/>
                </a:solidFill>
                <a:latin typeface="Times New Roman" panose="02020603050405020304" pitchFamily="18" charset="0"/>
                <a:ea typeface="宋体" panose="02010600030101010101" pitchFamily="2" charset="-122"/>
              </a:rPr>
              <a:t>地址也相邻</a:t>
            </a:r>
            <a:endParaRPr lang="zh-CN" altLang="en-US" sz="2800" dirty="0">
              <a:solidFill>
                <a:srgbClr val="080808"/>
              </a:solidFill>
              <a:latin typeface="Times New Roman" panose="02020603050405020304" pitchFamily="18" charset="0"/>
              <a:ea typeface="宋体" panose="02010600030101010101" pitchFamily="2" charset="-122"/>
            </a:endParaRPr>
          </a:p>
          <a:p>
            <a:pPr marL="1371600" lvl="3" indent="0" eaLnBrk="1" hangingPunct="1">
              <a:spcBef>
                <a:spcPct val="50000"/>
              </a:spcBef>
              <a:buClr>
                <a:srgbClr val="CC3300"/>
              </a:buClr>
              <a:buFont typeface="Wingdings" panose="05000000000000000000" pitchFamily="2" charset="2"/>
              <a:buBlip>
                <a:blip r:embed="rId2"/>
              </a:buBlip>
            </a:pPr>
            <a:r>
              <a:rPr lang="zh-CN" altLang="en-US" sz="2800" dirty="0">
                <a:solidFill>
                  <a:srgbClr val="080808"/>
                </a:solidFill>
                <a:latin typeface="Times New Roman" panose="02020603050405020304" pitchFamily="18" charset="0"/>
                <a:ea typeface="宋体" panose="02010600030101010101" pitchFamily="2" charset="-122"/>
              </a:rPr>
              <a:t>   实现</a:t>
            </a:r>
            <a:r>
              <a:rPr lang="zh-CN" altLang="en-US" sz="2800" dirty="0">
                <a:solidFill>
                  <a:srgbClr val="FF0000"/>
                </a:solidFill>
                <a:latin typeface="Times New Roman" panose="02020603050405020304" pitchFamily="18" charset="0"/>
                <a:cs typeface="+mn-cs"/>
              </a:rPr>
              <a:t>随机存取</a:t>
            </a:r>
            <a:endParaRPr lang="zh-CN" altLang="en-US" sz="2800" dirty="0">
              <a:solidFill>
                <a:srgbClr val="FF0000"/>
              </a:solidFill>
              <a:latin typeface="Times New Roman" panose="02020603050405020304"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4">
                                            <p:txEl>
                                              <p:pRg st="0" end="0"/>
                                            </p:txEl>
                                          </p:spTgt>
                                        </p:tgtEl>
                                        <p:attrNameLst>
                                          <p:attrName>style.visibility</p:attrName>
                                        </p:attrNameLst>
                                      </p:cBhvr>
                                      <p:to>
                                        <p:strVal val="visible"/>
                                      </p:to>
                                    </p:set>
                                    <p:anim calcmode="lin" valueType="num">
                                      <p:cBhvr additive="base">
                                        <p:cTn id="7" dur="500" fill="hold"/>
                                        <p:tgtEl>
                                          <p:spTgt spid="133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4">
                                            <p:txEl>
                                              <p:pRg st="1" end="1"/>
                                            </p:txEl>
                                          </p:spTgt>
                                        </p:tgtEl>
                                        <p:attrNameLst>
                                          <p:attrName>style.visibility</p:attrName>
                                        </p:attrNameLst>
                                      </p:cBhvr>
                                      <p:to>
                                        <p:strVal val="visible"/>
                                      </p:to>
                                    </p:set>
                                    <p:anim calcmode="lin" valueType="num">
                                      <p:cBhvr additive="base">
                                        <p:cTn id="13" dur="500" fill="hold"/>
                                        <p:tgtEl>
                                          <p:spTgt spid="13312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4">
                                            <p:txEl>
                                              <p:pRg st="2" end="2"/>
                                            </p:txEl>
                                          </p:spTgt>
                                        </p:tgtEl>
                                        <p:attrNameLst>
                                          <p:attrName>style.visibility</p:attrName>
                                        </p:attrNameLst>
                                      </p:cBhvr>
                                      <p:to>
                                        <p:strVal val="visible"/>
                                      </p:to>
                                    </p:set>
                                    <p:anim calcmode="lin" valueType="num">
                                      <p:cBhvr additive="base">
                                        <p:cTn id="19" dur="500" fill="hold"/>
                                        <p:tgtEl>
                                          <p:spTgt spid="13312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4">
                                            <p:txEl>
                                              <p:pRg st="3" end="3"/>
                                            </p:txEl>
                                          </p:spTgt>
                                        </p:tgtEl>
                                        <p:attrNameLst>
                                          <p:attrName>style.visibility</p:attrName>
                                        </p:attrNameLst>
                                      </p:cBhvr>
                                      <p:to>
                                        <p:strVal val="visible"/>
                                      </p:to>
                                    </p:set>
                                    <p:anim calcmode="lin" valueType="num">
                                      <p:cBhvr additive="base">
                                        <p:cTn id="25" dur="500" fill="hold"/>
                                        <p:tgtEl>
                                          <p:spTgt spid="13312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24">
                                            <p:txEl>
                                              <p:pRg st="4" end="4"/>
                                            </p:txEl>
                                          </p:spTgt>
                                        </p:tgtEl>
                                        <p:attrNameLst>
                                          <p:attrName>style.visibility</p:attrName>
                                        </p:attrNameLst>
                                      </p:cBhvr>
                                      <p:to>
                                        <p:strVal val="visible"/>
                                      </p:to>
                                    </p:set>
                                    <p:anim calcmode="lin" valueType="num">
                                      <p:cBhvr additive="base">
                                        <p:cTn id="31" dur="500" fill="hold"/>
                                        <p:tgtEl>
                                          <p:spTgt spid="13312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bldLvl="5" build="p"/>
      <p:bldP spid="1331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p:nvPr/>
        </p:nvSpPr>
        <p:spPr>
          <a:xfrm>
            <a:off x="71438" y="1692275"/>
            <a:ext cx="8589962" cy="4176713"/>
          </a:xfrm>
          <a:prstGeom prst="rect">
            <a:avLst/>
          </a:prstGeom>
          <a:gradFill rotWithShape="0">
            <a:gsLst>
              <a:gs pos="0">
                <a:schemeClr val="bg1"/>
              </a:gs>
              <a:gs pos="100000">
                <a:srgbClr val="FFCCFF"/>
              </a:gs>
            </a:gsLst>
            <a:lin ang="5400000" scaled="1"/>
            <a:tileRect/>
          </a:gradFill>
          <a:ln w="38100">
            <a:noFill/>
          </a:ln>
        </p:spPr>
        <p:txBody>
          <a:bodyPr lIns="90000" tIns="46800" rIns="90000" bIns="46800"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37891" name="Rectangle 5"/>
          <p:cNvSpPr/>
          <p:nvPr/>
        </p:nvSpPr>
        <p:spPr>
          <a:xfrm>
            <a:off x="100013" y="1676400"/>
            <a:ext cx="8561387" cy="4341813"/>
          </a:xfrm>
          <a:prstGeom prst="rect">
            <a:avLst/>
          </a:prstGeom>
          <a:gradFill rotWithShape="0">
            <a:gsLst>
              <a:gs pos="0">
                <a:schemeClr val="bg1"/>
              </a:gs>
              <a:gs pos="100000">
                <a:srgbClr val="FFCCFF"/>
              </a:gs>
            </a:gsLst>
            <a:lin ang="5400000" scaled="1"/>
            <a:tileRect/>
          </a:gradFill>
          <a:ln w="38100">
            <a:noFill/>
          </a:ln>
        </p:spPr>
        <p:txBody>
          <a:bodyPr lIns="90000" tIns="46800" rIns="90000" bIns="4680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4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#define LIST_INIT_SIZE 100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线性表存储空间的初始分配量</a:t>
            </a:r>
            <a:r>
              <a:rPr lang="zh-CN" altLang="en-US" sz="2400" b="0" dirty="0">
                <a:solidFill>
                  <a:srgbClr val="000000"/>
                </a:solidFill>
                <a:latin typeface="Times New Roman" panose="02020603050405020304" pitchFamily="18" charset="0"/>
                <a:ea typeface="宋体" panose="02010600030101010101" pitchFamily="2" charset="-122"/>
              </a:rPr>
              <a:t> </a:t>
            </a:r>
            <a:br>
              <a:rPr lang="zh-CN" altLang="en-US" sz="2400" b="0" dirty="0">
                <a:solidFill>
                  <a:srgbClr val="000000"/>
                </a:solidFill>
                <a:latin typeface="Times New Roman" panose="02020603050405020304" pitchFamily="18" charset="0"/>
                <a:ea typeface="宋体" panose="02010600030101010101" pitchFamily="2" charset="-122"/>
              </a:rPr>
            </a:br>
            <a:r>
              <a:rPr lang="en-US" altLang="zh-CN" b="0" dirty="0">
                <a:solidFill>
                  <a:srgbClr val="000000"/>
                </a:solidFill>
                <a:latin typeface="Times New Roman" panose="02020603050405020304" pitchFamily="18" charset="0"/>
                <a:ea typeface="宋体" panose="02010600030101010101" pitchFamily="2" charset="-122"/>
              </a:rPr>
              <a:t>#define </a:t>
            </a:r>
            <a:r>
              <a:rPr lang="en-US" altLang="zh-CN" b="0" dirty="0">
                <a:solidFill>
                  <a:srgbClr val="FF0000"/>
                </a:solidFill>
                <a:latin typeface="Times New Roman" panose="02020603050405020304" pitchFamily="18" charset="0"/>
                <a:ea typeface="宋体" panose="02010600030101010101" pitchFamily="2" charset="-122"/>
              </a:rPr>
              <a:t>LISTINCREMENT</a:t>
            </a:r>
            <a:r>
              <a:rPr lang="en-US" altLang="zh-CN" b="0" dirty="0">
                <a:solidFill>
                  <a:srgbClr val="000000"/>
                </a:solidFill>
                <a:latin typeface="Times New Roman" panose="02020603050405020304" pitchFamily="18" charset="0"/>
                <a:ea typeface="宋体" panose="02010600030101010101" pitchFamily="2" charset="-122"/>
              </a:rPr>
              <a:t> 10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线性表存储空间的分配增量 </a:t>
            </a:r>
            <a:br>
              <a:rPr lang="zh-CN" altLang="en-US" sz="2000" dirty="0">
                <a:solidFill>
                  <a:srgbClr val="000000"/>
                </a:solidFill>
                <a:latin typeface="Times New Roman" panose="02020603050405020304" pitchFamily="18" charset="0"/>
                <a:ea typeface="宋体" panose="02010600030101010101" pitchFamily="2" charset="-122"/>
              </a:rPr>
            </a:br>
            <a:r>
              <a:rPr lang="en-US" altLang="zh-CN" b="0" dirty="0">
                <a:solidFill>
                  <a:srgbClr val="000000"/>
                </a:solidFill>
                <a:latin typeface="Times New Roman" panose="02020603050405020304" pitchFamily="18" charset="0"/>
                <a:ea typeface="宋体" panose="02010600030101010101" pitchFamily="2" charset="-122"/>
              </a:rPr>
              <a:t>typedef struct{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nSpc>
                <a:spcPct val="14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ElemType *elem;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存储空间基址</a:t>
            </a: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int length;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当前长度</a:t>
            </a:r>
            <a:endParaRPr lang="zh-CN" altLang="en-US" sz="2000" dirty="0">
              <a:solidFill>
                <a:srgbClr val="000000"/>
              </a:solidFill>
              <a:latin typeface="Times New Roman" panose="02020603050405020304" pitchFamily="18" charset="0"/>
              <a:ea typeface="宋体" panose="02010600030101010101" pitchFamily="2" charset="-122"/>
            </a:endParaRPr>
          </a:p>
          <a:p>
            <a:pPr marL="0" lvl="0" indent="0">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int listsize;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当前分配的存储容量，初始化时等于</a:t>
            </a:r>
            <a:r>
              <a:rPr lang="en-US" altLang="zh-CN" sz="2000" dirty="0">
                <a:solidFill>
                  <a:srgbClr val="000000"/>
                </a:solidFill>
                <a:latin typeface="Times New Roman" panose="02020603050405020304" pitchFamily="18" charset="0"/>
                <a:ea typeface="宋体" panose="02010600030101010101" pitchFamily="2" charset="-122"/>
              </a:rPr>
              <a:t>LIST_INIT_SIZE</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a:lnSpc>
                <a:spcPct val="14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}SqList;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37892" name="Rectangle 12"/>
          <p:cNvSpPr/>
          <p:nvPr/>
        </p:nvSpPr>
        <p:spPr>
          <a:xfrm>
            <a:off x="446088" y="114300"/>
            <a:ext cx="2924175" cy="641350"/>
          </a:xfrm>
          <a:prstGeom prst="rect">
            <a:avLst/>
          </a:prstGeom>
          <a:noFill/>
          <a:ln w="38100">
            <a:noFill/>
          </a:ln>
        </p:spPr>
        <p:txBody>
          <a:bodyPr wrap="none"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spcBef>
                <a:spcPct val="0"/>
              </a:spcBef>
              <a:buClr>
                <a:srgbClr val="CC3300"/>
              </a:buClr>
              <a:buSzPct val="120000"/>
              <a:buNone/>
            </a:pPr>
            <a:r>
              <a:rPr lang="zh-CN" altLang="en-US" sz="3600" b="0" dirty="0">
                <a:solidFill>
                  <a:schemeClr val="bg1"/>
                </a:solidFill>
                <a:latin typeface="Times New Roman" panose="02020603050405020304" pitchFamily="18" charset="0"/>
                <a:ea typeface="黑体" panose="02010609060101010101" pitchFamily="49" charset="-122"/>
              </a:rPr>
              <a:t>顺序表的表示</a:t>
            </a:r>
            <a:endParaRPr lang="zh-CN" altLang="en-US" dirty="0">
              <a:solidFill>
                <a:srgbClr val="000000"/>
              </a:solidFill>
              <a:latin typeface="宋体" panose="02010600030101010101" pitchFamily="2" charset="-122"/>
              <a:ea typeface="宋体" panose="02010600030101010101" pitchFamily="2" charset="-122"/>
            </a:endParaRPr>
          </a:p>
        </p:txBody>
      </p:sp>
      <p:sp>
        <p:nvSpPr>
          <p:cNvPr id="37893" name="Text Box 14"/>
          <p:cNvSpPr txBox="1"/>
          <p:nvPr/>
        </p:nvSpPr>
        <p:spPr>
          <a:xfrm>
            <a:off x="276225" y="1101725"/>
            <a:ext cx="6519863" cy="69056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nSpc>
                <a:spcPct val="140000"/>
              </a:lnSpc>
              <a:spcBef>
                <a:spcPct val="0"/>
              </a:spcBef>
              <a:buClrTx/>
              <a:buNone/>
            </a:pPr>
            <a:r>
              <a:rPr lang="zh-CN" altLang="en-US" dirty="0">
                <a:solidFill>
                  <a:srgbClr val="6600FF"/>
                </a:solidFill>
                <a:latin typeface="Times New Roman" panose="02020603050405020304" pitchFamily="18" charset="0"/>
                <a:ea typeface="宋体" panose="02010600030101010101" pitchFamily="2" charset="-122"/>
              </a:rPr>
              <a:t>线性表的动态分配顺序存储结构</a:t>
            </a:r>
            <a:endParaRPr lang="zh-CN" altLang="en-US" dirty="0">
              <a:solidFill>
                <a:srgbClr val="6600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p:nvPr/>
        </p:nvSpPr>
        <p:spPr>
          <a:xfrm>
            <a:off x="5340350" y="209550"/>
            <a:ext cx="3484563" cy="2465388"/>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90000"/>
              </a:lnSpc>
              <a:spcBef>
                <a:spcPct val="50000"/>
              </a:spcBef>
              <a:buClr>
                <a:schemeClr val="accent2"/>
              </a:buClr>
              <a:buSzPct val="80000"/>
              <a:buNone/>
            </a:pPr>
            <a:r>
              <a:rPr lang="en-US" altLang="zh-CN" sz="2400" dirty="0">
                <a:solidFill>
                  <a:srgbClr val="000000"/>
                </a:solidFill>
                <a:latin typeface="Arial" panose="020B0604020202020204" pitchFamily="34" charset="0"/>
                <a:ea typeface="宋体" panose="02010600030101010101" pitchFamily="2" charset="-122"/>
              </a:rPr>
              <a:t>#define M 100 </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lnSpc>
                <a:spcPct val="90000"/>
              </a:lnSpc>
              <a:spcBef>
                <a:spcPct val="50000"/>
              </a:spcBef>
              <a:buClr>
                <a:schemeClr val="accent2"/>
              </a:buClr>
              <a:buSzPct val="80000"/>
              <a:buNone/>
            </a:pPr>
            <a:r>
              <a:rPr lang="en-US" altLang="zh-CN" sz="2400" dirty="0">
                <a:solidFill>
                  <a:srgbClr val="000000"/>
                </a:solidFill>
                <a:latin typeface="Arial" panose="020B0604020202020204" pitchFamily="34" charset="0"/>
                <a:ea typeface="宋体" panose="02010600030101010101" pitchFamily="2" charset="-122"/>
              </a:rPr>
              <a:t>typedef  struct{</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lnSpc>
                <a:spcPct val="90000"/>
              </a:lnSpc>
              <a:spcBef>
                <a:spcPct val="50000"/>
              </a:spcBef>
              <a:buClr>
                <a:schemeClr val="accent2"/>
              </a:buClr>
              <a:buSzPct val="80000"/>
              <a:buNone/>
            </a:pPr>
            <a:r>
              <a:rPr lang="en-US"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6600FF"/>
                </a:solidFill>
                <a:latin typeface="Arial" panose="020B0604020202020204" pitchFamily="34" charset="0"/>
                <a:ea typeface="宋体" panose="02010600030101010101" pitchFamily="2" charset="-122"/>
              </a:rPr>
              <a:t>ElemType elem[M];</a:t>
            </a:r>
            <a:endParaRPr lang="en-US" altLang="zh-CN" sz="2400" dirty="0">
              <a:solidFill>
                <a:srgbClr val="6600FF"/>
              </a:solidFill>
              <a:latin typeface="Arial" panose="020B0604020202020204" pitchFamily="34" charset="0"/>
              <a:ea typeface="宋体" panose="02010600030101010101" pitchFamily="2" charset="-122"/>
            </a:endParaRPr>
          </a:p>
          <a:p>
            <a:pPr marL="0" lvl="0" indent="0" eaLnBrk="1" hangingPunct="1">
              <a:lnSpc>
                <a:spcPct val="90000"/>
              </a:lnSpc>
              <a:spcBef>
                <a:spcPct val="50000"/>
              </a:spcBef>
              <a:buClr>
                <a:schemeClr val="accent2"/>
              </a:buClr>
              <a:buSzPct val="80000"/>
              <a:buNone/>
            </a:pPr>
            <a:r>
              <a:rPr lang="en-US" altLang="zh-CN" sz="2400" dirty="0">
                <a:solidFill>
                  <a:srgbClr val="000000"/>
                </a:solidFill>
                <a:latin typeface="Arial" panose="020B0604020202020204" pitchFamily="34" charset="0"/>
                <a:ea typeface="宋体" panose="02010600030101010101" pitchFamily="2" charset="-122"/>
              </a:rPr>
              <a:t>  int   length;</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lnSpc>
                <a:spcPct val="90000"/>
              </a:lnSpc>
              <a:spcBef>
                <a:spcPct val="50000"/>
              </a:spcBef>
              <a:buClr>
                <a:schemeClr val="accent2"/>
              </a:buClr>
              <a:buSzPct val="80000"/>
              <a:buNone/>
            </a:pPr>
            <a:r>
              <a:rPr lang="en-US" altLang="zh-CN" sz="2400" dirty="0">
                <a:solidFill>
                  <a:srgbClr val="000000"/>
                </a:solidFill>
                <a:latin typeface="Arial" panose="020B0604020202020204" pitchFamily="34" charset="0"/>
                <a:ea typeface="宋体" panose="02010600030101010101" pitchFamily="2" charset="-122"/>
              </a:rPr>
              <a:t>} SqList;</a:t>
            </a:r>
            <a:endParaRPr lang="en-US" altLang="zh-CN" sz="2400" dirty="0">
              <a:solidFill>
                <a:srgbClr val="000000"/>
              </a:solidFill>
              <a:latin typeface="Arial" panose="020B0604020202020204" pitchFamily="34" charset="0"/>
              <a:ea typeface="宋体" panose="02010600030101010101" pitchFamily="2" charset="-122"/>
            </a:endParaRPr>
          </a:p>
        </p:txBody>
      </p:sp>
      <p:grpSp>
        <p:nvGrpSpPr>
          <p:cNvPr id="2" name="Group 3"/>
          <p:cNvGrpSpPr/>
          <p:nvPr/>
        </p:nvGrpSpPr>
        <p:grpSpPr>
          <a:xfrm>
            <a:off x="101600" y="139700"/>
            <a:ext cx="4892675" cy="5111750"/>
            <a:chOff x="1212" y="313"/>
            <a:chExt cx="3027" cy="3220"/>
          </a:xfrm>
        </p:grpSpPr>
        <p:sp>
          <p:nvSpPr>
            <p:cNvPr id="38922" name="Rectangle 4"/>
            <p:cNvSpPr/>
            <p:nvPr/>
          </p:nvSpPr>
          <p:spPr>
            <a:xfrm>
              <a:off x="2122" y="677"/>
              <a:ext cx="1267" cy="285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38923" name="Line 5"/>
            <p:cNvSpPr/>
            <p:nvPr/>
          </p:nvSpPr>
          <p:spPr>
            <a:xfrm>
              <a:off x="2122" y="1022"/>
              <a:ext cx="1256" cy="0"/>
            </a:xfrm>
            <a:prstGeom prst="line">
              <a:avLst/>
            </a:prstGeom>
            <a:ln w="9525" cap="flat" cmpd="sng">
              <a:solidFill>
                <a:schemeClr val="tx1"/>
              </a:solidFill>
              <a:prstDash val="solid"/>
              <a:headEnd type="none" w="med" len="med"/>
              <a:tailEnd type="none" w="med" len="med"/>
            </a:ln>
          </p:spPr>
        </p:sp>
        <p:sp>
          <p:nvSpPr>
            <p:cNvPr id="38924" name="Text Box 6"/>
            <p:cNvSpPr txBox="1"/>
            <p:nvPr/>
          </p:nvSpPr>
          <p:spPr>
            <a:xfrm>
              <a:off x="2653" y="750"/>
              <a:ext cx="27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a1</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25" name="Line 7"/>
            <p:cNvSpPr/>
            <p:nvPr/>
          </p:nvSpPr>
          <p:spPr>
            <a:xfrm>
              <a:off x="2129" y="1351"/>
              <a:ext cx="1256" cy="0"/>
            </a:xfrm>
            <a:prstGeom prst="line">
              <a:avLst/>
            </a:prstGeom>
            <a:ln w="9525" cap="flat" cmpd="sng">
              <a:solidFill>
                <a:schemeClr val="tx1"/>
              </a:solidFill>
              <a:prstDash val="solid"/>
              <a:headEnd type="none" w="med" len="med"/>
              <a:tailEnd type="none" w="med" len="med"/>
            </a:ln>
          </p:spPr>
        </p:sp>
        <p:sp>
          <p:nvSpPr>
            <p:cNvPr id="38926" name="Text Box 8"/>
            <p:cNvSpPr txBox="1"/>
            <p:nvPr/>
          </p:nvSpPr>
          <p:spPr>
            <a:xfrm>
              <a:off x="2649" y="946"/>
              <a:ext cx="271"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a2</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27" name="Line 9"/>
            <p:cNvSpPr/>
            <p:nvPr/>
          </p:nvSpPr>
          <p:spPr>
            <a:xfrm>
              <a:off x="2734" y="1422"/>
              <a:ext cx="0" cy="467"/>
            </a:xfrm>
            <a:prstGeom prst="line">
              <a:avLst/>
            </a:prstGeom>
            <a:ln w="9525" cap="rnd" cmpd="sng">
              <a:solidFill>
                <a:schemeClr val="tx1"/>
              </a:solidFill>
              <a:prstDash val="sysDot"/>
              <a:headEnd type="none" w="med" len="med"/>
              <a:tailEnd type="none" w="med" len="med"/>
            </a:ln>
          </p:spPr>
        </p:sp>
        <p:sp>
          <p:nvSpPr>
            <p:cNvPr id="38928" name="Line 10"/>
            <p:cNvSpPr/>
            <p:nvPr/>
          </p:nvSpPr>
          <p:spPr>
            <a:xfrm>
              <a:off x="2122" y="1977"/>
              <a:ext cx="1267" cy="0"/>
            </a:xfrm>
            <a:prstGeom prst="line">
              <a:avLst/>
            </a:prstGeom>
            <a:ln w="9525" cap="flat" cmpd="sng">
              <a:solidFill>
                <a:schemeClr val="tx1"/>
              </a:solidFill>
              <a:prstDash val="solid"/>
              <a:headEnd type="none" w="med" len="med"/>
              <a:tailEnd type="none" w="med" len="med"/>
            </a:ln>
          </p:spPr>
        </p:sp>
        <p:sp>
          <p:nvSpPr>
            <p:cNvPr id="38929" name="Line 11"/>
            <p:cNvSpPr/>
            <p:nvPr/>
          </p:nvSpPr>
          <p:spPr>
            <a:xfrm>
              <a:off x="2118" y="2306"/>
              <a:ext cx="1267" cy="0"/>
            </a:xfrm>
            <a:prstGeom prst="line">
              <a:avLst/>
            </a:prstGeom>
            <a:ln w="9525" cap="flat" cmpd="sng">
              <a:solidFill>
                <a:schemeClr val="tx1"/>
              </a:solidFill>
              <a:prstDash val="solid"/>
              <a:headEnd type="none" w="med" len="med"/>
              <a:tailEnd type="none" w="med" len="med"/>
            </a:ln>
          </p:spPr>
        </p:sp>
        <p:sp>
          <p:nvSpPr>
            <p:cNvPr id="38930" name="Text Box 12"/>
            <p:cNvSpPr txBox="1"/>
            <p:nvPr/>
          </p:nvSpPr>
          <p:spPr>
            <a:xfrm>
              <a:off x="2623" y="2030"/>
              <a:ext cx="28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an</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1" name="Text Box 13"/>
            <p:cNvSpPr txBox="1"/>
            <p:nvPr/>
          </p:nvSpPr>
          <p:spPr>
            <a:xfrm>
              <a:off x="1660" y="746"/>
              <a:ext cx="19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0</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2" name="Text Box 14"/>
            <p:cNvSpPr txBox="1"/>
            <p:nvPr/>
          </p:nvSpPr>
          <p:spPr>
            <a:xfrm>
              <a:off x="1656" y="942"/>
              <a:ext cx="19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1</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3" name="Line 15"/>
            <p:cNvSpPr/>
            <p:nvPr/>
          </p:nvSpPr>
          <p:spPr>
            <a:xfrm>
              <a:off x="1741" y="1418"/>
              <a:ext cx="0" cy="467"/>
            </a:xfrm>
            <a:prstGeom prst="line">
              <a:avLst/>
            </a:prstGeom>
            <a:ln w="9525" cap="rnd" cmpd="sng">
              <a:solidFill>
                <a:schemeClr val="tx1"/>
              </a:solidFill>
              <a:prstDash val="sysDot"/>
              <a:headEnd type="none" w="med" len="med"/>
              <a:tailEnd type="none" w="med" len="med"/>
            </a:ln>
          </p:spPr>
        </p:sp>
        <p:sp>
          <p:nvSpPr>
            <p:cNvPr id="38934" name="Text Box 16"/>
            <p:cNvSpPr txBox="1"/>
            <p:nvPr/>
          </p:nvSpPr>
          <p:spPr>
            <a:xfrm>
              <a:off x="1630" y="2026"/>
              <a:ext cx="3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n-1</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5" name="Text Box 17"/>
            <p:cNvSpPr txBox="1"/>
            <p:nvPr/>
          </p:nvSpPr>
          <p:spPr>
            <a:xfrm>
              <a:off x="3645" y="753"/>
              <a:ext cx="19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1</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6" name="Text Box 18"/>
            <p:cNvSpPr txBox="1"/>
            <p:nvPr/>
          </p:nvSpPr>
          <p:spPr>
            <a:xfrm>
              <a:off x="3641" y="949"/>
              <a:ext cx="19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2</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7" name="Line 19"/>
            <p:cNvSpPr/>
            <p:nvPr/>
          </p:nvSpPr>
          <p:spPr>
            <a:xfrm>
              <a:off x="3726" y="1425"/>
              <a:ext cx="0" cy="467"/>
            </a:xfrm>
            <a:prstGeom prst="line">
              <a:avLst/>
            </a:prstGeom>
            <a:ln w="9525" cap="rnd" cmpd="sng">
              <a:solidFill>
                <a:schemeClr val="tx1"/>
              </a:solidFill>
              <a:prstDash val="sysDot"/>
              <a:headEnd type="none" w="med" len="med"/>
              <a:tailEnd type="none" w="med" len="med"/>
            </a:ln>
          </p:spPr>
        </p:sp>
        <p:sp>
          <p:nvSpPr>
            <p:cNvPr id="38938" name="Text Box 20"/>
            <p:cNvSpPr txBox="1"/>
            <p:nvPr/>
          </p:nvSpPr>
          <p:spPr>
            <a:xfrm>
              <a:off x="3615" y="2033"/>
              <a:ext cx="20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000" dirty="0">
                  <a:solidFill>
                    <a:srgbClr val="000000"/>
                  </a:solidFill>
                  <a:latin typeface="Times New Roman" panose="02020603050405020304" pitchFamily="18" charset="0"/>
                  <a:ea typeface="宋体" panose="02010600030101010101" pitchFamily="2" charset="-122"/>
                </a:rPr>
                <a:t>n</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38939" name="Text Box 21"/>
            <p:cNvSpPr txBox="1"/>
            <p:nvPr/>
          </p:nvSpPr>
          <p:spPr>
            <a:xfrm>
              <a:off x="2505" y="324"/>
              <a:ext cx="43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000" dirty="0">
                  <a:solidFill>
                    <a:srgbClr val="000000"/>
                  </a:solidFill>
                  <a:latin typeface="Times New Roman" panose="02020603050405020304" pitchFamily="18" charset="0"/>
                  <a:ea typeface="宋体" panose="02010600030101010101" pitchFamily="2" charset="-122"/>
                </a:rPr>
                <a:t>内存</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38940" name="Text Box 22"/>
            <p:cNvSpPr txBox="1"/>
            <p:nvPr/>
          </p:nvSpPr>
          <p:spPr>
            <a:xfrm>
              <a:off x="1212" y="313"/>
              <a:ext cx="74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zh-CN" sz="2000" dirty="0">
                  <a:solidFill>
                    <a:srgbClr val="000000"/>
                  </a:solidFill>
                  <a:latin typeface="Times New Roman" panose="02020603050405020304" pitchFamily="18" charset="0"/>
                  <a:ea typeface="宋体" panose="02010600030101010101" pitchFamily="2" charset="-122"/>
                </a:rPr>
                <a:t>数组下标</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38941" name="Text Box 23"/>
            <p:cNvSpPr txBox="1"/>
            <p:nvPr/>
          </p:nvSpPr>
          <p:spPr>
            <a:xfrm>
              <a:off x="3485" y="324"/>
              <a:ext cx="75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000" dirty="0">
                  <a:solidFill>
                    <a:srgbClr val="000000"/>
                  </a:solidFill>
                  <a:latin typeface="Times New Roman" panose="02020603050405020304" pitchFamily="18" charset="0"/>
                  <a:ea typeface="宋体" panose="02010600030101010101" pitchFamily="2" charset="-122"/>
                </a:rPr>
                <a:t>元素序号</a:t>
              </a:r>
              <a:endParaRPr lang="zh-CN" altLang="en-US" sz="2000" dirty="0">
                <a:solidFill>
                  <a:srgbClr val="000000"/>
                </a:solidFill>
                <a:latin typeface="Times New Roman" panose="02020603050405020304" pitchFamily="18" charset="0"/>
                <a:ea typeface="宋体" panose="02010600030101010101" pitchFamily="2" charset="-122"/>
              </a:endParaRPr>
            </a:p>
          </p:txBody>
        </p:sp>
        <p:sp>
          <p:nvSpPr>
            <p:cNvPr id="38942" name="Text Box 24"/>
            <p:cNvSpPr txBox="1"/>
            <p:nvPr/>
          </p:nvSpPr>
          <p:spPr>
            <a:xfrm>
              <a:off x="1559" y="3192"/>
              <a:ext cx="498"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000000"/>
                  </a:solidFill>
                  <a:latin typeface="Arial" panose="020B0604020202020204" pitchFamily="34" charset="0"/>
                  <a:ea typeface="宋体" panose="02010600030101010101" pitchFamily="2" charset="-122"/>
                </a:rPr>
                <a:t>M-1</a:t>
              </a:r>
              <a:endParaRPr lang="en-US" altLang="zh-CN" dirty="0">
                <a:solidFill>
                  <a:srgbClr val="000000"/>
                </a:solidFill>
                <a:latin typeface="Arial" panose="020B0604020202020204" pitchFamily="34" charset="0"/>
                <a:ea typeface="宋体" panose="02010600030101010101" pitchFamily="2" charset="-122"/>
              </a:endParaRPr>
            </a:p>
          </p:txBody>
        </p:sp>
        <p:sp>
          <p:nvSpPr>
            <p:cNvPr id="38943" name="Line 25"/>
            <p:cNvSpPr/>
            <p:nvPr/>
          </p:nvSpPr>
          <p:spPr>
            <a:xfrm>
              <a:off x="2114" y="3213"/>
              <a:ext cx="1267" cy="0"/>
            </a:xfrm>
            <a:prstGeom prst="line">
              <a:avLst/>
            </a:prstGeom>
            <a:ln w="9525" cap="flat" cmpd="sng">
              <a:solidFill>
                <a:schemeClr val="tx1"/>
              </a:solidFill>
              <a:prstDash val="solid"/>
              <a:headEnd type="none" w="med" len="med"/>
              <a:tailEnd type="none" w="med" len="med"/>
            </a:ln>
          </p:spPr>
        </p:sp>
      </p:grpSp>
      <p:grpSp>
        <p:nvGrpSpPr>
          <p:cNvPr id="3" name="Group 28"/>
          <p:cNvGrpSpPr/>
          <p:nvPr/>
        </p:nvGrpSpPr>
        <p:grpSpPr>
          <a:xfrm>
            <a:off x="3611563" y="3328988"/>
            <a:ext cx="854075" cy="1905000"/>
            <a:chOff x="2640" y="2256"/>
            <a:chExt cx="538" cy="1200"/>
          </a:xfrm>
        </p:grpSpPr>
        <p:sp>
          <p:nvSpPr>
            <p:cNvPr id="38920" name="AutoShape 29"/>
            <p:cNvSpPr/>
            <p:nvPr/>
          </p:nvSpPr>
          <p:spPr>
            <a:xfrm>
              <a:off x="2640" y="2256"/>
              <a:ext cx="192" cy="1200"/>
            </a:xfrm>
            <a:prstGeom prst="rightBrace">
              <a:avLst>
                <a:gd name="adj1" fmla="val 52083"/>
                <a:gd name="adj2" fmla="val 50000"/>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38921" name="Text Box 30"/>
            <p:cNvSpPr txBox="1"/>
            <p:nvPr/>
          </p:nvSpPr>
          <p:spPr>
            <a:xfrm>
              <a:off x="2832" y="2496"/>
              <a:ext cx="346" cy="893"/>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400" dirty="0">
                  <a:solidFill>
                    <a:srgbClr val="FF9900"/>
                  </a:solidFill>
                  <a:latin typeface="Times New Roman" panose="02020603050405020304" pitchFamily="18" charset="0"/>
                  <a:ea typeface="隶书" panose="02010509060101010101" charset="-122"/>
                </a:rPr>
                <a:t>备用空间</a:t>
              </a:r>
              <a:endParaRPr lang="zh-CN" altLang="en-US" sz="2400" dirty="0">
                <a:solidFill>
                  <a:srgbClr val="FF9900"/>
                </a:solidFill>
                <a:latin typeface="Times New Roman" panose="02020603050405020304" pitchFamily="18" charset="0"/>
                <a:ea typeface="隶书" panose="02010509060101010101" charset="-122"/>
              </a:endParaRPr>
            </a:p>
          </p:txBody>
        </p:sp>
      </p:grpSp>
      <p:sp>
        <p:nvSpPr>
          <p:cNvPr id="73759" name="AutoShape 31"/>
          <p:cNvSpPr/>
          <p:nvPr/>
        </p:nvSpPr>
        <p:spPr>
          <a:xfrm>
            <a:off x="4763" y="6178550"/>
            <a:ext cx="5443537" cy="419100"/>
          </a:xfrm>
          <a:prstGeom prst="wedgeRectCallout">
            <a:avLst>
              <a:gd name="adj1" fmla="val 51532"/>
              <a:gd name="adj2" fmla="val -493431"/>
            </a:avLst>
          </a:prstGeom>
          <a:solidFill>
            <a:srgbClr val="CCFFFF"/>
          </a:solidFill>
          <a:ln w="22225" cap="flat" cmpd="sng">
            <a:solidFill>
              <a:srgbClr val="800080"/>
            </a:solidFill>
            <a:prstDash val="solid"/>
            <a:miter/>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sz="2000" dirty="0">
                <a:solidFill>
                  <a:srgbClr val="000000"/>
                </a:solidFill>
                <a:latin typeface="宋体" panose="02010600030101010101" pitchFamily="2" charset="-122"/>
                <a:ea typeface="宋体" panose="02010600030101010101" pitchFamily="2" charset="-122"/>
              </a:rPr>
              <a:t>数据元素不是简单类型时</a:t>
            </a:r>
            <a:r>
              <a:rPr lang="en-US" altLang="zh-CN" sz="2000"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可定义</a:t>
            </a:r>
            <a:r>
              <a:rPr lang="zh-CN" altLang="en-US" sz="2000" dirty="0">
                <a:solidFill>
                  <a:srgbClr val="6600FF"/>
                </a:solidFill>
                <a:latin typeface="宋体" panose="02010600030101010101" pitchFamily="2" charset="-122"/>
                <a:ea typeface="宋体" panose="02010600030101010101" pitchFamily="2" charset="-122"/>
              </a:rPr>
              <a:t>结构体数组</a:t>
            </a:r>
            <a:r>
              <a:rPr lang="zh-CN" altLang="en-US" sz="2000" dirty="0">
                <a:solidFill>
                  <a:srgbClr val="000000"/>
                </a:solidFill>
                <a:latin typeface="宋体" panose="02010600030101010101" pitchFamily="2" charset="-122"/>
                <a:ea typeface="宋体" panose="02010600030101010101" pitchFamily="2" charset="-122"/>
              </a:rPr>
              <a:t>。</a:t>
            </a:r>
            <a:endParaRPr lang="zh-CN" altLang="en-US" sz="2000" dirty="0">
              <a:solidFill>
                <a:srgbClr val="000000"/>
              </a:solidFill>
              <a:latin typeface="宋体" panose="02010600030101010101" pitchFamily="2" charset="-122"/>
              <a:ea typeface="宋体" panose="02010600030101010101" pitchFamily="2" charset="-122"/>
            </a:endParaRPr>
          </a:p>
        </p:txBody>
      </p:sp>
      <p:sp>
        <p:nvSpPr>
          <p:cNvPr id="73761" name="Text Box 33"/>
          <p:cNvSpPr txBox="1"/>
          <p:nvPr/>
        </p:nvSpPr>
        <p:spPr>
          <a:xfrm>
            <a:off x="5441950" y="3060700"/>
            <a:ext cx="3536950" cy="30130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400" dirty="0">
                <a:solidFill>
                  <a:srgbClr val="000000"/>
                </a:solidFill>
                <a:latin typeface="Arial" panose="020B0604020202020204" pitchFamily="34" charset="0"/>
                <a:ea typeface="宋体" panose="02010600030101010101" pitchFamily="2" charset="-122"/>
              </a:rPr>
              <a:t>例： </a:t>
            </a:r>
            <a:endParaRPr lang="zh-CN" altLang="en-US"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typedef  struct  card</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int num;</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char name[20];</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char author[10];</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char  publisher[30];</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float  price;</a:t>
            </a:r>
            <a:endParaRPr lang="en-US" altLang="zh-CN" sz="2400" dirty="0">
              <a:solidFill>
                <a:srgbClr val="000000"/>
              </a:solidFill>
              <a:latin typeface="Arial" panose="020B0604020202020204" pitchFamily="34" charset="0"/>
              <a:ea typeface="宋体" panose="02010600030101010101" pitchFamily="2" charset="-122"/>
            </a:endParaRPr>
          </a:p>
          <a:p>
            <a:pPr marL="0" lvl="0" indent="0" eaLnBrk="1" hangingPunct="1">
              <a:spcBef>
                <a:spcPct val="0"/>
              </a:spcBef>
              <a:buClrTx/>
              <a:buNone/>
            </a:pPr>
            <a:r>
              <a:rPr lang="en-US" altLang="zh-CN" sz="2400" dirty="0">
                <a:solidFill>
                  <a:srgbClr val="000000"/>
                </a:solidFill>
                <a:latin typeface="Arial" panose="020B0604020202020204" pitchFamily="34" charset="0"/>
                <a:ea typeface="宋体" panose="02010600030101010101" pitchFamily="2" charset="-122"/>
              </a:rPr>
              <a:t>} </a:t>
            </a:r>
            <a:r>
              <a:rPr lang="en-US" altLang="zh-CN" sz="2400" dirty="0">
                <a:solidFill>
                  <a:srgbClr val="6600FF"/>
                </a:solidFill>
                <a:latin typeface="Arial" panose="020B0604020202020204" pitchFamily="34" charset="0"/>
                <a:ea typeface="宋体" panose="02010600030101010101" pitchFamily="2" charset="-122"/>
              </a:rPr>
              <a:t>Library[M]; </a:t>
            </a:r>
            <a:endParaRPr lang="en-US" altLang="zh-CN" sz="2400" dirty="0">
              <a:solidFill>
                <a:srgbClr val="6600FF"/>
              </a:solidFill>
              <a:latin typeface="Arial" panose="020B0604020202020204" pitchFamily="34" charset="0"/>
              <a:ea typeface="宋体" panose="02010600030101010101" pitchFamily="2" charset="-122"/>
            </a:endParaRPr>
          </a:p>
        </p:txBody>
      </p:sp>
      <p:pic>
        <p:nvPicPr>
          <p:cNvPr id="38919" name="图片 1"/>
          <p:cNvPicPr>
            <a:picLocks noChangeAspect="1"/>
          </p:cNvPicPr>
          <p:nvPr/>
        </p:nvPicPr>
        <p:blipFill>
          <a:blip r:embed="rId1" cstate="print"/>
          <a:stretch>
            <a:fillRect/>
          </a:stretch>
        </p:blipFill>
        <p:spPr>
          <a:xfrm>
            <a:off x="7851775" y="6162675"/>
            <a:ext cx="1127125" cy="628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p:stCondLst>
                              <p:cond delay="1000"/>
                            </p:stCondLst>
                            <p:childTnLst>
                              <p:par>
                                <p:cTn id="14" presetID="4" presetClass="entr" presetSubtype="3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out)">
                                      <p:cBhvr>
                                        <p:cTn id="16" dur="500"/>
                                        <p:tgtEl>
                                          <p:spTgt spid="3"/>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3759"/>
                                        </p:tgtEl>
                                        <p:attrNameLst>
                                          <p:attrName>style.visibility</p:attrName>
                                        </p:attrNameLst>
                                      </p:cBhvr>
                                      <p:to>
                                        <p:strVal val="visible"/>
                                      </p:to>
                                    </p:set>
                                    <p:animEffect transition="in" filter="box(out)">
                                      <p:cBhvr>
                                        <p:cTn id="21" dur="500"/>
                                        <p:tgtEl>
                                          <p:spTgt spid="73759"/>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73761"/>
                                        </p:tgtEl>
                                        <p:attrNameLst>
                                          <p:attrName>style.visibility</p:attrName>
                                        </p:attrNameLst>
                                      </p:cBhvr>
                                      <p:to>
                                        <p:strVal val="visible"/>
                                      </p:to>
                                    </p:set>
                                    <p:animEffect transition="in" filter="box(out)">
                                      <p:cBhvr>
                                        <p:cTn id="26" dur="500"/>
                                        <p:tgtEl>
                                          <p:spTgt spid="73761"/>
                                        </p:tgtEl>
                                      </p:cBhvr>
                                    </p:animEffect>
                                  </p:childTnLst>
                                  <p:subTnLst>
                                    <p:set>
                                      <p:cBhvr override="childStyle">
                                        <p:cTn dur="1" fill="hold" display="0" masterRel="nextClick" afterEffect="1"/>
                                        <p:tgtEl>
                                          <p:spTgt spid="73761"/>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59" grpId="0" animBg="1"/>
      <p:bldP spid="737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p:nvPr/>
        </p:nvSpPr>
        <p:spPr>
          <a:xfrm>
            <a:off x="0" y="234950"/>
            <a:ext cx="66865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b="0" dirty="0">
                <a:solidFill>
                  <a:schemeClr val="bg1"/>
                </a:solidFill>
                <a:latin typeface="Times New Roman" panose="02020603050405020304" pitchFamily="18" charset="0"/>
                <a:ea typeface="黑体" panose="02010609060101010101" pitchFamily="49" charset="-122"/>
              </a:rPr>
              <a:t>线性表的基本操作在顺序表中的实现</a:t>
            </a:r>
            <a:endParaRPr lang="zh-CN" altLang="en-US" sz="3200" b="0" dirty="0">
              <a:solidFill>
                <a:schemeClr val="bg1"/>
              </a:solidFill>
              <a:latin typeface="Times New Roman" panose="02020603050405020304" pitchFamily="18" charset="0"/>
              <a:ea typeface="黑体" panose="02010609060101010101" pitchFamily="49" charset="-122"/>
            </a:endParaRPr>
          </a:p>
        </p:txBody>
      </p:sp>
      <p:sp>
        <p:nvSpPr>
          <p:cNvPr id="136197" name="Text Box 5">
            <a:hlinkClick r:id="" action="ppaction://hlinkshowjump?jump=nextslide"/>
          </p:cNvPr>
          <p:cNvSpPr txBox="1"/>
          <p:nvPr/>
        </p:nvSpPr>
        <p:spPr>
          <a:xfrm>
            <a:off x="879475" y="1593850"/>
            <a:ext cx="44402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InitList(&amp;L)   // </a:t>
            </a:r>
            <a:r>
              <a:rPr lang="zh-CN" altLang="en-US" dirty="0">
                <a:solidFill>
                  <a:schemeClr val="hlink"/>
                </a:solidFill>
                <a:latin typeface="Times New Roman" panose="02020603050405020304" pitchFamily="18" charset="0"/>
                <a:ea typeface="宋体" panose="02010600030101010101" pitchFamily="2" charset="-122"/>
              </a:rPr>
              <a:t>结构初始化</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36198" name="Text Box 6">
            <a:hlinkClick r:id="rId1" action="ppaction://hlinksldjump"/>
          </p:cNvPr>
          <p:cNvSpPr txBox="1"/>
          <p:nvPr/>
        </p:nvSpPr>
        <p:spPr>
          <a:xfrm>
            <a:off x="882650" y="2536825"/>
            <a:ext cx="58134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LocateElem(L, e, </a:t>
            </a:r>
            <a:r>
              <a:rPr lang="en-US" altLang="zh-CN" dirty="0">
                <a:solidFill>
                  <a:srgbClr val="FF0000"/>
                </a:solidFill>
                <a:latin typeface="Times New Roman" panose="02020603050405020304" pitchFamily="18" charset="0"/>
                <a:ea typeface="宋体" panose="02010600030101010101" pitchFamily="2" charset="-122"/>
              </a:rPr>
              <a:t>compare()</a:t>
            </a:r>
            <a:r>
              <a:rPr lang="en-US" altLang="zh-CN" dirty="0">
                <a:solidFill>
                  <a:schemeClr val="hlink"/>
                </a:solidFill>
                <a:latin typeface="Times New Roman" panose="02020603050405020304" pitchFamily="18" charset="0"/>
                <a:ea typeface="宋体" panose="02010600030101010101" pitchFamily="2" charset="-122"/>
              </a:rPr>
              <a:t>)   // </a:t>
            </a:r>
            <a:r>
              <a:rPr lang="zh-CN" altLang="en-US" dirty="0">
                <a:solidFill>
                  <a:schemeClr val="hlink"/>
                </a:solidFill>
                <a:latin typeface="Times New Roman" panose="02020603050405020304" pitchFamily="18" charset="0"/>
                <a:ea typeface="宋体" panose="02010600030101010101" pitchFamily="2" charset="-122"/>
              </a:rPr>
              <a:t>查找</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36199" name="Text Box 7">
            <a:hlinkClick r:id="" action="ppaction://noaction"/>
          </p:cNvPr>
          <p:cNvSpPr txBox="1"/>
          <p:nvPr/>
        </p:nvSpPr>
        <p:spPr>
          <a:xfrm>
            <a:off x="882650" y="3679825"/>
            <a:ext cx="5048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ListInsert(&amp;L, i, e)   // </a:t>
            </a:r>
            <a:r>
              <a:rPr lang="zh-CN" altLang="en-US" dirty="0">
                <a:solidFill>
                  <a:schemeClr val="hlink"/>
                </a:solidFill>
                <a:latin typeface="Times New Roman" panose="02020603050405020304" pitchFamily="18" charset="0"/>
                <a:ea typeface="宋体" panose="02010600030101010101" pitchFamily="2" charset="-122"/>
              </a:rPr>
              <a:t>插入元素</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36200" name="Text Box 8">
            <a:hlinkClick r:id="rId1" action="ppaction://hlinksldjump"/>
          </p:cNvPr>
          <p:cNvSpPr txBox="1"/>
          <p:nvPr/>
        </p:nvSpPr>
        <p:spPr>
          <a:xfrm>
            <a:off x="846138" y="4822825"/>
            <a:ext cx="47513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ListDelete(&amp;L, i)   // </a:t>
            </a:r>
            <a:r>
              <a:rPr lang="zh-CN" altLang="en-US" dirty="0">
                <a:solidFill>
                  <a:schemeClr val="hlink"/>
                </a:solidFill>
                <a:latin typeface="Times New Roman" panose="02020603050405020304" pitchFamily="18" charset="0"/>
                <a:ea typeface="宋体" panose="02010600030101010101" pitchFamily="2" charset="-122"/>
              </a:rPr>
              <a:t>删除元素</a:t>
            </a:r>
            <a:endParaRPr lang="zh-CN" altLang="en-US"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ppt_x"/>
                                          </p:val>
                                        </p:tav>
                                        <p:tav tm="100000">
                                          <p:val>
                                            <p:strVal val="#ppt_x"/>
                                          </p:val>
                                        </p:tav>
                                      </p:tavLst>
                                    </p:anim>
                                    <p:anim calcmode="lin" valueType="num">
                                      <p:cBhvr additive="base">
                                        <p:cTn id="8" dur="500" fill="hold"/>
                                        <p:tgtEl>
                                          <p:spTgt spid="13619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Effect transition="in" filter="checkerboard(down)">
                                      <p:cBhvr>
                                        <p:cTn id="13" dur="500"/>
                                        <p:tgtEl>
                                          <p:spTgt spid="136197"/>
                                        </p:tgtEl>
                                      </p:cBhvr>
                                    </p:animEffect>
                                  </p:childTnLst>
                                </p:cTn>
                              </p:par>
                            </p:childTnLst>
                          </p:cTn>
                        </p:par>
                        <p:par>
                          <p:cTn id="14" fill="hold">
                            <p:stCondLst>
                              <p:cond delay="500"/>
                            </p:stCondLst>
                            <p:childTnLst>
                              <p:par>
                                <p:cTn id="15" presetID="5" presetClass="entr" presetSubtype="5" fill="hold" grpId="0" nodeType="afterEffect">
                                  <p:stCondLst>
                                    <p:cond delay="0"/>
                                  </p:stCondLst>
                                  <p:childTnLst>
                                    <p:set>
                                      <p:cBhvr>
                                        <p:cTn id="16" dur="1" fill="hold">
                                          <p:stCondLst>
                                            <p:cond delay="0"/>
                                          </p:stCondLst>
                                        </p:cTn>
                                        <p:tgtEl>
                                          <p:spTgt spid="136198"/>
                                        </p:tgtEl>
                                        <p:attrNameLst>
                                          <p:attrName>style.visibility</p:attrName>
                                        </p:attrNameLst>
                                      </p:cBhvr>
                                      <p:to>
                                        <p:strVal val="visible"/>
                                      </p:to>
                                    </p:set>
                                    <p:animEffect transition="in" filter="checkerboard(down)">
                                      <p:cBhvr>
                                        <p:cTn id="17" dur="500"/>
                                        <p:tgtEl>
                                          <p:spTgt spid="136198"/>
                                        </p:tgtEl>
                                      </p:cBhvr>
                                    </p:animEffect>
                                  </p:childTnLst>
                                </p:cTn>
                              </p:par>
                            </p:childTnLst>
                          </p:cTn>
                        </p:par>
                        <p:par>
                          <p:cTn id="18" fill="hold">
                            <p:stCondLst>
                              <p:cond delay="1000"/>
                            </p:stCondLst>
                            <p:childTnLst>
                              <p:par>
                                <p:cTn id="19" presetID="5" presetClass="entr" presetSubtype="5" fill="hold" grpId="0" nodeType="afterEffect">
                                  <p:stCondLst>
                                    <p:cond delay="0"/>
                                  </p:stCondLst>
                                  <p:childTnLst>
                                    <p:set>
                                      <p:cBhvr>
                                        <p:cTn id="20" dur="1" fill="hold">
                                          <p:stCondLst>
                                            <p:cond delay="0"/>
                                          </p:stCondLst>
                                        </p:cTn>
                                        <p:tgtEl>
                                          <p:spTgt spid="136199"/>
                                        </p:tgtEl>
                                        <p:attrNameLst>
                                          <p:attrName>style.visibility</p:attrName>
                                        </p:attrNameLst>
                                      </p:cBhvr>
                                      <p:to>
                                        <p:strVal val="visible"/>
                                      </p:to>
                                    </p:set>
                                    <p:animEffect transition="in" filter="checkerboard(down)">
                                      <p:cBhvr>
                                        <p:cTn id="21" dur="500"/>
                                        <p:tgtEl>
                                          <p:spTgt spid="136199"/>
                                        </p:tgtEl>
                                      </p:cBhvr>
                                    </p:animEffect>
                                  </p:childTnLst>
                                </p:cTn>
                              </p:par>
                            </p:childTnLst>
                          </p:cTn>
                        </p:par>
                        <p:par>
                          <p:cTn id="22" fill="hold">
                            <p:stCondLst>
                              <p:cond delay="1500"/>
                            </p:stCondLst>
                            <p:childTnLst>
                              <p:par>
                                <p:cTn id="23" presetID="5" presetClass="entr" presetSubtype="5" fill="hold" grpId="0" nodeType="afterEffect">
                                  <p:stCondLst>
                                    <p:cond delay="0"/>
                                  </p:stCondLst>
                                  <p:childTnLst>
                                    <p:set>
                                      <p:cBhvr>
                                        <p:cTn id="24" dur="1" fill="hold">
                                          <p:stCondLst>
                                            <p:cond delay="0"/>
                                          </p:stCondLst>
                                        </p:cTn>
                                        <p:tgtEl>
                                          <p:spTgt spid="136200"/>
                                        </p:tgtEl>
                                        <p:attrNameLst>
                                          <p:attrName>style.visibility</p:attrName>
                                        </p:attrNameLst>
                                      </p:cBhvr>
                                      <p:to>
                                        <p:strVal val="visible"/>
                                      </p:to>
                                    </p:set>
                                    <p:animEffect transition="in" filter="checkerboard(down)">
                                      <p:cBhvr>
                                        <p:cTn id="25"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p:bldP spid="1362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p:cNvSpPr>
          <p:nvPr>
            <p:ph type="title"/>
          </p:nvPr>
        </p:nvSpPr>
        <p:spPr>
          <a:xfrm>
            <a:off x="735013" y="0"/>
            <a:ext cx="2779712" cy="895350"/>
          </a:xfrm>
        </p:spPr>
        <p:txBody>
          <a:bodyPr vert="horz" wrap="square" lIns="92075" tIns="46038" rIns="92075" bIns="46038" anchor="ctr"/>
          <a:lstStyle/>
          <a:p>
            <a:pPr eaLnBrk="1" hangingPunct="1"/>
            <a:r>
              <a:rPr lang="zh-CN" altLang="en-US" sz="3600" b="0" dirty="0">
                <a:latin typeface="黑体" panose="02010609060101010101" pitchFamily="49" charset="-122"/>
                <a:ea typeface="黑体" panose="02010609060101010101" pitchFamily="49" charset="-122"/>
              </a:rPr>
              <a:t>提 纲</a:t>
            </a:r>
            <a:endParaRPr lang="zh-CN" altLang="en-US" sz="3600" b="0" dirty="0">
              <a:latin typeface="黑体" panose="02010609060101010101" pitchFamily="49" charset="-122"/>
              <a:ea typeface="黑体" panose="02010609060101010101" pitchFamily="49" charset="-122"/>
            </a:endParaRPr>
          </a:p>
        </p:txBody>
      </p:sp>
      <p:sp>
        <p:nvSpPr>
          <p:cNvPr id="76805" name="Rectangle 5"/>
          <p:cNvSpPr>
            <a:spLocks noGrp="1"/>
          </p:cNvSpPr>
          <p:nvPr>
            <p:ph idx="1"/>
          </p:nvPr>
        </p:nvSpPr>
        <p:spPr>
          <a:xfrm>
            <a:off x="846138" y="1673225"/>
            <a:ext cx="7337425" cy="4146550"/>
          </a:xfrm>
        </p:spPr>
        <p:txBody>
          <a:bodyPr vert="horz" wrap="square" lIns="91440" tIns="45720" rIns="91440" bIns="45720" anchor="t"/>
          <a:lstStyle/>
          <a:p>
            <a:pPr eaLnBrk="1" hangingPunct="1">
              <a:lnSpc>
                <a:spcPct val="110000"/>
              </a:lnSpc>
              <a:buNone/>
            </a:pPr>
            <a:r>
              <a:rPr lang="en-US" altLang="zh-CN" b="0" dirty="0">
                <a:solidFill>
                  <a:srgbClr val="000000"/>
                </a:solidFill>
                <a:latin typeface="黑体" panose="02010609060101010101" pitchFamily="49" charset="-122"/>
                <a:ea typeface="黑体" panose="02010609060101010101" pitchFamily="49" charset="-122"/>
                <a:hlinkClick r:id="rId1" action="ppaction://hlinksldjump"/>
              </a:rPr>
              <a:t>2.1 </a:t>
            </a:r>
            <a:r>
              <a:rPr lang="zh-CN" altLang="en-US" b="0" dirty="0">
                <a:solidFill>
                  <a:srgbClr val="000000"/>
                </a:solidFill>
                <a:latin typeface="黑体" panose="02010609060101010101" pitchFamily="49" charset="-122"/>
                <a:ea typeface="黑体" panose="02010609060101010101" pitchFamily="49" charset="-122"/>
                <a:hlinkClick r:id="rId1" action="ppaction://hlinksldjump"/>
              </a:rPr>
              <a:t>线性表的类型定义</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en-US" altLang="zh-CN" b="0" dirty="0">
                <a:solidFill>
                  <a:srgbClr val="000000"/>
                </a:solidFill>
                <a:latin typeface="黑体" panose="02010609060101010101" pitchFamily="49" charset="-122"/>
                <a:ea typeface="黑体" panose="02010609060101010101" pitchFamily="49" charset="-122"/>
                <a:hlinkClick r:id="rId2" action="ppaction://hlinksldjump"/>
              </a:rPr>
              <a:t>2.2 </a:t>
            </a:r>
            <a:r>
              <a:rPr lang="zh-CN" altLang="en-US" b="0" dirty="0">
                <a:solidFill>
                  <a:srgbClr val="000000"/>
                </a:solidFill>
                <a:latin typeface="黑体" panose="02010609060101010101" pitchFamily="49" charset="-122"/>
                <a:ea typeface="黑体" panose="02010609060101010101" pitchFamily="49" charset="-122"/>
                <a:hlinkClick r:id="rId2" action="ppaction://hlinksldjump"/>
              </a:rPr>
              <a:t>线性表的顺序表示和实现</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en-US" altLang="zh-CN" b="0" dirty="0">
                <a:solidFill>
                  <a:srgbClr val="000000"/>
                </a:solidFill>
                <a:latin typeface="黑体" panose="02010609060101010101" pitchFamily="49" charset="-122"/>
                <a:ea typeface="黑体" panose="02010609060101010101" pitchFamily="49" charset="-122"/>
                <a:hlinkClick r:id="rId3" action="ppaction://hlinksldjump"/>
              </a:rPr>
              <a:t>2.3 </a:t>
            </a:r>
            <a:r>
              <a:rPr lang="zh-CN" altLang="en-US" b="0" dirty="0">
                <a:solidFill>
                  <a:srgbClr val="000000"/>
                </a:solidFill>
                <a:latin typeface="黑体" panose="02010609060101010101" pitchFamily="49" charset="-122"/>
                <a:ea typeface="黑体" panose="02010609060101010101" pitchFamily="49" charset="-122"/>
                <a:hlinkClick r:id="rId3" action="ppaction://hlinksldjump"/>
              </a:rPr>
              <a:t>线性表的链式表示和实现</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zh-CN" altLang="en-US" b="0" dirty="0">
                <a:solidFill>
                  <a:srgbClr val="000000"/>
                </a:solidFill>
                <a:latin typeface="黑体" panose="02010609060101010101" pitchFamily="49" charset="-122"/>
                <a:ea typeface="黑体" panose="02010609060101010101" pitchFamily="49" charset="-122"/>
              </a:rPr>
              <a:t>    </a:t>
            </a:r>
            <a:r>
              <a:rPr lang="en-US" altLang="zh-CN" b="0" dirty="0">
                <a:solidFill>
                  <a:srgbClr val="000000"/>
                </a:solidFill>
                <a:latin typeface="黑体" panose="02010609060101010101" pitchFamily="49" charset="-122"/>
                <a:ea typeface="黑体" panose="02010609060101010101" pitchFamily="49" charset="-122"/>
              </a:rPr>
              <a:t>2.3.1  </a:t>
            </a:r>
            <a:r>
              <a:rPr lang="zh-CN" altLang="en-US" b="0" dirty="0">
                <a:solidFill>
                  <a:srgbClr val="000000"/>
                </a:solidFill>
                <a:latin typeface="黑体" panose="02010609060101010101" pitchFamily="49" charset="-122"/>
                <a:ea typeface="黑体" panose="02010609060101010101" pitchFamily="49" charset="-122"/>
              </a:rPr>
              <a:t>线性链表</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zh-CN" altLang="en-US" b="0" dirty="0">
                <a:solidFill>
                  <a:srgbClr val="000000"/>
                </a:solidFill>
                <a:latin typeface="黑体" panose="02010609060101010101" pitchFamily="49" charset="-122"/>
                <a:ea typeface="黑体" panose="02010609060101010101" pitchFamily="49" charset="-122"/>
              </a:rPr>
              <a:t>    </a:t>
            </a:r>
            <a:r>
              <a:rPr lang="en-US" altLang="zh-CN" b="0" dirty="0">
                <a:solidFill>
                  <a:srgbClr val="000000"/>
                </a:solidFill>
                <a:latin typeface="黑体" panose="02010609060101010101" pitchFamily="49" charset="-122"/>
                <a:ea typeface="黑体" panose="02010609060101010101" pitchFamily="49" charset="-122"/>
              </a:rPr>
              <a:t>2.3.2  </a:t>
            </a:r>
            <a:r>
              <a:rPr lang="zh-CN" altLang="en-US" b="0" dirty="0">
                <a:solidFill>
                  <a:srgbClr val="000000"/>
                </a:solidFill>
                <a:latin typeface="黑体" panose="02010609060101010101" pitchFamily="49" charset="-122"/>
                <a:ea typeface="黑体" panose="02010609060101010101" pitchFamily="49" charset="-122"/>
              </a:rPr>
              <a:t>循环链表</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zh-CN" altLang="en-US" b="0" dirty="0">
                <a:solidFill>
                  <a:srgbClr val="000000"/>
                </a:solidFill>
                <a:latin typeface="黑体" panose="02010609060101010101" pitchFamily="49" charset="-122"/>
                <a:ea typeface="黑体" panose="02010609060101010101" pitchFamily="49" charset="-122"/>
              </a:rPr>
              <a:t>    </a:t>
            </a:r>
            <a:r>
              <a:rPr lang="en-US" altLang="zh-CN" b="0" dirty="0">
                <a:solidFill>
                  <a:srgbClr val="000000"/>
                </a:solidFill>
                <a:latin typeface="黑体" panose="02010609060101010101" pitchFamily="49" charset="-122"/>
                <a:ea typeface="黑体" panose="02010609060101010101" pitchFamily="49" charset="-122"/>
              </a:rPr>
              <a:t>2.3.3  </a:t>
            </a:r>
            <a:r>
              <a:rPr lang="zh-CN" altLang="en-US" b="0" dirty="0">
                <a:solidFill>
                  <a:srgbClr val="000000"/>
                </a:solidFill>
                <a:latin typeface="黑体" panose="02010609060101010101" pitchFamily="49" charset="-122"/>
                <a:ea typeface="黑体" panose="02010609060101010101" pitchFamily="49" charset="-122"/>
              </a:rPr>
              <a:t>双向链表</a:t>
            </a:r>
            <a:endParaRPr lang="zh-CN" altLang="en-US" b="0" dirty="0">
              <a:solidFill>
                <a:srgbClr val="000000"/>
              </a:solidFill>
              <a:latin typeface="黑体" panose="02010609060101010101" pitchFamily="49" charset="-122"/>
              <a:ea typeface="黑体" panose="02010609060101010101" pitchFamily="49" charset="-122"/>
            </a:endParaRPr>
          </a:p>
          <a:p>
            <a:pPr eaLnBrk="1" hangingPunct="1">
              <a:lnSpc>
                <a:spcPct val="110000"/>
              </a:lnSpc>
              <a:buNone/>
            </a:pPr>
            <a:r>
              <a:rPr lang="en-US" altLang="zh-CN" b="0" dirty="0">
                <a:solidFill>
                  <a:srgbClr val="000000"/>
                </a:solidFill>
                <a:latin typeface="黑体" panose="02010609060101010101" pitchFamily="49" charset="-122"/>
                <a:ea typeface="黑体" panose="02010609060101010101" pitchFamily="49" charset="-122"/>
                <a:hlinkClick r:id="rId4" action="ppaction://hlinksldjump"/>
              </a:rPr>
              <a:t>2.4 </a:t>
            </a:r>
            <a:r>
              <a:rPr lang="zh-CN" altLang="en-US" b="0" dirty="0">
                <a:solidFill>
                  <a:srgbClr val="000000"/>
                </a:solidFill>
                <a:latin typeface="黑体" panose="02010609060101010101" pitchFamily="49" charset="-122"/>
                <a:ea typeface="黑体" panose="02010609060101010101" pitchFamily="49" charset="-122"/>
                <a:hlinkClick r:id="rId4" action="ppaction://hlinksldjump"/>
              </a:rPr>
              <a:t>一元多项式的表示及相加</a:t>
            </a:r>
            <a:endParaRPr lang="zh-CN" altLang="en-US" b="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6805">
                                            <p:txEl>
                                              <p:pRg st="0" end="0"/>
                                            </p:txEl>
                                          </p:spTgt>
                                        </p:tgtEl>
                                        <p:attrNameLst>
                                          <p:attrName>style.visibility</p:attrName>
                                        </p:attrNameLst>
                                      </p:cBhvr>
                                      <p:to>
                                        <p:strVal val="visible"/>
                                      </p:to>
                                    </p:set>
                                    <p:anim calcmode="lin" valueType="num">
                                      <p:cBhvr additive="base">
                                        <p:cTn id="12" dur="500" fill="hold"/>
                                        <p:tgtEl>
                                          <p:spTgt spid="7680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6805">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6805">
                                            <p:txEl>
                                              <p:pRg st="1" end="1"/>
                                            </p:txEl>
                                          </p:spTgt>
                                        </p:tgtEl>
                                        <p:attrNameLst>
                                          <p:attrName>style.visibility</p:attrName>
                                        </p:attrNameLst>
                                      </p:cBhvr>
                                      <p:to>
                                        <p:strVal val="visible"/>
                                      </p:to>
                                    </p:set>
                                    <p:anim calcmode="lin" valueType="num">
                                      <p:cBhvr additive="base">
                                        <p:cTn id="17" dur="500" fill="hold"/>
                                        <p:tgtEl>
                                          <p:spTgt spid="7680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6805">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6805">
                                            <p:txEl>
                                              <p:pRg st="2" end="2"/>
                                            </p:txEl>
                                          </p:spTgt>
                                        </p:tgtEl>
                                        <p:attrNameLst>
                                          <p:attrName>style.visibility</p:attrName>
                                        </p:attrNameLst>
                                      </p:cBhvr>
                                      <p:to>
                                        <p:strVal val="visible"/>
                                      </p:to>
                                    </p:set>
                                    <p:anim calcmode="lin" valueType="num">
                                      <p:cBhvr additive="base">
                                        <p:cTn id="22" dur="500" fill="hold"/>
                                        <p:tgtEl>
                                          <p:spTgt spid="76805">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6805">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76805">
                                            <p:txEl>
                                              <p:pRg st="3" end="3"/>
                                            </p:txEl>
                                          </p:spTgt>
                                        </p:tgtEl>
                                        <p:attrNameLst>
                                          <p:attrName>style.visibility</p:attrName>
                                        </p:attrNameLst>
                                      </p:cBhvr>
                                      <p:to>
                                        <p:strVal val="visible"/>
                                      </p:to>
                                    </p:set>
                                    <p:anim calcmode="lin" valueType="num">
                                      <p:cBhvr additive="base">
                                        <p:cTn id="27" dur="500" fill="hold"/>
                                        <p:tgtEl>
                                          <p:spTgt spid="76805">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6805">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76805">
                                            <p:txEl>
                                              <p:pRg st="4" end="4"/>
                                            </p:txEl>
                                          </p:spTgt>
                                        </p:tgtEl>
                                        <p:attrNameLst>
                                          <p:attrName>style.visibility</p:attrName>
                                        </p:attrNameLst>
                                      </p:cBhvr>
                                      <p:to>
                                        <p:strVal val="visible"/>
                                      </p:to>
                                    </p:set>
                                    <p:anim calcmode="lin" valueType="num">
                                      <p:cBhvr additive="base">
                                        <p:cTn id="32" dur="500" fill="hold"/>
                                        <p:tgtEl>
                                          <p:spTgt spid="76805">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6805">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76805">
                                            <p:txEl>
                                              <p:pRg st="5" end="5"/>
                                            </p:txEl>
                                          </p:spTgt>
                                        </p:tgtEl>
                                        <p:attrNameLst>
                                          <p:attrName>style.visibility</p:attrName>
                                        </p:attrNameLst>
                                      </p:cBhvr>
                                      <p:to>
                                        <p:strVal val="visible"/>
                                      </p:to>
                                    </p:set>
                                    <p:anim calcmode="lin" valueType="num">
                                      <p:cBhvr additive="base">
                                        <p:cTn id="37" dur="500" fill="hold"/>
                                        <p:tgtEl>
                                          <p:spTgt spid="7680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5">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76805">
                                            <p:txEl>
                                              <p:pRg st="6" end="6"/>
                                            </p:txEl>
                                          </p:spTgt>
                                        </p:tgtEl>
                                        <p:attrNameLst>
                                          <p:attrName>style.visibility</p:attrName>
                                        </p:attrNameLst>
                                      </p:cBhvr>
                                      <p:to>
                                        <p:strVal val="visible"/>
                                      </p:to>
                                    </p:set>
                                    <p:anim calcmode="lin" valueType="num">
                                      <p:cBhvr additive="base">
                                        <p:cTn id="42" dur="500" fill="hold"/>
                                        <p:tgtEl>
                                          <p:spTgt spid="76805">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680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advAuto="100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p:nvPr/>
        </p:nvSpPr>
        <p:spPr>
          <a:xfrm>
            <a:off x="0" y="192088"/>
            <a:ext cx="5603875" cy="54276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spcAft>
                <a:spcPct val="50000"/>
              </a:spcAft>
              <a:buClrTx/>
              <a:buNone/>
            </a:pPr>
            <a:r>
              <a:rPr lang="en-US" altLang="zh-CN" sz="3200" dirty="0">
                <a:solidFill>
                  <a:schemeClr val="bg1"/>
                </a:solidFill>
                <a:latin typeface="Times New Roman" panose="02020603050405020304" pitchFamily="18" charset="0"/>
                <a:ea typeface="宋体" panose="02010600030101010101" pitchFamily="2" charset="-122"/>
              </a:rPr>
              <a:t>Status</a:t>
            </a:r>
            <a:r>
              <a:rPr lang="en-US" altLang="zh-CN" sz="3200" b="0" dirty="0">
                <a:solidFill>
                  <a:schemeClr val="bg1"/>
                </a:solidFill>
                <a:latin typeface="Times New Roman" panose="02020603050405020304" pitchFamily="18" charset="0"/>
                <a:ea typeface="宋体" panose="02010600030101010101" pitchFamily="2" charset="-122"/>
              </a:rPr>
              <a:t> InitList_Sq( SqList</a:t>
            </a:r>
            <a:r>
              <a:rPr lang="zh-CN" altLang="en-US" sz="3200" b="0" dirty="0">
                <a:solidFill>
                  <a:schemeClr val="bg1"/>
                </a:solidFill>
                <a:latin typeface="Times New Roman" panose="02020603050405020304" pitchFamily="18" charset="0"/>
                <a:ea typeface="宋体" panose="02010600030101010101" pitchFamily="2" charset="-122"/>
              </a:rPr>
              <a:t>　</a:t>
            </a:r>
            <a:r>
              <a:rPr lang="en-US" altLang="zh-CN" sz="3200" dirty="0">
                <a:solidFill>
                  <a:schemeClr val="bg1"/>
                </a:solidFill>
                <a:latin typeface="Times New Roman" panose="02020603050405020304" pitchFamily="18" charset="0"/>
                <a:ea typeface="宋体" panose="02010600030101010101" pitchFamily="2" charset="-122"/>
              </a:rPr>
              <a:t>&amp;</a:t>
            </a:r>
            <a:r>
              <a:rPr lang="en-US" altLang="zh-CN" sz="3200" b="0" dirty="0">
                <a:solidFill>
                  <a:schemeClr val="bg1"/>
                </a:solidFill>
                <a:latin typeface="Times New Roman" panose="02020603050405020304" pitchFamily="18" charset="0"/>
                <a:ea typeface="宋体" panose="02010600030101010101" pitchFamily="2" charset="-122"/>
              </a:rPr>
              <a:t>L</a:t>
            </a:r>
            <a:r>
              <a:rPr lang="en-US" altLang="zh-CN" b="0" dirty="0">
                <a:solidFill>
                  <a:schemeClr val="bg1"/>
                </a:solidFill>
                <a:latin typeface="Times New Roman" panose="02020603050405020304" pitchFamily="18" charset="0"/>
                <a:ea typeface="宋体" panose="02010600030101010101" pitchFamily="2" charset="-122"/>
              </a:rPr>
              <a:t>)</a:t>
            </a:r>
            <a:endParaRPr lang="en-US" altLang="zh-CN" b="0" dirty="0">
              <a:solidFill>
                <a:schemeClr val="bg1"/>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spcAft>
                <a:spcPct val="50000"/>
              </a:spcAft>
              <a:buClrTx/>
              <a:buNone/>
            </a:pPr>
            <a:r>
              <a:rPr lang="en-US" altLang="zh-CN" b="0" dirty="0">
                <a:solidFill>
                  <a:srgbClr val="080808"/>
                </a:solidFill>
                <a:latin typeface="Times New Roman" panose="02020603050405020304" pitchFamily="18" charset="0"/>
                <a:ea typeface="宋体" panose="02010600030101010101" pitchFamily="2" charset="-122"/>
              </a:rPr>
              <a:t> </a:t>
            </a:r>
            <a:r>
              <a:rPr lang="en-US" altLang="zh-CN" dirty="0">
                <a:solidFill>
                  <a:srgbClr val="080808"/>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  // </a:t>
            </a:r>
            <a:r>
              <a:rPr lang="zh-CN" altLang="en-US" b="0" dirty="0">
                <a:solidFill>
                  <a:srgbClr val="080808"/>
                </a:solidFill>
                <a:latin typeface="Times New Roman" panose="02020603050405020304" pitchFamily="18" charset="0"/>
                <a:ea typeface="宋体" panose="02010600030101010101" pitchFamily="2" charset="-122"/>
              </a:rPr>
              <a:t>构造一个空的线性表Ｌ </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 // InitList_Sq</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37221" name="Text Box 5"/>
          <p:cNvSpPr txBox="1"/>
          <p:nvPr/>
        </p:nvSpPr>
        <p:spPr>
          <a:xfrm>
            <a:off x="2589213" y="5748338"/>
            <a:ext cx="30416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37222" name="Text Box 6"/>
          <p:cNvSpPr txBox="1"/>
          <p:nvPr/>
        </p:nvSpPr>
        <p:spPr>
          <a:xfrm>
            <a:off x="5586413" y="5730875"/>
            <a:ext cx="857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(1)</a:t>
            </a:r>
            <a:endParaRPr lang="en-US" altLang="zh-CN" b="0" dirty="0">
              <a:solidFill>
                <a:srgbClr val="FF0000"/>
              </a:solidFill>
              <a:latin typeface="Times New Roman" panose="02020603050405020304" pitchFamily="18" charset="0"/>
              <a:ea typeface="宋体" panose="02010600030101010101" pitchFamily="2" charset="-122"/>
            </a:endParaRPr>
          </a:p>
        </p:txBody>
      </p:sp>
      <p:sp>
        <p:nvSpPr>
          <p:cNvPr id="137223" name="Rectangle 7"/>
          <p:cNvSpPr/>
          <p:nvPr/>
        </p:nvSpPr>
        <p:spPr>
          <a:xfrm>
            <a:off x="639763" y="1643063"/>
            <a:ext cx="7377112" cy="16303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L.elem = (ElemType *)</a:t>
            </a:r>
            <a:r>
              <a:rPr lang="en-US" altLang="zh-CN" b="0" dirty="0">
                <a:solidFill>
                  <a:srgbClr val="FF0000"/>
                </a:solidFill>
                <a:latin typeface="Times New Roman" panose="02020603050405020304" pitchFamily="18" charset="0"/>
                <a:ea typeface="宋体" panose="02010600030101010101" pitchFamily="2" charset="-122"/>
              </a:rPr>
              <a:t>malloc</a:t>
            </a:r>
            <a:r>
              <a:rPr lang="en-US" altLang="zh-CN" b="0" dirty="0">
                <a:solidFill>
                  <a:srgbClr val="080808"/>
                </a:solidFill>
                <a:latin typeface="Times New Roman" panose="02020603050405020304" pitchFamily="18" charset="0"/>
                <a:ea typeface="宋体" panose="02010600030101010101" pitchFamily="2" charset="-122"/>
              </a:rPr>
              <a:t>(LIST_INIT_SIZE*</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sizeof(ElemType));</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if</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dirty="0">
                <a:solidFill>
                  <a:srgbClr val="080808"/>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L.elem) </a:t>
            </a:r>
            <a:r>
              <a:rPr lang="en-US" altLang="zh-CN" dirty="0">
                <a:solidFill>
                  <a:srgbClr val="080808"/>
                </a:solidFill>
                <a:latin typeface="Times New Roman" panose="02020603050405020304" pitchFamily="18" charset="0"/>
                <a:ea typeface="宋体" panose="02010600030101010101" pitchFamily="2" charset="-122"/>
              </a:rPr>
              <a:t>exit</a:t>
            </a:r>
            <a:r>
              <a:rPr lang="en-US" altLang="zh-CN" b="0" dirty="0">
                <a:solidFill>
                  <a:srgbClr val="080808"/>
                </a:solidFill>
                <a:latin typeface="Times New Roman" panose="02020603050405020304" pitchFamily="18" charset="0"/>
                <a:ea typeface="宋体" panose="02010600030101010101" pitchFamily="2" charset="-122"/>
              </a:rPr>
              <a:t>(OVERFLOW);</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37224" name="Rectangle 8"/>
          <p:cNvSpPr/>
          <p:nvPr/>
        </p:nvSpPr>
        <p:spPr>
          <a:xfrm>
            <a:off x="654050" y="3349625"/>
            <a:ext cx="4524375" cy="1630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L.length = 0;</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L.listsize = LIST_INIT_SIZE;</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return</a:t>
            </a:r>
            <a:r>
              <a:rPr lang="en-US" altLang="zh-CN" b="0" dirty="0">
                <a:solidFill>
                  <a:srgbClr val="080808"/>
                </a:solidFill>
                <a:latin typeface="Times New Roman" panose="02020603050405020304" pitchFamily="18" charset="0"/>
                <a:ea typeface="宋体" panose="02010600030101010101" pitchFamily="2" charset="-122"/>
              </a:rPr>
              <a:t> OK;</a:t>
            </a:r>
            <a:endParaRPr lang="en-US" altLang="zh-CN" b="0" dirty="0">
              <a:solidFill>
                <a:srgbClr val="080808"/>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1+#ppt_w/2"/>
                                          </p:val>
                                        </p:tav>
                                        <p:tav tm="100000">
                                          <p:val>
                                            <p:strVal val="#ppt_x"/>
                                          </p:val>
                                        </p:tav>
                                      </p:tavLst>
                                    </p:anim>
                                    <p:anim calcmode="lin" valueType="num">
                                      <p:cBhvr additive="base">
                                        <p:cTn id="8"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37223"/>
                                        </p:tgtEl>
                                        <p:attrNameLst>
                                          <p:attrName>style.visibility</p:attrName>
                                        </p:attrNameLst>
                                      </p:cBhvr>
                                      <p:to>
                                        <p:strVal val="visible"/>
                                      </p:to>
                                    </p:set>
                                    <p:animEffect transition="in" filter="wipe(left)">
                                      <p:cBhvr>
                                        <p:cTn id="13" dur="300"/>
                                        <p:tgtEl>
                                          <p:spTgt spid="1372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37224"/>
                                        </p:tgtEl>
                                        <p:attrNameLst>
                                          <p:attrName>style.visibility</p:attrName>
                                        </p:attrNameLst>
                                      </p:cBhvr>
                                      <p:to>
                                        <p:strVal val="visible"/>
                                      </p:to>
                                    </p:set>
                                    <p:animEffect transition="in" filter="wipe(left)">
                                      <p:cBhvr>
                                        <p:cTn id="18" dur="300"/>
                                        <p:tgtEl>
                                          <p:spTgt spid="13722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137221"/>
                                        </p:tgtEl>
                                        <p:attrNameLst>
                                          <p:attrName>style.visibility</p:attrName>
                                        </p:attrNameLst>
                                      </p:cBhvr>
                                      <p:to>
                                        <p:strVal val="visible"/>
                                      </p:to>
                                    </p:set>
                                    <p:anim calcmode="lin" valueType="num">
                                      <p:cBhvr additive="base">
                                        <p:cTn id="23" dur="500" fill="hold"/>
                                        <p:tgtEl>
                                          <p:spTgt spid="137221"/>
                                        </p:tgtEl>
                                        <p:attrNameLst>
                                          <p:attrName>ppt_x</p:attrName>
                                        </p:attrNameLst>
                                      </p:cBhvr>
                                      <p:tavLst>
                                        <p:tav tm="0">
                                          <p:val>
                                            <p:strVal val="1+#ppt_w/2"/>
                                          </p:val>
                                        </p:tav>
                                        <p:tav tm="100000">
                                          <p:val>
                                            <p:strVal val="#ppt_x"/>
                                          </p:val>
                                        </p:tav>
                                      </p:tavLst>
                                    </p:anim>
                                    <p:anim calcmode="lin" valueType="num">
                                      <p:cBhvr additive="base">
                                        <p:cTn id="24"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137222"/>
                                        </p:tgtEl>
                                        <p:attrNameLst>
                                          <p:attrName>style.visibility</p:attrName>
                                        </p:attrNameLst>
                                      </p:cBhvr>
                                      <p:to>
                                        <p:strVal val="visible"/>
                                      </p:to>
                                    </p:set>
                                    <p:anim calcmode="lin" valueType="num">
                                      <p:cBhvr additive="base">
                                        <p:cTn id="29" dur="500" fill="hold"/>
                                        <p:tgtEl>
                                          <p:spTgt spid="137222"/>
                                        </p:tgtEl>
                                        <p:attrNameLst>
                                          <p:attrName>ppt_x</p:attrName>
                                        </p:attrNameLst>
                                      </p:cBhvr>
                                      <p:tavLst>
                                        <p:tav tm="0">
                                          <p:val>
                                            <p:strVal val="1+#ppt_w/2"/>
                                          </p:val>
                                        </p:tav>
                                        <p:tav tm="100000">
                                          <p:val>
                                            <p:strVal val="#ppt_x"/>
                                          </p:val>
                                        </p:tav>
                                      </p:tavLst>
                                    </p:anim>
                                    <p:anim calcmode="lin" valueType="num">
                                      <p:cBhvr additive="base">
                                        <p:cTn id="30"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P spid="137221" grpId="0"/>
      <p:bldP spid="137222" grpId="0"/>
      <p:bldP spid="137223" grpId="0"/>
      <p:bldP spid="1372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p:nvPr/>
        </p:nvSpPr>
        <p:spPr>
          <a:xfrm>
            <a:off x="0" y="0"/>
            <a:ext cx="9005888" cy="5989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sz="2400" b="0"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int LocateElem_Sq(SqList L, ElemType e,</a:t>
            </a:r>
            <a:endParaRPr lang="en-US" altLang="zh-CN" dirty="0">
              <a:solidFill>
                <a:schemeClr val="bg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dirty="0">
                <a:solidFill>
                  <a:schemeClr val="bg1"/>
                </a:solidFill>
                <a:latin typeface="Times New Roman" panose="02020603050405020304" pitchFamily="18" charset="0"/>
                <a:ea typeface="宋体" panose="02010600030101010101" pitchFamily="2" charset="-122"/>
              </a:rPr>
              <a:t>   Status (*compare)(ElemType, ElemType))</a:t>
            </a:r>
            <a:r>
              <a:rPr lang="en-US" altLang="zh-CN" sz="3200" dirty="0">
                <a:solidFill>
                  <a:schemeClr val="tx1"/>
                </a:solidFill>
                <a:latin typeface="Times New Roman" panose="02020603050405020304" pitchFamily="18" charset="0"/>
                <a:ea typeface="宋体" panose="02010600030101010101" pitchFamily="2" charset="-122"/>
              </a:rPr>
              <a:t> </a:t>
            </a:r>
            <a:endParaRPr lang="en-US" altLang="zh-CN" sz="320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zh-CN" sz="2400" b="0" dirty="0">
                <a:solidFill>
                  <a:srgbClr val="080808"/>
                </a:solidFill>
                <a:latin typeface="Times New Roman" panose="02020603050405020304" pitchFamily="18" charset="0"/>
                <a:ea typeface="宋体" panose="02010600030101010101" pitchFamily="2" charset="-122"/>
              </a:rPr>
              <a:t>在顺序表中查询第一个满足判定条件的数据元素，</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zh-CN"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  </a:t>
            </a:r>
            <a:r>
              <a:rPr lang="zh-CN" altLang="zh-CN" sz="2400" b="0" dirty="0">
                <a:solidFill>
                  <a:srgbClr val="080808"/>
                </a:solidFill>
                <a:latin typeface="Times New Roman" panose="02020603050405020304" pitchFamily="18" charset="0"/>
                <a:ea typeface="宋体" panose="02010600030101010101" pitchFamily="2" charset="-122"/>
              </a:rPr>
              <a:t>//</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zh-CN" sz="2400" b="0" dirty="0">
                <a:solidFill>
                  <a:srgbClr val="080808"/>
                </a:solidFill>
                <a:latin typeface="Times New Roman" panose="02020603050405020304" pitchFamily="18" charset="0"/>
                <a:ea typeface="宋体" panose="02010600030101010101" pitchFamily="2" charset="-122"/>
              </a:rPr>
              <a:t>若存在，则返回它的位序，否则返回 0</a:t>
            </a: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 LocateElem_Sq</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38245" name="Text Box 5"/>
          <p:cNvSpPr txBox="1"/>
          <p:nvPr/>
        </p:nvSpPr>
        <p:spPr>
          <a:xfrm>
            <a:off x="4730750" y="6019800"/>
            <a:ext cx="24130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b="0" dirty="0">
                <a:solidFill>
                  <a:schemeClr val="tx1"/>
                </a:solidFill>
                <a:latin typeface="Times New Roman" panose="02020603050405020304" pitchFamily="18" charset="0"/>
                <a:ea typeface="宋体" panose="02010600030101010101" pitchFamily="2" charset="-122"/>
              </a:rPr>
              <a:t>  </a:t>
            </a:r>
            <a:r>
              <a:rPr lang="en-US" altLang="zh-CN" sz="3600" i="1" dirty="0">
                <a:solidFill>
                  <a:srgbClr val="FF0000"/>
                </a:solidFill>
                <a:latin typeface="Times New Roman" panose="02020603050405020304" pitchFamily="18" charset="0"/>
                <a:ea typeface="宋体" panose="02010600030101010101" pitchFamily="2" charset="-122"/>
              </a:rPr>
              <a:t>O</a:t>
            </a:r>
            <a:r>
              <a:rPr lang="en-US" altLang="zh-CN" sz="3600" dirty="0">
                <a:solidFill>
                  <a:srgbClr val="FF0000"/>
                </a:solidFill>
                <a:latin typeface="Times New Roman" panose="02020603050405020304" pitchFamily="18" charset="0"/>
                <a:ea typeface="宋体" panose="02010600030101010101" pitchFamily="2" charset="-122"/>
              </a:rPr>
              <a:t>(</a:t>
            </a:r>
            <a:r>
              <a:rPr lang="en-US" altLang="zh-CN" sz="3200" b="0" dirty="0">
                <a:solidFill>
                  <a:srgbClr val="FF0000"/>
                </a:solidFill>
                <a:latin typeface="Times New Roman" panose="02020603050405020304" pitchFamily="18" charset="0"/>
                <a:ea typeface="宋体" panose="02010600030101010101" pitchFamily="2" charset="-122"/>
              </a:rPr>
              <a:t>L.length</a:t>
            </a:r>
            <a:r>
              <a:rPr lang="en-US" altLang="zh-CN" sz="3600" dirty="0">
                <a:solidFill>
                  <a:srgbClr val="FF0000"/>
                </a:solidFill>
                <a:latin typeface="Times New Roman" panose="02020603050405020304" pitchFamily="18" charset="0"/>
                <a:ea typeface="宋体" panose="02010600030101010101" pitchFamily="2" charset="-122"/>
              </a:rPr>
              <a:t>)</a:t>
            </a:r>
            <a:endParaRPr lang="en-US" altLang="zh-CN" sz="3600" dirty="0">
              <a:solidFill>
                <a:srgbClr val="FF0000"/>
              </a:solidFill>
              <a:latin typeface="Times New Roman" panose="02020603050405020304" pitchFamily="18" charset="0"/>
              <a:ea typeface="宋体" panose="02010600030101010101" pitchFamily="2" charset="-122"/>
            </a:endParaRPr>
          </a:p>
        </p:txBody>
      </p:sp>
      <p:sp>
        <p:nvSpPr>
          <p:cNvPr id="138246" name="Rectangle 6"/>
          <p:cNvSpPr/>
          <p:nvPr/>
        </p:nvSpPr>
        <p:spPr>
          <a:xfrm>
            <a:off x="409575" y="4440238"/>
            <a:ext cx="4138613" cy="1073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dirty="0">
                <a:solidFill>
                  <a:srgbClr val="990000"/>
                </a:solidFill>
                <a:latin typeface="Times New Roman" panose="02020603050405020304" pitchFamily="18" charset="0"/>
                <a:ea typeface="宋体" panose="02010600030101010101" pitchFamily="2" charset="-122"/>
              </a:rPr>
              <a:t>if</a:t>
            </a:r>
            <a:r>
              <a:rPr lang="en-US" altLang="zh-CN" b="0" dirty="0">
                <a:solidFill>
                  <a:srgbClr val="990000"/>
                </a:solidFill>
                <a:latin typeface="Times New Roman" panose="02020603050405020304" pitchFamily="18" charset="0"/>
                <a:ea typeface="宋体" panose="02010600030101010101" pitchFamily="2" charset="-122"/>
              </a:rPr>
              <a:t> (i &lt;= L.length)  </a:t>
            </a:r>
            <a:r>
              <a:rPr lang="en-US" altLang="zh-CN" dirty="0">
                <a:solidFill>
                  <a:srgbClr val="990000"/>
                </a:solidFill>
                <a:latin typeface="Times New Roman" panose="02020603050405020304" pitchFamily="18" charset="0"/>
                <a:ea typeface="宋体" panose="02010600030101010101" pitchFamily="2" charset="-122"/>
              </a:rPr>
              <a:t>return</a:t>
            </a:r>
            <a:r>
              <a:rPr lang="en-US" altLang="zh-CN" b="0" dirty="0">
                <a:solidFill>
                  <a:srgbClr val="990000"/>
                </a:solidFill>
                <a:latin typeface="Times New Roman" panose="02020603050405020304" pitchFamily="18" charset="0"/>
                <a:ea typeface="宋体" panose="02010600030101010101" pitchFamily="2" charset="-122"/>
              </a:rPr>
              <a:t> i;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dirty="0">
                <a:solidFill>
                  <a:srgbClr val="0000CC"/>
                </a:solidFill>
                <a:latin typeface="Times New Roman" panose="02020603050405020304" pitchFamily="18" charset="0"/>
                <a:ea typeface="宋体" panose="02010600030101010101" pitchFamily="2" charset="-122"/>
              </a:rPr>
              <a:t>else  return</a:t>
            </a:r>
            <a:r>
              <a:rPr lang="en-US" altLang="zh-CN" b="0" dirty="0">
                <a:solidFill>
                  <a:srgbClr val="0000CC"/>
                </a:solidFill>
                <a:latin typeface="Times New Roman" panose="02020603050405020304" pitchFamily="18" charset="0"/>
                <a:ea typeface="宋体" panose="02010600030101010101" pitchFamily="2" charset="-122"/>
              </a:rPr>
              <a:t> 0;</a:t>
            </a:r>
            <a:r>
              <a:rPr lang="en-US" altLang="zh-CN" b="0" dirty="0">
                <a:solidFill>
                  <a:srgbClr val="009999"/>
                </a:solidFill>
                <a:latin typeface="Times New Roman" panose="02020603050405020304" pitchFamily="18" charset="0"/>
                <a:ea typeface="宋体" panose="02010600030101010101" pitchFamily="2" charset="-122"/>
              </a:rPr>
              <a:t>  </a:t>
            </a:r>
            <a:endParaRPr lang="en-US" altLang="zh-CN" b="0" dirty="0">
              <a:solidFill>
                <a:srgbClr val="009999"/>
              </a:solidFill>
              <a:latin typeface="Times New Roman" panose="02020603050405020304" pitchFamily="18" charset="0"/>
              <a:ea typeface="宋体" panose="02010600030101010101" pitchFamily="2" charset="-122"/>
            </a:endParaRPr>
          </a:p>
        </p:txBody>
      </p:sp>
      <p:sp>
        <p:nvSpPr>
          <p:cNvPr id="138247" name="Text Box 7"/>
          <p:cNvSpPr txBox="1"/>
          <p:nvPr/>
        </p:nvSpPr>
        <p:spPr>
          <a:xfrm>
            <a:off x="788988" y="6055959"/>
            <a:ext cx="42640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隶书" panose="02010509060101010101" charset="-122"/>
              </a:rPr>
              <a:t>算法的时间复杂度为：</a:t>
            </a: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138248" name="Rectangle 8"/>
          <p:cNvSpPr/>
          <p:nvPr/>
        </p:nvSpPr>
        <p:spPr>
          <a:xfrm>
            <a:off x="363538" y="2138363"/>
            <a:ext cx="7196137" cy="1031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b="0" dirty="0">
                <a:solidFill>
                  <a:srgbClr val="0000CC"/>
                </a:solidFill>
                <a:latin typeface="Times New Roman" panose="02020603050405020304" pitchFamily="18" charset="0"/>
                <a:ea typeface="宋体" panose="02010600030101010101" pitchFamily="2" charset="-122"/>
              </a:rPr>
              <a:t>i = 1;                 </a:t>
            </a:r>
            <a:r>
              <a:rPr lang="en-US" altLang="zh-CN" sz="2400" b="0" dirty="0">
                <a:solidFill>
                  <a:srgbClr val="0000CC"/>
                </a:solidFill>
                <a:latin typeface="Times New Roman" panose="02020603050405020304" pitchFamily="18" charset="0"/>
                <a:ea typeface="宋体" panose="02010600030101010101" pitchFamily="2" charset="-122"/>
              </a:rPr>
              <a:t>// i </a:t>
            </a:r>
            <a:r>
              <a:rPr lang="zh-CN" altLang="en-US" sz="2400" b="0" dirty="0">
                <a:solidFill>
                  <a:srgbClr val="0000CC"/>
                </a:solidFill>
                <a:latin typeface="Times New Roman" panose="02020603050405020304" pitchFamily="18" charset="0"/>
                <a:ea typeface="宋体" panose="02010600030101010101" pitchFamily="2" charset="-122"/>
              </a:rPr>
              <a:t>的初值为第 </a:t>
            </a:r>
            <a:r>
              <a:rPr lang="en-US" altLang="zh-CN" sz="2400" b="0" dirty="0">
                <a:solidFill>
                  <a:srgbClr val="0000CC"/>
                </a:solidFill>
                <a:latin typeface="Times New Roman" panose="02020603050405020304" pitchFamily="18" charset="0"/>
                <a:ea typeface="宋体" panose="02010600030101010101" pitchFamily="2" charset="-122"/>
              </a:rPr>
              <a:t>1 </a:t>
            </a:r>
            <a:r>
              <a:rPr lang="zh-CN" altLang="en-US" sz="2400" b="0" dirty="0">
                <a:solidFill>
                  <a:srgbClr val="0000CC"/>
                </a:solidFill>
                <a:latin typeface="Times New Roman" panose="02020603050405020304" pitchFamily="18" charset="0"/>
                <a:ea typeface="宋体" panose="02010600030101010101" pitchFamily="2" charset="-122"/>
              </a:rPr>
              <a:t>个元素的位序</a:t>
            </a:r>
            <a:endParaRPr lang="zh-CN" altLang="en-US" sz="2400" b="0" dirty="0">
              <a:solidFill>
                <a:srgbClr val="0000CC"/>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p = L.elem;       </a:t>
            </a:r>
            <a:r>
              <a:rPr lang="en-US" altLang="zh-CN" sz="2400" b="0" dirty="0">
                <a:solidFill>
                  <a:srgbClr val="990000"/>
                </a:solidFill>
                <a:latin typeface="Times New Roman" panose="02020603050405020304" pitchFamily="18" charset="0"/>
                <a:ea typeface="宋体" panose="02010600030101010101" pitchFamily="2" charset="-122"/>
              </a:rPr>
              <a:t>// p </a:t>
            </a:r>
            <a:r>
              <a:rPr lang="zh-CN" altLang="en-US" sz="2400" b="0" dirty="0">
                <a:solidFill>
                  <a:srgbClr val="990000"/>
                </a:solidFill>
                <a:latin typeface="Times New Roman" panose="02020603050405020304" pitchFamily="18" charset="0"/>
                <a:ea typeface="宋体" panose="02010600030101010101" pitchFamily="2" charset="-122"/>
              </a:rPr>
              <a:t>的初值为第 </a:t>
            </a:r>
            <a:r>
              <a:rPr lang="en-US" altLang="zh-CN" sz="2400" b="0" dirty="0">
                <a:solidFill>
                  <a:srgbClr val="990000"/>
                </a:solidFill>
                <a:latin typeface="Times New Roman" panose="02020603050405020304" pitchFamily="18" charset="0"/>
                <a:ea typeface="宋体" panose="02010600030101010101" pitchFamily="2" charset="-122"/>
              </a:rPr>
              <a:t>1 </a:t>
            </a:r>
            <a:r>
              <a:rPr lang="zh-CN" altLang="en-US" sz="2400" b="0" dirty="0">
                <a:solidFill>
                  <a:srgbClr val="990000"/>
                </a:solidFill>
                <a:latin typeface="Times New Roman" panose="02020603050405020304" pitchFamily="18" charset="0"/>
                <a:ea typeface="宋体" panose="02010600030101010101" pitchFamily="2" charset="-122"/>
              </a:rPr>
              <a:t>个元素的存储位置</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38249" name="Rectangle 9"/>
          <p:cNvSpPr/>
          <p:nvPr/>
        </p:nvSpPr>
        <p:spPr>
          <a:xfrm>
            <a:off x="333375" y="3325813"/>
            <a:ext cx="7226300" cy="1073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5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while</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6600CC"/>
                </a:solidFill>
                <a:latin typeface="Times New Roman" panose="02020603050405020304" pitchFamily="18" charset="0"/>
                <a:ea typeface="宋体" panose="02010600030101010101" pitchFamily="2" charset="-122"/>
              </a:rPr>
              <a:t>(i &lt;= L.length </a:t>
            </a:r>
            <a:r>
              <a:rPr lang="en-US" altLang="zh-CN" dirty="0">
                <a:solidFill>
                  <a:srgbClr val="6600CC"/>
                </a:solidFill>
                <a:latin typeface="Times New Roman" panose="02020603050405020304" pitchFamily="18" charset="0"/>
                <a:ea typeface="宋体" panose="02010600030101010101" pitchFamily="2" charset="-122"/>
              </a:rPr>
              <a:t>&amp;&amp; !</a:t>
            </a:r>
            <a:r>
              <a:rPr lang="en-US" altLang="zh-CN" b="0" dirty="0">
                <a:solidFill>
                  <a:srgbClr val="6600CC"/>
                </a:solidFill>
                <a:latin typeface="Times New Roman" panose="02020603050405020304" pitchFamily="18" charset="0"/>
                <a:ea typeface="宋体" panose="02010600030101010101" pitchFamily="2" charset="-122"/>
              </a:rPr>
              <a:t>(*compare)(*p++, e))</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5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++i;</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38250" name="Rectangle 10"/>
          <p:cNvSpPr/>
          <p:nvPr/>
        </p:nvSpPr>
        <p:spPr>
          <a:xfrm>
            <a:off x="4981575" y="4506913"/>
            <a:ext cx="3232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rgbClr val="990000"/>
                </a:solidFill>
                <a:latin typeface="宋体" panose="02010600030101010101" pitchFamily="2" charset="-122"/>
                <a:ea typeface="宋体" panose="02010600030101010101" pitchFamily="2" charset="-122"/>
              </a:rPr>
              <a:t>//</a:t>
            </a:r>
            <a:r>
              <a:rPr lang="zh-CN" altLang="en-US" sz="2400" b="0" dirty="0">
                <a:solidFill>
                  <a:srgbClr val="990000"/>
                </a:solidFill>
                <a:latin typeface="宋体" panose="02010600030101010101" pitchFamily="2" charset="-122"/>
                <a:ea typeface="宋体" panose="02010600030101010101" pitchFamily="2" charset="-122"/>
              </a:rPr>
              <a:t>找到满足条件的元素</a:t>
            </a:r>
            <a:endParaRPr lang="zh-CN" altLang="en-US" sz="2400" b="0" dirty="0">
              <a:solidFill>
                <a:srgbClr val="990000"/>
              </a:solidFill>
              <a:latin typeface="宋体" panose="02010600030101010101" pitchFamily="2" charset="-122"/>
              <a:ea typeface="宋体" panose="02010600030101010101" pitchFamily="2" charset="-122"/>
            </a:endParaRPr>
          </a:p>
        </p:txBody>
      </p:sp>
      <p:sp>
        <p:nvSpPr>
          <p:cNvPr id="138251" name="Rectangle 11"/>
          <p:cNvSpPr/>
          <p:nvPr/>
        </p:nvSpPr>
        <p:spPr>
          <a:xfrm>
            <a:off x="3028950" y="5072063"/>
            <a:ext cx="37814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rgbClr val="0000CC"/>
                </a:solidFill>
                <a:latin typeface="Times New Roman" panose="02020603050405020304" pitchFamily="18" charset="0"/>
                <a:ea typeface="宋体" panose="02010600030101010101" pitchFamily="2" charset="-122"/>
              </a:rPr>
              <a:t>// </a:t>
            </a:r>
            <a:r>
              <a:rPr lang="zh-CN" altLang="en-US" sz="2400" b="0" dirty="0">
                <a:solidFill>
                  <a:srgbClr val="0000CC"/>
                </a:solidFill>
                <a:latin typeface="Times New Roman" panose="02020603050405020304" pitchFamily="18" charset="0"/>
                <a:ea typeface="宋体" panose="02010600030101010101" pitchFamily="2" charset="-122"/>
              </a:rPr>
              <a:t>没有找到满足条件的元素</a:t>
            </a:r>
            <a:endParaRPr lang="zh-CN" altLang="en-US" sz="2400" b="0"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checkerboard(down)">
                                      <p:cBhvr>
                                        <p:cTn id="7" dur="500"/>
                                        <p:tgtEl>
                                          <p:spTgt spid="138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8248"/>
                                        </p:tgtEl>
                                        <p:attrNameLst>
                                          <p:attrName>style.visibility</p:attrName>
                                        </p:attrNameLst>
                                      </p:cBhvr>
                                      <p:to>
                                        <p:strVal val="visible"/>
                                      </p:to>
                                    </p:set>
                                    <p:animEffect transition="in" filter="wipe(left)">
                                      <p:cBhvr>
                                        <p:cTn id="12" dur="75"/>
                                        <p:tgtEl>
                                          <p:spTgt spid="138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8249"/>
                                        </p:tgtEl>
                                        <p:attrNameLst>
                                          <p:attrName>style.visibility</p:attrName>
                                        </p:attrNameLst>
                                      </p:cBhvr>
                                      <p:to>
                                        <p:strVal val="visible"/>
                                      </p:to>
                                    </p:set>
                                    <p:animEffect transition="in" filter="wipe(left)">
                                      <p:cBhvr>
                                        <p:cTn id="17" dur="75"/>
                                        <p:tgtEl>
                                          <p:spTgt spid="1382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8246"/>
                                        </p:tgtEl>
                                        <p:attrNameLst>
                                          <p:attrName>style.visibility</p:attrName>
                                        </p:attrNameLst>
                                      </p:cBhvr>
                                      <p:to>
                                        <p:strVal val="visible"/>
                                      </p:to>
                                    </p:set>
                                    <p:animEffect transition="in" filter="wipe(left)">
                                      <p:cBhvr>
                                        <p:cTn id="22" dur="75"/>
                                        <p:tgtEl>
                                          <p:spTgt spid="1382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50"/>
                                        </p:tgtEl>
                                        <p:attrNameLst>
                                          <p:attrName>style.visibility</p:attrName>
                                        </p:attrNameLst>
                                      </p:cBhvr>
                                      <p:to>
                                        <p:strVal val="visible"/>
                                      </p:to>
                                    </p:set>
                                    <p:animEffect transition="in" filter="wipe(left)">
                                      <p:cBhvr>
                                        <p:cTn id="27" dur="500"/>
                                        <p:tgtEl>
                                          <p:spTgt spid="1382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51"/>
                                        </p:tgtEl>
                                        <p:attrNameLst>
                                          <p:attrName>style.visibility</p:attrName>
                                        </p:attrNameLst>
                                      </p:cBhvr>
                                      <p:to>
                                        <p:strVal val="visible"/>
                                      </p:to>
                                    </p:set>
                                    <p:animEffect transition="in" filter="wipe(left)">
                                      <p:cBhvr>
                                        <p:cTn id="32" dur="500"/>
                                        <p:tgtEl>
                                          <p:spTgt spid="138251"/>
                                        </p:tgtEl>
                                      </p:cBhvr>
                                    </p:animEffect>
                                  </p:childTnLst>
                                  <p:subTnLst>
                                    <p:set>
                                      <p:cBhvr override="childStyle">
                                        <p:cTn dur="1" fill="hold" display="0" masterRel="nextClick" afterEffect="1"/>
                                        <p:tgtEl>
                                          <p:spTgt spid="13825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8247"/>
                                        </p:tgtEl>
                                        <p:attrNameLst>
                                          <p:attrName>style.visibility</p:attrName>
                                        </p:attrNameLst>
                                      </p:cBhvr>
                                      <p:to>
                                        <p:strVal val="visible"/>
                                      </p:to>
                                    </p:set>
                                    <p:anim calcmode="lin" valueType="num">
                                      <p:cBhvr additive="base">
                                        <p:cTn id="37" dur="500" fill="hold"/>
                                        <p:tgtEl>
                                          <p:spTgt spid="138247"/>
                                        </p:tgtEl>
                                        <p:attrNameLst>
                                          <p:attrName>ppt_x</p:attrName>
                                        </p:attrNameLst>
                                      </p:cBhvr>
                                      <p:tavLst>
                                        <p:tav tm="0">
                                          <p:val>
                                            <p:strVal val="1+#ppt_w/2"/>
                                          </p:val>
                                        </p:tav>
                                        <p:tav tm="100000">
                                          <p:val>
                                            <p:strVal val="#ppt_x"/>
                                          </p:val>
                                        </p:tav>
                                      </p:tavLst>
                                    </p:anim>
                                    <p:anim calcmode="lin" valueType="num">
                                      <p:cBhvr additive="base">
                                        <p:cTn id="38"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8245"/>
                                        </p:tgtEl>
                                        <p:attrNameLst>
                                          <p:attrName>style.visibility</p:attrName>
                                        </p:attrNameLst>
                                      </p:cBhvr>
                                      <p:to>
                                        <p:strVal val="visible"/>
                                      </p:to>
                                    </p:set>
                                    <p:animEffect transition="in" filter="wipe(left)">
                                      <p:cBhvr>
                                        <p:cTn id="43"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138247" grpId="0"/>
      <p:bldP spid="138248" grpId="0"/>
      <p:bldP spid="138249" grpId="0"/>
      <p:bldP spid="138250" grpId="0"/>
      <p:bldP spid="1382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p:cNvSpPr txBox="1"/>
          <p:nvPr/>
        </p:nvSpPr>
        <p:spPr>
          <a:xfrm>
            <a:off x="769938" y="1528763"/>
            <a:ext cx="5467350"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线性表操作</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           </a:t>
            </a:r>
            <a:r>
              <a:rPr lang="en-US" altLang="zh-CN" dirty="0">
                <a:solidFill>
                  <a:srgbClr val="080808"/>
                </a:solidFill>
                <a:latin typeface="Times New Roman" panose="02020603050405020304" pitchFamily="18" charset="0"/>
                <a:ea typeface="宋体" panose="02010600030101010101" pitchFamily="2" charset="-122"/>
              </a:rPr>
              <a:t>ListInsert(&amp;L, i, e)</a:t>
            </a:r>
            <a:r>
              <a:rPr lang="zh-CN" altLang="en-US" b="0" dirty="0">
                <a:solidFill>
                  <a:srgbClr val="080808"/>
                </a:solidFill>
                <a:latin typeface="Times New Roman" panose="02020603050405020304" pitchFamily="18" charset="0"/>
                <a:ea typeface="宋体" panose="02010600030101010101" pitchFamily="2" charset="-122"/>
              </a:rPr>
              <a:t>的实现：</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39269" name="Text Box 5"/>
          <p:cNvSpPr txBox="1"/>
          <p:nvPr/>
        </p:nvSpPr>
        <p:spPr>
          <a:xfrm>
            <a:off x="733425" y="3271838"/>
            <a:ext cx="17319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宋体" panose="02010600030101010101" pitchFamily="2" charset="-122"/>
              </a:rPr>
              <a:t>首先分析</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b="0" dirty="0">
              <a:solidFill>
                <a:srgbClr val="FF0000"/>
              </a:solidFill>
              <a:latin typeface="Times New Roman" panose="02020603050405020304" pitchFamily="18" charset="0"/>
              <a:ea typeface="宋体" panose="02010600030101010101" pitchFamily="2" charset="-122"/>
            </a:endParaRPr>
          </a:p>
        </p:txBody>
      </p:sp>
      <p:sp>
        <p:nvSpPr>
          <p:cNvPr id="139270" name="Text Box 6"/>
          <p:cNvSpPr txBox="1"/>
          <p:nvPr/>
        </p:nvSpPr>
        <p:spPr>
          <a:xfrm>
            <a:off x="1760538" y="3913188"/>
            <a:ext cx="5518150" cy="17160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插入元素时，</a:t>
            </a: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线性表的逻辑结构发生什么变化？</a:t>
            </a: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 calcmode="lin" valueType="num">
                                      <p:cBhvr additive="base">
                                        <p:cTn id="7" dur="500" fill="hold"/>
                                        <p:tgtEl>
                                          <p:spTgt spid="139268"/>
                                        </p:tgtEl>
                                        <p:attrNameLst>
                                          <p:attrName>ppt_x</p:attrName>
                                        </p:attrNameLst>
                                      </p:cBhvr>
                                      <p:tavLst>
                                        <p:tav tm="0">
                                          <p:val>
                                            <p:strVal val="#ppt_x"/>
                                          </p:val>
                                        </p:tav>
                                        <p:tav tm="100000">
                                          <p:val>
                                            <p:strVal val="#ppt_x"/>
                                          </p:val>
                                        </p:tav>
                                      </p:tavLst>
                                    </p:anim>
                                    <p:anim calcmode="lin" valueType="num">
                                      <p:cBhvr additive="base">
                                        <p:cTn id="8" dur="500" fill="hold"/>
                                        <p:tgtEl>
                                          <p:spTgt spid="13926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9269"/>
                                        </p:tgtEl>
                                        <p:attrNameLst>
                                          <p:attrName>style.visibility</p:attrName>
                                        </p:attrNameLst>
                                      </p:cBhvr>
                                      <p:to>
                                        <p:strVal val="visible"/>
                                      </p:to>
                                    </p:set>
                                    <p:animEffect transition="in" filter="wipe(left)">
                                      <p:cBhvr>
                                        <p:cTn id="13" dur="500"/>
                                        <p:tgtEl>
                                          <p:spTgt spid="13926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39270"/>
                                        </p:tgtEl>
                                        <p:attrNameLst>
                                          <p:attrName>style.visibility</p:attrName>
                                        </p:attrNameLst>
                                      </p:cBhvr>
                                      <p:to>
                                        <p:strVal val="visible"/>
                                      </p:to>
                                    </p:set>
                                    <p:animEffect transition="in" filter="wipe(left)">
                                      <p:cBhvr>
                                        <p:cTn id="18" dur="3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69" grpId="0"/>
      <p:bldP spid="1392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p:nvPr/>
        </p:nvSpPr>
        <p:spPr>
          <a:xfrm>
            <a:off x="0" y="1428750"/>
            <a:ext cx="45735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i</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n</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改变为</a:t>
            </a:r>
            <a:endParaRPr lang="zh-CN" altLang="en-US" dirty="0">
              <a:solidFill>
                <a:schemeClr val="tx1"/>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146050" y="3324225"/>
            <a:ext cx="9472613" cy="990600"/>
            <a:chOff x="0" y="2208"/>
            <a:chExt cx="5967" cy="624"/>
          </a:xfrm>
        </p:grpSpPr>
        <p:sp>
          <p:nvSpPr>
            <p:cNvPr id="44075" name="Text Box 6"/>
            <p:cNvSpPr txBox="1"/>
            <p:nvPr/>
          </p:nvSpPr>
          <p:spPr>
            <a:xfrm>
              <a:off x="159" y="2208"/>
              <a:ext cx="5808"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2</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i</a:t>
              </a:r>
              <a:r>
                <a:rPr lang="en-US" altLang="zh-CN" dirty="0">
                  <a:solidFill>
                    <a:schemeClr val="tx1"/>
                  </a:solidFill>
                  <a:latin typeface="Times New Roman" panose="02020603050405020304" pitchFamily="18" charset="0"/>
                  <a:ea typeface="楷体_GB2312" pitchFamily="49" charset="-122"/>
                </a:rPr>
                <a:t>  </a:t>
              </a:r>
              <a:r>
                <a:rPr lang="en-US" altLang="zh-CN" baseline="-25000"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n</a:t>
              </a:r>
              <a:endParaRPr lang="en-US" altLang="zh-CN" baseline="-25000" dirty="0">
                <a:solidFill>
                  <a:schemeClr val="tx1"/>
                </a:solidFill>
                <a:latin typeface="Times New Roman" panose="02020603050405020304" pitchFamily="18" charset="0"/>
                <a:ea typeface="楷体_GB2312" pitchFamily="49" charset="-122"/>
              </a:endParaRPr>
            </a:p>
          </p:txBody>
        </p:sp>
        <p:sp>
          <p:nvSpPr>
            <p:cNvPr id="44076" name="Line 7"/>
            <p:cNvSpPr/>
            <p:nvPr/>
          </p:nvSpPr>
          <p:spPr>
            <a:xfrm>
              <a:off x="0" y="2304"/>
              <a:ext cx="5568" cy="0"/>
            </a:xfrm>
            <a:prstGeom prst="line">
              <a:avLst/>
            </a:prstGeom>
            <a:ln w="9525" cap="flat" cmpd="sng">
              <a:solidFill>
                <a:schemeClr val="tx1"/>
              </a:solidFill>
              <a:prstDash val="solid"/>
              <a:headEnd type="none" w="med" len="med"/>
              <a:tailEnd type="none" w="med" len="med"/>
            </a:ln>
          </p:spPr>
        </p:sp>
        <p:sp>
          <p:nvSpPr>
            <p:cNvPr id="44077" name="Line 8"/>
            <p:cNvSpPr/>
            <p:nvPr/>
          </p:nvSpPr>
          <p:spPr>
            <a:xfrm>
              <a:off x="0" y="2784"/>
              <a:ext cx="5520" cy="0"/>
            </a:xfrm>
            <a:prstGeom prst="line">
              <a:avLst/>
            </a:prstGeom>
            <a:ln w="9525" cap="flat" cmpd="sng">
              <a:solidFill>
                <a:schemeClr val="tx1"/>
              </a:solidFill>
              <a:prstDash val="solid"/>
              <a:headEnd type="none" w="med" len="med"/>
              <a:tailEnd type="none" w="med" len="med"/>
            </a:ln>
          </p:spPr>
        </p:sp>
        <p:sp>
          <p:nvSpPr>
            <p:cNvPr id="44078" name="Line 9"/>
            <p:cNvSpPr/>
            <p:nvPr/>
          </p:nvSpPr>
          <p:spPr>
            <a:xfrm>
              <a:off x="1968" y="2304"/>
              <a:ext cx="0" cy="480"/>
            </a:xfrm>
            <a:prstGeom prst="line">
              <a:avLst/>
            </a:prstGeom>
            <a:ln w="9525" cap="flat" cmpd="sng">
              <a:solidFill>
                <a:schemeClr val="tx1"/>
              </a:solidFill>
              <a:prstDash val="solid"/>
              <a:headEnd type="none" w="med" len="med"/>
              <a:tailEnd type="none" w="med" len="med"/>
            </a:ln>
          </p:spPr>
        </p:sp>
        <p:sp>
          <p:nvSpPr>
            <p:cNvPr id="44079" name="Line 10"/>
            <p:cNvSpPr/>
            <p:nvPr/>
          </p:nvSpPr>
          <p:spPr>
            <a:xfrm>
              <a:off x="2736" y="2304"/>
              <a:ext cx="0" cy="480"/>
            </a:xfrm>
            <a:prstGeom prst="line">
              <a:avLst/>
            </a:prstGeom>
            <a:ln w="9525" cap="flat" cmpd="sng">
              <a:solidFill>
                <a:schemeClr val="tx1"/>
              </a:solidFill>
              <a:prstDash val="solid"/>
              <a:headEnd type="none" w="med" len="med"/>
              <a:tailEnd type="none" w="med" len="med"/>
            </a:ln>
          </p:spPr>
        </p:sp>
        <p:sp>
          <p:nvSpPr>
            <p:cNvPr id="44080" name="Line 11"/>
            <p:cNvSpPr/>
            <p:nvPr/>
          </p:nvSpPr>
          <p:spPr>
            <a:xfrm>
              <a:off x="3312" y="2304"/>
              <a:ext cx="0" cy="480"/>
            </a:xfrm>
            <a:prstGeom prst="line">
              <a:avLst/>
            </a:prstGeom>
            <a:ln w="9525" cap="flat" cmpd="sng">
              <a:solidFill>
                <a:schemeClr val="tx1"/>
              </a:solidFill>
              <a:prstDash val="solid"/>
              <a:headEnd type="none" w="med" len="med"/>
              <a:tailEnd type="none" w="med" len="med"/>
            </a:ln>
          </p:spPr>
        </p:sp>
        <p:sp>
          <p:nvSpPr>
            <p:cNvPr id="44081" name="Line 12"/>
            <p:cNvSpPr/>
            <p:nvPr/>
          </p:nvSpPr>
          <p:spPr>
            <a:xfrm>
              <a:off x="4896" y="2304"/>
              <a:ext cx="0" cy="480"/>
            </a:xfrm>
            <a:prstGeom prst="line">
              <a:avLst/>
            </a:prstGeom>
            <a:ln w="9525" cap="flat" cmpd="sng">
              <a:solidFill>
                <a:schemeClr val="tx1"/>
              </a:solidFill>
              <a:prstDash val="solid"/>
              <a:headEnd type="none" w="med" len="med"/>
              <a:tailEnd type="none" w="med" len="med"/>
            </a:ln>
          </p:spPr>
        </p:sp>
        <p:sp>
          <p:nvSpPr>
            <p:cNvPr id="44082" name="Line 13"/>
            <p:cNvSpPr/>
            <p:nvPr/>
          </p:nvSpPr>
          <p:spPr>
            <a:xfrm>
              <a:off x="591" y="2304"/>
              <a:ext cx="0" cy="480"/>
            </a:xfrm>
            <a:prstGeom prst="line">
              <a:avLst/>
            </a:prstGeom>
            <a:ln w="9525" cap="flat" cmpd="sng">
              <a:solidFill>
                <a:schemeClr val="tx1"/>
              </a:solidFill>
              <a:prstDash val="solid"/>
              <a:headEnd type="none" w="med" len="med"/>
              <a:tailEnd type="none" w="med" len="med"/>
            </a:ln>
          </p:spPr>
        </p:sp>
        <p:sp>
          <p:nvSpPr>
            <p:cNvPr id="44083" name="Line 14"/>
            <p:cNvSpPr/>
            <p:nvPr/>
          </p:nvSpPr>
          <p:spPr>
            <a:xfrm>
              <a:off x="1152" y="2304"/>
              <a:ext cx="0" cy="480"/>
            </a:xfrm>
            <a:prstGeom prst="line">
              <a:avLst/>
            </a:prstGeom>
            <a:ln w="9525" cap="flat" cmpd="sng">
              <a:solidFill>
                <a:schemeClr val="tx1"/>
              </a:solidFill>
              <a:prstDash val="solid"/>
              <a:headEnd type="none" w="med" len="med"/>
              <a:tailEnd type="none" w="med" len="med"/>
            </a:ln>
          </p:spPr>
        </p:sp>
        <p:sp>
          <p:nvSpPr>
            <p:cNvPr id="44084" name="Line 15"/>
            <p:cNvSpPr/>
            <p:nvPr/>
          </p:nvSpPr>
          <p:spPr>
            <a:xfrm>
              <a:off x="4128" y="2304"/>
              <a:ext cx="0" cy="528"/>
            </a:xfrm>
            <a:prstGeom prst="line">
              <a:avLst/>
            </a:prstGeom>
            <a:ln w="9525" cap="flat" cmpd="sng">
              <a:solidFill>
                <a:schemeClr val="tx1"/>
              </a:solidFill>
              <a:prstDash val="solid"/>
              <a:headEnd type="none" w="med" len="med"/>
              <a:tailEnd type="none" w="med" len="med"/>
            </a:ln>
          </p:spPr>
        </p:sp>
      </p:grpSp>
      <p:grpSp>
        <p:nvGrpSpPr>
          <p:cNvPr id="3" name="Group 16"/>
          <p:cNvGrpSpPr/>
          <p:nvPr/>
        </p:nvGrpSpPr>
        <p:grpSpPr>
          <a:xfrm>
            <a:off x="146050" y="4924425"/>
            <a:ext cx="4343400" cy="762000"/>
            <a:chOff x="0" y="3216"/>
            <a:chExt cx="2736" cy="480"/>
          </a:xfrm>
        </p:grpSpPr>
        <p:sp>
          <p:nvSpPr>
            <p:cNvPr id="44068" name="Text Box 17"/>
            <p:cNvSpPr txBox="1"/>
            <p:nvPr/>
          </p:nvSpPr>
          <p:spPr>
            <a:xfrm>
              <a:off x="144" y="3320"/>
              <a:ext cx="250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2</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p:txBody>
        </p:sp>
        <p:sp>
          <p:nvSpPr>
            <p:cNvPr id="44069" name="Line 18"/>
            <p:cNvSpPr/>
            <p:nvPr/>
          </p:nvSpPr>
          <p:spPr>
            <a:xfrm>
              <a:off x="1152" y="3216"/>
              <a:ext cx="0" cy="480"/>
            </a:xfrm>
            <a:prstGeom prst="line">
              <a:avLst/>
            </a:prstGeom>
            <a:ln w="9525" cap="flat" cmpd="sng">
              <a:solidFill>
                <a:schemeClr val="tx1"/>
              </a:solidFill>
              <a:prstDash val="solid"/>
              <a:headEnd type="none" w="med" len="med"/>
              <a:tailEnd type="none" w="med" len="med"/>
            </a:ln>
          </p:spPr>
        </p:sp>
        <p:sp>
          <p:nvSpPr>
            <p:cNvPr id="44070" name="Line 19"/>
            <p:cNvSpPr/>
            <p:nvPr/>
          </p:nvSpPr>
          <p:spPr>
            <a:xfrm>
              <a:off x="1968" y="3216"/>
              <a:ext cx="0" cy="480"/>
            </a:xfrm>
            <a:prstGeom prst="line">
              <a:avLst/>
            </a:prstGeom>
            <a:ln w="9525" cap="flat" cmpd="sng">
              <a:solidFill>
                <a:schemeClr val="tx1"/>
              </a:solidFill>
              <a:prstDash val="solid"/>
              <a:headEnd type="none" w="med" len="med"/>
              <a:tailEnd type="none" w="med" len="med"/>
            </a:ln>
          </p:spPr>
        </p:sp>
        <p:sp>
          <p:nvSpPr>
            <p:cNvPr id="44071" name="Line 20"/>
            <p:cNvSpPr/>
            <p:nvPr/>
          </p:nvSpPr>
          <p:spPr>
            <a:xfrm>
              <a:off x="0" y="3216"/>
              <a:ext cx="2736" cy="0"/>
            </a:xfrm>
            <a:prstGeom prst="line">
              <a:avLst/>
            </a:prstGeom>
            <a:ln w="9525" cap="flat" cmpd="sng">
              <a:solidFill>
                <a:schemeClr val="tx1"/>
              </a:solidFill>
              <a:prstDash val="solid"/>
              <a:headEnd type="none" w="med" len="med"/>
              <a:tailEnd type="none" w="med" len="med"/>
            </a:ln>
          </p:spPr>
        </p:sp>
        <p:sp>
          <p:nvSpPr>
            <p:cNvPr id="44072" name="Line 21"/>
            <p:cNvSpPr/>
            <p:nvPr/>
          </p:nvSpPr>
          <p:spPr>
            <a:xfrm>
              <a:off x="0" y="3696"/>
              <a:ext cx="2736" cy="0"/>
            </a:xfrm>
            <a:prstGeom prst="line">
              <a:avLst/>
            </a:prstGeom>
            <a:ln w="9525" cap="flat" cmpd="sng">
              <a:solidFill>
                <a:schemeClr val="tx1"/>
              </a:solidFill>
              <a:prstDash val="solid"/>
              <a:headEnd type="none" w="med" len="med"/>
              <a:tailEnd type="none" w="med" len="med"/>
            </a:ln>
          </p:spPr>
        </p:sp>
        <p:sp>
          <p:nvSpPr>
            <p:cNvPr id="44073" name="Line 22"/>
            <p:cNvSpPr/>
            <p:nvPr/>
          </p:nvSpPr>
          <p:spPr>
            <a:xfrm>
              <a:off x="591" y="3216"/>
              <a:ext cx="0" cy="480"/>
            </a:xfrm>
            <a:prstGeom prst="line">
              <a:avLst/>
            </a:prstGeom>
            <a:ln w="9525" cap="flat" cmpd="sng">
              <a:solidFill>
                <a:schemeClr val="tx1"/>
              </a:solidFill>
              <a:prstDash val="solid"/>
              <a:headEnd type="none" w="med" len="med"/>
              <a:tailEnd type="none" w="med" len="med"/>
            </a:ln>
          </p:spPr>
        </p:sp>
        <p:sp>
          <p:nvSpPr>
            <p:cNvPr id="44074" name="Line 23"/>
            <p:cNvSpPr/>
            <p:nvPr/>
          </p:nvSpPr>
          <p:spPr>
            <a:xfrm>
              <a:off x="2736" y="3216"/>
              <a:ext cx="0" cy="480"/>
            </a:xfrm>
            <a:prstGeom prst="line">
              <a:avLst/>
            </a:prstGeom>
            <a:ln w="9525" cap="flat" cmpd="sng">
              <a:solidFill>
                <a:schemeClr val="tx1"/>
              </a:solidFill>
              <a:prstDash val="solid"/>
              <a:headEnd type="none" w="med" len="med"/>
              <a:tailEnd type="none" w="med" len="med"/>
            </a:ln>
          </p:spPr>
        </p:sp>
      </p:grpSp>
      <p:grpSp>
        <p:nvGrpSpPr>
          <p:cNvPr id="4" name="Group 24"/>
          <p:cNvGrpSpPr/>
          <p:nvPr/>
        </p:nvGrpSpPr>
        <p:grpSpPr>
          <a:xfrm>
            <a:off x="6699250" y="4924425"/>
            <a:ext cx="1143000" cy="762000"/>
            <a:chOff x="4128" y="3216"/>
            <a:chExt cx="720" cy="480"/>
          </a:xfrm>
        </p:grpSpPr>
        <p:sp>
          <p:nvSpPr>
            <p:cNvPr id="44064" name="Text Box 25"/>
            <p:cNvSpPr txBox="1"/>
            <p:nvPr/>
          </p:nvSpPr>
          <p:spPr>
            <a:xfrm>
              <a:off x="4224" y="3320"/>
              <a:ext cx="34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44065" name="Line 26"/>
            <p:cNvSpPr/>
            <p:nvPr/>
          </p:nvSpPr>
          <p:spPr>
            <a:xfrm>
              <a:off x="4128" y="3216"/>
              <a:ext cx="720" cy="0"/>
            </a:xfrm>
            <a:prstGeom prst="line">
              <a:avLst/>
            </a:prstGeom>
            <a:ln w="9525" cap="flat" cmpd="sng">
              <a:solidFill>
                <a:schemeClr val="tx1"/>
              </a:solidFill>
              <a:prstDash val="solid"/>
              <a:headEnd type="none" w="med" len="med"/>
              <a:tailEnd type="none" w="med" len="med"/>
            </a:ln>
          </p:spPr>
        </p:sp>
        <p:sp>
          <p:nvSpPr>
            <p:cNvPr id="44066" name="Line 27"/>
            <p:cNvSpPr/>
            <p:nvPr/>
          </p:nvSpPr>
          <p:spPr>
            <a:xfrm>
              <a:off x="4128" y="3696"/>
              <a:ext cx="720" cy="0"/>
            </a:xfrm>
            <a:prstGeom prst="line">
              <a:avLst/>
            </a:prstGeom>
            <a:ln w="9525" cap="flat" cmpd="sng">
              <a:solidFill>
                <a:schemeClr val="tx1"/>
              </a:solidFill>
              <a:prstDash val="solid"/>
              <a:headEnd type="none" w="med" len="med"/>
              <a:tailEnd type="none" w="med" len="med"/>
            </a:ln>
          </p:spPr>
        </p:sp>
        <p:sp>
          <p:nvSpPr>
            <p:cNvPr id="44067" name="Line 28"/>
            <p:cNvSpPr/>
            <p:nvPr/>
          </p:nvSpPr>
          <p:spPr>
            <a:xfrm>
              <a:off x="4128" y="3216"/>
              <a:ext cx="0" cy="480"/>
            </a:xfrm>
            <a:prstGeom prst="line">
              <a:avLst/>
            </a:prstGeom>
            <a:ln w="9525" cap="flat" cmpd="sng">
              <a:solidFill>
                <a:schemeClr val="tx1"/>
              </a:solidFill>
              <a:prstDash val="solid"/>
              <a:headEnd type="none" w="med" len="med"/>
              <a:tailEnd type="none" w="med" len="med"/>
            </a:ln>
          </p:spPr>
        </p:sp>
      </p:grpSp>
      <p:grpSp>
        <p:nvGrpSpPr>
          <p:cNvPr id="5" name="Group 29"/>
          <p:cNvGrpSpPr/>
          <p:nvPr/>
        </p:nvGrpSpPr>
        <p:grpSpPr>
          <a:xfrm>
            <a:off x="5480050" y="4924425"/>
            <a:ext cx="1295400" cy="762000"/>
            <a:chOff x="3360" y="3216"/>
            <a:chExt cx="816" cy="480"/>
          </a:xfrm>
        </p:grpSpPr>
        <p:sp>
          <p:nvSpPr>
            <p:cNvPr id="44058" name="Line 30"/>
            <p:cNvSpPr/>
            <p:nvPr/>
          </p:nvSpPr>
          <p:spPr>
            <a:xfrm>
              <a:off x="3360" y="3216"/>
              <a:ext cx="816" cy="0"/>
            </a:xfrm>
            <a:prstGeom prst="line">
              <a:avLst/>
            </a:prstGeom>
            <a:ln w="9525" cap="flat" cmpd="sng">
              <a:solidFill>
                <a:schemeClr val="tx1"/>
              </a:solidFill>
              <a:prstDash val="solid"/>
              <a:headEnd type="none" w="med" len="med"/>
              <a:tailEnd type="none" w="med" len="med"/>
            </a:ln>
          </p:spPr>
        </p:sp>
        <p:grpSp>
          <p:nvGrpSpPr>
            <p:cNvPr id="44059" name="Group 31"/>
            <p:cNvGrpSpPr/>
            <p:nvPr/>
          </p:nvGrpSpPr>
          <p:grpSpPr>
            <a:xfrm>
              <a:off x="3360" y="3216"/>
              <a:ext cx="768" cy="480"/>
              <a:chOff x="3360" y="3216"/>
              <a:chExt cx="768" cy="480"/>
            </a:xfrm>
          </p:grpSpPr>
          <p:sp>
            <p:nvSpPr>
              <p:cNvPr id="44060" name="Text Box 32"/>
              <p:cNvSpPr txBox="1"/>
              <p:nvPr/>
            </p:nvSpPr>
            <p:spPr>
              <a:xfrm>
                <a:off x="3504" y="3274"/>
                <a:ext cx="270"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i</a:t>
                </a:r>
                <a:endParaRPr lang="en-US" altLang="zh-CN" baseline="-25000" dirty="0">
                  <a:solidFill>
                    <a:schemeClr val="tx1"/>
                  </a:solidFill>
                  <a:latin typeface="Times New Roman" panose="02020603050405020304" pitchFamily="18" charset="0"/>
                  <a:ea typeface="楷体_GB2312" pitchFamily="49" charset="-122"/>
                </a:endParaRPr>
              </a:p>
            </p:txBody>
          </p:sp>
          <p:sp>
            <p:nvSpPr>
              <p:cNvPr id="44061" name="Line 33"/>
              <p:cNvSpPr/>
              <p:nvPr/>
            </p:nvSpPr>
            <p:spPr>
              <a:xfrm>
                <a:off x="3615" y="3696"/>
                <a:ext cx="129" cy="0"/>
              </a:xfrm>
              <a:prstGeom prst="line">
                <a:avLst/>
              </a:prstGeom>
              <a:ln w="9525" cap="flat" cmpd="sng">
                <a:solidFill>
                  <a:schemeClr val="tx1"/>
                </a:solidFill>
                <a:prstDash val="solid"/>
                <a:headEnd type="none" w="med" len="med"/>
                <a:tailEnd type="none" w="med" len="med"/>
              </a:ln>
            </p:spPr>
          </p:sp>
          <p:sp>
            <p:nvSpPr>
              <p:cNvPr id="44062" name="Line 34"/>
              <p:cNvSpPr/>
              <p:nvPr/>
            </p:nvSpPr>
            <p:spPr>
              <a:xfrm>
                <a:off x="3360" y="3696"/>
                <a:ext cx="768" cy="0"/>
              </a:xfrm>
              <a:prstGeom prst="line">
                <a:avLst/>
              </a:prstGeom>
              <a:ln w="9525" cap="flat" cmpd="sng">
                <a:solidFill>
                  <a:schemeClr val="tx1"/>
                </a:solidFill>
                <a:prstDash val="solid"/>
                <a:headEnd type="none" w="med" len="med"/>
                <a:tailEnd type="none" w="med" len="med"/>
              </a:ln>
            </p:spPr>
          </p:sp>
          <p:sp>
            <p:nvSpPr>
              <p:cNvPr id="44063" name="Line 35"/>
              <p:cNvSpPr/>
              <p:nvPr/>
            </p:nvSpPr>
            <p:spPr>
              <a:xfrm>
                <a:off x="3360" y="3216"/>
                <a:ext cx="0" cy="480"/>
              </a:xfrm>
              <a:prstGeom prst="line">
                <a:avLst/>
              </a:prstGeom>
              <a:ln w="9525" cap="flat" cmpd="sng">
                <a:solidFill>
                  <a:schemeClr val="tx1"/>
                </a:solidFill>
                <a:prstDash val="solid"/>
                <a:headEnd type="none" w="med" len="med"/>
                <a:tailEnd type="none" w="med" len="med"/>
              </a:ln>
            </p:spPr>
          </p:sp>
        </p:grpSp>
      </p:grpSp>
      <p:grpSp>
        <p:nvGrpSpPr>
          <p:cNvPr id="7" name="Group 36"/>
          <p:cNvGrpSpPr/>
          <p:nvPr/>
        </p:nvGrpSpPr>
        <p:grpSpPr>
          <a:xfrm>
            <a:off x="4489450" y="4924425"/>
            <a:ext cx="990600" cy="762000"/>
            <a:chOff x="2736" y="3216"/>
            <a:chExt cx="624" cy="480"/>
          </a:xfrm>
        </p:grpSpPr>
        <p:sp>
          <p:nvSpPr>
            <p:cNvPr id="44055" name="Line 37"/>
            <p:cNvSpPr/>
            <p:nvPr/>
          </p:nvSpPr>
          <p:spPr>
            <a:xfrm>
              <a:off x="2736" y="3216"/>
              <a:ext cx="624" cy="0"/>
            </a:xfrm>
            <a:prstGeom prst="line">
              <a:avLst/>
            </a:prstGeom>
            <a:ln w="9525" cap="flat" cmpd="sng">
              <a:solidFill>
                <a:schemeClr val="tx1"/>
              </a:solidFill>
              <a:prstDash val="solid"/>
              <a:headEnd type="none" w="med" len="med"/>
              <a:tailEnd type="none" w="med" len="med"/>
            </a:ln>
          </p:spPr>
        </p:sp>
        <p:sp>
          <p:nvSpPr>
            <p:cNvPr id="44056" name="Line 38"/>
            <p:cNvSpPr/>
            <p:nvPr/>
          </p:nvSpPr>
          <p:spPr>
            <a:xfrm>
              <a:off x="2736" y="3696"/>
              <a:ext cx="624" cy="0"/>
            </a:xfrm>
            <a:prstGeom prst="line">
              <a:avLst/>
            </a:prstGeom>
            <a:ln w="9525" cap="flat" cmpd="sng">
              <a:solidFill>
                <a:schemeClr val="tx1"/>
              </a:solidFill>
              <a:prstDash val="solid"/>
              <a:headEnd type="none" w="med" len="med"/>
              <a:tailEnd type="none" w="med" len="med"/>
            </a:ln>
          </p:spPr>
        </p:sp>
        <p:sp>
          <p:nvSpPr>
            <p:cNvPr id="44057" name="Text Box 39"/>
            <p:cNvSpPr txBox="1"/>
            <p:nvPr/>
          </p:nvSpPr>
          <p:spPr>
            <a:xfrm>
              <a:off x="2784" y="3322"/>
              <a:ext cx="27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FF00FF"/>
                  </a:solidFill>
                  <a:latin typeface="Times New Roman" panose="02020603050405020304" pitchFamily="18" charset="0"/>
                  <a:ea typeface="楷体_GB2312" pitchFamily="49" charset="-122"/>
                </a:rPr>
                <a:t> e</a:t>
              </a:r>
              <a:endParaRPr lang="en-US" altLang="zh-CN" dirty="0">
                <a:solidFill>
                  <a:srgbClr val="FF00FF"/>
                </a:solidFill>
                <a:latin typeface="Times New Roman" panose="02020603050405020304" pitchFamily="18" charset="0"/>
                <a:ea typeface="楷体_GB2312" pitchFamily="49" charset="-122"/>
              </a:endParaRPr>
            </a:p>
          </p:txBody>
        </p:sp>
      </p:grpSp>
      <p:grpSp>
        <p:nvGrpSpPr>
          <p:cNvPr id="8" name="Group 40"/>
          <p:cNvGrpSpPr/>
          <p:nvPr/>
        </p:nvGrpSpPr>
        <p:grpSpPr>
          <a:xfrm>
            <a:off x="7842250" y="4772025"/>
            <a:ext cx="1219200" cy="914400"/>
            <a:chOff x="4848" y="3120"/>
            <a:chExt cx="768" cy="576"/>
          </a:xfrm>
        </p:grpSpPr>
        <p:sp>
          <p:nvSpPr>
            <p:cNvPr id="44050" name="Text Box 41"/>
            <p:cNvSpPr txBox="1"/>
            <p:nvPr/>
          </p:nvSpPr>
          <p:spPr>
            <a:xfrm>
              <a:off x="4992" y="3120"/>
              <a:ext cx="465"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n</a:t>
              </a:r>
              <a:endParaRPr lang="en-US" altLang="zh-CN" baseline="-25000" dirty="0">
                <a:solidFill>
                  <a:schemeClr val="tx1"/>
                </a:solidFill>
                <a:latin typeface="Times New Roman" panose="02020603050405020304" pitchFamily="18" charset="0"/>
                <a:ea typeface="楷体_GB2312" pitchFamily="49" charset="-122"/>
              </a:endParaRPr>
            </a:p>
          </p:txBody>
        </p:sp>
        <p:sp>
          <p:nvSpPr>
            <p:cNvPr id="44051" name="Line 42"/>
            <p:cNvSpPr/>
            <p:nvPr/>
          </p:nvSpPr>
          <p:spPr>
            <a:xfrm>
              <a:off x="4848" y="3216"/>
              <a:ext cx="0" cy="480"/>
            </a:xfrm>
            <a:prstGeom prst="line">
              <a:avLst/>
            </a:prstGeom>
            <a:ln w="9525" cap="flat" cmpd="sng">
              <a:solidFill>
                <a:schemeClr val="tx1"/>
              </a:solidFill>
              <a:prstDash val="solid"/>
              <a:headEnd type="none" w="med" len="med"/>
              <a:tailEnd type="none" w="med" len="med"/>
            </a:ln>
          </p:spPr>
        </p:sp>
        <p:sp>
          <p:nvSpPr>
            <p:cNvPr id="44052" name="Line 43"/>
            <p:cNvSpPr/>
            <p:nvPr/>
          </p:nvSpPr>
          <p:spPr>
            <a:xfrm>
              <a:off x="4848" y="3216"/>
              <a:ext cx="768" cy="0"/>
            </a:xfrm>
            <a:prstGeom prst="line">
              <a:avLst/>
            </a:prstGeom>
            <a:ln w="9525" cap="flat" cmpd="sng">
              <a:solidFill>
                <a:schemeClr val="tx1"/>
              </a:solidFill>
              <a:prstDash val="solid"/>
              <a:headEnd type="none" w="med" len="med"/>
              <a:tailEnd type="none" w="med" len="med"/>
            </a:ln>
          </p:spPr>
        </p:sp>
        <p:sp>
          <p:nvSpPr>
            <p:cNvPr id="44053" name="Line 44"/>
            <p:cNvSpPr/>
            <p:nvPr/>
          </p:nvSpPr>
          <p:spPr>
            <a:xfrm>
              <a:off x="4848" y="3696"/>
              <a:ext cx="768" cy="0"/>
            </a:xfrm>
            <a:prstGeom prst="line">
              <a:avLst/>
            </a:prstGeom>
            <a:ln w="9525" cap="flat" cmpd="sng">
              <a:solidFill>
                <a:schemeClr val="tx1"/>
              </a:solidFill>
              <a:prstDash val="solid"/>
              <a:headEnd type="none" w="med" len="med"/>
              <a:tailEnd type="none" w="med" len="med"/>
            </a:ln>
          </p:spPr>
        </p:sp>
        <p:sp>
          <p:nvSpPr>
            <p:cNvPr id="44054" name="Line 45"/>
            <p:cNvSpPr/>
            <p:nvPr/>
          </p:nvSpPr>
          <p:spPr>
            <a:xfrm>
              <a:off x="5616" y="3216"/>
              <a:ext cx="0" cy="480"/>
            </a:xfrm>
            <a:prstGeom prst="line">
              <a:avLst/>
            </a:prstGeom>
            <a:ln w="9525" cap="flat" cmpd="sng">
              <a:solidFill>
                <a:schemeClr val="tx1"/>
              </a:solidFill>
              <a:prstDash val="solid"/>
              <a:headEnd type="none" w="med" len="med"/>
              <a:tailEnd type="none" w="med" len="med"/>
            </a:ln>
          </p:spPr>
        </p:sp>
      </p:grpSp>
      <p:sp>
        <p:nvSpPr>
          <p:cNvPr id="140334" name="Text Box 46"/>
          <p:cNvSpPr txBox="1"/>
          <p:nvPr/>
        </p:nvSpPr>
        <p:spPr>
          <a:xfrm>
            <a:off x="723900" y="2387600"/>
            <a:ext cx="14589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&lt;a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 a</a:t>
            </a:r>
            <a:r>
              <a:rPr lang="en-US" altLang="zh-CN" baseline="-25000"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&gt;</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40335" name="AutoShape 47"/>
          <p:cNvSpPr/>
          <p:nvPr/>
        </p:nvSpPr>
        <p:spPr>
          <a:xfrm>
            <a:off x="3117850" y="2549525"/>
            <a:ext cx="1219200" cy="228600"/>
          </a:xfrm>
          <a:prstGeom prst="notchedRightArrow">
            <a:avLst>
              <a:gd name="adj1" fmla="val 50000"/>
              <a:gd name="adj2" fmla="val 133333"/>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40336" name="Text Box 48"/>
          <p:cNvSpPr txBox="1"/>
          <p:nvPr/>
        </p:nvSpPr>
        <p:spPr>
          <a:xfrm>
            <a:off x="4794250" y="2387600"/>
            <a:ext cx="26241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&lt;a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 e&gt;,  &lt;e, a</a:t>
            </a:r>
            <a:r>
              <a:rPr lang="en-US" altLang="zh-CN" baseline="-25000"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&gt;</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40337" name="Line 49"/>
          <p:cNvSpPr/>
          <p:nvPr/>
        </p:nvSpPr>
        <p:spPr>
          <a:xfrm>
            <a:off x="4489450" y="4238625"/>
            <a:ext cx="990600" cy="685800"/>
          </a:xfrm>
          <a:prstGeom prst="line">
            <a:avLst/>
          </a:prstGeom>
          <a:ln w="38100" cap="flat" cmpd="sng">
            <a:solidFill>
              <a:schemeClr val="tx1"/>
            </a:solidFill>
            <a:prstDash val="solid"/>
            <a:headEnd type="none" w="med" len="med"/>
            <a:tailEnd type="triangle" w="lg" len="lg"/>
          </a:ln>
        </p:spPr>
      </p:sp>
      <p:sp>
        <p:nvSpPr>
          <p:cNvPr id="140338" name="Line 50"/>
          <p:cNvSpPr/>
          <p:nvPr/>
        </p:nvSpPr>
        <p:spPr>
          <a:xfrm>
            <a:off x="7918450" y="4238625"/>
            <a:ext cx="1143000" cy="685800"/>
          </a:xfrm>
          <a:prstGeom prst="line">
            <a:avLst/>
          </a:prstGeom>
          <a:ln w="38100" cap="flat" cmpd="sng">
            <a:solidFill>
              <a:schemeClr val="tx1"/>
            </a:solidFill>
            <a:prstDash val="solid"/>
            <a:headEnd type="none" w="med" len="med"/>
            <a:tailEnd type="triangle" w="lg" len="lg"/>
          </a:ln>
        </p:spPr>
      </p:sp>
      <p:grpSp>
        <p:nvGrpSpPr>
          <p:cNvPr id="9" name="Group 51"/>
          <p:cNvGrpSpPr/>
          <p:nvPr/>
        </p:nvGrpSpPr>
        <p:grpSpPr>
          <a:xfrm>
            <a:off x="4608513" y="5672138"/>
            <a:ext cx="4237037" cy="685800"/>
            <a:chOff x="2976" y="3696"/>
            <a:chExt cx="2304" cy="432"/>
          </a:xfrm>
        </p:grpSpPr>
        <p:sp>
          <p:nvSpPr>
            <p:cNvPr id="44048" name="Text Box 52"/>
            <p:cNvSpPr txBox="1"/>
            <p:nvPr/>
          </p:nvSpPr>
          <p:spPr>
            <a:xfrm>
              <a:off x="2976" y="3795"/>
              <a:ext cx="146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9900FF"/>
                  </a:solidFill>
                  <a:latin typeface="Times New Roman" panose="02020603050405020304" pitchFamily="18" charset="0"/>
                  <a:ea typeface="隶书" panose="02010509060101010101" charset="-122"/>
                </a:rPr>
                <a:t>表的长度增加</a:t>
              </a:r>
              <a:r>
                <a:rPr lang="en-US" altLang="zh-CN" dirty="0">
                  <a:solidFill>
                    <a:srgbClr val="9900FF"/>
                  </a:solidFill>
                  <a:latin typeface="Times New Roman" panose="02020603050405020304" pitchFamily="18" charset="0"/>
                  <a:ea typeface="隶书" panose="02010509060101010101" charset="-122"/>
                </a:rPr>
                <a:t>1</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44049" name="AutoShape 53"/>
            <p:cNvSpPr/>
            <p:nvPr/>
          </p:nvSpPr>
          <p:spPr>
            <a:xfrm>
              <a:off x="5184" y="3696"/>
              <a:ext cx="96" cy="432"/>
            </a:xfrm>
            <a:prstGeom prst="upArrow">
              <a:avLst>
                <a:gd name="adj1" fmla="val 50000"/>
                <a:gd name="adj2" fmla="val 1125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sp>
        <p:nvSpPr>
          <p:cNvPr id="140342" name="Rectangle 54"/>
          <p:cNvSpPr/>
          <p:nvPr/>
        </p:nvSpPr>
        <p:spPr>
          <a:xfrm>
            <a:off x="4513263" y="1395413"/>
            <a:ext cx="36591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FF00FF"/>
                </a:solidFill>
                <a:latin typeface="Times New Roman" panose="02020603050405020304" pitchFamily="18" charset="0"/>
                <a:ea typeface="楷体_GB2312" pitchFamily="49" charset="-122"/>
              </a:rPr>
              <a:t> a</a:t>
            </a:r>
            <a:r>
              <a:rPr lang="en-US" altLang="zh-CN" baseline="-25000" dirty="0">
                <a:solidFill>
                  <a:srgbClr val="FF00FF"/>
                </a:solidFill>
                <a:latin typeface="Times New Roman" panose="02020603050405020304" pitchFamily="18" charset="0"/>
                <a:ea typeface="楷体_GB2312" pitchFamily="49" charset="-122"/>
              </a:rPr>
              <a:t>i-1</a:t>
            </a:r>
            <a:r>
              <a:rPr lang="en-US" altLang="zh-CN" dirty="0">
                <a:solidFill>
                  <a:srgbClr val="FF00FF"/>
                </a:solidFill>
                <a:latin typeface="Times New Roman" panose="02020603050405020304" pitchFamily="18" charset="0"/>
                <a:ea typeface="楷体_GB2312" pitchFamily="49" charset="-122"/>
              </a:rPr>
              <a:t>, e, a</a:t>
            </a:r>
            <a:r>
              <a:rPr lang="en-US" altLang="zh-CN" baseline="-25000" dirty="0">
                <a:solidFill>
                  <a:srgbClr val="FF00FF"/>
                </a:solidFill>
                <a:latin typeface="Times New Roman" panose="02020603050405020304" pitchFamily="18" charset="0"/>
                <a:ea typeface="楷体_GB2312" pitchFamily="49" charset="-122"/>
              </a:rPr>
              <a:t>i</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n</a:t>
            </a:r>
            <a:r>
              <a:rPr lang="en-US" altLang="zh-CN"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140342"/>
                                        </p:tgtEl>
                                        <p:attrNameLst>
                                          <p:attrName>style.visibility</p:attrName>
                                        </p:attrNameLst>
                                      </p:cBhvr>
                                      <p:to>
                                        <p:strVal val="visible"/>
                                      </p:to>
                                    </p:set>
                                    <p:animEffect transition="in" filter="blinds(vertical)">
                                      <p:cBhvr>
                                        <p:cTn id="11" dur="500"/>
                                        <p:tgtEl>
                                          <p:spTgt spid="1403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40334"/>
                                        </p:tgtEl>
                                        <p:attrNameLst>
                                          <p:attrName>style.visibility</p:attrName>
                                        </p:attrNameLst>
                                      </p:cBhvr>
                                      <p:to>
                                        <p:strVal val="visible"/>
                                      </p:to>
                                    </p:set>
                                    <p:animEffect transition="in" filter="blinds(vertical)">
                                      <p:cBhvr>
                                        <p:cTn id="16" dur="500"/>
                                        <p:tgtEl>
                                          <p:spTgt spid="140334"/>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40335"/>
                                        </p:tgtEl>
                                        <p:attrNameLst>
                                          <p:attrName>style.visibility</p:attrName>
                                        </p:attrNameLst>
                                      </p:cBhvr>
                                      <p:to>
                                        <p:strVal val="visible"/>
                                      </p:to>
                                    </p:set>
                                    <p:anim calcmode="lin" valueType="num">
                                      <p:cBhvr>
                                        <p:cTn id="21" dur="500" fill="hold"/>
                                        <p:tgtEl>
                                          <p:spTgt spid="140335"/>
                                        </p:tgtEl>
                                        <p:attrNameLst>
                                          <p:attrName>ppt_x</p:attrName>
                                        </p:attrNameLst>
                                      </p:cBhvr>
                                      <p:tavLst>
                                        <p:tav tm="0">
                                          <p:val>
                                            <p:strVal val="#ppt_x-#ppt_w/2"/>
                                          </p:val>
                                        </p:tav>
                                        <p:tav tm="100000">
                                          <p:val>
                                            <p:strVal val="#ppt_x"/>
                                          </p:val>
                                        </p:tav>
                                      </p:tavLst>
                                    </p:anim>
                                    <p:anim calcmode="lin" valueType="num">
                                      <p:cBhvr>
                                        <p:cTn id="22" dur="500" fill="hold"/>
                                        <p:tgtEl>
                                          <p:spTgt spid="140335"/>
                                        </p:tgtEl>
                                        <p:attrNameLst>
                                          <p:attrName>ppt_y</p:attrName>
                                        </p:attrNameLst>
                                      </p:cBhvr>
                                      <p:tavLst>
                                        <p:tav tm="0">
                                          <p:val>
                                            <p:strVal val="#ppt_y"/>
                                          </p:val>
                                        </p:tav>
                                        <p:tav tm="100000">
                                          <p:val>
                                            <p:strVal val="#ppt_y"/>
                                          </p:val>
                                        </p:tav>
                                      </p:tavLst>
                                    </p:anim>
                                    <p:anim calcmode="lin" valueType="num">
                                      <p:cBhvr>
                                        <p:cTn id="23" dur="500" fill="hold"/>
                                        <p:tgtEl>
                                          <p:spTgt spid="140335"/>
                                        </p:tgtEl>
                                        <p:attrNameLst>
                                          <p:attrName>ppt_w</p:attrName>
                                        </p:attrNameLst>
                                      </p:cBhvr>
                                      <p:tavLst>
                                        <p:tav tm="0">
                                          <p:val>
                                            <p:fltVal val="0"/>
                                          </p:val>
                                        </p:tav>
                                        <p:tav tm="100000">
                                          <p:val>
                                            <p:strVal val="#ppt_w"/>
                                          </p:val>
                                        </p:tav>
                                      </p:tavLst>
                                    </p:anim>
                                    <p:anim calcmode="lin" valueType="num">
                                      <p:cBhvr>
                                        <p:cTn id="24" dur="500" fill="hold"/>
                                        <p:tgtEl>
                                          <p:spTgt spid="14033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40336"/>
                                        </p:tgtEl>
                                        <p:attrNameLst>
                                          <p:attrName>style.visibility</p:attrName>
                                        </p:attrNameLst>
                                      </p:cBhvr>
                                      <p:to>
                                        <p:strVal val="visible"/>
                                      </p:to>
                                    </p:set>
                                    <p:animEffect transition="in" filter="blinds(vertical)">
                                      <p:cBhvr>
                                        <p:cTn id="29" dur="500"/>
                                        <p:tgtEl>
                                          <p:spTgt spid="14033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nodeType="clickEffect">
                                  <p:stCondLst>
                                    <p:cond delay="0"/>
                                  </p:stCondLst>
                                  <p:childTnLst>
                                    <p:set>
                                      <p:cBhvr>
                                        <p:cTn id="42" dur="1" fill="hold">
                                          <p:stCondLst>
                                            <p:cond delay="0"/>
                                          </p:stCondLst>
                                        </p:cTn>
                                        <p:tgtEl>
                                          <p:spTgt spid="140338"/>
                                        </p:tgtEl>
                                        <p:attrNameLst>
                                          <p:attrName>style.visibility</p:attrName>
                                        </p:attrNameLst>
                                      </p:cBhvr>
                                      <p:to>
                                        <p:strVal val="visible"/>
                                      </p:to>
                                    </p:set>
                                    <p:anim calcmode="lin" valueType="num">
                                      <p:cBhvr>
                                        <p:cTn id="43" dur="500" fill="hold"/>
                                        <p:tgtEl>
                                          <p:spTgt spid="140338"/>
                                        </p:tgtEl>
                                        <p:attrNameLst>
                                          <p:attrName>ppt_x</p:attrName>
                                        </p:attrNameLst>
                                      </p:cBhvr>
                                      <p:tavLst>
                                        <p:tav tm="0">
                                          <p:val>
                                            <p:strVal val="#ppt_x"/>
                                          </p:val>
                                        </p:tav>
                                        <p:tav tm="100000">
                                          <p:val>
                                            <p:strVal val="#ppt_x"/>
                                          </p:val>
                                        </p:tav>
                                      </p:tavLst>
                                    </p:anim>
                                    <p:anim calcmode="lin" valueType="num">
                                      <p:cBhvr>
                                        <p:cTn id="44" dur="500" fill="hold"/>
                                        <p:tgtEl>
                                          <p:spTgt spid="140338"/>
                                        </p:tgtEl>
                                        <p:attrNameLst>
                                          <p:attrName>ppt_y</p:attrName>
                                        </p:attrNameLst>
                                      </p:cBhvr>
                                      <p:tavLst>
                                        <p:tav tm="0">
                                          <p:val>
                                            <p:strVal val="#ppt_y-#ppt_h/2"/>
                                          </p:val>
                                        </p:tav>
                                        <p:tav tm="100000">
                                          <p:val>
                                            <p:strVal val="#ppt_y"/>
                                          </p:val>
                                        </p:tav>
                                      </p:tavLst>
                                    </p:anim>
                                    <p:anim calcmode="lin" valueType="num">
                                      <p:cBhvr>
                                        <p:cTn id="45" dur="500" fill="hold"/>
                                        <p:tgtEl>
                                          <p:spTgt spid="140338"/>
                                        </p:tgtEl>
                                        <p:attrNameLst>
                                          <p:attrName>ppt_w</p:attrName>
                                        </p:attrNameLst>
                                      </p:cBhvr>
                                      <p:tavLst>
                                        <p:tav tm="0">
                                          <p:val>
                                            <p:strVal val="#ppt_w"/>
                                          </p:val>
                                        </p:tav>
                                        <p:tav tm="100000">
                                          <p:val>
                                            <p:strVal val="#ppt_w"/>
                                          </p:val>
                                        </p:tav>
                                      </p:tavLst>
                                    </p:anim>
                                    <p:anim calcmode="lin" valueType="num">
                                      <p:cBhvr>
                                        <p:cTn id="46" dur="500" fill="hold"/>
                                        <p:tgtEl>
                                          <p:spTgt spid="140338"/>
                                        </p:tgtEl>
                                        <p:attrNameLst>
                                          <p:attrName>ppt_h</p:attrName>
                                        </p:attrNameLst>
                                      </p:cBhvr>
                                      <p:tavLst>
                                        <p:tav tm="0">
                                          <p:val>
                                            <p:fltVal val="0"/>
                                          </p:val>
                                        </p:tav>
                                        <p:tav tm="100000">
                                          <p:val>
                                            <p:strVal val="#ppt_h"/>
                                          </p:val>
                                        </p:tav>
                                      </p:tavLst>
                                    </p:anim>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140337"/>
                                        </p:tgtEl>
                                        <p:attrNameLst>
                                          <p:attrName>style.visibility</p:attrName>
                                        </p:attrNameLst>
                                      </p:cBhvr>
                                      <p:to>
                                        <p:strVal val="visible"/>
                                      </p:to>
                                    </p:set>
                                    <p:anim calcmode="lin" valueType="num">
                                      <p:cBhvr>
                                        <p:cTn id="50" dur="500" fill="hold"/>
                                        <p:tgtEl>
                                          <p:spTgt spid="140337"/>
                                        </p:tgtEl>
                                        <p:attrNameLst>
                                          <p:attrName>ppt_x</p:attrName>
                                        </p:attrNameLst>
                                      </p:cBhvr>
                                      <p:tavLst>
                                        <p:tav tm="0">
                                          <p:val>
                                            <p:strVal val="#ppt_x"/>
                                          </p:val>
                                        </p:tav>
                                        <p:tav tm="100000">
                                          <p:val>
                                            <p:strVal val="#ppt_x"/>
                                          </p:val>
                                        </p:tav>
                                      </p:tavLst>
                                    </p:anim>
                                    <p:anim calcmode="lin" valueType="num">
                                      <p:cBhvr>
                                        <p:cTn id="51" dur="500" fill="hold"/>
                                        <p:tgtEl>
                                          <p:spTgt spid="140337"/>
                                        </p:tgtEl>
                                        <p:attrNameLst>
                                          <p:attrName>ppt_y</p:attrName>
                                        </p:attrNameLst>
                                      </p:cBhvr>
                                      <p:tavLst>
                                        <p:tav tm="0">
                                          <p:val>
                                            <p:strVal val="#ppt_y-#ppt_h/2"/>
                                          </p:val>
                                        </p:tav>
                                        <p:tav tm="100000">
                                          <p:val>
                                            <p:strVal val="#ppt_y"/>
                                          </p:val>
                                        </p:tav>
                                      </p:tavLst>
                                    </p:anim>
                                    <p:anim calcmode="lin" valueType="num">
                                      <p:cBhvr>
                                        <p:cTn id="52" dur="500" fill="hold"/>
                                        <p:tgtEl>
                                          <p:spTgt spid="140337"/>
                                        </p:tgtEl>
                                        <p:attrNameLst>
                                          <p:attrName>ppt_w</p:attrName>
                                        </p:attrNameLst>
                                      </p:cBhvr>
                                      <p:tavLst>
                                        <p:tav tm="0">
                                          <p:val>
                                            <p:strVal val="#ppt_w"/>
                                          </p:val>
                                        </p:tav>
                                        <p:tav tm="100000">
                                          <p:val>
                                            <p:strVal val="#ppt_w"/>
                                          </p:val>
                                        </p:tav>
                                      </p:tavLst>
                                    </p:anim>
                                    <p:anim calcmode="lin" valueType="num">
                                      <p:cBhvr>
                                        <p:cTn id="53" dur="500" fill="hold"/>
                                        <p:tgtEl>
                                          <p:spTgt spid="140337"/>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500"/>
                                        <p:tgtEl>
                                          <p:spTgt spid="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334" grpId="0"/>
      <p:bldP spid="140335" grpId="0" animBg="1"/>
      <p:bldP spid="140336" grpId="0"/>
      <p:bldP spid="1403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p:cNvSpPr txBox="1"/>
          <p:nvPr/>
        </p:nvSpPr>
        <p:spPr>
          <a:xfrm>
            <a:off x="-71437" y="347663"/>
            <a:ext cx="8991600" cy="65544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Status ListInsert_Sq(SqList &amp;L, int i, ElemType e)</a:t>
            </a:r>
            <a:r>
              <a:rPr lang="en-US" altLang="zh-CN" b="0" dirty="0">
                <a:solidFill>
                  <a:srgbClr val="000099"/>
                </a:solidFill>
                <a:latin typeface="Times New Roman" panose="02020603050405020304" pitchFamily="18" charset="0"/>
                <a:ea typeface="宋体" panose="02010600030101010101" pitchFamily="2" charset="-122"/>
              </a:rPr>
              <a:t> </a:t>
            </a:r>
            <a:endParaRPr lang="en-US" altLang="zh-CN" b="0" dirty="0">
              <a:solidFill>
                <a:srgbClr val="000099"/>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rgbClr val="000099"/>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sz="3200" dirty="0">
                <a:solidFill>
                  <a:srgbClr val="080808"/>
                </a:solidFill>
                <a:latin typeface="Times New Roman" panose="02020603050405020304" pitchFamily="18" charset="0"/>
                <a:ea typeface="宋体" panose="02010600030101010101" pitchFamily="2" charset="-122"/>
              </a:rPr>
              <a:t>{</a:t>
            </a:r>
            <a:r>
              <a:rPr lang="en-US" altLang="zh-CN" sz="3200" b="0" dirty="0">
                <a:solidFill>
                  <a:srgbClr val="080808"/>
                </a:solidFill>
                <a:latin typeface="Times New Roman" panose="02020603050405020304" pitchFamily="18" charset="0"/>
                <a:ea typeface="宋体" panose="02010600030101010101" pitchFamily="2" charset="-122"/>
              </a:rPr>
              <a:t> </a:t>
            </a:r>
            <a:r>
              <a:rPr lang="en-US" altLang="zh-CN" sz="3200" b="0" dirty="0">
                <a:solidFill>
                  <a:srgbClr val="993366"/>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在顺序表</a:t>
            </a:r>
            <a:r>
              <a:rPr lang="en-US" altLang="zh-CN" sz="2400" b="0" dirty="0">
                <a:solidFill>
                  <a:srgbClr val="080808"/>
                </a:solidFill>
                <a:latin typeface="Times New Roman" panose="02020603050405020304" pitchFamily="18" charset="0"/>
                <a:ea typeface="宋体" panose="02010600030101010101" pitchFamily="2" charset="-122"/>
              </a:rPr>
              <a:t>L</a:t>
            </a:r>
            <a:r>
              <a:rPr lang="zh-CN" altLang="en-US" sz="2400" b="0" dirty="0">
                <a:solidFill>
                  <a:srgbClr val="080808"/>
                </a:solidFill>
                <a:latin typeface="Times New Roman" panose="02020603050405020304" pitchFamily="18" charset="0"/>
                <a:ea typeface="宋体" panose="02010600030101010101" pitchFamily="2" charset="-122"/>
              </a:rPr>
              <a:t>的第 </a:t>
            </a:r>
            <a:r>
              <a:rPr lang="en-US" altLang="zh-CN" sz="2400" b="0" dirty="0">
                <a:solidFill>
                  <a:srgbClr val="080808"/>
                </a:solidFill>
                <a:latin typeface="Times New Roman" panose="02020603050405020304" pitchFamily="18" charset="0"/>
                <a:ea typeface="宋体" panose="02010600030101010101" pitchFamily="2" charset="-122"/>
              </a:rPr>
              <a:t>i </a:t>
            </a:r>
            <a:r>
              <a:rPr lang="zh-CN" altLang="en-US" sz="2400" b="0" dirty="0">
                <a:solidFill>
                  <a:srgbClr val="080808"/>
                </a:solidFill>
                <a:latin typeface="Times New Roman" panose="02020603050405020304" pitchFamily="18" charset="0"/>
                <a:ea typeface="宋体" panose="02010600030101010101" pitchFamily="2" charset="-122"/>
              </a:rPr>
              <a:t>个元素之前插入新的元素</a:t>
            </a:r>
            <a:r>
              <a:rPr lang="en-US" altLang="zh-CN" sz="2400" b="0" dirty="0">
                <a:solidFill>
                  <a:srgbClr val="080808"/>
                </a:solidFill>
                <a:latin typeface="Times New Roman" panose="02020603050405020304" pitchFamily="18" charset="0"/>
                <a:ea typeface="宋体" panose="02010600030101010101" pitchFamily="2" charset="-122"/>
              </a:rPr>
              <a:t>e,</a:t>
            </a: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sz="2400" b="0" dirty="0">
                <a:solidFill>
                  <a:srgbClr val="080808"/>
                </a:solidFill>
                <a:latin typeface="Times New Roman" panose="02020603050405020304" pitchFamily="18" charset="0"/>
                <a:ea typeface="宋体" panose="02010600030101010101" pitchFamily="2" charset="-122"/>
              </a:rPr>
              <a:t>     // i </a:t>
            </a:r>
            <a:r>
              <a:rPr lang="zh-CN" altLang="en-US" sz="2400" b="0" dirty="0">
                <a:solidFill>
                  <a:srgbClr val="080808"/>
                </a:solidFill>
                <a:latin typeface="Times New Roman" panose="02020603050405020304" pitchFamily="18" charset="0"/>
                <a:ea typeface="宋体" panose="02010600030101010101" pitchFamily="2" charset="-122"/>
              </a:rPr>
              <a:t>的合法范围为  </a:t>
            </a:r>
            <a:r>
              <a:rPr lang="en-US" altLang="zh-CN" sz="2400" b="0" dirty="0">
                <a:solidFill>
                  <a:srgbClr val="080808"/>
                </a:solidFill>
                <a:latin typeface="Times New Roman" panose="02020603050405020304" pitchFamily="18" charset="0"/>
                <a:ea typeface="宋体" panose="02010600030101010101" pitchFamily="2" charset="-122"/>
              </a:rPr>
              <a:t>1≤i≤L.length+1</a:t>
            </a: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rgbClr val="660033"/>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if (i &lt; 1 || i &gt; L.length+1) </a:t>
            </a: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hlink"/>
                </a:solidFill>
                <a:latin typeface="Times New Roman" panose="02020603050405020304" pitchFamily="18" charset="0"/>
                <a:ea typeface="宋体" panose="02010600030101010101" pitchFamily="2" charset="-122"/>
              </a:rPr>
              <a:t>        return ERROR;         // </a:t>
            </a:r>
            <a:r>
              <a:rPr lang="zh-CN" altLang="en-US" b="0" dirty="0">
                <a:solidFill>
                  <a:schemeClr val="hlink"/>
                </a:solidFill>
                <a:latin typeface="Times New Roman" panose="02020603050405020304" pitchFamily="18" charset="0"/>
                <a:ea typeface="宋体" panose="02010600030101010101" pitchFamily="2" charset="-122"/>
              </a:rPr>
              <a:t>插入位置不合法</a:t>
            </a: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dirty="0">
                <a:solidFill>
                  <a:schemeClr val="tx1"/>
                </a:solidFill>
                <a:latin typeface="Times New Roman" panose="02020603050405020304" pitchFamily="18" charset="0"/>
                <a:ea typeface="宋体" panose="02010600030101010101" pitchFamily="2" charset="-122"/>
              </a:rPr>
              <a:t>   </a:t>
            </a:r>
            <a:r>
              <a:rPr lang="en-US" altLang="zh-CN" dirty="0">
                <a:solidFill>
                  <a:srgbClr val="080808"/>
                </a:solidFill>
                <a:latin typeface="Times New Roman" panose="02020603050405020304" pitchFamily="18" charset="0"/>
                <a:ea typeface="宋体" panose="02010600030101010101" pitchFamily="2" charset="-122"/>
              </a:rPr>
              <a:t>if</a:t>
            </a:r>
            <a:r>
              <a:rPr lang="en-US" altLang="zh-CN" b="0" dirty="0">
                <a:solidFill>
                  <a:srgbClr val="080808"/>
                </a:solidFill>
                <a:latin typeface="Times New Roman" panose="02020603050405020304" pitchFamily="18" charset="0"/>
                <a:ea typeface="宋体" panose="02010600030101010101" pitchFamily="2" charset="-122"/>
              </a:rPr>
              <a:t> (L.length &gt;= L.listsize) </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 newbase=(ElemType*)</a:t>
            </a:r>
            <a:r>
              <a:rPr lang="en-US" altLang="zh-CN" b="0" dirty="0">
                <a:solidFill>
                  <a:srgbClr val="FF0000"/>
                </a:solidFill>
                <a:latin typeface="Times New Roman" panose="02020603050405020304" pitchFamily="18" charset="0"/>
                <a:ea typeface="宋体" panose="02010600030101010101" pitchFamily="2" charset="-122"/>
              </a:rPr>
              <a:t>realloc</a:t>
            </a:r>
            <a:r>
              <a:rPr lang="en-US" altLang="zh-CN" b="0" dirty="0">
                <a:solidFill>
                  <a:srgbClr val="080808"/>
                </a:solidFill>
                <a:latin typeface="Times New Roman" panose="02020603050405020304" pitchFamily="18" charset="0"/>
                <a:ea typeface="宋体" panose="02010600030101010101" pitchFamily="2" charset="-122"/>
              </a:rPr>
              <a:t>(L.elem,</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L.listsize + LISTINCREMENT</a:t>
            </a:r>
            <a:r>
              <a:rPr lang="en-US" altLang="zh-CN" b="0" dirty="0">
                <a:solidFill>
                  <a:srgbClr val="080808"/>
                </a:solidFill>
                <a:latin typeface="Times New Roman" panose="02020603050405020304" pitchFamily="18" charset="0"/>
                <a:ea typeface="宋体" panose="02010600030101010101" pitchFamily="2" charset="-122"/>
              </a:rPr>
              <a:t>) * sizeof(ElemType)</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if(! newbase) exit(OVERFLOW);</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L.elem=newbase;</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L.listsize</a:t>
            </a:r>
            <a:r>
              <a:rPr lang="en-US" altLang="zh-CN" b="0" dirty="0">
                <a:solidFill>
                  <a:srgbClr val="FF0000"/>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LISTINCREMENT;</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checkerboard(down)">
                                      <p:cBhvr>
                                        <p:cTn id="7"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a:hlinkClick r:id="rId1" action="ppaction://hlinksldjump"/>
          </p:cNvPr>
          <p:cNvSpPr/>
          <p:nvPr/>
        </p:nvSpPr>
        <p:spPr>
          <a:xfrm>
            <a:off x="538163" y="1454150"/>
            <a:ext cx="7140575" cy="3825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q = </a:t>
            </a:r>
            <a:r>
              <a:rPr lang="en-US" altLang="zh-CN" dirty="0">
                <a:solidFill>
                  <a:srgbClr val="080808"/>
                </a:solidFill>
                <a:latin typeface="Times New Roman" panose="02020603050405020304" pitchFamily="18" charset="0"/>
                <a:ea typeface="宋体" panose="02010600030101010101" pitchFamily="2" charset="-122"/>
              </a:rPr>
              <a:t>&amp;</a:t>
            </a:r>
            <a:r>
              <a:rPr lang="en-US" altLang="zh-CN" b="0" dirty="0">
                <a:solidFill>
                  <a:srgbClr val="080808"/>
                </a:solidFill>
                <a:latin typeface="Times New Roman" panose="02020603050405020304" pitchFamily="18" charset="0"/>
                <a:ea typeface="宋体" panose="02010600030101010101" pitchFamily="2" charset="-122"/>
              </a:rPr>
              <a:t>(L.elem[</a:t>
            </a:r>
            <a:r>
              <a:rPr lang="en-US" altLang="zh-CN" b="0" dirty="0">
                <a:solidFill>
                  <a:srgbClr val="FF0000"/>
                </a:solidFill>
                <a:latin typeface="Times New Roman" panose="02020603050405020304" pitchFamily="18" charset="0"/>
                <a:ea typeface="宋体" panose="02010600030101010101" pitchFamily="2" charset="-122"/>
              </a:rPr>
              <a:t>i-1</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q </a:t>
            </a:r>
            <a:r>
              <a:rPr lang="zh-CN" altLang="en-US" sz="2400" b="0" dirty="0">
                <a:solidFill>
                  <a:srgbClr val="080808"/>
                </a:solidFill>
                <a:latin typeface="Times New Roman" panose="02020603050405020304" pitchFamily="18" charset="0"/>
                <a:ea typeface="宋体" panose="02010600030101010101" pitchFamily="2" charset="-122"/>
              </a:rPr>
              <a:t>指示插入位置</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for</a:t>
            </a:r>
            <a:r>
              <a:rPr lang="en-US" altLang="zh-CN" b="0" dirty="0">
                <a:solidFill>
                  <a:schemeClr val="hlink"/>
                </a:solidFill>
                <a:latin typeface="Times New Roman" panose="02020603050405020304" pitchFamily="18" charset="0"/>
                <a:ea typeface="宋体" panose="02010600030101010101" pitchFamily="2" charset="-122"/>
              </a:rPr>
              <a:t> (p = </a:t>
            </a:r>
            <a:r>
              <a:rPr lang="en-US" altLang="zh-CN" dirty="0">
                <a:solidFill>
                  <a:schemeClr val="hlink"/>
                </a:solidFill>
                <a:latin typeface="Times New Roman" panose="02020603050405020304" pitchFamily="18" charset="0"/>
                <a:ea typeface="宋体" panose="02010600030101010101" pitchFamily="2" charset="-122"/>
              </a:rPr>
              <a:t>&amp;</a:t>
            </a:r>
            <a:r>
              <a:rPr lang="en-US" altLang="zh-CN" b="0" dirty="0">
                <a:solidFill>
                  <a:schemeClr val="hlink"/>
                </a:solidFill>
                <a:latin typeface="Times New Roman" panose="02020603050405020304" pitchFamily="18" charset="0"/>
                <a:ea typeface="宋体" panose="02010600030101010101" pitchFamily="2" charset="-122"/>
              </a:rPr>
              <a:t>(L.elem[</a:t>
            </a:r>
            <a:r>
              <a:rPr lang="en-US" altLang="zh-CN" b="0" dirty="0">
                <a:solidFill>
                  <a:srgbClr val="FF0000"/>
                </a:solidFill>
                <a:latin typeface="Times New Roman" panose="02020603050405020304" pitchFamily="18" charset="0"/>
                <a:ea typeface="宋体" panose="02010600030101010101" pitchFamily="2" charset="-122"/>
              </a:rPr>
              <a:t>L.length-1</a:t>
            </a:r>
            <a:r>
              <a:rPr lang="en-US" altLang="zh-CN" b="0" dirty="0">
                <a:solidFill>
                  <a:schemeClr val="hlink"/>
                </a:solidFill>
                <a:latin typeface="Times New Roman" panose="02020603050405020304" pitchFamily="18" charset="0"/>
                <a:ea typeface="宋体" panose="02010600030101010101" pitchFamily="2" charset="-122"/>
              </a:rPr>
              <a:t>]); p &gt;= q;  --p)  </a:t>
            </a: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(p+1) = </a:t>
            </a:r>
            <a:r>
              <a:rPr lang="en-US" altLang="zh-CN" dirty="0">
                <a:solidFill>
                  <a:schemeClr val="hlink"/>
                </a:solidFill>
                <a:latin typeface="Times New Roman" panose="02020603050405020304" pitchFamily="18" charset="0"/>
                <a:ea typeface="宋体" panose="02010600030101010101" pitchFamily="2" charset="-122"/>
              </a:rPr>
              <a:t>*</a:t>
            </a:r>
            <a:r>
              <a:rPr lang="en-US" altLang="zh-CN" b="0" dirty="0">
                <a:solidFill>
                  <a:schemeClr val="hlink"/>
                </a:solidFill>
                <a:latin typeface="Times New Roman" panose="02020603050405020304" pitchFamily="18" charset="0"/>
                <a:ea typeface="宋体" panose="02010600030101010101" pitchFamily="2" charset="-122"/>
              </a:rPr>
              <a:t>p;     </a:t>
            </a:r>
            <a:r>
              <a:rPr lang="en-US" altLang="zh-CN" sz="2400" b="0" dirty="0">
                <a:solidFill>
                  <a:schemeClr val="hlink"/>
                </a:solidFill>
                <a:latin typeface="Times New Roman" panose="02020603050405020304" pitchFamily="18" charset="0"/>
                <a:ea typeface="宋体" panose="02010600030101010101" pitchFamily="2" charset="-122"/>
              </a:rPr>
              <a:t>// </a:t>
            </a:r>
            <a:r>
              <a:rPr lang="zh-CN" altLang="en-US" sz="2400" b="0" dirty="0">
                <a:solidFill>
                  <a:schemeClr val="hlink"/>
                </a:solidFill>
                <a:latin typeface="Times New Roman" panose="02020603050405020304" pitchFamily="18" charset="0"/>
                <a:ea typeface="宋体" panose="02010600030101010101" pitchFamily="2" charset="-122"/>
              </a:rPr>
              <a:t>插入位置及之后的</a:t>
            </a:r>
            <a:r>
              <a:rPr lang="zh-CN" altLang="en-US" sz="2400" dirty="0">
                <a:solidFill>
                  <a:schemeClr val="hlink"/>
                </a:solidFill>
                <a:latin typeface="Times New Roman" panose="02020603050405020304" pitchFamily="18" charset="0"/>
                <a:ea typeface="宋体" panose="02010600030101010101" pitchFamily="2" charset="-122"/>
              </a:rPr>
              <a:t>元素右移</a:t>
            </a:r>
            <a:endParaRPr lang="zh-CN" altLang="en-US" sz="2400"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rgbClr val="FF0000"/>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q = e;       // </a:t>
            </a:r>
            <a:r>
              <a:rPr lang="zh-CN" altLang="en-US" b="0" dirty="0">
                <a:solidFill>
                  <a:srgbClr val="FF0000"/>
                </a:solidFill>
                <a:latin typeface="Times New Roman" panose="02020603050405020304" pitchFamily="18" charset="0"/>
                <a:ea typeface="宋体" panose="02010600030101010101" pitchFamily="2" charset="-122"/>
              </a:rPr>
              <a:t>插入</a:t>
            </a:r>
            <a:r>
              <a:rPr lang="en-US" altLang="zh-CN" b="0" dirty="0">
                <a:solidFill>
                  <a:srgbClr val="FF0000"/>
                </a:solidFill>
                <a:latin typeface="Times New Roman" panose="02020603050405020304" pitchFamily="18" charset="0"/>
                <a:ea typeface="宋体" panose="02010600030101010101" pitchFamily="2" charset="-122"/>
              </a:rPr>
              <a:t>e</a:t>
            </a:r>
            <a:endParaRPr lang="en-US" altLang="zh-CN" b="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b="0" dirty="0">
                <a:solidFill>
                  <a:srgbClr val="FF0000"/>
                </a:solidFill>
                <a:latin typeface="Times New Roman" panose="02020603050405020304" pitchFamily="18" charset="0"/>
                <a:ea typeface="宋体" panose="02010600030101010101" pitchFamily="2" charset="-122"/>
              </a:rPr>
              <a:t>   ++L.length;   // </a:t>
            </a:r>
            <a:r>
              <a:rPr lang="zh-CN" altLang="en-US" b="0" dirty="0">
                <a:solidFill>
                  <a:srgbClr val="FF0000"/>
                </a:solidFill>
                <a:latin typeface="Times New Roman" panose="02020603050405020304" pitchFamily="18" charset="0"/>
                <a:ea typeface="宋体" panose="02010600030101010101" pitchFamily="2" charset="-122"/>
              </a:rPr>
              <a:t>表长增</a:t>
            </a:r>
            <a:r>
              <a:rPr lang="en-US" altLang="zh-CN" b="0" dirty="0">
                <a:solidFill>
                  <a:srgbClr val="FF0000"/>
                </a:solidFill>
                <a:latin typeface="Times New Roman" panose="02020603050405020304" pitchFamily="18" charset="0"/>
                <a:ea typeface="宋体" panose="02010600030101010101" pitchFamily="2" charset="-122"/>
              </a:rPr>
              <a:t>1</a:t>
            </a:r>
            <a:endParaRPr lang="en-US" altLang="zh-CN" b="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   return </a:t>
            </a:r>
            <a:r>
              <a:rPr lang="en-US" altLang="zh-CN" b="0" dirty="0">
                <a:solidFill>
                  <a:srgbClr val="080808"/>
                </a:solidFill>
                <a:latin typeface="Times New Roman" panose="02020603050405020304" pitchFamily="18" charset="0"/>
                <a:ea typeface="宋体" panose="02010600030101010101" pitchFamily="2" charset="-122"/>
              </a:rPr>
              <a:t>OK;</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 // ListInsert_Sq</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42341" name="Text Box 5"/>
          <p:cNvSpPr txBox="1"/>
          <p:nvPr/>
        </p:nvSpPr>
        <p:spPr>
          <a:xfrm>
            <a:off x="2459038" y="5702300"/>
            <a:ext cx="31607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b="0" dirty="0">
              <a:solidFill>
                <a:schemeClr val="hlink"/>
              </a:solidFill>
              <a:latin typeface="Times New Roman" panose="02020603050405020304" pitchFamily="18" charset="0"/>
              <a:ea typeface="宋体" panose="02010600030101010101" pitchFamily="2" charset="-122"/>
            </a:endParaRPr>
          </a:p>
        </p:txBody>
      </p:sp>
      <p:sp>
        <p:nvSpPr>
          <p:cNvPr id="142342" name="Text Box 6"/>
          <p:cNvSpPr txBox="1"/>
          <p:nvPr/>
        </p:nvSpPr>
        <p:spPr>
          <a:xfrm>
            <a:off x="5794375" y="5702300"/>
            <a:ext cx="18732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a:t>
            </a:r>
            <a:r>
              <a:rPr lang="en-US" altLang="zh-CN" b="0" dirty="0">
                <a:solidFill>
                  <a:srgbClr val="FF0000"/>
                </a:solidFill>
                <a:latin typeface="Times New Roman" panose="02020603050405020304" pitchFamily="18" charset="0"/>
                <a:ea typeface="宋体" panose="02010600030101010101" pitchFamily="2" charset="-122"/>
              </a:rPr>
              <a:t>L.length</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2340"/>
                                        </p:tgtEl>
                                        <p:attrNameLst>
                                          <p:attrName>style.visibility</p:attrName>
                                        </p:attrNameLst>
                                      </p:cBhvr>
                                      <p:to>
                                        <p:strVal val="visible"/>
                                      </p:to>
                                    </p:set>
                                    <p:animEffect transition="in" filter="wipe(left)">
                                      <p:cBhvr>
                                        <p:cTn id="7" dur="75"/>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 calcmode="lin" valueType="num">
                                      <p:cBhvr additive="base">
                                        <p:cTn id="12" dur="500" fill="hold"/>
                                        <p:tgtEl>
                                          <p:spTgt spid="142341"/>
                                        </p:tgtEl>
                                        <p:attrNameLst>
                                          <p:attrName>ppt_x</p:attrName>
                                        </p:attrNameLst>
                                      </p:cBhvr>
                                      <p:tavLst>
                                        <p:tav tm="0">
                                          <p:val>
                                            <p:strVal val="1+#ppt_w/2"/>
                                          </p:val>
                                        </p:tav>
                                        <p:tav tm="100000">
                                          <p:val>
                                            <p:strVal val="#ppt_x"/>
                                          </p:val>
                                        </p:tav>
                                      </p:tavLst>
                                    </p:anim>
                                    <p:anim calcmode="lin" valueType="num">
                                      <p:cBhvr additive="base">
                                        <p:cTn id="13"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42342"/>
                                        </p:tgtEl>
                                        <p:attrNameLst>
                                          <p:attrName>style.visibility</p:attrName>
                                        </p:attrNameLst>
                                      </p:cBhvr>
                                      <p:to>
                                        <p:strVal val="visible"/>
                                      </p:to>
                                    </p:set>
                                    <p:animEffect transition="in" filter="wipe(left)">
                                      <p:cBhvr>
                                        <p:cTn id="18" dur="3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P spid="1423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p:nvPr/>
        </p:nvSpPr>
        <p:spPr>
          <a:xfrm>
            <a:off x="330200" y="168275"/>
            <a:ext cx="5213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考虑移动元素的平均情况</a:t>
            </a:r>
            <a:endParaRPr lang="zh-CN" altLang="en-US" sz="3600" b="0" dirty="0">
              <a:solidFill>
                <a:schemeClr val="bg1"/>
              </a:solidFill>
              <a:latin typeface="Times New Roman" panose="02020603050405020304" pitchFamily="18" charset="0"/>
              <a:ea typeface="黑体" panose="02010609060101010101" pitchFamily="49" charset="-122"/>
            </a:endParaRPr>
          </a:p>
        </p:txBody>
      </p:sp>
      <p:grpSp>
        <p:nvGrpSpPr>
          <p:cNvPr id="2" name="Group 13"/>
          <p:cNvGrpSpPr/>
          <p:nvPr/>
        </p:nvGrpSpPr>
        <p:grpSpPr>
          <a:xfrm>
            <a:off x="330200" y="1081088"/>
            <a:ext cx="8169275" cy="1701800"/>
            <a:chOff x="208" y="681"/>
            <a:chExt cx="5146" cy="1072"/>
          </a:xfrm>
        </p:grpSpPr>
        <p:sp>
          <p:nvSpPr>
            <p:cNvPr id="47112" name="Text Box 6"/>
            <p:cNvSpPr txBox="1"/>
            <p:nvPr/>
          </p:nvSpPr>
          <p:spPr>
            <a:xfrm>
              <a:off x="208" y="681"/>
              <a:ext cx="5146" cy="107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sz="3200" b="0" dirty="0">
                  <a:solidFill>
                    <a:schemeClr val="tx1"/>
                  </a:solidFill>
                  <a:latin typeface="Times New Roman" panose="02020603050405020304" pitchFamily="18" charset="0"/>
                  <a:ea typeface="楷体_GB2312" pitchFamily="49" charset="-122"/>
                </a:rPr>
                <a:t>      </a:t>
              </a:r>
              <a:r>
                <a:rPr lang="zh-CN" altLang="en-US" b="0" dirty="0">
                  <a:solidFill>
                    <a:srgbClr val="080808"/>
                  </a:solidFill>
                  <a:latin typeface="Times New Roman" panose="02020603050405020304" pitchFamily="18" charset="0"/>
                  <a:ea typeface="宋体" panose="02010600030101010101" pitchFamily="2" charset="-122"/>
                </a:rPr>
                <a:t>假设在第 </a:t>
              </a:r>
              <a:r>
                <a:rPr lang="en-US" altLang="zh-CN" b="0" i="1" dirty="0">
                  <a:solidFill>
                    <a:schemeClr val="hlink"/>
                  </a:solidFill>
                  <a:latin typeface="Times New Roman" panose="02020603050405020304" pitchFamily="18" charset="0"/>
                  <a:ea typeface="宋体" panose="02010600030101010101" pitchFamily="2" charset="-122"/>
                </a:rPr>
                <a:t>i </a:t>
              </a:r>
              <a:r>
                <a:rPr lang="zh-CN" altLang="en-US" b="0" dirty="0">
                  <a:solidFill>
                    <a:srgbClr val="080808"/>
                  </a:solidFill>
                  <a:latin typeface="Times New Roman" panose="02020603050405020304" pitchFamily="18" charset="0"/>
                  <a:ea typeface="宋体" panose="02010600030101010101" pitchFamily="2" charset="-122"/>
                </a:rPr>
                <a:t>个元素之前插入的概率为      ，      </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则在长度为</a:t>
              </a:r>
              <a:r>
                <a:rPr lang="en-US" altLang="zh-CN" b="0" i="1" dirty="0">
                  <a:solidFill>
                    <a:schemeClr val="hlink"/>
                  </a:solidFill>
                  <a:latin typeface="Times New Roman" panose="02020603050405020304" pitchFamily="18" charset="0"/>
                  <a:ea typeface="宋体" panose="02010600030101010101" pitchFamily="2" charset="-122"/>
                </a:rPr>
                <a:t>n</a:t>
              </a:r>
              <a:r>
                <a:rPr lang="en-US" altLang="zh-CN" b="0" i="1"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的线性表中</a:t>
              </a:r>
              <a:r>
                <a:rPr lang="zh-CN" altLang="en-US" b="0" dirty="0">
                  <a:solidFill>
                    <a:schemeClr val="hlink"/>
                  </a:solidFill>
                  <a:latin typeface="Times New Roman" panose="02020603050405020304" pitchFamily="18" charset="0"/>
                  <a:ea typeface="宋体" panose="02010600030101010101" pitchFamily="2" charset="-122"/>
                </a:rPr>
                <a:t>插入一个元素所需移动元素次数的期望值</a:t>
              </a:r>
              <a:r>
                <a:rPr lang="zh-CN" altLang="en-US" b="0" dirty="0">
                  <a:solidFill>
                    <a:srgbClr val="080808"/>
                  </a:solidFill>
                  <a:latin typeface="Times New Roman" panose="02020603050405020304" pitchFamily="18" charset="0"/>
                  <a:ea typeface="宋体" panose="02010600030101010101" pitchFamily="2" charset="-122"/>
                </a:rPr>
                <a:t>为：</a:t>
              </a:r>
              <a:endParaRPr lang="zh-CN" altLang="en-US" b="0" dirty="0">
                <a:solidFill>
                  <a:srgbClr val="080808"/>
                </a:solidFill>
                <a:latin typeface="Times New Roman" panose="02020603050405020304" pitchFamily="18" charset="0"/>
                <a:ea typeface="宋体" panose="02010600030101010101" pitchFamily="2" charset="-122"/>
              </a:endParaRPr>
            </a:p>
          </p:txBody>
        </p:sp>
        <p:graphicFrame>
          <p:nvGraphicFramePr>
            <p:cNvPr id="47113" name="Object 7"/>
            <p:cNvGraphicFramePr/>
            <p:nvPr/>
          </p:nvGraphicFramePr>
          <p:xfrm>
            <a:off x="4245" y="719"/>
            <a:ext cx="255" cy="335"/>
          </p:xfrm>
          <a:graphic>
            <a:graphicData uri="http://schemas.openxmlformats.org/presentationml/2006/ole">
              <mc:AlternateContent xmlns:mc="http://schemas.openxmlformats.org/markup-compatibility/2006">
                <mc:Choice xmlns:v="urn:schemas-microsoft-com:vml" Requires="v">
                  <p:oleObj spid="_x0000_s35869" name="" r:id="rId1" imgW="281940" imgH="371475" progId="Equation.3">
                    <p:embed/>
                  </p:oleObj>
                </mc:Choice>
                <mc:Fallback>
                  <p:oleObj name="" r:id="rId1" imgW="281940" imgH="371475" progId="Equation.3">
                    <p:embed/>
                    <p:pic>
                      <p:nvPicPr>
                        <p:cNvPr id="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 y="719"/>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43368" name="Object 8"/>
          <p:cNvGraphicFramePr/>
          <p:nvPr/>
        </p:nvGraphicFramePr>
        <p:xfrm>
          <a:off x="2046288" y="2841625"/>
          <a:ext cx="3530600" cy="990600"/>
        </p:xfrm>
        <a:graphic>
          <a:graphicData uri="http://schemas.openxmlformats.org/presentationml/2006/ole">
            <mc:AlternateContent xmlns:mc="http://schemas.openxmlformats.org/markup-compatibility/2006">
              <mc:Choice xmlns:v="urn:schemas-microsoft-com:vml" Requires="v">
                <p:oleObj spid="_x0000_s35870" name="" r:id="rId3" imgW="2536825" imgH="701040" progId="Equation.3">
                  <p:embed/>
                </p:oleObj>
              </mc:Choice>
              <mc:Fallback>
                <p:oleObj name="" r:id="rId3" imgW="2536825" imgH="701040" progId="Equation.3">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8" y="2841625"/>
                        <a:ext cx="353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369" name="Object 9"/>
          <p:cNvGraphicFramePr/>
          <p:nvPr/>
        </p:nvGraphicFramePr>
        <p:xfrm>
          <a:off x="1898650" y="5062538"/>
          <a:ext cx="3724275" cy="969962"/>
        </p:xfrm>
        <a:graphic>
          <a:graphicData uri="http://schemas.openxmlformats.org/presentationml/2006/ole">
            <mc:AlternateContent xmlns:mc="http://schemas.openxmlformats.org/markup-compatibility/2006">
              <mc:Choice xmlns:v="urn:schemas-microsoft-com:vml" Requires="v">
                <p:oleObj spid="_x0000_s35871" name="" r:id="rId5" imgW="2874010" imgH="735330" progId="Equation.3">
                  <p:embed/>
                </p:oleObj>
              </mc:Choice>
              <mc:Fallback>
                <p:oleObj name="" r:id="rId5" imgW="2874010" imgH="735330" progId="Equation.3">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650" y="5062538"/>
                        <a:ext cx="372427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370" name="Object 10"/>
          <p:cNvGraphicFramePr/>
          <p:nvPr/>
        </p:nvGraphicFramePr>
        <p:xfrm>
          <a:off x="5780088" y="5110163"/>
          <a:ext cx="558800" cy="881062"/>
        </p:xfrm>
        <a:graphic>
          <a:graphicData uri="http://schemas.openxmlformats.org/presentationml/2006/ole">
            <mc:AlternateContent xmlns:mc="http://schemas.openxmlformats.org/markup-compatibility/2006">
              <mc:Choice xmlns:v="urn:schemas-microsoft-com:vml" Requires="v">
                <p:oleObj spid="_x0000_s35872" name="" r:id="rId7" imgW="460375" imgH="735330" progId="Equation.3">
                  <p:embed/>
                </p:oleObj>
              </mc:Choice>
              <mc:Fallback>
                <p:oleObj name="" r:id="rId7" imgW="460375" imgH="735330" progId="Equation.3">
                  <p:embed/>
                  <p:pic>
                    <p:nvPicPr>
                      <p:cNvPr id="0" name="Picture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0088" y="5110163"/>
                        <a:ext cx="558800"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371" name="Text Box 11"/>
          <p:cNvSpPr txBox="1"/>
          <p:nvPr/>
        </p:nvSpPr>
        <p:spPr>
          <a:xfrm>
            <a:off x="500063" y="3824288"/>
            <a:ext cx="8010525" cy="1189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sz="3200" b="0" dirty="0">
                <a:solidFill>
                  <a:schemeClr val="tx1"/>
                </a:solidFill>
                <a:latin typeface="Times New Roman" panose="02020603050405020304" pitchFamily="18" charset="0"/>
                <a:ea typeface="楷体_GB2312" pitchFamily="49" charset="-122"/>
              </a:rPr>
              <a:t>      </a:t>
            </a:r>
            <a:r>
              <a:rPr lang="zh-CN" altLang="en-US" b="0" dirty="0">
                <a:solidFill>
                  <a:srgbClr val="080808"/>
                </a:solidFill>
                <a:latin typeface="Times New Roman" panose="02020603050405020304" pitchFamily="18" charset="0"/>
                <a:ea typeface="宋体" panose="02010600030101010101" pitchFamily="2" charset="-122"/>
              </a:rPr>
              <a:t>假设在线性表中任何一个位置上进行</a:t>
            </a:r>
            <a:r>
              <a:rPr lang="zh-CN" altLang="en-US" b="0" dirty="0">
                <a:solidFill>
                  <a:schemeClr val="hlink"/>
                </a:solidFill>
                <a:latin typeface="Times New Roman" panose="02020603050405020304" pitchFamily="18" charset="0"/>
                <a:ea typeface="宋体" panose="02010600030101010101" pitchFamily="2" charset="-122"/>
              </a:rPr>
              <a:t>插入的概率</a:t>
            </a:r>
            <a:r>
              <a:rPr lang="zh-CN" altLang="en-US" b="0" dirty="0">
                <a:solidFill>
                  <a:srgbClr val="080808"/>
                </a:solidFill>
                <a:latin typeface="Times New Roman" panose="02020603050405020304" pitchFamily="18" charset="0"/>
                <a:ea typeface="宋体" panose="02010600030101010101" pitchFamily="2" charset="-122"/>
              </a:rPr>
              <a:t>都是</a:t>
            </a:r>
            <a:r>
              <a:rPr lang="zh-CN" altLang="en-US" b="0" dirty="0">
                <a:solidFill>
                  <a:schemeClr val="hlink"/>
                </a:solidFill>
                <a:latin typeface="Times New Roman" panose="02020603050405020304" pitchFamily="18" charset="0"/>
                <a:ea typeface="宋体" panose="02010600030101010101" pitchFamily="2" charset="-122"/>
              </a:rPr>
              <a:t>相等</a:t>
            </a:r>
            <a:r>
              <a:rPr lang="zh-CN" altLang="en-US" b="0" dirty="0">
                <a:solidFill>
                  <a:srgbClr val="080808"/>
                </a:solidFill>
                <a:latin typeface="Times New Roman" panose="02020603050405020304" pitchFamily="18" charset="0"/>
                <a:ea typeface="宋体" panose="02010600030101010101" pitchFamily="2" charset="-122"/>
              </a:rPr>
              <a:t>的，则</a:t>
            </a:r>
            <a:r>
              <a:rPr lang="zh-CN" altLang="en-US" b="0" dirty="0">
                <a:solidFill>
                  <a:schemeClr val="hlink"/>
                </a:solidFill>
                <a:latin typeface="Times New Roman" panose="02020603050405020304" pitchFamily="18" charset="0"/>
                <a:ea typeface="宋体" panose="02010600030101010101" pitchFamily="2" charset="-122"/>
              </a:rPr>
              <a:t>移动元素次数的期望值</a:t>
            </a:r>
            <a:r>
              <a:rPr lang="zh-CN" altLang="en-US" b="0" dirty="0">
                <a:solidFill>
                  <a:srgbClr val="080808"/>
                </a:solidFill>
                <a:latin typeface="Times New Roman" panose="02020603050405020304" pitchFamily="18" charset="0"/>
                <a:ea typeface="宋体" panose="02010600030101010101" pitchFamily="2" charset="-122"/>
              </a:rPr>
              <a:t>为：</a:t>
            </a:r>
            <a:endParaRPr lang="zh-CN" altLang="en-US" b="0" dirty="0">
              <a:solidFill>
                <a:srgbClr val="080808"/>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vertical)">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336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371"/>
                                        </p:tgtEl>
                                        <p:attrNameLst>
                                          <p:attrName>style.visibility</p:attrName>
                                        </p:attrNameLst>
                                      </p:cBhvr>
                                      <p:to>
                                        <p:strVal val="visible"/>
                                      </p:to>
                                    </p:set>
                                    <p:animEffect transition="in" filter="strips(downRight)">
                                      <p:cBhvr>
                                        <p:cTn id="22" dur="500"/>
                                        <p:tgtEl>
                                          <p:spTgt spid="1433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369"/>
                                        </p:tgtEl>
                                        <p:attrNameLst>
                                          <p:attrName>style.visibility</p:attrName>
                                        </p:attrNameLst>
                                      </p:cBhvr>
                                      <p:to>
                                        <p:strVal val="visible"/>
                                      </p:to>
                                    </p:set>
                                    <p:animEffect transition="in" filter="wipe(left)">
                                      <p:cBhvr>
                                        <p:cTn id="27" dur="500"/>
                                        <p:tgtEl>
                                          <p:spTgt spid="1433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370"/>
                                        </p:tgtEl>
                                        <p:attrNameLst>
                                          <p:attrName>style.visibility</p:attrName>
                                        </p:attrNameLst>
                                      </p:cBhvr>
                                      <p:to>
                                        <p:strVal val="visible"/>
                                      </p:to>
                                    </p:set>
                                    <p:animEffect transition="in" filter="wipe(left)">
                                      <p:cBhvr>
                                        <p:cTn id="32"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Text Box 4"/>
          <p:cNvSpPr txBox="1"/>
          <p:nvPr/>
        </p:nvSpPr>
        <p:spPr>
          <a:xfrm>
            <a:off x="936625" y="1449388"/>
            <a:ext cx="5624513" cy="1289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线性表操作</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         </a:t>
            </a:r>
            <a:r>
              <a:rPr lang="en-US" altLang="zh-CN" dirty="0">
                <a:solidFill>
                  <a:srgbClr val="080808"/>
                </a:solidFill>
                <a:latin typeface="Times New Roman" panose="02020603050405020304" pitchFamily="18" charset="0"/>
                <a:ea typeface="宋体" panose="02010600030101010101" pitchFamily="2" charset="-122"/>
              </a:rPr>
              <a:t>ListDelete(&amp;L, i, </a:t>
            </a:r>
            <a:r>
              <a:rPr lang="en-US" altLang="zh-CN" dirty="0">
                <a:solidFill>
                  <a:srgbClr val="FF0000"/>
                </a:solidFill>
                <a:latin typeface="Times New Roman" panose="02020603050405020304" pitchFamily="18" charset="0"/>
                <a:ea typeface="宋体" panose="02010600030101010101" pitchFamily="2" charset="-122"/>
              </a:rPr>
              <a:t>&amp;e</a:t>
            </a:r>
            <a:r>
              <a:rPr lang="en-US" altLang="zh-CN" dirty="0">
                <a:solidFill>
                  <a:srgbClr val="080808"/>
                </a:solidFill>
                <a:latin typeface="Times New Roman" panose="02020603050405020304" pitchFamily="18" charset="0"/>
                <a:ea typeface="宋体" panose="02010600030101010101" pitchFamily="2" charset="-122"/>
              </a:rPr>
              <a:t>)</a:t>
            </a:r>
            <a:r>
              <a:rPr lang="zh-CN" altLang="en-US" b="0" dirty="0">
                <a:solidFill>
                  <a:srgbClr val="080808"/>
                </a:solidFill>
                <a:latin typeface="Times New Roman" panose="02020603050405020304" pitchFamily="18" charset="0"/>
                <a:ea typeface="宋体" panose="02010600030101010101" pitchFamily="2" charset="-122"/>
              </a:rPr>
              <a:t>的实现：</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44389" name="Text Box 5"/>
          <p:cNvSpPr txBox="1"/>
          <p:nvPr/>
        </p:nvSpPr>
        <p:spPr>
          <a:xfrm>
            <a:off x="846138" y="3338513"/>
            <a:ext cx="19621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FF0000"/>
                </a:solidFill>
                <a:latin typeface="Times New Roman" panose="02020603050405020304" pitchFamily="18" charset="0"/>
                <a:ea typeface="宋体" panose="02010600030101010101" pitchFamily="2" charset="-122"/>
              </a:rPr>
              <a:t>首先分析：</a:t>
            </a:r>
            <a:endParaRPr lang="zh-CN" altLang="en-US" b="0" dirty="0">
              <a:solidFill>
                <a:srgbClr val="FF0000"/>
              </a:solidFill>
              <a:latin typeface="Times New Roman" panose="02020603050405020304" pitchFamily="18" charset="0"/>
              <a:ea typeface="宋体" panose="02010600030101010101" pitchFamily="2" charset="-122"/>
            </a:endParaRPr>
          </a:p>
        </p:txBody>
      </p:sp>
      <p:sp>
        <p:nvSpPr>
          <p:cNvPr id="144390" name="Text Box 6"/>
          <p:cNvSpPr txBox="1"/>
          <p:nvPr/>
        </p:nvSpPr>
        <p:spPr>
          <a:xfrm>
            <a:off x="1778000" y="4279900"/>
            <a:ext cx="5518150"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删除元素时，</a:t>
            </a: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线性表的逻辑结构发生什么变化？</a:t>
            </a:r>
            <a:endParaRPr lang="zh-CN" altLang="en-US" b="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9"/>
                                        </p:tgtEl>
                                        <p:attrNameLst>
                                          <p:attrName>style.visibility</p:attrName>
                                        </p:attrNameLst>
                                      </p:cBhvr>
                                      <p:to>
                                        <p:strVal val="visible"/>
                                      </p:to>
                                    </p:set>
                                    <p:anim calcmode="lin" valueType="num">
                                      <p:cBhvr additive="base">
                                        <p:cTn id="13" dur="500" fill="hold"/>
                                        <p:tgtEl>
                                          <p:spTgt spid="144389"/>
                                        </p:tgtEl>
                                        <p:attrNameLst>
                                          <p:attrName>ppt_x</p:attrName>
                                        </p:attrNameLst>
                                      </p:cBhvr>
                                      <p:tavLst>
                                        <p:tav tm="0">
                                          <p:val>
                                            <p:strVal val="0-#ppt_w/2"/>
                                          </p:val>
                                        </p:tav>
                                        <p:tav tm="100000">
                                          <p:val>
                                            <p:strVal val="#ppt_x"/>
                                          </p:val>
                                        </p:tav>
                                      </p:tavLst>
                                    </p:anim>
                                    <p:anim calcmode="lin" valueType="num">
                                      <p:cBhvr additive="base">
                                        <p:cTn id="14"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4390"/>
                                        </p:tgtEl>
                                        <p:attrNameLst>
                                          <p:attrName>style.visibility</p:attrName>
                                        </p:attrNameLst>
                                      </p:cBhvr>
                                      <p:to>
                                        <p:strVal val="visible"/>
                                      </p:to>
                                    </p:set>
                                    <p:animEffect transition="in" filter="wipe(left)">
                                      <p:cBhvr>
                                        <p:cTn id="19"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P spid="144389" grpId="0"/>
      <p:bldP spid="1443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p:nvPr/>
        </p:nvSpPr>
        <p:spPr>
          <a:xfrm>
            <a:off x="0" y="1441450"/>
            <a:ext cx="5254625" cy="625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 </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a:t>
            </a:r>
            <a:r>
              <a:rPr lang="en-US" altLang="zh-CN" dirty="0">
                <a:solidFill>
                  <a:schemeClr val="hlink"/>
                </a:solidFill>
                <a:latin typeface="Times New Roman" panose="02020603050405020304" pitchFamily="18" charset="0"/>
                <a:ea typeface="楷体_GB2312" pitchFamily="49" charset="-122"/>
              </a:rPr>
              <a:t>a</a:t>
            </a:r>
            <a:r>
              <a:rPr lang="en-US" altLang="zh-CN" baseline="-25000" dirty="0">
                <a:solidFill>
                  <a:schemeClr val="hlink"/>
                </a:solidFill>
                <a:latin typeface="Times New Roman" panose="02020603050405020304" pitchFamily="18" charset="0"/>
                <a:ea typeface="楷体_GB2312" pitchFamily="49" charset="-122"/>
              </a:rPr>
              <a:t>i</a:t>
            </a:r>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n</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改变为</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45413" name="Text Box 5"/>
          <p:cNvSpPr txBox="1"/>
          <p:nvPr/>
        </p:nvSpPr>
        <p:spPr>
          <a:xfrm>
            <a:off x="4633913" y="4846638"/>
            <a:ext cx="7762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 a</a:t>
            </a:r>
            <a:r>
              <a:rPr lang="en-US" altLang="zh-CN" baseline="-25000" dirty="0">
                <a:solidFill>
                  <a:schemeClr val="tx1"/>
                </a:solidFill>
                <a:latin typeface="Times New Roman" panose="02020603050405020304" pitchFamily="18" charset="0"/>
                <a:ea typeface="楷体_GB2312" pitchFamily="49" charset="-122"/>
              </a:rPr>
              <a:t>i+1</a:t>
            </a:r>
            <a:endParaRPr lang="en-US" altLang="zh-CN" baseline="-25000" dirty="0">
              <a:solidFill>
                <a:schemeClr val="tx1"/>
              </a:solidFill>
              <a:latin typeface="Times New Roman" panose="02020603050405020304" pitchFamily="18" charset="0"/>
              <a:ea typeface="楷体_GB2312" pitchFamily="49" charset="-122"/>
            </a:endParaRPr>
          </a:p>
        </p:txBody>
      </p:sp>
      <p:sp>
        <p:nvSpPr>
          <p:cNvPr id="145414" name="Text Box 6"/>
          <p:cNvSpPr txBox="1"/>
          <p:nvPr/>
        </p:nvSpPr>
        <p:spPr>
          <a:xfrm>
            <a:off x="5853113" y="4922838"/>
            <a:ext cx="5397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145415" name="Text Box 7"/>
          <p:cNvSpPr txBox="1"/>
          <p:nvPr/>
        </p:nvSpPr>
        <p:spPr>
          <a:xfrm>
            <a:off x="6996113" y="4922838"/>
            <a:ext cx="4968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n</a:t>
            </a:r>
            <a:endParaRPr lang="en-US" altLang="zh-CN" baseline="-25000" dirty="0">
              <a:solidFill>
                <a:schemeClr val="tx1"/>
              </a:solidFill>
              <a:latin typeface="Times New Roman" panose="02020603050405020304" pitchFamily="18" charset="0"/>
              <a:ea typeface="楷体_GB2312" pitchFamily="49" charset="-122"/>
            </a:endParaRPr>
          </a:p>
        </p:txBody>
      </p:sp>
      <p:sp>
        <p:nvSpPr>
          <p:cNvPr id="145416" name="Text Box 8"/>
          <p:cNvSpPr txBox="1"/>
          <p:nvPr/>
        </p:nvSpPr>
        <p:spPr>
          <a:xfrm>
            <a:off x="650875" y="2187575"/>
            <a:ext cx="29686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&lt;a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 a</a:t>
            </a:r>
            <a:r>
              <a:rPr lang="en-US" altLang="zh-CN" baseline="-25000"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&gt;, &lt;a</a:t>
            </a:r>
            <a:r>
              <a:rPr lang="en-US" altLang="zh-CN" baseline="-25000"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&gt;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45417" name="AutoShape 9"/>
          <p:cNvSpPr/>
          <p:nvPr/>
        </p:nvSpPr>
        <p:spPr>
          <a:xfrm>
            <a:off x="4019550" y="2305050"/>
            <a:ext cx="1219200" cy="304800"/>
          </a:xfrm>
          <a:prstGeom prst="notchedRightArrow">
            <a:avLst>
              <a:gd name="adj1" fmla="val 50000"/>
              <a:gd name="adj2" fmla="val 100000"/>
            </a:avLst>
          </a:prstGeom>
          <a:solidFill>
            <a:srgbClr val="660033"/>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45418" name="Text Box 10"/>
          <p:cNvSpPr txBox="1"/>
          <p:nvPr/>
        </p:nvSpPr>
        <p:spPr>
          <a:xfrm>
            <a:off x="5821363" y="2149475"/>
            <a:ext cx="17176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&lt;a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 a</a:t>
            </a:r>
            <a:r>
              <a:rPr lang="en-US" altLang="zh-CN" baseline="-25000" dirty="0">
                <a:solidFill>
                  <a:schemeClr val="tx1"/>
                </a:solidFill>
                <a:latin typeface="Times New Roman" panose="02020603050405020304" pitchFamily="18" charset="0"/>
                <a:ea typeface="宋体" panose="02010600030101010101" pitchFamily="2" charset="-122"/>
              </a:rPr>
              <a:t>i+1</a:t>
            </a:r>
            <a:r>
              <a:rPr lang="en-US" altLang="zh-CN" dirty="0">
                <a:solidFill>
                  <a:schemeClr val="tx1"/>
                </a:solidFill>
                <a:latin typeface="Times New Roman" panose="02020603050405020304" pitchFamily="18" charset="0"/>
                <a:ea typeface="宋体" panose="02010600030101010101" pitchFamily="2" charset="-122"/>
              </a:rPr>
              <a:t>&gt;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45419" name="Line 11"/>
          <p:cNvSpPr/>
          <p:nvPr/>
        </p:nvSpPr>
        <p:spPr>
          <a:xfrm flipH="1">
            <a:off x="4621213" y="4168775"/>
            <a:ext cx="1012825" cy="577850"/>
          </a:xfrm>
          <a:prstGeom prst="line">
            <a:avLst/>
          </a:prstGeom>
          <a:ln w="38100" cap="flat" cmpd="sng">
            <a:solidFill>
              <a:schemeClr val="tx1"/>
            </a:solidFill>
            <a:prstDash val="solid"/>
            <a:headEnd type="none" w="med" len="med"/>
            <a:tailEnd type="triangle" w="med" len="lg"/>
          </a:ln>
        </p:spPr>
      </p:sp>
      <p:sp>
        <p:nvSpPr>
          <p:cNvPr id="145420" name="Line 12"/>
          <p:cNvSpPr/>
          <p:nvPr/>
        </p:nvSpPr>
        <p:spPr>
          <a:xfrm flipH="1">
            <a:off x="7810500" y="4148138"/>
            <a:ext cx="1185863" cy="609600"/>
          </a:xfrm>
          <a:prstGeom prst="line">
            <a:avLst/>
          </a:prstGeom>
          <a:ln w="38100" cap="flat" cmpd="sng">
            <a:solidFill>
              <a:schemeClr val="tx1"/>
            </a:solidFill>
            <a:prstDash val="solid"/>
            <a:headEnd type="none" w="med" len="med"/>
            <a:tailEnd type="triangle" w="med" len="lg"/>
          </a:ln>
        </p:spPr>
      </p:sp>
      <p:sp>
        <p:nvSpPr>
          <p:cNvPr id="145421" name="Text Box 13"/>
          <p:cNvSpPr txBox="1"/>
          <p:nvPr/>
        </p:nvSpPr>
        <p:spPr>
          <a:xfrm>
            <a:off x="4308475" y="5794375"/>
            <a:ext cx="2495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9900FF"/>
                </a:solidFill>
                <a:latin typeface="Times New Roman" panose="02020603050405020304" pitchFamily="18" charset="0"/>
                <a:ea typeface="隶书" panose="02010509060101010101" charset="-122"/>
              </a:rPr>
              <a:t>表的长度减少</a:t>
            </a:r>
            <a:r>
              <a:rPr lang="en-US" altLang="zh-CN" b="0" dirty="0">
                <a:solidFill>
                  <a:srgbClr val="9900FF"/>
                </a:solidFill>
                <a:latin typeface="Times New Roman" panose="02020603050405020304" pitchFamily="18" charset="0"/>
                <a:ea typeface="隶书" panose="02010509060101010101" charset="-122"/>
              </a:rPr>
              <a:t>1</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45422" name="AutoShape 14"/>
          <p:cNvSpPr/>
          <p:nvPr/>
        </p:nvSpPr>
        <p:spPr>
          <a:xfrm>
            <a:off x="7277100" y="5595938"/>
            <a:ext cx="152400" cy="762000"/>
          </a:xfrm>
          <a:prstGeom prst="upArrow">
            <a:avLst>
              <a:gd name="adj1" fmla="val 50000"/>
              <a:gd name="adj2" fmla="val 125000"/>
            </a:avLst>
          </a:prstGeom>
          <a:solidFill>
            <a:srgbClr val="9900FF"/>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2" name="Group 15"/>
          <p:cNvGrpSpPr/>
          <p:nvPr/>
        </p:nvGrpSpPr>
        <p:grpSpPr>
          <a:xfrm>
            <a:off x="38100" y="3233738"/>
            <a:ext cx="9320213" cy="990600"/>
            <a:chOff x="96" y="2208"/>
            <a:chExt cx="5871" cy="624"/>
          </a:xfrm>
        </p:grpSpPr>
        <p:sp>
          <p:nvSpPr>
            <p:cNvPr id="49176" name="Text Box 16"/>
            <p:cNvSpPr txBox="1"/>
            <p:nvPr/>
          </p:nvSpPr>
          <p:spPr>
            <a:xfrm>
              <a:off x="159" y="2208"/>
              <a:ext cx="5808"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1</a:t>
              </a: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2</a:t>
              </a:r>
              <a:r>
                <a:rPr lang="en-US" altLang="zh-CN" b="0"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a:t>
              </a: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i-1</a:t>
              </a:r>
              <a:r>
                <a:rPr lang="en-US" altLang="zh-CN" b="0" dirty="0">
                  <a:solidFill>
                    <a:schemeClr val="tx1"/>
                  </a:solidFill>
                  <a:latin typeface="Times New Roman" panose="02020603050405020304" pitchFamily="18" charset="0"/>
                  <a:ea typeface="楷体_GB2312" pitchFamily="49" charset="-122"/>
                </a:rPr>
                <a:t>          </a:t>
              </a:r>
              <a:r>
                <a:rPr lang="en-US" altLang="zh-CN" b="0" dirty="0">
                  <a:solidFill>
                    <a:schemeClr val="hlink"/>
                  </a:solidFill>
                  <a:latin typeface="Times New Roman" panose="02020603050405020304" pitchFamily="18" charset="0"/>
                  <a:ea typeface="楷体_GB2312" pitchFamily="49" charset="-122"/>
                </a:rPr>
                <a:t> </a:t>
              </a:r>
              <a:r>
                <a:rPr lang="en-US" altLang="zh-CN" dirty="0">
                  <a:solidFill>
                    <a:schemeClr val="hlink"/>
                  </a:solidFill>
                  <a:latin typeface="Times New Roman" panose="02020603050405020304" pitchFamily="18" charset="0"/>
                  <a:ea typeface="楷体_GB2312" pitchFamily="49" charset="-122"/>
                </a:rPr>
                <a:t>a</a:t>
              </a:r>
              <a:r>
                <a:rPr lang="en-US" altLang="zh-CN" baseline="-25000" dirty="0">
                  <a:solidFill>
                    <a:schemeClr val="hlink"/>
                  </a:solidFill>
                  <a:latin typeface="Times New Roman" panose="02020603050405020304" pitchFamily="18" charset="0"/>
                  <a:ea typeface="楷体_GB2312" pitchFamily="49" charset="-122"/>
                </a:rPr>
                <a:t>i</a:t>
              </a:r>
              <a:r>
                <a:rPr lang="en-US" altLang="zh-CN" b="0"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i+1 </a:t>
              </a:r>
              <a:r>
                <a:rPr lang="en-US" altLang="zh-CN" b="0"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a:t>
              </a: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n</a:t>
              </a:r>
              <a:endParaRPr lang="en-US" altLang="zh-CN" b="0" baseline="-25000" dirty="0">
                <a:solidFill>
                  <a:schemeClr val="tx1"/>
                </a:solidFill>
                <a:latin typeface="Times New Roman" panose="02020603050405020304" pitchFamily="18" charset="0"/>
                <a:ea typeface="楷体_GB2312" pitchFamily="49" charset="-122"/>
              </a:endParaRPr>
            </a:p>
          </p:txBody>
        </p:sp>
        <p:sp>
          <p:nvSpPr>
            <p:cNvPr id="49177" name="Line 17"/>
            <p:cNvSpPr/>
            <p:nvPr/>
          </p:nvSpPr>
          <p:spPr>
            <a:xfrm>
              <a:off x="2271" y="2304"/>
              <a:ext cx="0" cy="480"/>
            </a:xfrm>
            <a:prstGeom prst="line">
              <a:avLst/>
            </a:prstGeom>
            <a:ln w="9525" cap="flat" cmpd="sng">
              <a:solidFill>
                <a:schemeClr val="tx1"/>
              </a:solidFill>
              <a:prstDash val="solid"/>
              <a:headEnd type="none" w="med" len="med"/>
              <a:tailEnd type="none" w="med" len="med"/>
            </a:ln>
          </p:spPr>
        </p:sp>
        <p:sp>
          <p:nvSpPr>
            <p:cNvPr id="49178" name="Line 18"/>
            <p:cNvSpPr/>
            <p:nvPr/>
          </p:nvSpPr>
          <p:spPr>
            <a:xfrm>
              <a:off x="2991" y="2304"/>
              <a:ext cx="0" cy="480"/>
            </a:xfrm>
            <a:prstGeom prst="line">
              <a:avLst/>
            </a:prstGeom>
            <a:ln w="9525" cap="flat" cmpd="sng">
              <a:solidFill>
                <a:schemeClr val="tx1"/>
              </a:solidFill>
              <a:prstDash val="solid"/>
              <a:headEnd type="none" w="med" len="med"/>
              <a:tailEnd type="none" w="med" len="med"/>
            </a:ln>
          </p:spPr>
        </p:sp>
        <p:sp>
          <p:nvSpPr>
            <p:cNvPr id="49179" name="Line 19"/>
            <p:cNvSpPr/>
            <p:nvPr/>
          </p:nvSpPr>
          <p:spPr>
            <a:xfrm>
              <a:off x="3615" y="2304"/>
              <a:ext cx="0" cy="480"/>
            </a:xfrm>
            <a:prstGeom prst="line">
              <a:avLst/>
            </a:prstGeom>
            <a:ln w="9525" cap="flat" cmpd="sng">
              <a:solidFill>
                <a:schemeClr val="tx1"/>
              </a:solidFill>
              <a:prstDash val="solid"/>
              <a:headEnd type="none" w="med" len="med"/>
              <a:tailEnd type="none" w="med" len="med"/>
            </a:ln>
          </p:spPr>
        </p:sp>
        <p:sp>
          <p:nvSpPr>
            <p:cNvPr id="49180" name="Line 20"/>
            <p:cNvSpPr/>
            <p:nvPr/>
          </p:nvSpPr>
          <p:spPr>
            <a:xfrm>
              <a:off x="5151" y="2304"/>
              <a:ext cx="0" cy="480"/>
            </a:xfrm>
            <a:prstGeom prst="line">
              <a:avLst/>
            </a:prstGeom>
            <a:ln w="9525" cap="flat" cmpd="sng">
              <a:solidFill>
                <a:schemeClr val="tx1"/>
              </a:solidFill>
              <a:prstDash val="solid"/>
              <a:headEnd type="none" w="med" len="med"/>
              <a:tailEnd type="none" w="med" len="med"/>
            </a:ln>
          </p:spPr>
        </p:sp>
        <p:sp>
          <p:nvSpPr>
            <p:cNvPr id="49181" name="Line 21"/>
            <p:cNvSpPr/>
            <p:nvPr/>
          </p:nvSpPr>
          <p:spPr>
            <a:xfrm>
              <a:off x="591" y="2304"/>
              <a:ext cx="0" cy="480"/>
            </a:xfrm>
            <a:prstGeom prst="line">
              <a:avLst/>
            </a:prstGeom>
            <a:ln w="9525" cap="flat" cmpd="sng">
              <a:solidFill>
                <a:schemeClr val="tx1"/>
              </a:solidFill>
              <a:prstDash val="solid"/>
              <a:headEnd type="none" w="med" len="med"/>
              <a:tailEnd type="none" w="med" len="med"/>
            </a:ln>
          </p:spPr>
        </p:sp>
        <p:sp>
          <p:nvSpPr>
            <p:cNvPr id="49182" name="Line 22"/>
            <p:cNvSpPr/>
            <p:nvPr/>
          </p:nvSpPr>
          <p:spPr>
            <a:xfrm>
              <a:off x="1263" y="2304"/>
              <a:ext cx="0" cy="480"/>
            </a:xfrm>
            <a:prstGeom prst="line">
              <a:avLst/>
            </a:prstGeom>
            <a:ln w="9525" cap="flat" cmpd="sng">
              <a:solidFill>
                <a:schemeClr val="tx1"/>
              </a:solidFill>
              <a:prstDash val="solid"/>
              <a:headEnd type="none" w="med" len="med"/>
              <a:tailEnd type="none" w="med" len="med"/>
            </a:ln>
          </p:spPr>
        </p:sp>
        <p:sp>
          <p:nvSpPr>
            <p:cNvPr id="49183" name="Line 23"/>
            <p:cNvSpPr/>
            <p:nvPr/>
          </p:nvSpPr>
          <p:spPr>
            <a:xfrm>
              <a:off x="4383" y="2304"/>
              <a:ext cx="0" cy="528"/>
            </a:xfrm>
            <a:prstGeom prst="line">
              <a:avLst/>
            </a:prstGeom>
            <a:ln w="9525" cap="flat" cmpd="sng">
              <a:solidFill>
                <a:schemeClr val="tx1"/>
              </a:solidFill>
              <a:prstDash val="solid"/>
              <a:headEnd type="none" w="med" len="med"/>
              <a:tailEnd type="none" w="med" len="med"/>
            </a:ln>
          </p:spPr>
        </p:sp>
        <p:sp>
          <p:nvSpPr>
            <p:cNvPr id="49184" name="Rectangle 24"/>
            <p:cNvSpPr/>
            <p:nvPr/>
          </p:nvSpPr>
          <p:spPr>
            <a:xfrm>
              <a:off x="96" y="2304"/>
              <a:ext cx="5664" cy="48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3" name="Group 25"/>
          <p:cNvGrpSpPr/>
          <p:nvPr/>
        </p:nvGrpSpPr>
        <p:grpSpPr>
          <a:xfrm>
            <a:off x="38100" y="4757738"/>
            <a:ext cx="7772400" cy="762000"/>
            <a:chOff x="96" y="3168"/>
            <a:chExt cx="4896" cy="480"/>
          </a:xfrm>
        </p:grpSpPr>
        <p:sp>
          <p:nvSpPr>
            <p:cNvPr id="49168" name="Text Box 26"/>
            <p:cNvSpPr txBox="1"/>
            <p:nvPr/>
          </p:nvSpPr>
          <p:spPr>
            <a:xfrm>
              <a:off x="159" y="3224"/>
              <a:ext cx="269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楷体_GB2312" pitchFamily="49" charset="-122"/>
                </a:rPr>
                <a:t>a</a:t>
              </a:r>
              <a:r>
                <a:rPr lang="en-US" altLang="zh-CN" b="0" baseline="-25000" dirty="0">
                  <a:solidFill>
                    <a:schemeClr val="tx1"/>
                  </a:solidFill>
                  <a:latin typeface="Times New Roman" panose="02020603050405020304" pitchFamily="18" charset="0"/>
                  <a:ea typeface="楷体_GB2312" pitchFamily="49" charset="-122"/>
                </a:rPr>
                <a:t>1</a:t>
              </a: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2</a:t>
              </a:r>
              <a:r>
                <a:rPr lang="en-US" altLang="zh-CN" b="0" dirty="0">
                  <a:solidFill>
                    <a:schemeClr val="tx1"/>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a:t>
              </a:r>
              <a:r>
                <a:rPr lang="en-US" altLang="zh-CN" b="0" dirty="0">
                  <a:solidFill>
                    <a:schemeClr val="tx1"/>
                  </a:solidFill>
                  <a:latin typeface="Times New Roman" panose="02020603050405020304" pitchFamily="18" charset="0"/>
                  <a:ea typeface="楷体_GB2312" pitchFamily="49" charset="-122"/>
                </a:rPr>
                <a:t>           a</a:t>
              </a:r>
              <a:r>
                <a:rPr lang="en-US" altLang="zh-CN" b="0" baseline="-25000" dirty="0">
                  <a:solidFill>
                    <a:schemeClr val="tx1"/>
                  </a:solidFill>
                  <a:latin typeface="Times New Roman" panose="02020603050405020304" pitchFamily="18" charset="0"/>
                  <a:ea typeface="楷体_GB2312" pitchFamily="49" charset="-122"/>
                </a:rPr>
                <a:t>i-1</a:t>
              </a:r>
              <a:r>
                <a:rPr lang="en-US" altLang="zh-CN" b="0"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p:txBody>
        </p:sp>
        <p:sp>
          <p:nvSpPr>
            <p:cNvPr id="49169" name="Line 27"/>
            <p:cNvSpPr/>
            <p:nvPr/>
          </p:nvSpPr>
          <p:spPr>
            <a:xfrm>
              <a:off x="1263" y="3168"/>
              <a:ext cx="0" cy="480"/>
            </a:xfrm>
            <a:prstGeom prst="line">
              <a:avLst/>
            </a:prstGeom>
            <a:ln w="9525" cap="flat" cmpd="sng">
              <a:solidFill>
                <a:schemeClr val="tx1"/>
              </a:solidFill>
              <a:prstDash val="solid"/>
              <a:headEnd type="none" w="med" len="med"/>
              <a:tailEnd type="none" w="med" len="med"/>
            </a:ln>
          </p:spPr>
        </p:sp>
        <p:sp>
          <p:nvSpPr>
            <p:cNvPr id="49170" name="Line 28"/>
            <p:cNvSpPr/>
            <p:nvPr/>
          </p:nvSpPr>
          <p:spPr>
            <a:xfrm>
              <a:off x="2271" y="3168"/>
              <a:ext cx="0" cy="480"/>
            </a:xfrm>
            <a:prstGeom prst="line">
              <a:avLst/>
            </a:prstGeom>
            <a:ln w="9525" cap="flat" cmpd="sng">
              <a:solidFill>
                <a:schemeClr val="tx1"/>
              </a:solidFill>
              <a:prstDash val="solid"/>
              <a:headEnd type="none" w="med" len="med"/>
              <a:tailEnd type="none" w="med" len="med"/>
            </a:ln>
          </p:spPr>
        </p:sp>
        <p:sp>
          <p:nvSpPr>
            <p:cNvPr id="49171" name="Line 29"/>
            <p:cNvSpPr/>
            <p:nvPr/>
          </p:nvSpPr>
          <p:spPr>
            <a:xfrm>
              <a:off x="591" y="3168"/>
              <a:ext cx="0" cy="480"/>
            </a:xfrm>
            <a:prstGeom prst="line">
              <a:avLst/>
            </a:prstGeom>
            <a:ln w="9525" cap="flat" cmpd="sng">
              <a:solidFill>
                <a:schemeClr val="tx1"/>
              </a:solidFill>
              <a:prstDash val="solid"/>
              <a:headEnd type="none" w="med" len="med"/>
              <a:tailEnd type="none" w="med" len="med"/>
            </a:ln>
          </p:spPr>
        </p:sp>
        <p:sp>
          <p:nvSpPr>
            <p:cNvPr id="49172" name="Line 30"/>
            <p:cNvSpPr/>
            <p:nvPr/>
          </p:nvSpPr>
          <p:spPr>
            <a:xfrm>
              <a:off x="2991" y="3168"/>
              <a:ext cx="0" cy="480"/>
            </a:xfrm>
            <a:prstGeom prst="line">
              <a:avLst/>
            </a:prstGeom>
            <a:ln w="9525" cap="flat" cmpd="sng">
              <a:solidFill>
                <a:schemeClr val="tx1"/>
              </a:solidFill>
              <a:prstDash val="solid"/>
              <a:headEnd type="none" w="med" len="med"/>
              <a:tailEnd type="none" w="med" len="med"/>
            </a:ln>
          </p:spPr>
        </p:sp>
        <p:sp>
          <p:nvSpPr>
            <p:cNvPr id="49173" name="Line 31"/>
            <p:cNvSpPr/>
            <p:nvPr/>
          </p:nvSpPr>
          <p:spPr>
            <a:xfrm>
              <a:off x="4383" y="3168"/>
              <a:ext cx="0" cy="480"/>
            </a:xfrm>
            <a:prstGeom prst="line">
              <a:avLst/>
            </a:prstGeom>
            <a:ln w="9525" cap="flat" cmpd="sng">
              <a:solidFill>
                <a:schemeClr val="tx1"/>
              </a:solidFill>
              <a:prstDash val="solid"/>
              <a:headEnd type="none" w="med" len="med"/>
              <a:tailEnd type="none" w="med" len="med"/>
            </a:ln>
          </p:spPr>
        </p:sp>
        <p:sp>
          <p:nvSpPr>
            <p:cNvPr id="49174" name="Line 32"/>
            <p:cNvSpPr/>
            <p:nvPr/>
          </p:nvSpPr>
          <p:spPr>
            <a:xfrm>
              <a:off x="3663" y="3168"/>
              <a:ext cx="0" cy="480"/>
            </a:xfrm>
            <a:prstGeom prst="line">
              <a:avLst/>
            </a:prstGeom>
            <a:ln w="9525" cap="flat" cmpd="sng">
              <a:solidFill>
                <a:schemeClr val="tx1"/>
              </a:solidFill>
              <a:prstDash val="solid"/>
              <a:headEnd type="none" w="med" len="med"/>
              <a:tailEnd type="none" w="med" len="med"/>
            </a:ln>
          </p:spPr>
        </p:sp>
        <p:sp>
          <p:nvSpPr>
            <p:cNvPr id="49175" name="Rectangle 33"/>
            <p:cNvSpPr/>
            <p:nvPr/>
          </p:nvSpPr>
          <p:spPr>
            <a:xfrm>
              <a:off x="96" y="3168"/>
              <a:ext cx="4896" cy="48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sp>
        <p:nvSpPr>
          <p:cNvPr id="145442" name="Rectangle 34"/>
          <p:cNvSpPr/>
          <p:nvPr/>
        </p:nvSpPr>
        <p:spPr>
          <a:xfrm>
            <a:off x="5057775" y="1506538"/>
            <a:ext cx="35829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楷体_GB2312" pitchFamily="49" charset="-122"/>
              </a:rPr>
              <a:t>(a</a:t>
            </a:r>
            <a:r>
              <a:rPr lang="en-US" altLang="zh-CN" baseline="-25000" dirty="0">
                <a:solidFill>
                  <a:schemeClr val="tx1"/>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FF00FF"/>
                </a:solidFill>
                <a:latin typeface="Times New Roman" panose="02020603050405020304" pitchFamily="18" charset="0"/>
                <a:ea typeface="楷体_GB2312" pitchFamily="49" charset="-122"/>
              </a:rPr>
              <a:t> </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i-1</a:t>
            </a:r>
            <a:r>
              <a:rPr lang="en-US" altLang="zh-CN" dirty="0">
                <a:solidFill>
                  <a:srgbClr val="FF0000"/>
                </a:solidFill>
                <a:latin typeface="Times New Roman" panose="02020603050405020304" pitchFamily="18" charset="0"/>
                <a:ea typeface="楷体_GB2312" pitchFamily="49" charset="-122"/>
              </a:rPr>
              <a:t>, a</a:t>
            </a:r>
            <a:r>
              <a:rPr lang="en-US" altLang="zh-CN" baseline="-25000" dirty="0">
                <a:solidFill>
                  <a:srgbClr val="FF0000"/>
                </a:solidFill>
                <a:latin typeface="Times New Roman" panose="02020603050405020304" pitchFamily="18" charset="0"/>
                <a:ea typeface="楷体_GB2312" pitchFamily="49" charset="-122"/>
              </a:rPr>
              <a:t>i+1</a:t>
            </a:r>
            <a:r>
              <a:rPr lang="en-US" altLang="zh-CN" dirty="0">
                <a:solidFill>
                  <a:schemeClr val="tx1"/>
                </a:solidFill>
                <a:latin typeface="Times New Roman" panose="02020603050405020304" pitchFamily="18" charset="0"/>
                <a:ea typeface="楷体_GB2312" pitchFamily="49" charset="-122"/>
              </a:rPr>
              <a:t>, …, a</a:t>
            </a:r>
            <a:r>
              <a:rPr lang="en-US" altLang="zh-CN" baseline="-25000" dirty="0">
                <a:solidFill>
                  <a:schemeClr val="tx1"/>
                </a:solidFill>
                <a:latin typeface="Times New Roman" panose="02020603050405020304" pitchFamily="18" charset="0"/>
                <a:ea typeface="楷体_GB2312" pitchFamily="49" charset="-122"/>
              </a:rPr>
              <a:t>n</a:t>
            </a:r>
            <a:r>
              <a:rPr lang="en-US" altLang="zh-CN"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5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45442"/>
                                        </p:tgtEl>
                                        <p:attrNameLst>
                                          <p:attrName>style.visibility</p:attrName>
                                        </p:attrNameLst>
                                      </p:cBhvr>
                                      <p:to>
                                        <p:strVal val="visible"/>
                                      </p:to>
                                    </p:set>
                                    <p:animEffect transition="in" filter="barn(outVertical)">
                                      <p:cBhvr>
                                        <p:cTn id="11" dur="500"/>
                                        <p:tgtEl>
                                          <p:spTgt spid="1454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45416"/>
                                        </p:tgtEl>
                                        <p:attrNameLst>
                                          <p:attrName>style.visibility</p:attrName>
                                        </p:attrNameLst>
                                      </p:cBhvr>
                                      <p:to>
                                        <p:strVal val="visible"/>
                                      </p:to>
                                    </p:set>
                                    <p:animEffect transition="in" filter="blinds(vertical)">
                                      <p:cBhvr>
                                        <p:cTn id="16" dur="500"/>
                                        <p:tgtEl>
                                          <p:spTgt spid="145416"/>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45417"/>
                                        </p:tgtEl>
                                        <p:attrNameLst>
                                          <p:attrName>style.visibility</p:attrName>
                                        </p:attrNameLst>
                                      </p:cBhvr>
                                      <p:to>
                                        <p:strVal val="visible"/>
                                      </p:to>
                                    </p:set>
                                    <p:anim calcmode="lin" valueType="num">
                                      <p:cBhvr>
                                        <p:cTn id="21" dur="500" fill="hold"/>
                                        <p:tgtEl>
                                          <p:spTgt spid="145417"/>
                                        </p:tgtEl>
                                        <p:attrNameLst>
                                          <p:attrName>ppt_x</p:attrName>
                                        </p:attrNameLst>
                                      </p:cBhvr>
                                      <p:tavLst>
                                        <p:tav tm="0">
                                          <p:val>
                                            <p:strVal val="#ppt_x-#ppt_w/2"/>
                                          </p:val>
                                        </p:tav>
                                        <p:tav tm="100000">
                                          <p:val>
                                            <p:strVal val="#ppt_x"/>
                                          </p:val>
                                        </p:tav>
                                      </p:tavLst>
                                    </p:anim>
                                    <p:anim calcmode="lin" valueType="num">
                                      <p:cBhvr>
                                        <p:cTn id="22" dur="500" fill="hold"/>
                                        <p:tgtEl>
                                          <p:spTgt spid="145417"/>
                                        </p:tgtEl>
                                        <p:attrNameLst>
                                          <p:attrName>ppt_y</p:attrName>
                                        </p:attrNameLst>
                                      </p:cBhvr>
                                      <p:tavLst>
                                        <p:tav tm="0">
                                          <p:val>
                                            <p:strVal val="#ppt_y"/>
                                          </p:val>
                                        </p:tav>
                                        <p:tav tm="100000">
                                          <p:val>
                                            <p:strVal val="#ppt_y"/>
                                          </p:val>
                                        </p:tav>
                                      </p:tavLst>
                                    </p:anim>
                                    <p:anim calcmode="lin" valueType="num">
                                      <p:cBhvr>
                                        <p:cTn id="23" dur="500" fill="hold"/>
                                        <p:tgtEl>
                                          <p:spTgt spid="145417"/>
                                        </p:tgtEl>
                                        <p:attrNameLst>
                                          <p:attrName>ppt_w</p:attrName>
                                        </p:attrNameLst>
                                      </p:cBhvr>
                                      <p:tavLst>
                                        <p:tav tm="0">
                                          <p:val>
                                            <p:fltVal val="0"/>
                                          </p:val>
                                        </p:tav>
                                        <p:tav tm="100000">
                                          <p:val>
                                            <p:strVal val="#ppt_w"/>
                                          </p:val>
                                        </p:tav>
                                      </p:tavLst>
                                    </p:anim>
                                    <p:anim calcmode="lin" valueType="num">
                                      <p:cBhvr>
                                        <p:cTn id="24" dur="500" fill="hold"/>
                                        <p:tgtEl>
                                          <p:spTgt spid="14541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45418"/>
                                        </p:tgtEl>
                                        <p:attrNameLst>
                                          <p:attrName>style.visibility</p:attrName>
                                        </p:attrNameLst>
                                      </p:cBhvr>
                                      <p:to>
                                        <p:strVal val="visible"/>
                                      </p:to>
                                    </p:set>
                                    <p:animEffect transition="in" filter="blinds(vertical)">
                                      <p:cBhvr>
                                        <p:cTn id="29" dur="500"/>
                                        <p:tgtEl>
                                          <p:spTgt spid="14541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nodeType="clickEffect">
                                  <p:stCondLst>
                                    <p:cond delay="0"/>
                                  </p:stCondLst>
                                  <p:childTnLst>
                                    <p:set>
                                      <p:cBhvr>
                                        <p:cTn id="42" dur="1" fill="hold">
                                          <p:stCondLst>
                                            <p:cond delay="0"/>
                                          </p:stCondLst>
                                        </p:cTn>
                                        <p:tgtEl>
                                          <p:spTgt spid="145419"/>
                                        </p:tgtEl>
                                        <p:attrNameLst>
                                          <p:attrName>style.visibility</p:attrName>
                                        </p:attrNameLst>
                                      </p:cBhvr>
                                      <p:to>
                                        <p:strVal val="visible"/>
                                      </p:to>
                                    </p:set>
                                    <p:anim calcmode="lin" valueType="num">
                                      <p:cBhvr>
                                        <p:cTn id="43" dur="500" fill="hold"/>
                                        <p:tgtEl>
                                          <p:spTgt spid="145419"/>
                                        </p:tgtEl>
                                        <p:attrNameLst>
                                          <p:attrName>ppt_x</p:attrName>
                                        </p:attrNameLst>
                                      </p:cBhvr>
                                      <p:tavLst>
                                        <p:tav tm="0">
                                          <p:val>
                                            <p:strVal val="#ppt_x"/>
                                          </p:val>
                                        </p:tav>
                                        <p:tav tm="100000">
                                          <p:val>
                                            <p:strVal val="#ppt_x"/>
                                          </p:val>
                                        </p:tav>
                                      </p:tavLst>
                                    </p:anim>
                                    <p:anim calcmode="lin" valueType="num">
                                      <p:cBhvr>
                                        <p:cTn id="44" dur="500" fill="hold"/>
                                        <p:tgtEl>
                                          <p:spTgt spid="145419"/>
                                        </p:tgtEl>
                                        <p:attrNameLst>
                                          <p:attrName>ppt_y</p:attrName>
                                        </p:attrNameLst>
                                      </p:cBhvr>
                                      <p:tavLst>
                                        <p:tav tm="0">
                                          <p:val>
                                            <p:strVal val="#ppt_y-#ppt_h/2"/>
                                          </p:val>
                                        </p:tav>
                                        <p:tav tm="100000">
                                          <p:val>
                                            <p:strVal val="#ppt_y"/>
                                          </p:val>
                                        </p:tav>
                                      </p:tavLst>
                                    </p:anim>
                                    <p:anim calcmode="lin" valueType="num">
                                      <p:cBhvr>
                                        <p:cTn id="45" dur="500" fill="hold"/>
                                        <p:tgtEl>
                                          <p:spTgt spid="145419"/>
                                        </p:tgtEl>
                                        <p:attrNameLst>
                                          <p:attrName>ppt_w</p:attrName>
                                        </p:attrNameLst>
                                      </p:cBhvr>
                                      <p:tavLst>
                                        <p:tav tm="0">
                                          <p:val>
                                            <p:strVal val="#ppt_w"/>
                                          </p:val>
                                        </p:tav>
                                        <p:tav tm="100000">
                                          <p:val>
                                            <p:strVal val="#ppt_w"/>
                                          </p:val>
                                        </p:tav>
                                      </p:tavLst>
                                    </p:anim>
                                    <p:anim calcmode="lin" valueType="num">
                                      <p:cBhvr>
                                        <p:cTn id="46" dur="500" fill="hold"/>
                                        <p:tgtEl>
                                          <p:spTgt spid="145419"/>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145420"/>
                                        </p:tgtEl>
                                        <p:attrNameLst>
                                          <p:attrName>style.visibility</p:attrName>
                                        </p:attrNameLst>
                                      </p:cBhvr>
                                      <p:to>
                                        <p:strVal val="visible"/>
                                      </p:to>
                                    </p:set>
                                    <p:anim calcmode="lin" valueType="num">
                                      <p:cBhvr>
                                        <p:cTn id="51" dur="500" fill="hold"/>
                                        <p:tgtEl>
                                          <p:spTgt spid="145420"/>
                                        </p:tgtEl>
                                        <p:attrNameLst>
                                          <p:attrName>ppt_x</p:attrName>
                                        </p:attrNameLst>
                                      </p:cBhvr>
                                      <p:tavLst>
                                        <p:tav tm="0">
                                          <p:val>
                                            <p:strVal val="#ppt_x"/>
                                          </p:val>
                                        </p:tav>
                                        <p:tav tm="100000">
                                          <p:val>
                                            <p:strVal val="#ppt_x"/>
                                          </p:val>
                                        </p:tav>
                                      </p:tavLst>
                                    </p:anim>
                                    <p:anim calcmode="lin" valueType="num">
                                      <p:cBhvr>
                                        <p:cTn id="52" dur="500" fill="hold"/>
                                        <p:tgtEl>
                                          <p:spTgt spid="145420"/>
                                        </p:tgtEl>
                                        <p:attrNameLst>
                                          <p:attrName>ppt_y</p:attrName>
                                        </p:attrNameLst>
                                      </p:cBhvr>
                                      <p:tavLst>
                                        <p:tav tm="0">
                                          <p:val>
                                            <p:strVal val="#ppt_y-#ppt_h/2"/>
                                          </p:val>
                                        </p:tav>
                                        <p:tav tm="100000">
                                          <p:val>
                                            <p:strVal val="#ppt_y"/>
                                          </p:val>
                                        </p:tav>
                                      </p:tavLst>
                                    </p:anim>
                                    <p:anim calcmode="lin" valueType="num">
                                      <p:cBhvr>
                                        <p:cTn id="53" dur="500" fill="hold"/>
                                        <p:tgtEl>
                                          <p:spTgt spid="145420"/>
                                        </p:tgtEl>
                                        <p:attrNameLst>
                                          <p:attrName>ppt_w</p:attrName>
                                        </p:attrNameLst>
                                      </p:cBhvr>
                                      <p:tavLst>
                                        <p:tav tm="0">
                                          <p:val>
                                            <p:strVal val="#ppt_w"/>
                                          </p:val>
                                        </p:tav>
                                        <p:tav tm="100000">
                                          <p:val>
                                            <p:strVal val="#ppt_w"/>
                                          </p:val>
                                        </p:tav>
                                      </p:tavLst>
                                    </p:anim>
                                    <p:anim calcmode="lin" valueType="num">
                                      <p:cBhvr>
                                        <p:cTn id="54" dur="500" fill="hold"/>
                                        <p:tgtEl>
                                          <p:spTgt spid="145420"/>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5413"/>
                                        </p:tgtEl>
                                        <p:attrNameLst>
                                          <p:attrName>style.visibility</p:attrName>
                                        </p:attrNameLst>
                                      </p:cBhvr>
                                      <p:to>
                                        <p:strVal val="visible"/>
                                      </p:to>
                                    </p:set>
                                    <p:animEffect transition="in" filter="wipe(left)">
                                      <p:cBhvr>
                                        <p:cTn id="59" dur="500"/>
                                        <p:tgtEl>
                                          <p:spTgt spid="1454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5414"/>
                                        </p:tgtEl>
                                        <p:attrNameLst>
                                          <p:attrName>style.visibility</p:attrName>
                                        </p:attrNameLst>
                                      </p:cBhvr>
                                      <p:to>
                                        <p:strVal val="visible"/>
                                      </p:to>
                                    </p:set>
                                    <p:animEffect transition="in" filter="wipe(left)">
                                      <p:cBhvr>
                                        <p:cTn id="64" dur="500"/>
                                        <p:tgtEl>
                                          <p:spTgt spid="1454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5415"/>
                                        </p:tgtEl>
                                        <p:attrNameLst>
                                          <p:attrName>style.visibility</p:attrName>
                                        </p:attrNameLst>
                                      </p:cBhvr>
                                      <p:to>
                                        <p:strVal val="visible"/>
                                      </p:to>
                                    </p:set>
                                    <p:animEffect transition="in" filter="wipe(left)">
                                      <p:cBhvr>
                                        <p:cTn id="69" dur="500"/>
                                        <p:tgtEl>
                                          <p:spTgt spid="145415"/>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45421"/>
                                        </p:tgtEl>
                                        <p:attrNameLst>
                                          <p:attrName>style.visibility</p:attrName>
                                        </p:attrNameLst>
                                      </p:cBhvr>
                                      <p:to>
                                        <p:strVal val="visible"/>
                                      </p:to>
                                    </p:set>
                                    <p:anim calcmode="lin" valueType="num">
                                      <p:cBhvr additive="base">
                                        <p:cTn id="74" dur="500" fill="hold"/>
                                        <p:tgtEl>
                                          <p:spTgt spid="145421"/>
                                        </p:tgtEl>
                                        <p:attrNameLst>
                                          <p:attrName>ppt_x</p:attrName>
                                        </p:attrNameLst>
                                      </p:cBhvr>
                                      <p:tavLst>
                                        <p:tav tm="0">
                                          <p:val>
                                            <p:strVal val="#ppt_x"/>
                                          </p:val>
                                        </p:tav>
                                        <p:tav tm="100000">
                                          <p:val>
                                            <p:strVal val="#ppt_x"/>
                                          </p:val>
                                        </p:tav>
                                      </p:tavLst>
                                    </p:anim>
                                    <p:anim calcmode="lin" valueType="num">
                                      <p:cBhvr additive="base">
                                        <p:cTn id="75" dur="500" fill="hold"/>
                                        <p:tgtEl>
                                          <p:spTgt spid="145421"/>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45422"/>
                                        </p:tgtEl>
                                        <p:attrNameLst>
                                          <p:attrName>style.visibility</p:attrName>
                                        </p:attrNameLst>
                                      </p:cBhvr>
                                      <p:to>
                                        <p:strVal val="visible"/>
                                      </p:to>
                                    </p:set>
                                    <p:anim calcmode="lin" valueType="num">
                                      <p:cBhvr additive="base">
                                        <p:cTn id="79" dur="500" fill="hold"/>
                                        <p:tgtEl>
                                          <p:spTgt spid="145422"/>
                                        </p:tgtEl>
                                        <p:attrNameLst>
                                          <p:attrName>ppt_x</p:attrName>
                                        </p:attrNameLst>
                                      </p:cBhvr>
                                      <p:tavLst>
                                        <p:tav tm="0">
                                          <p:val>
                                            <p:strVal val="#ppt_x"/>
                                          </p:val>
                                        </p:tav>
                                        <p:tav tm="100000">
                                          <p:val>
                                            <p:strVal val="#ppt_x"/>
                                          </p:val>
                                        </p:tav>
                                      </p:tavLst>
                                    </p:anim>
                                    <p:anim calcmode="lin" valueType="num">
                                      <p:cBhvr additive="base">
                                        <p:cTn id="80" dur="500" fill="hold"/>
                                        <p:tgtEl>
                                          <p:spTgt spid="145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P spid="145413" grpId="0"/>
      <p:bldP spid="145414" grpId="0"/>
      <p:bldP spid="145415" grpId="0"/>
      <p:bldP spid="145416" grpId="0"/>
      <p:bldP spid="145417" grpId="0" animBg="1"/>
      <p:bldP spid="145418" grpId="0"/>
      <p:bldP spid="145421" grpId="0"/>
      <p:bldP spid="145422" grpId="0" animBg="1"/>
      <p:bldP spid="1454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p:cNvSpPr txBox="1"/>
          <p:nvPr/>
        </p:nvSpPr>
        <p:spPr>
          <a:xfrm>
            <a:off x="0" y="217488"/>
            <a:ext cx="8335963" cy="6200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chemeClr val="bg1"/>
                </a:solidFill>
                <a:latin typeface="Times New Roman" panose="02020603050405020304" pitchFamily="18" charset="0"/>
                <a:ea typeface="宋体" panose="02010600030101010101" pitchFamily="2" charset="-122"/>
              </a:rPr>
              <a:t>Status ListDelete_Sq(SqList &amp;L, int i, ElemType </a:t>
            </a:r>
            <a:r>
              <a:rPr lang="en-US" altLang="zh-CN" dirty="0">
                <a:solidFill>
                  <a:srgbClr val="FF0000"/>
                </a:solidFill>
                <a:latin typeface="Times New Roman" panose="02020603050405020304" pitchFamily="18" charset="0"/>
                <a:ea typeface="宋体" panose="02010600030101010101" pitchFamily="2" charset="-122"/>
              </a:rPr>
              <a:t>&amp;e</a:t>
            </a:r>
            <a:r>
              <a:rPr lang="en-US" altLang="zh-CN" dirty="0">
                <a:solidFill>
                  <a:schemeClr val="bg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a:t>
            </a:r>
            <a:endParaRPr lang="en-US" altLang="zh-CN"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en-US" altLang="zh-CN"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a:t>
            </a:r>
            <a:r>
              <a:rPr lang="en-US" altLang="zh-CN" b="0" dirty="0">
                <a:solidFill>
                  <a:srgbClr val="080808"/>
                </a:solidFill>
                <a:latin typeface="Times New Roman" panose="02020603050405020304" pitchFamily="18" charset="0"/>
                <a:ea typeface="宋体" panose="02010600030101010101" pitchFamily="2" charset="-122"/>
              </a:rPr>
              <a:t> // ListDelete_Sq</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46437" name="Rectangle 5">
            <a:hlinkClick r:id="rId1" action="ppaction://hlinksldjump"/>
          </p:cNvPr>
          <p:cNvSpPr/>
          <p:nvPr/>
        </p:nvSpPr>
        <p:spPr>
          <a:xfrm>
            <a:off x="533400" y="4014788"/>
            <a:ext cx="6219825" cy="197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for</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++p; p &lt;= q; ++p</a:t>
            </a:r>
            <a:r>
              <a:rPr lang="en-US" altLang="zh-CN" b="0" dirty="0">
                <a:latin typeface="Times New Roman" panose="02020603050405020304" pitchFamily="18" charset="0"/>
                <a:ea typeface="宋体" panose="02010600030101010101" pitchFamily="2" charset="-122"/>
              </a:rPr>
              <a:t> </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*(p-1) = *p</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993366"/>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被删除元素之后的元素左移</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chemeClr val="hlink"/>
                </a:solidFill>
                <a:latin typeface="Times New Roman" panose="02020603050405020304" pitchFamily="18" charset="0"/>
                <a:ea typeface="宋体" panose="02010600030101010101" pitchFamily="2" charset="-122"/>
              </a:rPr>
              <a:t>--L.length;</a:t>
            </a:r>
            <a:r>
              <a:rPr lang="en-US" altLang="zh-CN" b="0" dirty="0">
                <a:solidFill>
                  <a:srgbClr val="993366"/>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表长减</a:t>
            </a:r>
            <a:r>
              <a:rPr lang="en-US" altLang="zh-CN" sz="2400" b="0" dirty="0">
                <a:solidFill>
                  <a:srgbClr val="080808"/>
                </a:solidFill>
                <a:latin typeface="Times New Roman" panose="02020603050405020304" pitchFamily="18" charset="0"/>
                <a:ea typeface="宋体" panose="02010600030101010101" pitchFamily="2" charset="-122"/>
              </a:rPr>
              <a:t>1</a:t>
            </a: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rgbClr val="080808"/>
                </a:solidFill>
                <a:latin typeface="Times New Roman" panose="02020603050405020304" pitchFamily="18" charset="0"/>
                <a:ea typeface="宋体" panose="02010600030101010101" pitchFamily="2" charset="-122"/>
              </a:rPr>
              <a:t>return</a:t>
            </a:r>
            <a:r>
              <a:rPr lang="en-US" altLang="zh-CN" b="0" dirty="0">
                <a:solidFill>
                  <a:srgbClr val="080808"/>
                </a:solidFill>
                <a:latin typeface="Times New Roman" panose="02020603050405020304" pitchFamily="18" charset="0"/>
                <a:ea typeface="宋体" panose="02010600030101010101" pitchFamily="2" charset="-122"/>
              </a:rPr>
              <a:t> OK;</a:t>
            </a:r>
            <a:endParaRPr lang="en-US" altLang="zh-CN" b="0" dirty="0">
              <a:solidFill>
                <a:srgbClr val="080808"/>
              </a:solidFill>
              <a:latin typeface="Times New Roman" panose="02020603050405020304" pitchFamily="18" charset="0"/>
              <a:ea typeface="宋体" panose="02010600030101010101" pitchFamily="2" charset="-122"/>
            </a:endParaRPr>
          </a:p>
        </p:txBody>
      </p:sp>
      <p:sp>
        <p:nvSpPr>
          <p:cNvPr id="146438" name="Text Box 6"/>
          <p:cNvSpPr txBox="1"/>
          <p:nvPr/>
        </p:nvSpPr>
        <p:spPr>
          <a:xfrm>
            <a:off x="4968875" y="5657850"/>
            <a:ext cx="31607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b="0" dirty="0">
              <a:solidFill>
                <a:schemeClr val="hlink"/>
              </a:solidFill>
              <a:latin typeface="Times New Roman" panose="02020603050405020304" pitchFamily="18" charset="0"/>
              <a:ea typeface="宋体" panose="02010600030101010101" pitchFamily="2" charset="-122"/>
            </a:endParaRPr>
          </a:p>
        </p:txBody>
      </p:sp>
      <p:sp>
        <p:nvSpPr>
          <p:cNvPr id="146439" name="Text Box 7"/>
          <p:cNvSpPr txBox="1"/>
          <p:nvPr/>
        </p:nvSpPr>
        <p:spPr>
          <a:xfrm>
            <a:off x="5602288" y="6129338"/>
            <a:ext cx="3962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a:t>
            </a:r>
            <a:r>
              <a:rPr lang="en-US" altLang="zh-CN" b="0" dirty="0">
                <a:solidFill>
                  <a:srgbClr val="FF0000"/>
                </a:solidFill>
                <a:latin typeface="Times New Roman" panose="02020603050405020304" pitchFamily="18" charset="0"/>
                <a:ea typeface="宋体" panose="02010600030101010101" pitchFamily="2" charset="-122"/>
              </a:rPr>
              <a:t>L.length</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146440" name="Rectangle 8"/>
          <p:cNvSpPr/>
          <p:nvPr/>
        </p:nvSpPr>
        <p:spPr>
          <a:xfrm>
            <a:off x="565150" y="2338388"/>
            <a:ext cx="6950075" cy="1501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p = </a:t>
            </a:r>
            <a:r>
              <a:rPr lang="en-US" altLang="zh-CN" dirty="0">
                <a:solidFill>
                  <a:srgbClr val="080808"/>
                </a:solidFill>
                <a:latin typeface="Times New Roman" panose="02020603050405020304" pitchFamily="18" charset="0"/>
                <a:ea typeface="宋体" panose="02010600030101010101" pitchFamily="2" charset="-122"/>
              </a:rPr>
              <a:t>&amp;</a:t>
            </a:r>
            <a:r>
              <a:rPr lang="en-US" altLang="zh-CN" b="0" dirty="0">
                <a:solidFill>
                  <a:srgbClr val="080808"/>
                </a:solidFill>
                <a:latin typeface="Times New Roman" panose="02020603050405020304" pitchFamily="18" charset="0"/>
                <a:ea typeface="宋体" panose="02010600030101010101" pitchFamily="2" charset="-122"/>
              </a:rPr>
              <a:t>(L.elem[i-1]);      </a:t>
            </a:r>
            <a:r>
              <a:rPr lang="en-US" altLang="zh-CN" sz="2400" b="0" dirty="0">
                <a:solidFill>
                  <a:srgbClr val="080808"/>
                </a:solidFill>
                <a:latin typeface="Times New Roman" panose="02020603050405020304" pitchFamily="18" charset="0"/>
                <a:ea typeface="宋体" panose="02010600030101010101" pitchFamily="2" charset="-122"/>
              </a:rPr>
              <a:t>// p </a:t>
            </a:r>
            <a:r>
              <a:rPr lang="zh-CN" altLang="en-US" sz="2400" b="0" dirty="0">
                <a:solidFill>
                  <a:srgbClr val="080808"/>
                </a:solidFill>
                <a:latin typeface="Times New Roman" panose="02020603050405020304" pitchFamily="18" charset="0"/>
                <a:ea typeface="宋体" panose="02010600030101010101" pitchFamily="2" charset="-122"/>
              </a:rPr>
              <a:t>为被删除元素的位置</a:t>
            </a:r>
            <a:endParaRPr lang="zh-CN" altLang="en-US"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FF0000"/>
                </a:solidFill>
                <a:latin typeface="Times New Roman" panose="02020603050405020304" pitchFamily="18" charset="0"/>
                <a:ea typeface="宋体" panose="02010600030101010101" pitchFamily="2" charset="-122"/>
              </a:rPr>
              <a:t>e = *p;</a:t>
            </a:r>
            <a:r>
              <a:rPr lang="en-US" altLang="zh-CN" b="0" dirty="0">
                <a:solidFill>
                  <a:srgbClr val="080808"/>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被删除元素的值赋给 </a:t>
            </a:r>
            <a:r>
              <a:rPr lang="en-US" altLang="zh-CN" sz="2400" b="0" dirty="0">
                <a:solidFill>
                  <a:srgbClr val="080808"/>
                </a:solidFill>
                <a:latin typeface="Times New Roman" panose="02020603050405020304" pitchFamily="18" charset="0"/>
                <a:ea typeface="宋体" panose="02010600030101010101" pitchFamily="2" charset="-122"/>
              </a:rPr>
              <a:t>e</a:t>
            </a:r>
            <a:endParaRPr lang="en-US" altLang="zh-CN" sz="2400"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q = L.elem+L.length-1;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表尾元素的位置</a:t>
            </a:r>
            <a:endParaRPr lang="zh-CN" altLang="en-US" sz="2400" b="0" dirty="0">
              <a:solidFill>
                <a:srgbClr val="080808"/>
              </a:solidFill>
              <a:latin typeface="Times New Roman" panose="02020603050405020304" pitchFamily="18" charset="0"/>
              <a:ea typeface="宋体" panose="02010600030101010101" pitchFamily="2" charset="-122"/>
            </a:endParaRPr>
          </a:p>
        </p:txBody>
      </p:sp>
      <p:sp>
        <p:nvSpPr>
          <p:cNvPr id="146441" name="Rectangle 9"/>
          <p:cNvSpPr/>
          <p:nvPr/>
        </p:nvSpPr>
        <p:spPr>
          <a:xfrm>
            <a:off x="533400" y="1223963"/>
            <a:ext cx="6488113" cy="1031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rgbClr val="000099"/>
                </a:solidFill>
                <a:latin typeface="Times New Roman" panose="02020603050405020304" pitchFamily="18" charset="0"/>
                <a:ea typeface="宋体" panose="02010600030101010101" pitchFamily="2" charset="-122"/>
              </a:rPr>
              <a:t>if</a:t>
            </a:r>
            <a:r>
              <a:rPr lang="en-US" altLang="zh-CN" b="0" dirty="0">
                <a:solidFill>
                  <a:srgbClr val="000099"/>
                </a:solidFill>
                <a:latin typeface="Times New Roman" panose="02020603050405020304" pitchFamily="18" charset="0"/>
                <a:ea typeface="宋体" panose="02010600030101010101" pitchFamily="2" charset="-122"/>
              </a:rPr>
              <a:t> ((i &lt; 1) </a:t>
            </a:r>
            <a:r>
              <a:rPr lang="en-US" altLang="zh-CN" dirty="0">
                <a:solidFill>
                  <a:srgbClr val="000099"/>
                </a:solidFill>
                <a:latin typeface="Times New Roman" panose="02020603050405020304" pitchFamily="18" charset="0"/>
                <a:ea typeface="宋体" panose="02010600030101010101" pitchFamily="2" charset="-122"/>
              </a:rPr>
              <a:t>||</a:t>
            </a:r>
            <a:r>
              <a:rPr lang="en-US" altLang="zh-CN" b="0" dirty="0">
                <a:solidFill>
                  <a:srgbClr val="000099"/>
                </a:solidFill>
                <a:latin typeface="Times New Roman" panose="02020603050405020304" pitchFamily="18" charset="0"/>
                <a:ea typeface="宋体" panose="02010600030101010101" pitchFamily="2" charset="-122"/>
              </a:rPr>
              <a:t> (i &gt; L.length))  </a:t>
            </a:r>
            <a:r>
              <a:rPr lang="en-US" altLang="zh-CN" dirty="0">
                <a:solidFill>
                  <a:srgbClr val="000099"/>
                </a:solidFill>
                <a:latin typeface="Times New Roman" panose="02020603050405020304" pitchFamily="18" charset="0"/>
                <a:ea typeface="宋体" panose="02010600030101010101" pitchFamily="2" charset="-122"/>
              </a:rPr>
              <a:t>return</a:t>
            </a:r>
            <a:r>
              <a:rPr lang="en-US" altLang="zh-CN" b="0" dirty="0">
                <a:solidFill>
                  <a:srgbClr val="000099"/>
                </a:solidFill>
                <a:latin typeface="Times New Roman" panose="02020603050405020304" pitchFamily="18" charset="0"/>
                <a:ea typeface="宋体" panose="02010600030101010101" pitchFamily="2" charset="-122"/>
              </a:rPr>
              <a:t> ERROR; </a:t>
            </a:r>
            <a:endParaRPr lang="en-US" altLang="zh-CN" b="0" dirty="0">
              <a:solidFill>
                <a:srgbClr val="000099"/>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000099"/>
                </a:solidFill>
                <a:latin typeface="Times New Roman" panose="02020603050405020304" pitchFamily="18" charset="0"/>
                <a:ea typeface="宋体" panose="02010600030101010101" pitchFamily="2" charset="-122"/>
              </a:rPr>
              <a:t>                                            </a:t>
            </a:r>
            <a:r>
              <a:rPr lang="en-US" altLang="zh-CN" sz="2400" b="0" dirty="0">
                <a:solidFill>
                  <a:srgbClr val="080808"/>
                </a:solidFill>
                <a:latin typeface="Times New Roman" panose="02020603050405020304" pitchFamily="18" charset="0"/>
                <a:ea typeface="宋体" panose="02010600030101010101" pitchFamily="2" charset="-122"/>
              </a:rPr>
              <a:t>// </a:t>
            </a:r>
            <a:r>
              <a:rPr lang="zh-CN" altLang="en-US" sz="2400" b="0" dirty="0">
                <a:solidFill>
                  <a:srgbClr val="080808"/>
                </a:solidFill>
                <a:latin typeface="Times New Roman" panose="02020603050405020304" pitchFamily="18" charset="0"/>
                <a:ea typeface="宋体" panose="02010600030101010101" pitchFamily="2" charset="-122"/>
              </a:rPr>
              <a:t>删除位置不合法</a:t>
            </a:r>
            <a:endParaRPr lang="zh-CN" altLang="en-US" sz="2400" b="0" dirty="0">
              <a:solidFill>
                <a:srgbClr val="080808"/>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left)">
                                      <p:cBhvr>
                                        <p:cTn id="7" dur="500"/>
                                        <p:tgtEl>
                                          <p:spTgt spid="146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40"/>
                                        </p:tgtEl>
                                        <p:attrNameLst>
                                          <p:attrName>style.visibility</p:attrName>
                                        </p:attrNameLst>
                                      </p:cBhvr>
                                      <p:to>
                                        <p:strVal val="visible"/>
                                      </p:to>
                                    </p:set>
                                    <p:animEffect transition="in" filter="wipe(left)">
                                      <p:cBhvr>
                                        <p:cTn id="12" dur="500"/>
                                        <p:tgtEl>
                                          <p:spTgt spid="1464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7"/>
                                        </p:tgtEl>
                                        <p:attrNameLst>
                                          <p:attrName>style.visibility</p:attrName>
                                        </p:attrNameLst>
                                      </p:cBhvr>
                                      <p:to>
                                        <p:strVal val="visible"/>
                                      </p:to>
                                    </p:set>
                                    <p:animEffect transition="in" filter="wipe(left)">
                                      <p:cBhvr>
                                        <p:cTn id="17" dur="500"/>
                                        <p:tgtEl>
                                          <p:spTgt spid="1464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41"/>
                                        </p:tgtEl>
                                        <p:attrNameLst>
                                          <p:attrName>style.visibility</p:attrName>
                                        </p:attrNameLst>
                                      </p:cBhvr>
                                      <p:to>
                                        <p:strVal val="visible"/>
                                      </p:to>
                                    </p:set>
                                    <p:animEffect transition="in" filter="wipe(left)">
                                      <p:cBhvr>
                                        <p:cTn id="22" dur="500"/>
                                        <p:tgtEl>
                                          <p:spTgt spid="1464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38"/>
                                        </p:tgtEl>
                                        <p:attrNameLst>
                                          <p:attrName>style.visibility</p:attrName>
                                        </p:attrNameLst>
                                      </p:cBhvr>
                                      <p:to>
                                        <p:strVal val="visible"/>
                                      </p:to>
                                    </p:set>
                                    <p:animEffect transition="in" filter="wipe(left)">
                                      <p:cBhvr>
                                        <p:cTn id="27" dur="500"/>
                                        <p:tgtEl>
                                          <p:spTgt spid="1464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39"/>
                                        </p:tgtEl>
                                        <p:attrNameLst>
                                          <p:attrName>style.visibility</p:attrName>
                                        </p:attrNameLst>
                                      </p:cBhvr>
                                      <p:to>
                                        <p:strVal val="visible"/>
                                      </p:to>
                                    </p:set>
                                    <p:animEffect transition="in" filter="wipe(left)">
                                      <p:cBhvr>
                                        <p:cTn id="32" dur="500"/>
                                        <p:tgtEl>
                                          <p:spTgt spid="14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37" grpId="0"/>
      <p:bldP spid="146438" grpId="0"/>
      <p:bldP spid="146439" grpId="0"/>
      <p:bldP spid="146440" grpId="0"/>
      <p:bldP spid="1464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8" name="Rectangle 68"/>
          <p:cNvSpPr/>
          <p:nvPr/>
        </p:nvSpPr>
        <p:spPr>
          <a:xfrm>
            <a:off x="198438" y="185738"/>
            <a:ext cx="4824412" cy="641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ClrTx/>
              <a:buNone/>
            </a:pPr>
            <a:r>
              <a:rPr lang="en-US" altLang="zh-CN" sz="3600" b="0" dirty="0">
                <a:solidFill>
                  <a:schemeClr val="bg1"/>
                </a:solidFill>
                <a:latin typeface="黑体" panose="02010609060101010101" pitchFamily="49" charset="-122"/>
                <a:ea typeface="黑体" panose="02010609060101010101" pitchFamily="49" charset="-122"/>
              </a:rPr>
              <a:t>2.1 </a:t>
            </a:r>
            <a:r>
              <a:rPr lang="zh-CN" altLang="en-US" sz="3600" b="0" dirty="0">
                <a:solidFill>
                  <a:schemeClr val="bg1"/>
                </a:solidFill>
                <a:latin typeface="黑体" panose="02010609060101010101" pitchFamily="49" charset="-122"/>
                <a:ea typeface="黑体" panose="02010609060101010101" pitchFamily="49" charset="-122"/>
              </a:rPr>
              <a:t>线性表的类型定义</a:t>
            </a:r>
            <a:endParaRPr lang="zh-CN" altLang="en-US" sz="3600" b="0" dirty="0">
              <a:solidFill>
                <a:schemeClr val="bg1"/>
              </a:solidFill>
              <a:latin typeface="黑体" panose="02010609060101010101" pitchFamily="49" charset="-122"/>
              <a:ea typeface="黑体" panose="02010609060101010101" pitchFamily="49" charset="-122"/>
            </a:endParaRPr>
          </a:p>
        </p:txBody>
      </p:sp>
      <p:sp>
        <p:nvSpPr>
          <p:cNvPr id="10310" name="Text Box 70"/>
          <p:cNvSpPr txBox="1"/>
          <p:nvPr/>
        </p:nvSpPr>
        <p:spPr>
          <a:xfrm>
            <a:off x="544513" y="2833688"/>
            <a:ext cx="68246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．集合中必存在</a:t>
            </a:r>
            <a:r>
              <a:rPr lang="zh-CN" altLang="en-US" b="0" dirty="0">
                <a:solidFill>
                  <a:srgbClr val="FF0000"/>
                </a:solidFill>
                <a:latin typeface="Times New Roman" panose="02020603050405020304" pitchFamily="18" charset="0"/>
                <a:ea typeface="宋体" panose="02010600030101010101" pitchFamily="2" charset="-122"/>
              </a:rPr>
              <a:t>唯一</a:t>
            </a:r>
            <a:r>
              <a:rPr lang="zh-CN" altLang="en-US" b="0" dirty="0">
                <a:solidFill>
                  <a:srgbClr val="000000"/>
                </a:solidFill>
                <a:latin typeface="Times New Roman" panose="02020603050405020304" pitchFamily="18" charset="0"/>
                <a:ea typeface="宋体" panose="02010600030101010101" pitchFamily="2" charset="-122"/>
              </a:rPr>
              <a:t>的“</a:t>
            </a:r>
            <a:r>
              <a:rPr lang="zh-CN" altLang="en-US" b="0" dirty="0">
                <a:solidFill>
                  <a:srgbClr val="FF0000"/>
                </a:solidFill>
                <a:latin typeface="Times New Roman" panose="02020603050405020304" pitchFamily="18" charset="0"/>
                <a:ea typeface="宋体" panose="02010600030101010101" pitchFamily="2" charset="-122"/>
              </a:rPr>
              <a:t>第一个元素</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0311" name="Text Box 71"/>
          <p:cNvSpPr txBox="1"/>
          <p:nvPr/>
        </p:nvSpPr>
        <p:spPr>
          <a:xfrm>
            <a:off x="534988" y="3579813"/>
            <a:ext cx="8382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2</a:t>
            </a:r>
            <a:r>
              <a:rPr lang="zh-CN" altLang="en-US" b="0" dirty="0">
                <a:solidFill>
                  <a:srgbClr val="000000"/>
                </a:solidFill>
                <a:latin typeface="Times New Roman" panose="02020603050405020304" pitchFamily="18" charset="0"/>
                <a:ea typeface="宋体" panose="02010600030101010101" pitchFamily="2" charset="-122"/>
              </a:rPr>
              <a:t>．集合中必存在</a:t>
            </a:r>
            <a:r>
              <a:rPr lang="zh-CN" altLang="en-US" b="0" dirty="0">
                <a:solidFill>
                  <a:srgbClr val="FF0000"/>
                </a:solidFill>
                <a:latin typeface="Times New Roman" panose="02020603050405020304" pitchFamily="18" charset="0"/>
                <a:ea typeface="宋体" panose="02010600030101010101" pitchFamily="2" charset="-122"/>
              </a:rPr>
              <a:t>唯一</a:t>
            </a:r>
            <a:r>
              <a:rPr lang="zh-CN" altLang="en-US" b="0" dirty="0">
                <a:solidFill>
                  <a:srgbClr val="000000"/>
                </a:solidFill>
                <a:latin typeface="Times New Roman" panose="02020603050405020304" pitchFamily="18" charset="0"/>
                <a:ea typeface="宋体" panose="02010600030101010101" pitchFamily="2" charset="-122"/>
              </a:rPr>
              <a:t>的 “</a:t>
            </a:r>
            <a:r>
              <a:rPr lang="zh-CN" altLang="en-US" b="0" dirty="0">
                <a:solidFill>
                  <a:srgbClr val="FF0000"/>
                </a:solidFill>
                <a:latin typeface="Times New Roman" panose="02020603050405020304" pitchFamily="18" charset="0"/>
                <a:ea typeface="宋体" panose="02010600030101010101" pitchFamily="2" charset="-122"/>
              </a:rPr>
              <a:t>最后一个元素</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0312" name="Text Box 72"/>
          <p:cNvSpPr txBox="1"/>
          <p:nvPr/>
        </p:nvSpPr>
        <p:spPr>
          <a:xfrm>
            <a:off x="520700" y="4256088"/>
            <a:ext cx="8534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3</a:t>
            </a:r>
            <a:r>
              <a:rPr lang="zh-CN" altLang="en-US" b="0" dirty="0">
                <a:solidFill>
                  <a:srgbClr val="000000"/>
                </a:solidFill>
                <a:latin typeface="Times New Roman" panose="02020603050405020304" pitchFamily="18" charset="0"/>
                <a:ea typeface="宋体" panose="02010600030101010101" pitchFamily="2" charset="-122"/>
              </a:rPr>
              <a:t>．除最后一个元素之外，均有</a:t>
            </a: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FF0000"/>
                </a:solidFill>
                <a:latin typeface="Times New Roman" panose="02020603050405020304" pitchFamily="18" charset="0"/>
                <a:ea typeface="宋体" panose="02010600030101010101" pitchFamily="2" charset="-122"/>
              </a:rPr>
              <a:t>唯一</a:t>
            </a:r>
            <a:r>
              <a:rPr lang="zh-CN" altLang="en-US" b="0" dirty="0">
                <a:solidFill>
                  <a:srgbClr val="000000"/>
                </a:solidFill>
                <a:latin typeface="Times New Roman" panose="02020603050405020304" pitchFamily="18" charset="0"/>
                <a:ea typeface="宋体" panose="02010600030101010101" pitchFamily="2" charset="-122"/>
              </a:rPr>
              <a:t>的“</a:t>
            </a:r>
            <a:r>
              <a:rPr lang="zh-CN" altLang="en-US" b="0" dirty="0">
                <a:solidFill>
                  <a:srgbClr val="FF0000"/>
                </a:solidFill>
                <a:latin typeface="Times New Roman" panose="02020603050405020304" pitchFamily="18" charset="0"/>
                <a:ea typeface="宋体" panose="02010600030101010101" pitchFamily="2" charset="-122"/>
              </a:rPr>
              <a:t>后继</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0313" name="Text Box 73"/>
          <p:cNvSpPr txBox="1"/>
          <p:nvPr/>
        </p:nvSpPr>
        <p:spPr>
          <a:xfrm>
            <a:off x="508000" y="4946650"/>
            <a:ext cx="85344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4</a:t>
            </a:r>
            <a:r>
              <a:rPr lang="zh-CN" altLang="en-US" b="0" dirty="0">
                <a:solidFill>
                  <a:srgbClr val="000000"/>
                </a:solidFill>
                <a:latin typeface="Times New Roman" panose="02020603050405020304" pitchFamily="18" charset="0"/>
                <a:ea typeface="宋体" panose="02010600030101010101" pitchFamily="2" charset="-122"/>
              </a:rPr>
              <a:t>．除第一个元素之外，均有</a:t>
            </a: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FF0000"/>
                </a:solidFill>
                <a:latin typeface="Times New Roman" panose="02020603050405020304" pitchFamily="18" charset="0"/>
                <a:ea typeface="宋体" panose="02010600030101010101" pitchFamily="2" charset="-122"/>
              </a:rPr>
              <a:t>唯一</a:t>
            </a:r>
            <a:r>
              <a:rPr lang="zh-CN" altLang="en-US" b="0" dirty="0">
                <a:solidFill>
                  <a:srgbClr val="000000"/>
                </a:solidFill>
                <a:latin typeface="Times New Roman" panose="02020603050405020304" pitchFamily="18" charset="0"/>
                <a:ea typeface="宋体" panose="02010600030101010101" pitchFamily="2" charset="-122"/>
              </a:rPr>
              <a:t>的“</a:t>
            </a:r>
            <a:r>
              <a:rPr lang="zh-CN" altLang="en-US" b="0" dirty="0">
                <a:solidFill>
                  <a:srgbClr val="FF0000"/>
                </a:solidFill>
                <a:latin typeface="Times New Roman" panose="02020603050405020304" pitchFamily="18" charset="0"/>
                <a:ea typeface="宋体" panose="02010600030101010101" pitchFamily="2" charset="-122"/>
              </a:rPr>
              <a:t>前驱</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0314" name="Text Box 74"/>
          <p:cNvSpPr txBox="1"/>
          <p:nvPr/>
        </p:nvSpPr>
        <p:spPr>
          <a:xfrm>
            <a:off x="96838" y="1995488"/>
            <a:ext cx="8413750" cy="5032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700" b="0" dirty="0">
                <a:solidFill>
                  <a:srgbClr val="000000"/>
                </a:solidFill>
                <a:latin typeface="Times New Roman" panose="02020603050405020304" pitchFamily="18" charset="0"/>
                <a:ea typeface="宋体" panose="02010600030101010101" pitchFamily="2" charset="-122"/>
              </a:rPr>
              <a:t>线性结构是一个数据元素的</a:t>
            </a:r>
            <a:r>
              <a:rPr lang="zh-CN" altLang="en-US" sz="2700" b="0" dirty="0">
                <a:solidFill>
                  <a:srgbClr val="FF0000"/>
                </a:solidFill>
                <a:latin typeface="Times New Roman" panose="02020603050405020304" pitchFamily="18" charset="0"/>
                <a:ea typeface="宋体" panose="02010600030101010101" pitchFamily="2" charset="-122"/>
              </a:rPr>
              <a:t>有限序列</a:t>
            </a:r>
            <a:r>
              <a:rPr lang="zh-CN" altLang="en-US" sz="2700" b="0" dirty="0">
                <a:solidFill>
                  <a:srgbClr val="000000"/>
                </a:solidFill>
                <a:latin typeface="Times New Roman" panose="02020603050405020304" pitchFamily="18" charset="0"/>
                <a:ea typeface="宋体" panose="02010600030101010101" pitchFamily="2" charset="-122"/>
              </a:rPr>
              <a:t>。对</a:t>
            </a:r>
            <a:r>
              <a:rPr lang="zh-CN" altLang="en-US" sz="2700" b="0" dirty="0">
                <a:solidFill>
                  <a:srgbClr val="FF0000"/>
                </a:solidFill>
                <a:latin typeface="Times New Roman" panose="02020603050405020304" pitchFamily="18" charset="0"/>
                <a:ea typeface="宋体" panose="02010600030101010101" pitchFamily="2" charset="-122"/>
              </a:rPr>
              <a:t>非空有限集</a:t>
            </a:r>
            <a:r>
              <a:rPr lang="zh-CN" altLang="en-US" sz="2700" b="0" dirty="0">
                <a:solidFill>
                  <a:srgbClr val="000000"/>
                </a:solidFill>
                <a:latin typeface="Times New Roman" panose="02020603050405020304" pitchFamily="18" charset="0"/>
                <a:ea typeface="宋体" panose="02010600030101010101" pitchFamily="2" charset="-122"/>
              </a:rPr>
              <a:t>：</a:t>
            </a:r>
            <a:endParaRPr lang="zh-CN" altLang="en-US" sz="2700" b="0" dirty="0">
              <a:solidFill>
                <a:srgbClr val="000000"/>
              </a:solidFill>
              <a:latin typeface="Times New Roman" panose="02020603050405020304" pitchFamily="18" charset="0"/>
              <a:ea typeface="宋体" panose="02010600030101010101" pitchFamily="2" charset="-122"/>
            </a:endParaRPr>
          </a:p>
        </p:txBody>
      </p:sp>
      <p:sp>
        <p:nvSpPr>
          <p:cNvPr id="14344" name="Text Box 75"/>
          <p:cNvSpPr txBox="1"/>
          <p:nvPr/>
        </p:nvSpPr>
        <p:spPr>
          <a:xfrm>
            <a:off x="0" y="1263650"/>
            <a:ext cx="73914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线性结构的基本特征：</a:t>
            </a:r>
            <a:endParaRPr lang="en-US" altLang="zh-CN"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308">
                                            <p:txEl>
                                              <p:pRg st="0" end="0"/>
                                            </p:txEl>
                                          </p:spTgt>
                                        </p:tgtEl>
                                        <p:attrNameLst>
                                          <p:attrName>style.visibility</p:attrName>
                                        </p:attrNameLst>
                                      </p:cBhvr>
                                      <p:to>
                                        <p:strVal val="visible"/>
                                      </p:to>
                                    </p:set>
                                    <p:anim calcmode="lin" valueType="num">
                                      <p:cBhvr additive="base">
                                        <p:cTn id="7" dur="500" fill="hold"/>
                                        <p:tgtEl>
                                          <p:spTgt spid="103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314"/>
                                        </p:tgtEl>
                                        <p:attrNameLst>
                                          <p:attrName>style.visibility</p:attrName>
                                        </p:attrNameLst>
                                      </p:cBhvr>
                                      <p:to>
                                        <p:strVal val="visible"/>
                                      </p:to>
                                    </p:set>
                                    <p:animEffect transition="in" filter="wipe(left)">
                                      <p:cBhvr>
                                        <p:cTn id="13" dur="500"/>
                                        <p:tgtEl>
                                          <p:spTgt spid="103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310"/>
                                        </p:tgtEl>
                                        <p:attrNameLst>
                                          <p:attrName>style.visibility</p:attrName>
                                        </p:attrNameLst>
                                      </p:cBhvr>
                                      <p:to>
                                        <p:strVal val="visible"/>
                                      </p:to>
                                    </p:set>
                                    <p:animEffect transition="in" filter="wipe(left)">
                                      <p:cBhvr>
                                        <p:cTn id="18" dur="500"/>
                                        <p:tgtEl>
                                          <p:spTgt spid="103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311"/>
                                        </p:tgtEl>
                                        <p:attrNameLst>
                                          <p:attrName>style.visibility</p:attrName>
                                        </p:attrNameLst>
                                      </p:cBhvr>
                                      <p:to>
                                        <p:strVal val="visible"/>
                                      </p:to>
                                    </p:set>
                                    <p:animEffect transition="in" filter="wipe(left)">
                                      <p:cBhvr>
                                        <p:cTn id="23" dur="500"/>
                                        <p:tgtEl>
                                          <p:spTgt spid="103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312"/>
                                        </p:tgtEl>
                                        <p:attrNameLst>
                                          <p:attrName>style.visibility</p:attrName>
                                        </p:attrNameLst>
                                      </p:cBhvr>
                                      <p:to>
                                        <p:strVal val="visible"/>
                                      </p:to>
                                    </p:set>
                                    <p:animEffect transition="in" filter="wipe(left)">
                                      <p:cBhvr>
                                        <p:cTn id="28" dur="500"/>
                                        <p:tgtEl>
                                          <p:spTgt spid="103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313"/>
                                        </p:tgtEl>
                                        <p:attrNameLst>
                                          <p:attrName>style.visibility</p:attrName>
                                        </p:attrNameLst>
                                      </p:cBhvr>
                                      <p:to>
                                        <p:strVal val="visible"/>
                                      </p:to>
                                    </p:set>
                                    <p:animEffect transition="in" filter="wipe(left)">
                                      <p:cBhvr>
                                        <p:cTn id="33" dur="500"/>
                                        <p:tgtEl>
                                          <p:spTgt spid="1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8" grpId="0" bldLvl="5" advAuto="1000" build="p"/>
      <p:bldP spid="10310" grpId="0"/>
      <p:bldP spid="10311" grpId="0"/>
      <p:bldP spid="10312" grpId="0"/>
      <p:bldP spid="10313" grpId="0"/>
      <p:bldP spid="103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ext Box 4"/>
          <p:cNvSpPr txBox="1"/>
          <p:nvPr/>
        </p:nvSpPr>
        <p:spPr>
          <a:xfrm>
            <a:off x="333375" y="168275"/>
            <a:ext cx="5213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考虑移动元素的平均情况</a:t>
            </a:r>
            <a:endParaRPr lang="zh-CN" altLang="en-US" sz="3600" b="0" dirty="0">
              <a:solidFill>
                <a:schemeClr val="bg1"/>
              </a:solidFill>
              <a:latin typeface="Times New Roman" panose="02020603050405020304" pitchFamily="18" charset="0"/>
              <a:ea typeface="黑体" panose="02010609060101010101" pitchFamily="49" charset="-122"/>
            </a:endParaRPr>
          </a:p>
        </p:txBody>
      </p:sp>
      <p:grpSp>
        <p:nvGrpSpPr>
          <p:cNvPr id="2" name="Group 14"/>
          <p:cNvGrpSpPr/>
          <p:nvPr/>
        </p:nvGrpSpPr>
        <p:grpSpPr>
          <a:xfrm>
            <a:off x="434975" y="1116013"/>
            <a:ext cx="8153400" cy="1639887"/>
            <a:chOff x="274" y="703"/>
            <a:chExt cx="5136" cy="1033"/>
          </a:xfrm>
        </p:grpSpPr>
        <p:sp>
          <p:nvSpPr>
            <p:cNvPr id="51210" name="Text Box 6"/>
            <p:cNvSpPr txBox="1"/>
            <p:nvPr/>
          </p:nvSpPr>
          <p:spPr>
            <a:xfrm>
              <a:off x="274" y="709"/>
              <a:ext cx="5136" cy="10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假设删除第 </a:t>
              </a:r>
              <a:r>
                <a:rPr lang="en-US" altLang="zh-CN" b="0" i="1" dirty="0">
                  <a:solidFill>
                    <a:schemeClr val="hlink"/>
                  </a:solidFill>
                  <a:latin typeface="Times New Roman" panose="02020603050405020304" pitchFamily="18" charset="0"/>
                  <a:ea typeface="宋体" panose="02010600030101010101" pitchFamily="2" charset="-122"/>
                </a:rPr>
                <a:t>i</a:t>
              </a:r>
              <a:r>
                <a:rPr lang="en-US" altLang="zh-CN" b="0" i="1"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个元素的概率为     </a:t>
              </a:r>
              <a:r>
                <a:rPr lang="en-US" altLang="zh-CN" b="0"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则在长度</a:t>
              </a:r>
              <a:endParaRPr lang="zh-CN" altLang="en-US" b="0" dirty="0">
                <a:solidFill>
                  <a:srgbClr val="080808"/>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80808"/>
                  </a:solidFill>
                  <a:latin typeface="Times New Roman" panose="02020603050405020304" pitchFamily="18" charset="0"/>
                  <a:ea typeface="宋体" panose="02010600030101010101" pitchFamily="2" charset="-122"/>
                </a:rPr>
                <a:t>为 </a:t>
              </a:r>
              <a:r>
                <a:rPr lang="en-US" altLang="zh-CN" b="0" i="1" dirty="0">
                  <a:solidFill>
                    <a:schemeClr val="hlink"/>
                  </a:solidFill>
                  <a:latin typeface="Times New Roman" panose="02020603050405020304" pitchFamily="18" charset="0"/>
                  <a:ea typeface="宋体" panose="02010600030101010101" pitchFamily="2" charset="-122"/>
                </a:rPr>
                <a:t>n</a:t>
              </a:r>
              <a:r>
                <a:rPr lang="en-US" altLang="zh-CN" b="0" i="1"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的线性表中删除一个元素所需</a:t>
              </a:r>
              <a:r>
                <a:rPr lang="zh-CN" altLang="en-US" b="0" dirty="0">
                  <a:solidFill>
                    <a:schemeClr val="hlink"/>
                  </a:solidFill>
                  <a:latin typeface="Times New Roman" panose="02020603050405020304" pitchFamily="18" charset="0"/>
                  <a:ea typeface="宋体" panose="02010600030101010101" pitchFamily="2" charset="-122"/>
                </a:rPr>
                <a:t>移动元素次数的期望值</a:t>
              </a:r>
              <a:r>
                <a:rPr lang="zh-CN" altLang="en-US" b="0" dirty="0">
                  <a:solidFill>
                    <a:srgbClr val="080808"/>
                  </a:solidFill>
                  <a:latin typeface="Times New Roman" panose="02020603050405020304" pitchFamily="18" charset="0"/>
                  <a:ea typeface="宋体" panose="02010600030101010101" pitchFamily="2" charset="-122"/>
                </a:rPr>
                <a:t>为：</a:t>
              </a:r>
              <a:endParaRPr lang="zh-CN" altLang="en-US" b="0" dirty="0">
                <a:solidFill>
                  <a:srgbClr val="080808"/>
                </a:solidFill>
                <a:latin typeface="Times New Roman" panose="02020603050405020304" pitchFamily="18" charset="0"/>
                <a:ea typeface="宋体" panose="02010600030101010101" pitchFamily="2" charset="-122"/>
              </a:endParaRPr>
            </a:p>
          </p:txBody>
        </p:sp>
        <p:graphicFrame>
          <p:nvGraphicFramePr>
            <p:cNvPr id="51211" name="Object 7"/>
            <p:cNvGraphicFramePr/>
            <p:nvPr/>
          </p:nvGraphicFramePr>
          <p:xfrm>
            <a:off x="3447" y="703"/>
            <a:ext cx="215" cy="335"/>
          </p:xfrm>
          <a:graphic>
            <a:graphicData uri="http://schemas.openxmlformats.org/presentationml/2006/ole">
              <mc:AlternateContent xmlns:mc="http://schemas.openxmlformats.org/markup-compatibility/2006">
                <mc:Choice xmlns:v="urn:schemas-microsoft-com:vml" Requires="v">
                  <p:oleObj spid="_x0000_s53277" name="" r:id="rId1" imgW="233680" imgH="371475" progId="Equation.3">
                    <p:embed/>
                  </p:oleObj>
                </mc:Choice>
                <mc:Fallback>
                  <p:oleObj name="" r:id="rId1" imgW="233680" imgH="371475" progId="Equation.3">
                    <p:embed/>
                    <p:pic>
                      <p:nvPicPr>
                        <p:cNvPr id="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 y="703"/>
                          <a:ext cx="21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47464" name="Object 8"/>
          <p:cNvGraphicFramePr/>
          <p:nvPr/>
        </p:nvGraphicFramePr>
        <p:xfrm>
          <a:off x="2520950" y="2478088"/>
          <a:ext cx="2921000" cy="990600"/>
        </p:xfrm>
        <a:graphic>
          <a:graphicData uri="http://schemas.openxmlformats.org/presentationml/2006/ole">
            <mc:AlternateContent xmlns:mc="http://schemas.openxmlformats.org/markup-compatibility/2006">
              <mc:Choice xmlns:v="urn:schemas-microsoft-com:vml" Requires="v">
                <p:oleObj spid="_x0000_s53278" name="" r:id="rId3" imgW="2096770" imgH="701040" progId="Equation.3">
                  <p:embed/>
                </p:oleObj>
              </mc:Choice>
              <mc:Fallback>
                <p:oleObj name="" r:id="rId3" imgW="2096770" imgH="701040" progId="Equation.3">
                  <p:embed/>
                  <p:pic>
                    <p:nvPicPr>
                      <p:cNvPr id="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2478088"/>
                        <a:ext cx="292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7465" name="Object 9"/>
          <p:cNvGraphicFramePr/>
          <p:nvPr/>
        </p:nvGraphicFramePr>
        <p:xfrm>
          <a:off x="2293938" y="4587875"/>
          <a:ext cx="2870200" cy="1041400"/>
        </p:xfrm>
        <a:graphic>
          <a:graphicData uri="http://schemas.openxmlformats.org/presentationml/2006/ole">
            <mc:AlternateContent xmlns:mc="http://schemas.openxmlformats.org/markup-compatibility/2006">
              <mc:Choice xmlns:v="urn:schemas-microsoft-com:vml" Requires="v">
                <p:oleObj spid="_x0000_s53279" name="" r:id="rId5" imgW="2055495" imgH="735330" progId="Equation.3">
                  <p:embed/>
                </p:oleObj>
              </mc:Choice>
              <mc:Fallback>
                <p:oleObj name="" r:id="rId5" imgW="2055495" imgH="735330" progId="Equation.3">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4587875"/>
                        <a:ext cx="287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7466" name="Object 10"/>
          <p:cNvGraphicFramePr/>
          <p:nvPr/>
        </p:nvGraphicFramePr>
        <p:xfrm>
          <a:off x="5335588" y="4619625"/>
          <a:ext cx="1219200" cy="1041400"/>
        </p:xfrm>
        <a:graphic>
          <a:graphicData uri="http://schemas.openxmlformats.org/presentationml/2006/ole">
            <mc:AlternateContent xmlns:mc="http://schemas.openxmlformats.org/markup-compatibility/2006">
              <mc:Choice xmlns:v="urn:schemas-microsoft-com:vml" Requires="v">
                <p:oleObj spid="_x0000_s53280" name="" r:id="rId7" imgW="866140" imgH="735330" progId="Equation.3">
                  <p:embed/>
                </p:oleObj>
              </mc:Choice>
              <mc:Fallback>
                <p:oleObj name="" r:id="rId7" imgW="866140" imgH="735330" progId="Equation.3">
                  <p:embed/>
                  <p:pic>
                    <p:nvPicPr>
                      <p:cNvPr id="0" name="Picture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5588" y="4619625"/>
                        <a:ext cx="1219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7467" name="Text Box 11"/>
          <p:cNvSpPr txBox="1"/>
          <p:nvPr/>
        </p:nvSpPr>
        <p:spPr>
          <a:xfrm>
            <a:off x="361950" y="3392488"/>
            <a:ext cx="82454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80808"/>
                </a:solidFill>
                <a:latin typeface="Times New Roman" panose="02020603050405020304" pitchFamily="18" charset="0"/>
                <a:ea typeface="宋体" panose="02010600030101010101" pitchFamily="2" charset="-122"/>
              </a:rPr>
              <a:t>    </a:t>
            </a:r>
            <a:r>
              <a:rPr lang="zh-CN" altLang="en-US" b="0" dirty="0">
                <a:solidFill>
                  <a:srgbClr val="080808"/>
                </a:solidFill>
                <a:latin typeface="Times New Roman" panose="02020603050405020304" pitchFamily="18" charset="0"/>
                <a:ea typeface="宋体" panose="02010600030101010101" pitchFamily="2" charset="-122"/>
              </a:rPr>
              <a:t>假设在线性表中任何一个位置上进行删除的</a:t>
            </a:r>
            <a:r>
              <a:rPr lang="zh-CN" altLang="en-US" b="0" dirty="0">
                <a:solidFill>
                  <a:schemeClr val="hlink"/>
                </a:solidFill>
                <a:latin typeface="Times New Roman" panose="02020603050405020304" pitchFamily="18" charset="0"/>
                <a:ea typeface="宋体" panose="02010600030101010101" pitchFamily="2" charset="-122"/>
              </a:rPr>
              <a:t>概率</a:t>
            </a:r>
            <a:r>
              <a:rPr lang="zh-CN" altLang="en-US" b="0" dirty="0">
                <a:solidFill>
                  <a:srgbClr val="080808"/>
                </a:solidFill>
                <a:latin typeface="Times New Roman" panose="02020603050405020304" pitchFamily="18" charset="0"/>
                <a:ea typeface="宋体" panose="02010600030101010101" pitchFamily="2" charset="-122"/>
              </a:rPr>
              <a:t>都是</a:t>
            </a:r>
            <a:r>
              <a:rPr lang="zh-CN" altLang="en-US" b="0" dirty="0">
                <a:solidFill>
                  <a:schemeClr val="hlink"/>
                </a:solidFill>
                <a:latin typeface="Times New Roman" panose="02020603050405020304" pitchFamily="18" charset="0"/>
                <a:ea typeface="宋体" panose="02010600030101010101" pitchFamily="2" charset="-122"/>
              </a:rPr>
              <a:t>相等</a:t>
            </a:r>
            <a:r>
              <a:rPr lang="zh-CN" altLang="en-US" b="0" dirty="0">
                <a:solidFill>
                  <a:srgbClr val="080808"/>
                </a:solidFill>
                <a:latin typeface="Times New Roman" panose="02020603050405020304" pitchFamily="18" charset="0"/>
                <a:ea typeface="宋体" panose="02010600030101010101" pitchFamily="2" charset="-122"/>
              </a:rPr>
              <a:t>的，则</a:t>
            </a:r>
            <a:r>
              <a:rPr lang="zh-CN" altLang="en-US" b="0" dirty="0">
                <a:solidFill>
                  <a:schemeClr val="hlink"/>
                </a:solidFill>
                <a:latin typeface="Times New Roman" panose="02020603050405020304" pitchFamily="18" charset="0"/>
                <a:ea typeface="宋体" panose="02010600030101010101" pitchFamily="2" charset="-122"/>
              </a:rPr>
              <a:t>移动元素次数的期望值</a:t>
            </a:r>
            <a:r>
              <a:rPr lang="zh-CN" altLang="en-US" b="0" dirty="0">
                <a:solidFill>
                  <a:srgbClr val="080808"/>
                </a:solidFill>
                <a:latin typeface="Times New Roman" panose="02020603050405020304" pitchFamily="18" charset="0"/>
                <a:ea typeface="宋体" panose="02010600030101010101" pitchFamily="2" charset="-122"/>
              </a:rPr>
              <a:t>为：</a:t>
            </a:r>
            <a:endParaRPr lang="zh-CN" altLang="en-US" b="0" dirty="0">
              <a:solidFill>
                <a:srgbClr val="080808"/>
              </a:solidFill>
              <a:latin typeface="Times New Roman" panose="02020603050405020304" pitchFamily="18" charset="0"/>
              <a:ea typeface="宋体" panose="02010600030101010101" pitchFamily="2" charset="-122"/>
            </a:endParaRPr>
          </a:p>
        </p:txBody>
      </p:sp>
      <p:sp>
        <p:nvSpPr>
          <p:cNvPr id="147468" name="Text Box 12"/>
          <p:cNvSpPr txBox="1"/>
          <p:nvPr/>
        </p:nvSpPr>
        <p:spPr>
          <a:xfrm>
            <a:off x="1025525" y="6053138"/>
            <a:ext cx="31607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147469" name="Text Box 13"/>
          <p:cNvSpPr txBox="1"/>
          <p:nvPr/>
        </p:nvSpPr>
        <p:spPr>
          <a:xfrm>
            <a:off x="4264025" y="6059488"/>
            <a:ext cx="3962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i="1" dirty="0">
                <a:solidFill>
                  <a:srgbClr val="FF0000"/>
                </a:solidFill>
                <a:latin typeface="Times New Roman" panose="02020603050405020304" pitchFamily="18" charset="0"/>
                <a:ea typeface="宋体" panose="02010600030101010101" pitchFamily="2" charset="-122"/>
              </a:rPr>
              <a:t>O </a:t>
            </a:r>
            <a:r>
              <a:rPr lang="en-US" altLang="zh-CN" b="0" dirty="0">
                <a:solidFill>
                  <a:srgbClr val="FF0000"/>
                </a:solidFill>
                <a:latin typeface="Times New Roman" panose="02020603050405020304" pitchFamily="18" charset="0"/>
                <a:ea typeface="宋体" panose="02010600030101010101" pitchFamily="2" charset="-122"/>
              </a:rPr>
              <a:t>(</a:t>
            </a:r>
            <a:r>
              <a:rPr lang="en-US" altLang="zh-CN" b="0" i="1" dirty="0">
                <a:solidFill>
                  <a:srgbClr val="FF0000"/>
                </a:solidFill>
                <a:latin typeface="Times New Roman" panose="02020603050405020304" pitchFamily="18" charset="0"/>
                <a:ea typeface="宋体" panose="02010600030101010101" pitchFamily="2" charset="-122"/>
              </a:rPr>
              <a:t>n</a:t>
            </a:r>
            <a:r>
              <a:rPr lang="en-US" altLang="zh-CN" b="0" dirty="0">
                <a:solidFill>
                  <a:srgbClr val="FF0000"/>
                </a:solidFill>
                <a:latin typeface="Times New Roman" panose="02020603050405020304" pitchFamily="18" charset="0"/>
                <a:ea typeface="宋体" panose="02010600030101010101" pitchFamily="2" charset="-122"/>
              </a:rPr>
              <a:t>)</a:t>
            </a:r>
            <a:endParaRPr lang="en-US" altLang="zh-CN"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wipe(left)">
                                      <p:cBhvr>
                                        <p:cTn id="7" dur="500"/>
                                        <p:tgtEl>
                                          <p:spTgt spid="147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4"/>
                                        </p:tgtEl>
                                        <p:attrNameLst>
                                          <p:attrName>style.visibility</p:attrName>
                                        </p:attrNameLst>
                                      </p:cBhvr>
                                      <p:to>
                                        <p:strVal val="visible"/>
                                      </p:to>
                                    </p:set>
                                    <p:animEffect transition="in" filter="wipe(left)">
                                      <p:cBhvr>
                                        <p:cTn id="17" dur="500"/>
                                        <p:tgtEl>
                                          <p:spTgt spid="1474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67"/>
                                        </p:tgtEl>
                                        <p:attrNameLst>
                                          <p:attrName>style.visibility</p:attrName>
                                        </p:attrNameLst>
                                      </p:cBhvr>
                                      <p:to>
                                        <p:strVal val="visible"/>
                                      </p:to>
                                    </p:set>
                                    <p:animEffect transition="in" filter="wipe(left)">
                                      <p:cBhvr>
                                        <p:cTn id="22" dur="500"/>
                                        <p:tgtEl>
                                          <p:spTgt spid="1474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7465"/>
                                        </p:tgtEl>
                                        <p:attrNameLst>
                                          <p:attrName>style.visibility</p:attrName>
                                        </p:attrNameLst>
                                      </p:cBhvr>
                                      <p:to>
                                        <p:strVal val="visible"/>
                                      </p:to>
                                    </p:set>
                                    <p:animEffect transition="in" filter="wipe(left)">
                                      <p:cBhvr>
                                        <p:cTn id="27" dur="500"/>
                                        <p:tgtEl>
                                          <p:spTgt spid="1474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7468"/>
                                        </p:tgtEl>
                                        <p:attrNameLst>
                                          <p:attrName>style.visibility</p:attrName>
                                        </p:attrNameLst>
                                      </p:cBhvr>
                                      <p:to>
                                        <p:strVal val="visible"/>
                                      </p:to>
                                    </p:set>
                                    <p:animEffect transition="in" filter="wipe(left)">
                                      <p:cBhvr>
                                        <p:cTn id="32" dur="500"/>
                                        <p:tgtEl>
                                          <p:spTgt spid="1474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7466"/>
                                        </p:tgtEl>
                                        <p:attrNameLst>
                                          <p:attrName>style.visibility</p:attrName>
                                        </p:attrNameLst>
                                      </p:cBhvr>
                                      <p:to>
                                        <p:strVal val="visible"/>
                                      </p:to>
                                    </p:set>
                                    <p:animEffect transition="in" filter="wipe(left)">
                                      <p:cBhvr>
                                        <p:cTn id="37" dur="500"/>
                                        <p:tgtEl>
                                          <p:spTgt spid="1474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7469"/>
                                        </p:tgtEl>
                                        <p:attrNameLst>
                                          <p:attrName>style.visibility</p:attrName>
                                        </p:attrNameLst>
                                      </p:cBhvr>
                                      <p:to>
                                        <p:strVal val="visible"/>
                                      </p:to>
                                    </p:set>
                                    <p:animEffect transition="in" filter="wipe(left)">
                                      <p:cBhvr>
                                        <p:cTn id="42" dur="500"/>
                                        <p:tgtEl>
                                          <p:spTgt spid="147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P spid="147467" grpId="0"/>
      <p:bldP spid="147468" grpId="0"/>
      <p:bldP spid="1474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5"/>
          <p:cNvSpPr txBox="1"/>
          <p:nvPr/>
        </p:nvSpPr>
        <p:spPr>
          <a:xfrm>
            <a:off x="-14287" y="71438"/>
            <a:ext cx="5878512" cy="6969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457200" lvl="1" indent="0" eaLnBrk="1" hangingPunct="1">
              <a:lnSpc>
                <a:spcPct val="110000"/>
              </a:lnSpc>
              <a:buClr>
                <a:srgbClr val="FF5050"/>
              </a:buClr>
              <a:buNone/>
            </a:pPr>
            <a:r>
              <a:rPr lang="zh-CN" altLang="en-US" sz="3600" dirty="0">
                <a:solidFill>
                  <a:schemeClr val="bg1"/>
                </a:solidFill>
                <a:latin typeface="Times New Roman" panose="02020603050405020304" pitchFamily="18" charset="0"/>
                <a:ea typeface="黑体" panose="02010609060101010101" pitchFamily="49" charset="-122"/>
              </a:rPr>
              <a:t>顺序存储结构的优缺点</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18439" name="Text Box 7"/>
          <p:cNvSpPr txBox="1"/>
          <p:nvPr/>
        </p:nvSpPr>
        <p:spPr>
          <a:xfrm>
            <a:off x="0" y="1176338"/>
            <a:ext cx="7693025" cy="21193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457200" lvl="1" indent="0" eaLnBrk="1" hangingPunct="1">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a:p>
            <a:pPr marL="1371600" lvl="3" indent="0" eaLnBrk="1" hangingPunct="1">
              <a:spcBef>
                <a:spcPct val="25000"/>
              </a:spcBef>
              <a:buBlip>
                <a:blip r:embed="rId1"/>
              </a:buBlip>
            </a:pPr>
            <a:r>
              <a:rPr lang="en-US" altLang="zh-CN" sz="2800" dirty="0">
                <a:solidFill>
                  <a:srgbClr val="000000"/>
                </a:solidFill>
                <a:latin typeface="Times New Roman" panose="02020603050405020304" pitchFamily="18" charset="0"/>
                <a:ea typeface="宋体" panose="02010600030101010101" pitchFamily="2" charset="-122"/>
              </a:rPr>
              <a:t>     </a:t>
            </a:r>
            <a:r>
              <a:rPr lang="zh-CN" altLang="en-US" sz="2800" dirty="0">
                <a:solidFill>
                  <a:srgbClr val="000000"/>
                </a:solidFill>
                <a:latin typeface="Times New Roman" panose="02020603050405020304" pitchFamily="18" charset="0"/>
                <a:ea typeface="宋体" panose="02010600030101010101" pitchFamily="2" charset="-122"/>
              </a:rPr>
              <a:t>逻辑相邻，物理相邻</a:t>
            </a:r>
            <a:endParaRPr lang="zh-CN" altLang="en-US" sz="2800" dirty="0">
              <a:solidFill>
                <a:srgbClr val="000000"/>
              </a:solidFill>
              <a:latin typeface="Times New Roman" panose="02020603050405020304" pitchFamily="18" charset="0"/>
              <a:ea typeface="宋体" panose="02010600030101010101" pitchFamily="2" charset="-122"/>
            </a:endParaRPr>
          </a:p>
          <a:p>
            <a:pPr marL="1371600" lvl="3" indent="0" eaLnBrk="1" hangingPunct="1">
              <a:spcBef>
                <a:spcPct val="25000"/>
              </a:spcBef>
              <a:buBlip>
                <a:blip r:embed="rId1"/>
              </a:buBlip>
            </a:pPr>
            <a:r>
              <a:rPr lang="zh-CN" altLang="en-US" sz="2800" dirty="0">
                <a:solidFill>
                  <a:srgbClr val="000000"/>
                </a:solidFill>
                <a:latin typeface="Times New Roman" panose="02020603050405020304" pitchFamily="18" charset="0"/>
                <a:ea typeface="宋体" panose="02010600030101010101" pitchFamily="2" charset="-122"/>
              </a:rPr>
              <a:t>     可</a:t>
            </a:r>
            <a:r>
              <a:rPr lang="zh-CN" altLang="en-US" sz="2800" dirty="0">
                <a:solidFill>
                  <a:srgbClr val="FF0000"/>
                </a:solidFill>
                <a:latin typeface="Times New Roman" panose="02020603050405020304" pitchFamily="18" charset="0"/>
                <a:ea typeface="宋体" panose="02010600030101010101" pitchFamily="2" charset="-122"/>
              </a:rPr>
              <a:t>随机存取</a:t>
            </a:r>
            <a:r>
              <a:rPr lang="zh-CN" altLang="en-US" sz="2800" dirty="0">
                <a:solidFill>
                  <a:srgbClr val="000000"/>
                </a:solidFill>
                <a:latin typeface="Times New Roman" panose="02020603050405020304" pitchFamily="18" charset="0"/>
                <a:ea typeface="宋体" panose="02010600030101010101" pitchFamily="2" charset="-122"/>
              </a:rPr>
              <a:t>任一元素</a:t>
            </a:r>
            <a:endParaRPr lang="zh-CN" altLang="en-US" sz="2800" dirty="0">
              <a:solidFill>
                <a:srgbClr val="000000"/>
              </a:solidFill>
              <a:latin typeface="Times New Roman" panose="02020603050405020304" pitchFamily="18" charset="0"/>
              <a:ea typeface="宋体" panose="02010600030101010101" pitchFamily="2" charset="-122"/>
            </a:endParaRPr>
          </a:p>
          <a:p>
            <a:pPr marL="1371600" lvl="3" indent="0" eaLnBrk="1" hangingPunct="1">
              <a:spcBef>
                <a:spcPct val="25000"/>
              </a:spcBef>
              <a:buBlip>
                <a:blip r:embed="rId1"/>
              </a:buBlip>
            </a:pPr>
            <a:r>
              <a:rPr lang="zh-CN" altLang="en-US" sz="2800" dirty="0">
                <a:solidFill>
                  <a:srgbClr val="000000"/>
                </a:solidFill>
                <a:latin typeface="Times New Roman" panose="02020603050405020304" pitchFamily="18" charset="0"/>
                <a:ea typeface="宋体" panose="02010600030101010101" pitchFamily="2" charset="-122"/>
              </a:rPr>
              <a:t>     存储空间使用紧凑</a:t>
            </a:r>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18440" name="Text Box 8"/>
          <p:cNvSpPr txBox="1"/>
          <p:nvPr/>
        </p:nvSpPr>
        <p:spPr>
          <a:xfrm>
            <a:off x="0" y="3670300"/>
            <a:ext cx="8491538" cy="2031365"/>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1371600" lvl="3" indent="0" eaLnBrk="1" hangingPunct="1">
              <a:spcBef>
                <a:spcPct val="0"/>
              </a:spcBef>
              <a:buNone/>
            </a:pPr>
            <a:endParaRPr lang="en-US" altLang="zh-CN" sz="2800" b="0" dirty="0">
              <a:solidFill>
                <a:schemeClr val="hlink"/>
              </a:solidFill>
              <a:latin typeface="Times New Roman" panose="02020603050405020304" pitchFamily="18" charset="0"/>
              <a:ea typeface="宋体" panose="02010600030101010101" pitchFamily="2" charset="-122"/>
            </a:endParaRPr>
          </a:p>
          <a:p>
            <a:pPr marL="1371600" lvl="3" indent="0" eaLnBrk="1" hangingPunct="1">
              <a:spcBef>
                <a:spcPct val="25000"/>
              </a:spcBef>
              <a:buBlip>
                <a:blip r:embed="rId1"/>
              </a:buBlip>
            </a:pPr>
            <a:r>
              <a:rPr lang="en-US" altLang="zh-CN" sz="2800" dirty="0">
                <a:solidFill>
                  <a:srgbClr val="000000"/>
                </a:solidFill>
                <a:latin typeface="Times New Roman" panose="02020603050405020304" pitchFamily="18" charset="0"/>
                <a:ea typeface="宋体" panose="02010600030101010101" pitchFamily="2" charset="-122"/>
              </a:rPr>
              <a:t>    </a:t>
            </a:r>
            <a:r>
              <a:rPr lang="zh-CN" altLang="en-US" sz="2800" dirty="0">
                <a:solidFill>
                  <a:srgbClr val="000000"/>
                </a:solidFill>
                <a:latin typeface="Times New Roman" panose="02020603050405020304" pitchFamily="18" charset="0"/>
                <a:ea typeface="宋体" panose="02010600030101010101" pitchFamily="2" charset="-122"/>
              </a:rPr>
              <a:t>插入、删除操作需要移动大量元素</a:t>
            </a:r>
            <a:endParaRPr lang="zh-CN" altLang="en-US" sz="2800" dirty="0">
              <a:solidFill>
                <a:srgbClr val="000000"/>
              </a:solidFill>
              <a:latin typeface="Times New Roman" panose="02020603050405020304" pitchFamily="18" charset="0"/>
              <a:ea typeface="宋体" panose="02010600030101010101" pitchFamily="2" charset="-122"/>
            </a:endParaRPr>
          </a:p>
          <a:p>
            <a:pPr marL="1371600" lvl="3" indent="0" eaLnBrk="1" hangingPunct="1">
              <a:spcBef>
                <a:spcPct val="25000"/>
              </a:spcBef>
              <a:buBlip>
                <a:blip r:embed="rId1"/>
              </a:buBlip>
            </a:pPr>
            <a:r>
              <a:rPr lang="zh-CN" altLang="en-US" sz="2800" dirty="0">
                <a:solidFill>
                  <a:srgbClr val="000000"/>
                </a:solidFill>
                <a:latin typeface="Times New Roman" panose="02020603050405020304" pitchFamily="18" charset="0"/>
                <a:ea typeface="宋体" panose="02010600030101010101" pitchFamily="2" charset="-122"/>
              </a:rPr>
              <a:t>    预先分配空间需按</a:t>
            </a:r>
            <a:r>
              <a:rPr lang="zh-CN" altLang="en-US" sz="2800" dirty="0">
                <a:solidFill>
                  <a:srgbClr val="FF0000"/>
                </a:solidFill>
                <a:latin typeface="Times New Roman" panose="02020603050405020304" pitchFamily="18" charset="0"/>
                <a:ea typeface="宋体" panose="02010600030101010101" pitchFamily="2" charset="-122"/>
              </a:rPr>
              <a:t>最大空间分配</a:t>
            </a:r>
            <a:r>
              <a:rPr lang="zh-CN" altLang="en-US" sz="2800" dirty="0">
                <a:solidFill>
                  <a:srgbClr val="000000"/>
                </a:solidFill>
                <a:latin typeface="Times New Roman" panose="02020603050405020304" pitchFamily="18" charset="0"/>
                <a:ea typeface="宋体" panose="02010600030101010101" pitchFamily="2" charset="-122"/>
              </a:rPr>
              <a:t>，利用不充分</a:t>
            </a:r>
            <a:endParaRPr lang="zh-CN" altLang="en-US" sz="2800" dirty="0">
              <a:solidFill>
                <a:srgbClr val="000000"/>
              </a:solidFill>
              <a:latin typeface="Times New Roman" panose="02020603050405020304" pitchFamily="18" charset="0"/>
              <a:ea typeface="宋体" panose="02010600030101010101" pitchFamily="2" charset="-122"/>
            </a:endParaRPr>
          </a:p>
        </p:txBody>
      </p:sp>
      <p:sp>
        <p:nvSpPr>
          <p:cNvPr id="52229" name="Text Box 9"/>
          <p:cNvSpPr txBox="1"/>
          <p:nvPr/>
        </p:nvSpPr>
        <p:spPr>
          <a:xfrm>
            <a:off x="739775" y="3482975"/>
            <a:ext cx="2133600" cy="519113"/>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dirty="0">
                <a:solidFill>
                  <a:schemeClr val="hlink"/>
                </a:solidFill>
                <a:latin typeface="Arial" panose="020B0604020202020204" pitchFamily="34" charset="0"/>
                <a:ea typeface="楷体_GB2312" pitchFamily="49" charset="-122"/>
              </a:rPr>
              <a:t>缺点：</a:t>
            </a:r>
            <a:endParaRPr lang="zh-CN" altLang="en-US" dirty="0">
              <a:solidFill>
                <a:schemeClr val="hlink"/>
              </a:solidFill>
              <a:latin typeface="Arial" panose="020B0604020202020204" pitchFamily="34" charset="0"/>
              <a:ea typeface="楷体_GB2312" pitchFamily="49" charset="-122"/>
            </a:endParaRPr>
          </a:p>
        </p:txBody>
      </p:sp>
      <p:sp>
        <p:nvSpPr>
          <p:cNvPr id="52230" name="Text Box 10"/>
          <p:cNvSpPr txBox="1"/>
          <p:nvPr/>
        </p:nvSpPr>
        <p:spPr>
          <a:xfrm>
            <a:off x="739775" y="1246188"/>
            <a:ext cx="2133600" cy="51911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dirty="0">
                <a:solidFill>
                  <a:schemeClr val="hlink"/>
                </a:solidFill>
                <a:latin typeface="Arial" panose="020B0604020202020204" pitchFamily="34" charset="0"/>
                <a:ea typeface="楷体_GB2312" pitchFamily="49" charset="-122"/>
              </a:rPr>
              <a:t>优点：</a:t>
            </a:r>
            <a:endParaRPr lang="zh-CN" altLang="en-US" dirty="0">
              <a:solidFill>
                <a:schemeClr val="hlink"/>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checkerboard(across)">
                                      <p:cBhvr>
                                        <p:cTn id="7" dur="1000"/>
                                        <p:tgtEl>
                                          <p:spTgt spid="184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blinds(vertical)">
                                      <p:cBhvr>
                                        <p:cTn id="12" dur="10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WordArt 2"/>
          <p:cNvSpPr>
            <a:spLocks noChangeArrowheads="1" noChangeShapeType="1" noTextEdit="1"/>
          </p:cNvSpPr>
          <p:nvPr/>
        </p:nvSpPr>
        <p:spPr bwMode="auto">
          <a:xfrm>
            <a:off x="1852613" y="2917825"/>
            <a:ext cx="5795962" cy="803275"/>
          </a:xfrm>
          <a:prstGeom prst="rect">
            <a:avLst/>
          </a:prstGeom>
        </p:spPr>
        <p:txBody>
          <a:bodyPr wrap="none" numCol="1" fromWordArt="1">
            <a:prstTxWarp prst="textPlain">
              <a:avLst>
                <a:gd name="adj" fmla="val 5037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6000" b="0" i="0" u="none" strike="noStrike" kern="10" cap="none" spc="0" normalizeH="0" baseline="0" noProof="0">
                <a:ln w="0">
                  <a:solidFill>
                    <a:schemeClr val="hlink"/>
                  </a:solidFill>
                  <a:round/>
                </a:ln>
                <a:gradFill rotWithShape="0">
                  <a:gsLst>
                    <a:gs pos="0">
                      <a:schemeClr val="hlink"/>
                    </a:gs>
                    <a:gs pos="100000">
                      <a:schemeClr val="hlink">
                        <a:gamma/>
                        <a:shade val="23922"/>
                        <a:invGamma/>
                      </a:schemeClr>
                    </a:gs>
                  </a:gsLst>
                  <a:lin ang="2700000" scaled="1"/>
                </a:gradFill>
                <a:effectLst>
                  <a:outerShdw dist="35921" dir="2700000" algn="ctr" rotWithShape="0">
                    <a:srgbClr val="990000"/>
                  </a:outerShdw>
                </a:effectLst>
                <a:uLnTx/>
                <a:uFillTx/>
                <a:latin typeface="楷体_GB2312"/>
                <a:ea typeface="楷体_GB2312"/>
                <a:cs typeface="+mn-cs"/>
              </a:rPr>
              <a:t>2.3 </a:t>
            </a:r>
            <a:r>
              <a:rPr kumimoji="0" lang="zh-CN" altLang="en-US" sz="6000" b="0" i="0" u="none" strike="noStrike" kern="10" cap="none" spc="0" normalizeH="0" baseline="0" noProof="0">
                <a:ln w="0">
                  <a:solidFill>
                    <a:schemeClr val="hlink"/>
                  </a:solidFill>
                  <a:round/>
                </a:ln>
                <a:gradFill rotWithShape="0">
                  <a:gsLst>
                    <a:gs pos="0">
                      <a:schemeClr val="hlink"/>
                    </a:gs>
                    <a:gs pos="100000">
                      <a:schemeClr val="hlink">
                        <a:gamma/>
                        <a:shade val="23922"/>
                        <a:invGamma/>
                      </a:schemeClr>
                    </a:gs>
                  </a:gsLst>
                  <a:lin ang="2700000" scaled="1"/>
                </a:gradFill>
                <a:effectLst>
                  <a:outerShdw dist="35921" dir="2700000" algn="ctr" rotWithShape="0">
                    <a:srgbClr val="990000"/>
                  </a:outerShdw>
                </a:effectLst>
                <a:uLnTx/>
                <a:uFillTx/>
                <a:latin typeface="楷体_GB2312"/>
                <a:ea typeface="楷体_GB2312"/>
                <a:cs typeface="+mn-cs"/>
              </a:rPr>
              <a:t>线性表的链式表示和实现</a:t>
            </a:r>
            <a:endParaRPr kumimoji="0" lang="zh-CN" altLang="en-US" sz="6000" b="0" i="0" u="none" strike="noStrike" kern="10" cap="none" spc="0" normalizeH="0" baseline="0" noProof="0">
              <a:ln w="0">
                <a:solidFill>
                  <a:schemeClr val="hlink"/>
                </a:solidFill>
                <a:round/>
              </a:ln>
              <a:gradFill rotWithShape="0">
                <a:gsLst>
                  <a:gs pos="0">
                    <a:schemeClr val="hlink"/>
                  </a:gs>
                  <a:gs pos="100000">
                    <a:schemeClr val="hlink">
                      <a:gamma/>
                      <a:shade val="23922"/>
                      <a:invGamma/>
                    </a:schemeClr>
                  </a:gs>
                </a:gsLst>
                <a:lin ang="2700000" scaled="1"/>
              </a:gradFill>
              <a:effectLst>
                <a:outerShdw dist="35921" dir="2700000" algn="ctr" rotWithShape="0">
                  <a:srgbClr val="990000"/>
                </a:outerShdw>
              </a:effectLst>
              <a:uLnTx/>
              <a:uFillTx/>
              <a:latin typeface="楷体_GB2312"/>
              <a:ea typeface="楷体_GB2312"/>
              <a:cs typeface="+mn-cs"/>
            </a:endParaRPr>
          </a:p>
        </p:txBody>
      </p:sp>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a:hlinkClick r:id="" action="ppaction://hlinkshowjump?jump=nextslide"/>
          </p:cNvPr>
          <p:cNvSpPr txBox="1"/>
          <p:nvPr/>
        </p:nvSpPr>
        <p:spPr>
          <a:xfrm>
            <a:off x="1120775" y="1503363"/>
            <a:ext cx="471646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隶书" panose="02010509060101010101" charset="-122"/>
              </a:rPr>
              <a:t>一、单链表（线性链表）</a:t>
            </a:r>
            <a:endParaRPr lang="zh-CN" altLang="en-US" sz="3200" dirty="0">
              <a:solidFill>
                <a:schemeClr val="hlink"/>
              </a:solidFill>
              <a:latin typeface="Times New Roman" panose="02020603050405020304" pitchFamily="18" charset="0"/>
              <a:ea typeface="隶书" panose="02010509060101010101" charset="-122"/>
            </a:endParaRPr>
          </a:p>
        </p:txBody>
      </p:sp>
      <p:sp>
        <p:nvSpPr>
          <p:cNvPr id="153603" name="Text Box 3">
            <a:hlinkClick r:id="rId1" action="ppaction://hlinksldjump"/>
          </p:cNvPr>
          <p:cNvSpPr txBox="1"/>
          <p:nvPr/>
        </p:nvSpPr>
        <p:spPr>
          <a:xfrm>
            <a:off x="1092200" y="2417763"/>
            <a:ext cx="61023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隶书" panose="02010509060101010101" charset="-122"/>
                <a:ea typeface="隶书" panose="02010509060101010101" charset="-122"/>
              </a:rPr>
              <a:t>二、结点和单链表的 </a:t>
            </a:r>
            <a:r>
              <a:rPr lang="en-US" altLang="zh-CN" sz="3200" dirty="0">
                <a:solidFill>
                  <a:schemeClr val="hlink"/>
                </a:solidFill>
                <a:latin typeface="隶书" panose="02010509060101010101" charset="-122"/>
                <a:ea typeface="隶书" panose="02010509060101010101" charset="-122"/>
              </a:rPr>
              <a:t>C </a:t>
            </a:r>
            <a:r>
              <a:rPr lang="zh-CN" altLang="en-US" sz="3200" dirty="0">
                <a:solidFill>
                  <a:schemeClr val="hlink"/>
                </a:solidFill>
                <a:latin typeface="隶书" panose="02010509060101010101" charset="-122"/>
                <a:ea typeface="隶书" panose="02010509060101010101" charset="-122"/>
              </a:rPr>
              <a:t>语言描述</a:t>
            </a:r>
            <a:endParaRPr lang="zh-CN" altLang="en-US" sz="3200" b="0" dirty="0">
              <a:solidFill>
                <a:schemeClr val="hlink"/>
              </a:solidFill>
              <a:latin typeface="Times New Roman" panose="02020603050405020304" pitchFamily="18" charset="0"/>
              <a:ea typeface="宋体" panose="02010600030101010101" pitchFamily="2" charset="-122"/>
            </a:endParaRPr>
          </a:p>
        </p:txBody>
      </p:sp>
      <p:sp>
        <p:nvSpPr>
          <p:cNvPr id="153604" name="Text Box 4">
            <a:hlinkClick r:id="rId2" action="ppaction://hlinksldjump"/>
          </p:cNvPr>
          <p:cNvSpPr txBox="1"/>
          <p:nvPr/>
        </p:nvSpPr>
        <p:spPr>
          <a:xfrm>
            <a:off x="1092200" y="3332163"/>
            <a:ext cx="67119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隶书" panose="02010509060101010101" charset="-122"/>
              </a:rPr>
              <a:t>三、线性表的操作在单链表中的实现</a:t>
            </a:r>
            <a:endParaRPr lang="zh-CN" altLang="en-US" sz="3200" dirty="0">
              <a:solidFill>
                <a:schemeClr val="hlink"/>
              </a:solidFill>
              <a:latin typeface="Times New Roman" panose="02020603050405020304" pitchFamily="18" charset="0"/>
              <a:ea typeface="隶书" panose="02010509060101010101" charset="-122"/>
            </a:endParaRPr>
          </a:p>
        </p:txBody>
      </p:sp>
      <p:sp>
        <p:nvSpPr>
          <p:cNvPr id="153605" name="Text Box 5">
            <a:hlinkClick r:id="rId3" action="ppaction://hlinksldjump"/>
          </p:cNvPr>
          <p:cNvSpPr txBox="1"/>
          <p:nvPr/>
        </p:nvSpPr>
        <p:spPr>
          <a:xfrm>
            <a:off x="1092200" y="4246563"/>
            <a:ext cx="2655888"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隶书" panose="02010509060101010101" charset="-122"/>
              </a:rPr>
              <a:t>四、循环链表</a:t>
            </a:r>
            <a:endParaRPr lang="zh-CN" altLang="en-US" sz="3200" dirty="0">
              <a:solidFill>
                <a:schemeClr val="hlink"/>
              </a:solidFill>
              <a:latin typeface="Times New Roman" panose="02020603050405020304" pitchFamily="18" charset="0"/>
              <a:ea typeface="隶书" panose="02010509060101010101" charset="-122"/>
            </a:endParaRPr>
          </a:p>
        </p:txBody>
      </p:sp>
      <p:sp>
        <p:nvSpPr>
          <p:cNvPr id="153606" name="Text Box 6">
            <a:hlinkClick r:id="rId3" action="ppaction://hlinksldjump"/>
          </p:cNvPr>
          <p:cNvSpPr txBox="1"/>
          <p:nvPr/>
        </p:nvSpPr>
        <p:spPr>
          <a:xfrm>
            <a:off x="1092200" y="5160963"/>
            <a:ext cx="2655888"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隶书" panose="02010509060101010101" charset="-122"/>
              </a:rPr>
              <a:t>五、双向链表</a:t>
            </a:r>
            <a:endParaRPr lang="zh-CN" altLang="en-US" sz="3200" dirty="0">
              <a:solidFill>
                <a:schemeClr val="hlink"/>
              </a:solidFill>
              <a:latin typeface="Times New Roman" panose="02020603050405020304" pitchFamily="18" charset="0"/>
              <a:ea typeface="隶书" panose="02010509060101010101"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fill="hold"/>
                                        <p:tgtEl>
                                          <p:spTgt spid="153602"/>
                                        </p:tgtEl>
                                        <p:attrNameLst>
                                          <p:attrName>ppt_x</p:attrName>
                                        </p:attrNameLst>
                                      </p:cBhvr>
                                      <p:tavLst>
                                        <p:tav tm="0">
                                          <p:val>
                                            <p:strVal val="1+#ppt_w/2"/>
                                          </p:val>
                                        </p:tav>
                                        <p:tav tm="100000">
                                          <p:val>
                                            <p:strVal val="#ppt_x"/>
                                          </p:val>
                                        </p:tav>
                                      </p:tavLst>
                                    </p:anim>
                                    <p:anim calcmode="lin" valueType="num">
                                      <p:cBhvr additive="base">
                                        <p:cTn id="8" dur="500" fill="hold"/>
                                        <p:tgtEl>
                                          <p:spTgt spid="1536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3603"/>
                                        </p:tgtEl>
                                        <p:attrNameLst>
                                          <p:attrName>style.visibility</p:attrName>
                                        </p:attrNameLst>
                                      </p:cBhvr>
                                      <p:to>
                                        <p:strVal val="visible"/>
                                      </p:to>
                                    </p:set>
                                    <p:anim calcmode="lin" valueType="num">
                                      <p:cBhvr additive="base">
                                        <p:cTn id="12" dur="500" fill="hold"/>
                                        <p:tgtEl>
                                          <p:spTgt spid="153603"/>
                                        </p:tgtEl>
                                        <p:attrNameLst>
                                          <p:attrName>ppt_x</p:attrName>
                                        </p:attrNameLst>
                                      </p:cBhvr>
                                      <p:tavLst>
                                        <p:tav tm="0">
                                          <p:val>
                                            <p:strVal val="1+#ppt_w/2"/>
                                          </p:val>
                                        </p:tav>
                                        <p:tav tm="100000">
                                          <p:val>
                                            <p:strVal val="#ppt_x"/>
                                          </p:val>
                                        </p:tav>
                                      </p:tavLst>
                                    </p:anim>
                                    <p:anim calcmode="lin" valueType="num">
                                      <p:cBhvr additive="base">
                                        <p:cTn id="13" dur="500" fill="hold"/>
                                        <p:tgtEl>
                                          <p:spTgt spid="15360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53604"/>
                                        </p:tgtEl>
                                        <p:attrNameLst>
                                          <p:attrName>style.visibility</p:attrName>
                                        </p:attrNameLst>
                                      </p:cBhvr>
                                      <p:to>
                                        <p:strVal val="visible"/>
                                      </p:to>
                                    </p:set>
                                    <p:anim calcmode="lin" valueType="num">
                                      <p:cBhvr additive="base">
                                        <p:cTn id="17" dur="500" fill="hold"/>
                                        <p:tgtEl>
                                          <p:spTgt spid="153604"/>
                                        </p:tgtEl>
                                        <p:attrNameLst>
                                          <p:attrName>ppt_x</p:attrName>
                                        </p:attrNameLst>
                                      </p:cBhvr>
                                      <p:tavLst>
                                        <p:tav tm="0">
                                          <p:val>
                                            <p:strVal val="1+#ppt_w/2"/>
                                          </p:val>
                                        </p:tav>
                                        <p:tav tm="100000">
                                          <p:val>
                                            <p:strVal val="#ppt_x"/>
                                          </p:val>
                                        </p:tav>
                                      </p:tavLst>
                                    </p:anim>
                                    <p:anim calcmode="lin" valueType="num">
                                      <p:cBhvr additive="base">
                                        <p:cTn id="18" dur="500" fill="hold"/>
                                        <p:tgtEl>
                                          <p:spTgt spid="15360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3605"/>
                                        </p:tgtEl>
                                        <p:attrNameLst>
                                          <p:attrName>style.visibility</p:attrName>
                                        </p:attrNameLst>
                                      </p:cBhvr>
                                      <p:to>
                                        <p:strVal val="visible"/>
                                      </p:to>
                                    </p:set>
                                    <p:anim calcmode="lin" valueType="num">
                                      <p:cBhvr additive="base">
                                        <p:cTn id="22" dur="500" fill="hold"/>
                                        <p:tgtEl>
                                          <p:spTgt spid="153605"/>
                                        </p:tgtEl>
                                        <p:attrNameLst>
                                          <p:attrName>ppt_x</p:attrName>
                                        </p:attrNameLst>
                                      </p:cBhvr>
                                      <p:tavLst>
                                        <p:tav tm="0">
                                          <p:val>
                                            <p:strVal val="1+#ppt_w/2"/>
                                          </p:val>
                                        </p:tav>
                                        <p:tav tm="100000">
                                          <p:val>
                                            <p:strVal val="#ppt_x"/>
                                          </p:val>
                                        </p:tav>
                                      </p:tavLst>
                                    </p:anim>
                                    <p:anim calcmode="lin" valueType="num">
                                      <p:cBhvr additive="base">
                                        <p:cTn id="23" dur="500" fill="hold"/>
                                        <p:tgtEl>
                                          <p:spTgt spid="15360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53606"/>
                                        </p:tgtEl>
                                        <p:attrNameLst>
                                          <p:attrName>style.visibility</p:attrName>
                                        </p:attrNameLst>
                                      </p:cBhvr>
                                      <p:to>
                                        <p:strVal val="visible"/>
                                      </p:to>
                                    </p:set>
                                    <p:anim calcmode="lin" valueType="num">
                                      <p:cBhvr additive="base">
                                        <p:cTn id="27" dur="500" fill="hold"/>
                                        <p:tgtEl>
                                          <p:spTgt spid="153606"/>
                                        </p:tgtEl>
                                        <p:attrNameLst>
                                          <p:attrName>ppt_x</p:attrName>
                                        </p:attrNameLst>
                                      </p:cBhvr>
                                      <p:tavLst>
                                        <p:tav tm="0">
                                          <p:val>
                                            <p:strVal val="1+#ppt_w/2"/>
                                          </p:val>
                                        </p:tav>
                                        <p:tav tm="100000">
                                          <p:val>
                                            <p:strVal val="#ppt_x"/>
                                          </p:val>
                                        </p:tav>
                                      </p:tavLst>
                                    </p:anim>
                                    <p:anim calcmode="lin" valueType="num">
                                      <p:cBhvr additive="base">
                                        <p:cTn id="28"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4" grpId="0"/>
      <p:bldP spid="153605" grpId="0"/>
      <p:bldP spid="15360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p:nvPr/>
        </p:nvSpPr>
        <p:spPr>
          <a:xfrm>
            <a:off x="293688" y="1493838"/>
            <a:ext cx="80772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用一</a:t>
            </a:r>
            <a:r>
              <a:rPr lang="zh-CN" altLang="en-US" dirty="0">
                <a:solidFill>
                  <a:schemeClr val="hlink"/>
                </a:solidFill>
                <a:latin typeface="Times New Roman" panose="02020603050405020304" pitchFamily="18" charset="0"/>
                <a:ea typeface="宋体" panose="02010600030101010101" pitchFamily="2" charset="-122"/>
              </a:rPr>
              <a:t>组地址任意</a:t>
            </a:r>
            <a:r>
              <a:rPr lang="zh-CN" altLang="en-US" b="0" dirty="0">
                <a:solidFill>
                  <a:srgbClr val="000000"/>
                </a:solidFill>
                <a:latin typeface="Times New Roman" panose="02020603050405020304" pitchFamily="18" charset="0"/>
                <a:ea typeface="宋体" panose="02010600030101010101" pitchFamily="2" charset="-122"/>
              </a:rPr>
              <a:t>的存储单元存放线性表中的数据元素。</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55299" name="Text Box 3"/>
          <p:cNvSpPr txBox="1"/>
          <p:nvPr/>
        </p:nvSpPr>
        <p:spPr>
          <a:xfrm>
            <a:off x="361950" y="198438"/>
            <a:ext cx="2470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一、单链表</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54628" name="Text Box 4"/>
          <p:cNvSpPr txBox="1"/>
          <p:nvPr/>
        </p:nvSpPr>
        <p:spPr>
          <a:xfrm>
            <a:off x="909638" y="2655888"/>
            <a:ext cx="5478462" cy="20780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以</a:t>
            </a:r>
            <a:r>
              <a:rPr lang="zh-CN" altLang="en-US" dirty="0">
                <a:solidFill>
                  <a:schemeClr val="hlink"/>
                </a:solidFill>
                <a:latin typeface="Times New Roman" panose="02020603050405020304" pitchFamily="18" charset="0"/>
                <a:ea typeface="宋体" panose="02010600030101010101" pitchFamily="2" charset="-122"/>
              </a:rPr>
              <a:t>元素</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数据元素的映象</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a:t>
            </a:r>
            <a:r>
              <a:rPr lang="zh-CN" altLang="en-US" dirty="0">
                <a:solidFill>
                  <a:schemeClr val="hlink"/>
                </a:solidFill>
                <a:latin typeface="Times New Roman" panose="02020603050405020304" pitchFamily="18" charset="0"/>
                <a:ea typeface="宋体" panose="02010600030101010101" pitchFamily="2" charset="-122"/>
              </a:rPr>
              <a:t>指针</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指示后继元素的存储位置</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a:t>
            </a:r>
            <a:r>
              <a:rPr lang="zh-CN" altLang="en-US" dirty="0">
                <a:solidFill>
                  <a:srgbClr val="FF0000"/>
                </a:solidFill>
                <a:latin typeface="Times New Roman" panose="02020603050405020304" pitchFamily="18" charset="0"/>
                <a:ea typeface="宋体" panose="02010600030101010101" pitchFamily="2" charset="-122"/>
              </a:rPr>
              <a:t>结点</a:t>
            </a:r>
            <a:endParaRPr lang="zh-CN" altLang="en-US"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表示数据元素及关系的映象</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54629" name="Text Box 5"/>
          <p:cNvSpPr txBox="1"/>
          <p:nvPr/>
        </p:nvSpPr>
        <p:spPr>
          <a:xfrm>
            <a:off x="792163" y="5189538"/>
            <a:ext cx="5521325"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以“结点的序列”表示线性表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b="0" dirty="0">
                <a:solidFill>
                  <a:srgbClr val="000000"/>
                </a:solidFill>
                <a:latin typeface="Times New Roman" panose="02020603050405020304" pitchFamily="18" charset="0"/>
                <a:ea typeface="宋体" panose="02010600030101010101" pitchFamily="2" charset="-122"/>
              </a:rPr>
              <a:t>称作</a:t>
            </a:r>
            <a:r>
              <a:rPr lang="zh-CN" altLang="en-US" dirty="0">
                <a:solidFill>
                  <a:srgbClr val="FF0000"/>
                </a:solidFill>
                <a:latin typeface="Times New Roman" panose="02020603050405020304" pitchFamily="18" charset="0"/>
                <a:ea typeface="宋体" panose="02010600030101010101" pitchFamily="2" charset="-122"/>
              </a:rPr>
              <a:t>链表</a:t>
            </a:r>
            <a:endParaRPr lang="zh-CN" altLang="en-US"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wipe(left)">
                                      <p:cBhvr>
                                        <p:cTn id="7" dur="500"/>
                                        <p:tgtEl>
                                          <p:spTgt spid="154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wipe(left)">
                                      <p:cBhvr>
                                        <p:cTn id="12" dur="500"/>
                                        <p:tgtEl>
                                          <p:spTgt spid="1546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Effect transition="in" filter="wipe(left)">
                                      <p:cBhvr>
                                        <p:cTn id="1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8" grpId="0"/>
      <p:bldP spid="1546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 y="2098675"/>
            <a:ext cx="762000" cy="790575"/>
            <a:chOff x="288" y="720"/>
            <a:chExt cx="480" cy="498"/>
          </a:xfrm>
        </p:grpSpPr>
        <p:sp>
          <p:nvSpPr>
            <p:cNvPr id="56353" name="Line 3"/>
            <p:cNvSpPr/>
            <p:nvPr/>
          </p:nvSpPr>
          <p:spPr>
            <a:xfrm>
              <a:off x="288" y="1218"/>
              <a:ext cx="480" cy="0"/>
            </a:xfrm>
            <a:prstGeom prst="line">
              <a:avLst/>
            </a:prstGeom>
            <a:ln w="38100" cap="flat" cmpd="sng">
              <a:solidFill>
                <a:schemeClr val="hlink"/>
              </a:solidFill>
              <a:prstDash val="solid"/>
              <a:headEnd type="none" w="med" len="med"/>
              <a:tailEnd type="triangle" w="med" len="med"/>
            </a:ln>
          </p:spPr>
        </p:sp>
        <p:sp>
          <p:nvSpPr>
            <p:cNvPr id="56354" name="Line 4"/>
            <p:cNvSpPr/>
            <p:nvPr/>
          </p:nvSpPr>
          <p:spPr>
            <a:xfrm>
              <a:off x="288" y="720"/>
              <a:ext cx="0" cy="498"/>
            </a:xfrm>
            <a:prstGeom prst="line">
              <a:avLst/>
            </a:prstGeom>
            <a:ln w="38100" cap="flat" cmpd="sng">
              <a:solidFill>
                <a:schemeClr val="hlink"/>
              </a:solidFill>
              <a:prstDash val="solid"/>
              <a:headEnd type="none" w="med" len="med"/>
              <a:tailEnd type="none" w="med" len="med"/>
            </a:ln>
          </p:spPr>
        </p:sp>
      </p:grpSp>
      <p:grpSp>
        <p:nvGrpSpPr>
          <p:cNvPr id="3" name="Group 35"/>
          <p:cNvGrpSpPr/>
          <p:nvPr/>
        </p:nvGrpSpPr>
        <p:grpSpPr>
          <a:xfrm>
            <a:off x="508000" y="3716338"/>
            <a:ext cx="8382000" cy="971550"/>
            <a:chOff x="320" y="2341"/>
            <a:chExt cx="5280" cy="612"/>
          </a:xfrm>
        </p:grpSpPr>
        <p:sp>
          <p:nvSpPr>
            <p:cNvPr id="56351" name="Text Box 6"/>
            <p:cNvSpPr txBox="1"/>
            <p:nvPr/>
          </p:nvSpPr>
          <p:spPr>
            <a:xfrm>
              <a:off x="320" y="2357"/>
              <a:ext cx="5280"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chemeClr val="tx1"/>
                  </a:solidFill>
                  <a:latin typeface="Times New Roman" panose="02020603050405020304" pitchFamily="18" charset="0"/>
                  <a:ea typeface="宋体" panose="02010600030101010101" pitchFamily="2" charset="-122"/>
                </a:rPr>
                <a:t>以线性表中第一个数据元素</a:t>
              </a:r>
              <a:r>
                <a:rPr lang="zh-CN" altLang="en-US" b="0" dirty="0">
                  <a:solidFill>
                    <a:srgbClr val="660033"/>
                  </a:solidFill>
                  <a:latin typeface="Times New Roman" panose="02020603050405020304" pitchFamily="18" charset="0"/>
                  <a:ea typeface="宋体" panose="02010600030101010101" pitchFamily="2" charset="-122"/>
                </a:rPr>
                <a:t>    </a:t>
              </a:r>
              <a:r>
                <a:rPr lang="zh-CN" altLang="en-US" b="0" dirty="0">
                  <a:solidFill>
                    <a:srgbClr val="CC0000"/>
                  </a:solidFill>
                  <a:latin typeface="Times New Roman" panose="02020603050405020304" pitchFamily="18" charset="0"/>
                  <a:ea typeface="宋体" panose="02010600030101010101" pitchFamily="2" charset="-122"/>
                </a:rPr>
                <a:t>的存储地址</a:t>
              </a:r>
              <a:r>
                <a:rPr lang="zh-CN" altLang="en-US" b="0" dirty="0">
                  <a:solidFill>
                    <a:schemeClr val="tx1"/>
                  </a:solidFill>
                  <a:latin typeface="Times New Roman" panose="02020603050405020304" pitchFamily="18" charset="0"/>
                  <a:ea typeface="宋体" panose="02010600030101010101" pitchFamily="2" charset="-122"/>
                </a:rPr>
                <a:t>作为线性表的地址，称作线性表的</a:t>
              </a:r>
              <a:r>
                <a:rPr lang="zh-CN" altLang="en-US" b="0" dirty="0">
                  <a:solidFill>
                    <a:srgbClr val="CC0000"/>
                  </a:solidFill>
                  <a:latin typeface="Times New Roman" panose="02020603050405020304" pitchFamily="18" charset="0"/>
                  <a:ea typeface="宋体" panose="02010600030101010101" pitchFamily="2" charset="-122"/>
                </a:rPr>
                <a:t>头指针</a:t>
              </a:r>
              <a:r>
                <a:rPr lang="zh-CN" altLang="en-US" b="0" dirty="0">
                  <a:solidFill>
                    <a:schemeClr val="tx1"/>
                  </a:solidFill>
                  <a:latin typeface="Times New Roman" panose="02020603050405020304" pitchFamily="18" charset="0"/>
                  <a:ea typeface="宋体" panose="02010600030101010101" pitchFamily="2" charset="-122"/>
                </a:rPr>
                <a:t>。</a:t>
              </a:r>
              <a:endParaRPr lang="zh-CN" altLang="en-US" b="0" dirty="0">
                <a:solidFill>
                  <a:schemeClr val="tx1"/>
                </a:solidFill>
                <a:latin typeface="Times New Roman" panose="02020603050405020304" pitchFamily="18" charset="0"/>
                <a:ea typeface="宋体" panose="02010600030101010101" pitchFamily="2" charset="-122"/>
              </a:endParaRPr>
            </a:p>
          </p:txBody>
        </p:sp>
        <p:graphicFrame>
          <p:nvGraphicFramePr>
            <p:cNvPr id="56352" name="Object 7"/>
            <p:cNvGraphicFramePr/>
            <p:nvPr/>
          </p:nvGraphicFramePr>
          <p:xfrm>
            <a:off x="3379" y="2341"/>
            <a:ext cx="223" cy="328"/>
          </p:xfrm>
          <a:graphic>
            <a:graphicData uri="http://schemas.openxmlformats.org/presentationml/2006/ole">
              <mc:AlternateContent xmlns:mc="http://schemas.openxmlformats.org/markup-compatibility/2006">
                <mc:Choice xmlns:v="urn:schemas-microsoft-com:vml" Requires="v">
                  <p:oleObj spid="_x0000_s57352" name="" r:id="rId1" imgW="240665" imgH="364490" progId="Equation.3">
                    <p:embed/>
                  </p:oleObj>
                </mc:Choice>
                <mc:Fallback>
                  <p:oleObj name="" r:id="rId1" imgW="240665" imgH="364490" progId="Equation.3">
                    <p:embed/>
                    <p:pic>
                      <p:nvPicPr>
                        <p:cNvPr id="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 y="2341"/>
                          <a:ext cx="22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55656" name="Text Box 8"/>
          <p:cNvSpPr txBox="1"/>
          <p:nvPr/>
        </p:nvSpPr>
        <p:spPr>
          <a:xfrm>
            <a:off x="1189038" y="2109788"/>
            <a:ext cx="11033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2400" dirty="0">
                <a:solidFill>
                  <a:srgbClr val="FF0000"/>
                </a:solidFill>
                <a:latin typeface="Times New Roman" panose="02020603050405020304" pitchFamily="18" charset="0"/>
                <a:ea typeface="宋体" panose="02010600030101010101" pitchFamily="2" charset="-122"/>
              </a:rPr>
              <a:t>头结点</a:t>
            </a:r>
            <a:endParaRPr lang="zh-CN" altLang="en-US" sz="2400" b="0" dirty="0">
              <a:solidFill>
                <a:schemeClr val="tx1"/>
              </a:solidFill>
              <a:latin typeface="Times New Roman" panose="02020603050405020304" pitchFamily="18" charset="0"/>
              <a:ea typeface="宋体" panose="02010600030101010101" pitchFamily="2" charset="-122"/>
            </a:endParaRPr>
          </a:p>
        </p:txBody>
      </p:sp>
      <p:grpSp>
        <p:nvGrpSpPr>
          <p:cNvPr id="4" name="Group 9"/>
          <p:cNvGrpSpPr/>
          <p:nvPr/>
        </p:nvGrpSpPr>
        <p:grpSpPr>
          <a:xfrm>
            <a:off x="2590800" y="2386013"/>
            <a:ext cx="6553200" cy="1577975"/>
            <a:chOff x="1632" y="835"/>
            <a:chExt cx="4128" cy="994"/>
          </a:xfrm>
        </p:grpSpPr>
        <p:sp>
          <p:nvSpPr>
            <p:cNvPr id="56341" name="Text Box 10"/>
            <p:cNvSpPr txBox="1"/>
            <p:nvPr/>
          </p:nvSpPr>
          <p:spPr>
            <a:xfrm>
              <a:off x="1632" y="835"/>
              <a:ext cx="4128" cy="994"/>
            </a:xfrm>
            <a:prstGeom prst="rect">
              <a:avLst/>
            </a:prstGeom>
            <a:noFill/>
            <a:ln w="9525">
              <a:noFill/>
            </a:ln>
          </p:spPr>
          <p:txBody>
            <a:bodyPr tIns="180000" bIns="1800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000099"/>
                  </a:solidFill>
                  <a:latin typeface="Times New Roman" panose="02020603050405020304" pitchFamily="18" charset="0"/>
                  <a:ea typeface="宋体" panose="02010600030101010101" pitchFamily="2" charset="-122"/>
                </a:rPr>
                <a:t>a</a:t>
              </a:r>
              <a:r>
                <a:rPr lang="en-US" altLang="zh-CN" baseline="-25000" dirty="0">
                  <a:solidFill>
                    <a:srgbClr val="000099"/>
                  </a:solidFill>
                  <a:latin typeface="Times New Roman" panose="02020603050405020304" pitchFamily="18" charset="0"/>
                  <a:ea typeface="宋体" panose="02010600030101010101" pitchFamily="2" charset="-122"/>
                </a:rPr>
                <a:t>1</a:t>
              </a:r>
              <a:r>
                <a:rPr lang="en-US" altLang="zh-CN" dirty="0">
                  <a:solidFill>
                    <a:srgbClr val="000099"/>
                  </a:solidFill>
                  <a:latin typeface="Times New Roman" panose="02020603050405020304" pitchFamily="18" charset="0"/>
                  <a:ea typeface="宋体" panose="02010600030101010101" pitchFamily="2" charset="-122"/>
                </a:rPr>
                <a:t>              a</a:t>
              </a:r>
              <a:r>
                <a:rPr lang="en-US" altLang="zh-CN" baseline="-25000" dirty="0">
                  <a:solidFill>
                    <a:srgbClr val="000099"/>
                  </a:solidFill>
                  <a:latin typeface="Times New Roman" panose="02020603050405020304" pitchFamily="18" charset="0"/>
                  <a:ea typeface="宋体" panose="02010600030101010101" pitchFamily="2" charset="-122"/>
                </a:rPr>
                <a:t>2</a:t>
              </a:r>
              <a:r>
                <a:rPr lang="en-US" altLang="zh-CN" dirty="0">
                  <a:solidFill>
                    <a:srgbClr val="000099"/>
                  </a:solidFill>
                  <a:latin typeface="Times New Roman" panose="02020603050405020304" pitchFamily="18" charset="0"/>
                  <a:ea typeface="宋体" panose="02010600030101010101" pitchFamily="2" charset="-122"/>
                </a:rPr>
                <a:t>            … ...             a</a:t>
              </a:r>
              <a:r>
                <a:rPr lang="en-US" altLang="zh-CN" baseline="-25000" dirty="0">
                  <a:solidFill>
                    <a:srgbClr val="000099"/>
                  </a:solidFill>
                  <a:latin typeface="Times New Roman" panose="02020603050405020304" pitchFamily="18" charset="0"/>
                  <a:ea typeface="宋体" panose="02010600030101010101" pitchFamily="2" charset="-122"/>
                </a:rPr>
                <a:t>n     </a:t>
              </a:r>
              <a:r>
                <a:rPr lang="en-US" altLang="zh-CN" sz="4800" baseline="-25000" dirty="0">
                  <a:solidFill>
                    <a:srgbClr val="000099"/>
                  </a:solidFill>
                  <a:latin typeface="Times New Roman" panose="02020603050405020304" pitchFamily="18" charset="0"/>
                  <a:ea typeface="宋体" panose="02010600030101010101" pitchFamily="2" charset="-122"/>
                </a:rPr>
                <a:t>^</a:t>
              </a:r>
              <a:endParaRPr lang="en-US" altLang="zh-CN" sz="4800" baseline="-25000" dirty="0">
                <a:solidFill>
                  <a:srgbClr val="000099"/>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sz="4800" dirty="0">
                <a:solidFill>
                  <a:schemeClr val="tx1"/>
                </a:solidFill>
                <a:latin typeface="Times New Roman" panose="02020603050405020304" pitchFamily="18" charset="0"/>
                <a:ea typeface="宋体" panose="02010600030101010101" pitchFamily="2" charset="-122"/>
              </a:endParaRPr>
            </a:p>
          </p:txBody>
        </p:sp>
        <p:sp>
          <p:nvSpPr>
            <p:cNvPr id="56342" name="Line 11"/>
            <p:cNvSpPr/>
            <p:nvPr/>
          </p:nvSpPr>
          <p:spPr>
            <a:xfrm>
              <a:off x="2400" y="978"/>
              <a:ext cx="0" cy="384"/>
            </a:xfrm>
            <a:prstGeom prst="line">
              <a:avLst/>
            </a:prstGeom>
            <a:ln w="9525" cap="flat" cmpd="sng">
              <a:solidFill>
                <a:schemeClr val="tx1"/>
              </a:solidFill>
              <a:prstDash val="solid"/>
              <a:headEnd type="none" w="med" len="med"/>
              <a:tailEnd type="none" w="med" len="med"/>
            </a:ln>
          </p:spPr>
        </p:sp>
        <p:sp>
          <p:nvSpPr>
            <p:cNvPr id="56343" name="Line 12"/>
            <p:cNvSpPr/>
            <p:nvPr/>
          </p:nvSpPr>
          <p:spPr>
            <a:xfrm>
              <a:off x="2496" y="1152"/>
              <a:ext cx="384" cy="0"/>
            </a:xfrm>
            <a:prstGeom prst="line">
              <a:avLst/>
            </a:prstGeom>
            <a:ln w="25400" cap="flat" cmpd="sng">
              <a:solidFill>
                <a:schemeClr val="tx1"/>
              </a:solidFill>
              <a:prstDash val="solid"/>
              <a:headEnd type="none" w="med" len="med"/>
              <a:tailEnd type="triangle" w="sm" len="lg"/>
            </a:ln>
          </p:spPr>
        </p:sp>
        <p:sp>
          <p:nvSpPr>
            <p:cNvPr id="56344" name="Line 13"/>
            <p:cNvSpPr/>
            <p:nvPr/>
          </p:nvSpPr>
          <p:spPr>
            <a:xfrm>
              <a:off x="3408" y="978"/>
              <a:ext cx="0" cy="384"/>
            </a:xfrm>
            <a:prstGeom prst="line">
              <a:avLst/>
            </a:prstGeom>
            <a:ln w="9525" cap="flat" cmpd="sng">
              <a:solidFill>
                <a:schemeClr val="tx1"/>
              </a:solidFill>
              <a:prstDash val="solid"/>
              <a:headEnd type="none" w="med" len="med"/>
              <a:tailEnd type="none" w="med" len="med"/>
            </a:ln>
          </p:spPr>
        </p:sp>
        <p:sp>
          <p:nvSpPr>
            <p:cNvPr id="56345" name="Line 14"/>
            <p:cNvSpPr/>
            <p:nvPr/>
          </p:nvSpPr>
          <p:spPr>
            <a:xfrm>
              <a:off x="3504" y="1152"/>
              <a:ext cx="288" cy="0"/>
            </a:xfrm>
            <a:prstGeom prst="line">
              <a:avLst/>
            </a:prstGeom>
            <a:ln w="25400" cap="flat" cmpd="sng">
              <a:solidFill>
                <a:schemeClr val="tx1"/>
              </a:solidFill>
              <a:prstDash val="solid"/>
              <a:headEnd type="none" w="med" len="med"/>
              <a:tailEnd type="triangle" w="sm" len="lg"/>
            </a:ln>
          </p:spPr>
        </p:sp>
        <p:sp>
          <p:nvSpPr>
            <p:cNvPr id="56346" name="Line 15"/>
            <p:cNvSpPr/>
            <p:nvPr/>
          </p:nvSpPr>
          <p:spPr>
            <a:xfrm>
              <a:off x="5376" y="978"/>
              <a:ext cx="0" cy="384"/>
            </a:xfrm>
            <a:prstGeom prst="line">
              <a:avLst/>
            </a:prstGeom>
            <a:ln w="9525" cap="flat" cmpd="sng">
              <a:solidFill>
                <a:schemeClr val="tx1"/>
              </a:solidFill>
              <a:prstDash val="solid"/>
              <a:headEnd type="none" w="med" len="med"/>
              <a:tailEnd type="none" w="med" len="med"/>
            </a:ln>
          </p:spPr>
        </p:sp>
        <p:sp>
          <p:nvSpPr>
            <p:cNvPr id="56347" name="Line 16"/>
            <p:cNvSpPr/>
            <p:nvPr/>
          </p:nvSpPr>
          <p:spPr>
            <a:xfrm>
              <a:off x="4656" y="1152"/>
              <a:ext cx="240" cy="0"/>
            </a:xfrm>
            <a:prstGeom prst="line">
              <a:avLst/>
            </a:prstGeom>
            <a:ln w="25400" cap="flat" cmpd="sng">
              <a:solidFill>
                <a:schemeClr val="tx1"/>
              </a:solidFill>
              <a:prstDash val="solid"/>
              <a:headEnd type="none" w="med" len="med"/>
              <a:tailEnd type="triangle" w="sm" len="lg"/>
            </a:ln>
          </p:spPr>
        </p:sp>
        <p:sp>
          <p:nvSpPr>
            <p:cNvPr id="56348" name="Rectangle 17"/>
            <p:cNvSpPr/>
            <p:nvPr/>
          </p:nvSpPr>
          <p:spPr>
            <a:xfrm>
              <a:off x="1872" y="960"/>
              <a:ext cx="720"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56349" name="Rectangle 18"/>
            <p:cNvSpPr/>
            <p:nvPr/>
          </p:nvSpPr>
          <p:spPr>
            <a:xfrm>
              <a:off x="2880" y="960"/>
              <a:ext cx="720"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56350" name="Rectangle 19"/>
            <p:cNvSpPr/>
            <p:nvPr/>
          </p:nvSpPr>
          <p:spPr>
            <a:xfrm>
              <a:off x="4896" y="960"/>
              <a:ext cx="720"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5" name="Group 20"/>
          <p:cNvGrpSpPr/>
          <p:nvPr/>
        </p:nvGrpSpPr>
        <p:grpSpPr>
          <a:xfrm>
            <a:off x="1219200" y="2584450"/>
            <a:ext cx="1143000" cy="609600"/>
            <a:chOff x="768" y="960"/>
            <a:chExt cx="720" cy="384"/>
          </a:xfrm>
        </p:grpSpPr>
        <p:sp>
          <p:nvSpPr>
            <p:cNvPr id="56339" name="Rectangle 21"/>
            <p:cNvSpPr/>
            <p:nvPr/>
          </p:nvSpPr>
          <p:spPr>
            <a:xfrm>
              <a:off x="768" y="960"/>
              <a:ext cx="720"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56340" name="Line 22"/>
            <p:cNvSpPr/>
            <p:nvPr/>
          </p:nvSpPr>
          <p:spPr>
            <a:xfrm>
              <a:off x="1296" y="960"/>
              <a:ext cx="0" cy="384"/>
            </a:xfrm>
            <a:prstGeom prst="line">
              <a:avLst/>
            </a:prstGeom>
            <a:ln w="9525" cap="flat" cmpd="sng">
              <a:solidFill>
                <a:schemeClr val="tx1"/>
              </a:solidFill>
              <a:prstDash val="solid"/>
              <a:headEnd type="none" w="med" len="med"/>
              <a:tailEnd type="none" w="med" len="med"/>
            </a:ln>
          </p:spPr>
        </p:sp>
      </p:grpSp>
      <p:sp>
        <p:nvSpPr>
          <p:cNvPr id="155671" name="Line 23"/>
          <p:cNvSpPr/>
          <p:nvPr/>
        </p:nvSpPr>
        <p:spPr>
          <a:xfrm>
            <a:off x="2209800" y="2889250"/>
            <a:ext cx="762000" cy="0"/>
          </a:xfrm>
          <a:prstGeom prst="line">
            <a:avLst/>
          </a:prstGeom>
          <a:ln w="25400" cap="flat" cmpd="sng">
            <a:solidFill>
              <a:srgbClr val="660033"/>
            </a:solidFill>
            <a:prstDash val="solid"/>
            <a:headEnd type="none" w="med" len="med"/>
            <a:tailEnd type="triangle" w="sm" len="lg"/>
          </a:ln>
        </p:spPr>
      </p:sp>
      <p:sp>
        <p:nvSpPr>
          <p:cNvPr id="155672" name="AutoShape 24"/>
          <p:cNvSpPr/>
          <p:nvPr/>
        </p:nvSpPr>
        <p:spPr>
          <a:xfrm>
            <a:off x="2743200" y="1441450"/>
            <a:ext cx="1600200" cy="457200"/>
          </a:xfrm>
          <a:prstGeom prst="wedgeRoundRectCallout">
            <a:avLst>
              <a:gd name="adj1" fmla="val -60218"/>
              <a:gd name="adj2" fmla="val 202778"/>
              <a:gd name="adj3" fmla="val 16667"/>
            </a:avLst>
          </a:prstGeom>
          <a:solidFill>
            <a:srgbClr val="FFCC99">
              <a:alpha val="50195"/>
            </a:srgbClr>
          </a:solidFill>
          <a:ln w="19050" cap="flat" cmpd="sng">
            <a:solidFill>
              <a:srgbClr val="8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b="0" dirty="0">
                <a:latin typeface="Times New Roman" panose="02020603050405020304" pitchFamily="18" charset="0"/>
                <a:ea typeface="宋体" panose="02010600030101010101" pitchFamily="2" charset="-122"/>
              </a:rPr>
              <a:t>头指针</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5673" name="AutoShape 25"/>
          <p:cNvSpPr/>
          <p:nvPr/>
        </p:nvSpPr>
        <p:spPr>
          <a:xfrm>
            <a:off x="715963" y="1403350"/>
            <a:ext cx="1600200" cy="457200"/>
          </a:xfrm>
          <a:prstGeom prst="wedgeRoundRectCallout">
            <a:avLst>
              <a:gd name="adj1" fmla="val -65477"/>
              <a:gd name="adj2" fmla="val 199306"/>
              <a:gd name="adj3" fmla="val 16667"/>
            </a:avLst>
          </a:prstGeom>
          <a:solidFill>
            <a:srgbClr val="CCFFCC">
              <a:alpha val="50195"/>
            </a:srgbClr>
          </a:solidFill>
          <a:ln w="19050" cap="flat" cmpd="sng">
            <a:solidFill>
              <a:srgbClr val="008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sz="2400" b="0" dirty="0">
                <a:latin typeface="Times New Roman" panose="02020603050405020304" pitchFamily="18" charset="0"/>
                <a:ea typeface="宋体" panose="02010600030101010101" pitchFamily="2" charset="-122"/>
              </a:rPr>
              <a:t>头指针</a:t>
            </a:r>
            <a:endParaRPr lang="zh-CN" altLang="en-US" sz="2400" b="0" dirty="0">
              <a:solidFill>
                <a:schemeClr val="tx1"/>
              </a:solidFill>
              <a:latin typeface="Times New Roman" panose="02020603050405020304" pitchFamily="18" charset="0"/>
              <a:ea typeface="宋体" panose="02010600030101010101" pitchFamily="2" charset="-122"/>
            </a:endParaRPr>
          </a:p>
        </p:txBody>
      </p:sp>
      <p:sp useBgFill="1">
        <p:nvSpPr>
          <p:cNvPr id="155674" name="AutoShape 26"/>
          <p:cNvSpPr/>
          <p:nvPr/>
        </p:nvSpPr>
        <p:spPr>
          <a:xfrm>
            <a:off x="2435225" y="1363663"/>
            <a:ext cx="2057400" cy="762000"/>
          </a:xfrm>
          <a:prstGeom prst="wedgeRoundRectCallout">
            <a:avLst>
              <a:gd name="adj1" fmla="val -45986"/>
              <a:gd name="adj2" fmla="val 127500"/>
              <a:gd name="adj3" fmla="val 16667"/>
            </a:avLst>
          </a:prstGeom>
          <a:ln w="19050">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155675" name="Text Box 27"/>
          <p:cNvSpPr txBox="1"/>
          <p:nvPr/>
        </p:nvSpPr>
        <p:spPr>
          <a:xfrm>
            <a:off x="422275" y="5106988"/>
            <a:ext cx="8321675" cy="1501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b="0" dirty="0">
                <a:solidFill>
                  <a:srgbClr val="990000"/>
                </a:solidFill>
                <a:latin typeface="Times New Roman" panose="02020603050405020304" pitchFamily="18" charset="0"/>
                <a:ea typeface="宋体" panose="02010600030101010101" pitchFamily="2" charset="-122"/>
              </a:rPr>
              <a:t>       </a:t>
            </a:r>
            <a:r>
              <a:rPr lang="zh-CN" altLang="en-US" b="0" dirty="0">
                <a:solidFill>
                  <a:schemeClr val="tx1"/>
                </a:solidFill>
                <a:latin typeface="Times New Roman" panose="02020603050405020304" pitchFamily="18" charset="0"/>
                <a:ea typeface="宋体" panose="02010600030101010101" pitchFamily="2" charset="-122"/>
              </a:rPr>
              <a:t>有时为了操作方便，在第一个数据元素结点之前增加一个“</a:t>
            </a:r>
            <a:r>
              <a:rPr lang="zh-CN" altLang="en-US" b="0" dirty="0">
                <a:solidFill>
                  <a:srgbClr val="CC0000"/>
                </a:solidFill>
                <a:latin typeface="Times New Roman" panose="02020603050405020304" pitchFamily="18" charset="0"/>
                <a:ea typeface="宋体" panose="02010600030101010101" pitchFamily="2" charset="-122"/>
              </a:rPr>
              <a:t>虚</a:t>
            </a:r>
            <a:r>
              <a:rPr lang="zh-CN" altLang="en-US" b="0" dirty="0">
                <a:solidFill>
                  <a:schemeClr val="tx1"/>
                </a:solidFill>
                <a:latin typeface="Times New Roman" panose="02020603050405020304" pitchFamily="18" charset="0"/>
                <a:ea typeface="宋体" panose="02010600030101010101" pitchFamily="2" charset="-122"/>
              </a:rPr>
              <a:t>”的“</a:t>
            </a:r>
            <a:r>
              <a:rPr lang="zh-CN" altLang="en-US" b="0" dirty="0">
                <a:solidFill>
                  <a:srgbClr val="CC0000"/>
                </a:solidFill>
                <a:latin typeface="Times New Roman" panose="02020603050405020304" pitchFamily="18" charset="0"/>
                <a:ea typeface="宋体" panose="02010600030101010101" pitchFamily="2" charset="-122"/>
              </a:rPr>
              <a:t>头结点</a:t>
            </a:r>
            <a:r>
              <a:rPr lang="zh-CN" altLang="en-US" b="0" dirty="0">
                <a:solidFill>
                  <a:schemeClr val="tx1"/>
                </a:solidFill>
                <a:latin typeface="Times New Roman" panose="02020603050405020304" pitchFamily="18" charset="0"/>
                <a:ea typeface="宋体" panose="02010600030101010101" pitchFamily="2" charset="-122"/>
              </a:rPr>
              <a:t>”，并且以</a:t>
            </a:r>
            <a:r>
              <a:rPr lang="zh-CN" altLang="en-US" b="0" dirty="0">
                <a:solidFill>
                  <a:srgbClr val="FF0000"/>
                </a:solidFill>
                <a:latin typeface="Times New Roman" panose="02020603050405020304" pitchFamily="18" charset="0"/>
                <a:ea typeface="宋体" panose="02010600030101010101" pitchFamily="2" charset="-122"/>
              </a:rPr>
              <a:t>指向头结点的指针</a:t>
            </a:r>
            <a:r>
              <a:rPr lang="zh-CN" altLang="en-US" b="0" dirty="0">
                <a:solidFill>
                  <a:schemeClr val="tx1"/>
                </a:solidFill>
                <a:latin typeface="Times New Roman" panose="02020603050405020304" pitchFamily="18" charset="0"/>
                <a:ea typeface="宋体" panose="02010600030101010101" pitchFamily="2" charset="-122"/>
              </a:rPr>
              <a:t>作为链表的头指针。</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5676" name="AutoShape 28"/>
          <p:cNvSpPr/>
          <p:nvPr/>
        </p:nvSpPr>
        <p:spPr>
          <a:xfrm>
            <a:off x="7162800" y="1593850"/>
            <a:ext cx="1360488" cy="546100"/>
          </a:xfrm>
          <a:prstGeom prst="wedgeRoundRectCallout">
            <a:avLst>
              <a:gd name="adj1" fmla="val 56301"/>
              <a:gd name="adj2" fmla="val 157847"/>
              <a:gd name="adj3" fmla="val 16667"/>
            </a:avLst>
          </a:prstGeom>
          <a:solidFill>
            <a:srgbClr val="CCFFFF">
              <a:alpha val="50195"/>
            </a:srgbClr>
          </a:solidFill>
          <a:ln w="19050"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sz="2400" b="0" dirty="0">
                <a:solidFill>
                  <a:srgbClr val="000099"/>
                </a:solidFill>
                <a:latin typeface="Times New Roman" panose="02020603050405020304" pitchFamily="18" charset="0"/>
                <a:ea typeface="宋体" panose="02010600030101010101" pitchFamily="2" charset="-122"/>
              </a:rPr>
              <a:t>空指针</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55677" name="AutoShape 29"/>
          <p:cNvSpPr/>
          <p:nvPr/>
        </p:nvSpPr>
        <p:spPr>
          <a:xfrm>
            <a:off x="2517775" y="1303338"/>
            <a:ext cx="3429000" cy="762000"/>
          </a:xfrm>
          <a:prstGeom prst="wedgeRoundRectCallout">
            <a:avLst>
              <a:gd name="adj1" fmla="val -51343"/>
              <a:gd name="adj2" fmla="val 145833"/>
              <a:gd name="adj3" fmla="val 16667"/>
            </a:avLst>
          </a:prstGeom>
          <a:solidFill>
            <a:srgbClr val="FFFF99">
              <a:alpha val="50195"/>
            </a:srgbClr>
          </a:solidFill>
          <a:ln w="9525" cap="flat" cmpd="sng">
            <a:solidFill>
              <a:srgbClr val="660033"/>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sz="2400" b="0" dirty="0">
                <a:solidFill>
                  <a:srgbClr val="660033"/>
                </a:solidFill>
                <a:latin typeface="Times New Roman" panose="02020603050405020304" pitchFamily="18" charset="0"/>
                <a:ea typeface="宋体" panose="02010600030101010101" pitchFamily="2" charset="-122"/>
              </a:rPr>
              <a:t>线性表为空表时，</a:t>
            </a:r>
            <a:endParaRPr lang="zh-CN" altLang="en-US" sz="2400" b="0" dirty="0">
              <a:solidFill>
                <a:srgbClr val="660033"/>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r>
              <a:rPr lang="zh-CN" altLang="en-US" sz="2400" b="0" dirty="0">
                <a:solidFill>
                  <a:srgbClr val="660033"/>
                </a:solidFill>
                <a:latin typeface="Times New Roman" panose="02020603050405020304" pitchFamily="18" charset="0"/>
                <a:ea typeface="宋体" panose="02010600030101010101" pitchFamily="2" charset="-122"/>
              </a:rPr>
              <a:t>头结点的指针域为空</a:t>
            </a:r>
            <a:endParaRPr lang="zh-CN" altLang="en-US" sz="2400" b="0" dirty="0">
              <a:solidFill>
                <a:schemeClr val="tx1"/>
              </a:solidFill>
              <a:latin typeface="Times New Roman" panose="02020603050405020304" pitchFamily="18" charset="0"/>
              <a:ea typeface="宋体" panose="02010600030101010101" pitchFamily="2" charset="-122"/>
            </a:endParaRPr>
          </a:p>
        </p:txBody>
      </p:sp>
      <p:sp useBgFill="1">
        <p:nvSpPr>
          <p:cNvPr id="155678" name="Rectangle 30"/>
          <p:cNvSpPr/>
          <p:nvPr/>
        </p:nvSpPr>
        <p:spPr>
          <a:xfrm>
            <a:off x="2133600" y="2813050"/>
            <a:ext cx="838200" cy="152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6" name="Group 31"/>
          <p:cNvGrpSpPr/>
          <p:nvPr/>
        </p:nvGrpSpPr>
        <p:grpSpPr>
          <a:xfrm>
            <a:off x="1219200" y="2584450"/>
            <a:ext cx="1143000" cy="609600"/>
            <a:chOff x="768" y="960"/>
            <a:chExt cx="720" cy="384"/>
          </a:xfrm>
        </p:grpSpPr>
        <p:sp>
          <p:nvSpPr>
            <p:cNvPr id="56337" name="Rectangle 32"/>
            <p:cNvSpPr/>
            <p:nvPr/>
          </p:nvSpPr>
          <p:spPr>
            <a:xfrm>
              <a:off x="768" y="960"/>
              <a:ext cx="720"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56338" name="Line 33"/>
            <p:cNvSpPr/>
            <p:nvPr/>
          </p:nvSpPr>
          <p:spPr>
            <a:xfrm>
              <a:off x="1296" y="960"/>
              <a:ext cx="0" cy="384"/>
            </a:xfrm>
            <a:prstGeom prst="line">
              <a:avLst/>
            </a:prstGeom>
            <a:ln w="9525" cap="flat" cmpd="sng">
              <a:solidFill>
                <a:schemeClr val="tx1"/>
              </a:solidFill>
              <a:prstDash val="solid"/>
              <a:headEnd type="none" w="med" len="med"/>
              <a:tailEnd type="none" w="med" len="med"/>
            </a:ln>
          </p:spPr>
        </p:sp>
      </p:grpSp>
      <p:sp>
        <p:nvSpPr>
          <p:cNvPr id="155682" name="Text Box 34"/>
          <p:cNvSpPr txBox="1"/>
          <p:nvPr/>
        </p:nvSpPr>
        <p:spPr>
          <a:xfrm>
            <a:off x="1965325" y="2568575"/>
            <a:ext cx="3984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55676"/>
                                        </p:tgtEl>
                                        <p:attrNameLst>
                                          <p:attrName>style.visibility</p:attrName>
                                        </p:attrNameLst>
                                      </p:cBhvr>
                                      <p:to>
                                        <p:strVal val="visible"/>
                                      </p:to>
                                    </p:set>
                                    <p:anim calcmode="lin" valueType="num">
                                      <p:cBhvr additive="base">
                                        <p:cTn id="17" dur="500" fill="hold"/>
                                        <p:tgtEl>
                                          <p:spTgt spid="155676"/>
                                        </p:tgtEl>
                                        <p:attrNameLst>
                                          <p:attrName>ppt_x</p:attrName>
                                        </p:attrNameLst>
                                      </p:cBhvr>
                                      <p:tavLst>
                                        <p:tav tm="0">
                                          <p:val>
                                            <p:strVal val="#ppt_x"/>
                                          </p:val>
                                        </p:tav>
                                        <p:tav tm="100000">
                                          <p:val>
                                            <p:strVal val="#ppt_x"/>
                                          </p:val>
                                        </p:tav>
                                      </p:tavLst>
                                    </p:anim>
                                    <p:anim calcmode="lin" valueType="num">
                                      <p:cBhvr additive="base">
                                        <p:cTn id="18" dur="500" fill="hold"/>
                                        <p:tgtEl>
                                          <p:spTgt spid="15567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55672"/>
                                        </p:tgtEl>
                                        <p:attrNameLst>
                                          <p:attrName>style.visibility</p:attrName>
                                        </p:attrNameLst>
                                      </p:cBhvr>
                                      <p:to>
                                        <p:strVal val="visible"/>
                                      </p:to>
                                    </p:set>
                                    <p:anim calcmode="lin" valueType="num">
                                      <p:cBhvr additive="base">
                                        <p:cTn id="23" dur="500" fill="hold"/>
                                        <p:tgtEl>
                                          <p:spTgt spid="155672"/>
                                        </p:tgtEl>
                                        <p:attrNameLst>
                                          <p:attrName>ppt_x</p:attrName>
                                        </p:attrNameLst>
                                      </p:cBhvr>
                                      <p:tavLst>
                                        <p:tav tm="0">
                                          <p:val>
                                            <p:strVal val="#ppt_x"/>
                                          </p:val>
                                        </p:tav>
                                        <p:tav tm="100000">
                                          <p:val>
                                            <p:strVal val="#ppt_x"/>
                                          </p:val>
                                        </p:tav>
                                      </p:tavLst>
                                    </p:anim>
                                    <p:anim calcmode="lin" valueType="num">
                                      <p:cBhvr additive="base">
                                        <p:cTn id="24" dur="500" fill="hold"/>
                                        <p:tgtEl>
                                          <p:spTgt spid="15567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7" presetClass="entr" presetSubtype="8" fill="hold" nodeType="afterEffect">
                                  <p:stCondLst>
                                    <p:cond delay="0"/>
                                  </p:stCondLst>
                                  <p:childTnLst>
                                    <p:set>
                                      <p:cBhvr>
                                        <p:cTn id="27" dur="1" fill="hold">
                                          <p:stCondLst>
                                            <p:cond delay="0"/>
                                          </p:stCondLst>
                                        </p:cTn>
                                        <p:tgtEl>
                                          <p:spTgt spid="155671"/>
                                        </p:tgtEl>
                                        <p:attrNameLst>
                                          <p:attrName>style.visibility</p:attrName>
                                        </p:attrNameLst>
                                      </p:cBhvr>
                                      <p:to>
                                        <p:strVal val="visible"/>
                                      </p:to>
                                    </p:set>
                                    <p:anim calcmode="lin" valueType="num">
                                      <p:cBhvr>
                                        <p:cTn id="28" dur="500" fill="hold"/>
                                        <p:tgtEl>
                                          <p:spTgt spid="155671"/>
                                        </p:tgtEl>
                                        <p:attrNameLst>
                                          <p:attrName>ppt_x</p:attrName>
                                        </p:attrNameLst>
                                      </p:cBhvr>
                                      <p:tavLst>
                                        <p:tav tm="0">
                                          <p:val>
                                            <p:strVal val="#ppt_x-#ppt_w/2"/>
                                          </p:val>
                                        </p:tav>
                                        <p:tav tm="100000">
                                          <p:val>
                                            <p:strVal val="#ppt_x"/>
                                          </p:val>
                                        </p:tav>
                                      </p:tavLst>
                                    </p:anim>
                                    <p:anim calcmode="lin" valueType="num">
                                      <p:cBhvr>
                                        <p:cTn id="29" dur="500" fill="hold"/>
                                        <p:tgtEl>
                                          <p:spTgt spid="155671"/>
                                        </p:tgtEl>
                                        <p:attrNameLst>
                                          <p:attrName>ppt_y</p:attrName>
                                        </p:attrNameLst>
                                      </p:cBhvr>
                                      <p:tavLst>
                                        <p:tav tm="0">
                                          <p:val>
                                            <p:strVal val="#ppt_y"/>
                                          </p:val>
                                        </p:tav>
                                        <p:tav tm="100000">
                                          <p:val>
                                            <p:strVal val="#ppt_y"/>
                                          </p:val>
                                        </p:tav>
                                      </p:tavLst>
                                    </p:anim>
                                    <p:anim calcmode="lin" valueType="num">
                                      <p:cBhvr>
                                        <p:cTn id="30" dur="500" fill="hold"/>
                                        <p:tgtEl>
                                          <p:spTgt spid="155671"/>
                                        </p:tgtEl>
                                        <p:attrNameLst>
                                          <p:attrName>ppt_w</p:attrName>
                                        </p:attrNameLst>
                                      </p:cBhvr>
                                      <p:tavLst>
                                        <p:tav tm="0">
                                          <p:val>
                                            <p:fltVal val="0"/>
                                          </p:val>
                                        </p:tav>
                                        <p:tav tm="100000">
                                          <p:val>
                                            <p:strVal val="#ppt_w"/>
                                          </p:val>
                                        </p:tav>
                                      </p:tavLst>
                                    </p:anim>
                                    <p:anim calcmode="lin" valueType="num">
                                      <p:cBhvr>
                                        <p:cTn id="31" dur="500" fill="hold"/>
                                        <p:tgtEl>
                                          <p:spTgt spid="15567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5675"/>
                                        </p:tgtEl>
                                        <p:attrNameLst>
                                          <p:attrName>style.visibility</p:attrName>
                                        </p:attrNameLst>
                                      </p:cBhvr>
                                      <p:to>
                                        <p:strVal val="visible"/>
                                      </p:to>
                                    </p:set>
                                    <p:animEffect transition="in" filter="wipe(left)">
                                      <p:cBhvr>
                                        <p:cTn id="36" dur="500"/>
                                        <p:tgtEl>
                                          <p:spTgt spid="15567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slide(fromLeft)">
                                      <p:cBhvr>
                                        <p:cTn id="41" dur="500"/>
                                        <p:tgtEl>
                                          <p:spTgt spid="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55656"/>
                                        </p:tgtEl>
                                        <p:attrNameLst>
                                          <p:attrName>style.visibility</p:attrName>
                                        </p:attrNameLst>
                                      </p:cBhvr>
                                      <p:to>
                                        <p:strVal val="visible"/>
                                      </p:to>
                                    </p:set>
                                    <p:animEffect transition="in" filter="wipe(left)">
                                      <p:cBhvr>
                                        <p:cTn id="45" dur="500"/>
                                        <p:tgtEl>
                                          <p:spTgt spid="155656"/>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up)">
                                      <p:cBhvr>
                                        <p:cTn id="49" dur="500"/>
                                        <p:tgtEl>
                                          <p:spTgt spid="2"/>
                                        </p:tgtEl>
                                      </p:cBhvr>
                                    </p:animEffect>
                                  </p:childTnLst>
                                </p:cTn>
                              </p:par>
                            </p:childTnLst>
                          </p:cTn>
                        </p:par>
                        <p:par>
                          <p:cTn id="50" fill="hold">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55674"/>
                                        </p:tgtEl>
                                        <p:attrNameLst>
                                          <p:attrName>style.visibility</p:attrName>
                                        </p:attrNameLst>
                                      </p:cBhvr>
                                      <p:to>
                                        <p:strVal val="visible"/>
                                      </p:to>
                                    </p:set>
                                    <p:animEffect transition="in" filter="wipe(right)">
                                      <p:cBhvr>
                                        <p:cTn id="53" dur="500"/>
                                        <p:tgtEl>
                                          <p:spTgt spid="155674"/>
                                        </p:tgtEl>
                                      </p:cBhvr>
                                    </p:animEffect>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155673"/>
                                        </p:tgtEl>
                                        <p:attrNameLst>
                                          <p:attrName>style.visibility</p:attrName>
                                        </p:attrNameLst>
                                      </p:cBhvr>
                                      <p:to>
                                        <p:strVal val="visible"/>
                                      </p:to>
                                    </p:set>
                                    <p:animEffect transition="in" filter="wipe(right)">
                                      <p:cBhvr>
                                        <p:cTn id="57" dur="500"/>
                                        <p:tgtEl>
                                          <p:spTgt spid="15567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55677"/>
                                        </p:tgtEl>
                                        <p:attrNameLst>
                                          <p:attrName>style.visibility</p:attrName>
                                        </p:attrNameLst>
                                      </p:cBhvr>
                                      <p:to>
                                        <p:strVal val="visible"/>
                                      </p:to>
                                    </p:set>
                                    <p:anim calcmode="lin" valueType="num">
                                      <p:cBhvr additive="base">
                                        <p:cTn id="62" dur="500" fill="hold"/>
                                        <p:tgtEl>
                                          <p:spTgt spid="155677"/>
                                        </p:tgtEl>
                                        <p:attrNameLst>
                                          <p:attrName>ppt_x</p:attrName>
                                        </p:attrNameLst>
                                      </p:cBhvr>
                                      <p:tavLst>
                                        <p:tav tm="0">
                                          <p:val>
                                            <p:strVal val="#ppt_x"/>
                                          </p:val>
                                        </p:tav>
                                        <p:tav tm="100000">
                                          <p:val>
                                            <p:strVal val="#ppt_x"/>
                                          </p:val>
                                        </p:tav>
                                      </p:tavLst>
                                    </p:anim>
                                    <p:anim calcmode="lin" valueType="num">
                                      <p:cBhvr additive="base">
                                        <p:cTn id="63" dur="500" fill="hold"/>
                                        <p:tgtEl>
                                          <p:spTgt spid="155677"/>
                                        </p:tgtEl>
                                        <p:attrNameLst>
                                          <p:attrName>ppt_y</p:attrName>
                                        </p:attrNameLst>
                                      </p:cBhvr>
                                      <p:tavLst>
                                        <p:tav tm="0">
                                          <p:val>
                                            <p:strVal val="0-#ppt_h/2"/>
                                          </p:val>
                                        </p:tav>
                                        <p:tav tm="100000">
                                          <p:val>
                                            <p:strVal val="#ppt_y"/>
                                          </p:val>
                                        </p:tav>
                                      </p:tavLst>
                                    </p:anim>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55678"/>
                                        </p:tgtEl>
                                        <p:attrNameLst>
                                          <p:attrName>style.visibility</p:attrName>
                                        </p:attrNameLst>
                                      </p:cBhvr>
                                      <p:to>
                                        <p:strVal val="visible"/>
                                      </p:to>
                                    </p:set>
                                    <p:animEffect transition="in" filter="wipe(up)">
                                      <p:cBhvr>
                                        <p:cTn id="67" dur="500"/>
                                        <p:tgtEl>
                                          <p:spTgt spid="155678"/>
                                        </p:tgtEl>
                                      </p:cBhvr>
                                    </p:animEffect>
                                  </p:childTnLst>
                                </p:cTn>
                              </p:par>
                            </p:childTnLst>
                          </p:cTn>
                        </p:par>
                        <p:par>
                          <p:cTn id="68" fill="hold">
                            <p:stCondLst>
                              <p:cond delay="1000"/>
                            </p:stCondLst>
                            <p:childTnLst>
                              <p:par>
                                <p:cTn id="69" presetID="1" presetClass="entr" presetSubtype="0" fill="hold" nodeType="afterEffect">
                                  <p:stCondLst>
                                    <p:cond delay="0"/>
                                  </p:stCondLst>
                                  <p:childTnLst>
                                    <p:set>
                                      <p:cBhvr>
                                        <p:cTn id="70" dur="1" fill="hold">
                                          <p:stCondLst>
                                            <p:cond delay="499"/>
                                          </p:stCondLst>
                                        </p:cTn>
                                        <p:tgtEl>
                                          <p:spTgt spid="6"/>
                                        </p:tgtEl>
                                        <p:attrNameLst>
                                          <p:attrName>style.visibility</p:attrName>
                                        </p:attrNameLst>
                                      </p:cBhvr>
                                      <p:to>
                                        <p:strVal val="visible"/>
                                      </p:to>
                                    </p:set>
                                  </p:childTnLst>
                                </p:cTn>
                              </p:par>
                            </p:childTnLst>
                          </p:cTn>
                        </p:par>
                        <p:par>
                          <p:cTn id="71" fill="hold">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155682"/>
                                        </p:tgtEl>
                                        <p:attrNameLst>
                                          <p:attrName>style.visibility</p:attrName>
                                        </p:attrNameLst>
                                      </p:cBhvr>
                                      <p:to>
                                        <p:strVal val="visible"/>
                                      </p:to>
                                    </p:set>
                                    <p:animEffect transition="in" filter="wipe(up)">
                                      <p:cBhvr>
                                        <p:cTn id="74" dur="500"/>
                                        <p:tgtEl>
                                          <p:spTgt spid="15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6" grpId="0"/>
      <p:bldP spid="155672" grpId="0" animBg="1"/>
      <p:bldP spid="155673" grpId="0" animBg="1"/>
      <p:bldP spid="155674" grpId="0" animBg="1"/>
      <p:bldP spid="155675" grpId="0"/>
      <p:bldP spid="155676" grpId="0" animBg="1"/>
      <p:bldP spid="155677" grpId="0" animBg="1"/>
      <p:bldP spid="155678" grpId="0" animBg="1"/>
      <p:bldP spid="15568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p:nvPr/>
        </p:nvSpPr>
        <p:spPr>
          <a:xfrm>
            <a:off x="993775" y="1811338"/>
            <a:ext cx="5407025" cy="2057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typedef </a:t>
            </a:r>
            <a:r>
              <a:rPr lang="en-US" altLang="zh-CN" dirty="0">
                <a:solidFill>
                  <a:srgbClr val="CC0000"/>
                </a:solidFill>
                <a:latin typeface="Times New Roman" panose="02020603050405020304" pitchFamily="18" charset="0"/>
                <a:ea typeface="宋体" panose="02010600030101010101" pitchFamily="2" charset="-122"/>
              </a:rPr>
              <a:t>struct  LNode</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ElemType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CC0000"/>
                </a:solidFill>
                <a:latin typeface="Times New Roman" panose="02020603050405020304" pitchFamily="18" charset="0"/>
                <a:ea typeface="宋体" panose="02010600030101010101" pitchFamily="2" charset="-122"/>
              </a:rPr>
              <a:t>data;</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数据域</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rgbClr val="CC0000"/>
                </a:solidFill>
                <a:latin typeface="Times New Roman" panose="02020603050405020304" pitchFamily="18" charset="0"/>
                <a:ea typeface="宋体" panose="02010600030101010101" pitchFamily="2" charset="-122"/>
              </a:rPr>
              <a:t>struct LNode</a:t>
            </a:r>
            <a:r>
              <a:rPr lang="en-US" altLang="zh-CN" b="0" dirty="0">
                <a:solidFill>
                  <a:srgbClr val="CC0000"/>
                </a:solidFill>
                <a:latin typeface="Times New Roman" panose="02020603050405020304" pitchFamily="18" charset="0"/>
                <a:ea typeface="宋体" panose="02010600030101010101" pitchFamily="2" charset="-122"/>
              </a:rPr>
              <a:t>   </a:t>
            </a:r>
            <a:r>
              <a:rPr lang="en-US" altLang="zh-CN" dirty="0">
                <a:solidFill>
                  <a:srgbClr val="CC0000"/>
                </a:solidFill>
                <a:latin typeface="Times New Roman" panose="02020603050405020304" pitchFamily="18" charset="0"/>
                <a:ea typeface="宋体" panose="02010600030101010101" pitchFamily="2" charset="-122"/>
              </a:rPr>
              <a:t>*</a:t>
            </a:r>
            <a:r>
              <a:rPr lang="en-US" altLang="zh-CN" b="0" dirty="0">
                <a:solidFill>
                  <a:srgbClr val="CC0000"/>
                </a:solidFill>
                <a:latin typeface="Times New Roman" panose="02020603050405020304" pitchFamily="18" charset="0"/>
                <a:ea typeface="宋体" panose="02010600030101010101" pitchFamily="2" charset="-122"/>
              </a:rPr>
              <a:t>next;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指针域</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CC0000"/>
                </a:solidFill>
                <a:latin typeface="Times New Roman" panose="02020603050405020304" pitchFamily="18" charset="0"/>
                <a:ea typeface="宋体" panose="02010600030101010101" pitchFamily="2" charset="-122"/>
              </a:rPr>
              <a:t>LNode</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*LinkList</a:t>
            </a: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56675" name="Text Box 3"/>
          <p:cNvSpPr txBox="1"/>
          <p:nvPr/>
        </p:nvSpPr>
        <p:spPr>
          <a:xfrm>
            <a:off x="174625" y="217488"/>
            <a:ext cx="6661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二、结点和单链表的 </a:t>
            </a:r>
            <a:r>
              <a:rPr lang="en-US" altLang="zh-CN" sz="3600" b="0" dirty="0">
                <a:solidFill>
                  <a:schemeClr val="bg1"/>
                </a:solidFill>
                <a:latin typeface="Times New Roman" panose="02020603050405020304" pitchFamily="18" charset="0"/>
                <a:ea typeface="黑体" panose="02010609060101010101" pitchFamily="49" charset="-122"/>
              </a:rPr>
              <a:t>C </a:t>
            </a:r>
            <a:r>
              <a:rPr lang="zh-CN" altLang="en-US" sz="3600" b="0" dirty="0">
                <a:solidFill>
                  <a:schemeClr val="bg1"/>
                </a:solidFill>
                <a:latin typeface="Times New Roman" panose="02020603050405020304" pitchFamily="18" charset="0"/>
                <a:ea typeface="黑体" panose="02010609060101010101" pitchFamily="49" charset="-122"/>
              </a:rPr>
              <a:t>语言描述</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56676" name="Text Box 4"/>
          <p:cNvSpPr txBox="1"/>
          <p:nvPr/>
        </p:nvSpPr>
        <p:spPr>
          <a:xfrm>
            <a:off x="1192213" y="4579938"/>
            <a:ext cx="59261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LinkList  L</a:t>
            </a: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 L </a:t>
            </a:r>
            <a:r>
              <a:rPr lang="zh-CN" altLang="en-US" dirty="0">
                <a:solidFill>
                  <a:srgbClr val="000000"/>
                </a:solidFill>
                <a:latin typeface="Times New Roman" panose="02020603050405020304" pitchFamily="18" charset="0"/>
                <a:ea typeface="宋体" panose="02010600030101010101" pitchFamily="2" charset="-122"/>
              </a:rPr>
              <a:t>为单链表的头指针</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500"/>
                                        <p:tgtEl>
                                          <p:spTgt spid="1566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6674"/>
                                        </p:tgtEl>
                                        <p:attrNameLst>
                                          <p:attrName>style.visibility</p:attrName>
                                        </p:attrNameLst>
                                      </p:cBhvr>
                                      <p:to>
                                        <p:strVal val="visible"/>
                                      </p:to>
                                    </p:set>
                                    <p:animEffect transition="in" filter="strips(downRight)">
                                      <p:cBhvr>
                                        <p:cTn id="12" dur="300"/>
                                        <p:tgtEl>
                                          <p:spTgt spid="15667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6676"/>
                                        </p:tgtEl>
                                        <p:attrNameLst>
                                          <p:attrName>style.visibility</p:attrName>
                                        </p:attrNameLst>
                                      </p:cBhvr>
                                      <p:to>
                                        <p:strVal val="visible"/>
                                      </p:to>
                                    </p:set>
                                    <p:animEffect transition="in" filter="strips(downRight)">
                                      <p:cBhvr>
                                        <p:cTn id="17" dur="3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P spid="15667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p:nvPr/>
        </p:nvSpPr>
        <p:spPr>
          <a:xfrm>
            <a:off x="355600" y="219075"/>
            <a:ext cx="4756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三、单链表操作的实现</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58371" name="Text Box 3">
            <a:hlinkClick r:id="" action="ppaction://hlinkshowjump?jump=nextslide"/>
          </p:cNvPr>
          <p:cNvSpPr txBox="1"/>
          <p:nvPr/>
        </p:nvSpPr>
        <p:spPr>
          <a:xfrm>
            <a:off x="827088" y="1670050"/>
            <a:ext cx="57800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GetElem(L, i, &amp;e)</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取第</a:t>
            </a:r>
            <a:r>
              <a:rPr lang="en-US" altLang="zh-CN" sz="2400" b="0" dirty="0">
                <a:solidFill>
                  <a:srgbClr val="000000"/>
                </a:solidFill>
                <a:latin typeface="Times New Roman" panose="02020603050405020304" pitchFamily="18" charset="0"/>
                <a:ea typeface="宋体" panose="02010600030101010101" pitchFamily="2" charset="-122"/>
              </a:rPr>
              <a:t>i</a:t>
            </a:r>
            <a:r>
              <a:rPr lang="zh-CN" altLang="en-US" sz="2400" b="0" dirty="0">
                <a:solidFill>
                  <a:srgbClr val="000000"/>
                </a:solidFill>
                <a:latin typeface="Times New Roman" panose="02020603050405020304" pitchFamily="18" charset="0"/>
                <a:ea typeface="宋体" panose="02010600030101010101" pitchFamily="2" charset="-122"/>
              </a:rPr>
              <a:t>个数据元素</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58372" name="Text Box 4">
            <a:hlinkClick r:id="" action="ppaction://noaction"/>
          </p:cNvPr>
          <p:cNvSpPr txBox="1"/>
          <p:nvPr/>
        </p:nvSpPr>
        <p:spPr>
          <a:xfrm>
            <a:off x="833438" y="2584450"/>
            <a:ext cx="54959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ListInsert(&amp;L, i, e)</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插入数据元素</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58373" name="Text Box 5">
            <a:hlinkClick r:id="" action="ppaction://noaction"/>
          </p:cNvPr>
          <p:cNvSpPr txBox="1"/>
          <p:nvPr/>
        </p:nvSpPr>
        <p:spPr>
          <a:xfrm>
            <a:off x="833438" y="3498850"/>
            <a:ext cx="583088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ListDelete(&amp;L, i, </a:t>
            </a:r>
            <a:r>
              <a:rPr lang="en-US" altLang="zh-CN" dirty="0">
                <a:solidFill>
                  <a:srgbClr val="FF0000"/>
                </a:solidFill>
                <a:latin typeface="Times New Roman" panose="02020603050405020304" pitchFamily="18" charset="0"/>
                <a:ea typeface="宋体" panose="02010600030101010101" pitchFamily="2" charset="-122"/>
              </a:rPr>
              <a:t>&amp;e</a:t>
            </a:r>
            <a:r>
              <a:rPr lang="en-US" altLang="zh-CN" dirty="0">
                <a:solidFill>
                  <a:schemeClr val="hlink"/>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删除数据元素</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58374" name="Text Box 6">
            <a:hlinkClick r:id="" action="ppaction://noaction"/>
          </p:cNvPr>
          <p:cNvSpPr txBox="1"/>
          <p:nvPr/>
        </p:nvSpPr>
        <p:spPr>
          <a:xfrm>
            <a:off x="833438" y="4413250"/>
            <a:ext cx="56118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ClearList(&amp;L)</a:t>
            </a:r>
            <a:r>
              <a:rPr lang="en-US" altLang="zh-CN"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重置线性表为空表</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58375" name="Text Box 7">
            <a:hlinkClick r:id="rId1" action="ppaction://hlinksldjump"/>
          </p:cNvPr>
          <p:cNvSpPr txBox="1"/>
          <p:nvPr/>
        </p:nvSpPr>
        <p:spPr>
          <a:xfrm>
            <a:off x="833438" y="5327650"/>
            <a:ext cx="6940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CreateList(&amp;L, n)</a:t>
            </a:r>
            <a:r>
              <a:rPr lang="en-US" altLang="zh-CN"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生成含 </a:t>
            </a:r>
            <a:r>
              <a:rPr lang="en-US" altLang="zh-CN" sz="2400" b="0" dirty="0">
                <a:solidFill>
                  <a:srgbClr val="000000"/>
                </a:solidFill>
                <a:latin typeface="Times New Roman" panose="02020603050405020304" pitchFamily="18" charset="0"/>
                <a:ea typeface="宋体" panose="02010600030101010101" pitchFamily="2" charset="-122"/>
              </a:rPr>
              <a:t>n </a:t>
            </a:r>
            <a:r>
              <a:rPr lang="zh-CN" altLang="en-US" sz="2400" b="0" dirty="0">
                <a:solidFill>
                  <a:srgbClr val="000000"/>
                </a:solidFill>
                <a:latin typeface="Times New Roman" panose="02020603050405020304" pitchFamily="18" charset="0"/>
                <a:ea typeface="宋体" panose="02010600030101010101" pitchFamily="2" charset="-122"/>
              </a:rPr>
              <a:t>个数据元素的链表</a:t>
            </a:r>
            <a:endParaRPr lang="zh-CN" altLang="en-US"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p:nvPr/>
        </p:nvSpPr>
        <p:spPr>
          <a:xfrm>
            <a:off x="938213" y="1196975"/>
            <a:ext cx="5729287" cy="1068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线性表的操作  </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sz="3600" dirty="0">
                <a:solidFill>
                  <a:schemeClr val="hlink"/>
                </a:solidFill>
                <a:latin typeface="Times New Roman" panose="02020603050405020304" pitchFamily="18" charset="0"/>
                <a:ea typeface="宋体" panose="02010600030101010101" pitchFamily="2" charset="-122"/>
              </a:rPr>
              <a:t>GetElem(L, i, &amp;e)</a:t>
            </a:r>
            <a:endParaRPr lang="en-US" altLang="zh-CN" sz="3600" b="0" dirty="0">
              <a:solidFill>
                <a:schemeClr val="hlink"/>
              </a:solidFill>
              <a:latin typeface="Times New Roman" panose="02020603050405020304" pitchFamily="18" charset="0"/>
              <a:ea typeface="宋体" panose="02010600030101010101" pitchFamily="2" charset="-122"/>
            </a:endParaRPr>
          </a:p>
        </p:txBody>
      </p:sp>
      <p:sp>
        <p:nvSpPr>
          <p:cNvPr id="158723" name="Text Box 3"/>
          <p:cNvSpPr txBox="1"/>
          <p:nvPr/>
        </p:nvSpPr>
        <p:spPr>
          <a:xfrm>
            <a:off x="666750" y="2552700"/>
            <a:ext cx="7399338" cy="11699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单链表是一种</a:t>
            </a:r>
            <a:r>
              <a:rPr lang="zh-CN" altLang="en-US" b="0" dirty="0">
                <a:solidFill>
                  <a:srgbClr val="FF0000"/>
                </a:solidFill>
                <a:latin typeface="Times New Roman" panose="02020603050405020304" pitchFamily="18" charset="0"/>
                <a:ea typeface="宋体" panose="02010600030101010101" pitchFamily="2" charset="-122"/>
              </a:rPr>
              <a:t>顺序存取</a:t>
            </a:r>
            <a:r>
              <a:rPr lang="zh-CN" altLang="en-US" b="0" dirty="0">
                <a:solidFill>
                  <a:srgbClr val="000000"/>
                </a:solidFill>
                <a:latin typeface="Times New Roman" panose="02020603050405020304" pitchFamily="18" charset="0"/>
                <a:ea typeface="宋体" panose="02010600030101010101" pitchFamily="2" charset="-122"/>
              </a:rPr>
              <a:t>的存储结构，为找第 </a:t>
            </a:r>
            <a:r>
              <a:rPr lang="en-US" altLang="zh-CN" b="0" dirty="0">
                <a:solidFill>
                  <a:srgbClr val="000000"/>
                </a:solidFill>
                <a:latin typeface="Times New Roman" panose="02020603050405020304" pitchFamily="18" charset="0"/>
                <a:ea typeface="宋体" panose="02010600030101010101" pitchFamily="2" charset="-122"/>
              </a:rPr>
              <a:t>i </a:t>
            </a:r>
            <a:r>
              <a:rPr lang="zh-CN" altLang="en-US" b="0" dirty="0">
                <a:solidFill>
                  <a:srgbClr val="000000"/>
                </a:solidFill>
                <a:latin typeface="Times New Roman" panose="02020603050405020304" pitchFamily="18" charset="0"/>
                <a:ea typeface="宋体" panose="02010600030101010101" pitchFamily="2" charset="-122"/>
              </a:rPr>
              <a:t>个数据元素，先要找到第 </a:t>
            </a:r>
            <a:r>
              <a:rPr lang="en-US" altLang="zh-CN" b="0" dirty="0">
                <a:solidFill>
                  <a:srgbClr val="000000"/>
                </a:solidFill>
                <a:latin typeface="Times New Roman" panose="02020603050405020304" pitchFamily="18" charset="0"/>
                <a:ea typeface="宋体" panose="02010600030101010101" pitchFamily="2" charset="-122"/>
              </a:rPr>
              <a:t>i-1 </a:t>
            </a:r>
            <a:r>
              <a:rPr lang="zh-CN" altLang="en-US" b="0" dirty="0">
                <a:solidFill>
                  <a:srgbClr val="000000"/>
                </a:solidFill>
                <a:latin typeface="Times New Roman" panose="02020603050405020304" pitchFamily="18" charset="0"/>
                <a:ea typeface="宋体" panose="02010600030101010101" pitchFamily="2" charset="-122"/>
              </a:rPr>
              <a:t>个数据元素。</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58724" name="Text Box 4"/>
          <p:cNvSpPr txBox="1"/>
          <p:nvPr/>
        </p:nvSpPr>
        <p:spPr>
          <a:xfrm>
            <a:off x="741363" y="3851275"/>
            <a:ext cx="7834312"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b="0" dirty="0">
                <a:solidFill>
                  <a:srgbClr val="3333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因此，查找第 </a:t>
            </a:r>
            <a:r>
              <a:rPr lang="en-US" altLang="zh-CN" b="0" dirty="0">
                <a:solidFill>
                  <a:srgbClr val="000000"/>
                </a:solidFill>
                <a:latin typeface="Times New Roman" panose="02020603050405020304" pitchFamily="18" charset="0"/>
                <a:ea typeface="宋体" panose="02010600030101010101" pitchFamily="2" charset="-122"/>
              </a:rPr>
              <a:t>i </a:t>
            </a:r>
            <a:r>
              <a:rPr lang="zh-CN" altLang="en-US" b="0" dirty="0">
                <a:solidFill>
                  <a:srgbClr val="000000"/>
                </a:solidFill>
                <a:latin typeface="Times New Roman" panose="02020603050405020304" pitchFamily="18" charset="0"/>
                <a:ea typeface="宋体" panose="02010600030101010101" pitchFamily="2" charset="-122"/>
              </a:rPr>
              <a:t>个数据元素的基本操作为：</a:t>
            </a:r>
            <a:r>
              <a:rPr lang="zh-CN" altLang="en-US" b="0" dirty="0">
                <a:solidFill>
                  <a:srgbClr val="FF0000"/>
                </a:solidFill>
                <a:latin typeface="Times New Roman" panose="02020603050405020304" pitchFamily="18" charset="0"/>
                <a:ea typeface="宋体" panose="02010600030101010101" pitchFamily="2" charset="-122"/>
              </a:rPr>
              <a:t>移动指针，比较 </a:t>
            </a:r>
            <a:r>
              <a:rPr lang="en-US" altLang="zh-CN" b="0" dirty="0">
                <a:solidFill>
                  <a:srgbClr val="FF0000"/>
                </a:solidFill>
                <a:latin typeface="Times New Roman" panose="02020603050405020304" pitchFamily="18" charset="0"/>
                <a:ea typeface="宋体" panose="02010600030101010101" pitchFamily="2" charset="-122"/>
              </a:rPr>
              <a:t>j </a:t>
            </a:r>
            <a:r>
              <a:rPr lang="zh-CN" altLang="en-US" b="0" dirty="0">
                <a:solidFill>
                  <a:srgbClr val="FF0000"/>
                </a:solidFill>
                <a:latin typeface="Times New Roman" panose="02020603050405020304" pitchFamily="18" charset="0"/>
                <a:ea typeface="宋体" panose="02010600030101010101" pitchFamily="2" charset="-122"/>
              </a:rPr>
              <a:t>和 </a:t>
            </a:r>
            <a:r>
              <a:rPr lang="en-US" altLang="zh-CN" b="0" dirty="0">
                <a:solidFill>
                  <a:srgbClr val="FF0000"/>
                </a:solidFill>
                <a:latin typeface="Times New Roman" panose="02020603050405020304" pitchFamily="18" charset="0"/>
                <a:ea typeface="宋体" panose="02010600030101010101" pitchFamily="2" charset="-122"/>
              </a:rPr>
              <a:t>i</a:t>
            </a: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chemeClr val="tx1"/>
                </a:solidFill>
                <a:latin typeface="Times New Roman" panose="02020603050405020304" pitchFamily="18" charset="0"/>
                <a:ea typeface="宋体" panose="02010600030101010101" pitchFamily="2" charset="-122"/>
              </a:rPr>
              <a:t>。</a:t>
            </a: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58725" name="Rectangle 5"/>
          <p:cNvSpPr/>
          <p:nvPr/>
        </p:nvSpPr>
        <p:spPr>
          <a:xfrm>
            <a:off x="881380" y="5116513"/>
            <a:ext cx="7648575" cy="625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b="0" dirty="0">
                <a:solidFill>
                  <a:srgbClr val="993366"/>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令指针</a:t>
            </a:r>
            <a:r>
              <a:rPr lang="zh-CN" altLang="en-US" b="0" dirty="0">
                <a:solidFill>
                  <a:srgbClr val="993366"/>
                </a:solidFill>
                <a:latin typeface="Times New Roman" panose="02020603050405020304" pitchFamily="18" charset="0"/>
                <a:ea typeface="宋体" panose="02010600030101010101" pitchFamily="2" charset="-122"/>
              </a:rPr>
              <a:t> </a:t>
            </a:r>
            <a:r>
              <a:rPr lang="en-US" altLang="zh-CN" b="0" dirty="0">
                <a:solidFill>
                  <a:srgbClr val="CC0000"/>
                </a:solidFill>
                <a:latin typeface="Times New Roman" panose="02020603050405020304" pitchFamily="18" charset="0"/>
                <a:ea typeface="宋体" panose="02010600030101010101" pitchFamily="2" charset="-122"/>
              </a:rPr>
              <a:t>p</a:t>
            </a:r>
            <a:r>
              <a:rPr lang="en-US" altLang="zh-CN" b="0" dirty="0">
                <a:solidFill>
                  <a:srgbClr val="993366"/>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始终</a:t>
            </a:r>
            <a:r>
              <a:rPr lang="zh-CN" altLang="en-US" b="0" dirty="0">
                <a:solidFill>
                  <a:srgbClr val="CC0000"/>
                </a:solidFill>
                <a:latin typeface="Times New Roman" panose="02020603050405020304" pitchFamily="18" charset="0"/>
                <a:ea typeface="宋体" panose="02010600030101010101" pitchFamily="2" charset="-122"/>
              </a:rPr>
              <a:t>指向</a:t>
            </a:r>
            <a:r>
              <a:rPr lang="zh-CN" altLang="en-US" b="0" dirty="0">
                <a:solidFill>
                  <a:srgbClr val="000000"/>
                </a:solidFill>
                <a:latin typeface="Times New Roman" panose="02020603050405020304" pitchFamily="18" charset="0"/>
                <a:ea typeface="宋体" panose="02010600030101010101" pitchFamily="2" charset="-122"/>
              </a:rPr>
              <a:t>线性表中第</a:t>
            </a:r>
            <a:r>
              <a:rPr lang="zh-CN" altLang="en-US" b="0" dirty="0">
                <a:solidFill>
                  <a:srgbClr val="993366"/>
                </a:solidFill>
                <a:latin typeface="Times New Roman" panose="02020603050405020304" pitchFamily="18" charset="0"/>
                <a:ea typeface="宋体" panose="02010600030101010101" pitchFamily="2" charset="-122"/>
              </a:rPr>
              <a:t> </a:t>
            </a:r>
            <a:r>
              <a:rPr lang="en-US" altLang="zh-CN" b="0" dirty="0">
                <a:solidFill>
                  <a:srgbClr val="CC0000"/>
                </a:solidFill>
                <a:latin typeface="Times New Roman" panose="02020603050405020304" pitchFamily="18" charset="0"/>
                <a:ea typeface="宋体" panose="02010600030101010101" pitchFamily="2" charset="-122"/>
              </a:rPr>
              <a:t>j</a:t>
            </a:r>
            <a:r>
              <a:rPr lang="en-US" altLang="zh-CN" b="0" dirty="0">
                <a:solidFill>
                  <a:srgbClr val="993366"/>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个数据元素。</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8723"/>
                                        </p:tgtEl>
                                        <p:attrNameLst>
                                          <p:attrName>style.visibility</p:attrName>
                                        </p:attrNameLst>
                                      </p:cBhvr>
                                      <p:to>
                                        <p:strVal val="visible"/>
                                      </p:to>
                                    </p:set>
                                    <p:animEffect transition="in" filter="box(in)">
                                      <p:cBhvr>
                                        <p:cTn id="13" dur="500"/>
                                        <p:tgtEl>
                                          <p:spTgt spid="15872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58724"/>
                                        </p:tgtEl>
                                        <p:attrNameLst>
                                          <p:attrName>style.visibility</p:attrName>
                                        </p:attrNameLst>
                                      </p:cBhvr>
                                      <p:to>
                                        <p:strVal val="visible"/>
                                      </p:to>
                                    </p:set>
                                    <p:animEffect transition="in" filter="checkerboard(down)">
                                      <p:cBhvr>
                                        <p:cTn id="18" dur="500"/>
                                        <p:tgtEl>
                                          <p:spTgt spid="1587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58725"/>
                                        </p:tgtEl>
                                        <p:attrNameLst>
                                          <p:attrName>style.visibility</p:attrName>
                                        </p:attrNameLst>
                                      </p:cBhvr>
                                      <p:to>
                                        <p:strVal val="visible"/>
                                      </p:to>
                                    </p:set>
                                    <p:animEffect transition="in" filter="wipe(left)">
                                      <p:cBhvr>
                                        <p:cTn id="23" dur="75"/>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p:bldP spid="158724" grpId="0"/>
      <p:bldP spid="1587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p:nvPr/>
        </p:nvSpPr>
        <p:spPr>
          <a:xfrm>
            <a:off x="0" y="217488"/>
            <a:ext cx="9601200" cy="5848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05000"/>
              </a:lnSpc>
              <a:spcBef>
                <a:spcPct val="0"/>
              </a:spcBef>
              <a:buClrTx/>
              <a:buNone/>
            </a:pPr>
            <a:r>
              <a:rPr lang="en-US" altLang="zh-CN" dirty="0">
                <a:solidFill>
                  <a:schemeClr val="bg1"/>
                </a:solidFill>
                <a:latin typeface="Times New Roman" panose="02020603050405020304" pitchFamily="18" charset="0"/>
                <a:ea typeface="宋体" panose="02010600030101010101" pitchFamily="2" charset="-122"/>
              </a:rPr>
              <a:t>Status GetElem_L(LinkList L, int i, ElemType &amp;e)</a:t>
            </a:r>
            <a:r>
              <a:rPr lang="en-US" altLang="zh-CN" dirty="0">
                <a:solidFill>
                  <a:srgbClr val="000099"/>
                </a:solidFill>
                <a:latin typeface="Times New Roman" panose="02020603050405020304" pitchFamily="18" charset="0"/>
                <a:ea typeface="宋体" panose="02010600030101010101" pitchFamily="2" charset="-122"/>
              </a:rPr>
              <a:t> </a:t>
            </a:r>
            <a:endParaRPr lang="en-US" altLang="zh-CN" dirty="0">
              <a:solidFill>
                <a:srgbClr val="000099"/>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en-US" altLang="zh-CN" dirty="0">
              <a:solidFill>
                <a:srgbClr val="000099"/>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L</a:t>
            </a:r>
            <a:r>
              <a:rPr lang="zh-CN" altLang="en-US" sz="2400" b="0" dirty="0">
                <a:solidFill>
                  <a:srgbClr val="000000"/>
                </a:solidFill>
                <a:latin typeface="Times New Roman" panose="02020603050405020304" pitchFamily="18" charset="0"/>
                <a:ea typeface="宋体" panose="02010600030101010101" pitchFamily="2" charset="-122"/>
              </a:rPr>
              <a:t>是带头结点的链表的头指针，以 </a:t>
            </a:r>
            <a:r>
              <a:rPr lang="en-US" altLang="zh-CN" sz="2400" b="0" dirty="0">
                <a:solidFill>
                  <a:srgbClr val="000000"/>
                </a:solidFill>
                <a:latin typeface="Times New Roman" panose="02020603050405020304" pitchFamily="18" charset="0"/>
                <a:ea typeface="宋体" panose="02010600030101010101" pitchFamily="2" charset="-122"/>
              </a:rPr>
              <a:t>e </a:t>
            </a:r>
            <a:r>
              <a:rPr lang="zh-CN" altLang="en-US" sz="2400" b="0" dirty="0">
                <a:solidFill>
                  <a:srgbClr val="000000"/>
                </a:solidFill>
                <a:latin typeface="Times New Roman" panose="02020603050405020304" pitchFamily="18" charset="0"/>
                <a:ea typeface="宋体" panose="02010600030101010101" pitchFamily="2" charset="-122"/>
              </a:rPr>
              <a:t>返回第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个元素</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05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 GetElem_L</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60771" name="Text Box 3"/>
          <p:cNvSpPr txBox="1"/>
          <p:nvPr/>
        </p:nvSpPr>
        <p:spPr>
          <a:xfrm>
            <a:off x="4097338" y="5334000"/>
            <a:ext cx="31607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160772" name="Text Box 4"/>
          <p:cNvSpPr txBox="1"/>
          <p:nvPr/>
        </p:nvSpPr>
        <p:spPr>
          <a:xfrm>
            <a:off x="4359275" y="5962650"/>
            <a:ext cx="28336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(ListLength(L))</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160773" name="Rectangle 5"/>
          <p:cNvSpPr/>
          <p:nvPr/>
        </p:nvSpPr>
        <p:spPr>
          <a:xfrm>
            <a:off x="533400" y="1676400"/>
            <a:ext cx="7156450" cy="5397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05000"/>
              </a:lnSpc>
              <a:spcBef>
                <a:spcPct val="0"/>
              </a:spcBef>
              <a:buClrTx/>
              <a:buNone/>
            </a:pPr>
            <a:r>
              <a:rPr lang="en-US" altLang="zh-CN" b="0" dirty="0">
                <a:solidFill>
                  <a:srgbClr val="6600FF"/>
                </a:solidFill>
                <a:latin typeface="Times New Roman" panose="02020603050405020304" pitchFamily="18" charset="0"/>
                <a:ea typeface="宋体" panose="02010600030101010101" pitchFamily="2" charset="-122"/>
              </a:rPr>
              <a:t>p = L-&gt;next;   j = 1;</a:t>
            </a:r>
            <a:r>
              <a:rPr lang="en-US" altLang="zh-CN" b="0" dirty="0">
                <a:solidFill>
                  <a:srgbClr val="00808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//p</a:t>
            </a:r>
            <a:r>
              <a:rPr lang="zh-CN" altLang="en-US" sz="2400" b="0" dirty="0">
                <a:solidFill>
                  <a:srgbClr val="000000"/>
                </a:solidFill>
                <a:latin typeface="Times New Roman" panose="02020603050405020304" pitchFamily="18" charset="0"/>
                <a:ea typeface="宋体" panose="02010600030101010101" pitchFamily="2" charset="-122"/>
              </a:rPr>
              <a:t>指向第一个结点，</a:t>
            </a:r>
            <a:r>
              <a:rPr lang="en-US" altLang="zh-CN" sz="2400" b="0" dirty="0">
                <a:solidFill>
                  <a:srgbClr val="000000"/>
                </a:solidFill>
                <a:latin typeface="Times New Roman" panose="02020603050405020304" pitchFamily="18" charset="0"/>
                <a:ea typeface="宋体" panose="02010600030101010101" pitchFamily="2" charset="-122"/>
              </a:rPr>
              <a:t>j</a:t>
            </a:r>
            <a:r>
              <a:rPr lang="zh-CN" altLang="en-US" sz="2400" b="0" dirty="0">
                <a:solidFill>
                  <a:srgbClr val="000000"/>
                </a:solidFill>
                <a:latin typeface="Times New Roman" panose="02020603050405020304" pitchFamily="18" charset="0"/>
                <a:ea typeface="宋体" panose="02010600030101010101" pitchFamily="2" charset="-122"/>
              </a:rPr>
              <a:t>为计数器</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60774" name="Rectangle 6"/>
          <p:cNvSpPr/>
          <p:nvPr/>
        </p:nvSpPr>
        <p:spPr>
          <a:xfrm>
            <a:off x="533400" y="2238375"/>
            <a:ext cx="8212138"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CC0000"/>
                </a:solidFill>
                <a:latin typeface="Times New Roman" panose="02020603050405020304" pitchFamily="18" charset="0"/>
                <a:ea typeface="宋体" panose="02010600030101010101" pitchFamily="2" charset="-122"/>
              </a:rPr>
              <a:t>while (p &amp;&amp; j&lt;i)  { p = p-&gt;next;  ++j;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99"/>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顺指针向后查找，直到 </a:t>
            </a:r>
            <a:r>
              <a:rPr lang="en-US" altLang="zh-CN" sz="2400" b="0" dirty="0">
                <a:solidFill>
                  <a:srgbClr val="000000"/>
                </a:solidFill>
                <a:latin typeface="Times New Roman" panose="02020603050405020304" pitchFamily="18" charset="0"/>
                <a:ea typeface="宋体" panose="02010600030101010101" pitchFamily="2" charset="-122"/>
              </a:rPr>
              <a:t>p </a:t>
            </a:r>
            <a:r>
              <a:rPr lang="zh-CN" altLang="en-US" sz="2400" b="0" dirty="0">
                <a:solidFill>
                  <a:srgbClr val="000000"/>
                </a:solidFill>
                <a:latin typeface="Times New Roman" panose="02020603050405020304" pitchFamily="18" charset="0"/>
                <a:ea typeface="宋体" panose="02010600030101010101" pitchFamily="2" charset="-122"/>
              </a:rPr>
              <a:t>指向第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个元素或 </a:t>
            </a:r>
            <a:r>
              <a:rPr lang="en-US" altLang="zh-CN" sz="2400" b="0" dirty="0">
                <a:solidFill>
                  <a:srgbClr val="000000"/>
                </a:solidFill>
                <a:latin typeface="Times New Roman" panose="02020603050405020304" pitchFamily="18" charset="0"/>
                <a:ea typeface="宋体" panose="02010600030101010101" pitchFamily="2" charset="-122"/>
              </a:rPr>
              <a:t>p </a:t>
            </a:r>
            <a:r>
              <a:rPr lang="zh-CN" altLang="en-US" sz="2400" b="0" dirty="0">
                <a:solidFill>
                  <a:srgbClr val="000000"/>
                </a:solidFill>
                <a:latin typeface="Times New Roman" panose="02020603050405020304" pitchFamily="18" charset="0"/>
                <a:ea typeface="宋体" panose="02010600030101010101" pitchFamily="2" charset="-122"/>
              </a:rPr>
              <a:t>为空</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60775" name="Rectangle 7"/>
          <p:cNvSpPr/>
          <p:nvPr/>
        </p:nvSpPr>
        <p:spPr>
          <a:xfrm>
            <a:off x="549275" y="3365500"/>
            <a:ext cx="5984875" cy="21431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6600FF"/>
                </a:solidFill>
                <a:latin typeface="Times New Roman" panose="02020603050405020304" pitchFamily="18" charset="0"/>
                <a:ea typeface="宋体" panose="02010600030101010101" pitchFamily="2" charset="-122"/>
              </a:rPr>
              <a:t>if ( !p || j&gt;i )</a:t>
            </a:r>
            <a:endParaRPr lang="en-US" altLang="zh-CN" b="0" dirty="0">
              <a:solidFill>
                <a:srgbClr val="6600FF"/>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6600FF"/>
                </a:solidFill>
                <a:latin typeface="Times New Roman" panose="02020603050405020304" pitchFamily="18" charset="0"/>
                <a:ea typeface="宋体" panose="02010600030101010101" pitchFamily="2" charset="-122"/>
              </a:rPr>
              <a:t>    return ERROR;</a:t>
            </a:r>
            <a:r>
              <a:rPr lang="en-US" altLang="zh-CN" b="0" dirty="0">
                <a:solidFill>
                  <a:srgbClr val="00808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个元素不存在</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e = p-&gt;data;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取得第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个元素</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return OK;</a:t>
            </a: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3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0773"/>
                                        </p:tgtEl>
                                        <p:attrNameLst>
                                          <p:attrName>style.visibility</p:attrName>
                                        </p:attrNameLst>
                                      </p:cBhvr>
                                      <p:to>
                                        <p:strVal val="visible"/>
                                      </p:to>
                                    </p:set>
                                    <p:animEffect transition="in" filter="wipe(left)">
                                      <p:cBhvr>
                                        <p:cTn id="12" dur="75"/>
                                        <p:tgtEl>
                                          <p:spTgt spid="160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0774"/>
                                        </p:tgtEl>
                                        <p:attrNameLst>
                                          <p:attrName>style.visibility</p:attrName>
                                        </p:attrNameLst>
                                      </p:cBhvr>
                                      <p:to>
                                        <p:strVal val="visible"/>
                                      </p:to>
                                    </p:set>
                                    <p:animEffect transition="in" filter="wipe(left)">
                                      <p:cBhvr>
                                        <p:cTn id="17" dur="75"/>
                                        <p:tgtEl>
                                          <p:spTgt spid="1607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0775"/>
                                        </p:tgtEl>
                                        <p:attrNameLst>
                                          <p:attrName>style.visibility</p:attrName>
                                        </p:attrNameLst>
                                      </p:cBhvr>
                                      <p:to>
                                        <p:strVal val="visible"/>
                                      </p:to>
                                    </p:set>
                                    <p:animEffect transition="in" filter="wipe(left)">
                                      <p:cBhvr>
                                        <p:cTn id="22" dur="75"/>
                                        <p:tgtEl>
                                          <p:spTgt spid="1607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1"/>
                                        </p:tgtEl>
                                        <p:attrNameLst>
                                          <p:attrName>style.visibility</p:attrName>
                                        </p:attrNameLst>
                                      </p:cBhvr>
                                      <p:to>
                                        <p:strVal val="visible"/>
                                      </p:to>
                                    </p:set>
                                    <p:animEffect transition="in" filter="wipe(left)">
                                      <p:cBhvr>
                                        <p:cTn id="27" dur="500"/>
                                        <p:tgtEl>
                                          <p:spTgt spid="1607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72"/>
                                        </p:tgtEl>
                                        <p:attrNameLst>
                                          <p:attrName>style.visibility</p:attrName>
                                        </p:attrNameLst>
                                      </p:cBhvr>
                                      <p:to>
                                        <p:strVal val="visible"/>
                                      </p:to>
                                    </p:set>
                                    <p:animEffect transition="in" filter="wipe(left)">
                                      <p:cBhvr>
                                        <p:cTn id="32"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p:bldP spid="160772" grpId="0"/>
      <p:bldP spid="160773" grpId="0"/>
      <p:bldP spid="160774" grpId="0"/>
      <p:bldP spid="1607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p:nvPr/>
        </p:nvSpPr>
        <p:spPr>
          <a:xfrm>
            <a:off x="465138" y="174625"/>
            <a:ext cx="4513262" cy="6413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sz="3600" b="0" dirty="0">
                <a:solidFill>
                  <a:schemeClr val="bg1"/>
                </a:solidFill>
                <a:latin typeface="黑体" panose="02010609060101010101" pitchFamily="49" charset="-122"/>
                <a:ea typeface="黑体" panose="02010609060101010101" pitchFamily="49" charset="-122"/>
              </a:rPr>
              <a:t>线性表的定义</a:t>
            </a:r>
            <a:endParaRPr lang="zh-CN" altLang="en-US" sz="3600" b="0" dirty="0">
              <a:solidFill>
                <a:schemeClr val="bg1"/>
              </a:solidFill>
              <a:latin typeface="黑体" panose="02010609060101010101" pitchFamily="49" charset="-122"/>
              <a:ea typeface="黑体" panose="02010609060101010101" pitchFamily="49" charset="-122"/>
            </a:endParaRPr>
          </a:p>
        </p:txBody>
      </p:sp>
      <p:sp>
        <p:nvSpPr>
          <p:cNvPr id="15363" name="Rectangle 5"/>
          <p:cNvSpPr/>
          <p:nvPr/>
        </p:nvSpPr>
        <p:spPr>
          <a:xfrm>
            <a:off x="393700" y="498475"/>
            <a:ext cx="8039100" cy="4114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742950" lvl="1" indent="-285750" eaLnBrk="1" hangingPunct="1">
              <a:spcBef>
                <a:spcPct val="0"/>
              </a:spcBef>
              <a:spcAft>
                <a:spcPts val="1200"/>
              </a:spcAft>
              <a:buClrTx/>
              <a:buNone/>
            </a:pPr>
            <a:r>
              <a:rPr lang="en-US" altLang="zh-CN" sz="4000" dirty="0">
                <a:solidFill>
                  <a:srgbClr val="6600CC"/>
                </a:solidFill>
                <a:latin typeface="Times New Roman" panose="02020603050405020304" pitchFamily="18" charset="0"/>
                <a:ea typeface="楷体_GB2312" pitchFamily="49" charset="-122"/>
              </a:rPr>
              <a:t>           </a:t>
            </a:r>
            <a:endParaRPr lang="en-US" altLang="zh-CN" sz="4000" dirty="0">
              <a:solidFill>
                <a:srgbClr val="6600CC"/>
              </a:solidFill>
              <a:latin typeface="Times New Roman" panose="02020603050405020304" pitchFamily="18" charset="0"/>
              <a:ea typeface="楷体_GB2312" pitchFamily="49" charset="-122"/>
            </a:endParaRPr>
          </a:p>
          <a:p>
            <a:pPr marL="342900" lvl="0" indent="-342900" eaLnBrk="1" hangingPunct="1">
              <a:lnSpc>
                <a:spcPct val="125000"/>
              </a:lnSpc>
              <a:spcBef>
                <a:spcPct val="25000"/>
              </a:spcBef>
              <a:buClrTx/>
              <a:buBlip>
                <a:blip r:embed="rId1"/>
              </a:buBlip>
            </a:pPr>
            <a:r>
              <a:rPr lang="zh-CN" altLang="en-US" b="0" dirty="0">
                <a:solidFill>
                  <a:srgbClr val="000000"/>
                </a:solidFill>
                <a:latin typeface="Times New Roman" panose="02020603050405020304" pitchFamily="18" charset="0"/>
                <a:ea typeface="宋体" panose="02010600030101010101" pitchFamily="2" charset="-122"/>
              </a:rPr>
              <a:t>线性表是由 </a:t>
            </a:r>
            <a:r>
              <a:rPr lang="en-US" altLang="zh-CN" b="0" dirty="0">
                <a:solidFill>
                  <a:srgbClr val="000000"/>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n≥0</a:t>
            </a:r>
            <a:r>
              <a:rPr lang="zh-CN" altLang="en-US" b="0" dirty="0">
                <a:solidFill>
                  <a:srgbClr val="000000"/>
                </a:solidFill>
                <a:latin typeface="Times New Roman" panose="02020603050405020304" pitchFamily="18" charset="0"/>
                <a:ea typeface="宋体" panose="02010600030101010101" pitchFamily="2" charset="-122"/>
              </a:rPr>
              <a:t>）个</a:t>
            </a:r>
            <a:r>
              <a:rPr lang="zh-CN" altLang="en-US" b="0" dirty="0">
                <a:solidFill>
                  <a:srgbClr val="6600FF"/>
                </a:solidFill>
                <a:latin typeface="Times New Roman" panose="02020603050405020304" pitchFamily="18" charset="0"/>
                <a:ea typeface="宋体" panose="02010600030101010101" pitchFamily="2" charset="-122"/>
              </a:rPr>
              <a:t>类型相同的</a:t>
            </a:r>
            <a:r>
              <a:rPr lang="zh-CN" altLang="en-US" b="0" dirty="0">
                <a:solidFill>
                  <a:srgbClr val="000000"/>
                </a:solidFill>
                <a:latin typeface="Times New Roman" panose="02020603050405020304" pitchFamily="18" charset="0"/>
                <a:ea typeface="宋体" panose="02010600030101010101" pitchFamily="2" charset="-122"/>
              </a:rPr>
              <a:t>数据元素组成的</a:t>
            </a:r>
            <a:r>
              <a:rPr lang="zh-CN" altLang="en-US" b="0" dirty="0">
                <a:solidFill>
                  <a:srgbClr val="6600FF"/>
                </a:solidFill>
                <a:latin typeface="Times New Roman" panose="02020603050405020304" pitchFamily="18" charset="0"/>
                <a:ea typeface="宋体" panose="02010600030101010101" pitchFamily="2" charset="-122"/>
              </a:rPr>
              <a:t>有限序列</a:t>
            </a:r>
            <a:r>
              <a:rPr lang="zh-CN" altLang="en-US" b="0" dirty="0">
                <a:solidFill>
                  <a:srgbClr val="000000"/>
                </a:solidFill>
                <a:latin typeface="Times New Roman" panose="02020603050405020304" pitchFamily="18" charset="0"/>
                <a:ea typeface="宋体" panose="02010600030101010101" pitchFamily="2" charset="-122"/>
              </a:rPr>
              <a:t>。通常表示成下列形式：</a:t>
            </a:r>
            <a:endParaRPr lang="zh-CN" altLang="en-US" b="0" dirty="0">
              <a:solidFill>
                <a:srgbClr val="000000"/>
              </a:solidFill>
              <a:latin typeface="Times New Roman" panose="02020603050405020304" pitchFamily="18" charset="0"/>
              <a:ea typeface="宋体" panose="02010600030101010101" pitchFamily="2" charset="-122"/>
            </a:endParaRPr>
          </a:p>
          <a:p>
            <a:pPr marL="342900" lvl="0" indent="-342900" eaLnBrk="1" hangingPunct="1">
              <a:lnSpc>
                <a:spcPct val="125000"/>
              </a:lnSpc>
              <a:spcBef>
                <a:spcPct val="25000"/>
              </a:spcBef>
              <a:buClrTx/>
              <a:buBlip>
                <a:blip r:embed="rId1"/>
              </a:buBlip>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6600FF"/>
                </a:solidFill>
                <a:latin typeface="Times New Roman" panose="02020603050405020304" pitchFamily="18" charset="0"/>
                <a:ea typeface="宋体" panose="02010600030101010101" pitchFamily="2" charset="-122"/>
              </a:rPr>
              <a:t>L=(a</a:t>
            </a:r>
            <a:r>
              <a:rPr lang="en-US" altLang="zh-CN" b="0" baseline="-25000" dirty="0">
                <a:solidFill>
                  <a:srgbClr val="FF0000"/>
                </a:solidFill>
                <a:latin typeface="Times New Roman" panose="02020603050405020304" pitchFamily="18" charset="0"/>
                <a:ea typeface="宋体" panose="02010600030101010101" pitchFamily="2" charset="-122"/>
              </a:rPr>
              <a:t>1</a:t>
            </a:r>
            <a:r>
              <a:rPr lang="en-US" altLang="zh-CN" b="0" dirty="0">
                <a:solidFill>
                  <a:srgbClr val="6600FF"/>
                </a:solidFill>
                <a:latin typeface="Times New Roman" panose="02020603050405020304" pitchFamily="18" charset="0"/>
                <a:ea typeface="宋体" panose="02010600030101010101" pitchFamily="2" charset="-122"/>
              </a:rPr>
              <a:t>, a</a:t>
            </a:r>
            <a:r>
              <a:rPr lang="en-US" altLang="zh-CN" b="0" baseline="-25000" dirty="0">
                <a:solidFill>
                  <a:srgbClr val="6600FF"/>
                </a:solidFill>
                <a:latin typeface="Times New Roman" panose="02020603050405020304" pitchFamily="18" charset="0"/>
                <a:ea typeface="宋体" panose="02010600030101010101" pitchFamily="2" charset="-122"/>
              </a:rPr>
              <a:t>2</a:t>
            </a:r>
            <a:r>
              <a:rPr lang="en-US" altLang="zh-CN" b="0" dirty="0">
                <a:solidFill>
                  <a:srgbClr val="6600FF"/>
                </a:solidFill>
                <a:latin typeface="Times New Roman" panose="02020603050405020304" pitchFamily="18" charset="0"/>
                <a:ea typeface="宋体" panose="02010600030101010101" pitchFamily="2" charset="-122"/>
              </a:rPr>
              <a:t>,...,a</a:t>
            </a:r>
            <a:r>
              <a:rPr lang="en-US" altLang="zh-CN" b="0" baseline="-25000" dirty="0">
                <a:solidFill>
                  <a:srgbClr val="6600FF"/>
                </a:solidFill>
                <a:latin typeface="Times New Roman" panose="02020603050405020304" pitchFamily="18" charset="0"/>
                <a:ea typeface="宋体" panose="02010600030101010101" pitchFamily="2" charset="-122"/>
              </a:rPr>
              <a:t>i-1</a:t>
            </a:r>
            <a:r>
              <a:rPr lang="en-US" altLang="zh-CN" b="0" dirty="0">
                <a:solidFill>
                  <a:srgbClr val="6600FF"/>
                </a:solidFill>
                <a:latin typeface="Times New Roman" panose="02020603050405020304" pitchFamily="18" charset="0"/>
                <a:ea typeface="宋体" panose="02010600030101010101" pitchFamily="2" charset="-122"/>
              </a:rPr>
              <a:t>,a</a:t>
            </a:r>
            <a:r>
              <a:rPr lang="en-US" altLang="zh-CN" b="0" baseline="-25000" dirty="0">
                <a:solidFill>
                  <a:srgbClr val="6600FF"/>
                </a:solidFill>
                <a:latin typeface="Times New Roman" panose="02020603050405020304" pitchFamily="18" charset="0"/>
                <a:ea typeface="宋体" panose="02010600030101010101" pitchFamily="2" charset="-122"/>
              </a:rPr>
              <a:t>i</a:t>
            </a:r>
            <a:r>
              <a:rPr lang="en-US" altLang="zh-CN" b="0" dirty="0">
                <a:solidFill>
                  <a:srgbClr val="6600FF"/>
                </a:solidFill>
                <a:latin typeface="Times New Roman" panose="02020603050405020304" pitchFamily="18" charset="0"/>
                <a:ea typeface="宋体" panose="02010600030101010101" pitchFamily="2" charset="-122"/>
              </a:rPr>
              <a:t>,a</a:t>
            </a:r>
            <a:r>
              <a:rPr lang="en-US" altLang="zh-CN" b="0" baseline="-25000" dirty="0">
                <a:solidFill>
                  <a:srgbClr val="6600FF"/>
                </a:solidFill>
                <a:latin typeface="Times New Roman" panose="02020603050405020304" pitchFamily="18" charset="0"/>
                <a:ea typeface="宋体" panose="02010600030101010101" pitchFamily="2" charset="-122"/>
              </a:rPr>
              <a:t>i+1</a:t>
            </a:r>
            <a:r>
              <a:rPr lang="en-US" altLang="zh-CN" b="0" dirty="0">
                <a:solidFill>
                  <a:srgbClr val="6600FF"/>
                </a:solidFill>
                <a:latin typeface="Times New Roman" panose="02020603050405020304" pitchFamily="18" charset="0"/>
                <a:ea typeface="宋体" panose="02010600030101010101" pitchFamily="2" charset="-122"/>
              </a:rPr>
              <a:t>,...,a</a:t>
            </a:r>
            <a:r>
              <a:rPr lang="en-US" altLang="zh-CN" b="0" baseline="-25000" dirty="0">
                <a:solidFill>
                  <a:srgbClr val="6600FF"/>
                </a:solidFill>
                <a:latin typeface="Times New Roman" panose="02020603050405020304" pitchFamily="18" charset="0"/>
                <a:ea typeface="宋体" panose="02010600030101010101" pitchFamily="2" charset="-122"/>
              </a:rPr>
              <a:t>n</a:t>
            </a:r>
            <a:r>
              <a:rPr lang="en-US" altLang="zh-CN" b="0" dirty="0">
                <a:solidFill>
                  <a:srgbClr val="6600FF"/>
                </a:solidFill>
                <a:latin typeface="Times New Roman" panose="02020603050405020304" pitchFamily="18" charset="0"/>
                <a:ea typeface="宋体" panose="02010600030101010101" pitchFamily="2" charset="-122"/>
              </a:rPr>
              <a:t>)</a:t>
            </a:r>
            <a:endParaRPr lang="en-US" altLang="zh-CN" b="0" dirty="0">
              <a:solidFill>
                <a:srgbClr val="6600FF"/>
              </a:solidFill>
              <a:latin typeface="Times New Roman" panose="02020603050405020304" pitchFamily="18" charset="0"/>
              <a:ea typeface="宋体" panose="02010600030101010101" pitchFamily="2" charset="-122"/>
            </a:endParaRPr>
          </a:p>
          <a:p>
            <a:pPr marL="342900" lvl="0" indent="-342900" eaLnBrk="1" hangingPunct="1">
              <a:lnSpc>
                <a:spcPct val="125000"/>
              </a:lnSpc>
              <a:spcBef>
                <a:spcPct val="25000"/>
              </a:spcBef>
              <a:buClrTx/>
              <a:buBlip>
                <a:blip r:embed="rId1"/>
              </a:buBlip>
            </a:pPr>
            <a:r>
              <a:rPr lang="zh-CN" altLang="en-US" b="0" dirty="0">
                <a:solidFill>
                  <a:srgbClr val="000000"/>
                </a:solidFill>
                <a:latin typeface="Times New Roman" panose="02020603050405020304" pitchFamily="18" charset="0"/>
                <a:ea typeface="宋体" panose="02010600030101010101" pitchFamily="2" charset="-122"/>
              </a:rPr>
              <a:t>其中：</a:t>
            </a:r>
            <a:endParaRPr lang="zh-CN" altLang="en-US" b="0" dirty="0">
              <a:solidFill>
                <a:srgbClr val="000000"/>
              </a:solidFill>
              <a:latin typeface="Times New Roman" panose="02020603050405020304" pitchFamily="18" charset="0"/>
              <a:ea typeface="宋体" panose="02010600030101010101" pitchFamily="2" charset="-122"/>
            </a:endParaRPr>
          </a:p>
          <a:p>
            <a:pPr marL="742950" lvl="1" indent="-285750" eaLnBrk="1" hangingPunct="1">
              <a:lnSpc>
                <a:spcPct val="125000"/>
              </a:lnSpc>
              <a:spcBef>
                <a:spcPct val="25000"/>
              </a:spcBef>
              <a:buClrTx/>
              <a:buBlip>
                <a:blip r:embed="rId1"/>
              </a:buBlip>
            </a:pPr>
            <a:r>
              <a:rPr lang="en-US" altLang="zh-CN" dirty="0">
                <a:solidFill>
                  <a:srgbClr val="6600FF"/>
                </a:solidFill>
                <a:latin typeface="Times New Roman" panose="02020603050405020304" pitchFamily="18" charset="0"/>
                <a:ea typeface="宋体" panose="02010600030101010101" pitchFamily="2" charset="-122"/>
              </a:rPr>
              <a:t> L</a:t>
            </a:r>
            <a:r>
              <a:rPr lang="zh-CN" altLang="en-US" dirty="0">
                <a:solidFill>
                  <a:srgbClr val="000000"/>
                </a:solidFill>
                <a:latin typeface="Times New Roman" panose="02020603050405020304" pitchFamily="18" charset="0"/>
                <a:ea typeface="宋体" panose="02010600030101010101" pitchFamily="2" charset="-122"/>
              </a:rPr>
              <a:t>为线性表的名称；</a:t>
            </a:r>
            <a:endParaRPr lang="zh-CN" altLang="en-US" dirty="0">
              <a:solidFill>
                <a:srgbClr val="000000"/>
              </a:solidFill>
              <a:latin typeface="Times New Roman" panose="02020603050405020304" pitchFamily="18" charset="0"/>
              <a:ea typeface="宋体" panose="02010600030101010101" pitchFamily="2" charset="-122"/>
            </a:endParaRPr>
          </a:p>
          <a:p>
            <a:pPr marL="742950" lvl="1" indent="-285750" eaLnBrk="1" hangingPunct="1">
              <a:lnSpc>
                <a:spcPct val="125000"/>
              </a:lnSpc>
              <a:spcBef>
                <a:spcPct val="25000"/>
              </a:spcBef>
              <a:buClrTx/>
              <a:buBlip>
                <a:blip r:embed="rId1"/>
              </a:buBlip>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6600FF"/>
                </a:solidFill>
                <a:latin typeface="Times New Roman" panose="02020603050405020304" pitchFamily="18" charset="0"/>
                <a:ea typeface="宋体" panose="02010600030101010101" pitchFamily="2" charset="-122"/>
              </a:rPr>
              <a:t>a</a:t>
            </a:r>
            <a:r>
              <a:rPr lang="en-US" altLang="zh-CN" baseline="-25000" dirty="0">
                <a:solidFill>
                  <a:srgbClr val="6600FF"/>
                </a:solidFill>
                <a:latin typeface="Times New Roman" panose="02020603050405020304" pitchFamily="18" charset="0"/>
                <a:ea typeface="宋体" panose="02010600030101010101" pitchFamily="2" charset="-122"/>
              </a:rPr>
              <a:t>i</a:t>
            </a:r>
            <a:r>
              <a:rPr lang="zh-CN" altLang="en-US" dirty="0">
                <a:solidFill>
                  <a:srgbClr val="000000"/>
                </a:solidFill>
                <a:latin typeface="Times New Roman" panose="02020603050405020304" pitchFamily="18" charset="0"/>
                <a:ea typeface="宋体" panose="02010600030101010101" pitchFamily="2" charset="-122"/>
              </a:rPr>
              <a:t>为组成该线性表的数据元素，</a:t>
            </a:r>
            <a:r>
              <a:rPr lang="en-US" altLang="zh-CN" dirty="0">
                <a:solidFill>
                  <a:srgbClr val="FF0000"/>
                </a:solidFill>
                <a:latin typeface="Times New Roman" panose="02020603050405020304" pitchFamily="18" charset="0"/>
                <a:ea typeface="宋体" panose="02010600030101010101" pitchFamily="2" charset="-122"/>
              </a:rPr>
              <a:t>i</a:t>
            </a:r>
            <a:r>
              <a:rPr lang="zh-CN" altLang="en-US" dirty="0">
                <a:solidFill>
                  <a:srgbClr val="000000"/>
                </a:solidFill>
                <a:latin typeface="Times New Roman" panose="02020603050405020304" pitchFamily="18" charset="0"/>
                <a:ea typeface="宋体" panose="02010600030101010101" pitchFamily="2" charset="-122"/>
              </a:rPr>
              <a:t>为数据元素</a:t>
            </a:r>
            <a:r>
              <a:rPr lang="en-US" altLang="zh-CN" dirty="0">
                <a:solidFill>
                  <a:srgbClr val="6600FF"/>
                </a:solidFill>
                <a:latin typeface="Times New Roman" panose="02020603050405020304" pitchFamily="18" charset="0"/>
                <a:ea typeface="宋体" panose="02010600030101010101" pitchFamily="2" charset="-122"/>
              </a:rPr>
              <a:t>a</a:t>
            </a:r>
            <a:r>
              <a:rPr lang="en-US" altLang="zh-CN" baseline="-25000" dirty="0">
                <a:solidFill>
                  <a:srgbClr val="6600FF"/>
                </a:solidFill>
                <a:latin typeface="Times New Roman" panose="02020603050405020304" pitchFamily="18" charset="0"/>
                <a:ea typeface="宋体" panose="02010600030101010101" pitchFamily="2" charset="-122"/>
              </a:rPr>
              <a:t>i</a:t>
            </a:r>
            <a:r>
              <a:rPr lang="zh-CN" altLang="en-US" dirty="0">
                <a:solidFill>
                  <a:srgbClr val="000000"/>
                </a:solidFill>
                <a:latin typeface="Times New Roman" panose="02020603050405020304" pitchFamily="18" charset="0"/>
                <a:ea typeface="宋体" panose="02010600030101010101" pitchFamily="2" charset="-122"/>
              </a:rPr>
              <a:t>在线性</a:t>
            </a:r>
            <a:r>
              <a:rPr lang="zh-CN" altLang="zh-CN" dirty="0">
                <a:solidFill>
                  <a:srgbClr val="000000"/>
                </a:solidFill>
                <a:latin typeface="Times New Roman" panose="02020603050405020304" pitchFamily="18" charset="0"/>
                <a:ea typeface="宋体" panose="02010600030101010101" pitchFamily="2" charset="-122"/>
              </a:rPr>
              <a:t>表中的</a:t>
            </a:r>
            <a:r>
              <a:rPr lang="zh-CN" altLang="zh-CN" b="0" u="sng" dirty="0">
                <a:solidFill>
                  <a:srgbClr val="FF0000"/>
                </a:solidFill>
                <a:latin typeface="Times New Roman" panose="02020603050405020304" pitchFamily="18" charset="0"/>
                <a:ea typeface="宋体" panose="02010600030101010101" pitchFamily="2" charset="-122"/>
              </a:rPr>
              <a:t>位序</a:t>
            </a:r>
            <a:r>
              <a:rPr lang="zh-CN" altLang="en-US" dirty="0">
                <a:solidFill>
                  <a:srgbClr val="000000"/>
                </a:solidFill>
                <a:latin typeface="Times New Roman" panose="02020603050405020304" pitchFamily="18" charset="0"/>
                <a:ea typeface="宋体" panose="02010600030101010101" pitchFamily="2" charset="-122"/>
              </a:rPr>
              <a:t>；</a:t>
            </a:r>
            <a:endParaRPr lang="zh-CN" altLang="en-US" dirty="0">
              <a:solidFill>
                <a:srgbClr val="000000"/>
              </a:solidFill>
              <a:latin typeface="Times New Roman" panose="02020603050405020304" pitchFamily="18" charset="0"/>
              <a:ea typeface="宋体" panose="02010600030101010101" pitchFamily="2" charset="-122"/>
            </a:endParaRPr>
          </a:p>
          <a:p>
            <a:pPr marL="742950" lvl="1" indent="-285750" eaLnBrk="1" hangingPunct="1">
              <a:lnSpc>
                <a:spcPct val="125000"/>
              </a:lnSpc>
              <a:spcBef>
                <a:spcPct val="25000"/>
              </a:spcBef>
              <a:buClrTx/>
              <a:buBlip>
                <a:blip r:embed="rId1"/>
              </a:buBlip>
            </a:pPr>
            <a:r>
              <a:rPr lang="zh-CN" altLang="en-US" dirty="0">
                <a:solidFill>
                  <a:srgbClr val="000000"/>
                </a:solidFill>
                <a:latin typeface="Times New Roman" panose="02020603050405020304" pitchFamily="18" charset="0"/>
                <a:ea typeface="宋体" panose="02010600030101010101" pitchFamily="2" charset="-122"/>
              </a:rPr>
              <a:t> </a:t>
            </a:r>
            <a:r>
              <a:rPr lang="en-US" altLang="zh-CN" sz="2600" dirty="0">
                <a:solidFill>
                  <a:srgbClr val="6600FF"/>
                </a:solidFill>
                <a:latin typeface="Times New Roman" panose="02020603050405020304" pitchFamily="18" charset="0"/>
                <a:ea typeface="宋体" panose="02010600030101010101" pitchFamily="2" charset="-122"/>
              </a:rPr>
              <a:t>n</a:t>
            </a:r>
            <a:r>
              <a:rPr lang="zh-CN" altLang="en-US" sz="2600" dirty="0">
                <a:solidFill>
                  <a:srgbClr val="000000"/>
                </a:solidFill>
                <a:latin typeface="Times New Roman" panose="02020603050405020304" pitchFamily="18" charset="0"/>
                <a:ea typeface="宋体" panose="02010600030101010101" pitchFamily="2" charset="-122"/>
              </a:rPr>
              <a:t>为线性表中数据元素的个数，称为</a:t>
            </a:r>
            <a:r>
              <a:rPr lang="zh-CN" altLang="en-US" sz="2600" dirty="0">
                <a:solidFill>
                  <a:srgbClr val="6600FF"/>
                </a:solidFill>
                <a:latin typeface="Times New Roman" panose="02020603050405020304" pitchFamily="18" charset="0"/>
                <a:ea typeface="宋体" panose="02010600030101010101" pitchFamily="2" charset="-122"/>
              </a:rPr>
              <a:t>线性表的长度</a:t>
            </a:r>
            <a:r>
              <a:rPr lang="zh-CN" altLang="en-US" sz="2600" dirty="0">
                <a:solidFill>
                  <a:srgbClr val="000000"/>
                </a:solidFill>
                <a:latin typeface="Times New Roman" panose="02020603050405020304" pitchFamily="18" charset="0"/>
                <a:ea typeface="宋体" panose="02010600030101010101" pitchFamily="2" charset="-122"/>
              </a:rPr>
              <a:t>。当</a:t>
            </a:r>
            <a:r>
              <a:rPr lang="en-US" altLang="zh-CN" sz="2600" dirty="0">
                <a:solidFill>
                  <a:srgbClr val="000000"/>
                </a:solidFill>
                <a:latin typeface="Times New Roman" panose="02020603050405020304" pitchFamily="18" charset="0"/>
                <a:ea typeface="宋体" panose="02010600030101010101" pitchFamily="2" charset="-122"/>
              </a:rPr>
              <a:t>n=0</a:t>
            </a:r>
            <a:r>
              <a:rPr lang="zh-CN" altLang="en-US" sz="2600" dirty="0">
                <a:solidFill>
                  <a:srgbClr val="000000"/>
                </a:solidFill>
                <a:latin typeface="Times New Roman" panose="02020603050405020304" pitchFamily="18" charset="0"/>
                <a:ea typeface="宋体" panose="02010600030101010101" pitchFamily="2" charset="-122"/>
              </a:rPr>
              <a:t>时，线性表为空，又称为空线性表。</a:t>
            </a:r>
            <a:endParaRPr lang="zh-CN" altLang="en-US" sz="26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p:nvPr/>
        </p:nvSpPr>
        <p:spPr>
          <a:xfrm>
            <a:off x="1220788" y="1603375"/>
            <a:ext cx="5926137" cy="1776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线性表的操作 </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sz="3600" dirty="0">
                <a:solidFill>
                  <a:schemeClr val="hlink"/>
                </a:solidFill>
                <a:latin typeface="Times New Roman" panose="02020603050405020304" pitchFamily="18" charset="0"/>
                <a:ea typeface="宋体" panose="02010600030101010101" pitchFamily="2" charset="-122"/>
              </a:rPr>
              <a:t>ListInsert(&amp;L, i, e)</a:t>
            </a:r>
            <a:endParaRPr lang="en-US" altLang="zh-CN" sz="3600"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在单链表中的实现：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61795" name="Text Box 3"/>
          <p:cNvSpPr txBox="1"/>
          <p:nvPr/>
        </p:nvSpPr>
        <p:spPr>
          <a:xfrm>
            <a:off x="1271588" y="3759200"/>
            <a:ext cx="5419725" cy="1884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有序对</a:t>
            </a:r>
            <a:r>
              <a:rPr lang="zh-CN" altLang="en-US" dirty="0">
                <a:solidFill>
                  <a:srgbClr val="000000"/>
                </a:solidFill>
                <a:latin typeface="Times New Roman" panose="02020603050405020304" pitchFamily="18" charset="0"/>
                <a:ea typeface="宋体" panose="02010600030101010101" pitchFamily="2" charset="-122"/>
              </a:rPr>
              <a:t> </a:t>
            </a:r>
            <a:r>
              <a:rPr lang="en-US" altLang="zh-CN" sz="3200" dirty="0">
                <a:solidFill>
                  <a:schemeClr val="hlink"/>
                </a:solidFill>
                <a:latin typeface="Times New Roman" panose="02020603050405020304" pitchFamily="18" charset="0"/>
                <a:ea typeface="宋体" panose="02010600030101010101" pitchFamily="2" charset="-122"/>
              </a:rPr>
              <a:t>&lt;a</a:t>
            </a:r>
            <a:r>
              <a:rPr lang="en-US" altLang="zh-CN" sz="3200" baseline="-25000" dirty="0">
                <a:solidFill>
                  <a:schemeClr val="hlink"/>
                </a:solidFill>
                <a:latin typeface="Times New Roman" panose="02020603050405020304" pitchFamily="18" charset="0"/>
                <a:ea typeface="宋体" panose="02010600030101010101" pitchFamily="2" charset="-122"/>
              </a:rPr>
              <a:t>i-1</a:t>
            </a:r>
            <a:r>
              <a:rPr lang="en-US" altLang="zh-CN" sz="3200" dirty="0">
                <a:solidFill>
                  <a:schemeClr val="hlink"/>
                </a:solidFill>
                <a:latin typeface="Times New Roman" panose="02020603050405020304" pitchFamily="18" charset="0"/>
                <a:ea typeface="宋体" panose="02010600030101010101" pitchFamily="2" charset="-122"/>
              </a:rPr>
              <a:t>, a</a:t>
            </a:r>
            <a:r>
              <a:rPr lang="en-US" altLang="zh-CN" sz="3200" baseline="-25000" dirty="0">
                <a:solidFill>
                  <a:schemeClr val="hlink"/>
                </a:solidFill>
                <a:latin typeface="Times New Roman" panose="02020603050405020304" pitchFamily="18" charset="0"/>
                <a:ea typeface="宋体" panose="02010600030101010101" pitchFamily="2" charset="-122"/>
              </a:rPr>
              <a:t>i</a:t>
            </a:r>
            <a:r>
              <a:rPr lang="en-US" altLang="zh-CN" sz="3200" dirty="0">
                <a:solidFill>
                  <a:schemeClr val="hlink"/>
                </a:solidFill>
                <a:latin typeface="Times New Roman" panose="02020603050405020304" pitchFamily="18" charset="0"/>
                <a:ea typeface="宋体" panose="02010600030101010101" pitchFamily="2" charset="-122"/>
              </a:rPr>
              <a:t>&gt;</a:t>
            </a:r>
            <a:endParaRPr lang="en-US" altLang="zh-CN" sz="320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             </a:t>
            </a:r>
            <a:r>
              <a:rPr lang="zh-CN" altLang="en-US" dirty="0">
                <a:solidFill>
                  <a:srgbClr val="FF0000"/>
                </a:solidFill>
                <a:latin typeface="Times New Roman" panose="02020603050405020304" pitchFamily="18" charset="0"/>
                <a:ea typeface="宋体" panose="02010600030101010101" pitchFamily="2" charset="-122"/>
              </a:rPr>
              <a:t>改变为</a:t>
            </a:r>
            <a:r>
              <a:rPr lang="zh-CN" altLang="en-US" dirty="0">
                <a:solidFill>
                  <a:srgbClr val="000000"/>
                </a:solidFill>
                <a:latin typeface="Times New Roman" panose="02020603050405020304" pitchFamily="18" charset="0"/>
                <a:ea typeface="宋体" panose="02010600030101010101" pitchFamily="2" charset="-122"/>
              </a:rPr>
              <a:t> </a:t>
            </a:r>
            <a:r>
              <a:rPr lang="en-US" altLang="zh-CN" sz="3200" dirty="0">
                <a:solidFill>
                  <a:schemeClr val="hlink"/>
                </a:solidFill>
                <a:latin typeface="Times New Roman" panose="02020603050405020304" pitchFamily="18" charset="0"/>
                <a:ea typeface="宋体" panose="02010600030101010101" pitchFamily="2" charset="-122"/>
              </a:rPr>
              <a:t>&lt;a</a:t>
            </a:r>
            <a:r>
              <a:rPr lang="en-US" altLang="zh-CN" sz="3200" baseline="-25000" dirty="0">
                <a:solidFill>
                  <a:schemeClr val="hlink"/>
                </a:solidFill>
                <a:latin typeface="Times New Roman" panose="02020603050405020304" pitchFamily="18" charset="0"/>
                <a:ea typeface="宋体" panose="02010600030101010101" pitchFamily="2" charset="-122"/>
              </a:rPr>
              <a:t>i-1</a:t>
            </a:r>
            <a:r>
              <a:rPr lang="en-US" altLang="zh-CN" sz="3200" dirty="0">
                <a:solidFill>
                  <a:schemeClr val="hlink"/>
                </a:solidFill>
                <a:latin typeface="Times New Roman" panose="02020603050405020304" pitchFamily="18" charset="0"/>
                <a:ea typeface="宋体" panose="02010600030101010101" pitchFamily="2" charset="-122"/>
              </a:rPr>
              <a:t>, e&gt;</a:t>
            </a:r>
            <a:r>
              <a:rPr lang="en-US" altLang="zh-CN"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和</a:t>
            </a:r>
            <a:r>
              <a:rPr lang="en-US" altLang="zh-CN" sz="3200" dirty="0">
                <a:solidFill>
                  <a:schemeClr val="hlink"/>
                </a:solidFill>
                <a:latin typeface="Times New Roman" panose="02020603050405020304" pitchFamily="18" charset="0"/>
                <a:ea typeface="宋体" panose="02010600030101010101" pitchFamily="2" charset="-122"/>
              </a:rPr>
              <a:t>&lt;e, a</a:t>
            </a:r>
            <a:r>
              <a:rPr lang="en-US" altLang="zh-CN" sz="3200" baseline="-25000" dirty="0">
                <a:solidFill>
                  <a:schemeClr val="hlink"/>
                </a:solidFill>
                <a:latin typeface="Times New Roman" panose="02020603050405020304" pitchFamily="18" charset="0"/>
                <a:ea typeface="宋体" panose="02010600030101010101" pitchFamily="2" charset="-122"/>
              </a:rPr>
              <a:t>i</a:t>
            </a:r>
            <a:r>
              <a:rPr lang="en-US" altLang="zh-CN" sz="3200" dirty="0">
                <a:solidFill>
                  <a:schemeClr val="hlink"/>
                </a:solidFill>
                <a:latin typeface="Times New Roman" panose="02020603050405020304" pitchFamily="18" charset="0"/>
                <a:ea typeface="宋体" panose="02010600030101010101" pitchFamily="2" charset="-122"/>
              </a:rPr>
              <a:t>&gt;</a:t>
            </a:r>
            <a:endParaRPr lang="en-US" altLang="zh-CN" sz="3200" b="0"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strips(downRight)">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blinds(vertical)">
                                      <p:cBhvr>
                                        <p:cTn id="12"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43400" y="4495800"/>
            <a:ext cx="1066800" cy="609600"/>
            <a:chOff x="2544" y="3600"/>
            <a:chExt cx="672" cy="384"/>
          </a:xfrm>
        </p:grpSpPr>
        <p:sp>
          <p:nvSpPr>
            <p:cNvPr id="62490" name="Rectangle 3"/>
            <p:cNvSpPr/>
            <p:nvPr/>
          </p:nvSpPr>
          <p:spPr>
            <a:xfrm>
              <a:off x="2544" y="3600"/>
              <a:ext cx="672" cy="384"/>
            </a:xfrm>
            <a:prstGeom prst="rect">
              <a:avLst/>
            </a:prstGeom>
            <a:solidFill>
              <a:srgbClr val="FFCC99">
                <a:alpha val="50195"/>
              </a:srgbClr>
            </a:solidFill>
            <a:ln w="25400"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990000"/>
                  </a:solidFill>
                  <a:latin typeface="Times New Roman" panose="02020603050405020304" pitchFamily="18" charset="0"/>
                  <a:ea typeface="宋体" panose="02010600030101010101" pitchFamily="2" charset="-122"/>
                </a:rPr>
                <a:t> e</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2491" name="Line 4"/>
            <p:cNvSpPr/>
            <p:nvPr/>
          </p:nvSpPr>
          <p:spPr>
            <a:xfrm>
              <a:off x="3024" y="3600"/>
              <a:ext cx="0" cy="384"/>
            </a:xfrm>
            <a:prstGeom prst="line">
              <a:avLst/>
            </a:prstGeom>
            <a:ln w="25400" cap="flat" cmpd="sng">
              <a:solidFill>
                <a:srgbClr val="993300"/>
              </a:solidFill>
              <a:prstDash val="solid"/>
              <a:headEnd type="none" w="med" len="med"/>
              <a:tailEnd type="none" w="med" len="med"/>
            </a:ln>
          </p:spPr>
        </p:sp>
      </p:grpSp>
      <p:grpSp>
        <p:nvGrpSpPr>
          <p:cNvPr id="3" name="Group 5"/>
          <p:cNvGrpSpPr/>
          <p:nvPr/>
        </p:nvGrpSpPr>
        <p:grpSpPr>
          <a:xfrm>
            <a:off x="1676400" y="3352800"/>
            <a:ext cx="1981200" cy="609600"/>
            <a:chOff x="864" y="2784"/>
            <a:chExt cx="1248" cy="384"/>
          </a:xfrm>
        </p:grpSpPr>
        <p:sp>
          <p:nvSpPr>
            <p:cNvPr id="62487" name="Rectangle 6"/>
            <p:cNvSpPr/>
            <p:nvPr/>
          </p:nvSpPr>
          <p:spPr>
            <a:xfrm>
              <a:off x="1440" y="278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2488" name="Line 7"/>
            <p:cNvSpPr/>
            <p:nvPr/>
          </p:nvSpPr>
          <p:spPr>
            <a:xfrm>
              <a:off x="1920" y="2784"/>
              <a:ext cx="0" cy="384"/>
            </a:xfrm>
            <a:prstGeom prst="line">
              <a:avLst/>
            </a:prstGeom>
            <a:ln w="9525" cap="flat" cmpd="sng">
              <a:solidFill>
                <a:srgbClr val="000099"/>
              </a:solidFill>
              <a:prstDash val="solid"/>
              <a:headEnd type="none" w="med" len="med"/>
              <a:tailEnd type="none" w="med" len="med"/>
            </a:ln>
          </p:spPr>
        </p:sp>
        <p:sp>
          <p:nvSpPr>
            <p:cNvPr id="62489" name="Line 8"/>
            <p:cNvSpPr/>
            <p:nvPr/>
          </p:nvSpPr>
          <p:spPr>
            <a:xfrm>
              <a:off x="864" y="2976"/>
              <a:ext cx="576" cy="0"/>
            </a:xfrm>
            <a:prstGeom prst="line">
              <a:avLst/>
            </a:prstGeom>
            <a:ln w="31750" cap="flat" cmpd="sng">
              <a:solidFill>
                <a:srgbClr val="000080"/>
              </a:solidFill>
              <a:prstDash val="solid"/>
              <a:headEnd type="oval" w="sm" len="sm"/>
              <a:tailEnd type="triangle" w="med" len="lg"/>
            </a:ln>
          </p:spPr>
        </p:sp>
      </p:grpSp>
      <p:grpSp>
        <p:nvGrpSpPr>
          <p:cNvPr id="4" name="Group 9"/>
          <p:cNvGrpSpPr/>
          <p:nvPr/>
        </p:nvGrpSpPr>
        <p:grpSpPr>
          <a:xfrm>
            <a:off x="3505200" y="3352800"/>
            <a:ext cx="3886200" cy="609600"/>
            <a:chOff x="2016" y="2784"/>
            <a:chExt cx="2448" cy="384"/>
          </a:xfrm>
        </p:grpSpPr>
        <p:sp>
          <p:nvSpPr>
            <p:cNvPr id="62483" name="Rectangle 10"/>
            <p:cNvSpPr/>
            <p:nvPr/>
          </p:nvSpPr>
          <p:spPr>
            <a:xfrm>
              <a:off x="3360" y="278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2484" name="Line 11"/>
            <p:cNvSpPr/>
            <p:nvPr/>
          </p:nvSpPr>
          <p:spPr>
            <a:xfrm>
              <a:off x="3840" y="2784"/>
              <a:ext cx="0" cy="384"/>
            </a:xfrm>
            <a:prstGeom prst="line">
              <a:avLst/>
            </a:prstGeom>
            <a:ln w="9525" cap="flat" cmpd="sng">
              <a:solidFill>
                <a:srgbClr val="000099"/>
              </a:solidFill>
              <a:prstDash val="solid"/>
              <a:headEnd type="none" w="med" len="med"/>
              <a:tailEnd type="none" w="med" len="med"/>
            </a:ln>
          </p:spPr>
        </p:sp>
        <p:sp>
          <p:nvSpPr>
            <p:cNvPr id="62485" name="Line 12"/>
            <p:cNvSpPr/>
            <p:nvPr/>
          </p:nvSpPr>
          <p:spPr>
            <a:xfrm>
              <a:off x="2016" y="2976"/>
              <a:ext cx="1344" cy="0"/>
            </a:xfrm>
            <a:prstGeom prst="line">
              <a:avLst/>
            </a:prstGeom>
            <a:ln w="31750" cap="flat" cmpd="sng">
              <a:solidFill>
                <a:srgbClr val="000080"/>
              </a:solidFill>
              <a:prstDash val="solid"/>
              <a:headEnd type="oval" w="sm" len="sm"/>
              <a:tailEnd type="triangle" w="med" len="lg"/>
            </a:ln>
          </p:spPr>
        </p:sp>
        <p:sp>
          <p:nvSpPr>
            <p:cNvPr id="62486" name="Line 13"/>
            <p:cNvSpPr/>
            <p:nvPr/>
          </p:nvSpPr>
          <p:spPr>
            <a:xfrm>
              <a:off x="3936" y="2976"/>
              <a:ext cx="528" cy="0"/>
            </a:xfrm>
            <a:prstGeom prst="line">
              <a:avLst/>
            </a:prstGeom>
            <a:ln w="31750" cap="flat" cmpd="sng">
              <a:solidFill>
                <a:srgbClr val="000080"/>
              </a:solidFill>
              <a:prstDash val="solid"/>
              <a:headEnd type="oval" w="sm" len="sm"/>
              <a:tailEnd type="triangle" w="med" len="lg"/>
            </a:ln>
          </p:spPr>
        </p:sp>
      </p:grpSp>
      <p:sp useBgFill="1">
        <p:nvSpPr>
          <p:cNvPr id="162830" name="Rectangle 14"/>
          <p:cNvSpPr/>
          <p:nvPr/>
        </p:nvSpPr>
        <p:spPr>
          <a:xfrm>
            <a:off x="3505200" y="3581400"/>
            <a:ext cx="2133600" cy="152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5" name="Group 15"/>
          <p:cNvGrpSpPr/>
          <p:nvPr/>
        </p:nvGrpSpPr>
        <p:grpSpPr>
          <a:xfrm>
            <a:off x="2590800" y="3352800"/>
            <a:ext cx="1066800" cy="609600"/>
            <a:chOff x="1440" y="3504"/>
            <a:chExt cx="672" cy="384"/>
          </a:xfrm>
        </p:grpSpPr>
        <p:sp>
          <p:nvSpPr>
            <p:cNvPr id="62481" name="Rectangle 16"/>
            <p:cNvSpPr/>
            <p:nvPr/>
          </p:nvSpPr>
          <p:spPr>
            <a:xfrm>
              <a:off x="1440" y="3504"/>
              <a:ext cx="672" cy="384"/>
            </a:xfrm>
            <a:prstGeom prst="rect">
              <a:avLst/>
            </a:prstGeom>
            <a:solidFill>
              <a:srgbClr val="99CCFF">
                <a:alpha val="50195"/>
              </a:srgbClr>
            </a:solidFill>
            <a:ln w="22225" cap="flat" cmpd="sng">
              <a:solidFill>
                <a:srgbClr val="00008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2482" name="Line 17"/>
            <p:cNvSpPr/>
            <p:nvPr/>
          </p:nvSpPr>
          <p:spPr>
            <a:xfrm>
              <a:off x="1920" y="3504"/>
              <a:ext cx="0" cy="384"/>
            </a:xfrm>
            <a:prstGeom prst="line">
              <a:avLst/>
            </a:prstGeom>
            <a:ln w="9525" cap="flat" cmpd="sng">
              <a:solidFill>
                <a:srgbClr val="000099"/>
              </a:solidFill>
              <a:prstDash val="solid"/>
              <a:headEnd type="none" w="med" len="med"/>
              <a:tailEnd type="none" w="med" len="med"/>
            </a:ln>
          </p:spPr>
        </p:sp>
      </p:grpSp>
      <p:cxnSp>
        <p:nvCxnSpPr>
          <p:cNvPr id="162834" name="AutoShape 18"/>
          <p:cNvCxnSpPr/>
          <p:nvPr/>
        </p:nvCxnSpPr>
        <p:spPr>
          <a:xfrm rot="5400000" flipV="1">
            <a:off x="3325813" y="3805238"/>
            <a:ext cx="1152525" cy="855662"/>
          </a:xfrm>
          <a:prstGeom prst="bentConnector4">
            <a:avLst>
              <a:gd name="adj1" fmla="val -5"/>
              <a:gd name="adj2" fmla="val 62708"/>
            </a:avLst>
          </a:prstGeom>
          <a:ln w="31750" cap="flat" cmpd="sng">
            <a:solidFill>
              <a:srgbClr val="008080"/>
            </a:solidFill>
            <a:prstDash val="solid"/>
            <a:miter/>
            <a:headEnd type="oval" w="sm" len="sm"/>
            <a:tailEnd type="triangle" w="med" len="lg"/>
          </a:ln>
        </p:spPr>
      </p:cxnSp>
      <p:cxnSp>
        <p:nvCxnSpPr>
          <p:cNvPr id="62472" name="AutoShape 19"/>
          <p:cNvCxnSpPr>
            <a:endCxn id="62483" idx="2"/>
          </p:cNvCxnSpPr>
          <p:nvPr/>
        </p:nvCxnSpPr>
        <p:spPr>
          <a:xfrm flipV="1">
            <a:off x="5241925" y="3973513"/>
            <a:ext cx="930275" cy="827087"/>
          </a:xfrm>
          <a:prstGeom prst="bentConnector2">
            <a:avLst/>
          </a:prstGeom>
          <a:ln w="31750" cap="flat" cmpd="sng">
            <a:solidFill>
              <a:srgbClr val="008080"/>
            </a:solidFill>
            <a:prstDash val="solid"/>
            <a:miter/>
            <a:headEnd type="oval" w="sm" len="sm"/>
            <a:tailEnd type="triangle" w="med" len="lg"/>
          </a:ln>
        </p:spPr>
      </p:cxnSp>
      <p:sp>
        <p:nvSpPr>
          <p:cNvPr id="162836" name="AutoShape 20"/>
          <p:cNvSpPr/>
          <p:nvPr/>
        </p:nvSpPr>
        <p:spPr>
          <a:xfrm>
            <a:off x="2943225" y="4876800"/>
            <a:ext cx="1371600" cy="381000"/>
          </a:xfrm>
          <a:prstGeom prst="rightArrowCallout">
            <a:avLst>
              <a:gd name="adj1" fmla="val 25000"/>
              <a:gd name="adj2" fmla="val 26666"/>
              <a:gd name="adj3" fmla="val 105000"/>
              <a:gd name="adj4" fmla="val 33333"/>
            </a:avLst>
          </a:prstGeom>
          <a:solidFill>
            <a:srgbClr val="FFFF99">
              <a:alpha val="50195"/>
            </a:srgbClr>
          </a:solidFill>
          <a:ln w="952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600" dirty="0">
                <a:solidFill>
                  <a:srgbClr val="660033"/>
                </a:solidFill>
                <a:latin typeface="Times New Roman" panose="02020603050405020304" pitchFamily="18" charset="0"/>
                <a:ea typeface="宋体" panose="02010600030101010101" pitchFamily="2" charset="-122"/>
              </a:rPr>
              <a:t>s</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162837" name="AutoShape 21"/>
          <p:cNvSpPr/>
          <p:nvPr/>
        </p:nvSpPr>
        <p:spPr>
          <a:xfrm>
            <a:off x="1438275" y="3190875"/>
            <a:ext cx="1143000" cy="381000"/>
          </a:xfrm>
          <a:prstGeom prst="rightArrowCallout">
            <a:avLst>
              <a:gd name="adj1" fmla="val 25000"/>
              <a:gd name="adj2" fmla="val 25000"/>
              <a:gd name="adj3" fmla="val 50000"/>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p</a:t>
            </a:r>
            <a:endParaRPr lang="en-US" altLang="zh-CN" sz="3600" b="0" dirty="0">
              <a:solidFill>
                <a:schemeClr val="tx1"/>
              </a:solidFill>
              <a:latin typeface="Times New Roman" panose="02020603050405020304" pitchFamily="18" charset="0"/>
              <a:ea typeface="宋体" panose="02010600030101010101" pitchFamily="2" charset="-122"/>
            </a:endParaRPr>
          </a:p>
        </p:txBody>
      </p:sp>
      <p:grpSp>
        <p:nvGrpSpPr>
          <p:cNvPr id="6" name="Group 22"/>
          <p:cNvGrpSpPr/>
          <p:nvPr/>
        </p:nvGrpSpPr>
        <p:grpSpPr>
          <a:xfrm>
            <a:off x="-609600" y="1143000"/>
            <a:ext cx="6400800" cy="685800"/>
            <a:chOff x="-384" y="720"/>
            <a:chExt cx="4032" cy="432"/>
          </a:xfrm>
        </p:grpSpPr>
        <p:sp>
          <p:nvSpPr>
            <p:cNvPr id="62479" name="Line 23"/>
            <p:cNvSpPr/>
            <p:nvPr/>
          </p:nvSpPr>
          <p:spPr>
            <a:xfrm>
              <a:off x="912" y="1152"/>
              <a:ext cx="2112" cy="0"/>
            </a:xfrm>
            <a:prstGeom prst="line">
              <a:avLst/>
            </a:prstGeom>
            <a:ln w="57150" cap="flat" cmpd="sng">
              <a:solidFill>
                <a:schemeClr val="bg2"/>
              </a:solidFill>
              <a:prstDash val="solid"/>
              <a:headEnd type="none" w="med" len="med"/>
              <a:tailEnd type="none" w="med" len="med"/>
            </a:ln>
          </p:spPr>
        </p:sp>
        <p:sp>
          <p:nvSpPr>
            <p:cNvPr id="62480" name="Text Box 24"/>
            <p:cNvSpPr txBox="1"/>
            <p:nvPr/>
          </p:nvSpPr>
          <p:spPr>
            <a:xfrm>
              <a:off x="-384" y="720"/>
              <a:ext cx="4032"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600" b="0" dirty="0">
                  <a:solidFill>
                    <a:srgbClr val="6600CC"/>
                  </a:solidFill>
                  <a:latin typeface="Times New Roman" panose="02020603050405020304" pitchFamily="18" charset="0"/>
                  <a:ea typeface="宋体" panose="02010600030101010101" pitchFamily="2" charset="-122"/>
                </a:rPr>
                <a:t>          s-&gt;next = p-&gt;next;  </a:t>
              </a:r>
              <a:endParaRPr lang="en-US" altLang="zh-CN" sz="3600" b="0" dirty="0">
                <a:solidFill>
                  <a:srgbClr val="6600CC"/>
                </a:solidFill>
                <a:latin typeface="Times New Roman" panose="02020603050405020304" pitchFamily="18" charset="0"/>
                <a:ea typeface="宋体" panose="02010600030101010101" pitchFamily="2" charset="-122"/>
              </a:endParaRPr>
            </a:p>
          </p:txBody>
        </p:sp>
      </p:grpSp>
      <p:grpSp>
        <p:nvGrpSpPr>
          <p:cNvPr id="7" name="Group 25"/>
          <p:cNvGrpSpPr/>
          <p:nvPr/>
        </p:nvGrpSpPr>
        <p:grpSpPr>
          <a:xfrm>
            <a:off x="-228600" y="2057400"/>
            <a:ext cx="5562600" cy="1054100"/>
            <a:chOff x="-144" y="1296"/>
            <a:chExt cx="3504" cy="664"/>
          </a:xfrm>
        </p:grpSpPr>
        <p:sp>
          <p:nvSpPr>
            <p:cNvPr id="62477" name="Line 26"/>
            <p:cNvSpPr/>
            <p:nvPr/>
          </p:nvSpPr>
          <p:spPr>
            <a:xfrm>
              <a:off x="912" y="1776"/>
              <a:ext cx="1344" cy="0"/>
            </a:xfrm>
            <a:prstGeom prst="line">
              <a:avLst/>
            </a:prstGeom>
            <a:ln w="57150" cap="flat" cmpd="sng">
              <a:solidFill>
                <a:schemeClr val="bg2"/>
              </a:solidFill>
              <a:prstDash val="solid"/>
              <a:headEnd type="none" w="med" len="med"/>
              <a:tailEnd type="none" w="med" len="med"/>
            </a:ln>
          </p:spPr>
        </p:sp>
        <p:sp>
          <p:nvSpPr>
            <p:cNvPr id="62478" name="Text Box 27"/>
            <p:cNvSpPr txBox="1"/>
            <p:nvPr/>
          </p:nvSpPr>
          <p:spPr>
            <a:xfrm>
              <a:off x="-144" y="1296"/>
              <a:ext cx="3504" cy="66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600" b="0" dirty="0">
                  <a:solidFill>
                    <a:srgbClr val="6600CC"/>
                  </a:solidFill>
                  <a:latin typeface="Times New Roman" panose="02020603050405020304" pitchFamily="18" charset="0"/>
                  <a:ea typeface="宋体" panose="02010600030101010101" pitchFamily="2" charset="-122"/>
                </a:rPr>
                <a:t>p</a:t>
              </a:r>
              <a:r>
                <a:rPr lang="en-US" altLang="zh-CN" sz="3600" dirty="0">
                  <a:solidFill>
                    <a:srgbClr val="6600CC"/>
                  </a:solidFill>
                  <a:latin typeface="Times New Roman" panose="02020603050405020304" pitchFamily="18" charset="0"/>
                  <a:ea typeface="宋体" panose="02010600030101010101" pitchFamily="2" charset="-122"/>
                </a:rPr>
                <a:t>-&gt;</a:t>
              </a:r>
              <a:r>
                <a:rPr lang="en-US" altLang="zh-CN" sz="3600" b="0" dirty="0">
                  <a:solidFill>
                    <a:srgbClr val="6600CC"/>
                  </a:solidFill>
                  <a:latin typeface="Times New Roman" panose="02020603050405020304" pitchFamily="18" charset="0"/>
                  <a:ea typeface="宋体" panose="02010600030101010101" pitchFamily="2" charset="-122"/>
                </a:rPr>
                <a:t>next = s;</a:t>
              </a:r>
              <a:endParaRPr lang="en-US" altLang="zh-CN" sz="3600" b="0" dirty="0">
                <a:solidFill>
                  <a:srgbClr val="6600CC"/>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None/>
              </a:pPr>
              <a:endParaRPr lang="en-US" altLang="zh-CN" sz="1800" b="0" dirty="0">
                <a:solidFill>
                  <a:schemeClr val="tx1"/>
                </a:solidFill>
                <a:latin typeface="Comic Sans MS" panose="030F0702030302020204" pitchFamily="66"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2836"/>
                                        </p:tgtEl>
                                        <p:attrNameLst>
                                          <p:attrName>style.visibility</p:attrName>
                                        </p:attrNameLst>
                                      </p:cBhvr>
                                      <p:to>
                                        <p:strVal val="visible"/>
                                      </p:to>
                                    </p:set>
                                    <p:animEffect transition="in" filter="wipe(left)">
                                      <p:cBhvr>
                                        <p:cTn id="16" dur="500"/>
                                        <p:tgtEl>
                                          <p:spTgt spid="16283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2837"/>
                                        </p:tgtEl>
                                        <p:attrNameLst>
                                          <p:attrName>style.visibility</p:attrName>
                                        </p:attrNameLst>
                                      </p:cBhvr>
                                      <p:to>
                                        <p:strVal val="visible"/>
                                      </p:to>
                                    </p:set>
                                    <p:animEffect transition="in" filter="wipe(left)">
                                      <p:cBhvr>
                                        <p:cTn id="25" dur="500"/>
                                        <p:tgtEl>
                                          <p:spTgt spid="1628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2472"/>
                                        </p:tgtEl>
                                        <p:attrNameLst>
                                          <p:attrName>style.visibility</p:attrName>
                                        </p:attrNameLst>
                                      </p:cBhvr>
                                      <p:to>
                                        <p:strVal val="visible"/>
                                      </p:to>
                                    </p:set>
                                    <p:animEffect transition="in" filter="wipe(left)">
                                      <p:cBhvr>
                                        <p:cTn id="30" dur="500"/>
                                        <p:tgtEl>
                                          <p:spTgt spid="624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62830"/>
                                        </p:tgtEl>
                                        <p:attrNameLst>
                                          <p:attrName>style.visibility</p:attrName>
                                        </p:attrNameLst>
                                      </p:cBhvr>
                                      <p:to>
                                        <p:strVal val="visible"/>
                                      </p:to>
                                    </p:set>
                                    <p:animEffect transition="in" filter="wipe(right)">
                                      <p:cBhvr>
                                        <p:cTn id="40" dur="500"/>
                                        <p:tgtEl>
                                          <p:spTgt spid="162830"/>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499"/>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vertical)">
                                      <p:cBhvr>
                                        <p:cTn id="48" dur="500"/>
                                        <p:tgtEl>
                                          <p:spTgt spid="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2834"/>
                                        </p:tgtEl>
                                        <p:attrNameLst>
                                          <p:attrName>style.visibility</p:attrName>
                                        </p:attrNameLst>
                                      </p:cBhvr>
                                      <p:to>
                                        <p:strVal val="visible"/>
                                      </p:to>
                                    </p:set>
                                    <p:animEffect transition="in" filter="wipe(left)">
                                      <p:cBhvr>
                                        <p:cTn id="52" dur="500"/>
                                        <p:tgtEl>
                                          <p:spTgt spid="162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0" grpId="0" animBg="1"/>
      <p:bldP spid="162836" grpId="0" animBg="1"/>
      <p:bldP spid="1628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p:nvPr/>
        </p:nvSpPr>
        <p:spPr>
          <a:xfrm>
            <a:off x="409575" y="3402013"/>
            <a:ext cx="8235950" cy="2225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b="0" dirty="0">
                <a:solidFill>
                  <a:srgbClr val="3333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因此，在单链表中第 </a:t>
            </a:r>
            <a:r>
              <a:rPr lang="en-US" altLang="zh-CN" b="0" dirty="0">
                <a:solidFill>
                  <a:srgbClr val="000000"/>
                </a:solidFill>
                <a:latin typeface="Times New Roman" panose="02020603050405020304" pitchFamily="18" charset="0"/>
                <a:ea typeface="宋体" panose="02010600030101010101" pitchFamily="2" charset="-122"/>
              </a:rPr>
              <a:t>i </a:t>
            </a:r>
            <a:r>
              <a:rPr lang="zh-CN" altLang="en-US" b="0" dirty="0">
                <a:solidFill>
                  <a:srgbClr val="000000"/>
                </a:solidFill>
                <a:latin typeface="Times New Roman" panose="02020603050405020304" pitchFamily="18" charset="0"/>
                <a:ea typeface="宋体" panose="02010600030101010101" pitchFamily="2" charset="-122"/>
              </a:rPr>
              <a:t>个结点之前进行插入的基本操作为：</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FF0000"/>
                </a:solidFill>
                <a:latin typeface="Times New Roman" panose="02020603050405020304" pitchFamily="18" charset="0"/>
                <a:ea typeface="宋体" panose="02010600030101010101" pitchFamily="2" charset="-122"/>
              </a:rPr>
              <a:t>找到线性表中第</a:t>
            </a:r>
            <a:r>
              <a:rPr lang="en-US" altLang="zh-CN" b="0" dirty="0">
                <a:solidFill>
                  <a:srgbClr val="FF0000"/>
                </a:solidFill>
                <a:latin typeface="Times New Roman" panose="02020603050405020304" pitchFamily="18" charset="0"/>
                <a:ea typeface="宋体" panose="02010600030101010101" pitchFamily="2" charset="-122"/>
              </a:rPr>
              <a:t>i-1</a:t>
            </a:r>
            <a:r>
              <a:rPr lang="zh-CN" altLang="en-US" b="0" dirty="0">
                <a:solidFill>
                  <a:srgbClr val="FF0000"/>
                </a:solidFill>
                <a:latin typeface="Times New Roman" panose="02020603050405020304" pitchFamily="18" charset="0"/>
                <a:ea typeface="宋体" panose="02010600030101010101" pitchFamily="2" charset="-122"/>
              </a:rPr>
              <a:t>个结点，然后修改其指向后继的指针</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63491" name="Text Box 3"/>
          <p:cNvSpPr txBox="1"/>
          <p:nvPr/>
        </p:nvSpPr>
        <p:spPr>
          <a:xfrm>
            <a:off x="471488" y="1425575"/>
            <a:ext cx="8218487" cy="1692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b="0" dirty="0">
                <a:solidFill>
                  <a:srgbClr val="660033"/>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可见，在链表中插入结点只需要修改指针。但是，如果要在第 </a:t>
            </a:r>
            <a:r>
              <a:rPr lang="en-US" altLang="zh-CN" b="0" dirty="0">
                <a:solidFill>
                  <a:srgbClr val="000000"/>
                </a:solidFill>
                <a:latin typeface="Times New Roman" panose="02020603050405020304" pitchFamily="18" charset="0"/>
                <a:ea typeface="宋体" panose="02010600030101010101" pitchFamily="2" charset="-122"/>
              </a:rPr>
              <a:t>i </a:t>
            </a:r>
            <a:r>
              <a:rPr lang="zh-CN" altLang="en-US" b="0" dirty="0">
                <a:solidFill>
                  <a:srgbClr val="000000"/>
                </a:solidFill>
                <a:latin typeface="Times New Roman" panose="02020603050405020304" pitchFamily="18" charset="0"/>
                <a:ea typeface="宋体" panose="02010600030101010101" pitchFamily="2" charset="-122"/>
              </a:rPr>
              <a:t>个结点之前插入元素，</a:t>
            </a:r>
            <a:r>
              <a:rPr lang="zh-CN" altLang="en-US" b="0" dirty="0">
                <a:solidFill>
                  <a:srgbClr val="FF0000"/>
                </a:solidFill>
                <a:latin typeface="Times New Roman" panose="02020603050405020304" pitchFamily="18" charset="0"/>
                <a:ea typeface="宋体" panose="02010600030101010101" pitchFamily="2" charset="-122"/>
              </a:rPr>
              <a:t>修改的是第 </a:t>
            </a:r>
            <a:r>
              <a:rPr lang="en-US" altLang="zh-CN" b="0" dirty="0">
                <a:solidFill>
                  <a:srgbClr val="FF0000"/>
                </a:solidFill>
                <a:latin typeface="Times New Roman" panose="02020603050405020304" pitchFamily="18" charset="0"/>
                <a:ea typeface="宋体" panose="02010600030101010101" pitchFamily="2" charset="-122"/>
              </a:rPr>
              <a:t>i-1 </a:t>
            </a:r>
            <a:r>
              <a:rPr lang="zh-CN" altLang="en-US" b="0" dirty="0">
                <a:solidFill>
                  <a:srgbClr val="FF0000"/>
                </a:solidFill>
                <a:latin typeface="Times New Roman" panose="02020603050405020304" pitchFamily="18" charset="0"/>
                <a:ea typeface="宋体" panose="02010600030101010101" pitchFamily="2" charset="-122"/>
              </a:rPr>
              <a:t>个结点的指针</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p:nvPr/>
        </p:nvSpPr>
        <p:spPr>
          <a:xfrm>
            <a:off x="0" y="238125"/>
            <a:ext cx="8175625" cy="54340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Status ListInsert_L(LinkList &amp;L, int i, ElemType e)</a:t>
            </a:r>
            <a:endParaRPr lang="en-US" altLang="zh-CN" dirty="0">
              <a:solidFill>
                <a:schemeClr val="bg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None/>
            </a:pPr>
            <a:r>
              <a:rPr lang="en-US" altLang="zh-CN"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L </a:t>
            </a:r>
            <a:r>
              <a:rPr lang="zh-CN" altLang="en-US" sz="2400" b="0" dirty="0">
                <a:solidFill>
                  <a:srgbClr val="000000"/>
                </a:solidFill>
                <a:latin typeface="Times New Roman" panose="02020603050405020304" pitchFamily="18" charset="0"/>
                <a:ea typeface="宋体" panose="02010600030101010101" pitchFamily="2" charset="-122"/>
              </a:rPr>
              <a:t>为带头结点的单链表的头指针，本算法在链表中</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个结点之前插入新的元素 </a:t>
            </a:r>
            <a:r>
              <a:rPr lang="en-US" altLang="zh-CN" sz="2400" b="0" dirty="0">
                <a:solidFill>
                  <a:srgbClr val="000000"/>
                </a:solidFill>
                <a:latin typeface="Times New Roman" panose="02020603050405020304" pitchFamily="18" charset="0"/>
                <a:ea typeface="宋体" panose="02010600030101010101" pitchFamily="2" charset="-122"/>
              </a:rPr>
              <a:t>e</a:t>
            </a:r>
            <a:endParaRPr lang="en-US" altLang="zh-CN"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64867" name="Text Box 3">
            <a:hlinkClick r:id="" action="ppaction://hlinkshowjump?jump=nextslide"/>
          </p:cNvPr>
          <p:cNvSpPr txBox="1"/>
          <p:nvPr/>
        </p:nvSpPr>
        <p:spPr>
          <a:xfrm>
            <a:off x="426403" y="5441950"/>
            <a:ext cx="7448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s=(LinkList)malloc(sizeof(LNode));</a:t>
            </a:r>
            <a:r>
              <a:rPr lang="en-US" altLang="zh-CN" b="0" dirty="0">
                <a:solidFill>
                  <a:srgbClr val="6600CC"/>
                </a:solidFill>
                <a:latin typeface="Times New Roman" panose="02020603050405020304" pitchFamily="18" charset="0"/>
                <a:ea typeface="宋体" panose="02010600030101010101" pitchFamily="2" charset="-122"/>
              </a:rPr>
              <a:t> </a:t>
            </a:r>
            <a:endParaRPr lang="en-US" altLang="zh-CN" b="0" dirty="0">
              <a:solidFill>
                <a:srgbClr val="000099"/>
              </a:solidFill>
              <a:latin typeface="Times New Roman" panose="02020603050405020304" pitchFamily="18" charset="0"/>
              <a:ea typeface="宋体" panose="02010600030101010101" pitchFamily="2" charset="-122"/>
            </a:endParaRPr>
          </a:p>
        </p:txBody>
      </p:sp>
      <p:sp>
        <p:nvSpPr>
          <p:cNvPr id="164868" name="Rectangle 4"/>
          <p:cNvSpPr/>
          <p:nvPr/>
        </p:nvSpPr>
        <p:spPr>
          <a:xfrm>
            <a:off x="407988" y="2235200"/>
            <a:ext cx="6453187" cy="1630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p = L;  j = 0;</a:t>
            </a:r>
            <a:endParaRPr lang="en-US" altLang="zh-CN"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while </a:t>
            </a:r>
            <a:r>
              <a:rPr lang="en-US" altLang="zh-CN" b="0" dirty="0">
                <a:solidFill>
                  <a:srgbClr val="6600CC"/>
                </a:solidFill>
                <a:latin typeface="Times New Roman" panose="02020603050405020304" pitchFamily="18" charset="0"/>
                <a:ea typeface="宋体" panose="02010600030101010101" pitchFamily="2" charset="-122"/>
              </a:rPr>
              <a:t>(p </a:t>
            </a:r>
            <a:r>
              <a:rPr lang="en-US" altLang="zh-CN" dirty="0">
                <a:solidFill>
                  <a:srgbClr val="6600CC"/>
                </a:solidFill>
                <a:latin typeface="Times New Roman" panose="02020603050405020304" pitchFamily="18" charset="0"/>
                <a:ea typeface="宋体" panose="02010600030101010101" pitchFamily="2" charset="-122"/>
              </a:rPr>
              <a:t>&amp;&amp;</a:t>
            </a:r>
            <a:r>
              <a:rPr lang="en-US" altLang="zh-CN" b="0" dirty="0">
                <a:solidFill>
                  <a:srgbClr val="6600CC"/>
                </a:solidFill>
                <a:latin typeface="Times New Roman" panose="02020603050405020304" pitchFamily="18" charset="0"/>
                <a:ea typeface="宋体" panose="02010600030101010101" pitchFamily="2" charset="-122"/>
              </a:rPr>
              <a:t> j &lt; </a:t>
            </a:r>
            <a:r>
              <a:rPr lang="en-US" altLang="zh-CN" b="0" dirty="0">
                <a:solidFill>
                  <a:srgbClr val="000000"/>
                </a:solidFill>
                <a:latin typeface="Times New Roman" panose="02020603050405020304" pitchFamily="18" charset="0"/>
                <a:ea typeface="宋体" panose="02010600030101010101" pitchFamily="2" charset="-122"/>
              </a:rPr>
              <a:t>i-1</a:t>
            </a:r>
            <a:r>
              <a:rPr lang="en-US" altLang="zh-CN" b="0" dirty="0">
                <a:solidFill>
                  <a:srgbClr val="6600CC"/>
                </a:solidFill>
                <a:latin typeface="Times New Roman" panose="02020603050405020304" pitchFamily="18" charset="0"/>
                <a:ea typeface="宋体" panose="02010600030101010101" pitchFamily="2" charset="-122"/>
              </a:rPr>
              <a:t>) </a:t>
            </a:r>
            <a:endParaRPr lang="en-US" altLang="zh-CN" b="0"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 </a:t>
            </a:r>
            <a:r>
              <a:rPr lang="en-US" altLang="zh-CN" b="0" dirty="0">
                <a:solidFill>
                  <a:srgbClr val="6600CC"/>
                </a:solidFill>
                <a:latin typeface="Times New Roman" panose="02020603050405020304" pitchFamily="18" charset="0"/>
                <a:ea typeface="宋体" panose="02010600030101010101" pitchFamily="2" charset="-122"/>
              </a:rPr>
              <a:t>p = p-&gt;next;  ++j; </a:t>
            </a:r>
            <a:r>
              <a:rPr lang="en-US" altLang="zh-CN" dirty="0">
                <a:solidFill>
                  <a:srgbClr val="6600CC"/>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寻找第 </a:t>
            </a:r>
            <a:r>
              <a:rPr lang="en-US" altLang="zh-CN" sz="2400" b="0" dirty="0">
                <a:solidFill>
                  <a:srgbClr val="000000"/>
                </a:solidFill>
                <a:latin typeface="Times New Roman" panose="02020603050405020304" pitchFamily="18" charset="0"/>
                <a:ea typeface="宋体" panose="02010600030101010101" pitchFamily="2" charset="-122"/>
              </a:rPr>
              <a:t>i-1 </a:t>
            </a:r>
            <a:r>
              <a:rPr lang="zh-CN" altLang="en-US" sz="2400" b="0" dirty="0">
                <a:solidFill>
                  <a:srgbClr val="000000"/>
                </a:solidFill>
                <a:latin typeface="Times New Roman" panose="02020603050405020304" pitchFamily="18" charset="0"/>
                <a:ea typeface="宋体" panose="02010600030101010101" pitchFamily="2" charset="-122"/>
              </a:rPr>
              <a:t>个结点</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64869" name="Rectangle 5"/>
          <p:cNvSpPr/>
          <p:nvPr/>
        </p:nvSpPr>
        <p:spPr>
          <a:xfrm>
            <a:off x="416878" y="4014788"/>
            <a:ext cx="8610600" cy="11245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if</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p</a:t>
            </a:r>
            <a:r>
              <a:rPr lang="en-US" altLang="zh-CN" dirty="0">
                <a:solidFill>
                  <a:srgbClr val="000000"/>
                </a:solidFill>
                <a:latin typeface="Times New Roman" panose="02020603050405020304" pitchFamily="18" charset="0"/>
                <a:ea typeface="宋体" panose="02010600030101010101" pitchFamily="2" charset="-122"/>
              </a:rPr>
              <a:t> || </a:t>
            </a:r>
            <a:r>
              <a:rPr lang="en-US" altLang="zh-CN" b="0" dirty="0">
                <a:solidFill>
                  <a:srgbClr val="000000"/>
                </a:solidFill>
                <a:latin typeface="Times New Roman" panose="02020603050405020304" pitchFamily="18" charset="0"/>
                <a:ea typeface="宋体" panose="02010600030101010101" pitchFamily="2" charset="-122"/>
              </a:rPr>
              <a:t>j &gt; i-1)</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return</a:t>
            </a:r>
            <a:r>
              <a:rPr lang="en-US" altLang="zh-CN" b="0" dirty="0">
                <a:solidFill>
                  <a:srgbClr val="000000"/>
                </a:solidFill>
                <a:latin typeface="Times New Roman" panose="02020603050405020304" pitchFamily="18" charset="0"/>
                <a:ea typeface="宋体" panose="02010600030101010101" pitchFamily="2" charset="-122"/>
              </a:rPr>
              <a:t> ERROR;</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i </a:t>
            </a:r>
            <a:r>
              <a:rPr lang="zh-CN" altLang="en-US" sz="2400" b="0" dirty="0">
                <a:solidFill>
                  <a:srgbClr val="000000"/>
                </a:solidFill>
                <a:latin typeface="Times New Roman" panose="02020603050405020304" pitchFamily="18" charset="0"/>
                <a:ea typeface="宋体" panose="02010600030101010101" pitchFamily="2" charset="-122"/>
                <a:sym typeface="+mn-ea"/>
              </a:rPr>
              <a:t>小于</a:t>
            </a:r>
            <a:r>
              <a:rPr lang="en-US" altLang="zh-CN" sz="2400" b="0" dirty="0">
                <a:solidFill>
                  <a:srgbClr val="000000"/>
                </a:solidFill>
                <a:latin typeface="Times New Roman" panose="02020603050405020304" pitchFamily="18" charset="0"/>
                <a:ea typeface="宋体" panose="02010600030101010101" pitchFamily="2" charset="-122"/>
                <a:sym typeface="+mn-ea"/>
              </a:rPr>
              <a:t>1</a:t>
            </a:r>
            <a:r>
              <a:rPr lang="zh-CN" altLang="en-US" sz="2400" b="0" dirty="0">
                <a:solidFill>
                  <a:srgbClr val="000000"/>
                </a:solidFill>
                <a:latin typeface="Times New Roman" panose="02020603050405020304" pitchFamily="18" charset="0"/>
                <a:ea typeface="宋体" panose="02010600030101010101" pitchFamily="2" charset="-122"/>
                <a:sym typeface="+mn-ea"/>
              </a:rPr>
              <a:t>或者</a:t>
            </a:r>
            <a:r>
              <a:rPr lang="zh-CN" altLang="en-US" sz="2400" b="0" dirty="0">
                <a:solidFill>
                  <a:srgbClr val="FF0000"/>
                </a:solidFill>
                <a:latin typeface="Times New Roman" panose="02020603050405020304" pitchFamily="18" charset="0"/>
                <a:ea typeface="宋体" panose="02010600030101010101" pitchFamily="2" charset="-122"/>
              </a:rPr>
              <a:t>大于表长</a:t>
            </a:r>
            <a:r>
              <a:rPr lang="en-US" altLang="zh-CN" sz="2400" b="0" dirty="0">
                <a:solidFill>
                  <a:srgbClr val="FF0000"/>
                </a:solidFill>
                <a:latin typeface="Times New Roman" panose="02020603050405020304" pitchFamily="18" charset="0"/>
                <a:ea typeface="宋体" panose="02010600030101010101" pitchFamily="2" charset="-122"/>
              </a:rPr>
              <a:t>+1</a:t>
            </a:r>
            <a:r>
              <a:rPr lang="en-US" altLang="zh-CN" sz="2400" b="0" dirty="0">
                <a:solidFill>
                  <a:srgbClr val="000000"/>
                </a:solidFill>
                <a:latin typeface="Times New Roman" panose="02020603050405020304" pitchFamily="18" charset="0"/>
                <a:ea typeface="宋体" panose="02010600030101010101" pitchFamily="2" charset="-122"/>
              </a:rPr>
              <a:t> </a:t>
            </a:r>
            <a:endParaRPr lang="en-US" altLang="zh-CN"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4868"/>
                                        </p:tgtEl>
                                        <p:attrNameLst>
                                          <p:attrName>style.visibility</p:attrName>
                                        </p:attrNameLst>
                                      </p:cBhvr>
                                      <p:to>
                                        <p:strVal val="visible"/>
                                      </p:to>
                                    </p:set>
                                    <p:animEffect transition="in" filter="wipe(left)">
                                      <p:cBhvr>
                                        <p:cTn id="12" dur="300"/>
                                        <p:tgtEl>
                                          <p:spTgt spid="164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9"/>
                                        </p:tgtEl>
                                        <p:attrNameLst>
                                          <p:attrName>style.visibility</p:attrName>
                                        </p:attrNameLst>
                                      </p:cBhvr>
                                      <p:to>
                                        <p:strVal val="visible"/>
                                      </p:to>
                                    </p:set>
                                    <p:animEffect transition="in" filter="wipe(left)">
                                      <p:cBhvr>
                                        <p:cTn id="17" dur="500"/>
                                        <p:tgtEl>
                                          <p:spTgt spid="16486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164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P spid="164867" grpId="0"/>
      <p:bldP spid="164868" grpId="0"/>
      <p:bldP spid="1648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p:nvPr/>
        </p:nvSpPr>
        <p:spPr>
          <a:xfrm>
            <a:off x="762000" y="1295400"/>
            <a:ext cx="8077200" cy="2655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s-&gt;data = e; </a:t>
            </a:r>
            <a:endParaRPr lang="en-US" altLang="zh-CN" dirty="0">
              <a:solidFill>
                <a:srgbClr val="6600CC"/>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s-&gt;next = p-&gt;next;  p-&gt;next = s;</a:t>
            </a:r>
            <a:r>
              <a:rPr lang="en-US" altLang="zh-CN" b="0" dirty="0">
                <a:solidFill>
                  <a:srgbClr val="000099"/>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插入</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return</a:t>
            </a:r>
            <a:r>
              <a:rPr lang="en-US" altLang="zh-CN" b="0" dirty="0">
                <a:solidFill>
                  <a:srgbClr val="000000"/>
                </a:solidFill>
                <a:latin typeface="Times New Roman" panose="02020603050405020304" pitchFamily="18" charset="0"/>
                <a:ea typeface="宋体" panose="02010600030101010101" pitchFamily="2" charset="-122"/>
              </a:rPr>
              <a:t> OK;</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 ListInsert_L</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65891" name="Text Box 3"/>
          <p:cNvSpPr txBox="1"/>
          <p:nvPr/>
        </p:nvSpPr>
        <p:spPr>
          <a:xfrm>
            <a:off x="623888" y="4038600"/>
            <a:ext cx="3756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算法的时间复杂度为：</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65892" name="Text Box 4"/>
          <p:cNvSpPr txBox="1"/>
          <p:nvPr/>
        </p:nvSpPr>
        <p:spPr>
          <a:xfrm>
            <a:off x="1949450" y="4729163"/>
            <a:ext cx="28336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(ListLength(L))</a:t>
            </a:r>
            <a:endParaRPr lang="en-US" altLang="zh-CN"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Effect transition="in" filter="wipe(left)">
                                      <p:cBhvr>
                                        <p:cTn id="13"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p:nvPr/>
        </p:nvSpPr>
        <p:spPr>
          <a:xfrm>
            <a:off x="455613" y="2800350"/>
            <a:ext cx="815975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b="0" dirty="0" smtClean="0">
                <a:solidFill>
                  <a:srgbClr val="FF0000"/>
                </a:solidFill>
                <a:latin typeface="Times New Roman" panose="02020603050405020304" pitchFamily="18" charset="0"/>
                <a:ea typeface="宋体" panose="02010600030101010101" pitchFamily="2" charset="-122"/>
              </a:rPr>
              <a:t>不行！</a:t>
            </a:r>
            <a:r>
              <a:rPr lang="zh-CN" altLang="en-US" b="0" dirty="0" smtClean="0">
                <a:solidFill>
                  <a:srgbClr val="000000"/>
                </a:solidFill>
                <a:latin typeface="Times New Roman" panose="02020603050405020304" pitchFamily="18" charset="0"/>
                <a:ea typeface="宋体" panose="02010600030101010101" pitchFamily="2" charset="-122"/>
              </a:rPr>
              <a:t>因为</a:t>
            </a:r>
            <a:r>
              <a:rPr lang="zh-CN" altLang="en-US" b="0" dirty="0">
                <a:solidFill>
                  <a:srgbClr val="000000"/>
                </a:solidFill>
                <a:latin typeface="Times New Roman" panose="02020603050405020304" pitchFamily="18" charset="0"/>
                <a:ea typeface="宋体" panose="02010600030101010101" pitchFamily="2" charset="-122"/>
              </a:rPr>
              <a:t>插入时修改的是前驱结点的指针，因此算法中的目标是找第 </a:t>
            </a:r>
            <a:r>
              <a:rPr lang="en-US" altLang="zh-CN" b="0" dirty="0">
                <a:solidFill>
                  <a:srgbClr val="000000"/>
                </a:solidFill>
                <a:latin typeface="Times New Roman" panose="02020603050405020304" pitchFamily="18" charset="0"/>
                <a:ea typeface="宋体" panose="02010600030101010101" pitchFamily="2" charset="-122"/>
              </a:rPr>
              <a:t>i</a:t>
            </a:r>
            <a:r>
              <a:rPr lang="zh-CN" altLang="en-US" b="0" dirty="0">
                <a:solidFill>
                  <a:srgbClr val="000000"/>
                </a:solidFill>
                <a:latin typeface="Times New Roman" panose="02020603050405020304" pitchFamily="18" charset="0"/>
                <a:ea typeface="宋体" panose="02010600030101010101" pitchFamily="2" charset="-122"/>
              </a:rPr>
              <a:t>个结点的前驱，如果一开始 </a:t>
            </a:r>
            <a:r>
              <a:rPr lang="en-US" altLang="zh-CN" b="0" dirty="0">
                <a:solidFill>
                  <a:srgbClr val="000000"/>
                </a:solidFill>
                <a:latin typeface="Times New Roman" panose="02020603050405020304" pitchFamily="18" charset="0"/>
                <a:ea typeface="宋体" panose="02010600030101010101" pitchFamily="2" charset="-122"/>
              </a:rPr>
              <a:t>p </a:t>
            </a:r>
            <a:r>
              <a:rPr lang="zh-CN" altLang="en-US" b="0" dirty="0">
                <a:solidFill>
                  <a:srgbClr val="000000"/>
                </a:solidFill>
                <a:latin typeface="Times New Roman" panose="02020603050405020304" pitchFamily="18" charset="0"/>
                <a:ea typeface="宋体" panose="02010600030101010101" pitchFamily="2" charset="-122"/>
              </a:rPr>
              <a:t>就指向第一个结点，那么当</a:t>
            </a:r>
            <a:r>
              <a:rPr lang="en-US" altLang="zh-CN" b="0" dirty="0">
                <a:solidFill>
                  <a:srgbClr val="000000"/>
                </a:solidFill>
                <a:latin typeface="Times New Roman" panose="02020603050405020304" pitchFamily="18" charset="0"/>
                <a:ea typeface="宋体" panose="02010600030101010101" pitchFamily="2" charset="-122"/>
              </a:rPr>
              <a:t>i=1</a:t>
            </a:r>
            <a:r>
              <a:rPr lang="zh-CN" altLang="en-US" b="0" dirty="0">
                <a:solidFill>
                  <a:srgbClr val="000000"/>
                </a:solidFill>
                <a:latin typeface="Times New Roman" panose="02020603050405020304" pitchFamily="18" charset="0"/>
                <a:ea typeface="宋体" panose="02010600030101010101" pitchFamily="2" charset="-122"/>
              </a:rPr>
              <a:t>时就找不到它的前驱了。</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66563" name="Text Box 3"/>
          <p:cNvSpPr txBox="1"/>
          <p:nvPr/>
        </p:nvSpPr>
        <p:spPr>
          <a:xfrm>
            <a:off x="685800" y="5784850"/>
            <a:ext cx="7772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166916" name="Text Box 4"/>
          <p:cNvSpPr txBox="1"/>
          <p:nvPr/>
        </p:nvSpPr>
        <p:spPr>
          <a:xfrm>
            <a:off x="523875" y="4891088"/>
            <a:ext cx="8072438"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b="0" dirty="0">
                <a:solidFill>
                  <a:srgbClr val="FF0000"/>
                </a:solidFill>
                <a:latin typeface="Times New Roman" panose="02020603050405020304" pitchFamily="18" charset="0"/>
                <a:ea typeface="宋体" panose="02010600030101010101" pitchFamily="2" charset="-122"/>
              </a:rPr>
              <a:t>如果单链表没有头结点，则需对在第一个结点之前进行插入的情况单独进行处理。</a:t>
            </a:r>
            <a:endParaRPr lang="zh-CN" altLang="en-US" b="0" dirty="0">
              <a:solidFill>
                <a:srgbClr val="FF0000"/>
              </a:solidFill>
              <a:latin typeface="Times New Roman" panose="02020603050405020304" pitchFamily="18" charset="0"/>
              <a:ea typeface="宋体" panose="02010600030101010101" pitchFamily="2" charset="-122"/>
            </a:endParaRPr>
          </a:p>
        </p:txBody>
      </p:sp>
      <p:sp>
        <p:nvSpPr>
          <p:cNvPr id="166917" name="AutoShape 5"/>
          <p:cNvSpPr/>
          <p:nvPr/>
        </p:nvSpPr>
        <p:spPr>
          <a:xfrm>
            <a:off x="585788" y="1223963"/>
            <a:ext cx="8078787" cy="1408112"/>
          </a:xfrm>
          <a:prstGeom prst="cloudCallout">
            <a:avLst>
              <a:gd name="adj1" fmla="val -49648"/>
              <a:gd name="adj2" fmla="val 26889"/>
            </a:avLst>
          </a:prstGeom>
          <a:solidFill>
            <a:srgbClr val="CCFFCC"/>
          </a:solidFill>
          <a:ln w="9525" cap="flat" cmpd="sng">
            <a:solidFill>
              <a:srgbClr val="FF00FF"/>
            </a:solidFill>
            <a:prstDash val="solid"/>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endParaRPr lang="en-US" altLang="zh-CN" dirty="0">
              <a:solidFill>
                <a:schemeClr val="tx1"/>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这里的变量初始化能否改为</a:t>
            </a:r>
            <a:r>
              <a:rPr lang="zh-CN" altLang="en-US" dirty="0">
                <a:solidFill>
                  <a:schemeClr val="tx1"/>
                </a:solidFill>
                <a:latin typeface="Times New Roman" panose="02020603050405020304" pitchFamily="18" charset="0"/>
                <a:ea typeface="宋体" panose="02010600030101010101" pitchFamily="2" charset="-122"/>
              </a:rPr>
              <a:t> </a:t>
            </a:r>
            <a:br>
              <a:rPr lang="zh-CN" altLang="en-US" dirty="0">
                <a:solidFill>
                  <a:schemeClr val="tx1"/>
                </a:solidFill>
                <a:latin typeface="Times New Roman" panose="02020603050405020304" pitchFamily="18" charset="0"/>
                <a:ea typeface="宋体" panose="02010600030101010101" pitchFamily="2" charset="-122"/>
              </a:rPr>
            </a:br>
            <a:r>
              <a:rPr lang="en-US" altLang="zh-CN" dirty="0">
                <a:solidFill>
                  <a:schemeClr val="tx1"/>
                </a:solidFill>
                <a:latin typeface="Times New Roman" panose="02020603050405020304" pitchFamily="18" charset="0"/>
                <a:ea typeface="宋体" panose="02010600030101010101" pitchFamily="2" charset="-122"/>
              </a:rPr>
              <a:t>p=L-&gt;next; j=1;</a:t>
            </a:r>
            <a:r>
              <a:rPr lang="en-US" altLang="zh-CN" dirty="0">
                <a:solidFill>
                  <a:srgbClr val="FF0000"/>
                </a:solidFill>
                <a:latin typeface="Times New Roman" panose="02020603050405020304" pitchFamily="18" charset="0"/>
                <a:ea typeface="宋体" panose="02010600030101010101" pitchFamily="2" charset="-122"/>
              </a:rPr>
              <a:t>  </a:t>
            </a:r>
            <a:r>
              <a:rPr lang="zh-CN" altLang="en-US" dirty="0" smtClean="0">
                <a:solidFill>
                  <a:srgbClr val="FF0000"/>
                </a:solidFill>
                <a:latin typeface="Times New Roman" panose="02020603050405020304" pitchFamily="18" charset="0"/>
                <a:ea typeface="宋体" panose="02010600030101010101" pitchFamily="2" charset="-122"/>
              </a:rPr>
              <a:t>为什么？</a:t>
            </a:r>
            <a:endParaRPr lang="en-US" altLang="zh-CN" dirty="0">
              <a:solidFill>
                <a:srgbClr val="FF0000"/>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ssolve">
                                      <p:cBhvr>
                                        <p:cTn id="7" dur="500"/>
                                        <p:tgtEl>
                                          <p:spTgt spid="166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6914"/>
                                        </p:tgtEl>
                                        <p:attrNameLst>
                                          <p:attrName>style.visibility</p:attrName>
                                        </p:attrNameLst>
                                      </p:cBhvr>
                                      <p:to>
                                        <p:strVal val="visible"/>
                                      </p:to>
                                    </p:set>
                                    <p:animEffect transition="in" filter="blinds(vertical)">
                                      <p:cBhvr>
                                        <p:cTn id="12" dur="500"/>
                                        <p:tgtEl>
                                          <p:spTgt spid="1669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box(out)">
                                      <p:cBhvr>
                                        <p:cTn id="1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6" grpId="0"/>
      <p:bldP spid="1669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7958" name="Rectangle 22"/>
          <p:cNvSpPr/>
          <p:nvPr/>
        </p:nvSpPr>
        <p:spPr>
          <a:xfrm>
            <a:off x="3962400" y="4648200"/>
            <a:ext cx="2057400" cy="762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67938" name="Text Box 2"/>
          <p:cNvSpPr txBox="1"/>
          <p:nvPr/>
        </p:nvSpPr>
        <p:spPr>
          <a:xfrm>
            <a:off x="392113" y="1238250"/>
            <a:ext cx="7791450" cy="1189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宋体" panose="02010600030101010101" pitchFamily="2" charset="-122"/>
                <a:ea typeface="宋体" panose="02010600030101010101" pitchFamily="2" charset="-122"/>
              </a:rPr>
              <a:t>线性表的操作</a:t>
            </a:r>
            <a:r>
              <a:rPr lang="en-US" altLang="zh-CN" sz="3200" dirty="0">
                <a:solidFill>
                  <a:srgbClr val="6600CC"/>
                </a:solidFill>
                <a:latin typeface="Times New Roman" panose="02020603050405020304" pitchFamily="18" charset="0"/>
                <a:ea typeface="宋体" panose="02010600030101010101" pitchFamily="2" charset="-122"/>
              </a:rPr>
              <a:t>ListDelete (&amp;L, i, </a:t>
            </a:r>
            <a:r>
              <a:rPr lang="en-US" altLang="zh-CN" sz="3200" dirty="0">
                <a:solidFill>
                  <a:srgbClr val="FF0000"/>
                </a:solidFill>
                <a:latin typeface="Times New Roman" panose="02020603050405020304" pitchFamily="18" charset="0"/>
                <a:ea typeface="宋体" panose="02010600030101010101" pitchFamily="2" charset="-122"/>
              </a:rPr>
              <a:t>&amp;e</a:t>
            </a:r>
            <a:r>
              <a:rPr lang="en-US" altLang="zh-CN" sz="3200" dirty="0">
                <a:solidFill>
                  <a:srgbClr val="6600CC"/>
                </a:solidFill>
                <a:latin typeface="Times New Roman" panose="02020603050405020304" pitchFamily="18" charset="0"/>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在链表中的实现：</a:t>
            </a:r>
            <a:endParaRPr lang="zh-CN" altLang="en-US" b="0" dirty="0">
              <a:solidFill>
                <a:srgbClr val="000000"/>
              </a:solidFill>
              <a:latin typeface="宋体" panose="02010600030101010101" pitchFamily="2" charset="-122"/>
              <a:ea typeface="宋体" panose="02010600030101010101" pitchFamily="2" charset="-122"/>
            </a:endParaRPr>
          </a:p>
        </p:txBody>
      </p:sp>
      <p:sp>
        <p:nvSpPr>
          <p:cNvPr id="167939" name="Text Box 3"/>
          <p:cNvSpPr txBox="1"/>
          <p:nvPr/>
        </p:nvSpPr>
        <p:spPr>
          <a:xfrm>
            <a:off x="1074738" y="2413000"/>
            <a:ext cx="6035675" cy="1628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zh-CN" altLang="en-US" b="0" dirty="0">
                <a:solidFill>
                  <a:srgbClr val="000000"/>
                </a:solidFill>
                <a:latin typeface="宋体" panose="02010600030101010101" pitchFamily="2" charset="-122"/>
                <a:ea typeface="宋体" panose="02010600030101010101" pitchFamily="2" charset="-122"/>
              </a:rPr>
              <a:t>有序对 </a:t>
            </a:r>
            <a:r>
              <a:rPr lang="en-US" altLang="zh-CN" sz="3200" dirty="0">
                <a:solidFill>
                  <a:schemeClr val="hlink"/>
                </a:solidFill>
                <a:latin typeface="楷体_GB2312" pitchFamily="49" charset="-122"/>
                <a:ea typeface="楷体_GB2312" pitchFamily="49" charset="-122"/>
              </a:rPr>
              <a:t>&lt;</a:t>
            </a:r>
            <a:r>
              <a:rPr lang="en-US" altLang="zh-CN" sz="3200" dirty="0">
                <a:solidFill>
                  <a:schemeClr val="hlink"/>
                </a:solidFill>
                <a:latin typeface="Times New Roman" panose="02020603050405020304" pitchFamily="18" charset="0"/>
                <a:ea typeface="楷体_GB2312" pitchFamily="49" charset="-122"/>
              </a:rPr>
              <a:t>a</a:t>
            </a:r>
            <a:r>
              <a:rPr lang="en-US" altLang="zh-CN" sz="3200" baseline="-25000" dirty="0">
                <a:solidFill>
                  <a:schemeClr val="hlink"/>
                </a:solidFill>
                <a:latin typeface="Times New Roman" panose="02020603050405020304" pitchFamily="18" charset="0"/>
                <a:ea typeface="楷体_GB2312" pitchFamily="49" charset="-122"/>
              </a:rPr>
              <a:t>i-1</a:t>
            </a:r>
            <a:r>
              <a:rPr lang="en-US" altLang="zh-CN" sz="3200" dirty="0">
                <a:solidFill>
                  <a:schemeClr val="hlink"/>
                </a:solidFill>
                <a:latin typeface="Times New Roman" panose="02020603050405020304" pitchFamily="18" charset="0"/>
                <a:ea typeface="楷体_GB2312" pitchFamily="49" charset="-122"/>
              </a:rPr>
              <a:t>, a</a:t>
            </a:r>
            <a:r>
              <a:rPr lang="en-US" altLang="zh-CN" sz="3200" baseline="-25000" dirty="0">
                <a:solidFill>
                  <a:schemeClr val="hlink"/>
                </a:solidFill>
                <a:latin typeface="Times New Roman" panose="02020603050405020304" pitchFamily="18" charset="0"/>
                <a:ea typeface="楷体_GB2312" pitchFamily="49" charset="-122"/>
              </a:rPr>
              <a:t>i</a:t>
            </a:r>
            <a:r>
              <a:rPr lang="en-US" altLang="zh-CN" sz="3200" dirty="0">
                <a:solidFill>
                  <a:schemeClr val="hlink"/>
                </a:solidFill>
                <a:latin typeface="楷体_GB2312" pitchFamily="49" charset="-122"/>
                <a:ea typeface="楷体_GB2312" pitchFamily="49" charset="-122"/>
              </a:rPr>
              <a:t>&gt;</a:t>
            </a:r>
            <a:r>
              <a:rPr lang="en-US" altLang="zh-CN" sz="3600" dirty="0">
                <a:solidFill>
                  <a:srgbClr val="000099"/>
                </a:solidFill>
                <a:latin typeface="楷体_GB2312" pitchFamily="49" charset="-122"/>
                <a:ea typeface="楷体_GB2312" pitchFamily="49" charset="-122"/>
              </a:rPr>
              <a:t> </a:t>
            </a:r>
            <a:r>
              <a:rPr lang="zh-CN" altLang="en-US" b="0" dirty="0">
                <a:solidFill>
                  <a:srgbClr val="000000"/>
                </a:solidFill>
                <a:latin typeface="宋体" panose="02010600030101010101" pitchFamily="2" charset="-122"/>
                <a:ea typeface="宋体" panose="02010600030101010101" pitchFamily="2" charset="-122"/>
              </a:rPr>
              <a:t>和</a:t>
            </a:r>
            <a:r>
              <a:rPr lang="zh-CN" altLang="en-US" sz="3600" dirty="0">
                <a:solidFill>
                  <a:srgbClr val="000099"/>
                </a:solidFill>
                <a:latin typeface="楷体_GB2312" pitchFamily="49" charset="-122"/>
                <a:ea typeface="楷体_GB2312" pitchFamily="49" charset="-122"/>
              </a:rPr>
              <a:t> </a:t>
            </a:r>
            <a:r>
              <a:rPr lang="en-US" altLang="zh-CN" sz="3200" dirty="0">
                <a:solidFill>
                  <a:schemeClr val="hlink"/>
                </a:solidFill>
                <a:latin typeface="楷体_GB2312" pitchFamily="49" charset="-122"/>
                <a:ea typeface="楷体_GB2312" pitchFamily="49" charset="-122"/>
              </a:rPr>
              <a:t>&lt;</a:t>
            </a:r>
            <a:r>
              <a:rPr lang="en-US" altLang="zh-CN" sz="3200" dirty="0">
                <a:solidFill>
                  <a:schemeClr val="hlink"/>
                </a:solidFill>
                <a:latin typeface="Times New Roman" panose="02020603050405020304" pitchFamily="18" charset="0"/>
                <a:ea typeface="楷体_GB2312" pitchFamily="49" charset="-122"/>
              </a:rPr>
              <a:t>a</a:t>
            </a:r>
            <a:r>
              <a:rPr lang="en-US" altLang="zh-CN" sz="3200" baseline="-25000" dirty="0">
                <a:solidFill>
                  <a:schemeClr val="hlink"/>
                </a:solidFill>
                <a:latin typeface="Times New Roman" panose="02020603050405020304" pitchFamily="18" charset="0"/>
                <a:ea typeface="楷体_GB2312" pitchFamily="49" charset="-122"/>
              </a:rPr>
              <a:t>i</a:t>
            </a:r>
            <a:r>
              <a:rPr lang="en-US" altLang="zh-CN" sz="3200" dirty="0">
                <a:solidFill>
                  <a:schemeClr val="hlink"/>
                </a:solidFill>
                <a:latin typeface="Times New Roman" panose="02020603050405020304" pitchFamily="18" charset="0"/>
                <a:ea typeface="楷体_GB2312" pitchFamily="49" charset="-122"/>
              </a:rPr>
              <a:t>, a</a:t>
            </a:r>
            <a:r>
              <a:rPr lang="en-US" altLang="zh-CN" sz="3200" baseline="-25000" dirty="0">
                <a:solidFill>
                  <a:schemeClr val="hlink"/>
                </a:solidFill>
                <a:latin typeface="Times New Roman" panose="02020603050405020304" pitchFamily="18" charset="0"/>
                <a:ea typeface="楷体_GB2312" pitchFamily="49" charset="-122"/>
              </a:rPr>
              <a:t>i+1</a:t>
            </a:r>
            <a:r>
              <a:rPr lang="en-US" altLang="zh-CN" sz="3200" dirty="0">
                <a:solidFill>
                  <a:schemeClr val="hlink"/>
                </a:solidFill>
                <a:latin typeface="楷体_GB2312" pitchFamily="49" charset="-122"/>
                <a:ea typeface="楷体_GB2312" pitchFamily="49" charset="-122"/>
              </a:rPr>
              <a:t>&gt;</a:t>
            </a:r>
            <a:r>
              <a:rPr lang="en-US" altLang="zh-CN" sz="3600" dirty="0">
                <a:solidFill>
                  <a:srgbClr val="000099"/>
                </a:solidFill>
                <a:latin typeface="楷体_GB2312" pitchFamily="49" charset="-122"/>
                <a:ea typeface="楷体_GB2312" pitchFamily="49" charset="-122"/>
              </a:rPr>
              <a:t> </a:t>
            </a:r>
            <a:endParaRPr lang="en-US" altLang="zh-CN" sz="3600" dirty="0">
              <a:solidFill>
                <a:srgbClr val="000099"/>
              </a:solidFill>
              <a:latin typeface="楷体_GB2312" pitchFamily="49" charset="-122"/>
              <a:ea typeface="楷体_GB2312" pitchFamily="49" charset="-122"/>
            </a:endParaRPr>
          </a:p>
          <a:p>
            <a:pPr marL="0" lvl="0" indent="0" eaLnBrk="1" hangingPunct="1">
              <a:lnSpc>
                <a:spcPct val="140000"/>
              </a:lnSpc>
              <a:spcBef>
                <a:spcPct val="0"/>
              </a:spcBef>
              <a:buClrTx/>
              <a:buNone/>
            </a:pPr>
            <a:r>
              <a:rPr lang="en-US" altLang="zh-CN" sz="3600" dirty="0">
                <a:solidFill>
                  <a:srgbClr val="000099"/>
                </a:solidFill>
                <a:latin typeface="楷体_GB2312" pitchFamily="49" charset="-122"/>
                <a:ea typeface="楷体_GB2312" pitchFamily="49" charset="-122"/>
              </a:rPr>
              <a:t>   </a:t>
            </a:r>
            <a:r>
              <a:rPr lang="zh-CN" altLang="en-US" b="0" dirty="0">
                <a:solidFill>
                  <a:srgbClr val="000000"/>
                </a:solidFill>
                <a:latin typeface="宋体" panose="02010600030101010101" pitchFamily="2" charset="-122"/>
                <a:ea typeface="宋体" panose="02010600030101010101" pitchFamily="2" charset="-122"/>
              </a:rPr>
              <a:t>改变为</a:t>
            </a:r>
            <a:r>
              <a:rPr lang="zh-CN" altLang="en-US" sz="3600" dirty="0">
                <a:solidFill>
                  <a:srgbClr val="000099"/>
                </a:solidFill>
                <a:latin typeface="楷体_GB2312" pitchFamily="49" charset="-122"/>
                <a:ea typeface="楷体_GB2312" pitchFamily="49" charset="-122"/>
              </a:rPr>
              <a:t> </a:t>
            </a:r>
            <a:r>
              <a:rPr lang="en-US" altLang="zh-CN" sz="3200" dirty="0">
                <a:solidFill>
                  <a:schemeClr val="hlink"/>
                </a:solidFill>
                <a:latin typeface="楷体_GB2312" pitchFamily="49" charset="-122"/>
                <a:ea typeface="楷体_GB2312" pitchFamily="49" charset="-122"/>
              </a:rPr>
              <a:t>&lt;</a:t>
            </a:r>
            <a:r>
              <a:rPr lang="en-US" altLang="zh-CN" sz="3200" dirty="0">
                <a:solidFill>
                  <a:schemeClr val="hlink"/>
                </a:solidFill>
                <a:latin typeface="Times New Roman" panose="02020603050405020304" pitchFamily="18" charset="0"/>
                <a:ea typeface="楷体_GB2312" pitchFamily="49" charset="-122"/>
              </a:rPr>
              <a:t>a</a:t>
            </a:r>
            <a:r>
              <a:rPr lang="en-US" altLang="zh-CN" sz="3200" baseline="-25000" dirty="0">
                <a:solidFill>
                  <a:schemeClr val="hlink"/>
                </a:solidFill>
                <a:latin typeface="Times New Roman" panose="02020603050405020304" pitchFamily="18" charset="0"/>
                <a:ea typeface="楷体_GB2312" pitchFamily="49" charset="-122"/>
              </a:rPr>
              <a:t>i-1</a:t>
            </a:r>
            <a:r>
              <a:rPr lang="en-US" altLang="zh-CN" sz="3200" dirty="0">
                <a:solidFill>
                  <a:schemeClr val="hlink"/>
                </a:solidFill>
                <a:latin typeface="Times New Roman" panose="02020603050405020304" pitchFamily="18" charset="0"/>
                <a:ea typeface="楷体_GB2312" pitchFamily="49" charset="-122"/>
              </a:rPr>
              <a:t>, a</a:t>
            </a:r>
            <a:r>
              <a:rPr lang="en-US" altLang="zh-CN" sz="3200" baseline="-25000" dirty="0">
                <a:solidFill>
                  <a:schemeClr val="hlink"/>
                </a:solidFill>
                <a:latin typeface="Times New Roman" panose="02020603050405020304" pitchFamily="18" charset="0"/>
                <a:ea typeface="楷体_GB2312" pitchFamily="49" charset="-122"/>
              </a:rPr>
              <a:t>i+1</a:t>
            </a:r>
            <a:r>
              <a:rPr lang="en-US" altLang="zh-CN" sz="3200" dirty="0">
                <a:solidFill>
                  <a:schemeClr val="hlink"/>
                </a:solidFill>
                <a:latin typeface="楷体_GB2312" pitchFamily="49" charset="-122"/>
                <a:ea typeface="楷体_GB2312" pitchFamily="49" charset="-122"/>
              </a:rPr>
              <a:t>&gt;</a:t>
            </a:r>
            <a:endParaRPr lang="en-US" altLang="zh-CN" sz="3200" dirty="0">
              <a:solidFill>
                <a:schemeClr val="hlink"/>
              </a:solidFill>
              <a:latin typeface="楷体_GB2312" pitchFamily="49" charset="-122"/>
              <a:ea typeface="楷体_GB2312" pitchFamily="49" charset="-122"/>
            </a:endParaRPr>
          </a:p>
        </p:txBody>
      </p:sp>
      <p:grpSp>
        <p:nvGrpSpPr>
          <p:cNvPr id="2" name="Group 4"/>
          <p:cNvGrpSpPr/>
          <p:nvPr/>
        </p:nvGrpSpPr>
        <p:grpSpPr>
          <a:xfrm>
            <a:off x="1066800" y="4724400"/>
            <a:ext cx="2057400" cy="609600"/>
            <a:chOff x="672" y="2976"/>
            <a:chExt cx="1296" cy="384"/>
          </a:xfrm>
        </p:grpSpPr>
        <p:sp>
          <p:nvSpPr>
            <p:cNvPr id="67604" name="Rectangle 5"/>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7605" name="Line 6"/>
            <p:cNvSpPr/>
            <p:nvPr/>
          </p:nvSpPr>
          <p:spPr>
            <a:xfrm>
              <a:off x="1776" y="2976"/>
              <a:ext cx="0" cy="384"/>
            </a:xfrm>
            <a:prstGeom prst="line">
              <a:avLst/>
            </a:prstGeom>
            <a:ln w="9525" cap="flat" cmpd="sng">
              <a:solidFill>
                <a:srgbClr val="000099"/>
              </a:solidFill>
              <a:prstDash val="solid"/>
              <a:headEnd type="none" w="med" len="med"/>
              <a:tailEnd type="none" w="med" len="med"/>
            </a:ln>
          </p:spPr>
        </p:sp>
        <p:sp>
          <p:nvSpPr>
            <p:cNvPr id="67606" name="Line 7"/>
            <p:cNvSpPr/>
            <p:nvPr/>
          </p:nvSpPr>
          <p:spPr>
            <a:xfrm>
              <a:off x="672" y="3168"/>
              <a:ext cx="624" cy="0"/>
            </a:xfrm>
            <a:prstGeom prst="line">
              <a:avLst/>
            </a:prstGeom>
            <a:ln w="31750" cap="flat" cmpd="sng">
              <a:solidFill>
                <a:srgbClr val="0000FF"/>
              </a:solidFill>
              <a:prstDash val="solid"/>
              <a:headEnd type="oval" w="sm" len="sm"/>
              <a:tailEnd type="triangle" w="med" len="lg"/>
            </a:ln>
          </p:spPr>
        </p:sp>
      </p:grpSp>
      <p:grpSp>
        <p:nvGrpSpPr>
          <p:cNvPr id="3" name="Group 8"/>
          <p:cNvGrpSpPr/>
          <p:nvPr/>
        </p:nvGrpSpPr>
        <p:grpSpPr>
          <a:xfrm>
            <a:off x="2971800" y="4724400"/>
            <a:ext cx="2133600" cy="609600"/>
            <a:chOff x="1872" y="2976"/>
            <a:chExt cx="1344" cy="384"/>
          </a:xfrm>
        </p:grpSpPr>
        <p:sp>
          <p:nvSpPr>
            <p:cNvPr id="67601" name="Rectangle 9"/>
            <p:cNvSpPr/>
            <p:nvPr/>
          </p:nvSpPr>
          <p:spPr>
            <a:xfrm>
              <a:off x="2544"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7602" name="Line 10"/>
            <p:cNvSpPr/>
            <p:nvPr/>
          </p:nvSpPr>
          <p:spPr>
            <a:xfrm>
              <a:off x="3024" y="2976"/>
              <a:ext cx="0" cy="384"/>
            </a:xfrm>
            <a:prstGeom prst="line">
              <a:avLst/>
            </a:prstGeom>
            <a:ln w="9525" cap="flat" cmpd="sng">
              <a:solidFill>
                <a:srgbClr val="000099"/>
              </a:solidFill>
              <a:prstDash val="solid"/>
              <a:headEnd type="none" w="med" len="med"/>
              <a:tailEnd type="none" w="med" len="med"/>
            </a:ln>
          </p:spPr>
        </p:sp>
        <p:sp>
          <p:nvSpPr>
            <p:cNvPr id="67603" name="Line 11"/>
            <p:cNvSpPr/>
            <p:nvPr/>
          </p:nvSpPr>
          <p:spPr>
            <a:xfrm>
              <a:off x="1872" y="3168"/>
              <a:ext cx="672" cy="0"/>
            </a:xfrm>
            <a:prstGeom prst="line">
              <a:avLst/>
            </a:prstGeom>
            <a:ln w="31750" cap="flat" cmpd="sng">
              <a:solidFill>
                <a:srgbClr val="0000FF"/>
              </a:solidFill>
              <a:prstDash val="solid"/>
              <a:headEnd type="oval" w="sm" len="sm"/>
              <a:tailEnd type="triangle" w="med" len="lg"/>
            </a:ln>
          </p:spPr>
        </p:sp>
      </p:grpSp>
      <p:grpSp>
        <p:nvGrpSpPr>
          <p:cNvPr id="4" name="Group 12"/>
          <p:cNvGrpSpPr/>
          <p:nvPr/>
        </p:nvGrpSpPr>
        <p:grpSpPr>
          <a:xfrm>
            <a:off x="4953000" y="4724400"/>
            <a:ext cx="3048000" cy="609600"/>
            <a:chOff x="3120" y="2976"/>
            <a:chExt cx="1920" cy="384"/>
          </a:xfrm>
        </p:grpSpPr>
        <p:sp>
          <p:nvSpPr>
            <p:cNvPr id="67597" name="Rectangle 13"/>
            <p:cNvSpPr/>
            <p:nvPr/>
          </p:nvSpPr>
          <p:spPr>
            <a:xfrm>
              <a:off x="3792"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7598" name="Line 14"/>
            <p:cNvSpPr/>
            <p:nvPr/>
          </p:nvSpPr>
          <p:spPr>
            <a:xfrm>
              <a:off x="4272" y="2976"/>
              <a:ext cx="0" cy="384"/>
            </a:xfrm>
            <a:prstGeom prst="line">
              <a:avLst/>
            </a:prstGeom>
            <a:ln w="9525" cap="flat" cmpd="sng">
              <a:solidFill>
                <a:srgbClr val="000099"/>
              </a:solidFill>
              <a:prstDash val="solid"/>
              <a:headEnd type="none" w="med" len="med"/>
              <a:tailEnd type="none" w="med" len="med"/>
            </a:ln>
          </p:spPr>
        </p:sp>
        <p:sp>
          <p:nvSpPr>
            <p:cNvPr id="67599" name="Line 15"/>
            <p:cNvSpPr/>
            <p:nvPr/>
          </p:nvSpPr>
          <p:spPr>
            <a:xfrm>
              <a:off x="3120" y="3168"/>
              <a:ext cx="672" cy="0"/>
            </a:xfrm>
            <a:prstGeom prst="line">
              <a:avLst/>
            </a:prstGeom>
            <a:ln w="31750" cap="flat" cmpd="sng">
              <a:solidFill>
                <a:srgbClr val="0000FF"/>
              </a:solidFill>
              <a:prstDash val="solid"/>
              <a:headEnd type="oval" w="sm" len="sm"/>
              <a:tailEnd type="triangle" w="med" len="lg"/>
            </a:ln>
          </p:spPr>
        </p:sp>
        <p:sp>
          <p:nvSpPr>
            <p:cNvPr id="67600" name="Line 16"/>
            <p:cNvSpPr/>
            <p:nvPr/>
          </p:nvSpPr>
          <p:spPr>
            <a:xfrm>
              <a:off x="4368" y="3168"/>
              <a:ext cx="672" cy="0"/>
            </a:xfrm>
            <a:prstGeom prst="line">
              <a:avLst/>
            </a:prstGeom>
            <a:ln w="31750" cap="flat" cmpd="sng">
              <a:solidFill>
                <a:srgbClr val="0000FF"/>
              </a:solidFill>
              <a:prstDash val="solid"/>
              <a:headEnd type="oval" w="sm" len="sm"/>
              <a:tailEnd type="triangle" w="med" len="lg"/>
            </a:ln>
          </p:spPr>
        </p:sp>
      </p:grpSp>
      <p:sp useBgFill="1">
        <p:nvSpPr>
          <p:cNvPr id="167953" name="Rectangle 17"/>
          <p:cNvSpPr/>
          <p:nvPr/>
        </p:nvSpPr>
        <p:spPr>
          <a:xfrm>
            <a:off x="2895600" y="4953000"/>
            <a:ext cx="1143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5" name="Group 18"/>
          <p:cNvGrpSpPr/>
          <p:nvPr/>
        </p:nvGrpSpPr>
        <p:grpSpPr>
          <a:xfrm>
            <a:off x="2057400" y="4724400"/>
            <a:ext cx="1066800" cy="609600"/>
            <a:chOff x="1296" y="2976"/>
            <a:chExt cx="672" cy="384"/>
          </a:xfrm>
        </p:grpSpPr>
        <p:sp>
          <p:nvSpPr>
            <p:cNvPr id="67595" name="Rectangle 19"/>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7596" name="Line 20"/>
            <p:cNvSpPr/>
            <p:nvPr/>
          </p:nvSpPr>
          <p:spPr>
            <a:xfrm>
              <a:off x="1776" y="2976"/>
              <a:ext cx="0" cy="384"/>
            </a:xfrm>
            <a:prstGeom prst="line">
              <a:avLst/>
            </a:prstGeom>
            <a:ln w="9525" cap="flat" cmpd="sng">
              <a:solidFill>
                <a:srgbClr val="000099"/>
              </a:solidFill>
              <a:prstDash val="solid"/>
              <a:headEnd type="none" w="med" len="med"/>
              <a:tailEnd type="none" w="med" len="med"/>
            </a:ln>
          </p:spPr>
        </p:sp>
      </p:grpSp>
      <p:cxnSp>
        <p:nvCxnSpPr>
          <p:cNvPr id="167957" name="AutoShape 21"/>
          <p:cNvCxnSpPr>
            <a:endCxn id="67597" idx="2"/>
          </p:cNvCxnSpPr>
          <p:nvPr/>
        </p:nvCxnSpPr>
        <p:spPr>
          <a:xfrm>
            <a:off x="3025775" y="5049838"/>
            <a:ext cx="3527425" cy="298450"/>
          </a:xfrm>
          <a:prstGeom prst="bentConnector4">
            <a:avLst>
              <a:gd name="adj1" fmla="val 14491"/>
              <a:gd name="adj2" fmla="val 171810"/>
            </a:avLst>
          </a:prstGeom>
          <a:ln w="31750" cap="flat" cmpd="sng">
            <a:solidFill>
              <a:srgbClr val="008080"/>
            </a:solidFill>
            <a:prstDash val="solid"/>
            <a:miter/>
            <a:headEnd type="oval" w="sm" len="med"/>
            <a:tailEnd type="triangle" w="med" len="lg"/>
          </a:ln>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wipe(left)">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arn(outVertical)">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67953"/>
                                        </p:tgtEl>
                                        <p:attrNameLst>
                                          <p:attrName>style.visibility</p:attrName>
                                        </p:attrNameLst>
                                      </p:cBhvr>
                                      <p:to>
                                        <p:strVal val="visible"/>
                                      </p:to>
                                    </p:set>
                                    <p:animEffect transition="in" filter="wipe(right)">
                                      <p:cBhvr>
                                        <p:cTn id="30" dur="500"/>
                                        <p:tgtEl>
                                          <p:spTgt spid="167953"/>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5"/>
                                        </p:tgtEl>
                                        <p:attrNameLst>
                                          <p:attrName>style.visibility</p:attrName>
                                        </p:attrNameLst>
                                      </p:cBhvr>
                                      <p:to>
                                        <p:strVal val="visible"/>
                                      </p:to>
                                    </p:se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67957"/>
                                        </p:tgtEl>
                                        <p:attrNameLst>
                                          <p:attrName>style.visibility</p:attrName>
                                        </p:attrNameLst>
                                      </p:cBhvr>
                                      <p:to>
                                        <p:strVal val="visible"/>
                                      </p:to>
                                    </p:set>
                                    <p:animEffect transition="in" filter="wipe(left)">
                                      <p:cBhvr>
                                        <p:cTn id="37" dur="500"/>
                                        <p:tgtEl>
                                          <p:spTgt spid="1679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7958"/>
                                        </p:tgtEl>
                                        <p:attrNameLst>
                                          <p:attrName>style.visibility</p:attrName>
                                        </p:attrNameLst>
                                      </p:cBhvr>
                                      <p:to>
                                        <p:strVal val="visible"/>
                                      </p:to>
                                    </p:set>
                                    <p:animEffect transition="in" filter="wipe(left)">
                                      <p:cBhvr>
                                        <p:cTn id="42"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8" grpId="0" animBg="1"/>
      <p:bldP spid="167938" grpId="0"/>
      <p:bldP spid="167939" grpId="0"/>
      <p:bldP spid="16795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2971800" y="5029200"/>
            <a:ext cx="2133600" cy="609600"/>
            <a:chOff x="1872" y="3168"/>
            <a:chExt cx="1344" cy="384"/>
          </a:xfrm>
        </p:grpSpPr>
        <p:sp>
          <p:nvSpPr>
            <p:cNvPr id="68635" name="Rectangle 8"/>
            <p:cNvSpPr/>
            <p:nvPr/>
          </p:nvSpPr>
          <p:spPr>
            <a:xfrm>
              <a:off x="2544" y="3168"/>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8636" name="Line 9"/>
            <p:cNvSpPr/>
            <p:nvPr/>
          </p:nvSpPr>
          <p:spPr>
            <a:xfrm>
              <a:off x="3024" y="3168"/>
              <a:ext cx="0" cy="384"/>
            </a:xfrm>
            <a:prstGeom prst="line">
              <a:avLst/>
            </a:prstGeom>
            <a:ln w="9525" cap="flat" cmpd="sng">
              <a:solidFill>
                <a:srgbClr val="000099"/>
              </a:solidFill>
              <a:prstDash val="solid"/>
              <a:headEnd type="none" w="med" len="med"/>
              <a:tailEnd type="none" w="med" len="med"/>
            </a:ln>
          </p:spPr>
        </p:sp>
        <p:sp>
          <p:nvSpPr>
            <p:cNvPr id="68637" name="Line 10"/>
            <p:cNvSpPr/>
            <p:nvPr/>
          </p:nvSpPr>
          <p:spPr>
            <a:xfrm>
              <a:off x="1872" y="3360"/>
              <a:ext cx="672" cy="0"/>
            </a:xfrm>
            <a:prstGeom prst="line">
              <a:avLst/>
            </a:prstGeom>
            <a:ln w="31750" cap="flat" cmpd="sng">
              <a:solidFill>
                <a:srgbClr val="0000FF"/>
              </a:solidFill>
              <a:prstDash val="solid"/>
              <a:headEnd type="oval" w="sm" len="sm"/>
              <a:tailEnd type="triangle" w="med" len="lg"/>
            </a:ln>
          </p:spPr>
        </p:sp>
      </p:grpSp>
      <p:sp useBgFill="1">
        <p:nvSpPr>
          <p:cNvPr id="168981" name="Rectangle 21"/>
          <p:cNvSpPr/>
          <p:nvPr/>
        </p:nvSpPr>
        <p:spPr>
          <a:xfrm>
            <a:off x="3962400" y="4953000"/>
            <a:ext cx="2057400" cy="8382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68962" name="Text Box 2"/>
          <p:cNvSpPr txBox="1"/>
          <p:nvPr/>
        </p:nvSpPr>
        <p:spPr>
          <a:xfrm>
            <a:off x="188913" y="1017588"/>
            <a:ext cx="8245475" cy="1555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sz="4000" b="0" dirty="0">
                <a:solidFill>
                  <a:srgbClr val="9900CC"/>
                </a:solidFill>
                <a:latin typeface="楷体_GB2312" pitchFamily="49" charset="-122"/>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在单链表中删除第 </a:t>
            </a:r>
            <a:r>
              <a:rPr lang="en-US" altLang="zh-CN" b="0" dirty="0">
                <a:solidFill>
                  <a:srgbClr val="000000"/>
                </a:solidFill>
                <a:latin typeface="Times New Roman" panose="02020603050405020304" pitchFamily="18" charset="0"/>
                <a:ea typeface="宋体" panose="02010600030101010101" pitchFamily="2" charset="-122"/>
              </a:rPr>
              <a:t>i </a:t>
            </a:r>
            <a:r>
              <a:rPr lang="zh-CN" altLang="en-US" b="0" dirty="0">
                <a:solidFill>
                  <a:srgbClr val="000000"/>
                </a:solidFill>
                <a:latin typeface="Times New Roman" panose="02020603050405020304" pitchFamily="18" charset="0"/>
                <a:ea typeface="宋体" panose="02010600030101010101" pitchFamily="2" charset="-122"/>
              </a:rPr>
              <a:t>个结点的基本操作为：找到线性表中第 </a:t>
            </a:r>
            <a:r>
              <a:rPr lang="en-US" altLang="zh-CN" b="0" dirty="0">
                <a:solidFill>
                  <a:srgbClr val="000000"/>
                </a:solidFill>
                <a:latin typeface="Times New Roman" panose="02020603050405020304" pitchFamily="18" charset="0"/>
                <a:ea typeface="宋体" panose="02010600030101010101" pitchFamily="2" charset="-122"/>
              </a:rPr>
              <a:t>i-1</a:t>
            </a:r>
            <a:r>
              <a:rPr lang="zh-CN" altLang="en-US" b="0" dirty="0">
                <a:solidFill>
                  <a:srgbClr val="000000"/>
                </a:solidFill>
                <a:latin typeface="Times New Roman" panose="02020603050405020304" pitchFamily="18" charset="0"/>
                <a:ea typeface="宋体" panose="02010600030101010101" pitchFamily="2" charset="-122"/>
              </a:rPr>
              <a:t>个结点，修改其指向后继的指针。</a:t>
            </a:r>
            <a:endParaRPr lang="zh-CN" altLang="en-US" b="0" dirty="0">
              <a:solidFill>
                <a:srgbClr val="000000"/>
              </a:solidFill>
              <a:latin typeface="Times New Roman" panose="02020603050405020304" pitchFamily="18" charset="0"/>
              <a:ea typeface="宋体" panose="02010600030101010101" pitchFamily="2" charset="-122"/>
            </a:endParaRPr>
          </a:p>
        </p:txBody>
      </p:sp>
      <p:grpSp>
        <p:nvGrpSpPr>
          <p:cNvPr id="3" name="Group 3"/>
          <p:cNvGrpSpPr/>
          <p:nvPr/>
        </p:nvGrpSpPr>
        <p:grpSpPr>
          <a:xfrm>
            <a:off x="1066800" y="5029200"/>
            <a:ext cx="2057400" cy="609600"/>
            <a:chOff x="672" y="3168"/>
            <a:chExt cx="1296" cy="384"/>
          </a:xfrm>
        </p:grpSpPr>
        <p:sp>
          <p:nvSpPr>
            <p:cNvPr id="68632" name="Rectangle 4"/>
            <p:cNvSpPr/>
            <p:nvPr/>
          </p:nvSpPr>
          <p:spPr>
            <a:xfrm>
              <a:off x="1296" y="3168"/>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8633" name="Line 5"/>
            <p:cNvSpPr/>
            <p:nvPr/>
          </p:nvSpPr>
          <p:spPr>
            <a:xfrm>
              <a:off x="1776" y="3168"/>
              <a:ext cx="0" cy="384"/>
            </a:xfrm>
            <a:prstGeom prst="line">
              <a:avLst/>
            </a:prstGeom>
            <a:ln w="9525" cap="flat" cmpd="sng">
              <a:solidFill>
                <a:srgbClr val="000099"/>
              </a:solidFill>
              <a:prstDash val="solid"/>
              <a:headEnd type="none" w="med" len="med"/>
              <a:tailEnd type="none" w="med" len="med"/>
            </a:ln>
          </p:spPr>
        </p:sp>
        <p:sp>
          <p:nvSpPr>
            <p:cNvPr id="68634" name="Line 6"/>
            <p:cNvSpPr/>
            <p:nvPr/>
          </p:nvSpPr>
          <p:spPr>
            <a:xfrm>
              <a:off x="672" y="3360"/>
              <a:ext cx="624" cy="0"/>
            </a:xfrm>
            <a:prstGeom prst="line">
              <a:avLst/>
            </a:prstGeom>
            <a:ln w="31750" cap="flat" cmpd="sng">
              <a:solidFill>
                <a:srgbClr val="0000FF"/>
              </a:solidFill>
              <a:prstDash val="solid"/>
              <a:headEnd type="oval" w="sm" len="sm"/>
              <a:tailEnd type="triangle" w="med" len="lg"/>
            </a:ln>
          </p:spPr>
        </p:sp>
      </p:grpSp>
      <p:grpSp>
        <p:nvGrpSpPr>
          <p:cNvPr id="4" name="Group 11"/>
          <p:cNvGrpSpPr/>
          <p:nvPr/>
        </p:nvGrpSpPr>
        <p:grpSpPr>
          <a:xfrm>
            <a:off x="4953000" y="5029200"/>
            <a:ext cx="3048000" cy="609600"/>
            <a:chOff x="3120" y="3168"/>
            <a:chExt cx="1920" cy="384"/>
          </a:xfrm>
        </p:grpSpPr>
        <p:sp>
          <p:nvSpPr>
            <p:cNvPr id="68628" name="Rectangle 12"/>
            <p:cNvSpPr/>
            <p:nvPr/>
          </p:nvSpPr>
          <p:spPr>
            <a:xfrm>
              <a:off x="3792" y="3168"/>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8629" name="Line 13"/>
            <p:cNvSpPr/>
            <p:nvPr/>
          </p:nvSpPr>
          <p:spPr>
            <a:xfrm>
              <a:off x="4272" y="3168"/>
              <a:ext cx="0" cy="384"/>
            </a:xfrm>
            <a:prstGeom prst="line">
              <a:avLst/>
            </a:prstGeom>
            <a:ln w="9525" cap="flat" cmpd="sng">
              <a:solidFill>
                <a:srgbClr val="000099"/>
              </a:solidFill>
              <a:prstDash val="solid"/>
              <a:headEnd type="none" w="med" len="med"/>
              <a:tailEnd type="none" w="med" len="med"/>
            </a:ln>
          </p:spPr>
        </p:sp>
        <p:sp>
          <p:nvSpPr>
            <p:cNvPr id="68630" name="Line 14"/>
            <p:cNvSpPr/>
            <p:nvPr/>
          </p:nvSpPr>
          <p:spPr>
            <a:xfrm>
              <a:off x="3120" y="3360"/>
              <a:ext cx="672" cy="0"/>
            </a:xfrm>
            <a:prstGeom prst="line">
              <a:avLst/>
            </a:prstGeom>
            <a:ln w="31750" cap="flat" cmpd="sng">
              <a:solidFill>
                <a:srgbClr val="0000FF"/>
              </a:solidFill>
              <a:prstDash val="solid"/>
              <a:headEnd type="oval" w="sm" len="sm"/>
              <a:tailEnd type="triangle" w="med" len="lg"/>
            </a:ln>
          </p:spPr>
        </p:sp>
        <p:sp>
          <p:nvSpPr>
            <p:cNvPr id="68631" name="Line 15"/>
            <p:cNvSpPr/>
            <p:nvPr/>
          </p:nvSpPr>
          <p:spPr>
            <a:xfrm>
              <a:off x="4368" y="3360"/>
              <a:ext cx="672" cy="0"/>
            </a:xfrm>
            <a:prstGeom prst="line">
              <a:avLst/>
            </a:prstGeom>
            <a:ln w="31750" cap="flat" cmpd="sng">
              <a:solidFill>
                <a:srgbClr val="0000FF"/>
              </a:solidFill>
              <a:prstDash val="solid"/>
              <a:headEnd type="oval" w="sm" len="sm"/>
              <a:tailEnd type="triangle" w="med" len="lg"/>
            </a:ln>
          </p:spPr>
        </p:sp>
      </p:grpSp>
      <p:sp useBgFill="1">
        <p:nvSpPr>
          <p:cNvPr id="168976" name="Rectangle 16"/>
          <p:cNvSpPr/>
          <p:nvPr/>
        </p:nvSpPr>
        <p:spPr>
          <a:xfrm>
            <a:off x="2895600" y="5257800"/>
            <a:ext cx="1143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5" name="Group 17"/>
          <p:cNvGrpSpPr/>
          <p:nvPr/>
        </p:nvGrpSpPr>
        <p:grpSpPr>
          <a:xfrm>
            <a:off x="2047875" y="5029200"/>
            <a:ext cx="1066800" cy="609600"/>
            <a:chOff x="1296" y="2976"/>
            <a:chExt cx="672" cy="384"/>
          </a:xfrm>
        </p:grpSpPr>
        <p:sp>
          <p:nvSpPr>
            <p:cNvPr id="68626" name="Rectangle 18"/>
            <p:cNvSpPr/>
            <p:nvPr/>
          </p:nvSpPr>
          <p:spPr>
            <a:xfrm>
              <a:off x="1296" y="2976"/>
              <a:ext cx="672" cy="384"/>
            </a:xfrm>
            <a:prstGeom prst="rect">
              <a:avLst/>
            </a:prstGeom>
            <a:solidFill>
              <a:srgbClr val="99CCFF">
                <a:alpha val="50195"/>
              </a:srgbClr>
            </a:solidFill>
            <a:ln w="2857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dirty="0">
                  <a:solidFill>
                    <a:srgbClr val="000099"/>
                  </a:solidFill>
                  <a:latin typeface="Times New Roman" panose="02020603050405020304" pitchFamily="18" charset="0"/>
                  <a:ea typeface="宋体" panose="02010600030101010101" pitchFamily="2" charset="-122"/>
                </a:rPr>
                <a:t>a</a:t>
              </a:r>
              <a:r>
                <a:rPr lang="en-US" altLang="zh-CN" sz="3600" baseline="-25000" dirty="0">
                  <a:solidFill>
                    <a:srgbClr val="000099"/>
                  </a:solidFill>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68627" name="Line 19"/>
            <p:cNvSpPr/>
            <p:nvPr/>
          </p:nvSpPr>
          <p:spPr>
            <a:xfrm>
              <a:off x="1776" y="2976"/>
              <a:ext cx="0" cy="384"/>
            </a:xfrm>
            <a:prstGeom prst="line">
              <a:avLst/>
            </a:prstGeom>
            <a:ln w="9525" cap="flat" cmpd="sng">
              <a:solidFill>
                <a:srgbClr val="000099"/>
              </a:solidFill>
              <a:prstDash val="solid"/>
              <a:headEnd type="none" w="med" len="med"/>
              <a:tailEnd type="none" w="med" len="med"/>
            </a:ln>
          </p:spPr>
        </p:sp>
      </p:grpSp>
      <p:cxnSp>
        <p:nvCxnSpPr>
          <p:cNvPr id="168980" name="AutoShape 20"/>
          <p:cNvCxnSpPr>
            <a:endCxn id="168981" idx="3"/>
          </p:cNvCxnSpPr>
          <p:nvPr/>
        </p:nvCxnSpPr>
        <p:spPr>
          <a:xfrm>
            <a:off x="2982913" y="5334000"/>
            <a:ext cx="3036887" cy="38100"/>
          </a:xfrm>
          <a:prstGeom prst="bentConnector5">
            <a:avLst>
              <a:gd name="adj1" fmla="val 16102"/>
              <a:gd name="adj2" fmla="val 1800000"/>
              <a:gd name="adj3" fmla="val 86671"/>
            </a:avLst>
          </a:prstGeom>
          <a:ln w="31750" cap="flat" cmpd="sng">
            <a:solidFill>
              <a:srgbClr val="0000FF"/>
            </a:solidFill>
            <a:prstDash val="solid"/>
            <a:miter/>
            <a:headEnd type="oval" w="sm" len="med"/>
            <a:tailEnd type="triangle" w="med" len="lg"/>
          </a:ln>
        </p:spPr>
      </p:cxnSp>
      <p:sp>
        <p:nvSpPr>
          <p:cNvPr id="168982" name="Rectangle 22"/>
          <p:cNvSpPr/>
          <p:nvPr/>
        </p:nvSpPr>
        <p:spPr>
          <a:xfrm>
            <a:off x="1614488" y="2422525"/>
            <a:ext cx="5346700" cy="137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None/>
            </a:pPr>
            <a:r>
              <a:rPr lang="en-US" altLang="zh-CN" dirty="0">
                <a:solidFill>
                  <a:srgbClr val="9900CC"/>
                </a:solidFill>
                <a:latin typeface="Times New Roman" panose="02020603050405020304" pitchFamily="18" charset="0"/>
                <a:ea typeface="宋体" panose="02010600030101010101" pitchFamily="2" charset="-122"/>
              </a:rPr>
              <a:t>q = p-&gt;next;   p-&gt;next = q-&gt;next;</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e = q-&gt;data;    </a:t>
            </a:r>
            <a:r>
              <a:rPr lang="en-US" altLang="zh-CN" i="1" dirty="0">
                <a:solidFill>
                  <a:srgbClr val="000099"/>
                </a:solidFill>
                <a:latin typeface="Times New Roman" panose="02020603050405020304" pitchFamily="18" charset="0"/>
                <a:ea typeface="宋体" panose="02010600030101010101" pitchFamily="2" charset="-122"/>
              </a:rPr>
              <a:t>free(q);</a:t>
            </a:r>
            <a:endParaRPr lang="en-US" altLang="zh-CN" i="1" dirty="0">
              <a:solidFill>
                <a:srgbClr val="000099"/>
              </a:solidFill>
              <a:latin typeface="Times New Roman" panose="02020603050405020304" pitchFamily="18" charset="0"/>
              <a:ea typeface="宋体" panose="02010600030101010101" pitchFamily="2" charset="-122"/>
            </a:endParaRPr>
          </a:p>
        </p:txBody>
      </p:sp>
      <p:sp>
        <p:nvSpPr>
          <p:cNvPr id="168983" name="Line 23"/>
          <p:cNvSpPr/>
          <p:nvPr/>
        </p:nvSpPr>
        <p:spPr>
          <a:xfrm>
            <a:off x="1371600" y="4572000"/>
            <a:ext cx="685800" cy="457200"/>
          </a:xfrm>
          <a:prstGeom prst="line">
            <a:avLst/>
          </a:prstGeom>
          <a:ln w="38100" cap="flat" cmpd="sng">
            <a:solidFill>
              <a:srgbClr val="FF6600"/>
            </a:solidFill>
            <a:prstDash val="solid"/>
            <a:headEnd type="none" w="med" len="med"/>
            <a:tailEnd type="triangle" w="med" len="lg"/>
          </a:ln>
        </p:spPr>
      </p:sp>
      <p:sp>
        <p:nvSpPr>
          <p:cNvPr id="168984" name="Text Box 24"/>
          <p:cNvSpPr txBox="1"/>
          <p:nvPr/>
        </p:nvSpPr>
        <p:spPr>
          <a:xfrm>
            <a:off x="1050925" y="4057650"/>
            <a:ext cx="40957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dirty="0">
                <a:solidFill>
                  <a:srgbClr val="FF0000"/>
                </a:solidFill>
                <a:latin typeface="Times New Roman" panose="02020603050405020304" pitchFamily="18" charset="0"/>
                <a:ea typeface="宋体" panose="02010600030101010101" pitchFamily="2" charset="-122"/>
              </a:rPr>
              <a:t>p</a:t>
            </a:r>
            <a:endParaRPr lang="en-US" altLang="zh-CN" sz="3200" b="0" dirty="0">
              <a:solidFill>
                <a:srgbClr val="FF0000"/>
              </a:solidFill>
              <a:latin typeface="Times New Roman" panose="02020603050405020304" pitchFamily="18" charset="0"/>
              <a:ea typeface="宋体" panose="02010600030101010101" pitchFamily="2" charset="-122"/>
            </a:endParaRPr>
          </a:p>
        </p:txBody>
      </p:sp>
      <p:sp>
        <p:nvSpPr>
          <p:cNvPr id="168985" name="Line 25"/>
          <p:cNvSpPr/>
          <p:nvPr/>
        </p:nvSpPr>
        <p:spPr>
          <a:xfrm>
            <a:off x="3733800" y="4572000"/>
            <a:ext cx="685800" cy="457200"/>
          </a:xfrm>
          <a:prstGeom prst="line">
            <a:avLst/>
          </a:prstGeom>
          <a:ln w="38100" cap="flat" cmpd="sng">
            <a:solidFill>
              <a:srgbClr val="FF6600"/>
            </a:solidFill>
            <a:prstDash val="solid"/>
            <a:headEnd type="none" w="med" len="med"/>
            <a:tailEnd type="triangle" w="med" len="lg"/>
          </a:ln>
        </p:spPr>
      </p:sp>
      <p:sp>
        <p:nvSpPr>
          <p:cNvPr id="168986" name="Text Box 26"/>
          <p:cNvSpPr txBox="1"/>
          <p:nvPr/>
        </p:nvSpPr>
        <p:spPr>
          <a:xfrm>
            <a:off x="3371850" y="4133850"/>
            <a:ext cx="40957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dirty="0">
                <a:solidFill>
                  <a:srgbClr val="FF0000"/>
                </a:solidFill>
                <a:latin typeface="Times New Roman" panose="02020603050405020304" pitchFamily="18" charset="0"/>
                <a:ea typeface="宋体" panose="02010600030101010101" pitchFamily="2" charset="-122"/>
              </a:rPr>
              <a:t>q</a:t>
            </a:r>
            <a:endParaRPr lang="en-US" altLang="zh-CN" sz="3200" b="0" dirty="0">
              <a:solidFill>
                <a:srgbClr val="FF0000"/>
              </a:solidFill>
              <a:latin typeface="Times New Roman" panose="02020603050405020304" pitchFamily="18" charset="0"/>
              <a:ea typeface="宋体" panose="02010600030101010101" pitchFamily="2" charset="-122"/>
            </a:endParaRPr>
          </a:p>
        </p:txBody>
      </p:sp>
      <p:sp>
        <p:nvSpPr>
          <p:cNvPr id="168987" name="Line 27"/>
          <p:cNvSpPr/>
          <p:nvPr/>
        </p:nvSpPr>
        <p:spPr>
          <a:xfrm flipV="1">
            <a:off x="1676400" y="3186113"/>
            <a:ext cx="1843088" cy="14287"/>
          </a:xfrm>
          <a:prstGeom prst="line">
            <a:avLst/>
          </a:prstGeom>
          <a:ln w="38100" cap="flat" cmpd="sng">
            <a:solidFill>
              <a:srgbClr val="FF6600"/>
            </a:solidFill>
            <a:prstDash val="solid"/>
            <a:headEnd type="none" w="med" len="med"/>
            <a:tailEnd type="none" w="med" len="med"/>
          </a:ln>
        </p:spPr>
      </p:sp>
      <p:sp>
        <p:nvSpPr>
          <p:cNvPr id="168988" name="Line 28"/>
          <p:cNvSpPr/>
          <p:nvPr/>
        </p:nvSpPr>
        <p:spPr>
          <a:xfrm>
            <a:off x="3824288" y="3186113"/>
            <a:ext cx="2870200" cy="0"/>
          </a:xfrm>
          <a:prstGeom prst="line">
            <a:avLst/>
          </a:prstGeom>
          <a:ln w="38100" cap="flat" cmpd="sng">
            <a:solidFill>
              <a:srgbClr val="FF6600"/>
            </a:solidFill>
            <a:prstDash val="solid"/>
            <a:headEnd type="none" w="med" len="med"/>
            <a:tailEnd type="none" w="med" len="med"/>
          </a:ln>
        </p:spPr>
      </p:sp>
      <p:sp>
        <p:nvSpPr>
          <p:cNvPr id="168989" name="Line 29"/>
          <p:cNvSpPr/>
          <p:nvPr/>
        </p:nvSpPr>
        <p:spPr>
          <a:xfrm>
            <a:off x="3671888" y="3773488"/>
            <a:ext cx="1230312" cy="0"/>
          </a:xfrm>
          <a:prstGeom prst="line">
            <a:avLst/>
          </a:prstGeom>
          <a:ln w="38100" cap="flat" cmpd="sng">
            <a:solidFill>
              <a:srgbClr val="FF6600"/>
            </a:solidFill>
            <a:prstDash val="solid"/>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arn(outVertical)">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8982"/>
                                        </p:tgtEl>
                                        <p:attrNameLst>
                                          <p:attrName>style.visibility</p:attrName>
                                        </p:attrNameLst>
                                      </p:cBhvr>
                                      <p:to>
                                        <p:strVal val="visible"/>
                                      </p:to>
                                    </p:set>
                                    <p:animEffect transition="in" filter="strips(downRight)">
                                      <p:cBhvr>
                                        <p:cTn id="12" dur="500"/>
                                        <p:tgtEl>
                                          <p:spTgt spid="1689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8984"/>
                                        </p:tgtEl>
                                        <p:attrNameLst>
                                          <p:attrName>style.visibility</p:attrName>
                                        </p:attrNameLst>
                                      </p:cBhvr>
                                      <p:to>
                                        <p:strVal val="visible"/>
                                      </p:to>
                                    </p:set>
                                    <p:animEffect transition="in" filter="wipe(left)">
                                      <p:cBhvr>
                                        <p:cTn id="30" dur="500"/>
                                        <p:tgtEl>
                                          <p:spTgt spid="16898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68983"/>
                                        </p:tgtEl>
                                        <p:attrNameLst>
                                          <p:attrName>style.visibility</p:attrName>
                                        </p:attrNameLst>
                                      </p:cBhvr>
                                      <p:to>
                                        <p:strVal val="visible"/>
                                      </p:to>
                                    </p:set>
                                    <p:animEffect transition="in" filter="wipe(left)">
                                      <p:cBhvr>
                                        <p:cTn id="34" dur="500"/>
                                        <p:tgtEl>
                                          <p:spTgt spid="168983"/>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68987"/>
                                        </p:tgtEl>
                                        <p:attrNameLst>
                                          <p:attrName>style.visibility</p:attrName>
                                        </p:attrNameLst>
                                      </p:cBhvr>
                                      <p:to>
                                        <p:strVal val="visible"/>
                                      </p:to>
                                    </p:set>
                                    <p:anim calcmode="lin" valueType="num">
                                      <p:cBhvr>
                                        <p:cTn id="39" dur="500" fill="hold"/>
                                        <p:tgtEl>
                                          <p:spTgt spid="168987"/>
                                        </p:tgtEl>
                                        <p:attrNameLst>
                                          <p:attrName>ppt_x</p:attrName>
                                        </p:attrNameLst>
                                      </p:cBhvr>
                                      <p:tavLst>
                                        <p:tav tm="0">
                                          <p:val>
                                            <p:strVal val="#ppt_x-#ppt_w/2"/>
                                          </p:val>
                                        </p:tav>
                                        <p:tav tm="100000">
                                          <p:val>
                                            <p:strVal val="#ppt_x"/>
                                          </p:val>
                                        </p:tav>
                                      </p:tavLst>
                                    </p:anim>
                                    <p:anim calcmode="lin" valueType="num">
                                      <p:cBhvr>
                                        <p:cTn id="40" dur="500" fill="hold"/>
                                        <p:tgtEl>
                                          <p:spTgt spid="168987"/>
                                        </p:tgtEl>
                                        <p:attrNameLst>
                                          <p:attrName>ppt_y</p:attrName>
                                        </p:attrNameLst>
                                      </p:cBhvr>
                                      <p:tavLst>
                                        <p:tav tm="0">
                                          <p:val>
                                            <p:strVal val="#ppt_y"/>
                                          </p:val>
                                        </p:tav>
                                        <p:tav tm="100000">
                                          <p:val>
                                            <p:strVal val="#ppt_y"/>
                                          </p:val>
                                        </p:tav>
                                      </p:tavLst>
                                    </p:anim>
                                    <p:anim calcmode="lin" valueType="num">
                                      <p:cBhvr>
                                        <p:cTn id="41" dur="500" fill="hold"/>
                                        <p:tgtEl>
                                          <p:spTgt spid="168987"/>
                                        </p:tgtEl>
                                        <p:attrNameLst>
                                          <p:attrName>ppt_w</p:attrName>
                                        </p:attrNameLst>
                                      </p:cBhvr>
                                      <p:tavLst>
                                        <p:tav tm="0">
                                          <p:val>
                                            <p:fltVal val="0"/>
                                          </p:val>
                                        </p:tav>
                                        <p:tav tm="100000">
                                          <p:val>
                                            <p:strVal val="#ppt_w"/>
                                          </p:val>
                                        </p:tav>
                                      </p:tavLst>
                                    </p:anim>
                                    <p:anim calcmode="lin" valueType="num">
                                      <p:cBhvr>
                                        <p:cTn id="42" dur="500" fill="hold"/>
                                        <p:tgtEl>
                                          <p:spTgt spid="16898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8986"/>
                                        </p:tgtEl>
                                        <p:attrNameLst>
                                          <p:attrName>style.visibility</p:attrName>
                                        </p:attrNameLst>
                                      </p:cBhvr>
                                      <p:to>
                                        <p:strVal val="visible"/>
                                      </p:to>
                                    </p:set>
                                    <p:animEffect transition="in" filter="wipe(left)">
                                      <p:cBhvr>
                                        <p:cTn id="47" dur="500"/>
                                        <p:tgtEl>
                                          <p:spTgt spid="168986"/>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8985"/>
                                        </p:tgtEl>
                                        <p:attrNameLst>
                                          <p:attrName>style.visibility</p:attrName>
                                        </p:attrNameLst>
                                      </p:cBhvr>
                                      <p:to>
                                        <p:strVal val="visible"/>
                                      </p:to>
                                    </p:set>
                                    <p:animEffect transition="in" filter="wipe(left)">
                                      <p:cBhvr>
                                        <p:cTn id="51" dur="500"/>
                                        <p:tgtEl>
                                          <p:spTgt spid="168985"/>
                                        </p:tgtEl>
                                      </p:cBhvr>
                                    </p:animEffect>
                                  </p:childTnLst>
                                </p:cTn>
                              </p:par>
                            </p:childTnLst>
                          </p:cTn>
                        </p:par>
                      </p:childTnLst>
                    </p:cTn>
                  </p:par>
                  <p:par>
                    <p:cTn id="52" fill="hold">
                      <p:stCondLst>
                        <p:cond delay="indefinite"/>
                      </p:stCondLst>
                      <p:childTnLst>
                        <p:par>
                          <p:cTn id="53" fill="hold">
                            <p:stCondLst>
                              <p:cond delay="0"/>
                            </p:stCondLst>
                            <p:childTnLst>
                              <p:par>
                                <p:cTn id="54" presetID="17" presetClass="entr" presetSubtype="8" fill="hold" nodeType="clickEffect">
                                  <p:stCondLst>
                                    <p:cond delay="0"/>
                                  </p:stCondLst>
                                  <p:childTnLst>
                                    <p:set>
                                      <p:cBhvr>
                                        <p:cTn id="55" dur="1" fill="hold">
                                          <p:stCondLst>
                                            <p:cond delay="0"/>
                                          </p:stCondLst>
                                        </p:cTn>
                                        <p:tgtEl>
                                          <p:spTgt spid="168988"/>
                                        </p:tgtEl>
                                        <p:attrNameLst>
                                          <p:attrName>style.visibility</p:attrName>
                                        </p:attrNameLst>
                                      </p:cBhvr>
                                      <p:to>
                                        <p:strVal val="visible"/>
                                      </p:to>
                                    </p:set>
                                    <p:anim calcmode="lin" valueType="num">
                                      <p:cBhvr>
                                        <p:cTn id="56" dur="500" fill="hold"/>
                                        <p:tgtEl>
                                          <p:spTgt spid="168988"/>
                                        </p:tgtEl>
                                        <p:attrNameLst>
                                          <p:attrName>ppt_x</p:attrName>
                                        </p:attrNameLst>
                                      </p:cBhvr>
                                      <p:tavLst>
                                        <p:tav tm="0">
                                          <p:val>
                                            <p:strVal val="#ppt_x-#ppt_w/2"/>
                                          </p:val>
                                        </p:tav>
                                        <p:tav tm="100000">
                                          <p:val>
                                            <p:strVal val="#ppt_x"/>
                                          </p:val>
                                        </p:tav>
                                      </p:tavLst>
                                    </p:anim>
                                    <p:anim calcmode="lin" valueType="num">
                                      <p:cBhvr>
                                        <p:cTn id="57" dur="500" fill="hold"/>
                                        <p:tgtEl>
                                          <p:spTgt spid="168988"/>
                                        </p:tgtEl>
                                        <p:attrNameLst>
                                          <p:attrName>ppt_y</p:attrName>
                                        </p:attrNameLst>
                                      </p:cBhvr>
                                      <p:tavLst>
                                        <p:tav tm="0">
                                          <p:val>
                                            <p:strVal val="#ppt_y"/>
                                          </p:val>
                                        </p:tav>
                                        <p:tav tm="100000">
                                          <p:val>
                                            <p:strVal val="#ppt_y"/>
                                          </p:val>
                                        </p:tav>
                                      </p:tavLst>
                                    </p:anim>
                                    <p:anim calcmode="lin" valueType="num">
                                      <p:cBhvr>
                                        <p:cTn id="58" dur="500" fill="hold"/>
                                        <p:tgtEl>
                                          <p:spTgt spid="168988"/>
                                        </p:tgtEl>
                                        <p:attrNameLst>
                                          <p:attrName>ppt_w</p:attrName>
                                        </p:attrNameLst>
                                      </p:cBhvr>
                                      <p:tavLst>
                                        <p:tav tm="0">
                                          <p:val>
                                            <p:fltVal val="0"/>
                                          </p:val>
                                        </p:tav>
                                        <p:tav tm="100000">
                                          <p:val>
                                            <p:strVal val="#ppt_w"/>
                                          </p:val>
                                        </p:tav>
                                      </p:tavLst>
                                    </p:anim>
                                    <p:anim calcmode="lin" valueType="num">
                                      <p:cBhvr>
                                        <p:cTn id="59" dur="500" fill="hold"/>
                                        <p:tgtEl>
                                          <p:spTgt spid="168988"/>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68976"/>
                                        </p:tgtEl>
                                        <p:attrNameLst>
                                          <p:attrName>style.visibility</p:attrName>
                                        </p:attrNameLst>
                                      </p:cBhvr>
                                      <p:to>
                                        <p:strVal val="visible"/>
                                      </p:to>
                                    </p:set>
                                    <p:animEffect transition="in" filter="wipe(up)">
                                      <p:cBhvr>
                                        <p:cTn id="64" dur="500"/>
                                        <p:tgtEl>
                                          <p:spTgt spid="168976"/>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168980"/>
                                        </p:tgtEl>
                                        <p:attrNameLst>
                                          <p:attrName>style.visibility</p:attrName>
                                        </p:attrNameLst>
                                      </p:cBhvr>
                                      <p:to>
                                        <p:strVal val="visible"/>
                                      </p:to>
                                    </p:set>
                                    <p:animEffect transition="in" filter="wipe(left)">
                                      <p:cBhvr>
                                        <p:cTn id="71" dur="500"/>
                                        <p:tgtEl>
                                          <p:spTgt spid="168980"/>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168989"/>
                                        </p:tgtEl>
                                        <p:attrNameLst>
                                          <p:attrName>style.visibility</p:attrName>
                                        </p:attrNameLst>
                                      </p:cBhvr>
                                      <p:to>
                                        <p:strVal val="visible"/>
                                      </p:to>
                                    </p:set>
                                    <p:anim calcmode="lin" valueType="num">
                                      <p:cBhvr>
                                        <p:cTn id="76" dur="500" fill="hold"/>
                                        <p:tgtEl>
                                          <p:spTgt spid="168989"/>
                                        </p:tgtEl>
                                        <p:attrNameLst>
                                          <p:attrName>ppt_x</p:attrName>
                                        </p:attrNameLst>
                                      </p:cBhvr>
                                      <p:tavLst>
                                        <p:tav tm="0">
                                          <p:val>
                                            <p:strVal val="#ppt_x-#ppt_w/2"/>
                                          </p:val>
                                        </p:tav>
                                        <p:tav tm="100000">
                                          <p:val>
                                            <p:strVal val="#ppt_x"/>
                                          </p:val>
                                        </p:tav>
                                      </p:tavLst>
                                    </p:anim>
                                    <p:anim calcmode="lin" valueType="num">
                                      <p:cBhvr>
                                        <p:cTn id="77" dur="500" fill="hold"/>
                                        <p:tgtEl>
                                          <p:spTgt spid="168989"/>
                                        </p:tgtEl>
                                        <p:attrNameLst>
                                          <p:attrName>ppt_y</p:attrName>
                                        </p:attrNameLst>
                                      </p:cBhvr>
                                      <p:tavLst>
                                        <p:tav tm="0">
                                          <p:val>
                                            <p:strVal val="#ppt_y"/>
                                          </p:val>
                                        </p:tav>
                                        <p:tav tm="100000">
                                          <p:val>
                                            <p:strVal val="#ppt_y"/>
                                          </p:val>
                                        </p:tav>
                                      </p:tavLst>
                                    </p:anim>
                                    <p:anim calcmode="lin" valueType="num">
                                      <p:cBhvr>
                                        <p:cTn id="78" dur="500" fill="hold"/>
                                        <p:tgtEl>
                                          <p:spTgt spid="168989"/>
                                        </p:tgtEl>
                                        <p:attrNameLst>
                                          <p:attrName>ppt_w</p:attrName>
                                        </p:attrNameLst>
                                      </p:cBhvr>
                                      <p:tavLst>
                                        <p:tav tm="0">
                                          <p:val>
                                            <p:fltVal val="0"/>
                                          </p:val>
                                        </p:tav>
                                        <p:tav tm="100000">
                                          <p:val>
                                            <p:strVal val="#ppt_w"/>
                                          </p:val>
                                        </p:tav>
                                      </p:tavLst>
                                    </p:anim>
                                    <p:anim calcmode="lin" valueType="num">
                                      <p:cBhvr>
                                        <p:cTn id="79" dur="500" fill="hold"/>
                                        <p:tgtEl>
                                          <p:spTgt spid="168989"/>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8981"/>
                                        </p:tgtEl>
                                        <p:attrNameLst>
                                          <p:attrName>style.visibility</p:attrName>
                                        </p:attrNameLst>
                                      </p:cBhvr>
                                      <p:to>
                                        <p:strVal val="visible"/>
                                      </p:to>
                                    </p:set>
                                    <p:animEffect transition="in" filter="wipe(left)">
                                      <p:cBhvr>
                                        <p:cTn id="84" dur="500"/>
                                        <p:tgtEl>
                                          <p:spTgt spid="16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1" grpId="0" animBg="1"/>
      <p:bldP spid="168962" grpId="0"/>
      <p:bldP spid="168976" grpId="0" animBg="1"/>
      <p:bldP spid="168982" grpId="0"/>
      <p:bldP spid="168984" grpId="0"/>
      <p:bldP spid="16898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p:nvPr/>
        </p:nvSpPr>
        <p:spPr>
          <a:xfrm>
            <a:off x="0" y="303213"/>
            <a:ext cx="8188325" cy="57346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Status</a:t>
            </a:r>
            <a:r>
              <a:rPr lang="en-US" altLang="zh-CN" b="0" dirty="0">
                <a:solidFill>
                  <a:schemeClr val="bg1"/>
                </a:solidFill>
                <a:latin typeface="Times New Roman" panose="02020603050405020304" pitchFamily="18" charset="0"/>
                <a:ea typeface="宋体" panose="02010600030101010101" pitchFamily="2" charset="-122"/>
              </a:rPr>
              <a:t> ListDelete_L(LinkList &amp;L, </a:t>
            </a:r>
            <a:r>
              <a:rPr lang="en-US" altLang="zh-CN" dirty="0">
                <a:solidFill>
                  <a:schemeClr val="bg1"/>
                </a:solidFill>
                <a:latin typeface="Times New Roman" panose="02020603050405020304" pitchFamily="18" charset="0"/>
                <a:ea typeface="宋体" panose="02010600030101010101" pitchFamily="2" charset="-122"/>
              </a:rPr>
              <a:t>int</a:t>
            </a:r>
            <a:r>
              <a:rPr lang="en-US" altLang="zh-CN" b="0" dirty="0">
                <a:solidFill>
                  <a:schemeClr val="bg1"/>
                </a:solidFill>
                <a:latin typeface="Times New Roman" panose="02020603050405020304" pitchFamily="18" charset="0"/>
                <a:ea typeface="宋体" panose="02010600030101010101" pitchFamily="2" charset="-122"/>
              </a:rPr>
              <a:t> i, ElemType </a:t>
            </a:r>
            <a:r>
              <a:rPr lang="en-US" altLang="zh-CN" dirty="0">
                <a:solidFill>
                  <a:srgbClr val="FF0000"/>
                </a:solidFill>
                <a:latin typeface="Times New Roman" panose="02020603050405020304" pitchFamily="18" charset="0"/>
                <a:ea typeface="宋体" panose="02010600030101010101" pitchFamily="2" charset="-122"/>
              </a:rPr>
              <a:t>&amp;</a:t>
            </a:r>
            <a:r>
              <a:rPr lang="en-US" altLang="zh-CN" b="0" dirty="0">
                <a:solidFill>
                  <a:srgbClr val="FF0000"/>
                </a:solidFill>
                <a:latin typeface="Times New Roman" panose="02020603050405020304" pitchFamily="18" charset="0"/>
                <a:ea typeface="宋体" panose="02010600030101010101" pitchFamily="2" charset="-122"/>
              </a:rPr>
              <a:t>e</a:t>
            </a:r>
            <a:r>
              <a:rPr lang="en-US" altLang="zh-CN" b="0" dirty="0">
                <a:solidFill>
                  <a:schemeClr val="bg1"/>
                </a:solidFill>
                <a:latin typeface="Times New Roman" panose="02020603050405020304" pitchFamily="18" charset="0"/>
                <a:ea typeface="宋体" panose="02010600030101010101" pitchFamily="2" charset="-122"/>
              </a:rPr>
              <a:t>)</a:t>
            </a:r>
            <a:endParaRPr lang="en-US" altLang="zh-CN" b="0" dirty="0">
              <a:solidFill>
                <a:schemeClr val="bg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删除以 </a:t>
            </a:r>
            <a:r>
              <a:rPr lang="en-US" altLang="zh-CN" sz="2400" b="0" dirty="0">
                <a:solidFill>
                  <a:srgbClr val="000000"/>
                </a:solidFill>
                <a:latin typeface="Times New Roman" panose="02020603050405020304" pitchFamily="18" charset="0"/>
                <a:ea typeface="宋体" panose="02010600030101010101" pitchFamily="2" charset="-122"/>
              </a:rPr>
              <a:t>L </a:t>
            </a:r>
            <a:r>
              <a:rPr lang="zh-CN" altLang="en-US" sz="2400" b="0" dirty="0">
                <a:solidFill>
                  <a:srgbClr val="000000"/>
                </a:solidFill>
                <a:latin typeface="Times New Roman" panose="02020603050405020304" pitchFamily="18" charset="0"/>
                <a:ea typeface="宋体" panose="02010600030101010101" pitchFamily="2" charset="-122"/>
              </a:rPr>
              <a:t>为头指针</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带头结点</a:t>
            </a:r>
            <a:r>
              <a:rPr lang="en-US" altLang="zh-CN" sz="2400" b="0" dirty="0">
                <a:solidFill>
                  <a:srgbClr val="000000"/>
                </a:solidFill>
                <a:latin typeface="Times New Roman" panose="02020603050405020304" pitchFamily="18" charset="0"/>
                <a:ea typeface="宋体" panose="02010600030101010101" pitchFamily="2" charset="-122"/>
              </a:rPr>
              <a:t>)</a:t>
            </a:r>
            <a:r>
              <a:rPr lang="zh-CN" altLang="en-US" sz="2400" b="0" dirty="0">
                <a:solidFill>
                  <a:srgbClr val="000000"/>
                </a:solidFill>
                <a:latin typeface="Times New Roman" panose="02020603050405020304" pitchFamily="18" charset="0"/>
                <a:ea typeface="宋体" panose="02010600030101010101" pitchFamily="2" charset="-122"/>
              </a:rPr>
              <a:t>的单链表中第 </a:t>
            </a:r>
            <a:r>
              <a:rPr lang="en-US" altLang="zh-CN" sz="2400" b="0" dirty="0">
                <a:solidFill>
                  <a:srgbClr val="000000"/>
                </a:solidFill>
                <a:latin typeface="Times New Roman" panose="02020603050405020304" pitchFamily="18" charset="0"/>
                <a:ea typeface="宋体" panose="02010600030101010101" pitchFamily="2" charset="-122"/>
              </a:rPr>
              <a:t>i </a:t>
            </a:r>
            <a:r>
              <a:rPr lang="zh-CN" altLang="en-US" sz="2400" b="0" dirty="0">
                <a:solidFill>
                  <a:srgbClr val="000000"/>
                </a:solidFill>
                <a:latin typeface="Times New Roman" panose="02020603050405020304" pitchFamily="18" charset="0"/>
                <a:ea typeface="宋体" panose="02010600030101010101" pitchFamily="2" charset="-122"/>
              </a:rPr>
              <a:t>个结点</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50000"/>
              </a:spcBef>
              <a:buClrTx/>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 ListDelete_L</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69987" name="Text Box 3"/>
          <p:cNvSpPr txBox="1"/>
          <p:nvPr/>
        </p:nvSpPr>
        <p:spPr>
          <a:xfrm>
            <a:off x="479425" y="6032500"/>
            <a:ext cx="37528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算法的时间复杂度</a:t>
            </a:r>
            <a:r>
              <a:rPr lang="zh-CN" altLang="en-US" b="0" dirty="0">
                <a:solidFill>
                  <a:schemeClr val="hlink"/>
                </a:solidFill>
                <a:latin typeface="Times New Roman" panose="02020603050405020304" pitchFamily="18" charset="0"/>
                <a:ea typeface="宋体" panose="02010600030101010101" pitchFamily="2" charset="-122"/>
              </a:rPr>
              <a:t>为：</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169988" name="Text Box 4"/>
          <p:cNvSpPr txBox="1"/>
          <p:nvPr/>
        </p:nvSpPr>
        <p:spPr>
          <a:xfrm>
            <a:off x="3979863" y="6075363"/>
            <a:ext cx="28336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(ListLength(L))</a:t>
            </a:r>
            <a:endParaRPr lang="en-US" altLang="zh-CN" b="0" dirty="0">
              <a:solidFill>
                <a:srgbClr val="FF0000"/>
              </a:solidFill>
              <a:latin typeface="Times New Roman" panose="02020603050405020304" pitchFamily="18" charset="0"/>
              <a:ea typeface="宋体" panose="02010600030101010101" pitchFamily="2" charset="-122"/>
            </a:endParaRPr>
          </a:p>
        </p:txBody>
      </p:sp>
      <p:sp>
        <p:nvSpPr>
          <p:cNvPr id="169989" name="Rectangle 5"/>
          <p:cNvSpPr/>
          <p:nvPr/>
        </p:nvSpPr>
        <p:spPr>
          <a:xfrm>
            <a:off x="448945" y="1468438"/>
            <a:ext cx="7336790" cy="1444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p = L;    j = 0;</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rgbClr val="6600CC"/>
                </a:solidFill>
                <a:latin typeface="Times New Roman" panose="02020603050405020304" pitchFamily="18" charset="0"/>
                <a:ea typeface="宋体" panose="02010600030101010101" pitchFamily="2" charset="-122"/>
              </a:rPr>
              <a:t>while</a:t>
            </a:r>
            <a:r>
              <a:rPr lang="en-US" altLang="zh-CN" b="0" dirty="0">
                <a:solidFill>
                  <a:srgbClr val="6600CC"/>
                </a:solidFill>
                <a:latin typeface="Times New Roman" panose="02020603050405020304" pitchFamily="18" charset="0"/>
                <a:ea typeface="宋体" panose="02010600030101010101" pitchFamily="2" charset="-122"/>
              </a:rPr>
              <a:t> (</a:t>
            </a:r>
            <a:r>
              <a:rPr lang="en-US" altLang="zh-CN" b="0" dirty="0">
                <a:latin typeface="Times New Roman" panose="02020603050405020304" pitchFamily="18" charset="0"/>
                <a:ea typeface="宋体" panose="02010600030101010101" pitchFamily="2" charset="-122"/>
              </a:rPr>
              <a:t>p-&gt;next</a:t>
            </a:r>
            <a:r>
              <a:rPr lang="en-US" altLang="zh-CN" b="0"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&amp;&amp;</a:t>
            </a:r>
            <a:r>
              <a:rPr lang="en-US" altLang="zh-CN" b="0" dirty="0">
                <a:solidFill>
                  <a:srgbClr val="6600CC"/>
                </a:solidFill>
                <a:latin typeface="Times New Roman" panose="02020603050405020304" pitchFamily="18" charset="0"/>
                <a:ea typeface="宋体" panose="02010600030101010101" pitchFamily="2" charset="-122"/>
              </a:rPr>
              <a:t> j &lt; </a:t>
            </a:r>
            <a:r>
              <a:rPr lang="en-US" altLang="zh-CN" b="0" dirty="0">
                <a:latin typeface="Times New Roman" panose="02020603050405020304" pitchFamily="18" charset="0"/>
                <a:ea typeface="宋体" panose="02010600030101010101" pitchFamily="2" charset="-122"/>
              </a:rPr>
              <a:t>i-1</a:t>
            </a:r>
            <a:r>
              <a:rPr lang="en-US" altLang="zh-CN" b="0" dirty="0">
                <a:solidFill>
                  <a:srgbClr val="6600CC"/>
                </a:solidFill>
                <a:latin typeface="Times New Roman" panose="02020603050405020304" pitchFamily="18" charset="0"/>
                <a:ea typeface="宋体" panose="02010600030101010101" pitchFamily="2" charset="-122"/>
              </a:rPr>
              <a:t>) </a:t>
            </a:r>
            <a:r>
              <a:rPr lang="en-US" altLang="zh-CN" dirty="0">
                <a:solidFill>
                  <a:srgbClr val="6600CC"/>
                </a:solidFill>
                <a:latin typeface="Times New Roman" panose="02020603050405020304" pitchFamily="18" charset="0"/>
                <a:ea typeface="宋体" panose="02010600030101010101" pitchFamily="2" charset="-122"/>
              </a:rPr>
              <a:t>{</a:t>
            </a:r>
            <a:r>
              <a:rPr lang="en-US" altLang="zh-CN" b="0" dirty="0">
                <a:solidFill>
                  <a:srgbClr val="6600CC"/>
                </a:solidFill>
                <a:latin typeface="Times New Roman" panose="02020603050405020304" pitchFamily="18" charset="0"/>
                <a:ea typeface="宋体" panose="02010600030101010101" pitchFamily="2" charset="-122"/>
              </a:rPr>
              <a:t>  p = p-&gt;next;   ++j; </a:t>
            </a:r>
            <a:r>
              <a:rPr lang="en-US" altLang="zh-CN" dirty="0">
                <a:solidFill>
                  <a:srgbClr val="6600CC"/>
                </a:solidFill>
                <a:latin typeface="Times New Roman" panose="02020603050405020304" pitchFamily="18"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sz="2400" b="0" dirty="0">
                <a:solidFill>
                  <a:srgbClr val="000000"/>
                </a:solidFill>
                <a:latin typeface="Times New Roman" panose="02020603050405020304" pitchFamily="18" charset="0"/>
                <a:ea typeface="宋体" panose="02010600030101010101" pitchFamily="2" charset="-122"/>
              </a:rPr>
              <a:t>     // </a:t>
            </a:r>
            <a:r>
              <a:rPr lang="zh-CN" altLang="en-US" sz="2400" b="0" dirty="0">
                <a:solidFill>
                  <a:srgbClr val="000000"/>
                </a:solidFill>
                <a:latin typeface="Times New Roman" panose="02020603050405020304" pitchFamily="18" charset="0"/>
                <a:ea typeface="宋体" panose="02010600030101010101" pitchFamily="2" charset="-122"/>
              </a:rPr>
              <a:t>寻找</a:t>
            </a:r>
            <a:r>
              <a:rPr lang="zh-CN" altLang="en-US" sz="2400" b="0" dirty="0">
                <a:solidFill>
                  <a:srgbClr val="FF0000"/>
                </a:solidFill>
                <a:latin typeface="Times New Roman" panose="02020603050405020304" pitchFamily="18" charset="0"/>
                <a:ea typeface="宋体" panose="02010600030101010101" pitchFamily="2" charset="-122"/>
              </a:rPr>
              <a:t>第 </a:t>
            </a:r>
            <a:r>
              <a:rPr lang="en-US" altLang="zh-CN" sz="2400" b="0" dirty="0">
                <a:solidFill>
                  <a:srgbClr val="FF0000"/>
                </a:solidFill>
                <a:latin typeface="Times New Roman" panose="02020603050405020304" pitchFamily="18" charset="0"/>
                <a:ea typeface="宋体" panose="02010600030101010101" pitchFamily="2" charset="-122"/>
              </a:rPr>
              <a:t>i </a:t>
            </a:r>
            <a:r>
              <a:rPr lang="zh-CN" altLang="en-US" sz="2400" b="0" dirty="0">
                <a:solidFill>
                  <a:srgbClr val="FF0000"/>
                </a:solidFill>
                <a:latin typeface="Times New Roman" panose="02020603050405020304" pitchFamily="18" charset="0"/>
                <a:ea typeface="宋体" panose="02010600030101010101" pitchFamily="2" charset="-122"/>
              </a:rPr>
              <a:t>个结点</a:t>
            </a:r>
            <a:r>
              <a:rPr lang="zh-CN" altLang="en-US" sz="2400" b="0" dirty="0">
                <a:solidFill>
                  <a:srgbClr val="000000"/>
                </a:solidFill>
                <a:latin typeface="Times New Roman" panose="02020603050405020304" pitchFamily="18" charset="0"/>
                <a:ea typeface="宋体" panose="02010600030101010101" pitchFamily="2" charset="-122"/>
              </a:rPr>
              <a:t>，并令 </a:t>
            </a:r>
            <a:r>
              <a:rPr lang="en-US" altLang="zh-CN" sz="2400" b="0" dirty="0">
                <a:solidFill>
                  <a:srgbClr val="FF0000"/>
                </a:solidFill>
                <a:latin typeface="Times New Roman" panose="02020603050405020304" pitchFamily="18" charset="0"/>
                <a:ea typeface="宋体" panose="02010600030101010101" pitchFamily="2" charset="-122"/>
              </a:rPr>
              <a:t>p </a:t>
            </a:r>
            <a:r>
              <a:rPr lang="zh-CN" altLang="en-US" sz="2400" b="0" dirty="0">
                <a:solidFill>
                  <a:srgbClr val="FF0000"/>
                </a:solidFill>
                <a:latin typeface="Times New Roman" panose="02020603050405020304" pitchFamily="18" charset="0"/>
                <a:ea typeface="宋体" panose="02010600030101010101" pitchFamily="2" charset="-122"/>
              </a:rPr>
              <a:t>指向其前驱</a:t>
            </a:r>
            <a:endParaRPr lang="zh-CN" altLang="en-US" sz="2400" b="0" dirty="0">
              <a:solidFill>
                <a:srgbClr val="FF0000"/>
              </a:solidFill>
              <a:latin typeface="Times New Roman" panose="02020603050405020304" pitchFamily="18" charset="0"/>
              <a:ea typeface="宋体" panose="02010600030101010101" pitchFamily="2" charset="-122"/>
            </a:endParaRPr>
          </a:p>
        </p:txBody>
      </p:sp>
      <p:sp>
        <p:nvSpPr>
          <p:cNvPr id="169990" name="Rectangle 6"/>
          <p:cNvSpPr/>
          <p:nvPr/>
        </p:nvSpPr>
        <p:spPr>
          <a:xfrm>
            <a:off x="482600" y="3992563"/>
            <a:ext cx="7724775" cy="1501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rgbClr val="9900CC"/>
                </a:solidFill>
                <a:latin typeface="Times New Roman" panose="02020603050405020304" pitchFamily="18" charset="0"/>
                <a:ea typeface="宋体" panose="02010600030101010101" pitchFamily="2" charset="-122"/>
              </a:rPr>
              <a:t>q = p-&gt;next;   p-&gt;next = q-&gt;next;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删除并释放结点</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e = q-&gt;data;   </a:t>
            </a:r>
            <a:r>
              <a:rPr lang="en-US" altLang="zh-CN" i="1" u="sng" dirty="0">
                <a:solidFill>
                  <a:srgbClr val="FF0000"/>
                </a:solidFill>
                <a:latin typeface="Times New Roman" panose="02020603050405020304" pitchFamily="18" charset="0"/>
                <a:ea typeface="宋体" panose="02010600030101010101" pitchFamily="2" charset="-122"/>
              </a:rPr>
              <a:t>free(q);</a:t>
            </a:r>
            <a:endParaRPr lang="en-US" altLang="zh-CN" b="0" i="1"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return</a:t>
            </a:r>
            <a:r>
              <a:rPr lang="en-US" altLang="zh-CN" b="0" dirty="0">
                <a:solidFill>
                  <a:srgbClr val="000000"/>
                </a:solidFill>
                <a:latin typeface="Times New Roman" panose="02020603050405020304" pitchFamily="18" charset="0"/>
                <a:ea typeface="宋体" panose="02010600030101010101" pitchFamily="2" charset="-122"/>
              </a:rPr>
              <a:t> OK;</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69991" name="Rectangle 7"/>
          <p:cNvSpPr/>
          <p:nvPr/>
        </p:nvSpPr>
        <p:spPr>
          <a:xfrm>
            <a:off x="480060" y="2970213"/>
            <a:ext cx="6477000"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if</a:t>
            </a: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rPr>
              <a:t>(p-&gt;next)</a:t>
            </a:r>
            <a:r>
              <a:rPr lang="en-US" altLang="zh-CN" b="0" dirty="0">
                <a:solidFill>
                  <a:schemeClr val="tx1"/>
                </a:solidFill>
                <a:latin typeface="Times New Roman" panose="02020603050405020304" pitchFamily="18" charset="0"/>
                <a:ea typeface="宋体" panose="02010600030101010101" pitchFamily="2" charset="-122"/>
              </a:rPr>
              <a:t> || j &gt; i-1)</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1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return </a:t>
            </a:r>
            <a:r>
              <a:rPr lang="en-US" altLang="zh-CN" b="0" dirty="0">
                <a:solidFill>
                  <a:srgbClr val="000000"/>
                </a:solidFill>
                <a:latin typeface="Times New Roman" panose="02020603050405020304" pitchFamily="18" charset="0"/>
                <a:ea typeface="宋体" panose="02010600030101010101" pitchFamily="2" charset="-122"/>
              </a:rPr>
              <a:t>ERROR;</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删除位置不合理</a:t>
            </a:r>
            <a:endParaRPr lang="zh-CN" altLang="en-US"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strips(downRight)">
                                      <p:cBhvr>
                                        <p:cTn id="7" dur="500"/>
                                        <p:tgtEl>
                                          <p:spTgt spid="16998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9989"/>
                                        </p:tgtEl>
                                        <p:attrNameLst>
                                          <p:attrName>style.visibility</p:attrName>
                                        </p:attrNameLst>
                                      </p:cBhvr>
                                      <p:to>
                                        <p:strVal val="visible"/>
                                      </p:to>
                                    </p:set>
                                    <p:animEffect transition="in" filter="strips(downRight)">
                                      <p:cBhvr>
                                        <p:cTn id="12" dur="500"/>
                                        <p:tgtEl>
                                          <p:spTgt spid="16998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9990"/>
                                        </p:tgtEl>
                                        <p:attrNameLst>
                                          <p:attrName>style.visibility</p:attrName>
                                        </p:attrNameLst>
                                      </p:cBhvr>
                                      <p:to>
                                        <p:strVal val="visible"/>
                                      </p:to>
                                    </p:set>
                                    <p:animEffect transition="in" filter="strips(downRight)">
                                      <p:cBhvr>
                                        <p:cTn id="17" dur="500"/>
                                        <p:tgtEl>
                                          <p:spTgt spid="169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91"/>
                                        </p:tgtEl>
                                        <p:attrNameLst>
                                          <p:attrName>style.visibility</p:attrName>
                                        </p:attrNameLst>
                                      </p:cBhvr>
                                      <p:to>
                                        <p:strVal val="visible"/>
                                      </p:to>
                                    </p:set>
                                    <p:animEffect transition="in" filter="wipe(left)">
                                      <p:cBhvr>
                                        <p:cTn id="22" dur="500"/>
                                        <p:tgtEl>
                                          <p:spTgt spid="16999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9987"/>
                                        </p:tgtEl>
                                        <p:attrNameLst>
                                          <p:attrName>style.visibility</p:attrName>
                                        </p:attrNameLst>
                                      </p:cBhvr>
                                      <p:to>
                                        <p:strVal val="visible"/>
                                      </p:to>
                                    </p:set>
                                    <p:anim calcmode="lin" valueType="num">
                                      <p:cBhvr additive="base">
                                        <p:cTn id="27" dur="500" fill="hold"/>
                                        <p:tgtEl>
                                          <p:spTgt spid="169987"/>
                                        </p:tgtEl>
                                        <p:attrNameLst>
                                          <p:attrName>ppt_x</p:attrName>
                                        </p:attrNameLst>
                                      </p:cBhvr>
                                      <p:tavLst>
                                        <p:tav tm="0">
                                          <p:val>
                                            <p:strVal val="#ppt_x"/>
                                          </p:val>
                                        </p:tav>
                                        <p:tav tm="100000">
                                          <p:val>
                                            <p:strVal val="#ppt_x"/>
                                          </p:val>
                                        </p:tav>
                                      </p:tavLst>
                                    </p:anim>
                                    <p:anim calcmode="lin" valueType="num">
                                      <p:cBhvr additive="base">
                                        <p:cTn id="28"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9988"/>
                                        </p:tgtEl>
                                        <p:attrNameLst>
                                          <p:attrName>style.visibility</p:attrName>
                                        </p:attrNameLst>
                                      </p:cBhvr>
                                      <p:to>
                                        <p:strVal val="visible"/>
                                      </p:to>
                                    </p:set>
                                    <p:animEffect transition="in" filter="wipe(left)">
                                      <p:cBhvr>
                                        <p:cTn id="33"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87" grpId="0"/>
      <p:bldP spid="169988" grpId="0"/>
      <p:bldP spid="169989" grpId="0"/>
      <p:bldP spid="169990" grpId="0"/>
      <p:bldP spid="16999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2"/>
          <p:cNvSpPr/>
          <p:nvPr/>
        </p:nvSpPr>
        <p:spPr>
          <a:xfrm>
            <a:off x="174625" y="1162050"/>
            <a:ext cx="7339013" cy="1462088"/>
          </a:xfrm>
          <a:prstGeom prst="cloudCallout">
            <a:avLst>
              <a:gd name="adj1" fmla="val 54542"/>
              <a:gd name="adj2" fmla="val 23509"/>
            </a:avLst>
          </a:prstGeom>
          <a:solidFill>
            <a:srgbClr val="CCFFCC"/>
          </a:solidFill>
          <a:ln w="9525" cap="flat" cmpd="sng">
            <a:solidFill>
              <a:srgbClr val="FF00FF"/>
            </a:solidFill>
            <a:prstDash val="solid"/>
            <a:headEnd type="none" w="med" len="med"/>
            <a:tailEnd type="none" w="med" len="med"/>
          </a:ln>
        </p:spPr>
        <p:txBody>
          <a:bodyPr tIns="720000" bIns="36000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100000"/>
              </a:spcBef>
              <a:buClrTx/>
              <a:buNone/>
            </a:pPr>
            <a:r>
              <a:rPr lang="zh-CN" altLang="en-US" sz="2400" dirty="0">
                <a:solidFill>
                  <a:schemeClr val="hlink"/>
                </a:solidFill>
                <a:latin typeface="Times New Roman" panose="02020603050405020304" pitchFamily="18" charset="0"/>
                <a:ea typeface="宋体" panose="02010600030101010101" pitchFamily="2" charset="-122"/>
              </a:rPr>
              <a:t>在删除算法中参数不合理的判断条件和插入的情况不同。</a:t>
            </a:r>
            <a:r>
              <a:rPr lang="zh-CN" altLang="en-US" sz="2400" dirty="0">
                <a:solidFill>
                  <a:srgbClr val="FF0000"/>
                </a:solidFill>
                <a:latin typeface="Times New Roman" panose="02020603050405020304" pitchFamily="18" charset="0"/>
                <a:ea typeface="宋体" panose="02010600030101010101" pitchFamily="2" charset="-122"/>
              </a:rPr>
              <a:t>为什么？</a:t>
            </a:r>
            <a:endParaRPr lang="zh-CN" altLang="en-US" sz="2400" dirty="0">
              <a:solidFill>
                <a:srgbClr val="FF0000"/>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71011" name="Text Box 3"/>
          <p:cNvSpPr txBox="1"/>
          <p:nvPr/>
        </p:nvSpPr>
        <p:spPr>
          <a:xfrm>
            <a:off x="827088" y="3284538"/>
            <a:ext cx="7796212"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因为对插入而言，只要“前驱”存在即可；而对删除而言，不仅“前驱”要存在，被删结点也必须存在。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1014" name="Text Box 6"/>
          <p:cNvSpPr txBox="1"/>
          <p:nvPr/>
        </p:nvSpPr>
        <p:spPr>
          <a:xfrm>
            <a:off x="784225" y="4811713"/>
            <a:ext cx="7580313"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FF0000"/>
                </a:solidFill>
                <a:latin typeface="Times New Roman" panose="02020603050405020304" pitchFamily="18" charset="0"/>
                <a:ea typeface="宋体" panose="02010600030101010101" pitchFamily="2" charset="-122"/>
              </a:rPr>
              <a:t>如果单链表没有头结点，需要对删除第一个结点的情况进行单独处理。</a:t>
            </a:r>
            <a:endParaRPr lang="zh-CN" altLang="en-US" b="0" dirty="0">
              <a:solidFill>
                <a:srgbClr val="FF0000"/>
              </a:solidFill>
              <a:latin typeface="Times New Roman" panose="02020603050405020304" pitchFamily="18" charset="0"/>
              <a:ea typeface="宋体" panose="02010600030101010101" pitchFamily="2" charset="-122"/>
            </a:endParaRPr>
          </a:p>
        </p:txBody>
      </p:sp>
      <p:sp>
        <p:nvSpPr>
          <p:cNvPr id="171015" name="Text Box 7"/>
          <p:cNvSpPr txBox="1"/>
          <p:nvPr/>
        </p:nvSpPr>
        <p:spPr>
          <a:xfrm>
            <a:off x="7766050" y="1655763"/>
            <a:ext cx="900113"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sz="2400" b="0" dirty="0">
                <a:solidFill>
                  <a:schemeClr val="tx1"/>
                </a:solidFill>
                <a:latin typeface="Arial" panose="020B0604020202020204" pitchFamily="34" charset="0"/>
                <a:ea typeface="楷体_GB2312" pitchFamily="49" charset="-122"/>
                <a:hlinkClick r:id="rId1" action="ppaction://hlinksldjump"/>
              </a:rPr>
              <a:t>插入</a:t>
            </a:r>
            <a:endParaRPr lang="zh-CN" altLang="en-US" sz="2400" b="0" dirty="0">
              <a:solidFill>
                <a:schemeClr val="tx1"/>
              </a:solidFill>
              <a:latin typeface="Arial" panose="020B0604020202020204" pitchFamily="34" charset="0"/>
              <a:ea typeface="楷体_GB2312" pitchFamily="49" charset="-122"/>
            </a:endParaRPr>
          </a:p>
        </p:txBody>
      </p:sp>
      <p:sp>
        <p:nvSpPr>
          <p:cNvPr id="171016" name="Text Box 8"/>
          <p:cNvSpPr txBox="1"/>
          <p:nvPr/>
        </p:nvSpPr>
        <p:spPr>
          <a:xfrm>
            <a:off x="7807325" y="2336800"/>
            <a:ext cx="987425" cy="45720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sz="2400" b="0" dirty="0">
                <a:solidFill>
                  <a:schemeClr val="tx1"/>
                </a:solidFill>
                <a:latin typeface="Arial" panose="020B0604020202020204" pitchFamily="34" charset="0"/>
                <a:ea typeface="楷体_GB2312" pitchFamily="49" charset="-122"/>
                <a:hlinkClick r:id="rId2" action="ppaction://hlinksldjump"/>
              </a:rPr>
              <a:t>删除</a:t>
            </a:r>
            <a:endParaRPr lang="zh-CN" altLang="en-US" sz="2400" b="0" dirty="0">
              <a:solidFill>
                <a:schemeClr val="tx1"/>
              </a:solidFill>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1000" fill="hold"/>
                                        <p:tgtEl>
                                          <p:spTgt spid="171010"/>
                                        </p:tgtEl>
                                        <p:attrNameLst>
                                          <p:attrName>ppt_w</p:attrName>
                                        </p:attrNameLst>
                                      </p:cBhvr>
                                      <p:tavLst>
                                        <p:tav tm="0">
                                          <p:val>
                                            <p:fltVal val="0"/>
                                          </p:val>
                                        </p:tav>
                                        <p:tav tm="100000">
                                          <p:val>
                                            <p:strVal val="#ppt_w"/>
                                          </p:val>
                                        </p:tav>
                                      </p:tavLst>
                                    </p:anim>
                                    <p:anim calcmode="lin" valueType="num">
                                      <p:cBhvr>
                                        <p:cTn id="8" dur="1000" fill="hold"/>
                                        <p:tgtEl>
                                          <p:spTgt spid="171010"/>
                                        </p:tgtEl>
                                        <p:attrNameLst>
                                          <p:attrName>ppt_h</p:attrName>
                                        </p:attrNameLst>
                                      </p:cBhvr>
                                      <p:tavLst>
                                        <p:tav tm="0">
                                          <p:val>
                                            <p:fltVal val="0"/>
                                          </p:val>
                                        </p:tav>
                                        <p:tav tm="100000">
                                          <p:val>
                                            <p:strVal val="#ppt_h"/>
                                          </p:val>
                                        </p:tav>
                                      </p:tavLst>
                                    </p:anim>
                                    <p:anim calcmode="lin" valueType="num">
                                      <p:cBhvr>
                                        <p:cTn id="9" dur="1000" fill="hold"/>
                                        <p:tgtEl>
                                          <p:spTgt spid="1710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10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71011"/>
                                        </p:tgtEl>
                                        <p:attrNameLst>
                                          <p:attrName>style.visibility</p:attrName>
                                        </p:attrNameLst>
                                      </p:cBhvr>
                                      <p:to>
                                        <p:strVal val="visible"/>
                                      </p:to>
                                    </p:set>
                                    <p:animEffect transition="in" filter="blinds(vertical)">
                                      <p:cBhvr>
                                        <p:cTn id="23" dur="500"/>
                                        <p:tgtEl>
                                          <p:spTgt spid="1710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1014"/>
                                        </p:tgtEl>
                                        <p:attrNameLst>
                                          <p:attrName>style.visibility</p:attrName>
                                        </p:attrNameLst>
                                      </p:cBhvr>
                                      <p:to>
                                        <p:strVal val="visible"/>
                                      </p:to>
                                    </p:set>
                                    <p:animEffect transition="in" filter="blinds(horizontal)">
                                      <p:cBhvr>
                                        <p:cTn id="28" dur="5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1" grpId="0"/>
      <p:bldP spid="171014" grpId="0"/>
      <p:bldP spid="171015" grpId="0"/>
      <p:bldP spid="1710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463550" y="144463"/>
            <a:ext cx="5670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黑体" panose="02010609060101010101" pitchFamily="49" charset="-122"/>
                <a:ea typeface="黑体" panose="02010609060101010101" pitchFamily="49" charset="-122"/>
              </a:rPr>
              <a:t>抽象数据类型线性表的定义</a:t>
            </a:r>
            <a:endParaRPr lang="zh-CN" altLang="en-US" sz="3600" b="0" dirty="0">
              <a:solidFill>
                <a:schemeClr val="bg1"/>
              </a:solidFill>
              <a:latin typeface="黑体" panose="02010609060101010101" pitchFamily="49" charset="-122"/>
              <a:ea typeface="黑体" panose="02010609060101010101" pitchFamily="49" charset="-122"/>
            </a:endParaRPr>
          </a:p>
        </p:txBody>
      </p:sp>
      <p:sp>
        <p:nvSpPr>
          <p:cNvPr id="107523" name="Text Box 3"/>
          <p:cNvSpPr txBox="1"/>
          <p:nvPr/>
        </p:nvSpPr>
        <p:spPr>
          <a:xfrm>
            <a:off x="314325" y="1149350"/>
            <a:ext cx="25574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ADT List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07524" name="Text Box 4"/>
          <p:cNvSpPr txBox="1"/>
          <p:nvPr/>
        </p:nvSpPr>
        <p:spPr>
          <a:xfrm>
            <a:off x="739775" y="1604963"/>
            <a:ext cx="20574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数据对象</a:t>
            </a:r>
            <a:r>
              <a:rPr lang="zh-CN" altLang="en-US" b="0" dirty="0">
                <a:solidFill>
                  <a:schemeClr val="hlink"/>
                </a:solidFill>
                <a:latin typeface="Times New Roman" panose="02020603050405020304" pitchFamily="18" charset="0"/>
                <a:ea typeface="宋体" panose="02010600030101010101" pitchFamily="2" charset="-122"/>
              </a:rPr>
              <a:t>：</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107525" name="Text Box 5"/>
          <p:cNvSpPr txBox="1"/>
          <p:nvPr/>
        </p:nvSpPr>
        <p:spPr>
          <a:xfrm>
            <a:off x="1184275" y="2057400"/>
            <a:ext cx="6183313"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D</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 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∈ElemSet, i=1,2,...,n,  n≥0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07526" name="Text Box 6"/>
          <p:cNvSpPr txBox="1"/>
          <p:nvPr/>
        </p:nvSpPr>
        <p:spPr>
          <a:xfrm>
            <a:off x="817563" y="2809875"/>
            <a:ext cx="19685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数据关系</a:t>
            </a:r>
            <a:r>
              <a:rPr lang="zh-CN" altLang="en-US" b="0" dirty="0">
                <a:solidFill>
                  <a:schemeClr val="hlink"/>
                </a:solidFill>
                <a:latin typeface="Times New Roman" panose="02020603050405020304" pitchFamily="18" charset="0"/>
                <a:ea typeface="宋体" panose="02010600030101010101" pitchFamily="2" charset="-122"/>
              </a:rPr>
              <a:t>：</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107527" name="Text Box 7"/>
          <p:cNvSpPr txBox="1"/>
          <p:nvPr/>
        </p:nvSpPr>
        <p:spPr>
          <a:xfrm>
            <a:off x="1181100" y="3325813"/>
            <a:ext cx="56673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R1</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&lt;a</a:t>
            </a:r>
            <a:r>
              <a:rPr lang="en-US" altLang="zh-CN" b="0" baseline="-25000" dirty="0">
                <a:solidFill>
                  <a:srgbClr val="000000"/>
                </a:solidFill>
                <a:latin typeface="Times New Roman" panose="02020603050405020304" pitchFamily="18" charset="0"/>
                <a:ea typeface="宋体" panose="02010600030101010101" pitchFamily="2" charset="-122"/>
              </a:rPr>
              <a:t>i-1</a:t>
            </a:r>
            <a:r>
              <a:rPr lang="en-US" altLang="zh-CN" b="0" dirty="0">
                <a:solidFill>
                  <a:srgbClr val="000000"/>
                </a:solidFill>
                <a:latin typeface="Times New Roman" panose="02020603050405020304" pitchFamily="18" charset="0"/>
                <a:ea typeface="宋体" panose="02010600030101010101" pitchFamily="2" charset="-122"/>
              </a:rPr>
              <a:t>, 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&gt;|a</a:t>
            </a:r>
            <a:r>
              <a:rPr lang="en-US" altLang="zh-CN" b="0" baseline="-25000" dirty="0">
                <a:solidFill>
                  <a:srgbClr val="000000"/>
                </a:solidFill>
                <a:latin typeface="Times New Roman" panose="02020603050405020304" pitchFamily="18" charset="0"/>
                <a:ea typeface="宋体" panose="02010600030101010101" pitchFamily="2" charset="-122"/>
              </a:rPr>
              <a:t>i-1</a:t>
            </a:r>
            <a:r>
              <a:rPr lang="en-US" altLang="zh-CN" b="0" dirty="0">
                <a:solidFill>
                  <a:srgbClr val="000000"/>
                </a:solidFill>
                <a:latin typeface="Times New Roman" panose="02020603050405020304" pitchFamily="18" charset="0"/>
                <a:ea typeface="宋体" panose="02010600030101010101" pitchFamily="2" charset="-122"/>
              </a:rPr>
              <a:t>, a</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∈D,  i=2,...,n }</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07528" name="Text Box 8"/>
          <p:cNvSpPr txBox="1"/>
          <p:nvPr/>
        </p:nvSpPr>
        <p:spPr>
          <a:xfrm>
            <a:off x="831850" y="3910013"/>
            <a:ext cx="19685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基本操作</a:t>
            </a:r>
            <a:r>
              <a:rPr lang="zh-CN" altLang="en-US" b="0" dirty="0">
                <a:solidFill>
                  <a:schemeClr val="hlink"/>
                </a:solidFill>
                <a:latin typeface="Times New Roman" panose="02020603050405020304" pitchFamily="18" charset="0"/>
                <a:ea typeface="宋体" panose="02010600030101010101" pitchFamily="2" charset="-122"/>
              </a:rPr>
              <a:t>：</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107529" name="Text Box 9"/>
          <p:cNvSpPr txBox="1"/>
          <p:nvPr/>
        </p:nvSpPr>
        <p:spPr>
          <a:xfrm>
            <a:off x="3482975" y="4646613"/>
            <a:ext cx="2432050" cy="8842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楷体_GB2312" pitchFamily="49" charset="-122"/>
                <a:ea typeface="楷体_GB2312" pitchFamily="49" charset="-122"/>
              </a:rPr>
              <a:t> </a:t>
            </a:r>
            <a:r>
              <a:rPr lang="en-US" altLang="zh-CN" dirty="0">
                <a:solidFill>
                  <a:srgbClr val="333399"/>
                </a:solidFill>
                <a:latin typeface="Times New Roman" panose="02020603050405020304" pitchFamily="18" charset="0"/>
                <a:ea typeface="楷体_GB2312" pitchFamily="49" charset="-122"/>
              </a:rPr>
              <a:t>InitList( &amp;L )</a:t>
            </a:r>
            <a:endParaRPr lang="en-US" altLang="zh-CN" b="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07530" name="Text Box 10"/>
          <p:cNvSpPr txBox="1"/>
          <p:nvPr/>
        </p:nvSpPr>
        <p:spPr>
          <a:xfrm>
            <a:off x="1782763" y="5256213"/>
            <a:ext cx="19700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楷体_GB2312" pitchFamily="49" charset="-122"/>
                <a:ea typeface="楷体_GB2312" pitchFamily="49" charset="-122"/>
              </a:rPr>
              <a:t>操作结果：</a:t>
            </a:r>
            <a:endParaRPr lang="zh-CN" altLang="en-US" b="0" dirty="0">
              <a:solidFill>
                <a:schemeClr val="tx1"/>
              </a:solidFill>
              <a:latin typeface="楷体_GB2312" pitchFamily="49" charset="-122"/>
              <a:ea typeface="楷体_GB2312" pitchFamily="49" charset="-122"/>
            </a:endParaRPr>
          </a:p>
        </p:txBody>
      </p:sp>
      <p:sp>
        <p:nvSpPr>
          <p:cNvPr id="107531" name="Text Box 11"/>
          <p:cNvSpPr txBox="1"/>
          <p:nvPr/>
        </p:nvSpPr>
        <p:spPr>
          <a:xfrm>
            <a:off x="3598863" y="5268913"/>
            <a:ext cx="39576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楷体_GB2312" pitchFamily="49" charset="-122"/>
                <a:ea typeface="楷体_GB2312" pitchFamily="49" charset="-122"/>
              </a:rPr>
              <a:t>构造一个空的线性表</a:t>
            </a:r>
            <a:r>
              <a:rPr lang="en-US" altLang="zh-CN" b="0" dirty="0">
                <a:solidFill>
                  <a:schemeClr val="tx1"/>
                </a:solidFill>
                <a:latin typeface="Times New Roman" panose="02020603050405020304" pitchFamily="18" charset="0"/>
                <a:ea typeface="楷体_GB2312" pitchFamily="49" charset="-122"/>
              </a:rPr>
              <a:t>L</a:t>
            </a:r>
            <a:r>
              <a:rPr lang="zh-CN" altLang="en-US" b="0" dirty="0">
                <a:solidFill>
                  <a:schemeClr val="tx1"/>
                </a:solidFill>
                <a:latin typeface="楷体_GB2312" pitchFamily="49" charset="-122"/>
                <a:ea typeface="楷体_GB2312" pitchFamily="49" charset="-122"/>
              </a:rPr>
              <a:t>。</a:t>
            </a:r>
            <a:endParaRPr lang="zh-CN" altLang="en-US" b="0" dirty="0">
              <a:solidFill>
                <a:schemeClr val="tx1"/>
              </a:solidFill>
              <a:latin typeface="楷体_GB2312" pitchFamily="49" charset="-122"/>
              <a:ea typeface="楷体_GB2312" pitchFamily="49" charset="-122"/>
            </a:endParaRPr>
          </a:p>
        </p:txBody>
      </p:sp>
      <p:sp>
        <p:nvSpPr>
          <p:cNvPr id="107532" name="Text Box 12"/>
          <p:cNvSpPr txBox="1"/>
          <p:nvPr/>
        </p:nvSpPr>
        <p:spPr>
          <a:xfrm>
            <a:off x="1258888" y="4576763"/>
            <a:ext cx="2224087"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隶书" panose="02010509060101010101" charset="-122"/>
                <a:ea typeface="隶书" panose="02010509060101010101" charset="-122"/>
              </a:rPr>
              <a:t>初始化操作</a:t>
            </a:r>
            <a:endParaRPr lang="zh-CN" altLang="en-US" sz="32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ppt_x</p:attrName>
                                        </p:attrNameLst>
                                      </p:cBhvr>
                                      <p:tavLst>
                                        <p:tav tm="0">
                                          <p:val>
                                            <p:strVal val="#ppt_x+#ppt_w/2"/>
                                          </p:val>
                                        </p:tav>
                                        <p:tav tm="100000">
                                          <p:val>
                                            <p:strVal val="#ppt_x"/>
                                          </p:val>
                                        </p:tav>
                                      </p:tavLst>
                                    </p:anim>
                                    <p:anim calcmode="lin" valueType="num">
                                      <p:cBhvr>
                                        <p:cTn id="8" dur="500" fill="hold"/>
                                        <p:tgtEl>
                                          <p:spTgt spid="107523"/>
                                        </p:tgtEl>
                                        <p:attrNameLst>
                                          <p:attrName>ppt_y</p:attrName>
                                        </p:attrNameLst>
                                      </p:cBhvr>
                                      <p:tavLst>
                                        <p:tav tm="0">
                                          <p:val>
                                            <p:strVal val="#ppt_y"/>
                                          </p:val>
                                        </p:tav>
                                        <p:tav tm="100000">
                                          <p:val>
                                            <p:strVal val="#ppt_y"/>
                                          </p:val>
                                        </p:tav>
                                      </p:tavLst>
                                    </p:anim>
                                    <p:anim calcmode="lin" valueType="num">
                                      <p:cBhvr>
                                        <p:cTn id="9" dur="500" fill="hold"/>
                                        <p:tgtEl>
                                          <p:spTgt spid="107523"/>
                                        </p:tgtEl>
                                        <p:attrNameLst>
                                          <p:attrName>ppt_w</p:attrName>
                                        </p:attrNameLst>
                                      </p:cBhvr>
                                      <p:tavLst>
                                        <p:tav tm="0">
                                          <p:val>
                                            <p:fltVal val="0"/>
                                          </p:val>
                                        </p:tav>
                                        <p:tav tm="100000">
                                          <p:val>
                                            <p:strVal val="#ppt_w"/>
                                          </p:val>
                                        </p:tav>
                                      </p:tavLst>
                                    </p:anim>
                                    <p:anim calcmode="lin" valueType="num">
                                      <p:cBhvr>
                                        <p:cTn id="10" dur="500" fill="hold"/>
                                        <p:tgtEl>
                                          <p:spTgt spid="10752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7524"/>
                                        </p:tgtEl>
                                        <p:attrNameLst>
                                          <p:attrName>style.visibility</p:attrName>
                                        </p:attrNameLst>
                                      </p:cBhvr>
                                      <p:to>
                                        <p:strVal val="visible"/>
                                      </p:to>
                                    </p:set>
                                    <p:animEffect transition="in" filter="barn(outHorizontal)">
                                      <p:cBhvr>
                                        <p:cTn id="15" dur="500"/>
                                        <p:tgtEl>
                                          <p:spTgt spid="1075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7525"/>
                                        </p:tgtEl>
                                        <p:attrNameLst>
                                          <p:attrName>style.visibility</p:attrName>
                                        </p:attrNameLst>
                                      </p:cBhvr>
                                      <p:to>
                                        <p:strVal val="visible"/>
                                      </p:to>
                                    </p:set>
                                    <p:animEffect transition="in" filter="wipe(left)">
                                      <p:cBhvr>
                                        <p:cTn id="20" dur="500"/>
                                        <p:tgtEl>
                                          <p:spTgt spid="10752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07526"/>
                                        </p:tgtEl>
                                        <p:attrNameLst>
                                          <p:attrName>style.visibility</p:attrName>
                                        </p:attrNameLst>
                                      </p:cBhvr>
                                      <p:to>
                                        <p:strVal val="visible"/>
                                      </p:to>
                                    </p:set>
                                    <p:animEffect transition="in" filter="barn(outHorizontal)">
                                      <p:cBhvr>
                                        <p:cTn id="25" dur="500"/>
                                        <p:tgtEl>
                                          <p:spTgt spid="1075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7527"/>
                                        </p:tgtEl>
                                        <p:attrNameLst>
                                          <p:attrName>style.visibility</p:attrName>
                                        </p:attrNameLst>
                                      </p:cBhvr>
                                      <p:to>
                                        <p:strVal val="visible"/>
                                      </p:to>
                                    </p:set>
                                    <p:animEffect transition="in" filter="wipe(left)">
                                      <p:cBhvr>
                                        <p:cTn id="30" dur="500"/>
                                        <p:tgtEl>
                                          <p:spTgt spid="10752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107528"/>
                                        </p:tgtEl>
                                        <p:attrNameLst>
                                          <p:attrName>style.visibility</p:attrName>
                                        </p:attrNameLst>
                                      </p:cBhvr>
                                      <p:to>
                                        <p:strVal val="visible"/>
                                      </p:to>
                                    </p:set>
                                    <p:animEffect transition="in" filter="barn(outHorizontal)">
                                      <p:cBhvr>
                                        <p:cTn id="35" dur="500"/>
                                        <p:tgtEl>
                                          <p:spTgt spid="1075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75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7529"/>
                                        </p:tgtEl>
                                        <p:attrNameLst>
                                          <p:attrName>style.visibility</p:attrName>
                                        </p:attrNameLst>
                                      </p:cBhvr>
                                      <p:to>
                                        <p:strVal val="visible"/>
                                      </p:to>
                                    </p:set>
                                    <p:anim calcmode="lin" valueType="num">
                                      <p:cBhvr additive="base">
                                        <p:cTn id="44" dur="500" fill="hold"/>
                                        <p:tgtEl>
                                          <p:spTgt spid="107529"/>
                                        </p:tgtEl>
                                        <p:attrNameLst>
                                          <p:attrName>ppt_x</p:attrName>
                                        </p:attrNameLst>
                                      </p:cBhvr>
                                      <p:tavLst>
                                        <p:tav tm="0">
                                          <p:val>
                                            <p:strVal val="#ppt_x"/>
                                          </p:val>
                                        </p:tav>
                                        <p:tav tm="100000">
                                          <p:val>
                                            <p:strVal val="#ppt_x"/>
                                          </p:val>
                                        </p:tav>
                                      </p:tavLst>
                                    </p:anim>
                                    <p:anim calcmode="lin" valueType="num">
                                      <p:cBhvr additive="base">
                                        <p:cTn id="45"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107530"/>
                                        </p:tgtEl>
                                        <p:attrNameLst>
                                          <p:attrName>style.visibility</p:attrName>
                                        </p:attrNameLst>
                                      </p:cBhvr>
                                      <p:to>
                                        <p:strVal val="visible"/>
                                      </p:to>
                                    </p:set>
                                    <p:animEffect transition="in" filter="barn(outHorizontal)">
                                      <p:cBhvr>
                                        <p:cTn id="50" dur="500"/>
                                        <p:tgtEl>
                                          <p:spTgt spid="1075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7531"/>
                                        </p:tgtEl>
                                        <p:attrNameLst>
                                          <p:attrName>style.visibility</p:attrName>
                                        </p:attrNameLst>
                                      </p:cBhvr>
                                      <p:to>
                                        <p:strVal val="visible"/>
                                      </p:to>
                                    </p:set>
                                    <p:animEffect transition="in" filter="wipe(left)">
                                      <p:cBhvr>
                                        <p:cTn id="55" dur="500"/>
                                        <p:tgtEl>
                                          <p:spTgt spid="107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107524" grpId="0"/>
      <p:bldP spid="107525" grpId="0"/>
      <p:bldP spid="107526" grpId="0"/>
      <p:bldP spid="107527" grpId="0"/>
      <p:bldP spid="107528" grpId="0"/>
      <p:bldP spid="107529" grpId="0"/>
      <p:bldP spid="107530" grpId="0"/>
      <p:bldP spid="107531" grpId="0"/>
      <p:bldP spid="1075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p:nvPr/>
        </p:nvSpPr>
        <p:spPr>
          <a:xfrm>
            <a:off x="0" y="231775"/>
            <a:ext cx="79248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zh-CN" altLang="en-US" sz="3600" b="0" dirty="0">
                <a:solidFill>
                  <a:schemeClr val="bg1"/>
                </a:solidFill>
                <a:latin typeface="Times New Roman" panose="02020603050405020304" pitchFamily="18" charset="0"/>
                <a:ea typeface="黑体" panose="02010609060101010101" pitchFamily="49" charset="-122"/>
              </a:rPr>
              <a:t>将两个有序链表合并为一个有序链表</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01379" name="Text Box 3"/>
          <p:cNvSpPr txBox="1"/>
          <p:nvPr/>
        </p:nvSpPr>
        <p:spPr>
          <a:xfrm>
            <a:off x="188913" y="1592263"/>
            <a:ext cx="8636000" cy="47999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void MergeList_L(LinkList &amp;La, LinkList &amp;Lb, LinkList &amp;Lc)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_x000B__x000C_"/>
              </a:rPr>
              <a:t>pa = La-&gt;next; pb = Lb-&gt;next;</a:t>
            </a:r>
            <a:br>
              <a:rPr lang="en-US" altLang="zh-CN" b="0" dirty="0">
                <a:solidFill>
                  <a:schemeClr val="hlink"/>
                </a:solidFill>
                <a:latin typeface="Times New Roman" panose="02020603050405020304" pitchFamily="18" charset="0"/>
                <a:ea typeface="_x000B__x000C_"/>
              </a:rPr>
            </a:br>
            <a:r>
              <a:rPr lang="en-US" altLang="zh-CN" b="0" dirty="0">
                <a:solidFill>
                  <a:schemeClr val="tx1"/>
                </a:solidFill>
                <a:latin typeface="Times New Roman" panose="02020603050405020304" pitchFamily="18" charset="0"/>
                <a:ea typeface="_x000B__x000C_"/>
              </a:rPr>
              <a:t>    </a:t>
            </a:r>
            <a:r>
              <a:rPr lang="en-US" altLang="zh-CN" b="0" dirty="0">
                <a:solidFill>
                  <a:srgbClr val="FF0000"/>
                </a:solidFill>
                <a:latin typeface="Times New Roman" panose="02020603050405020304" pitchFamily="18" charset="0"/>
                <a:ea typeface="_x000B__x000C_"/>
              </a:rPr>
              <a:t>Lc = pc = La;</a:t>
            </a:r>
            <a:r>
              <a:rPr lang="en-US" altLang="zh-CN" b="0" dirty="0">
                <a:latin typeface="Times New Roman" panose="02020603050405020304" pitchFamily="18" charset="0"/>
                <a:ea typeface="_x000B__x000C_"/>
              </a:rPr>
              <a:t> </a:t>
            </a:r>
            <a:r>
              <a:rPr lang="en-US" altLang="zh-CN" sz="2400" b="0" dirty="0">
                <a:solidFill>
                  <a:srgbClr val="000000"/>
                </a:solidFill>
                <a:latin typeface="Times New Roman" panose="02020603050405020304" pitchFamily="18" charset="0"/>
                <a:ea typeface="_x000B__x000C_"/>
              </a:rPr>
              <a:t>// </a:t>
            </a:r>
            <a:r>
              <a:rPr lang="zh-CN" altLang="en-US" sz="2400" b="0" dirty="0">
                <a:solidFill>
                  <a:srgbClr val="000000"/>
                </a:solidFill>
                <a:latin typeface="Times New Roman" panose="02020603050405020304" pitchFamily="18" charset="0"/>
                <a:ea typeface="宋体" panose="02010600030101010101" pitchFamily="2" charset="-122"/>
              </a:rPr>
              <a:t>用</a:t>
            </a:r>
            <a:r>
              <a:rPr lang="en-US" altLang="zh-CN" sz="2400" b="0" dirty="0">
                <a:solidFill>
                  <a:srgbClr val="000000"/>
                </a:solidFill>
                <a:latin typeface="Times New Roman" panose="02020603050405020304" pitchFamily="18" charset="0"/>
                <a:ea typeface="宋体" panose="02010600030101010101" pitchFamily="2" charset="-122"/>
              </a:rPr>
              <a:t>La</a:t>
            </a:r>
            <a:r>
              <a:rPr lang="zh-CN" altLang="en-US" sz="2400" b="0" dirty="0">
                <a:solidFill>
                  <a:srgbClr val="000000"/>
                </a:solidFill>
                <a:latin typeface="Times New Roman" panose="02020603050405020304" pitchFamily="18" charset="0"/>
                <a:ea typeface="宋体" panose="02010600030101010101" pitchFamily="2" charset="-122"/>
              </a:rPr>
              <a:t>的头结点作为</a:t>
            </a:r>
            <a:r>
              <a:rPr lang="en-US" altLang="zh-CN" sz="2400" b="0" dirty="0">
                <a:solidFill>
                  <a:srgbClr val="000000"/>
                </a:solidFill>
                <a:latin typeface="Times New Roman" panose="02020603050405020304" pitchFamily="18" charset="0"/>
                <a:ea typeface="宋体" panose="02010600030101010101" pitchFamily="2" charset="-122"/>
              </a:rPr>
              <a:t>Lc</a:t>
            </a:r>
            <a:r>
              <a:rPr lang="zh-CN" altLang="en-US" sz="2400" b="0" dirty="0">
                <a:solidFill>
                  <a:srgbClr val="000000"/>
                </a:solidFill>
                <a:latin typeface="Times New Roman" panose="02020603050405020304" pitchFamily="18" charset="0"/>
                <a:ea typeface="宋体" panose="02010600030101010101" pitchFamily="2" charset="-122"/>
              </a:rPr>
              <a:t>的头结点</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3399"/>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while (</a:t>
            </a:r>
            <a:r>
              <a:rPr lang="en-US" altLang="zh-CN" b="0" dirty="0">
                <a:solidFill>
                  <a:schemeClr val="hlink"/>
                </a:solidFill>
                <a:latin typeface="Times New Roman" panose="02020603050405020304" pitchFamily="18" charset="0"/>
                <a:ea typeface="_x000B__x000C_"/>
              </a:rPr>
              <a:t>pa &amp;&amp; pb</a:t>
            </a:r>
            <a:r>
              <a:rPr lang="en-US" altLang="zh-CN" b="0" dirty="0">
                <a:solidFill>
                  <a:srgbClr val="000000"/>
                </a:solidFill>
                <a:latin typeface="Times New Roman" panose="02020603050405020304" pitchFamily="18" charset="0"/>
                <a:ea typeface="_x000B__x000C_"/>
              </a:rPr>
              <a:t>) </a:t>
            </a:r>
            <a:br>
              <a:rPr lang="en-US" altLang="zh-CN" b="0" dirty="0">
                <a:solidFill>
                  <a:srgbClr val="000000"/>
                </a:solidFill>
                <a:latin typeface="Times New Roman" panose="02020603050405020304" pitchFamily="18" charset="0"/>
                <a:ea typeface="_x000B__x000C_"/>
              </a:rPr>
            </a:br>
            <a:r>
              <a:rPr lang="zh-CN" altLang="en-US" b="0" dirty="0">
                <a:solidFill>
                  <a:schemeClr val="tx1"/>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   if (pa-&gt;data &lt;= pb-&gt;data)</a:t>
            </a:r>
            <a:br>
              <a:rPr lang="en-US" altLang="zh-CN" b="0" dirty="0">
                <a:solidFill>
                  <a:srgbClr val="000000"/>
                </a:solidFill>
                <a:latin typeface="Times New Roman" panose="02020603050405020304" pitchFamily="18" charset="0"/>
                <a:ea typeface="_x000B__x000C_"/>
              </a:rPr>
            </a:br>
            <a:r>
              <a:rPr lang="zh-CN" altLang="en-US" b="0" dirty="0">
                <a:solidFill>
                  <a:schemeClr val="tx1"/>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  </a:t>
            </a:r>
            <a:r>
              <a:rPr lang="en-US" altLang="zh-CN" b="0" dirty="0">
                <a:solidFill>
                  <a:schemeClr val="tx1"/>
                </a:solidFill>
                <a:latin typeface="Times New Roman" panose="02020603050405020304" pitchFamily="18" charset="0"/>
                <a:ea typeface="_x000B__x000C_"/>
              </a:rPr>
              <a:t> </a:t>
            </a:r>
            <a:r>
              <a:rPr lang="en-US" altLang="zh-CN" b="0" dirty="0">
                <a:solidFill>
                  <a:schemeClr val="hlink"/>
                </a:solidFill>
                <a:latin typeface="Times New Roman" panose="02020603050405020304" pitchFamily="18" charset="0"/>
                <a:ea typeface="_x000B__x000C_"/>
              </a:rPr>
              <a:t>pc-&gt;next = pa; pc = pa; </a:t>
            </a:r>
            <a:endParaRPr lang="en-US" altLang="zh-CN" b="0" dirty="0">
              <a:solidFill>
                <a:schemeClr val="hlink"/>
              </a:solidFill>
              <a:latin typeface="Times New Roman" panose="02020603050405020304" pitchFamily="18" charset="0"/>
              <a:ea typeface="_x000B__x000C_"/>
            </a:endParaRPr>
          </a:p>
          <a:p>
            <a:pPr marL="0" lvl="0" indent="0" eaLnBrk="1" hangingPunct="1">
              <a:spcBef>
                <a:spcPct val="0"/>
              </a:spcBef>
              <a:buClrTx/>
              <a:buNone/>
            </a:pPr>
            <a:r>
              <a:rPr lang="en-US" altLang="zh-CN" b="0" dirty="0">
                <a:solidFill>
                  <a:schemeClr val="hlink"/>
                </a:solidFill>
                <a:latin typeface="Times New Roman" panose="02020603050405020304" pitchFamily="18" charset="0"/>
                <a:ea typeface="_x000B__x000C_"/>
              </a:rPr>
              <a:t>             pa = pa-&gt;next;</a:t>
            </a:r>
            <a:br>
              <a:rPr lang="en-US" altLang="zh-CN" b="0" dirty="0">
                <a:solidFill>
                  <a:schemeClr val="hlink"/>
                </a:solidFill>
                <a:latin typeface="Times New Roman" panose="02020603050405020304" pitchFamily="18" charset="0"/>
                <a:ea typeface="_x000B__x000C_"/>
              </a:rPr>
            </a:br>
            <a:r>
              <a:rPr lang="zh-CN" altLang="en-US" b="0" dirty="0">
                <a:solidFill>
                  <a:schemeClr val="tx1"/>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 // if</a:t>
            </a:r>
            <a:br>
              <a:rPr lang="en-US" altLang="zh-CN" b="0" dirty="0">
                <a:solidFill>
                  <a:srgbClr val="000000"/>
                </a:solidFill>
                <a:latin typeface="Times New Roman" panose="02020603050405020304" pitchFamily="18" charset="0"/>
                <a:ea typeface="_x000B__x000C_"/>
              </a:rPr>
            </a:br>
            <a:r>
              <a:rPr lang="zh-CN" altLang="en-US" sz="3600" dirty="0">
                <a:solidFill>
                  <a:schemeClr val="tx1"/>
                </a:solidFill>
                <a:latin typeface="Times New Roman" panose="02020603050405020304" pitchFamily="18" charset="0"/>
                <a:ea typeface="_x000B__x000C_"/>
              </a:rPr>
              <a:t>　　</a:t>
            </a:r>
            <a:endParaRPr lang="zh-CN" altLang="en-US" sz="3600" dirty="0">
              <a:solidFill>
                <a:schemeClr val="tx1"/>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endParaRPr lang="en-US" altLang="zh-CN" sz="1800" b="0" dirty="0">
              <a:solidFill>
                <a:schemeClr val="tx1"/>
              </a:solidFill>
              <a:latin typeface="Comic Sans MS" panose="030F0702030302020204" pitchFamily="66"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p:nvPr/>
        </p:nvSpPr>
        <p:spPr>
          <a:xfrm>
            <a:off x="3827463" y="2014538"/>
            <a:ext cx="5316537" cy="1846262"/>
          </a:xfrm>
          <a:prstGeom prst="cloudCallout">
            <a:avLst>
              <a:gd name="adj1" fmla="val -76903"/>
              <a:gd name="adj2" fmla="val 42088"/>
            </a:avLst>
          </a:prstGeom>
          <a:solidFill>
            <a:srgbClr val="CCFFCC"/>
          </a:solidFill>
          <a:ln w="9525" cap="flat" cmpd="sng">
            <a:solidFill>
              <a:srgbClr val="FF00FF"/>
            </a:solidFill>
            <a:prstDash val="soli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endParaRPr lang="en-US" altLang="zh-CN" b="0" dirty="0">
              <a:solidFill>
                <a:srgbClr val="003399"/>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r>
              <a:rPr lang="zh-CN" altLang="en-US" sz="2400" b="0" dirty="0">
                <a:solidFill>
                  <a:srgbClr val="003399"/>
                </a:solidFill>
                <a:latin typeface="Times New Roman" panose="02020603050405020304" pitchFamily="18" charset="0"/>
                <a:ea typeface="宋体" panose="02010600030101010101" pitchFamily="2" charset="-122"/>
              </a:rPr>
              <a:t>算法中没有设置</a:t>
            </a:r>
            <a:r>
              <a:rPr lang="en-US" altLang="zh-CN" sz="2400" b="0" dirty="0">
                <a:solidFill>
                  <a:srgbClr val="003399"/>
                </a:solidFill>
                <a:latin typeface="Times New Roman" panose="02020603050405020304" pitchFamily="18" charset="0"/>
                <a:ea typeface="宋体" panose="02010600030101010101" pitchFamily="2" charset="-122"/>
              </a:rPr>
              <a:t>Lc</a:t>
            </a:r>
            <a:r>
              <a:rPr lang="zh-CN" altLang="en-US" sz="2400" b="0" dirty="0">
                <a:solidFill>
                  <a:srgbClr val="003399"/>
                </a:solidFill>
                <a:latin typeface="Times New Roman" panose="02020603050405020304" pitchFamily="18" charset="0"/>
                <a:ea typeface="宋体" panose="02010600030101010101" pitchFamily="2" charset="-122"/>
              </a:rPr>
              <a:t>的表尾的语句，那么，在算法结束之后，</a:t>
            </a:r>
            <a:r>
              <a:rPr lang="en-US" altLang="zh-CN" sz="2400" b="0" dirty="0">
                <a:solidFill>
                  <a:srgbClr val="003399"/>
                </a:solidFill>
                <a:latin typeface="Times New Roman" panose="02020603050405020304" pitchFamily="18" charset="0"/>
                <a:ea typeface="宋体" panose="02010600030101010101" pitchFamily="2" charset="-122"/>
              </a:rPr>
              <a:t>Lc</a:t>
            </a:r>
            <a:r>
              <a:rPr lang="zh-CN" altLang="en-US" sz="2400" b="0" dirty="0">
                <a:solidFill>
                  <a:srgbClr val="003399"/>
                </a:solidFill>
                <a:latin typeface="Times New Roman" panose="02020603050405020304" pitchFamily="18" charset="0"/>
                <a:ea typeface="宋体" panose="02010600030101010101" pitchFamily="2" charset="-122"/>
              </a:rPr>
              <a:t>的表尾是否</a:t>
            </a:r>
            <a:r>
              <a:rPr lang="en-US" altLang="zh-CN" sz="2400" b="0" dirty="0">
                <a:solidFill>
                  <a:srgbClr val="003399"/>
                </a:solidFill>
                <a:latin typeface="Times New Roman" panose="02020603050405020304" pitchFamily="18" charset="0"/>
                <a:ea typeface="宋体" panose="02010600030101010101" pitchFamily="2" charset="-122"/>
              </a:rPr>
              <a:t>"</a:t>
            </a:r>
            <a:r>
              <a:rPr lang="zh-CN" altLang="en-US" sz="2400" b="0" dirty="0">
                <a:solidFill>
                  <a:srgbClr val="003399"/>
                </a:solidFill>
                <a:latin typeface="Times New Roman" panose="02020603050405020304" pitchFamily="18" charset="0"/>
                <a:ea typeface="宋体" panose="02010600030101010101" pitchFamily="2" charset="-122"/>
              </a:rPr>
              <a:t>正常</a:t>
            </a:r>
            <a:r>
              <a:rPr lang="en-US" altLang="zh-CN" sz="2400" b="0" dirty="0">
                <a:solidFill>
                  <a:srgbClr val="003399"/>
                </a:solidFill>
                <a:latin typeface="Times New Roman" panose="02020603050405020304" pitchFamily="18" charset="0"/>
                <a:ea typeface="宋体" panose="02010600030101010101" pitchFamily="2" charset="-122"/>
              </a:rPr>
              <a:t>"</a:t>
            </a:r>
            <a:r>
              <a:rPr lang="zh-CN" altLang="en-US" sz="2400" b="0" dirty="0">
                <a:solidFill>
                  <a:srgbClr val="003399"/>
                </a:solidFill>
                <a:latin typeface="Times New Roman" panose="02020603050405020304" pitchFamily="18" charset="0"/>
                <a:ea typeface="宋体" panose="02010600030101010101" pitchFamily="2" charset="-122"/>
              </a:rPr>
              <a:t>结束了呢？</a:t>
            </a:r>
            <a:endParaRPr lang="zh-CN" altLang="en-US" sz="2400" b="0" dirty="0">
              <a:solidFill>
                <a:srgbClr val="003399"/>
              </a:solidFill>
              <a:latin typeface="Times New Roman" panose="02020603050405020304" pitchFamily="18" charset="0"/>
              <a:ea typeface="宋体" panose="02010600030101010101" pitchFamily="2" charset="-122"/>
            </a:endParaRPr>
          </a:p>
          <a:p>
            <a:pPr marL="0" lvl="0" indent="0" algn="ctr" eaLnBrk="1" hangingPunct="1">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203779" name="AutoShape 3"/>
          <p:cNvSpPr/>
          <p:nvPr/>
        </p:nvSpPr>
        <p:spPr>
          <a:xfrm>
            <a:off x="4106863" y="4340225"/>
            <a:ext cx="4165600" cy="1397000"/>
          </a:xfrm>
          <a:prstGeom prst="wedgeRoundRectCallout">
            <a:avLst>
              <a:gd name="adj1" fmla="val -57926"/>
              <a:gd name="adj2" fmla="val -67843"/>
              <a:gd name="adj3" fmla="val 16667"/>
            </a:avLst>
          </a:prstGeom>
          <a:solidFill>
            <a:srgbClr val="CCFFFF"/>
          </a:solidFill>
          <a:ln w="19050" cap="flat" cmpd="sng">
            <a:solidFill>
              <a:srgbClr val="0000CC"/>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zh-CN" altLang="en-US" sz="2400" b="0" dirty="0">
                <a:solidFill>
                  <a:srgbClr val="9900FF"/>
                </a:solidFill>
                <a:latin typeface="Times New Roman" panose="02020603050405020304" pitchFamily="18" charset="0"/>
                <a:ea typeface="宋体" panose="02010600030101010101" pitchFamily="2" charset="-122"/>
              </a:rPr>
              <a:t>不论哪种情况，语句</a:t>
            </a:r>
            <a:br>
              <a:rPr lang="zh-CN" altLang="en-US" sz="2400" b="0" dirty="0">
                <a:solidFill>
                  <a:srgbClr val="9900FF"/>
                </a:solidFill>
                <a:latin typeface="Times New Roman" panose="02020603050405020304" pitchFamily="18" charset="0"/>
                <a:ea typeface="宋体" panose="02010600030101010101" pitchFamily="2" charset="-122"/>
              </a:rPr>
            </a:br>
            <a:r>
              <a:rPr lang="zh-CN" altLang="en-US" sz="2400" b="0" dirty="0">
                <a:solidFill>
                  <a:srgbClr val="9900FF"/>
                </a:solidFill>
                <a:latin typeface="Times New Roman" panose="02020603050405020304" pitchFamily="18" charset="0"/>
                <a:ea typeface="宋体" panose="02010600030101010101" pitchFamily="2" charset="-122"/>
              </a:rPr>
              <a:t>　　</a:t>
            </a:r>
            <a:r>
              <a:rPr lang="en-US" altLang="zh-CN" sz="2400" b="0" dirty="0">
                <a:solidFill>
                  <a:srgbClr val="9900FF"/>
                </a:solidFill>
                <a:latin typeface="Times New Roman" panose="02020603050405020304" pitchFamily="18" charset="0"/>
                <a:ea typeface="宋体" panose="02010600030101010101" pitchFamily="2" charset="-122"/>
              </a:rPr>
              <a:t>pc-&gt;next = pa ? pa : pb; </a:t>
            </a:r>
            <a:br>
              <a:rPr lang="en-US" altLang="zh-CN" sz="2400" b="0" dirty="0">
                <a:solidFill>
                  <a:srgbClr val="9900FF"/>
                </a:solidFill>
                <a:latin typeface="Times New Roman" panose="02020603050405020304" pitchFamily="18" charset="0"/>
                <a:ea typeface="宋体" panose="02010600030101010101" pitchFamily="2" charset="-122"/>
              </a:rPr>
            </a:br>
            <a:r>
              <a:rPr lang="zh-CN" altLang="en-US" sz="2400" b="0" dirty="0">
                <a:solidFill>
                  <a:srgbClr val="9900FF"/>
                </a:solidFill>
                <a:latin typeface="Times New Roman" panose="02020603050405020304" pitchFamily="18" charset="0"/>
                <a:ea typeface="宋体" panose="02010600030101010101" pitchFamily="2" charset="-122"/>
              </a:rPr>
              <a:t>都使</a:t>
            </a:r>
            <a:r>
              <a:rPr lang="en-US" altLang="zh-CN" sz="2400" b="0" dirty="0">
                <a:solidFill>
                  <a:srgbClr val="9900FF"/>
                </a:solidFill>
                <a:latin typeface="Times New Roman" panose="02020603050405020304" pitchFamily="18" charset="0"/>
                <a:ea typeface="宋体" panose="02010600030101010101" pitchFamily="2" charset="-122"/>
              </a:rPr>
              <a:t>Lc</a:t>
            </a:r>
            <a:r>
              <a:rPr lang="zh-CN" altLang="en-US" sz="2400" b="0" dirty="0">
                <a:solidFill>
                  <a:srgbClr val="9900FF"/>
                </a:solidFill>
                <a:latin typeface="Times New Roman" panose="02020603050405020304" pitchFamily="18" charset="0"/>
                <a:ea typeface="宋体" panose="02010600030101010101" pitchFamily="2" charset="-122"/>
              </a:rPr>
              <a:t>表中最后一个结点的指针为</a:t>
            </a:r>
            <a:r>
              <a:rPr lang="en-US" altLang="zh-CN" sz="2400" b="0" dirty="0">
                <a:solidFill>
                  <a:srgbClr val="9900FF"/>
                </a:solidFill>
                <a:latin typeface="Times New Roman" panose="02020603050405020304" pitchFamily="18" charset="0"/>
                <a:ea typeface="宋体" panose="02010600030101010101" pitchFamily="2" charset="-122"/>
              </a:rPr>
              <a:t>"</a:t>
            </a:r>
            <a:r>
              <a:rPr lang="en-US" altLang="zh-CN" sz="2400" b="0" dirty="0">
                <a:solidFill>
                  <a:srgbClr val="FF0000"/>
                </a:solidFill>
                <a:latin typeface="Times New Roman" panose="02020603050405020304" pitchFamily="18" charset="0"/>
                <a:ea typeface="宋体" panose="02010600030101010101" pitchFamily="2" charset="-122"/>
              </a:rPr>
              <a:t>NULL</a:t>
            </a:r>
            <a:r>
              <a:rPr lang="en-US" altLang="zh-CN" sz="2400" b="0" dirty="0">
                <a:solidFill>
                  <a:srgbClr val="9900FF"/>
                </a:solidFill>
                <a:latin typeface="Times New Roman" panose="02020603050405020304" pitchFamily="18" charset="0"/>
                <a:ea typeface="宋体" panose="02010600030101010101" pitchFamily="2" charset="-122"/>
              </a:rPr>
              <a:t>"</a:t>
            </a:r>
            <a:r>
              <a:rPr lang="zh-CN" altLang="en-US" sz="2400" b="0" dirty="0">
                <a:solidFill>
                  <a:srgbClr val="9900FF"/>
                </a:solidFill>
                <a:latin typeface="Times New Roman" panose="02020603050405020304" pitchFamily="18" charset="0"/>
                <a:ea typeface="宋体" panose="02010600030101010101" pitchFamily="2" charset="-122"/>
              </a:rPr>
              <a:t>。</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02404" name="Text Box 4"/>
          <p:cNvSpPr txBox="1"/>
          <p:nvPr/>
        </p:nvSpPr>
        <p:spPr>
          <a:xfrm>
            <a:off x="0" y="1028700"/>
            <a:ext cx="8305800" cy="419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else</a:t>
            </a:r>
            <a:br>
              <a:rPr lang="en-US" altLang="zh-CN" b="0" dirty="0">
                <a:solidFill>
                  <a:srgbClr val="000000"/>
                </a:solidFill>
                <a:latin typeface="Times New Roman" panose="02020603050405020304" pitchFamily="18" charset="0"/>
                <a:ea typeface="_x000B__x000C_"/>
              </a:rPr>
            </a:br>
            <a:r>
              <a:rPr lang="zh-CN" altLang="en-US"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a:t>
            </a:r>
            <a:r>
              <a:rPr lang="zh-CN" altLang="en-US"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pc-&gt;next = pb; pc = pb; </a:t>
            </a:r>
            <a:endParaRPr lang="en-US" altLang="zh-CN" b="0" dirty="0">
              <a:solidFill>
                <a:srgbClr val="000000"/>
              </a:solidFill>
              <a:latin typeface="Times New Roman" panose="02020603050405020304" pitchFamily="18" charset="0"/>
              <a:ea typeface="_x000B__x000C_"/>
            </a:endParaRPr>
          </a:p>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_x000B__x000C_"/>
              </a:rPr>
              <a:t>              pb = pb-&gt;next; </a:t>
            </a:r>
            <a:br>
              <a:rPr lang="en-US" altLang="zh-CN" b="0" dirty="0">
                <a:solidFill>
                  <a:srgbClr val="000000"/>
                </a:solidFill>
                <a:latin typeface="Times New Roman" panose="02020603050405020304" pitchFamily="18" charset="0"/>
                <a:ea typeface="_x000B__x000C_"/>
              </a:rPr>
            </a:br>
            <a:r>
              <a:rPr lang="zh-CN" altLang="en-US"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 // else</a:t>
            </a:r>
            <a:br>
              <a:rPr lang="en-US" altLang="zh-CN" b="0" dirty="0">
                <a:solidFill>
                  <a:srgbClr val="000000"/>
                </a:solidFill>
                <a:latin typeface="Times New Roman" panose="02020603050405020304" pitchFamily="18" charset="0"/>
                <a:ea typeface="_x000B__x000C_"/>
              </a:rPr>
            </a:br>
            <a:r>
              <a:rPr lang="zh-CN" altLang="en-US"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 // while</a:t>
            </a:r>
            <a:endParaRPr lang="en-US" altLang="zh-CN" b="0" dirty="0">
              <a:solidFill>
                <a:srgbClr val="000000"/>
              </a:solidFill>
              <a:latin typeface="Times New Roman" panose="02020603050405020304" pitchFamily="18" charset="0"/>
              <a:ea typeface="_x000B__x000C_"/>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_x000B__x000C_"/>
              </a:rPr>
              <a:t>   </a:t>
            </a:r>
            <a:r>
              <a:rPr lang="en-US" altLang="zh-CN" b="0" dirty="0">
                <a:solidFill>
                  <a:schemeClr val="hlink"/>
                </a:solidFill>
                <a:latin typeface="Times New Roman" panose="02020603050405020304" pitchFamily="18" charset="0"/>
                <a:ea typeface="_x000B__x000C_"/>
              </a:rPr>
              <a:t>pc-&gt;next = pa ? pa : pb;</a:t>
            </a:r>
            <a:r>
              <a:rPr lang="zh-CN" altLang="en-US" b="0" dirty="0">
                <a:solidFill>
                  <a:schemeClr val="tx1"/>
                </a:solidFill>
                <a:latin typeface="Times New Roman" panose="02020603050405020304" pitchFamily="18" charset="0"/>
                <a:ea typeface="_x000B__x000C_"/>
              </a:rPr>
              <a:t>　</a:t>
            </a:r>
            <a:r>
              <a:rPr lang="en-US" altLang="zh-CN" sz="2000" b="0" dirty="0">
                <a:solidFill>
                  <a:srgbClr val="000000"/>
                </a:solidFill>
                <a:latin typeface="Times New Roman" panose="02020603050405020304" pitchFamily="18" charset="0"/>
                <a:ea typeface="_x000B__x000C_"/>
              </a:rPr>
              <a:t>// </a:t>
            </a:r>
            <a:r>
              <a:rPr lang="zh-CN" altLang="en-US" sz="2000" b="0" dirty="0">
                <a:solidFill>
                  <a:srgbClr val="000000"/>
                </a:solidFill>
                <a:latin typeface="Times New Roman" panose="02020603050405020304" pitchFamily="18" charset="0"/>
                <a:ea typeface="宋体" panose="02010600030101010101" pitchFamily="2" charset="-122"/>
              </a:rPr>
              <a:t>插入剩余段</a:t>
            </a:r>
            <a:br>
              <a:rPr lang="zh-CN" altLang="en-US" sz="2000" b="0" dirty="0">
                <a:solidFill>
                  <a:srgbClr val="000000"/>
                </a:solidFill>
                <a:latin typeface="Times New Roman" panose="02020603050405020304" pitchFamily="18" charset="0"/>
                <a:ea typeface="宋体" panose="02010600030101010101" pitchFamily="2" charset="-122"/>
              </a:rPr>
            </a:br>
            <a:r>
              <a:rPr lang="zh-CN" altLang="en-US"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_x000B__x000C_"/>
              </a:rPr>
              <a:t>free(Lb); </a:t>
            </a:r>
            <a:r>
              <a:rPr lang="en-US" altLang="zh-CN" sz="2000" b="0" dirty="0">
                <a:solidFill>
                  <a:srgbClr val="000000"/>
                </a:solidFill>
                <a:latin typeface="Times New Roman" panose="02020603050405020304" pitchFamily="18" charset="0"/>
                <a:ea typeface="_x000B__x000C_"/>
              </a:rPr>
              <a:t>// </a:t>
            </a:r>
            <a:r>
              <a:rPr lang="zh-CN" altLang="en-US" sz="2000" b="0" dirty="0">
                <a:solidFill>
                  <a:srgbClr val="000000"/>
                </a:solidFill>
                <a:latin typeface="Times New Roman" panose="02020603050405020304" pitchFamily="18" charset="0"/>
                <a:ea typeface="宋体" panose="02010600030101010101" pitchFamily="2" charset="-122"/>
              </a:rPr>
              <a:t>释放</a:t>
            </a:r>
            <a:r>
              <a:rPr lang="en-US" altLang="zh-CN" sz="2000" b="0" dirty="0">
                <a:solidFill>
                  <a:srgbClr val="000000"/>
                </a:solidFill>
                <a:latin typeface="Times New Roman" panose="02020603050405020304" pitchFamily="18" charset="0"/>
                <a:ea typeface="宋体" panose="02010600030101010101" pitchFamily="2" charset="-122"/>
              </a:rPr>
              <a:t>Lb</a:t>
            </a:r>
            <a:r>
              <a:rPr lang="zh-CN" altLang="en-US" sz="2000" b="0" dirty="0">
                <a:solidFill>
                  <a:srgbClr val="000000"/>
                </a:solidFill>
                <a:latin typeface="Times New Roman" panose="02020603050405020304" pitchFamily="18" charset="0"/>
                <a:ea typeface="宋体" panose="02010600030101010101" pitchFamily="2" charset="-122"/>
              </a:rPr>
              <a:t>的头结点</a:t>
            </a:r>
            <a:br>
              <a:rPr lang="zh-CN" altLang="en-US" sz="2000" b="0" dirty="0">
                <a:solidFill>
                  <a:srgbClr val="000000"/>
                </a:solidFill>
                <a:latin typeface="Times New Roman" panose="02020603050405020304" pitchFamily="18" charset="0"/>
                <a:ea typeface="_x000B__x000C_"/>
              </a:rPr>
            </a:br>
            <a:r>
              <a:rPr lang="en-US" altLang="zh-CN" b="0" dirty="0">
                <a:solidFill>
                  <a:srgbClr val="000000"/>
                </a:solidFill>
                <a:latin typeface="Times New Roman" panose="02020603050405020304" pitchFamily="18" charset="0"/>
                <a:ea typeface="_x000B__x000C_"/>
              </a:rPr>
              <a:t>} // MergeList_L</a:t>
            </a:r>
            <a:endParaRPr lang="en-US" altLang="zh-CN" b="0" dirty="0">
              <a:solidFill>
                <a:srgbClr val="000000"/>
              </a:solidFill>
              <a:latin typeface="Times New Roman" panose="02020603050405020304" pitchFamily="18" charset="0"/>
              <a:ea typeface="_x000B__x000C_"/>
            </a:endParaRPr>
          </a:p>
        </p:txBody>
      </p:sp>
      <p:sp>
        <p:nvSpPr>
          <p:cNvPr id="203781" name="Text Box 5"/>
          <p:cNvSpPr txBox="1"/>
          <p:nvPr/>
        </p:nvSpPr>
        <p:spPr>
          <a:xfrm>
            <a:off x="276225" y="5475288"/>
            <a:ext cx="37401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算法的时间复杂度为：</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203782" name="Text Box 6"/>
          <p:cNvSpPr txBox="1"/>
          <p:nvPr/>
        </p:nvSpPr>
        <p:spPr>
          <a:xfrm>
            <a:off x="522288" y="6065838"/>
            <a:ext cx="53324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i="1" dirty="0">
                <a:solidFill>
                  <a:srgbClr val="FF0000"/>
                </a:solidFill>
                <a:latin typeface="Times New Roman" panose="02020603050405020304" pitchFamily="18" charset="0"/>
                <a:ea typeface="_x000B__x000C_"/>
              </a:rPr>
              <a:t>O</a:t>
            </a:r>
            <a:r>
              <a:rPr lang="en-US" altLang="zh-CN" b="0" dirty="0">
                <a:solidFill>
                  <a:srgbClr val="FF0000"/>
                </a:solidFill>
                <a:latin typeface="Times New Roman" panose="02020603050405020304" pitchFamily="18" charset="0"/>
                <a:ea typeface="_x000B__x000C_"/>
              </a:rPr>
              <a:t> (ListLength(La)+ListLength(Lb))</a:t>
            </a:r>
            <a:endParaRPr lang="en-US" altLang="zh-CN"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03779"/>
                                        </p:tgtEl>
                                        <p:attrNameLst>
                                          <p:attrName>style.visibility</p:attrName>
                                        </p:attrNameLst>
                                      </p:cBhvr>
                                      <p:to>
                                        <p:strVal val="visible"/>
                                      </p:to>
                                    </p:set>
                                    <p:animEffect transition="in" filter="dissolve">
                                      <p:cBhvr>
                                        <p:cTn id="11" dur="500"/>
                                        <p:tgtEl>
                                          <p:spTgt spid="20377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037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3782"/>
                                        </p:tgtEl>
                                        <p:attrNameLst>
                                          <p:attrName>style.visibility</p:attrName>
                                        </p:attrNameLst>
                                      </p:cBhvr>
                                      <p:to>
                                        <p:strVal val="visible"/>
                                      </p:to>
                                    </p:set>
                                    <p:animEffect transition="in" filter="wipe(left)">
                                      <p:cBhvr>
                                        <p:cTn id="20" dur="5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p:bldP spid="203779" grpId="0" animBg="1"/>
      <p:bldP spid="203781" grpId="0"/>
      <p:bldP spid="20378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nvSpPr>
        <p:spPr>
          <a:xfrm>
            <a:off x="771525" y="1135063"/>
            <a:ext cx="6446838"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操作</a:t>
            </a:r>
            <a:r>
              <a:rPr lang="zh-CN" altLang="en-US" b="0" dirty="0">
                <a:solidFill>
                  <a:schemeClr val="tx1"/>
                </a:solidFill>
                <a:latin typeface="Times New Roman" panose="02020603050405020304" pitchFamily="18" charset="0"/>
                <a:ea typeface="宋体" panose="02010600030101010101" pitchFamily="2" charset="-122"/>
              </a:rPr>
              <a:t> </a:t>
            </a:r>
            <a:r>
              <a:rPr lang="en-US" altLang="zh-CN" sz="3200" dirty="0">
                <a:solidFill>
                  <a:schemeClr val="hlink"/>
                </a:solidFill>
                <a:latin typeface="Times New Roman" panose="02020603050405020304" pitchFamily="18" charset="0"/>
                <a:ea typeface="宋体" panose="02010600030101010101" pitchFamily="2" charset="-122"/>
              </a:rPr>
              <a:t>ClearList(&amp;L)</a:t>
            </a:r>
            <a:r>
              <a:rPr lang="en-US" altLang="zh-CN" dirty="0">
                <a:solidFill>
                  <a:srgbClr val="003399"/>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在链表中的实现：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2035" name="Text Box 3"/>
          <p:cNvSpPr txBox="1"/>
          <p:nvPr/>
        </p:nvSpPr>
        <p:spPr>
          <a:xfrm>
            <a:off x="1231900" y="1843088"/>
            <a:ext cx="6321425" cy="36814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void</a:t>
            </a:r>
            <a:r>
              <a:rPr lang="en-US" altLang="zh-CN" b="0" dirty="0">
                <a:solidFill>
                  <a:schemeClr val="tx1"/>
                </a:solidFill>
                <a:latin typeface="Times New Roman" panose="02020603050405020304" pitchFamily="18" charset="0"/>
                <a:ea typeface="宋体" panose="02010600030101010101" pitchFamily="2" charset="-122"/>
              </a:rPr>
              <a:t> ClearList(</a:t>
            </a:r>
            <a:r>
              <a:rPr lang="en-US" altLang="zh-CN" dirty="0">
                <a:solidFill>
                  <a:schemeClr val="tx1"/>
                </a:solidFill>
                <a:latin typeface="Times New Roman" panose="02020603050405020304" pitchFamily="18" charset="0"/>
                <a:ea typeface="宋体" panose="02010600030101010101" pitchFamily="2" charset="-122"/>
              </a:rPr>
              <a:t>&amp;</a:t>
            </a:r>
            <a:r>
              <a:rPr lang="en-US" altLang="zh-CN" b="0" dirty="0">
                <a:solidFill>
                  <a:schemeClr val="tx1"/>
                </a:solidFill>
                <a:latin typeface="Times New Roman" panose="02020603050405020304" pitchFamily="18" charset="0"/>
                <a:ea typeface="宋体" panose="02010600030101010101" pitchFamily="2" charset="-122"/>
              </a:rPr>
              <a:t>L)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zh-CN" sz="2400" b="0" dirty="0">
                <a:solidFill>
                  <a:srgbClr val="000000"/>
                </a:solidFill>
                <a:latin typeface="Times New Roman" panose="02020603050405020304" pitchFamily="18" charset="0"/>
                <a:ea typeface="宋体" panose="02010600030101010101" pitchFamily="2" charset="-122"/>
              </a:rPr>
              <a:t>将单链表</a:t>
            </a:r>
            <a:r>
              <a:rPr lang="zh-CN" altLang="en-US" sz="2400" b="0" dirty="0">
                <a:solidFill>
                  <a:srgbClr val="000000"/>
                </a:solidFill>
                <a:latin typeface="Times New Roman" panose="02020603050405020304" pitchFamily="18" charset="0"/>
                <a:ea typeface="宋体" panose="02010600030101010101" pitchFamily="2" charset="-122"/>
              </a:rPr>
              <a:t>（带头结点）</a:t>
            </a:r>
            <a:r>
              <a:rPr lang="zh-CN" altLang="zh-CN" sz="2400" b="0" dirty="0">
                <a:solidFill>
                  <a:srgbClr val="000000"/>
                </a:solidFill>
                <a:latin typeface="Times New Roman" panose="02020603050405020304" pitchFamily="18" charset="0"/>
                <a:ea typeface="宋体" panose="02010600030101010101" pitchFamily="2" charset="-122"/>
              </a:rPr>
              <a:t>重新置为一个空表</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while</a:t>
            </a:r>
            <a:r>
              <a:rPr lang="en-US" altLang="zh-CN" b="0" dirty="0">
                <a:solidFill>
                  <a:srgbClr val="FF0000"/>
                </a:solidFill>
                <a:latin typeface="Times New Roman" panose="02020603050405020304" pitchFamily="18" charset="0"/>
                <a:ea typeface="宋体" panose="02010600030101010101" pitchFamily="2" charset="-122"/>
              </a:rPr>
              <a:t> (L-&gt;next) </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9900CC"/>
                </a:solidFill>
                <a:latin typeface="Times New Roman" panose="02020603050405020304" pitchFamily="18" charset="0"/>
                <a:ea typeface="宋体" panose="02010600030101010101" pitchFamily="2" charset="-122"/>
              </a:rPr>
              <a:t>p=L-&gt;next;    L-&gt;next=p-&gt;next;</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 ClearList</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72036" name="Text Box 4"/>
          <p:cNvSpPr txBox="1"/>
          <p:nvPr/>
        </p:nvSpPr>
        <p:spPr>
          <a:xfrm>
            <a:off x="1995488" y="3959225"/>
            <a:ext cx="1290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u="sng" dirty="0">
                <a:solidFill>
                  <a:srgbClr val="000099"/>
                </a:solidFill>
                <a:latin typeface="Times New Roman" panose="02020603050405020304" pitchFamily="18" charset="0"/>
                <a:ea typeface="宋体" panose="02010600030101010101" pitchFamily="2" charset="-122"/>
              </a:rPr>
              <a:t>free(p);</a:t>
            </a:r>
            <a:endParaRPr lang="en-US" altLang="zh-CN" i="1" u="sng" dirty="0">
              <a:solidFill>
                <a:srgbClr val="000099"/>
              </a:solidFill>
              <a:latin typeface="Times New Roman" panose="02020603050405020304" pitchFamily="18" charset="0"/>
              <a:ea typeface="宋体" panose="02010600030101010101" pitchFamily="2" charset="-122"/>
            </a:endParaRPr>
          </a:p>
        </p:txBody>
      </p:sp>
      <p:sp>
        <p:nvSpPr>
          <p:cNvPr id="172037" name="Text Box 5"/>
          <p:cNvSpPr txBox="1"/>
          <p:nvPr/>
        </p:nvSpPr>
        <p:spPr>
          <a:xfrm>
            <a:off x="800100" y="5710238"/>
            <a:ext cx="30416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算法时间复杂度：</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72038" name="Text Box 6"/>
          <p:cNvSpPr txBox="1"/>
          <p:nvPr/>
        </p:nvSpPr>
        <p:spPr>
          <a:xfrm>
            <a:off x="3784600" y="5718175"/>
            <a:ext cx="28336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(ListLength(L))</a:t>
            </a:r>
            <a:endParaRPr lang="en-US" altLang="zh-CN"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strips(upRight)">
                                      <p:cBhvr>
                                        <p:cTn id="7" dur="500"/>
                                        <p:tgtEl>
                                          <p:spTgt spid="1720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slide(from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 calcmode="lin" valueType="num">
                                      <p:cBhvr additive="base">
                                        <p:cTn id="17" dur="500" fill="hold"/>
                                        <p:tgtEl>
                                          <p:spTgt spid="172037"/>
                                        </p:tgtEl>
                                        <p:attrNameLst>
                                          <p:attrName>ppt_x</p:attrName>
                                        </p:attrNameLst>
                                      </p:cBhvr>
                                      <p:tavLst>
                                        <p:tav tm="0">
                                          <p:val>
                                            <p:strVal val="0-#ppt_w/2"/>
                                          </p:val>
                                        </p:tav>
                                        <p:tav tm="100000">
                                          <p:val>
                                            <p:strVal val="#ppt_x"/>
                                          </p:val>
                                        </p:tav>
                                      </p:tavLst>
                                    </p:anim>
                                    <p:anim calcmode="lin" valueType="num">
                                      <p:cBhvr additive="base">
                                        <p:cTn id="1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2038"/>
                                        </p:tgtEl>
                                        <p:attrNameLst>
                                          <p:attrName>style.visibility</p:attrName>
                                        </p:attrNameLst>
                                      </p:cBhvr>
                                      <p:to>
                                        <p:strVal val="visible"/>
                                      </p:to>
                                    </p:set>
                                    <p:animEffect transition="in" filter="wipe(left)">
                                      <p:cBhvr>
                                        <p:cTn id="23" dur="500"/>
                                        <p:tgtEl>
                                          <p:spTgt spid="17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P spid="172036" grpId="0"/>
      <p:bldP spid="172037" grpId="0"/>
      <p:bldP spid="1720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p:nvPr/>
        </p:nvSpPr>
        <p:spPr>
          <a:xfrm>
            <a:off x="1652588" y="1825625"/>
            <a:ext cx="4470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如何从线性表得到单链表？</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73059" name="Text Box 3"/>
          <p:cNvSpPr txBox="1"/>
          <p:nvPr/>
        </p:nvSpPr>
        <p:spPr>
          <a:xfrm>
            <a:off x="971550" y="2874963"/>
            <a:ext cx="7632700" cy="1203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3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链表是一个动态的结构，</a:t>
            </a:r>
            <a:r>
              <a:rPr lang="zh-CN" altLang="en-US" dirty="0">
                <a:solidFill>
                  <a:srgbClr val="FF0000"/>
                </a:solidFill>
                <a:latin typeface="Times New Roman" panose="02020603050405020304" pitchFamily="18" charset="0"/>
                <a:ea typeface="宋体" panose="02010600030101010101" pitchFamily="2" charset="-122"/>
              </a:rPr>
              <a:t>生成链表的过程</a:t>
            </a:r>
            <a:r>
              <a:rPr lang="zh-CN" altLang="en-US" dirty="0">
                <a:solidFill>
                  <a:srgbClr val="000000"/>
                </a:solidFill>
                <a:latin typeface="Times New Roman" panose="02020603050405020304" pitchFamily="18" charset="0"/>
                <a:ea typeface="宋体" panose="02010600030101010101" pitchFamily="2" charset="-122"/>
              </a:rPr>
              <a:t>是一个结点“</a:t>
            </a:r>
            <a:r>
              <a:rPr lang="zh-CN" altLang="en-US" dirty="0">
                <a:solidFill>
                  <a:srgbClr val="FF0000"/>
                </a:solidFill>
                <a:latin typeface="Times New Roman" panose="02020603050405020304" pitchFamily="18" charset="0"/>
                <a:ea typeface="宋体" panose="02010600030101010101" pitchFamily="2" charset="-122"/>
              </a:rPr>
              <a:t>逐个插入</a:t>
            </a:r>
            <a:r>
              <a:rPr lang="zh-CN" altLang="en-US" dirty="0">
                <a:solidFill>
                  <a:srgbClr val="000000"/>
                </a:solidFill>
                <a:latin typeface="Times New Roman" panose="02020603050405020304" pitchFamily="18" charset="0"/>
                <a:ea typeface="宋体" panose="02010600030101010101" pitchFamily="2" charset="-122"/>
              </a:rPr>
              <a:t>” 的过程。</a:t>
            </a:r>
            <a:endParaRPr lang="zh-CN" altLang="en-US"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slide(fromBottom)">
                                      <p:cBhvr>
                                        <p:cTn id="7" dur="500"/>
                                        <p:tgtEl>
                                          <p:spTgt spid="17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p:nvPr/>
        </p:nvSpPr>
        <p:spPr>
          <a:xfrm>
            <a:off x="0" y="1016000"/>
            <a:ext cx="888682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例如：逆位序输入 </a:t>
            </a:r>
            <a:r>
              <a:rPr lang="en-US" altLang="zh-CN" b="0" dirty="0">
                <a:solidFill>
                  <a:srgbClr val="000000"/>
                </a:solidFill>
                <a:latin typeface="Times New Roman" panose="02020603050405020304" pitchFamily="18" charset="0"/>
                <a:ea typeface="宋体" panose="02010600030101010101" pitchFamily="2" charset="-122"/>
              </a:rPr>
              <a:t>n </a:t>
            </a:r>
            <a:r>
              <a:rPr lang="zh-CN" altLang="en-US" b="0" dirty="0">
                <a:solidFill>
                  <a:srgbClr val="000000"/>
                </a:solidFill>
                <a:latin typeface="Times New Roman" panose="02020603050405020304" pitchFamily="18" charset="0"/>
                <a:ea typeface="宋体" panose="02010600030101010101" pitchFamily="2" charset="-122"/>
              </a:rPr>
              <a:t>个数据元素的值，建立带</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头结点的单链表。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74083" name="Text Box 3"/>
          <p:cNvSpPr txBox="1"/>
          <p:nvPr/>
        </p:nvSpPr>
        <p:spPr>
          <a:xfrm>
            <a:off x="285750" y="2173288"/>
            <a:ext cx="19700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6600CC"/>
                </a:solidFill>
                <a:latin typeface="Times New Roman" panose="02020603050405020304" pitchFamily="18" charset="0"/>
                <a:ea typeface="宋体" panose="02010600030101010101" pitchFamily="2" charset="-122"/>
              </a:rPr>
              <a:t>操作步骤：</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74084" name="Text Box 4"/>
          <p:cNvSpPr txBox="1"/>
          <p:nvPr/>
        </p:nvSpPr>
        <p:spPr>
          <a:xfrm>
            <a:off x="334963" y="2794000"/>
            <a:ext cx="37417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Blip>
                <a:blip r:embed="rId1"/>
              </a:buBlip>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建立一个“空表”；</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74085" name="Text Box 5"/>
          <p:cNvSpPr txBox="1"/>
          <p:nvPr/>
        </p:nvSpPr>
        <p:spPr>
          <a:xfrm>
            <a:off x="347663" y="3441700"/>
            <a:ext cx="54133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Blip>
                <a:blip r:embed="rId1"/>
              </a:buBlip>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输入数据元素</a:t>
            </a:r>
            <a:r>
              <a:rPr lang="en-US" altLang="zh-CN" dirty="0">
                <a:solidFill>
                  <a:srgbClr val="0000FF"/>
                </a:solidFill>
                <a:latin typeface="Times New Roman" panose="02020603050405020304" pitchFamily="18" charset="0"/>
                <a:ea typeface="宋体" panose="02010600030101010101" pitchFamily="2" charset="-122"/>
              </a:rPr>
              <a:t>a</a:t>
            </a:r>
            <a:r>
              <a:rPr lang="en-US" altLang="zh-CN" baseline="-25000" dirty="0">
                <a:solidFill>
                  <a:srgbClr val="0000FF"/>
                </a:solidFill>
                <a:latin typeface="Times New Roman" panose="02020603050405020304" pitchFamily="18" charset="0"/>
                <a:ea typeface="宋体" panose="02010600030101010101" pitchFamily="2" charset="-122"/>
              </a:rPr>
              <a:t>n</a:t>
            </a:r>
            <a:r>
              <a:rPr lang="zh-CN" altLang="en-US" dirty="0">
                <a:solidFill>
                  <a:srgbClr val="0000FF"/>
                </a:solidFill>
                <a:latin typeface="Times New Roman" panose="02020603050405020304" pitchFamily="18" charset="0"/>
                <a:ea typeface="宋体" panose="02010600030101010101" pitchFamily="2" charset="-122"/>
              </a:rPr>
              <a:t>，</a:t>
            </a:r>
            <a:endParaRPr lang="zh-CN" altLang="en-US" dirty="0">
              <a:solidFill>
                <a:srgbClr val="0000FF"/>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dirty="0">
                <a:solidFill>
                  <a:srgbClr val="0000FF"/>
                </a:solidFill>
                <a:latin typeface="Times New Roman" panose="02020603050405020304" pitchFamily="18" charset="0"/>
                <a:ea typeface="宋体" panose="02010600030101010101" pitchFamily="2" charset="-122"/>
              </a:rPr>
              <a:t>       建立结点并插入；</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74086" name="Text Box 6"/>
          <p:cNvSpPr txBox="1"/>
          <p:nvPr/>
        </p:nvSpPr>
        <p:spPr>
          <a:xfrm>
            <a:off x="336550" y="4492625"/>
            <a:ext cx="54133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Blip>
                <a:blip r:embed="rId1"/>
              </a:buBlip>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输入数据元素</a:t>
            </a:r>
            <a:r>
              <a:rPr lang="en-US" altLang="zh-CN" dirty="0">
                <a:solidFill>
                  <a:srgbClr val="0000FF"/>
                </a:solidFill>
                <a:latin typeface="Times New Roman" panose="02020603050405020304" pitchFamily="18" charset="0"/>
                <a:ea typeface="宋体" panose="02010600030101010101" pitchFamily="2" charset="-122"/>
              </a:rPr>
              <a:t>a</a:t>
            </a:r>
            <a:r>
              <a:rPr lang="en-US" altLang="zh-CN" baseline="-25000" dirty="0">
                <a:solidFill>
                  <a:srgbClr val="0000FF"/>
                </a:solidFill>
                <a:latin typeface="Times New Roman" panose="02020603050405020304" pitchFamily="18" charset="0"/>
                <a:ea typeface="宋体" panose="02010600030101010101" pitchFamily="2" charset="-122"/>
              </a:rPr>
              <a:t>n-1</a:t>
            </a:r>
            <a:r>
              <a:rPr lang="zh-CN" altLang="en-US" dirty="0">
                <a:solidFill>
                  <a:srgbClr val="0000FF"/>
                </a:solidFill>
                <a:latin typeface="Times New Roman" panose="02020603050405020304" pitchFamily="18" charset="0"/>
                <a:ea typeface="宋体" panose="02010600030101010101" pitchFamily="2" charset="-122"/>
              </a:rPr>
              <a:t>，</a:t>
            </a:r>
            <a:endParaRPr lang="zh-CN" altLang="en-US" dirty="0">
              <a:solidFill>
                <a:srgbClr val="0000FF"/>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dirty="0">
                <a:solidFill>
                  <a:srgbClr val="0000FF"/>
                </a:solidFill>
                <a:latin typeface="Times New Roman" panose="02020603050405020304" pitchFamily="18" charset="0"/>
                <a:ea typeface="宋体" panose="02010600030101010101" pitchFamily="2" charset="-122"/>
              </a:rPr>
              <a:t>       建立结点并插入；</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74087" name="Rectangle 7"/>
          <p:cNvSpPr/>
          <p:nvPr/>
        </p:nvSpPr>
        <p:spPr>
          <a:xfrm>
            <a:off x="6400800" y="2514600"/>
            <a:ext cx="762000" cy="3810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088" name="Line 8"/>
          <p:cNvSpPr/>
          <p:nvPr/>
        </p:nvSpPr>
        <p:spPr>
          <a:xfrm>
            <a:off x="6858000" y="2514600"/>
            <a:ext cx="0" cy="381000"/>
          </a:xfrm>
          <a:prstGeom prst="line">
            <a:avLst/>
          </a:prstGeom>
          <a:ln w="9525" cap="flat" cmpd="sng">
            <a:solidFill>
              <a:schemeClr val="tx1"/>
            </a:solidFill>
            <a:prstDash val="solid"/>
            <a:headEnd type="none" w="med" len="med"/>
            <a:tailEnd type="none" w="med" len="med"/>
          </a:ln>
        </p:spPr>
      </p:sp>
      <p:sp>
        <p:nvSpPr>
          <p:cNvPr id="174089" name="Line 9"/>
          <p:cNvSpPr/>
          <p:nvPr/>
        </p:nvSpPr>
        <p:spPr>
          <a:xfrm>
            <a:off x="6172200" y="2667000"/>
            <a:ext cx="228600" cy="0"/>
          </a:xfrm>
          <a:prstGeom prst="line">
            <a:avLst/>
          </a:prstGeom>
          <a:ln w="28575" cap="flat" cmpd="sng">
            <a:solidFill>
              <a:schemeClr val="hlink"/>
            </a:solidFill>
            <a:prstDash val="solid"/>
            <a:headEnd type="none" w="med" len="med"/>
            <a:tailEnd type="triangle" w="med" len="med"/>
          </a:ln>
        </p:spPr>
      </p:sp>
      <p:sp>
        <p:nvSpPr>
          <p:cNvPr id="174090" name="Line 10"/>
          <p:cNvSpPr/>
          <p:nvPr/>
        </p:nvSpPr>
        <p:spPr>
          <a:xfrm>
            <a:off x="6172200" y="2286000"/>
            <a:ext cx="0" cy="381000"/>
          </a:xfrm>
          <a:prstGeom prst="line">
            <a:avLst/>
          </a:prstGeom>
          <a:ln w="28575" cap="flat" cmpd="sng">
            <a:solidFill>
              <a:schemeClr val="hlink"/>
            </a:solidFill>
            <a:prstDash val="solid"/>
            <a:headEnd type="none" w="med" len="med"/>
            <a:tailEnd type="none" w="med" len="med"/>
          </a:ln>
        </p:spPr>
      </p:sp>
      <p:sp>
        <p:nvSpPr>
          <p:cNvPr id="174091" name="Line 11"/>
          <p:cNvSpPr/>
          <p:nvPr/>
        </p:nvSpPr>
        <p:spPr>
          <a:xfrm flipH="1">
            <a:off x="6934200" y="2590800"/>
            <a:ext cx="76200" cy="228600"/>
          </a:xfrm>
          <a:prstGeom prst="line">
            <a:avLst/>
          </a:prstGeom>
          <a:ln w="9525" cap="flat" cmpd="sng">
            <a:solidFill>
              <a:schemeClr val="tx1"/>
            </a:solidFill>
            <a:prstDash val="solid"/>
            <a:headEnd type="none" w="med" len="med"/>
            <a:tailEnd type="none" w="med" len="med"/>
          </a:ln>
        </p:spPr>
      </p:sp>
      <p:sp>
        <p:nvSpPr>
          <p:cNvPr id="174092" name="Line 12"/>
          <p:cNvSpPr/>
          <p:nvPr/>
        </p:nvSpPr>
        <p:spPr>
          <a:xfrm>
            <a:off x="7010400" y="2590800"/>
            <a:ext cx="76200" cy="228600"/>
          </a:xfrm>
          <a:prstGeom prst="line">
            <a:avLst/>
          </a:prstGeom>
          <a:ln w="9525" cap="flat" cmpd="sng">
            <a:solidFill>
              <a:schemeClr val="tx1"/>
            </a:solidFill>
            <a:prstDash val="solid"/>
            <a:headEnd type="none" w="med" len="med"/>
            <a:tailEnd type="none" w="med" len="med"/>
          </a:ln>
        </p:spPr>
      </p:sp>
      <p:sp>
        <p:nvSpPr>
          <p:cNvPr id="174093" name="Rectangle 13"/>
          <p:cNvSpPr/>
          <p:nvPr/>
        </p:nvSpPr>
        <p:spPr>
          <a:xfrm>
            <a:off x="6324600" y="3581400"/>
            <a:ext cx="762000" cy="3810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094" name="Line 14"/>
          <p:cNvSpPr/>
          <p:nvPr/>
        </p:nvSpPr>
        <p:spPr>
          <a:xfrm>
            <a:off x="6781800" y="3581400"/>
            <a:ext cx="0" cy="381000"/>
          </a:xfrm>
          <a:prstGeom prst="line">
            <a:avLst/>
          </a:prstGeom>
          <a:ln w="9525" cap="flat" cmpd="sng">
            <a:solidFill>
              <a:schemeClr val="tx1"/>
            </a:solidFill>
            <a:prstDash val="solid"/>
            <a:headEnd type="none" w="med" len="med"/>
            <a:tailEnd type="none" w="med" len="med"/>
          </a:ln>
        </p:spPr>
      </p:sp>
      <p:sp>
        <p:nvSpPr>
          <p:cNvPr id="174095" name="Line 15"/>
          <p:cNvSpPr/>
          <p:nvPr/>
        </p:nvSpPr>
        <p:spPr>
          <a:xfrm>
            <a:off x="6096000" y="3733800"/>
            <a:ext cx="228600" cy="0"/>
          </a:xfrm>
          <a:prstGeom prst="line">
            <a:avLst/>
          </a:prstGeom>
          <a:ln w="28575" cap="flat" cmpd="sng">
            <a:solidFill>
              <a:schemeClr val="hlink"/>
            </a:solidFill>
            <a:prstDash val="solid"/>
            <a:headEnd type="none" w="med" len="med"/>
            <a:tailEnd type="triangle" w="med" len="med"/>
          </a:ln>
        </p:spPr>
      </p:sp>
      <p:sp>
        <p:nvSpPr>
          <p:cNvPr id="174096" name="Line 16"/>
          <p:cNvSpPr/>
          <p:nvPr/>
        </p:nvSpPr>
        <p:spPr>
          <a:xfrm>
            <a:off x="6096000" y="3352800"/>
            <a:ext cx="0" cy="381000"/>
          </a:xfrm>
          <a:prstGeom prst="line">
            <a:avLst/>
          </a:prstGeom>
          <a:ln w="28575" cap="flat" cmpd="sng">
            <a:solidFill>
              <a:schemeClr val="hlink"/>
            </a:solidFill>
            <a:prstDash val="solid"/>
            <a:headEnd type="none" w="med" len="med"/>
            <a:tailEnd type="none" w="med" len="med"/>
          </a:ln>
        </p:spPr>
      </p:sp>
      <p:sp>
        <p:nvSpPr>
          <p:cNvPr id="174097" name="Line 17"/>
          <p:cNvSpPr/>
          <p:nvPr/>
        </p:nvSpPr>
        <p:spPr>
          <a:xfrm flipH="1">
            <a:off x="8001000" y="3657600"/>
            <a:ext cx="76200" cy="228600"/>
          </a:xfrm>
          <a:prstGeom prst="line">
            <a:avLst/>
          </a:prstGeom>
          <a:ln w="28575" cap="flat" cmpd="sng">
            <a:solidFill>
              <a:schemeClr val="tx1"/>
            </a:solidFill>
            <a:prstDash val="solid"/>
            <a:headEnd type="none" w="med" len="med"/>
            <a:tailEnd type="none" w="med" len="med"/>
          </a:ln>
        </p:spPr>
      </p:sp>
      <p:sp>
        <p:nvSpPr>
          <p:cNvPr id="174098" name="Line 18"/>
          <p:cNvSpPr/>
          <p:nvPr/>
        </p:nvSpPr>
        <p:spPr>
          <a:xfrm>
            <a:off x="8077200" y="3657600"/>
            <a:ext cx="76200" cy="228600"/>
          </a:xfrm>
          <a:prstGeom prst="line">
            <a:avLst/>
          </a:prstGeom>
          <a:ln w="28575" cap="flat" cmpd="sng">
            <a:solidFill>
              <a:schemeClr val="tx1"/>
            </a:solidFill>
            <a:prstDash val="solid"/>
            <a:headEnd type="none" w="med" len="med"/>
            <a:tailEnd type="none" w="med" len="med"/>
          </a:ln>
        </p:spPr>
      </p:sp>
      <p:sp>
        <p:nvSpPr>
          <p:cNvPr id="174099" name="Rectangle 19"/>
          <p:cNvSpPr/>
          <p:nvPr/>
        </p:nvSpPr>
        <p:spPr>
          <a:xfrm>
            <a:off x="7467600" y="3581400"/>
            <a:ext cx="762000" cy="381000"/>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100" name="Line 20"/>
          <p:cNvSpPr/>
          <p:nvPr/>
        </p:nvSpPr>
        <p:spPr>
          <a:xfrm>
            <a:off x="7924800" y="3581400"/>
            <a:ext cx="0" cy="381000"/>
          </a:xfrm>
          <a:prstGeom prst="line">
            <a:avLst/>
          </a:prstGeom>
          <a:ln w="9525" cap="flat" cmpd="sng">
            <a:solidFill>
              <a:schemeClr val="tx1"/>
            </a:solidFill>
            <a:prstDash val="solid"/>
            <a:headEnd type="none" w="med" len="med"/>
            <a:tailEnd type="none" w="med" len="med"/>
          </a:ln>
        </p:spPr>
      </p:sp>
      <p:sp>
        <p:nvSpPr>
          <p:cNvPr id="174101" name="Line 21"/>
          <p:cNvSpPr/>
          <p:nvPr/>
        </p:nvSpPr>
        <p:spPr>
          <a:xfrm>
            <a:off x="6934200" y="3810000"/>
            <a:ext cx="533400" cy="0"/>
          </a:xfrm>
          <a:prstGeom prst="line">
            <a:avLst/>
          </a:prstGeom>
          <a:ln w="19050" cap="flat" cmpd="sng">
            <a:solidFill>
              <a:srgbClr val="FF6600"/>
            </a:solidFill>
            <a:prstDash val="solid"/>
            <a:headEnd type="none" w="med" len="med"/>
            <a:tailEnd type="triangle" w="med" len="med"/>
          </a:ln>
        </p:spPr>
      </p:sp>
      <p:sp>
        <p:nvSpPr>
          <p:cNvPr id="174102" name="Text Box 22"/>
          <p:cNvSpPr txBox="1"/>
          <p:nvPr/>
        </p:nvSpPr>
        <p:spPr>
          <a:xfrm>
            <a:off x="7483475" y="3459163"/>
            <a:ext cx="4794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b="0" dirty="0">
                <a:solidFill>
                  <a:schemeClr val="tx1"/>
                </a:solidFill>
                <a:latin typeface="Times New Roman" panose="02020603050405020304" pitchFamily="18" charset="0"/>
                <a:ea typeface="宋体" panose="02010600030101010101" pitchFamily="2" charset="-122"/>
              </a:rPr>
              <a:t>a</a:t>
            </a:r>
            <a:r>
              <a:rPr lang="en-US" altLang="zh-CN" sz="1800" b="0" dirty="0">
                <a:solidFill>
                  <a:schemeClr val="tx1"/>
                </a:solidFill>
                <a:latin typeface="Times New Roman" panose="02020603050405020304" pitchFamily="18" charset="0"/>
                <a:ea typeface="宋体" panose="02010600030101010101" pitchFamily="2" charset="-122"/>
              </a:rPr>
              <a:t>n</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74103" name="Rectangle 23"/>
          <p:cNvSpPr/>
          <p:nvPr/>
        </p:nvSpPr>
        <p:spPr>
          <a:xfrm>
            <a:off x="6324600" y="4572000"/>
            <a:ext cx="762000" cy="3810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104" name="Line 24"/>
          <p:cNvSpPr/>
          <p:nvPr/>
        </p:nvSpPr>
        <p:spPr>
          <a:xfrm>
            <a:off x="6781800" y="4572000"/>
            <a:ext cx="0" cy="381000"/>
          </a:xfrm>
          <a:prstGeom prst="line">
            <a:avLst/>
          </a:prstGeom>
          <a:ln w="9525" cap="flat" cmpd="sng">
            <a:solidFill>
              <a:schemeClr val="tx1"/>
            </a:solidFill>
            <a:prstDash val="solid"/>
            <a:headEnd type="none" w="med" len="med"/>
            <a:tailEnd type="none" w="med" len="med"/>
          </a:ln>
        </p:spPr>
      </p:sp>
      <p:sp>
        <p:nvSpPr>
          <p:cNvPr id="174105" name="Line 25"/>
          <p:cNvSpPr/>
          <p:nvPr/>
        </p:nvSpPr>
        <p:spPr>
          <a:xfrm>
            <a:off x="6096000" y="4724400"/>
            <a:ext cx="228600" cy="0"/>
          </a:xfrm>
          <a:prstGeom prst="line">
            <a:avLst/>
          </a:prstGeom>
          <a:ln w="28575" cap="flat" cmpd="sng">
            <a:solidFill>
              <a:schemeClr val="hlink"/>
            </a:solidFill>
            <a:prstDash val="solid"/>
            <a:headEnd type="none" w="med" len="med"/>
            <a:tailEnd type="triangle" w="med" len="med"/>
          </a:ln>
        </p:spPr>
      </p:sp>
      <p:sp>
        <p:nvSpPr>
          <p:cNvPr id="174106" name="Line 26"/>
          <p:cNvSpPr/>
          <p:nvPr/>
        </p:nvSpPr>
        <p:spPr>
          <a:xfrm>
            <a:off x="6096000" y="4343400"/>
            <a:ext cx="0" cy="381000"/>
          </a:xfrm>
          <a:prstGeom prst="line">
            <a:avLst/>
          </a:prstGeom>
          <a:ln w="28575" cap="flat" cmpd="sng">
            <a:solidFill>
              <a:schemeClr val="hlink"/>
            </a:solidFill>
            <a:prstDash val="solid"/>
            <a:headEnd type="none" w="med" len="med"/>
            <a:tailEnd type="none" w="med" len="med"/>
          </a:ln>
        </p:spPr>
      </p:sp>
      <p:sp>
        <p:nvSpPr>
          <p:cNvPr id="174107" name="Line 27"/>
          <p:cNvSpPr/>
          <p:nvPr/>
        </p:nvSpPr>
        <p:spPr>
          <a:xfrm flipH="1">
            <a:off x="8001000" y="4648200"/>
            <a:ext cx="76200" cy="228600"/>
          </a:xfrm>
          <a:prstGeom prst="line">
            <a:avLst/>
          </a:prstGeom>
          <a:ln w="28575" cap="flat" cmpd="sng">
            <a:solidFill>
              <a:schemeClr val="tx1"/>
            </a:solidFill>
            <a:prstDash val="solid"/>
            <a:headEnd type="none" w="med" len="med"/>
            <a:tailEnd type="none" w="med" len="med"/>
          </a:ln>
        </p:spPr>
      </p:sp>
      <p:sp>
        <p:nvSpPr>
          <p:cNvPr id="174108" name="Line 28"/>
          <p:cNvSpPr/>
          <p:nvPr/>
        </p:nvSpPr>
        <p:spPr>
          <a:xfrm>
            <a:off x="8077200" y="4648200"/>
            <a:ext cx="76200" cy="228600"/>
          </a:xfrm>
          <a:prstGeom prst="line">
            <a:avLst/>
          </a:prstGeom>
          <a:ln w="28575" cap="flat" cmpd="sng">
            <a:solidFill>
              <a:schemeClr val="tx1"/>
            </a:solidFill>
            <a:prstDash val="solid"/>
            <a:headEnd type="none" w="med" len="med"/>
            <a:tailEnd type="none" w="med" len="med"/>
          </a:ln>
        </p:spPr>
      </p:sp>
      <p:sp>
        <p:nvSpPr>
          <p:cNvPr id="174109" name="Rectangle 29"/>
          <p:cNvSpPr/>
          <p:nvPr/>
        </p:nvSpPr>
        <p:spPr>
          <a:xfrm>
            <a:off x="7467600" y="4572000"/>
            <a:ext cx="762000" cy="381000"/>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110" name="Line 30"/>
          <p:cNvSpPr/>
          <p:nvPr/>
        </p:nvSpPr>
        <p:spPr>
          <a:xfrm>
            <a:off x="7924800" y="4572000"/>
            <a:ext cx="0" cy="381000"/>
          </a:xfrm>
          <a:prstGeom prst="line">
            <a:avLst/>
          </a:prstGeom>
          <a:ln w="9525" cap="flat" cmpd="sng">
            <a:solidFill>
              <a:schemeClr val="tx1"/>
            </a:solidFill>
            <a:prstDash val="solid"/>
            <a:headEnd type="none" w="med" len="med"/>
            <a:tailEnd type="none" w="med" len="med"/>
          </a:ln>
        </p:spPr>
      </p:sp>
      <p:sp>
        <p:nvSpPr>
          <p:cNvPr id="174111" name="Line 31"/>
          <p:cNvSpPr/>
          <p:nvPr/>
        </p:nvSpPr>
        <p:spPr>
          <a:xfrm>
            <a:off x="6934200" y="4800600"/>
            <a:ext cx="533400" cy="0"/>
          </a:xfrm>
          <a:prstGeom prst="line">
            <a:avLst/>
          </a:prstGeom>
          <a:ln w="19050" cap="flat" cmpd="sng">
            <a:solidFill>
              <a:srgbClr val="FF6600"/>
            </a:solidFill>
            <a:prstDash val="solid"/>
            <a:headEnd type="none" w="med" len="med"/>
            <a:tailEnd type="triangle" w="med" len="med"/>
          </a:ln>
        </p:spPr>
      </p:sp>
      <p:sp>
        <p:nvSpPr>
          <p:cNvPr id="174112" name="Text Box 32"/>
          <p:cNvSpPr txBox="1"/>
          <p:nvPr/>
        </p:nvSpPr>
        <p:spPr>
          <a:xfrm>
            <a:off x="7483475" y="4449763"/>
            <a:ext cx="4794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b="0" dirty="0">
                <a:solidFill>
                  <a:schemeClr val="tx1"/>
                </a:solidFill>
                <a:latin typeface="Times New Roman" panose="02020603050405020304" pitchFamily="18" charset="0"/>
                <a:ea typeface="宋体" panose="02010600030101010101" pitchFamily="2" charset="-122"/>
              </a:rPr>
              <a:t>a</a:t>
            </a:r>
            <a:r>
              <a:rPr lang="en-US" altLang="zh-CN" sz="1800" b="0" dirty="0">
                <a:solidFill>
                  <a:schemeClr val="tx1"/>
                </a:solidFill>
                <a:latin typeface="Times New Roman" panose="02020603050405020304" pitchFamily="18" charset="0"/>
                <a:ea typeface="宋体" panose="02010600030101010101" pitchFamily="2" charset="-122"/>
              </a:rPr>
              <a:t>n</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74113" name="Rectangle 33"/>
          <p:cNvSpPr/>
          <p:nvPr/>
        </p:nvSpPr>
        <p:spPr>
          <a:xfrm>
            <a:off x="7010400" y="5181600"/>
            <a:ext cx="762000" cy="381000"/>
          </a:xfrm>
          <a:prstGeom prst="rect">
            <a:avLst/>
          </a:prstGeom>
          <a:noFill/>
          <a:ln w="1905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114" name="Text Box 34"/>
          <p:cNvSpPr txBox="1"/>
          <p:nvPr/>
        </p:nvSpPr>
        <p:spPr>
          <a:xfrm>
            <a:off x="6934200" y="5059363"/>
            <a:ext cx="6699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b="0" dirty="0">
                <a:solidFill>
                  <a:schemeClr val="tx1"/>
                </a:solidFill>
                <a:latin typeface="Times New Roman" panose="02020603050405020304" pitchFamily="18" charset="0"/>
                <a:ea typeface="宋体" panose="02010600030101010101" pitchFamily="2" charset="-122"/>
              </a:rPr>
              <a:t>a</a:t>
            </a:r>
            <a:r>
              <a:rPr lang="en-US" altLang="zh-CN" sz="1800" b="0" dirty="0">
                <a:solidFill>
                  <a:schemeClr val="tx1"/>
                </a:solidFill>
                <a:latin typeface="Times New Roman" panose="02020603050405020304" pitchFamily="18" charset="0"/>
                <a:ea typeface="宋体" panose="02010600030101010101" pitchFamily="2" charset="-122"/>
              </a:rPr>
              <a:t>n-1</a:t>
            </a: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74115" name="Line 35"/>
          <p:cNvSpPr/>
          <p:nvPr/>
        </p:nvSpPr>
        <p:spPr>
          <a:xfrm>
            <a:off x="7543800" y="5181600"/>
            <a:ext cx="0" cy="381000"/>
          </a:xfrm>
          <a:prstGeom prst="line">
            <a:avLst/>
          </a:prstGeom>
          <a:ln w="9525" cap="flat" cmpd="sng">
            <a:solidFill>
              <a:schemeClr val="tx1"/>
            </a:solidFill>
            <a:prstDash val="solid"/>
            <a:headEnd type="none" w="med" len="med"/>
            <a:tailEnd type="none" w="med" len="med"/>
          </a:ln>
        </p:spPr>
      </p:sp>
      <p:sp>
        <p:nvSpPr>
          <p:cNvPr id="174116" name="Line 36"/>
          <p:cNvSpPr/>
          <p:nvPr/>
        </p:nvSpPr>
        <p:spPr>
          <a:xfrm>
            <a:off x="7696200" y="5410200"/>
            <a:ext cx="304800" cy="0"/>
          </a:xfrm>
          <a:prstGeom prst="line">
            <a:avLst/>
          </a:prstGeom>
          <a:ln w="19050" cap="flat" cmpd="sng">
            <a:solidFill>
              <a:srgbClr val="FF6600"/>
            </a:solidFill>
            <a:prstDash val="solid"/>
            <a:headEnd type="none" w="med" len="med"/>
            <a:tailEnd type="none" w="med" len="med"/>
          </a:ln>
        </p:spPr>
      </p:sp>
      <p:sp>
        <p:nvSpPr>
          <p:cNvPr id="174117" name="Line 37"/>
          <p:cNvSpPr/>
          <p:nvPr/>
        </p:nvSpPr>
        <p:spPr>
          <a:xfrm flipH="1" flipV="1">
            <a:off x="7772400" y="4953000"/>
            <a:ext cx="228600" cy="457200"/>
          </a:xfrm>
          <a:prstGeom prst="line">
            <a:avLst/>
          </a:prstGeom>
          <a:ln w="19050" cap="flat" cmpd="sng">
            <a:solidFill>
              <a:srgbClr val="FF6600"/>
            </a:solidFill>
            <a:prstDash val="solid"/>
            <a:headEnd type="none" w="med" len="med"/>
            <a:tailEnd type="triangle" w="med" len="med"/>
          </a:ln>
        </p:spPr>
      </p:sp>
      <p:sp>
        <p:nvSpPr>
          <p:cNvPr id="174118" name="Line 38"/>
          <p:cNvSpPr/>
          <p:nvPr/>
        </p:nvSpPr>
        <p:spPr>
          <a:xfrm flipH="1">
            <a:off x="6477000" y="4800600"/>
            <a:ext cx="411163" cy="609600"/>
          </a:xfrm>
          <a:prstGeom prst="line">
            <a:avLst/>
          </a:prstGeom>
          <a:ln w="19050" cap="flat" cmpd="sng">
            <a:solidFill>
              <a:srgbClr val="FF6600"/>
            </a:solidFill>
            <a:prstDash val="solid"/>
            <a:headEnd type="none" w="med" len="med"/>
            <a:tailEnd type="none" w="med" len="med"/>
          </a:ln>
        </p:spPr>
      </p:sp>
      <p:sp>
        <p:nvSpPr>
          <p:cNvPr id="174119" name="Line 39"/>
          <p:cNvSpPr/>
          <p:nvPr/>
        </p:nvSpPr>
        <p:spPr>
          <a:xfrm>
            <a:off x="6477000" y="5410200"/>
            <a:ext cx="533400" cy="0"/>
          </a:xfrm>
          <a:prstGeom prst="line">
            <a:avLst/>
          </a:prstGeom>
          <a:ln w="19050" cap="flat" cmpd="sng">
            <a:solidFill>
              <a:srgbClr val="FF6600"/>
            </a:solidFill>
            <a:prstDash val="solid"/>
            <a:headEnd type="none" w="med" len="med"/>
            <a:tailEnd type="triangle" w="med" len="med"/>
          </a:ln>
        </p:spPr>
      </p:sp>
      <p:sp>
        <p:nvSpPr>
          <p:cNvPr id="174120" name="Text Box 40"/>
          <p:cNvSpPr txBox="1"/>
          <p:nvPr/>
        </p:nvSpPr>
        <p:spPr>
          <a:xfrm>
            <a:off x="334963" y="5561013"/>
            <a:ext cx="51530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Blip>
                <a:blip r:embed="rId1"/>
              </a:buBlip>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rgbClr val="0000FF"/>
                </a:solidFill>
                <a:latin typeface="Times New Roman" panose="02020603050405020304" pitchFamily="18" charset="0"/>
                <a:ea typeface="宋体" panose="02010600030101010101" pitchFamily="2" charset="-122"/>
              </a:rPr>
              <a:t>依此类推，直至输入</a:t>
            </a:r>
            <a:r>
              <a:rPr lang="en-US" altLang="zh-CN" dirty="0">
                <a:solidFill>
                  <a:srgbClr val="0000FF"/>
                </a:solidFill>
                <a:latin typeface="Times New Roman" panose="02020603050405020304" pitchFamily="18" charset="0"/>
                <a:ea typeface="宋体" panose="02010600030101010101" pitchFamily="2" charset="-122"/>
              </a:rPr>
              <a:t>a</a:t>
            </a:r>
            <a:r>
              <a:rPr lang="en-US" altLang="zh-CN" baseline="-25000" dirty="0">
                <a:solidFill>
                  <a:srgbClr val="0000FF"/>
                </a:solidFill>
                <a:latin typeface="Times New Roman" panose="02020603050405020304" pitchFamily="18" charset="0"/>
                <a:ea typeface="宋体" panose="02010600030101010101" pitchFamily="2" charset="-122"/>
              </a:rPr>
              <a:t>1</a:t>
            </a:r>
            <a:r>
              <a:rPr lang="zh-CN" altLang="en-US" dirty="0">
                <a:solidFill>
                  <a:srgbClr val="0000FF"/>
                </a:solidFill>
                <a:latin typeface="Times New Roman" panose="02020603050405020304" pitchFamily="18" charset="0"/>
                <a:ea typeface="宋体" panose="02010600030101010101" pitchFamily="2" charset="-122"/>
              </a:rPr>
              <a:t>为止。</a:t>
            </a:r>
            <a:endParaRPr lang="zh-CN" altLang="en-US" dirty="0">
              <a:solidFill>
                <a:srgbClr val="0000FF"/>
              </a:solidFill>
              <a:latin typeface="Times New Roman" panose="02020603050405020304" pitchFamily="18" charset="0"/>
              <a:ea typeface="宋体" panose="02010600030101010101" pitchFamily="2" charset="-122"/>
            </a:endParaRPr>
          </a:p>
        </p:txBody>
      </p:sp>
      <p:sp useBgFill="1">
        <p:nvSpPr>
          <p:cNvPr id="174121" name="Rectangle 41"/>
          <p:cNvSpPr/>
          <p:nvPr/>
        </p:nvSpPr>
        <p:spPr>
          <a:xfrm>
            <a:off x="6781800" y="6019800"/>
            <a:ext cx="381000" cy="152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74122" name="Text Box 42"/>
          <p:cNvSpPr txBox="1"/>
          <p:nvPr/>
        </p:nvSpPr>
        <p:spPr>
          <a:xfrm>
            <a:off x="7086600" y="4572000"/>
            <a:ext cx="381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endParaRPr lang="zh-CN" altLang="zh-CN" sz="1800" b="0" dirty="0">
              <a:solidFill>
                <a:schemeClr val="tx1"/>
              </a:solidFill>
              <a:latin typeface="Comic Sans MS" panose="030F0702030302020204" pitchFamily="66" charset="0"/>
              <a:ea typeface="宋体" panose="02010600030101010101" pitchFamily="2" charset="-122"/>
            </a:endParaRPr>
          </a:p>
        </p:txBody>
      </p:sp>
      <p:sp useBgFill="1">
        <p:nvSpPr>
          <p:cNvPr id="174123" name="Rectangle 43"/>
          <p:cNvSpPr/>
          <p:nvPr/>
        </p:nvSpPr>
        <p:spPr>
          <a:xfrm>
            <a:off x="7086600" y="4648200"/>
            <a:ext cx="381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slide(fromLeft)">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left)">
                                      <p:cBhvr>
                                        <p:cTn id="12" dur="500"/>
                                        <p:tgtEl>
                                          <p:spTgt spid="174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4090"/>
                                        </p:tgtEl>
                                        <p:attrNameLst>
                                          <p:attrName>style.visibility</p:attrName>
                                        </p:attrNameLst>
                                      </p:cBhvr>
                                      <p:to>
                                        <p:strVal val="visible"/>
                                      </p:to>
                                    </p:set>
                                    <p:animEffect transition="in" filter="wipe(up)">
                                      <p:cBhvr>
                                        <p:cTn id="17" dur="500"/>
                                        <p:tgtEl>
                                          <p:spTgt spid="17409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4089"/>
                                        </p:tgtEl>
                                        <p:attrNameLst>
                                          <p:attrName>style.visibility</p:attrName>
                                        </p:attrNameLst>
                                      </p:cBhvr>
                                      <p:to>
                                        <p:strVal val="visible"/>
                                      </p:to>
                                    </p:set>
                                    <p:animEffect transition="in" filter="wipe(left)">
                                      <p:cBhvr>
                                        <p:cTn id="21" dur="500"/>
                                        <p:tgtEl>
                                          <p:spTgt spid="174089"/>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74087"/>
                                        </p:tgtEl>
                                        <p:attrNameLst>
                                          <p:attrName>style.visibility</p:attrName>
                                        </p:attrNameLst>
                                      </p:cBhvr>
                                      <p:to>
                                        <p:strVal val="visible"/>
                                      </p:to>
                                    </p:set>
                                    <p:animEffect transition="in" filter="wipe(left)">
                                      <p:cBhvr>
                                        <p:cTn id="25" dur="500"/>
                                        <p:tgtEl>
                                          <p:spTgt spid="174087"/>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74088"/>
                                        </p:tgtEl>
                                        <p:attrNameLst>
                                          <p:attrName>style.visibility</p:attrName>
                                        </p:attrNameLst>
                                      </p:cBhvr>
                                      <p:to>
                                        <p:strVal val="visible"/>
                                      </p:to>
                                    </p:set>
                                    <p:animEffect transition="in" filter="wipe(left)">
                                      <p:cBhvr>
                                        <p:cTn id="29" dur="500"/>
                                        <p:tgtEl>
                                          <p:spTgt spid="174088"/>
                                        </p:tgtEl>
                                      </p:cBhvr>
                                    </p:animEffect>
                                  </p:childTnLst>
                                </p:cTn>
                              </p:par>
                            </p:childTnLst>
                          </p:cTn>
                        </p:par>
                        <p:par>
                          <p:cTn id="30" fill="hold">
                            <p:stCondLst>
                              <p:cond delay="2000"/>
                            </p:stCondLst>
                            <p:childTnLst>
                              <p:par>
                                <p:cTn id="31" presetID="1" presetClass="entr" presetSubtype="0" fill="hold" nodeType="afterEffect">
                                  <p:stCondLst>
                                    <p:cond delay="0"/>
                                  </p:stCondLst>
                                  <p:childTnLst>
                                    <p:set>
                                      <p:cBhvr>
                                        <p:cTn id="32" dur="1" fill="hold">
                                          <p:stCondLst>
                                            <p:cond delay="499"/>
                                          </p:stCondLst>
                                        </p:cTn>
                                        <p:tgtEl>
                                          <p:spTgt spid="174091"/>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0"/>
                                  </p:stCondLst>
                                  <p:childTnLst>
                                    <p:set>
                                      <p:cBhvr>
                                        <p:cTn id="35" dur="1" fill="hold">
                                          <p:stCondLst>
                                            <p:cond delay="499"/>
                                          </p:stCondLst>
                                        </p:cTn>
                                        <p:tgtEl>
                                          <p:spTgt spid="17409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4085"/>
                                        </p:tgtEl>
                                        <p:attrNameLst>
                                          <p:attrName>style.visibility</p:attrName>
                                        </p:attrNameLst>
                                      </p:cBhvr>
                                      <p:to>
                                        <p:strVal val="visible"/>
                                      </p:to>
                                    </p:set>
                                    <p:animEffect transition="in" filter="wipe(left)">
                                      <p:cBhvr>
                                        <p:cTn id="40" dur="500"/>
                                        <p:tgtEl>
                                          <p:spTgt spid="174085"/>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174096"/>
                                        </p:tgtEl>
                                        <p:attrNameLst>
                                          <p:attrName>style.visibility</p:attrName>
                                        </p:attrNameLst>
                                      </p:cBhvr>
                                      <p:to>
                                        <p:strVal val="visible"/>
                                      </p:to>
                                    </p:set>
                                    <p:animEffect transition="in" filter="wipe(up)">
                                      <p:cBhvr>
                                        <p:cTn id="44" dur="500"/>
                                        <p:tgtEl>
                                          <p:spTgt spid="174096"/>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174095"/>
                                        </p:tgtEl>
                                        <p:attrNameLst>
                                          <p:attrName>style.visibility</p:attrName>
                                        </p:attrNameLst>
                                      </p:cBhvr>
                                      <p:to>
                                        <p:strVal val="visible"/>
                                      </p:to>
                                    </p:set>
                                    <p:animEffect transition="in" filter="wipe(left)">
                                      <p:cBhvr>
                                        <p:cTn id="48" dur="500"/>
                                        <p:tgtEl>
                                          <p:spTgt spid="174095"/>
                                        </p:tgtEl>
                                      </p:cBhvr>
                                    </p:animEffec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174093"/>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499"/>
                                          </p:stCondLst>
                                        </p:cTn>
                                        <p:tgtEl>
                                          <p:spTgt spid="1740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4099"/>
                                        </p:tgtEl>
                                        <p:attrNameLst>
                                          <p:attrName>style.visibility</p:attrName>
                                        </p:attrNameLst>
                                      </p:cBhvr>
                                      <p:to>
                                        <p:strVal val="visible"/>
                                      </p:to>
                                    </p:set>
                                    <p:animEffect transition="in" filter="wipe(left)">
                                      <p:cBhvr>
                                        <p:cTn id="59" dur="500"/>
                                        <p:tgtEl>
                                          <p:spTgt spid="174099"/>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74100"/>
                                        </p:tgtEl>
                                        <p:attrNameLst>
                                          <p:attrName>style.visibility</p:attrName>
                                        </p:attrNameLst>
                                      </p:cBhvr>
                                      <p:to>
                                        <p:strVal val="visible"/>
                                      </p:to>
                                    </p:set>
                                    <p:animEffect transition="in" filter="wipe(left)">
                                      <p:cBhvr>
                                        <p:cTn id="63" dur="500"/>
                                        <p:tgtEl>
                                          <p:spTgt spid="174100"/>
                                        </p:tgtEl>
                                      </p:cBhvr>
                                    </p:animEffec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1741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74097"/>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499"/>
                                          </p:stCondLst>
                                        </p:cTn>
                                        <p:tgtEl>
                                          <p:spTgt spid="17409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7" presetClass="entr" presetSubtype="8" fill="hold" nodeType="clickEffect">
                                  <p:stCondLst>
                                    <p:cond delay="0"/>
                                  </p:stCondLst>
                                  <p:childTnLst>
                                    <p:set>
                                      <p:cBhvr>
                                        <p:cTn id="77" dur="1" fill="hold">
                                          <p:stCondLst>
                                            <p:cond delay="0"/>
                                          </p:stCondLst>
                                        </p:cTn>
                                        <p:tgtEl>
                                          <p:spTgt spid="174101"/>
                                        </p:tgtEl>
                                        <p:attrNameLst>
                                          <p:attrName>style.visibility</p:attrName>
                                        </p:attrNameLst>
                                      </p:cBhvr>
                                      <p:to>
                                        <p:strVal val="visible"/>
                                      </p:to>
                                    </p:set>
                                    <p:anim calcmode="lin" valueType="num">
                                      <p:cBhvr>
                                        <p:cTn id="78" dur="500" fill="hold"/>
                                        <p:tgtEl>
                                          <p:spTgt spid="174101"/>
                                        </p:tgtEl>
                                        <p:attrNameLst>
                                          <p:attrName>ppt_x</p:attrName>
                                        </p:attrNameLst>
                                      </p:cBhvr>
                                      <p:tavLst>
                                        <p:tav tm="0">
                                          <p:val>
                                            <p:strVal val="#ppt_x-#ppt_w/2"/>
                                          </p:val>
                                        </p:tav>
                                        <p:tav tm="100000">
                                          <p:val>
                                            <p:strVal val="#ppt_x"/>
                                          </p:val>
                                        </p:tav>
                                      </p:tavLst>
                                    </p:anim>
                                    <p:anim calcmode="lin" valueType="num">
                                      <p:cBhvr>
                                        <p:cTn id="79" dur="500" fill="hold"/>
                                        <p:tgtEl>
                                          <p:spTgt spid="174101"/>
                                        </p:tgtEl>
                                        <p:attrNameLst>
                                          <p:attrName>ppt_y</p:attrName>
                                        </p:attrNameLst>
                                      </p:cBhvr>
                                      <p:tavLst>
                                        <p:tav tm="0">
                                          <p:val>
                                            <p:strVal val="#ppt_y"/>
                                          </p:val>
                                        </p:tav>
                                        <p:tav tm="100000">
                                          <p:val>
                                            <p:strVal val="#ppt_y"/>
                                          </p:val>
                                        </p:tav>
                                      </p:tavLst>
                                    </p:anim>
                                    <p:anim calcmode="lin" valueType="num">
                                      <p:cBhvr>
                                        <p:cTn id="80" dur="500" fill="hold"/>
                                        <p:tgtEl>
                                          <p:spTgt spid="174101"/>
                                        </p:tgtEl>
                                        <p:attrNameLst>
                                          <p:attrName>ppt_w</p:attrName>
                                        </p:attrNameLst>
                                      </p:cBhvr>
                                      <p:tavLst>
                                        <p:tav tm="0">
                                          <p:val>
                                            <p:fltVal val="0"/>
                                          </p:val>
                                        </p:tav>
                                        <p:tav tm="100000">
                                          <p:val>
                                            <p:strVal val="#ppt_w"/>
                                          </p:val>
                                        </p:tav>
                                      </p:tavLst>
                                    </p:anim>
                                    <p:anim calcmode="lin" valueType="num">
                                      <p:cBhvr>
                                        <p:cTn id="81" dur="500" fill="hold"/>
                                        <p:tgtEl>
                                          <p:spTgt spid="174101"/>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4086"/>
                                        </p:tgtEl>
                                        <p:attrNameLst>
                                          <p:attrName>style.visibility</p:attrName>
                                        </p:attrNameLst>
                                      </p:cBhvr>
                                      <p:to>
                                        <p:strVal val="visible"/>
                                      </p:to>
                                    </p:set>
                                    <p:animEffect transition="in" filter="wipe(left)">
                                      <p:cBhvr>
                                        <p:cTn id="86" dur="500"/>
                                        <p:tgtEl>
                                          <p:spTgt spid="17408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174106"/>
                                        </p:tgtEl>
                                        <p:attrNameLst>
                                          <p:attrName>style.visibility</p:attrName>
                                        </p:attrNameLst>
                                      </p:cBhvr>
                                      <p:to>
                                        <p:strVal val="visible"/>
                                      </p:to>
                                    </p:set>
                                    <p:animEffect transition="in" filter="wipe(up)">
                                      <p:cBhvr>
                                        <p:cTn id="91" dur="500"/>
                                        <p:tgtEl>
                                          <p:spTgt spid="174106"/>
                                        </p:tgtEl>
                                      </p:cBhvr>
                                    </p:animEffec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174105"/>
                                        </p:tgtEl>
                                        <p:attrNameLst>
                                          <p:attrName>style.visibility</p:attrName>
                                        </p:attrNameLst>
                                      </p:cBhvr>
                                      <p:to>
                                        <p:strVal val="visible"/>
                                      </p:to>
                                    </p:set>
                                    <p:animEffect transition="in" filter="wipe(left)">
                                      <p:cBhvr>
                                        <p:cTn id="95" dur="500"/>
                                        <p:tgtEl>
                                          <p:spTgt spid="174105"/>
                                        </p:tgtEl>
                                      </p:cBhvr>
                                    </p:animEffect>
                                  </p:childTnLst>
                                </p:cTn>
                              </p:par>
                            </p:childTnLst>
                          </p:cTn>
                        </p:par>
                        <p:par>
                          <p:cTn id="96" fill="hold">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174103"/>
                                        </p:tgtEl>
                                        <p:attrNameLst>
                                          <p:attrName>style.visibility</p:attrName>
                                        </p:attrNameLst>
                                      </p:cBhvr>
                                      <p:to>
                                        <p:strVal val="visible"/>
                                      </p:to>
                                    </p:set>
                                    <p:animEffect transition="in" filter="wipe(left)">
                                      <p:cBhvr>
                                        <p:cTn id="99" dur="500"/>
                                        <p:tgtEl>
                                          <p:spTgt spid="174103"/>
                                        </p:tgtEl>
                                      </p:cBhvr>
                                    </p:animEffect>
                                  </p:childTnLst>
                                </p:cTn>
                              </p:par>
                            </p:childTnLst>
                          </p:cTn>
                        </p:par>
                        <p:par>
                          <p:cTn id="100" fill="hold">
                            <p:stCondLst>
                              <p:cond delay="1500"/>
                            </p:stCondLst>
                            <p:childTnLst>
                              <p:par>
                                <p:cTn id="101" presetID="22" presetClass="entr" presetSubtype="8" fill="hold" nodeType="afterEffect">
                                  <p:stCondLst>
                                    <p:cond delay="0"/>
                                  </p:stCondLst>
                                  <p:childTnLst>
                                    <p:set>
                                      <p:cBhvr>
                                        <p:cTn id="102" dur="1" fill="hold">
                                          <p:stCondLst>
                                            <p:cond delay="0"/>
                                          </p:stCondLst>
                                        </p:cTn>
                                        <p:tgtEl>
                                          <p:spTgt spid="174104"/>
                                        </p:tgtEl>
                                        <p:attrNameLst>
                                          <p:attrName>style.visibility</p:attrName>
                                        </p:attrNameLst>
                                      </p:cBhvr>
                                      <p:to>
                                        <p:strVal val="visible"/>
                                      </p:to>
                                    </p:set>
                                    <p:animEffect transition="in" filter="wipe(left)">
                                      <p:cBhvr>
                                        <p:cTn id="103" dur="500"/>
                                        <p:tgtEl>
                                          <p:spTgt spid="174104"/>
                                        </p:tgtEl>
                                      </p:cBhvr>
                                    </p:animEffect>
                                  </p:childTnLst>
                                </p:cTn>
                              </p:par>
                            </p:childTnLst>
                          </p:cTn>
                        </p:par>
                        <p:par>
                          <p:cTn id="104" fill="hold">
                            <p:stCondLst>
                              <p:cond delay="2000"/>
                            </p:stCondLst>
                            <p:childTnLst>
                              <p:par>
                                <p:cTn id="105" presetID="22" presetClass="entr" presetSubtype="8" fill="hold" nodeType="afterEffect">
                                  <p:stCondLst>
                                    <p:cond delay="0"/>
                                  </p:stCondLst>
                                  <p:childTnLst>
                                    <p:set>
                                      <p:cBhvr>
                                        <p:cTn id="106" dur="1" fill="hold">
                                          <p:stCondLst>
                                            <p:cond delay="0"/>
                                          </p:stCondLst>
                                        </p:cTn>
                                        <p:tgtEl>
                                          <p:spTgt spid="174111"/>
                                        </p:tgtEl>
                                        <p:attrNameLst>
                                          <p:attrName>style.visibility</p:attrName>
                                        </p:attrNameLst>
                                      </p:cBhvr>
                                      <p:to>
                                        <p:strVal val="visible"/>
                                      </p:to>
                                    </p:set>
                                    <p:animEffect transition="in" filter="wipe(left)">
                                      <p:cBhvr>
                                        <p:cTn id="107" dur="500"/>
                                        <p:tgtEl>
                                          <p:spTgt spid="174111"/>
                                        </p:tgtEl>
                                      </p:cBhvr>
                                    </p:animEffect>
                                  </p:childTnLst>
                                </p:cTn>
                              </p:par>
                            </p:childTnLst>
                          </p:cTn>
                        </p:par>
                        <p:par>
                          <p:cTn id="108" fill="hold">
                            <p:stCondLst>
                              <p:cond delay="2500"/>
                            </p:stCondLst>
                            <p:childTnLst>
                              <p:par>
                                <p:cTn id="109" presetID="22" presetClass="entr" presetSubtype="8" fill="hold" grpId="0" nodeType="afterEffect">
                                  <p:stCondLst>
                                    <p:cond delay="0"/>
                                  </p:stCondLst>
                                  <p:childTnLst>
                                    <p:set>
                                      <p:cBhvr>
                                        <p:cTn id="110" dur="1" fill="hold">
                                          <p:stCondLst>
                                            <p:cond delay="0"/>
                                          </p:stCondLst>
                                        </p:cTn>
                                        <p:tgtEl>
                                          <p:spTgt spid="174109"/>
                                        </p:tgtEl>
                                        <p:attrNameLst>
                                          <p:attrName>style.visibility</p:attrName>
                                        </p:attrNameLst>
                                      </p:cBhvr>
                                      <p:to>
                                        <p:strVal val="visible"/>
                                      </p:to>
                                    </p:set>
                                    <p:animEffect transition="in" filter="wipe(left)">
                                      <p:cBhvr>
                                        <p:cTn id="111" dur="500"/>
                                        <p:tgtEl>
                                          <p:spTgt spid="174109"/>
                                        </p:tgtEl>
                                      </p:cBhvr>
                                    </p:animEffect>
                                  </p:childTnLst>
                                </p:cTn>
                              </p:par>
                            </p:childTnLst>
                          </p:cTn>
                        </p:par>
                        <p:par>
                          <p:cTn id="112" fill="hold">
                            <p:stCondLst>
                              <p:cond delay="3000"/>
                            </p:stCondLst>
                            <p:childTnLst>
                              <p:par>
                                <p:cTn id="113" presetID="22" presetClass="entr" presetSubtype="8" fill="hold" nodeType="afterEffect">
                                  <p:stCondLst>
                                    <p:cond delay="0"/>
                                  </p:stCondLst>
                                  <p:childTnLst>
                                    <p:set>
                                      <p:cBhvr>
                                        <p:cTn id="114" dur="1" fill="hold">
                                          <p:stCondLst>
                                            <p:cond delay="0"/>
                                          </p:stCondLst>
                                        </p:cTn>
                                        <p:tgtEl>
                                          <p:spTgt spid="174110"/>
                                        </p:tgtEl>
                                        <p:attrNameLst>
                                          <p:attrName>style.visibility</p:attrName>
                                        </p:attrNameLst>
                                      </p:cBhvr>
                                      <p:to>
                                        <p:strVal val="visible"/>
                                      </p:to>
                                    </p:set>
                                    <p:animEffect transition="in" filter="wipe(left)">
                                      <p:cBhvr>
                                        <p:cTn id="115" dur="500"/>
                                        <p:tgtEl>
                                          <p:spTgt spid="174110"/>
                                        </p:tgtEl>
                                      </p:cBhvr>
                                    </p:animEffect>
                                  </p:childTnLst>
                                </p:cTn>
                              </p:par>
                            </p:childTnLst>
                          </p:cTn>
                        </p:par>
                        <p:par>
                          <p:cTn id="116" fill="hold">
                            <p:stCondLst>
                              <p:cond delay="3500"/>
                            </p:stCondLst>
                            <p:childTnLst>
                              <p:par>
                                <p:cTn id="117" presetID="22" presetClass="entr" presetSubtype="8" fill="hold" grpId="0" nodeType="afterEffect">
                                  <p:stCondLst>
                                    <p:cond delay="0"/>
                                  </p:stCondLst>
                                  <p:childTnLst>
                                    <p:set>
                                      <p:cBhvr>
                                        <p:cTn id="118" dur="1" fill="hold">
                                          <p:stCondLst>
                                            <p:cond delay="0"/>
                                          </p:stCondLst>
                                        </p:cTn>
                                        <p:tgtEl>
                                          <p:spTgt spid="174112"/>
                                        </p:tgtEl>
                                        <p:attrNameLst>
                                          <p:attrName>style.visibility</p:attrName>
                                        </p:attrNameLst>
                                      </p:cBhvr>
                                      <p:to>
                                        <p:strVal val="visible"/>
                                      </p:to>
                                    </p:set>
                                    <p:animEffect transition="in" filter="wipe(left)">
                                      <p:cBhvr>
                                        <p:cTn id="119" dur="500"/>
                                        <p:tgtEl>
                                          <p:spTgt spid="174112"/>
                                        </p:tgtEl>
                                      </p:cBhvr>
                                    </p:animEffect>
                                  </p:childTnLst>
                                </p:cTn>
                              </p:par>
                            </p:childTnLst>
                          </p:cTn>
                        </p:par>
                        <p:par>
                          <p:cTn id="120" fill="hold">
                            <p:stCondLst>
                              <p:cond delay="4000"/>
                            </p:stCondLst>
                            <p:childTnLst>
                              <p:par>
                                <p:cTn id="121" presetID="1" presetClass="entr" presetSubtype="0" fill="hold" nodeType="afterEffect">
                                  <p:stCondLst>
                                    <p:cond delay="0"/>
                                  </p:stCondLst>
                                  <p:childTnLst>
                                    <p:set>
                                      <p:cBhvr>
                                        <p:cTn id="122" dur="1" fill="hold">
                                          <p:stCondLst>
                                            <p:cond delay="499"/>
                                          </p:stCondLst>
                                        </p:cTn>
                                        <p:tgtEl>
                                          <p:spTgt spid="174107"/>
                                        </p:tgtEl>
                                        <p:attrNameLst>
                                          <p:attrName>style.visibility</p:attrName>
                                        </p:attrNameLst>
                                      </p:cBhvr>
                                      <p:to>
                                        <p:strVal val="visible"/>
                                      </p:to>
                                    </p:set>
                                  </p:childTnLst>
                                </p:cTn>
                              </p:par>
                            </p:childTnLst>
                          </p:cTn>
                        </p:par>
                        <p:par>
                          <p:cTn id="123" fill="hold">
                            <p:stCondLst>
                              <p:cond delay="4500"/>
                            </p:stCondLst>
                            <p:childTnLst>
                              <p:par>
                                <p:cTn id="124" presetID="1" presetClass="entr" presetSubtype="0" fill="hold" nodeType="afterEffect">
                                  <p:stCondLst>
                                    <p:cond delay="0"/>
                                  </p:stCondLst>
                                  <p:childTnLst>
                                    <p:set>
                                      <p:cBhvr>
                                        <p:cTn id="125" dur="1" fill="hold">
                                          <p:stCondLst>
                                            <p:cond delay="499"/>
                                          </p:stCondLst>
                                        </p:cTn>
                                        <p:tgtEl>
                                          <p:spTgt spid="17410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74113"/>
                                        </p:tgtEl>
                                        <p:attrNameLst>
                                          <p:attrName>style.visibility</p:attrName>
                                        </p:attrNameLst>
                                      </p:cBhvr>
                                      <p:to>
                                        <p:strVal val="visible"/>
                                      </p:to>
                                    </p:set>
                                    <p:animEffect transition="in" filter="wipe(left)">
                                      <p:cBhvr>
                                        <p:cTn id="130" dur="500"/>
                                        <p:tgtEl>
                                          <p:spTgt spid="174113"/>
                                        </p:tgtEl>
                                      </p:cBhvr>
                                    </p:animEffect>
                                  </p:childTnLst>
                                </p:cTn>
                              </p:par>
                            </p:childTnLst>
                          </p:cTn>
                        </p:par>
                        <p:par>
                          <p:cTn id="131" fill="hold">
                            <p:stCondLst>
                              <p:cond delay="500"/>
                            </p:stCondLst>
                            <p:childTnLst>
                              <p:par>
                                <p:cTn id="132" presetID="22" presetClass="entr" presetSubtype="8" fill="hold" nodeType="afterEffect">
                                  <p:stCondLst>
                                    <p:cond delay="0"/>
                                  </p:stCondLst>
                                  <p:childTnLst>
                                    <p:set>
                                      <p:cBhvr>
                                        <p:cTn id="133" dur="1" fill="hold">
                                          <p:stCondLst>
                                            <p:cond delay="0"/>
                                          </p:stCondLst>
                                        </p:cTn>
                                        <p:tgtEl>
                                          <p:spTgt spid="174115"/>
                                        </p:tgtEl>
                                        <p:attrNameLst>
                                          <p:attrName>style.visibility</p:attrName>
                                        </p:attrNameLst>
                                      </p:cBhvr>
                                      <p:to>
                                        <p:strVal val="visible"/>
                                      </p:to>
                                    </p:set>
                                    <p:animEffect transition="in" filter="wipe(left)">
                                      <p:cBhvr>
                                        <p:cTn id="134" dur="500"/>
                                        <p:tgtEl>
                                          <p:spTgt spid="174115"/>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174114"/>
                                        </p:tgtEl>
                                        <p:attrNameLst>
                                          <p:attrName>style.visibility</p:attrName>
                                        </p:attrNameLst>
                                      </p:cBhvr>
                                      <p:to>
                                        <p:strVal val="visible"/>
                                      </p:to>
                                    </p:set>
                                    <p:animEffect transition="in" filter="wipe(left)">
                                      <p:cBhvr>
                                        <p:cTn id="138" dur="500"/>
                                        <p:tgtEl>
                                          <p:spTgt spid="17411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174116"/>
                                        </p:tgtEl>
                                        <p:attrNameLst>
                                          <p:attrName>style.visibility</p:attrName>
                                        </p:attrNameLst>
                                      </p:cBhvr>
                                      <p:to>
                                        <p:strVal val="visible"/>
                                      </p:to>
                                    </p:set>
                                    <p:animEffect transition="in" filter="wipe(left)">
                                      <p:cBhvr>
                                        <p:cTn id="143" dur="500"/>
                                        <p:tgtEl>
                                          <p:spTgt spid="174116"/>
                                        </p:tgtEl>
                                      </p:cBhvr>
                                    </p:animEffect>
                                  </p:childTnLst>
                                </p:cTn>
                              </p:par>
                            </p:childTnLst>
                          </p:cTn>
                        </p:par>
                        <p:par>
                          <p:cTn id="144" fill="hold">
                            <p:stCondLst>
                              <p:cond delay="500"/>
                            </p:stCondLst>
                            <p:childTnLst>
                              <p:par>
                                <p:cTn id="145" presetID="22" presetClass="entr" presetSubtype="4" fill="hold" nodeType="afterEffect">
                                  <p:stCondLst>
                                    <p:cond delay="0"/>
                                  </p:stCondLst>
                                  <p:childTnLst>
                                    <p:set>
                                      <p:cBhvr>
                                        <p:cTn id="146" dur="1" fill="hold">
                                          <p:stCondLst>
                                            <p:cond delay="0"/>
                                          </p:stCondLst>
                                        </p:cTn>
                                        <p:tgtEl>
                                          <p:spTgt spid="174117"/>
                                        </p:tgtEl>
                                        <p:attrNameLst>
                                          <p:attrName>style.visibility</p:attrName>
                                        </p:attrNameLst>
                                      </p:cBhvr>
                                      <p:to>
                                        <p:strVal val="visible"/>
                                      </p:to>
                                    </p:set>
                                    <p:animEffect transition="in" filter="wipe(down)">
                                      <p:cBhvr>
                                        <p:cTn id="147" dur="500"/>
                                        <p:tgtEl>
                                          <p:spTgt spid="174117"/>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174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74123"/>
                                        </p:tgtEl>
                                        <p:attrNameLst>
                                          <p:attrName>style.visibility</p:attrName>
                                        </p:attrNameLst>
                                      </p:cBhvr>
                                      <p:to>
                                        <p:strVal val="visible"/>
                                      </p:to>
                                    </p:set>
                                  </p:childTnLst>
                                </p:cTn>
                              </p:par>
                            </p:childTnLst>
                          </p:cTn>
                        </p:par>
                        <p:par>
                          <p:cTn id="156" fill="hold">
                            <p:stCondLst>
                              <p:cond delay="500"/>
                            </p:stCondLst>
                            <p:childTnLst>
                              <p:par>
                                <p:cTn id="157" presetID="22" presetClass="entr" presetSubtype="1" fill="hold" nodeType="afterEffect">
                                  <p:stCondLst>
                                    <p:cond delay="0"/>
                                  </p:stCondLst>
                                  <p:childTnLst>
                                    <p:set>
                                      <p:cBhvr>
                                        <p:cTn id="158" dur="1" fill="hold">
                                          <p:stCondLst>
                                            <p:cond delay="0"/>
                                          </p:stCondLst>
                                        </p:cTn>
                                        <p:tgtEl>
                                          <p:spTgt spid="174118"/>
                                        </p:tgtEl>
                                        <p:attrNameLst>
                                          <p:attrName>style.visibility</p:attrName>
                                        </p:attrNameLst>
                                      </p:cBhvr>
                                      <p:to>
                                        <p:strVal val="visible"/>
                                      </p:to>
                                    </p:set>
                                    <p:animEffect transition="in" filter="wipe(up)">
                                      <p:cBhvr>
                                        <p:cTn id="159" dur="500"/>
                                        <p:tgtEl>
                                          <p:spTgt spid="174118"/>
                                        </p:tgtEl>
                                      </p:cBhvr>
                                    </p:animEffect>
                                  </p:childTnLst>
                                </p:cTn>
                              </p:par>
                            </p:childTnLst>
                          </p:cTn>
                        </p:par>
                        <p:par>
                          <p:cTn id="160" fill="hold">
                            <p:stCondLst>
                              <p:cond delay="1000"/>
                            </p:stCondLst>
                            <p:childTnLst>
                              <p:par>
                                <p:cTn id="161" presetID="22" presetClass="entr" presetSubtype="8" fill="hold" nodeType="afterEffect">
                                  <p:stCondLst>
                                    <p:cond delay="0"/>
                                  </p:stCondLst>
                                  <p:childTnLst>
                                    <p:set>
                                      <p:cBhvr>
                                        <p:cTn id="162" dur="1" fill="hold">
                                          <p:stCondLst>
                                            <p:cond delay="0"/>
                                          </p:stCondLst>
                                        </p:cTn>
                                        <p:tgtEl>
                                          <p:spTgt spid="174119"/>
                                        </p:tgtEl>
                                        <p:attrNameLst>
                                          <p:attrName>style.visibility</p:attrName>
                                        </p:attrNameLst>
                                      </p:cBhvr>
                                      <p:to>
                                        <p:strVal val="visible"/>
                                      </p:to>
                                    </p:set>
                                    <p:animEffect transition="in" filter="wipe(left)">
                                      <p:cBhvr>
                                        <p:cTn id="163" dur="500"/>
                                        <p:tgtEl>
                                          <p:spTgt spid="174119"/>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nodePh="1">
                                  <p:stCondLst>
                                    <p:cond delay="0"/>
                                  </p:stCondLst>
                                  <p:endCondLst>
                                    <p:cond evt="begin" delay="0">
                                      <p:tn val="166"/>
                                    </p:cond>
                                  </p:endCondLst>
                                  <p:childTnLst>
                                    <p:set>
                                      <p:cBhvr>
                                        <p:cTn id="167" dur="1" fill="hold">
                                          <p:stCondLst>
                                            <p:cond delay="499"/>
                                          </p:stCondLst>
                                        </p:cTn>
                                        <p:tgtEl>
                                          <p:spTgt spid="174122"/>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74120"/>
                                        </p:tgtEl>
                                        <p:attrNameLst>
                                          <p:attrName>style.visibility</p:attrName>
                                        </p:attrNameLst>
                                      </p:cBhvr>
                                      <p:to>
                                        <p:strVal val="visible"/>
                                      </p:to>
                                    </p:set>
                                    <p:animEffect transition="in" filter="wipe(left)">
                                      <p:cBhvr>
                                        <p:cTn id="172" dur="500"/>
                                        <p:tgtEl>
                                          <p:spTgt spid="17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p:bldP spid="174084" grpId="0"/>
      <p:bldP spid="174085" grpId="0"/>
      <p:bldP spid="174086" grpId="0"/>
      <p:bldP spid="174087" grpId="0" animBg="1"/>
      <p:bldP spid="174093" grpId="0" animBg="1"/>
      <p:bldP spid="174099" grpId="0" animBg="1"/>
      <p:bldP spid="174102" grpId="0"/>
      <p:bldP spid="174103" grpId="0" animBg="1"/>
      <p:bldP spid="174109" grpId="0" animBg="1"/>
      <p:bldP spid="174112" grpId="0"/>
      <p:bldP spid="174113" grpId="0" animBg="1"/>
      <p:bldP spid="174114" grpId="0"/>
      <p:bldP spid="174120" grpId="0"/>
      <p:bldP spid="174121" grpId="0" animBg="1"/>
      <p:bldP spid="174122" grpId="0"/>
      <p:bldP spid="1741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p:nvPr/>
        </p:nvSpPr>
        <p:spPr>
          <a:xfrm>
            <a:off x="471488" y="280988"/>
            <a:ext cx="8686800" cy="55959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05000"/>
              </a:lnSpc>
              <a:spcBef>
                <a:spcPct val="0"/>
              </a:spcBef>
              <a:buClrTx/>
              <a:buNone/>
            </a:pPr>
            <a:r>
              <a:rPr lang="en-US" altLang="zh-CN" dirty="0">
                <a:solidFill>
                  <a:schemeClr val="bg1"/>
                </a:solidFill>
                <a:latin typeface="Times New Roman" panose="02020603050405020304" pitchFamily="18" charset="0"/>
                <a:ea typeface="宋体" panose="02010600030101010101" pitchFamily="2" charset="-122"/>
              </a:rPr>
              <a:t>void CreateList_L(LinkList &amp;L, int n) </a:t>
            </a:r>
            <a:endParaRPr lang="en-US" altLang="zh-CN" dirty="0">
              <a:solidFill>
                <a:schemeClr val="bg1"/>
              </a:solidFill>
              <a:latin typeface="Times New Roman" panose="02020603050405020304" pitchFamily="18" charset="0"/>
              <a:ea typeface="宋体" panose="02010600030101010101" pitchFamily="2" charset="-122"/>
            </a:endParaRPr>
          </a:p>
          <a:p>
            <a:pPr marL="0" lvl="0" indent="0" eaLnBrk="1" hangingPunct="1">
              <a:lnSpc>
                <a:spcPct val="105000"/>
              </a:lnSpc>
              <a:spcBef>
                <a:spcPct val="80000"/>
              </a:spcBef>
              <a:buClrTx/>
              <a:buNone/>
            </a:pP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逆序输入 </a:t>
            </a:r>
            <a:r>
              <a:rPr lang="en-US" altLang="zh-CN" sz="2400" b="0" dirty="0">
                <a:solidFill>
                  <a:srgbClr val="000000"/>
                </a:solidFill>
                <a:latin typeface="Times New Roman" panose="02020603050405020304" pitchFamily="18" charset="0"/>
                <a:ea typeface="宋体" panose="02010600030101010101" pitchFamily="2" charset="-122"/>
              </a:rPr>
              <a:t>n </a:t>
            </a:r>
            <a:r>
              <a:rPr lang="zh-CN" altLang="en-US" sz="2400" b="0" dirty="0">
                <a:solidFill>
                  <a:srgbClr val="000000"/>
                </a:solidFill>
                <a:latin typeface="Times New Roman" panose="02020603050405020304" pitchFamily="18" charset="0"/>
                <a:ea typeface="宋体" panose="02010600030101010101" pitchFamily="2" charset="-122"/>
              </a:rPr>
              <a:t>个数据元素，建立带头结点的单链表</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endParaRPr lang="zh-CN" altLang="en-US"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 CreateList_L</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75107" name="Text Box 3"/>
          <p:cNvSpPr txBox="1"/>
          <p:nvPr/>
        </p:nvSpPr>
        <p:spPr>
          <a:xfrm>
            <a:off x="749300" y="6002338"/>
            <a:ext cx="35163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算法的时间复杂度</a:t>
            </a:r>
            <a:r>
              <a:rPr lang="zh-CN" altLang="en-US" b="0" dirty="0">
                <a:solidFill>
                  <a:schemeClr val="hlink"/>
                </a:solidFill>
                <a:latin typeface="Times New Roman" panose="02020603050405020304" pitchFamily="18" charset="0"/>
                <a:ea typeface="宋体" panose="02010600030101010101" pitchFamily="2" charset="-122"/>
              </a:rPr>
              <a:t>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175108" name="Text Box 4"/>
          <p:cNvSpPr txBox="1"/>
          <p:nvPr/>
        </p:nvSpPr>
        <p:spPr>
          <a:xfrm>
            <a:off x="4411663" y="6008688"/>
            <a:ext cx="28336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宋体" panose="02010600030101010101" pitchFamily="2" charset="-122"/>
              </a:rPr>
              <a:t>O</a:t>
            </a:r>
            <a:r>
              <a:rPr lang="en-US" altLang="zh-CN" dirty="0">
                <a:solidFill>
                  <a:srgbClr val="FF0000"/>
                </a:solidFill>
                <a:latin typeface="Times New Roman" panose="02020603050405020304" pitchFamily="18" charset="0"/>
                <a:ea typeface="宋体" panose="02010600030101010101" pitchFamily="2" charset="-122"/>
              </a:rPr>
              <a:t>(ListLength(L))</a:t>
            </a:r>
            <a:endParaRPr lang="en-US" altLang="zh-CN" b="0" dirty="0">
              <a:solidFill>
                <a:srgbClr val="FF0000"/>
              </a:solidFill>
              <a:latin typeface="Times New Roman" panose="02020603050405020304" pitchFamily="18" charset="0"/>
              <a:ea typeface="宋体" panose="02010600030101010101" pitchFamily="2" charset="-122"/>
            </a:endParaRPr>
          </a:p>
        </p:txBody>
      </p:sp>
      <p:sp>
        <p:nvSpPr>
          <p:cNvPr id="175109" name="Text Box 5"/>
          <p:cNvSpPr txBox="1"/>
          <p:nvPr/>
        </p:nvSpPr>
        <p:spPr>
          <a:xfrm>
            <a:off x="904875" y="1727200"/>
            <a:ext cx="72167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6600CC"/>
                </a:solidFill>
                <a:latin typeface="Times New Roman" panose="02020603050405020304" pitchFamily="18" charset="0"/>
                <a:ea typeface="宋体" panose="02010600030101010101" pitchFamily="2" charset="-122"/>
              </a:rPr>
              <a:t>L = (LinkList)malloc(sizeof(LNode)); </a:t>
            </a:r>
            <a:endParaRPr lang="en-US" altLang="zh-CN" b="0" dirty="0">
              <a:solidFill>
                <a:srgbClr val="000099"/>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rgbClr val="6600CC"/>
                </a:solidFill>
                <a:latin typeface="Times New Roman" panose="02020603050405020304" pitchFamily="18" charset="0"/>
                <a:ea typeface="宋体" panose="02010600030101010101" pitchFamily="2" charset="-122"/>
              </a:rPr>
              <a:t>L-&gt;next = NULL;</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75110" name="Text Box 6"/>
          <p:cNvSpPr txBox="1"/>
          <p:nvPr/>
        </p:nvSpPr>
        <p:spPr>
          <a:xfrm>
            <a:off x="862013" y="2997200"/>
            <a:ext cx="6283325" cy="2227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FF0000"/>
                </a:solidFill>
                <a:latin typeface="Times New Roman" panose="02020603050405020304" pitchFamily="18" charset="0"/>
                <a:ea typeface="宋体" panose="02010600030101010101" pitchFamily="2" charset="-122"/>
              </a:rPr>
              <a:t>for</a:t>
            </a:r>
            <a:r>
              <a:rPr lang="en-US" altLang="zh-CN" b="0" dirty="0">
                <a:solidFill>
                  <a:srgbClr val="FF0000"/>
                </a:solidFill>
                <a:latin typeface="Times New Roman" panose="02020603050405020304" pitchFamily="18" charset="0"/>
                <a:ea typeface="宋体" panose="02010600030101010101" pitchFamily="2" charset="-122"/>
              </a:rPr>
              <a:t> (i = n; i &gt; 0; --i) </a:t>
            </a:r>
            <a:r>
              <a:rPr lang="en-US" altLang="zh-CN" dirty="0">
                <a:solidFill>
                  <a:srgbClr val="FF0000"/>
                </a:solidFill>
                <a:latin typeface="Times New Roman" panose="02020603050405020304" pitchFamily="18" charset="0"/>
                <a:ea typeface="宋体" panose="02010600030101010101" pitchFamily="2" charset="-122"/>
              </a:rPr>
              <a:t>{</a:t>
            </a:r>
            <a:endParaRPr lang="en-US" altLang="zh-CN" b="0" dirty="0">
              <a:solidFill>
                <a:srgbClr val="FF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p = </a:t>
            </a:r>
            <a:r>
              <a:rPr lang="en-US" altLang="zh-CN" b="0" dirty="0">
                <a:solidFill>
                  <a:srgbClr val="6600CC"/>
                </a:solidFill>
                <a:latin typeface="Times New Roman" panose="02020603050405020304" pitchFamily="18" charset="0"/>
                <a:ea typeface="宋体" panose="02010600030101010101" pitchFamily="2" charset="-122"/>
              </a:rPr>
              <a:t>(LinkList)malloc(sizeof(LNode)); </a:t>
            </a:r>
            <a:endParaRPr lang="en-US" altLang="zh-CN" b="0" dirty="0">
              <a:solidFill>
                <a:srgbClr val="000099"/>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scanf(&amp;p-&gt;data);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输入元素值</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zh-CN" altLang="en-US" b="0" dirty="0">
                <a:solidFill>
                  <a:srgbClr val="9900CC"/>
                </a:solidFill>
                <a:latin typeface="Times New Roman" panose="02020603050405020304" pitchFamily="18" charset="0"/>
                <a:ea typeface="宋体" panose="02010600030101010101" pitchFamily="2" charset="-122"/>
              </a:rPr>
              <a:t>    </a:t>
            </a:r>
            <a:r>
              <a:rPr lang="en-US" altLang="zh-CN" b="0" dirty="0">
                <a:solidFill>
                  <a:srgbClr val="9900CC"/>
                </a:solidFill>
                <a:latin typeface="Times New Roman" panose="02020603050405020304" pitchFamily="18" charset="0"/>
                <a:ea typeface="宋体" panose="02010600030101010101" pitchFamily="2" charset="-122"/>
              </a:rPr>
              <a:t>p-&gt;next = L-&gt;next;  L-&gt;next = p;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插入</a:t>
            </a:r>
            <a:endParaRPr lang="zh-CN" altLang="en-US" sz="2400"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r>
              <a:rPr lang="en-US" altLang="zh-CN" dirty="0">
                <a:solidFill>
                  <a:srgbClr val="FF0000"/>
                </a:solidFill>
                <a:latin typeface="Times New Roman" panose="02020603050405020304" pitchFamily="18" charset="0"/>
                <a:ea typeface="宋体" panose="02010600030101010101" pitchFamily="2" charset="-122"/>
              </a:rPr>
              <a:t>}</a:t>
            </a:r>
            <a:endParaRPr lang="en-US" altLang="zh-CN"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5109"/>
                                        </p:tgtEl>
                                        <p:attrNameLst>
                                          <p:attrName>style.visibility</p:attrName>
                                        </p:attrNameLst>
                                      </p:cBhvr>
                                      <p:to>
                                        <p:strVal val="visible"/>
                                      </p:to>
                                    </p:set>
                                    <p:animEffect transition="in" filter="wipe(left)">
                                      <p:cBhvr>
                                        <p:cTn id="7" dur="75"/>
                                        <p:tgtEl>
                                          <p:spTgt spid="175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5110"/>
                                        </p:tgtEl>
                                        <p:attrNameLst>
                                          <p:attrName>style.visibility</p:attrName>
                                        </p:attrNameLst>
                                      </p:cBhvr>
                                      <p:to>
                                        <p:strVal val="visible"/>
                                      </p:to>
                                    </p:set>
                                    <p:animEffect transition="in" filter="wipe(left)">
                                      <p:cBhvr>
                                        <p:cTn id="12" dur="75"/>
                                        <p:tgtEl>
                                          <p:spTgt spid="1751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5107"/>
                                        </p:tgtEl>
                                        <p:attrNameLst>
                                          <p:attrName>style.visibility</p:attrName>
                                        </p:attrNameLst>
                                      </p:cBhvr>
                                      <p:to>
                                        <p:strVal val="visible"/>
                                      </p:to>
                                    </p:set>
                                    <p:anim calcmode="lin" valueType="num">
                                      <p:cBhvr additive="base">
                                        <p:cTn id="17" dur="500" fill="hold"/>
                                        <p:tgtEl>
                                          <p:spTgt spid="175107"/>
                                        </p:tgtEl>
                                        <p:attrNameLst>
                                          <p:attrName>ppt_x</p:attrName>
                                        </p:attrNameLst>
                                      </p:cBhvr>
                                      <p:tavLst>
                                        <p:tav tm="0">
                                          <p:val>
                                            <p:strVal val="#ppt_x"/>
                                          </p:val>
                                        </p:tav>
                                        <p:tav tm="100000">
                                          <p:val>
                                            <p:strVal val="#ppt_x"/>
                                          </p:val>
                                        </p:tav>
                                      </p:tavLst>
                                    </p:anim>
                                    <p:anim calcmode="lin" valueType="num">
                                      <p:cBhvr additive="base">
                                        <p:cTn id="18" dur="500" fill="hold"/>
                                        <p:tgtEl>
                                          <p:spTgt spid="17510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5108"/>
                                        </p:tgtEl>
                                        <p:attrNameLst>
                                          <p:attrName>style.visibility</p:attrName>
                                        </p:attrNameLst>
                                      </p:cBhvr>
                                      <p:to>
                                        <p:strVal val="visible"/>
                                      </p:to>
                                    </p:set>
                                    <p:animEffect transition="in" filter="wipe(left)">
                                      <p:cBhvr>
                                        <p:cTn id="23" dur="5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P spid="175109" grpId="0"/>
      <p:bldP spid="1751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idx="1"/>
          </p:nvPr>
        </p:nvSpPr>
        <p:spPr>
          <a:xfrm>
            <a:off x="573088" y="2066925"/>
            <a:ext cx="7837487" cy="2084388"/>
          </a:xfrm>
        </p:spPr>
        <p:txBody>
          <a:bodyPr vert="horz" wrap="square" lIns="91440" tIns="45720" rIns="91440" bIns="45720" anchor="t"/>
          <a:lstStyle/>
          <a:p>
            <a:pPr eaLnBrk="1" hangingPunct="1">
              <a:buBlip>
                <a:blip r:embed="rId1"/>
              </a:buBlip>
            </a:pPr>
            <a:r>
              <a:rPr lang="zh-CN" altLang="en-US" b="0" dirty="0">
                <a:solidFill>
                  <a:srgbClr val="000000"/>
                </a:solidFill>
                <a:ea typeface="楷体_GB2312" pitchFamily="49" charset="-122"/>
              </a:rPr>
              <a:t>假设线性表中结点的数据类型是字符型，我们逐个输入这些字符型的结点，并以换行符</a:t>
            </a:r>
            <a:r>
              <a:rPr lang="en-US" altLang="zh-CN" b="0" dirty="0">
                <a:solidFill>
                  <a:srgbClr val="000000"/>
                </a:solidFill>
                <a:ea typeface="楷体_GB2312" pitchFamily="49" charset="-122"/>
              </a:rPr>
              <a:t>’\n’</a:t>
            </a:r>
            <a:r>
              <a:rPr lang="zh-CN" altLang="en-US" b="0" dirty="0">
                <a:solidFill>
                  <a:srgbClr val="000000"/>
                </a:solidFill>
                <a:ea typeface="楷体_GB2312" pitchFamily="49" charset="-122"/>
              </a:rPr>
              <a:t>为输入结束标记。</a:t>
            </a:r>
            <a:endParaRPr lang="zh-CN" altLang="en-US" b="0" dirty="0">
              <a:solidFill>
                <a:srgbClr val="000000"/>
              </a:solidFill>
              <a:ea typeface="楷体_GB2312" pitchFamily="49" charset="-122"/>
            </a:endParaRPr>
          </a:p>
          <a:p>
            <a:pPr eaLnBrk="1" hangingPunct="1">
              <a:buBlip>
                <a:blip r:embed="rId1"/>
              </a:buBlip>
            </a:pPr>
            <a:r>
              <a:rPr lang="zh-CN" altLang="en-US" b="0" dirty="0">
                <a:solidFill>
                  <a:srgbClr val="000000"/>
                </a:solidFill>
                <a:ea typeface="楷体_GB2312" pitchFamily="49" charset="-122"/>
              </a:rPr>
              <a:t>动态地建立单链表的常用方法有如下两种：</a:t>
            </a:r>
            <a:endParaRPr lang="zh-CN" altLang="en-US" b="0" dirty="0">
              <a:solidFill>
                <a:srgbClr val="000000"/>
              </a:solidFill>
              <a:ea typeface="楷体_GB2312" pitchFamily="49" charset="-122"/>
            </a:endParaRPr>
          </a:p>
        </p:txBody>
      </p:sp>
      <p:sp>
        <p:nvSpPr>
          <p:cNvPr id="75779" name="Text Box 3"/>
          <p:cNvSpPr txBox="1"/>
          <p:nvPr/>
        </p:nvSpPr>
        <p:spPr>
          <a:xfrm>
            <a:off x="247650" y="260350"/>
            <a:ext cx="5040313" cy="549275"/>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zh-CN" altLang="en-US" sz="3600" b="0" dirty="0">
                <a:solidFill>
                  <a:schemeClr val="bg1"/>
                </a:solidFill>
                <a:latin typeface="Times New Roman" panose="02020603050405020304" pitchFamily="18" charset="0"/>
                <a:ea typeface="黑体" panose="02010609060101010101" pitchFamily="49" charset="-122"/>
              </a:rPr>
              <a:t>建立单链表例题</a:t>
            </a:r>
            <a:endParaRPr lang="zh-CN" altLang="en-US" sz="3600" b="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p:nvPr/>
        </p:nvSpPr>
        <p:spPr>
          <a:xfrm>
            <a:off x="463550" y="1585913"/>
            <a:ext cx="7632700" cy="3384550"/>
          </a:xfrm>
          <a:prstGeom prst="rect">
            <a:avLst/>
          </a:prstGeom>
          <a:noFill/>
          <a:ln w="38100">
            <a:noFill/>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dirty="0">
                <a:solidFill>
                  <a:schemeClr val="hlink"/>
                </a:solidFill>
                <a:latin typeface="Times New Roman" panose="02020603050405020304" pitchFamily="18" charset="0"/>
                <a:ea typeface="楷体_GB2312" pitchFamily="49" charset="-122"/>
              </a:rPr>
              <a:t>1</a:t>
            </a:r>
            <a:r>
              <a:rPr lang="zh-CN" altLang="en-US" sz="3200" dirty="0">
                <a:solidFill>
                  <a:schemeClr val="hlink"/>
                </a:solidFill>
                <a:latin typeface="Times New Roman" panose="02020603050405020304" pitchFamily="18" charset="0"/>
                <a:ea typeface="楷体_GB2312" pitchFamily="49" charset="-122"/>
              </a:rPr>
              <a:t>、头插法建表</a:t>
            </a:r>
            <a:endParaRPr lang="zh-CN" altLang="en-US" sz="3200" dirty="0">
              <a:solidFill>
                <a:schemeClr val="hlink"/>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sz="3200" dirty="0">
              <a:solidFill>
                <a:schemeClr val="hlink"/>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sz="3200" dirty="0">
                <a:solidFill>
                  <a:schemeClr val="tx1"/>
                </a:solidFill>
                <a:latin typeface="Times New Roman" panose="02020603050405020304" pitchFamily="18" charset="0"/>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该方法从一个空表开始，重复读入数据，生成新结点，将读入的数据存放到新结点的数据域中，然后将新结点插入到当前链表的表头上，直到读入结束标志为止。</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5000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0" y="244475"/>
            <a:ext cx="7772400"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sz="3200" dirty="0">
                <a:solidFill>
                  <a:schemeClr val="bg1"/>
                </a:solidFill>
                <a:latin typeface="Times New Roman" panose="02020603050405020304" pitchFamily="18" charset="0"/>
                <a:ea typeface="宋体" panose="02010600030101010101" pitchFamily="2" charset="-122"/>
              </a:rPr>
              <a:t>linklist  createlist_f(</a:t>
            </a:r>
            <a:r>
              <a:rPr lang="en-US" altLang="zh-CN" sz="3200" dirty="0">
                <a:solidFill>
                  <a:srgbClr val="FF0000"/>
                </a:solidFill>
                <a:latin typeface="Times New Roman" panose="02020603050405020304" pitchFamily="18" charset="0"/>
                <a:ea typeface="宋体" panose="02010600030101010101" pitchFamily="2" charset="-122"/>
              </a:rPr>
              <a:t>void</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a:p>
            <a:pPr marL="342900" lvl="0" indent="-342900" eaLnBrk="1" hangingPunct="1">
              <a:spcBef>
                <a:spcPct val="8000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char ch;</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linklist  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listnode  *p;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head=null;</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ch=getchar( );</a:t>
            </a:r>
            <a:endParaRPr lang="en-US" altLang="zh-CN" b="0" dirty="0">
              <a:solidFill>
                <a:schemeClr val="hlink"/>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while (ch!='\n')</a:t>
            </a: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p=(listnode*)malloc(sizeof(listnode));</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p–&gt;data=ch;</a:t>
            </a:r>
            <a:endParaRPr lang="en-US" altLang="zh-CN" b="0" dirty="0">
              <a:solidFill>
                <a:schemeClr val="hlink"/>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p–&gt;next=head;</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p:txBody>
      </p:sp>
      <p:sp>
        <p:nvSpPr>
          <p:cNvPr id="178179" name="Rectangle 3"/>
          <p:cNvSpPr/>
          <p:nvPr/>
        </p:nvSpPr>
        <p:spPr>
          <a:xfrm>
            <a:off x="5018088" y="1536700"/>
            <a:ext cx="3600450" cy="2905125"/>
          </a:xfrm>
          <a:prstGeom prst="rect">
            <a:avLst/>
          </a:prstGeom>
          <a:noFill/>
          <a:ln w="22225" cap="flat" cmpd="thinThick">
            <a:solidFill>
              <a:schemeClr va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head=p;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ch=getchar( );</a:t>
            </a:r>
            <a:endParaRPr lang="en-US" altLang="zh-CN" b="0" dirty="0">
              <a:solidFill>
                <a:schemeClr val="hlink"/>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return (head);</a:t>
            </a:r>
            <a:endParaRPr lang="en-US" altLang="zh-CN" b="0" dirty="0">
              <a:solidFill>
                <a:srgbClr val="FF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blinds(horizontal)">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p:nvPr/>
        </p:nvSpPr>
        <p:spPr>
          <a:xfrm>
            <a:off x="0" y="246063"/>
            <a:ext cx="7772400"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sz="3200" dirty="0">
                <a:solidFill>
                  <a:schemeClr val="bg1"/>
                </a:solidFill>
                <a:latin typeface="Times New Roman" panose="02020603050405020304" pitchFamily="18" charset="0"/>
                <a:ea typeface="宋体" panose="02010600030101010101" pitchFamily="2" charset="-122"/>
              </a:rPr>
              <a:t>listlink  createlist_f( </a:t>
            </a:r>
            <a:r>
              <a:rPr lang="en-US" altLang="zh-CN" sz="3200" dirty="0">
                <a:solidFill>
                  <a:srgbClr val="FF0000"/>
                </a:solidFill>
                <a:latin typeface="Times New Roman" panose="02020603050405020304" pitchFamily="18" charset="0"/>
                <a:ea typeface="宋体" panose="02010600030101010101" pitchFamily="2" charset="-122"/>
              </a:rPr>
              <a:t>int n</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endParaRPr lang="en-US" altLang="zh-CN" sz="3200" dirty="0">
              <a:solidFill>
                <a:schemeClr val="bg1"/>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int data;</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linklist  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listnode *p;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head=null;</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for(i=n;i&gt;0;--i)</a:t>
            </a:r>
            <a:endParaRPr lang="en-US" altLang="zh-CN" b="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p=(listnode*)malloc(sizeof(listnode));</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9900FF"/>
                </a:solidFill>
                <a:latin typeface="Times New Roman" panose="02020603050405020304" pitchFamily="18" charset="0"/>
                <a:ea typeface="宋体" panose="02010600030101010101" pitchFamily="2" charset="-122"/>
              </a:rPr>
              <a:t>scanf(("%d", &amp;p–&gt;data);</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p–&gt;next=head;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head=p;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return (head);</a:t>
            </a:r>
            <a:endParaRPr lang="en-US" altLang="zh-CN" b="0" dirty="0">
              <a:solidFill>
                <a:srgbClr val="FF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spcBef>
                <a:spcPct val="0"/>
              </a:spcBef>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Text Box 7"/>
          <p:cNvSpPr txBox="1"/>
          <p:nvPr/>
        </p:nvSpPr>
        <p:spPr>
          <a:xfrm>
            <a:off x="306388" y="1252538"/>
            <a:ext cx="270827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dirty="0">
                <a:solidFill>
                  <a:schemeClr val="tx1"/>
                </a:solidFill>
                <a:latin typeface="Times New Roman" panose="02020603050405020304" pitchFamily="18" charset="0"/>
                <a:ea typeface="楷体_GB2312" pitchFamily="49" charset="-122"/>
              </a:rPr>
              <a:t> </a:t>
            </a:r>
            <a:r>
              <a:rPr lang="zh-CN" altLang="en-US" sz="3200" dirty="0">
                <a:solidFill>
                  <a:srgbClr val="000000"/>
                </a:solidFill>
                <a:latin typeface="Times New Roman" panose="02020603050405020304" pitchFamily="18" charset="0"/>
                <a:ea typeface="隶书" panose="02010509060101010101" charset="-122"/>
              </a:rPr>
              <a:t>结构销毁操作</a:t>
            </a:r>
            <a:endParaRPr lang="zh-CN" altLang="en-US" sz="3200" dirty="0">
              <a:solidFill>
                <a:srgbClr val="000000"/>
              </a:solidFill>
              <a:latin typeface="Times New Roman" panose="02020603050405020304" pitchFamily="18" charset="0"/>
              <a:ea typeface="隶书" panose="02010509060101010101" charset="-122"/>
            </a:endParaRPr>
          </a:p>
        </p:txBody>
      </p:sp>
      <p:sp>
        <p:nvSpPr>
          <p:cNvPr id="108552" name="Text Box 8"/>
          <p:cNvSpPr txBox="1"/>
          <p:nvPr/>
        </p:nvSpPr>
        <p:spPr>
          <a:xfrm>
            <a:off x="3206750" y="1296988"/>
            <a:ext cx="29098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DestroyList( &amp;L )</a:t>
            </a:r>
            <a:endParaRPr lang="en-US" altLang="zh-CN" dirty="0">
              <a:solidFill>
                <a:srgbClr val="333399"/>
              </a:solidFill>
              <a:latin typeface="Times New Roman" panose="02020603050405020304" pitchFamily="18" charset="0"/>
              <a:ea typeface="楷体_GB2312" pitchFamily="49" charset="-122"/>
            </a:endParaRPr>
          </a:p>
        </p:txBody>
      </p:sp>
      <p:sp>
        <p:nvSpPr>
          <p:cNvPr id="108553" name="Text Box 9"/>
          <p:cNvSpPr txBox="1"/>
          <p:nvPr/>
        </p:nvSpPr>
        <p:spPr>
          <a:xfrm>
            <a:off x="887413" y="1797050"/>
            <a:ext cx="1970087"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sz="4400" b="0" dirty="0">
              <a:solidFill>
                <a:schemeClr val="tx1"/>
              </a:solidFill>
              <a:latin typeface="Times New Roman" panose="02020603050405020304" pitchFamily="18" charset="0"/>
              <a:ea typeface="楷体_GB2312" pitchFamily="49" charset="-122"/>
            </a:endParaRPr>
          </a:p>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08554" name="Text Box 10"/>
          <p:cNvSpPr txBox="1"/>
          <p:nvPr/>
        </p:nvSpPr>
        <p:spPr>
          <a:xfrm>
            <a:off x="2744788" y="1820863"/>
            <a:ext cx="30686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08555" name="Text Box 11"/>
          <p:cNvSpPr txBox="1"/>
          <p:nvPr/>
        </p:nvSpPr>
        <p:spPr>
          <a:xfrm>
            <a:off x="2786063" y="2447925"/>
            <a:ext cx="26241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销毁线性表 </a:t>
            </a:r>
            <a:r>
              <a:rPr lang="en-US" altLang="zh-CN" b="0" dirty="0">
                <a:solidFill>
                  <a:schemeClr val="tx1"/>
                </a:solidFill>
                <a:latin typeface="Times New Roman" panose="02020603050405020304" pitchFamily="18" charset="0"/>
                <a:ea typeface="楷体_GB2312" pitchFamily="49" charset="-122"/>
              </a:rPr>
              <a:t>L</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08556" name="Text Box 12"/>
          <p:cNvSpPr txBox="1"/>
          <p:nvPr/>
        </p:nvSpPr>
        <p:spPr>
          <a:xfrm>
            <a:off x="3441700" y="3330575"/>
            <a:ext cx="253365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Times New Roman" panose="02020603050405020304" pitchFamily="18" charset="0"/>
                <a:ea typeface="楷体_GB2312" pitchFamily="49" charset="-122"/>
              </a:rPr>
              <a:t> </a:t>
            </a:r>
            <a:r>
              <a:rPr lang="en-US" altLang="zh-CN" dirty="0">
                <a:solidFill>
                  <a:srgbClr val="333399"/>
                </a:solidFill>
                <a:latin typeface="Times New Roman" panose="02020603050405020304" pitchFamily="18" charset="0"/>
                <a:ea typeface="楷体_GB2312" pitchFamily="49" charset="-122"/>
              </a:rPr>
              <a:t>ListEmpty( L )</a:t>
            </a:r>
            <a:endParaRPr lang="en-US" altLang="zh-CN" dirty="0">
              <a:solidFill>
                <a:srgbClr val="333399"/>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dirty="0">
              <a:solidFill>
                <a:srgbClr val="333399"/>
              </a:solidFill>
              <a:latin typeface="Times New Roman" panose="02020603050405020304" pitchFamily="18" charset="0"/>
              <a:ea typeface="楷体_GB2312" pitchFamily="49" charset="-122"/>
            </a:endParaRPr>
          </a:p>
        </p:txBody>
      </p:sp>
      <p:sp>
        <p:nvSpPr>
          <p:cNvPr id="108557" name="Text Box 13"/>
          <p:cNvSpPr txBox="1"/>
          <p:nvPr/>
        </p:nvSpPr>
        <p:spPr>
          <a:xfrm>
            <a:off x="1025525" y="3967163"/>
            <a:ext cx="2112963"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08558" name="Text Box 14"/>
          <p:cNvSpPr txBox="1"/>
          <p:nvPr/>
        </p:nvSpPr>
        <p:spPr>
          <a:xfrm>
            <a:off x="2824163" y="3819525"/>
            <a:ext cx="3221037"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r>
              <a:rPr lang="zh-CN" altLang="en-US" sz="4000" b="0" dirty="0">
                <a:solidFill>
                  <a:schemeClr val="tx1"/>
                </a:solidFill>
                <a:latin typeface="Times New Roman" panose="02020603050405020304" pitchFamily="18" charset="0"/>
                <a:ea typeface="楷体_GB2312" pitchFamily="49" charset="-122"/>
              </a:rPr>
              <a:t>。</a:t>
            </a:r>
            <a:endParaRPr lang="zh-CN" altLang="en-US" sz="2400" b="0" dirty="0">
              <a:solidFill>
                <a:schemeClr val="tx1"/>
              </a:solidFill>
              <a:latin typeface="Times New Roman" panose="02020603050405020304" pitchFamily="18" charset="0"/>
              <a:ea typeface="楷体_GB2312" pitchFamily="49" charset="-122"/>
            </a:endParaRPr>
          </a:p>
        </p:txBody>
      </p:sp>
      <p:sp>
        <p:nvSpPr>
          <p:cNvPr id="108559" name="Text Box 15"/>
          <p:cNvSpPr txBox="1"/>
          <p:nvPr/>
        </p:nvSpPr>
        <p:spPr>
          <a:xfrm>
            <a:off x="2849563" y="4581525"/>
            <a:ext cx="57689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若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为空表，则返回</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楷体_GB2312" pitchFamily="49" charset="-122"/>
              </a:rPr>
              <a:t>TRUE</a:t>
            </a:r>
            <a:r>
              <a:rPr lang="zh-CN" altLang="en-US" b="0" dirty="0">
                <a:solidFill>
                  <a:schemeClr val="tx1"/>
                </a:solidFill>
                <a:latin typeface="Times New Roman" panose="02020603050405020304" pitchFamily="18" charset="0"/>
                <a:ea typeface="楷体_GB2312" pitchFamily="49" charset="-122"/>
              </a:rPr>
              <a:t>，否则返回</a:t>
            </a:r>
            <a:r>
              <a:rPr lang="en-US" altLang="zh-CN" b="0" dirty="0">
                <a:solidFill>
                  <a:schemeClr val="tx1"/>
                </a:solidFill>
                <a:latin typeface="Times New Roman" panose="02020603050405020304" pitchFamily="18" charset="0"/>
                <a:ea typeface="楷体_GB2312" pitchFamily="49" charset="-122"/>
              </a:rPr>
              <a:t>FALSE</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
        <p:nvSpPr>
          <p:cNvPr id="108560" name="Text Box 16"/>
          <p:cNvSpPr txBox="1"/>
          <p:nvPr/>
        </p:nvSpPr>
        <p:spPr>
          <a:xfrm>
            <a:off x="463550" y="3313113"/>
            <a:ext cx="316388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线性表判空操作</a:t>
            </a:r>
            <a:endParaRPr lang="zh-CN" altLang="en-US" sz="3200" dirty="0">
              <a:solidFill>
                <a:srgbClr val="000000"/>
              </a:solidFill>
              <a:latin typeface="Times New Roman" panose="02020603050405020304" pitchFamily="18" charset="0"/>
              <a:ea typeface="隶书" panose="02010509060101010101"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2" fill="hold" grpId="0" nodeType="clickEffect">
                                  <p:stCondLst>
                                    <p:cond delay="0"/>
                                  </p:stCondLst>
                                  <p:childTnLst>
                                    <p:set>
                                      <p:cBhvr>
                                        <p:cTn id="10" dur="1" fill="hold">
                                          <p:stCondLst>
                                            <p:cond delay="0"/>
                                          </p:stCondLst>
                                        </p:cTn>
                                        <p:tgtEl>
                                          <p:spTgt spid="108552"/>
                                        </p:tgtEl>
                                        <p:attrNameLst>
                                          <p:attrName>style.visibility</p:attrName>
                                        </p:attrNameLst>
                                      </p:cBhvr>
                                      <p:to>
                                        <p:strVal val="visible"/>
                                      </p:to>
                                    </p:set>
                                    <p:anim calcmode="lin" valueType="num">
                                      <p:cBhvr>
                                        <p:cTn id="11" dur="500" fill="hold"/>
                                        <p:tgtEl>
                                          <p:spTgt spid="108552"/>
                                        </p:tgtEl>
                                        <p:attrNameLst>
                                          <p:attrName>ppt_x</p:attrName>
                                        </p:attrNameLst>
                                      </p:cBhvr>
                                      <p:tavLst>
                                        <p:tav tm="0">
                                          <p:val>
                                            <p:strVal val="#ppt_x+#ppt_w/2"/>
                                          </p:val>
                                        </p:tav>
                                        <p:tav tm="100000">
                                          <p:val>
                                            <p:strVal val="#ppt_x"/>
                                          </p:val>
                                        </p:tav>
                                      </p:tavLst>
                                    </p:anim>
                                    <p:anim calcmode="lin" valueType="num">
                                      <p:cBhvr>
                                        <p:cTn id="12" dur="500" fill="hold"/>
                                        <p:tgtEl>
                                          <p:spTgt spid="108552"/>
                                        </p:tgtEl>
                                        <p:attrNameLst>
                                          <p:attrName>ppt_y</p:attrName>
                                        </p:attrNameLst>
                                      </p:cBhvr>
                                      <p:tavLst>
                                        <p:tav tm="0">
                                          <p:val>
                                            <p:strVal val="#ppt_y"/>
                                          </p:val>
                                        </p:tav>
                                        <p:tav tm="100000">
                                          <p:val>
                                            <p:strVal val="#ppt_y"/>
                                          </p:val>
                                        </p:tav>
                                      </p:tavLst>
                                    </p:anim>
                                    <p:anim calcmode="lin" valueType="num">
                                      <p:cBhvr>
                                        <p:cTn id="13" dur="500" fill="hold"/>
                                        <p:tgtEl>
                                          <p:spTgt spid="108552"/>
                                        </p:tgtEl>
                                        <p:attrNameLst>
                                          <p:attrName>ppt_w</p:attrName>
                                        </p:attrNameLst>
                                      </p:cBhvr>
                                      <p:tavLst>
                                        <p:tav tm="0">
                                          <p:val>
                                            <p:fltVal val="0"/>
                                          </p:val>
                                        </p:tav>
                                        <p:tav tm="100000">
                                          <p:val>
                                            <p:strVal val="#ppt_w"/>
                                          </p:val>
                                        </p:tav>
                                      </p:tavLst>
                                    </p:anim>
                                    <p:anim calcmode="lin" valueType="num">
                                      <p:cBhvr>
                                        <p:cTn id="14" dur="500" fill="hold"/>
                                        <p:tgtEl>
                                          <p:spTgt spid="10855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08553"/>
                                        </p:tgtEl>
                                        <p:attrNameLst>
                                          <p:attrName>style.visibility</p:attrName>
                                        </p:attrNameLst>
                                      </p:cBhvr>
                                      <p:to>
                                        <p:strVal val="visible"/>
                                      </p:to>
                                    </p:set>
                                    <p:animEffect transition="in" filter="barn(outHorizontal)">
                                      <p:cBhvr>
                                        <p:cTn id="19" dur="500"/>
                                        <p:tgtEl>
                                          <p:spTgt spid="10855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554"/>
                                        </p:tgtEl>
                                        <p:attrNameLst>
                                          <p:attrName>style.visibility</p:attrName>
                                        </p:attrNameLst>
                                      </p:cBhvr>
                                      <p:to>
                                        <p:strVal val="visible"/>
                                      </p:to>
                                    </p:set>
                                    <p:animEffect transition="in" filter="wipe(left)">
                                      <p:cBhvr>
                                        <p:cTn id="24" dur="500"/>
                                        <p:tgtEl>
                                          <p:spTgt spid="1085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8555"/>
                                        </p:tgtEl>
                                        <p:attrNameLst>
                                          <p:attrName>style.visibility</p:attrName>
                                        </p:attrNameLst>
                                      </p:cBhvr>
                                      <p:to>
                                        <p:strVal val="visible"/>
                                      </p:to>
                                    </p:set>
                                    <p:animEffect transition="in" filter="wipe(left)">
                                      <p:cBhvr>
                                        <p:cTn id="29" dur="500"/>
                                        <p:tgtEl>
                                          <p:spTgt spid="10855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856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855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08557"/>
                                        </p:tgtEl>
                                        <p:attrNameLst>
                                          <p:attrName>style.visibility</p:attrName>
                                        </p:attrNameLst>
                                      </p:cBhvr>
                                      <p:to>
                                        <p:strVal val="visible"/>
                                      </p:to>
                                    </p:set>
                                    <p:animEffect transition="in" filter="barn(outHorizontal)">
                                      <p:cBhvr>
                                        <p:cTn id="42" dur="500"/>
                                        <p:tgtEl>
                                          <p:spTgt spid="1085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558"/>
                                        </p:tgtEl>
                                        <p:attrNameLst>
                                          <p:attrName>style.visibility</p:attrName>
                                        </p:attrNameLst>
                                      </p:cBhvr>
                                      <p:to>
                                        <p:strVal val="visible"/>
                                      </p:to>
                                    </p:set>
                                    <p:animEffect transition="in" filter="wipe(left)">
                                      <p:cBhvr>
                                        <p:cTn id="47" dur="500"/>
                                        <p:tgtEl>
                                          <p:spTgt spid="1085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8559"/>
                                        </p:tgtEl>
                                        <p:attrNameLst>
                                          <p:attrName>style.visibility</p:attrName>
                                        </p:attrNameLst>
                                      </p:cBhvr>
                                      <p:to>
                                        <p:strVal val="visible"/>
                                      </p:to>
                                    </p:set>
                                    <p:animEffect transition="in" filter="wipe(left)">
                                      <p:cBhvr>
                                        <p:cTn id="52" dur="500"/>
                                        <p:tgtEl>
                                          <p:spTgt spid="10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P spid="108552" grpId="0"/>
      <p:bldP spid="108553" grpId="0"/>
      <p:bldP spid="108554" grpId="0"/>
      <p:bldP spid="108555" grpId="0"/>
      <p:bldP spid="108556" grpId="0"/>
      <p:bldP spid="108557" grpId="0"/>
      <p:bldP spid="108558" grpId="0"/>
      <p:bldP spid="108559" grpId="0"/>
      <p:bldP spid="10856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nvSpPr>
        <p:spPr>
          <a:xfrm>
            <a:off x="392113" y="1676400"/>
            <a:ext cx="7772400" cy="3781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sz="3200" dirty="0">
                <a:solidFill>
                  <a:schemeClr val="hlink"/>
                </a:solidFill>
                <a:latin typeface="Times New Roman" panose="02020603050405020304" pitchFamily="18" charset="0"/>
                <a:ea typeface="楷体_GB2312" pitchFamily="49" charset="-122"/>
              </a:rPr>
              <a:t>2</a:t>
            </a:r>
            <a:r>
              <a:rPr lang="zh-CN" altLang="en-US" sz="3200" dirty="0">
                <a:solidFill>
                  <a:schemeClr val="hlink"/>
                </a:solidFill>
                <a:latin typeface="Times New Roman" panose="02020603050405020304" pitchFamily="18" charset="0"/>
                <a:ea typeface="楷体_GB2312" pitchFamily="49" charset="-122"/>
              </a:rPr>
              <a:t>、尾插法建表</a:t>
            </a:r>
            <a:endParaRPr lang="zh-CN" altLang="en-US" sz="3200" dirty="0">
              <a:solidFill>
                <a:schemeClr val="hlink"/>
              </a:solidFill>
              <a:latin typeface="Times New Roman" panose="02020603050405020304" pitchFamily="18" charset="0"/>
              <a:ea typeface="楷体_GB2312" pitchFamily="49" charset="-122"/>
            </a:endParaRPr>
          </a:p>
          <a:p>
            <a:pPr marL="342900" lvl="0" indent="-342900" eaLnBrk="1" hangingPunct="1">
              <a:buNone/>
            </a:pPr>
            <a:r>
              <a:rPr lang="zh-CN" altLang="en-US" b="0" dirty="0">
                <a:ea typeface="楷体_GB2312" pitchFamily="49" charset="-122"/>
              </a:rPr>
              <a:t>        </a:t>
            </a:r>
            <a:r>
              <a:rPr lang="zh-CN" altLang="en-US" b="0" dirty="0">
                <a:solidFill>
                  <a:srgbClr val="FF0000"/>
                </a:solidFill>
                <a:latin typeface="楷体_GB2312" pitchFamily="49" charset="-122"/>
                <a:ea typeface="楷体_GB2312" pitchFamily="49" charset="-122"/>
              </a:rPr>
              <a:t>头插法</a:t>
            </a:r>
            <a:r>
              <a:rPr lang="zh-CN" altLang="en-US" b="0" dirty="0">
                <a:solidFill>
                  <a:srgbClr val="000000"/>
                </a:solidFill>
                <a:latin typeface="楷体_GB2312" pitchFamily="49" charset="-122"/>
                <a:ea typeface="楷体_GB2312" pitchFamily="49" charset="-122"/>
              </a:rPr>
              <a:t>建立链表虽然算法简单，但生成的链表中</a:t>
            </a:r>
            <a:r>
              <a:rPr lang="zh-CN" altLang="en-US" b="0" dirty="0">
                <a:solidFill>
                  <a:srgbClr val="FF0000"/>
                </a:solidFill>
                <a:latin typeface="楷体_GB2312" pitchFamily="49" charset="-122"/>
                <a:ea typeface="楷体_GB2312" pitchFamily="49" charset="-122"/>
              </a:rPr>
              <a:t>结点的次序和输入的顺序相反</a:t>
            </a:r>
            <a:r>
              <a:rPr lang="zh-CN" altLang="en-US" b="0" dirty="0">
                <a:solidFill>
                  <a:srgbClr val="000000"/>
                </a:solidFill>
                <a:latin typeface="楷体_GB2312" pitchFamily="49" charset="-122"/>
                <a:ea typeface="楷体_GB2312" pitchFamily="49" charset="-122"/>
              </a:rPr>
              <a:t>。若希望二者次序一致，可采用</a:t>
            </a:r>
            <a:r>
              <a:rPr lang="zh-CN" altLang="en-US" b="0" dirty="0">
                <a:solidFill>
                  <a:schemeClr val="hlink"/>
                </a:solidFill>
                <a:latin typeface="楷体_GB2312" pitchFamily="49" charset="-122"/>
                <a:ea typeface="楷体_GB2312" pitchFamily="49" charset="-122"/>
              </a:rPr>
              <a:t>尾插法</a:t>
            </a:r>
            <a:r>
              <a:rPr lang="zh-CN" altLang="en-US" b="0" dirty="0">
                <a:solidFill>
                  <a:srgbClr val="000000"/>
                </a:solidFill>
                <a:latin typeface="楷体_GB2312" pitchFamily="49" charset="-122"/>
                <a:ea typeface="楷体_GB2312" pitchFamily="49" charset="-122"/>
              </a:rPr>
              <a:t>建表。该方法是将新结点插入到当前链表的表尾上，为此</a:t>
            </a:r>
            <a:r>
              <a:rPr lang="zh-CN" altLang="en-US" b="0" dirty="0">
                <a:solidFill>
                  <a:schemeClr val="hlink"/>
                </a:solidFill>
                <a:latin typeface="楷体_GB2312" pitchFamily="49" charset="-122"/>
                <a:ea typeface="楷体_GB2312" pitchFamily="49" charset="-122"/>
              </a:rPr>
              <a:t>必须增加一个尾指针</a:t>
            </a:r>
            <a:r>
              <a:rPr lang="en-US" altLang="zh-CN" b="0" dirty="0">
                <a:solidFill>
                  <a:schemeClr val="hlink"/>
                </a:solidFill>
                <a:latin typeface="楷体_GB2312" pitchFamily="49" charset="-122"/>
                <a:ea typeface="楷体_GB2312" pitchFamily="49" charset="-122"/>
              </a:rPr>
              <a:t>r</a:t>
            </a:r>
            <a:r>
              <a:rPr lang="zh-CN" altLang="en-US" b="0" dirty="0">
                <a:solidFill>
                  <a:srgbClr val="000000"/>
                </a:solidFill>
                <a:latin typeface="楷体_GB2312" pitchFamily="49" charset="-122"/>
                <a:ea typeface="楷体_GB2312" pitchFamily="49" charset="-122"/>
              </a:rPr>
              <a:t>，使其始终指向当前链表的尾结点。</a:t>
            </a:r>
            <a:endParaRPr lang="zh-CN" altLang="en-US" b="0" dirty="0">
              <a:solidFill>
                <a:srgbClr val="000000"/>
              </a:solidFill>
              <a:ea typeface="楷体_GB2312"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p:nvPr/>
        </p:nvSpPr>
        <p:spPr>
          <a:xfrm>
            <a:off x="290513" y="257175"/>
            <a:ext cx="7772400"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sz="2400" dirty="0">
                <a:latin typeface="Times New Roman" panose="02020603050405020304" pitchFamily="18" charset="0"/>
                <a:ea typeface="宋体" panose="02010600030101010101" pitchFamily="2" charset="-122"/>
              </a:rPr>
              <a:t> </a:t>
            </a:r>
            <a:r>
              <a:rPr lang="en-US" altLang="zh-CN" sz="3200" dirty="0">
                <a:solidFill>
                  <a:schemeClr val="bg1"/>
                </a:solidFill>
                <a:latin typeface="Times New Roman" panose="02020603050405020304" pitchFamily="18" charset="0"/>
                <a:ea typeface="宋体" panose="02010600030101010101" pitchFamily="2" charset="-122"/>
              </a:rPr>
              <a:t>linklist  createlist_r( )</a:t>
            </a:r>
            <a:endParaRPr lang="en-US" altLang="zh-CN" sz="3200" dirty="0">
              <a:solidFill>
                <a:schemeClr val="bg1"/>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char  ch;</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linklist  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listnode  *p, *r;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head=NULL; r=NULL;</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while((ch=getchar( )!='\n'){</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p=(listnode *)malloc(sizeof(listnode));</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p–&gt;data=ch;</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if(head=NULL)</a:t>
            </a:r>
            <a:endParaRPr lang="en-US" altLang="zh-CN" b="0" dirty="0">
              <a:solidFill>
                <a:srgbClr val="FF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head=p;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else </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a:p>
            <a:pPr marL="342900" lvl="0" indent="-342900" eaLnBrk="1" hangingPunct="1">
              <a:buNone/>
            </a:pP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p:nvPr/>
        </p:nvSpPr>
        <p:spPr>
          <a:xfrm>
            <a:off x="482600" y="971550"/>
            <a:ext cx="7772400" cy="36004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sz="2400" dirty="0">
                <a:ea typeface="楷体_GB2312" pitchFamily="49" charset="-122"/>
              </a:rPr>
              <a:t>             </a:t>
            </a:r>
            <a:r>
              <a:rPr lang="en-US" altLang="zh-CN" b="0" dirty="0">
                <a:solidFill>
                  <a:srgbClr val="000000"/>
                </a:solidFill>
                <a:latin typeface="Times New Roman" panose="02020603050405020304" pitchFamily="18" charset="0"/>
                <a:ea typeface="楷体_GB2312" pitchFamily="49" charset="-122"/>
              </a:rPr>
              <a:t>r–&gt;next=p;</a:t>
            </a:r>
            <a:endParaRPr lang="en-US" altLang="zh-CN" b="0" dirty="0">
              <a:solidFill>
                <a:srgbClr val="00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r=p;</a:t>
            </a:r>
            <a:endParaRPr lang="en-US" altLang="zh-CN" b="0" dirty="0">
              <a:solidFill>
                <a:srgbClr val="00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a:t>
            </a:r>
            <a:endParaRPr lang="en-US" altLang="zh-CN" b="0" dirty="0">
              <a:solidFill>
                <a:srgbClr val="00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if (r!=NULL)</a:t>
            </a:r>
            <a:endParaRPr lang="en-US" altLang="zh-CN" b="0" dirty="0">
              <a:solidFill>
                <a:srgbClr val="00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r–&gt;next=NULL;</a:t>
            </a:r>
            <a:endParaRPr lang="en-US" altLang="zh-CN" b="0" dirty="0">
              <a:solidFill>
                <a:srgbClr val="00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a:t>
            </a:r>
            <a:r>
              <a:rPr lang="en-US" altLang="zh-CN" b="0" dirty="0">
                <a:solidFill>
                  <a:srgbClr val="FF0000"/>
                </a:solidFill>
                <a:latin typeface="Times New Roman" panose="02020603050405020304" pitchFamily="18" charset="0"/>
                <a:ea typeface="楷体_GB2312" pitchFamily="49" charset="-122"/>
              </a:rPr>
              <a:t>return (head);</a:t>
            </a:r>
            <a:endParaRPr lang="en-US" altLang="zh-CN" b="0" dirty="0">
              <a:solidFill>
                <a:srgbClr val="FF0000"/>
              </a:solidFill>
              <a:latin typeface="Times New Roman" panose="02020603050405020304" pitchFamily="18" charset="0"/>
              <a:ea typeface="楷体_GB2312" pitchFamily="49" charset="-122"/>
            </a:endParaRPr>
          </a:p>
          <a:p>
            <a:pPr marL="342900" lvl="0" indent="-342900" eaLnBrk="1" hangingPunct="1">
              <a:buNone/>
            </a:pPr>
            <a:r>
              <a:rPr lang="en-US" altLang="zh-CN" b="0" dirty="0">
                <a:solidFill>
                  <a:srgbClr val="000000"/>
                </a:solidFill>
                <a:latin typeface="Times New Roman" panose="02020603050405020304" pitchFamily="18" charset="0"/>
                <a:ea typeface="楷体_GB2312" pitchFamily="49" charset="-122"/>
              </a:rPr>
              <a:t>   }</a:t>
            </a:r>
            <a:r>
              <a:rPr lang="en-US" altLang="zh-CN" sz="2400" dirty="0">
                <a:ea typeface="楷体_GB2312" pitchFamily="49" charset="-122"/>
              </a:rPr>
              <a:t>                </a:t>
            </a:r>
            <a:endParaRPr lang="en-US" altLang="zh-CN" sz="2400" dirty="0">
              <a:ea typeface="楷体_GB2312" pitchFamily="49" charset="-122"/>
            </a:endParaRPr>
          </a:p>
        </p:txBody>
      </p:sp>
      <p:sp>
        <p:nvSpPr>
          <p:cNvPr id="182275" name="Text Box 3"/>
          <p:cNvSpPr txBox="1"/>
          <p:nvPr/>
        </p:nvSpPr>
        <p:spPr>
          <a:xfrm>
            <a:off x="741363" y="4556125"/>
            <a:ext cx="7848600" cy="1838325"/>
          </a:xfrm>
          <a:prstGeom prst="rect">
            <a:avLst/>
          </a:prstGeom>
          <a:solidFill>
            <a:srgbClr val="99CCFF"/>
          </a:solidFill>
          <a:ln w="12700" cap="flat" cmpd="sng">
            <a:solidFill>
              <a:srgbClr val="FF00FF"/>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sz="2400" b="0" dirty="0">
                <a:solidFill>
                  <a:schemeClr val="tx1"/>
                </a:solidFill>
                <a:latin typeface="Times New Roman" panose="02020603050405020304" pitchFamily="18" charset="0"/>
                <a:ea typeface="宋体" panose="02010600030101010101" pitchFamily="2" charset="-122"/>
              </a:rPr>
              <a:t>说明：第一个生成的结点是开始结点，将开始结点插入到空表中，是在当前链表的第一个位置上插入，该位置上的插入操作和链表中其它位置上的插入操作处理是不一样的，原因是开始结点的位置是存放在头指针（指针变量）中，而其余结点的位置是在其前驱结点的指针域中。</a:t>
            </a:r>
            <a:endParaRPr lang="zh-CN" altLang="en-US"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gtEl>
                                        <p:attrNameLst>
                                          <p:attrName>style.visibility</p:attrName>
                                        </p:attrNameLst>
                                      </p:cBhvr>
                                      <p:to>
                                        <p:strVal val="visible"/>
                                      </p:to>
                                    </p:set>
                                    <p:animEffect transition="in" filter="blinds(horizontal)">
                                      <p:cBhvr>
                                        <p:cTn id="7" dur="500"/>
                                        <p:tgtEl>
                                          <p:spTgt spid="18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p:nvPr/>
        </p:nvSpPr>
        <p:spPr>
          <a:xfrm>
            <a:off x="0" y="1371600"/>
            <a:ext cx="8424863"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b="0" dirty="0">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算法中的第一个</a:t>
            </a:r>
            <a:r>
              <a:rPr lang="en-US" altLang="zh-CN" b="0" dirty="0">
                <a:solidFill>
                  <a:srgbClr val="000000"/>
                </a:solidFill>
                <a:latin typeface="Times New Roman" panose="02020603050405020304" pitchFamily="18" charset="0"/>
                <a:ea typeface="宋体" panose="02010600030101010101" pitchFamily="2" charset="-122"/>
              </a:rPr>
              <a:t>if</a:t>
            </a:r>
            <a:r>
              <a:rPr lang="zh-CN" altLang="en-US" b="0" dirty="0">
                <a:solidFill>
                  <a:srgbClr val="000000"/>
                </a:solidFill>
                <a:latin typeface="Times New Roman" panose="02020603050405020304" pitchFamily="18" charset="0"/>
                <a:ea typeface="宋体" panose="02010600030101010101" pitchFamily="2" charset="-122"/>
              </a:rPr>
              <a:t>语句就是用来对第一个位置上的插入操作做特殊处理。</a:t>
            </a:r>
            <a:r>
              <a:rPr lang="zh-CN" altLang="en-US" b="0" dirty="0">
                <a:solidFill>
                  <a:srgbClr val="FF0000"/>
                </a:solidFill>
                <a:latin typeface="Times New Roman" panose="02020603050405020304" pitchFamily="18" charset="0"/>
                <a:ea typeface="宋体" panose="02010600030101010101" pitchFamily="2" charset="-122"/>
              </a:rPr>
              <a:t>算法中的第二个</a:t>
            </a:r>
            <a:r>
              <a:rPr lang="en-US" altLang="zh-CN" b="0" dirty="0">
                <a:solidFill>
                  <a:srgbClr val="FF0000"/>
                </a:solidFill>
                <a:latin typeface="Times New Roman" panose="02020603050405020304" pitchFamily="18" charset="0"/>
                <a:ea typeface="宋体" panose="02010600030101010101" pitchFamily="2" charset="-122"/>
              </a:rPr>
              <a:t>if</a:t>
            </a:r>
            <a:r>
              <a:rPr lang="zh-CN" altLang="en-US" b="0" dirty="0">
                <a:solidFill>
                  <a:srgbClr val="FF0000"/>
                </a:solidFill>
                <a:latin typeface="Times New Roman" panose="02020603050405020304" pitchFamily="18" charset="0"/>
                <a:ea typeface="宋体" panose="02010600030101010101" pitchFamily="2" charset="-122"/>
              </a:rPr>
              <a:t>语句的作用是为了分别处理空表和非空表两种不同的情况，若读入的第一个字符就是结束标志符，则链表</a:t>
            </a:r>
            <a:r>
              <a:rPr lang="en-US" altLang="zh-CN" b="0" dirty="0">
                <a:solidFill>
                  <a:srgbClr val="FF0000"/>
                </a:solidFill>
                <a:latin typeface="Times New Roman" panose="02020603050405020304" pitchFamily="18" charset="0"/>
                <a:ea typeface="宋体" panose="02010600030101010101" pitchFamily="2" charset="-122"/>
              </a:rPr>
              <a:t>head</a:t>
            </a:r>
            <a:r>
              <a:rPr lang="zh-CN" altLang="en-US" b="0" dirty="0">
                <a:solidFill>
                  <a:srgbClr val="FF0000"/>
                </a:solidFill>
                <a:latin typeface="Times New Roman" panose="02020603050405020304" pitchFamily="18" charset="0"/>
                <a:ea typeface="宋体" panose="02010600030101010101" pitchFamily="2" charset="-122"/>
              </a:rPr>
              <a:t>是空表，尾指针</a:t>
            </a:r>
            <a:r>
              <a:rPr lang="en-US" altLang="zh-CN" b="0" dirty="0">
                <a:solidFill>
                  <a:srgbClr val="FF0000"/>
                </a:solidFill>
                <a:latin typeface="Times New Roman" panose="02020603050405020304" pitchFamily="18" charset="0"/>
                <a:ea typeface="宋体" panose="02010600030101010101" pitchFamily="2" charset="-122"/>
              </a:rPr>
              <a:t>r</a:t>
            </a:r>
            <a:r>
              <a:rPr lang="zh-CN" altLang="en-US" b="0" dirty="0">
                <a:solidFill>
                  <a:srgbClr val="FF0000"/>
                </a:solidFill>
                <a:latin typeface="Times New Roman" panose="02020603050405020304" pitchFamily="18" charset="0"/>
                <a:ea typeface="宋体" panose="02010600030101010101" pitchFamily="2" charset="-122"/>
              </a:rPr>
              <a:t>亦为空，结点*</a:t>
            </a:r>
            <a:r>
              <a:rPr lang="en-US" altLang="zh-CN" b="0" dirty="0">
                <a:solidFill>
                  <a:srgbClr val="FF0000"/>
                </a:solidFill>
                <a:latin typeface="Times New Roman" panose="02020603050405020304" pitchFamily="18" charset="0"/>
                <a:ea typeface="宋体" panose="02010600030101010101" pitchFamily="2" charset="-122"/>
              </a:rPr>
              <a:t>r</a:t>
            </a:r>
            <a:r>
              <a:rPr lang="zh-CN" altLang="en-US" b="0" dirty="0">
                <a:solidFill>
                  <a:srgbClr val="FF0000"/>
                </a:solidFill>
                <a:latin typeface="Times New Roman" panose="02020603050405020304" pitchFamily="18" charset="0"/>
                <a:ea typeface="宋体" panose="02010600030101010101" pitchFamily="2" charset="-122"/>
              </a:rPr>
              <a:t>不存在；否则链表</a:t>
            </a:r>
            <a:r>
              <a:rPr lang="en-US" altLang="zh-CN" b="0" dirty="0">
                <a:solidFill>
                  <a:srgbClr val="FF0000"/>
                </a:solidFill>
                <a:latin typeface="Times New Roman" panose="02020603050405020304" pitchFamily="18" charset="0"/>
                <a:ea typeface="宋体" panose="02010600030101010101" pitchFamily="2" charset="-122"/>
              </a:rPr>
              <a:t>head</a:t>
            </a:r>
            <a:r>
              <a:rPr lang="zh-CN" altLang="en-US" b="0" dirty="0">
                <a:solidFill>
                  <a:srgbClr val="FF0000"/>
                </a:solidFill>
                <a:latin typeface="Times New Roman" panose="02020603050405020304" pitchFamily="18" charset="0"/>
                <a:ea typeface="宋体" panose="02010600030101010101" pitchFamily="2" charset="-122"/>
              </a:rPr>
              <a:t>非空，最后一个尾结点*</a:t>
            </a:r>
            <a:r>
              <a:rPr lang="en-US" altLang="zh-CN" b="0" dirty="0">
                <a:solidFill>
                  <a:srgbClr val="FF0000"/>
                </a:solidFill>
                <a:latin typeface="Times New Roman" panose="02020603050405020304" pitchFamily="18" charset="0"/>
                <a:ea typeface="宋体" panose="02010600030101010101" pitchFamily="2" charset="-122"/>
              </a:rPr>
              <a:t>r</a:t>
            </a:r>
            <a:r>
              <a:rPr lang="zh-CN" altLang="en-US" b="0" dirty="0">
                <a:solidFill>
                  <a:srgbClr val="FF0000"/>
                </a:solidFill>
                <a:latin typeface="Times New Roman" panose="02020603050405020304" pitchFamily="18" charset="0"/>
                <a:ea typeface="宋体" panose="02010600030101010101" pitchFamily="2" charset="-122"/>
              </a:rPr>
              <a:t>是终端结点，应将其指针域置空。</a:t>
            </a:r>
            <a:endParaRPr lang="zh-CN" altLang="en-US" b="0" dirty="0">
              <a:solidFill>
                <a:srgbClr val="FF0000"/>
              </a:solidFill>
              <a:latin typeface="Times New Roman" panose="02020603050405020304" pitchFamily="18" charset="0"/>
              <a:ea typeface="宋体" panose="02010600030101010101" pitchFamily="2" charset="-122"/>
            </a:endParaRPr>
          </a:p>
          <a:p>
            <a:pPr marL="342900" lvl="0" indent="-342900" eaLnBrk="1" hangingPunct="1">
              <a:buNone/>
            </a:pPr>
            <a:r>
              <a:rPr lang="zh-CN" altLang="en-US" b="0" dirty="0">
                <a:latin typeface="Times New Roman" panose="02020603050405020304" pitchFamily="18" charset="0"/>
                <a:ea typeface="宋体" panose="02010600030101010101" pitchFamily="2" charset="-122"/>
              </a:rPr>
              <a:t>           </a:t>
            </a:r>
            <a:r>
              <a:rPr lang="zh-CN" altLang="en-US" b="0" dirty="0">
                <a:solidFill>
                  <a:srgbClr val="990099"/>
                </a:solidFill>
                <a:latin typeface="Times New Roman" panose="02020603050405020304" pitchFamily="18" charset="0"/>
                <a:ea typeface="宋体" panose="02010600030101010101" pitchFamily="2" charset="-122"/>
              </a:rPr>
              <a:t>如果</a:t>
            </a:r>
            <a:r>
              <a:rPr lang="zh-CN" altLang="en-US" b="0" dirty="0">
                <a:solidFill>
                  <a:srgbClr val="000000"/>
                </a:solidFill>
                <a:latin typeface="Times New Roman" panose="02020603050405020304" pitchFamily="18" charset="0"/>
                <a:ea typeface="宋体" panose="02010600030101010101" pitchFamily="2" charset="-122"/>
              </a:rPr>
              <a:t>我们在链表的开始结点之前</a:t>
            </a:r>
            <a:r>
              <a:rPr lang="zh-CN" altLang="en-US" b="0" dirty="0">
                <a:solidFill>
                  <a:srgbClr val="990099"/>
                </a:solidFill>
                <a:latin typeface="Times New Roman" panose="02020603050405020304" pitchFamily="18" charset="0"/>
                <a:ea typeface="宋体" panose="02010600030101010101" pitchFamily="2" charset="-122"/>
              </a:rPr>
              <a:t>附加</a:t>
            </a:r>
            <a:r>
              <a:rPr lang="zh-CN" altLang="en-US" b="0" dirty="0">
                <a:solidFill>
                  <a:srgbClr val="000000"/>
                </a:solidFill>
                <a:latin typeface="Times New Roman" panose="02020603050405020304" pitchFamily="18" charset="0"/>
                <a:ea typeface="宋体" panose="02010600030101010101" pitchFamily="2" charset="-122"/>
              </a:rPr>
              <a:t>一个结点，并称它为</a:t>
            </a:r>
            <a:r>
              <a:rPr lang="zh-CN" altLang="en-US" b="0" dirty="0">
                <a:solidFill>
                  <a:srgbClr val="990099"/>
                </a:solidFill>
                <a:latin typeface="Times New Roman" panose="02020603050405020304" pitchFamily="18" charset="0"/>
                <a:ea typeface="宋体" panose="02010600030101010101" pitchFamily="2" charset="-122"/>
              </a:rPr>
              <a:t>头结点</a:t>
            </a:r>
            <a:r>
              <a:rPr lang="zh-CN" altLang="en-US" b="0" dirty="0">
                <a:solidFill>
                  <a:srgbClr val="000000"/>
                </a:solidFill>
                <a:latin typeface="Times New Roman" panose="02020603050405020304" pitchFamily="18" charset="0"/>
                <a:ea typeface="宋体" panose="02010600030101010101" pitchFamily="2" charset="-122"/>
              </a:rPr>
              <a:t>，那么会带来以下两个优点：</a:t>
            </a:r>
            <a:endParaRPr lang="zh-CN" altLang="en-US"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a:t>
            </a:r>
            <a:r>
              <a:rPr lang="zh-CN" altLang="en-US" b="0" dirty="0">
                <a:solidFill>
                  <a:srgbClr val="000000"/>
                </a:solidFill>
                <a:latin typeface="Times New Roman" panose="02020603050405020304" pitchFamily="18" charset="0"/>
                <a:ea typeface="宋体" panose="02010600030101010101" pitchFamily="2" charset="-122"/>
              </a:rPr>
              <a:t>、由于开始结点的位置被存放在头结点的指针域中，所以在链表的第一个位置上的操作就和在</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p:nvPr/>
        </p:nvSpPr>
        <p:spPr>
          <a:xfrm>
            <a:off x="307975" y="1371600"/>
            <a:ext cx="8091488"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zh-CN" altLang="en-US" b="0" dirty="0">
                <a:solidFill>
                  <a:srgbClr val="000000"/>
                </a:solidFill>
                <a:latin typeface="Times New Roman" panose="02020603050405020304" pitchFamily="18" charset="0"/>
                <a:ea typeface="宋体" panose="02010600030101010101" pitchFamily="2" charset="-122"/>
              </a:rPr>
              <a:t>表的其它位置上的操作一致，无需进行特殊处理；</a:t>
            </a:r>
            <a:endParaRPr lang="zh-CN" altLang="en-US"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b</a:t>
            </a:r>
            <a:r>
              <a:rPr lang="zh-CN" altLang="en-US" b="0" dirty="0">
                <a:solidFill>
                  <a:srgbClr val="000000"/>
                </a:solidFill>
                <a:latin typeface="Times New Roman" panose="02020603050405020304" pitchFamily="18" charset="0"/>
                <a:ea typeface="宋体" panose="02010600030101010101" pitchFamily="2" charset="-122"/>
              </a:rPr>
              <a:t>、无论链表是否为空，其头指针是指向头结点      所在的非空指针（空表中头结点的指针域为空），因此空表和非空表的处理也就统一了。</a:t>
            </a:r>
            <a:endParaRPr lang="zh-CN" altLang="en-US"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zh-CN" altLang="en-US" b="0" dirty="0">
                <a:solidFill>
                  <a:srgbClr val="000000"/>
                </a:solidFill>
                <a:latin typeface="Times New Roman" panose="02020603050405020304" pitchFamily="18" charset="0"/>
                <a:ea typeface="宋体" panose="02010600030101010101" pitchFamily="2" charset="-122"/>
              </a:rPr>
              <a:t>     其算法如下：</a:t>
            </a:r>
            <a:endParaRPr lang="zh-CN" altLang="en-US"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linklist createlist_r(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  char  ch;</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linklist head=(linklist)malloc(sizeof(listnode));</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listnode  *p</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r;</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dirty="0">
                <a:solidFill>
                  <a:srgbClr val="000000"/>
                </a:solidFill>
                <a:latin typeface="Times New Roman" panose="02020603050405020304" pitchFamily="18" charset="0"/>
                <a:ea typeface="宋体" panose="02010600030101010101" pitchFamily="2" charset="-122"/>
              </a:rPr>
              <a:t>                </a:t>
            </a:r>
            <a:endParaRPr lang="en-US" altLang="zh-CN"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endParaRPr lang="en-US" altLang="zh-CN"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endParaRPr lang="en-US" altLang="zh-CN"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p:nvPr/>
        </p:nvSpPr>
        <p:spPr>
          <a:xfrm>
            <a:off x="454025" y="1131888"/>
            <a:ext cx="7772400" cy="5486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r=head;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while((ch=getchar( ))!='\n')</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   p=(listnode*)malloc(sizeof(listnode));</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p–&gt;data=ch;</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p–&gt;next=p;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r=p;</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r–&gt;next=NULL;</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return (head);</a:t>
            </a:r>
            <a:endParaRPr lang="en-US" altLang="zh-CN" b="0" dirty="0">
              <a:solidFill>
                <a:srgbClr val="000000"/>
              </a:solidFill>
              <a:latin typeface="Times New Roman" panose="02020603050405020304" pitchFamily="18" charset="0"/>
              <a:ea typeface="宋体" panose="02010600030101010101" pitchFamily="2" charset="-122"/>
            </a:endParaRPr>
          </a:p>
          <a:p>
            <a:pPr marL="342900" lvl="0" indent="-342900" eaLnBrk="1" hangingPunct="1">
              <a:buNone/>
            </a:pP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452438" y="1631950"/>
            <a:ext cx="8035925" cy="946150"/>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dirty="0">
                <a:solidFill>
                  <a:schemeClr val="hlink"/>
                </a:solidFill>
                <a:latin typeface="Times New Roman" panose="02020603050405020304" pitchFamily="18" charset="0"/>
                <a:ea typeface="宋体" panose="02010600030101010101" pitchFamily="2" charset="-122"/>
              </a:rPr>
              <a:t>编写算法删除单链表中“多余”的数据元素，使得操作之后的单链表中所有元素的值都各不相同。</a:t>
            </a:r>
            <a:endParaRPr lang="zh-CN" altLang="en-US" dirty="0">
              <a:solidFill>
                <a:schemeClr val="hlink"/>
              </a:solidFill>
              <a:latin typeface="Times New Roman" panose="02020603050405020304" pitchFamily="18" charset="0"/>
              <a:ea typeface="宋体" panose="02010600030101010101" pitchFamily="2" charset="-122"/>
            </a:endParaRPr>
          </a:p>
        </p:txBody>
      </p:sp>
      <p:sp>
        <p:nvSpPr>
          <p:cNvPr id="186371" name="Text Box 3"/>
          <p:cNvSpPr txBox="1"/>
          <p:nvPr/>
        </p:nvSpPr>
        <p:spPr>
          <a:xfrm>
            <a:off x="903288" y="3243263"/>
            <a:ext cx="7524750" cy="22453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zh-CN" altLang="en-US" b="0" dirty="0">
                <a:solidFill>
                  <a:srgbClr val="000000"/>
                </a:solidFill>
                <a:latin typeface="Times New Roman" panose="02020603050405020304" pitchFamily="18" charset="0"/>
                <a:ea typeface="宋体" panose="02010600030101010101" pitchFamily="2" charset="-122"/>
              </a:rPr>
              <a:t>解题分析：</a:t>
            </a:r>
            <a:br>
              <a:rPr lang="zh-CN" altLang="en-US" b="0" dirty="0">
                <a:solidFill>
                  <a:srgbClr val="000000"/>
                </a:solidFill>
                <a:latin typeface="Times New Roman" panose="02020603050405020304" pitchFamily="18" charset="0"/>
                <a:ea typeface="宋体" panose="02010600030101010101" pitchFamily="2" charset="-122"/>
              </a:rPr>
            </a:br>
            <a:r>
              <a:rPr lang="zh-CN" altLang="en-US" b="0" dirty="0">
                <a:solidFill>
                  <a:srgbClr val="000000"/>
                </a:solidFill>
                <a:latin typeface="Times New Roman" panose="02020603050405020304" pitchFamily="18" charset="0"/>
                <a:ea typeface="宋体" panose="02010600030101010101" pitchFamily="2" charset="-122"/>
              </a:rPr>
              <a:t>　   设想新建一个链表，然后顺序考察原链表中每一个结点的数据元素，在“新表”中进行查找，如果有相同的则舍弃，否则就插入到新表中。</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blinds(vertical)">
                                      <p:cBhvr>
                                        <p:cTn id="7"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p:nvPr/>
        </p:nvSpPr>
        <p:spPr>
          <a:xfrm>
            <a:off x="266700" y="246063"/>
            <a:ext cx="8472488" cy="51695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sz="3200" dirty="0">
                <a:solidFill>
                  <a:schemeClr val="bg1"/>
                </a:solidFill>
                <a:latin typeface="Times New Roman" panose="02020603050405020304" pitchFamily="18" charset="0"/>
                <a:ea typeface="宋体" panose="02010600030101010101" pitchFamily="2" charset="-122"/>
              </a:rPr>
              <a:t>void purge_L(LinkList &amp;L )</a:t>
            </a:r>
            <a:br>
              <a:rPr lang="en-US" altLang="zh-CN" sz="3200" dirty="0">
                <a:solidFill>
                  <a:schemeClr val="bg1"/>
                </a:solidFill>
                <a:latin typeface="Times New Roman" panose="02020603050405020304" pitchFamily="18" charset="0"/>
                <a:ea typeface="宋体" panose="02010600030101010101" pitchFamily="2" charset="-122"/>
              </a:rPr>
            </a:br>
            <a:endParaRPr lang="en-US" altLang="zh-CN" sz="3200" dirty="0">
              <a:solidFill>
                <a:schemeClr val="bg1"/>
              </a:solidFill>
              <a:latin typeface="Times New Roman" panose="02020603050405020304" pitchFamily="18" charset="0"/>
              <a:ea typeface="宋体" panose="02010600030101010101" pitchFamily="2" charset="-122"/>
            </a:endParaRPr>
          </a:p>
          <a:p>
            <a:pPr marL="0" lvl="0" indent="0" eaLnBrk="1" hangingPunct="1">
              <a:spcBef>
                <a:spcPct val="50000"/>
              </a:spcBef>
              <a:buClrTx/>
              <a:buNone/>
            </a:pPr>
            <a:r>
              <a:rPr lang="en-US" altLang="zh-CN" b="0" dirty="0">
                <a:solidFill>
                  <a:srgbClr val="000000"/>
                </a:solidFill>
                <a:latin typeface="Times New Roman" panose="02020603050405020304" pitchFamily="18" charset="0"/>
                <a:ea typeface="宋体" panose="02010600030101010101" pitchFamily="2" charset="-122"/>
              </a:rPr>
              <a:t>{</a:t>
            </a:r>
            <a:br>
              <a:rPr lang="en-US" altLang="zh-CN" b="0" dirty="0">
                <a:solidFill>
                  <a:srgbClr val="000000"/>
                </a:solidFill>
                <a:latin typeface="Times New Roman" panose="02020603050405020304" pitchFamily="18" charset="0"/>
                <a:ea typeface="宋体" panose="02010600030101010101" pitchFamily="2" charset="-122"/>
              </a:rPr>
            </a:br>
            <a:r>
              <a:rPr lang="en-US" altLang="zh-CN" b="0" dirty="0">
                <a:solidFill>
                  <a:srgbClr val="000000"/>
                </a:solidFill>
                <a:latin typeface="Times New Roman" panose="02020603050405020304" pitchFamily="18" charset="0"/>
                <a:ea typeface="_x000B__x000C_"/>
              </a:rPr>
              <a:t>  </a:t>
            </a:r>
            <a:r>
              <a:rPr lang="en-US" altLang="zh-CN" b="0" dirty="0">
                <a:solidFill>
                  <a:srgbClr val="000000"/>
                </a:solidFill>
                <a:latin typeface="Times New Roman" panose="02020603050405020304" pitchFamily="18" charset="0"/>
                <a:ea typeface="宋体" panose="02010600030101010101" pitchFamily="2" charset="-122"/>
              </a:rPr>
              <a:t>p = L-&gt;next;</a:t>
            </a:r>
            <a:br>
              <a:rPr lang="en-US" altLang="zh-CN" b="0" dirty="0">
                <a:solidFill>
                  <a:srgbClr val="000000"/>
                </a:solidFill>
                <a:latin typeface="Times New Roman" panose="02020603050405020304" pitchFamily="18" charset="0"/>
                <a:ea typeface="宋体" panose="02010600030101010101" pitchFamily="2" charset="-122"/>
              </a:rPr>
            </a:br>
            <a:r>
              <a:rPr lang="en-US" altLang="zh-CN" b="0" dirty="0">
                <a:solidFill>
                  <a:srgbClr val="000000"/>
                </a:solidFill>
                <a:latin typeface="Times New Roman" panose="02020603050405020304" pitchFamily="18" charset="0"/>
                <a:ea typeface="宋体" panose="02010600030101010101" pitchFamily="2" charset="-122"/>
              </a:rPr>
              <a:t>  </a:t>
            </a:r>
            <a:r>
              <a:rPr lang="en-US" altLang="zh-CN" b="0" dirty="0">
                <a:solidFill>
                  <a:srgbClr val="FF5555"/>
                </a:solidFill>
                <a:latin typeface="Times New Roman" panose="02020603050405020304" pitchFamily="18" charset="0"/>
                <a:ea typeface="宋体" panose="02010600030101010101" pitchFamily="2" charset="-122"/>
              </a:rPr>
              <a:t>L-&gt;next = NULL;  </a:t>
            </a:r>
            <a:r>
              <a:rPr lang="en-US" altLang="zh-CN" sz="2400" b="0" dirty="0">
                <a:solidFill>
                  <a:schemeClr val="tx1"/>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设</a:t>
            </a:r>
            <a:r>
              <a:rPr lang="zh-CN" altLang="en-US" sz="2400" b="0" dirty="0">
                <a:solidFill>
                  <a:srgbClr val="FF0000"/>
                </a:solidFill>
                <a:latin typeface="Times New Roman" panose="02020603050405020304" pitchFamily="18" charset="0"/>
                <a:ea typeface="宋体" panose="02010600030101010101" pitchFamily="2" charset="-122"/>
              </a:rPr>
              <a:t>新表</a:t>
            </a:r>
            <a:r>
              <a:rPr lang="zh-CN" altLang="en-US" sz="2400" b="0" dirty="0">
                <a:solidFill>
                  <a:srgbClr val="000000"/>
                </a:solidFill>
                <a:latin typeface="Times New Roman" panose="02020603050405020304" pitchFamily="18" charset="0"/>
                <a:ea typeface="宋体" panose="02010600030101010101" pitchFamily="2" charset="-122"/>
              </a:rPr>
              <a:t>为空表</a:t>
            </a:r>
            <a:br>
              <a:rPr lang="zh-CN" altLang="en-US" sz="2400" b="0" dirty="0">
                <a:solidFill>
                  <a:srgbClr val="000000"/>
                </a:solidFill>
                <a:latin typeface="Times New Roman" panose="02020603050405020304" pitchFamily="18" charset="0"/>
                <a:ea typeface="宋体" panose="02010600030101010101" pitchFamily="2" charset="-122"/>
              </a:rPr>
            </a:br>
            <a:r>
              <a:rPr lang="zh-CN" altLang="en-US" sz="2400"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while ( p )</a:t>
            </a:r>
            <a:r>
              <a:rPr lang="zh-CN" altLang="en-US"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顺序考察</a:t>
            </a:r>
            <a:r>
              <a:rPr lang="zh-CN" altLang="en-US" sz="2400" b="0" dirty="0">
                <a:solidFill>
                  <a:srgbClr val="FF0000"/>
                </a:solidFill>
                <a:latin typeface="Times New Roman" panose="02020603050405020304" pitchFamily="18" charset="0"/>
                <a:ea typeface="宋体" panose="02010600030101010101" pitchFamily="2" charset="-122"/>
              </a:rPr>
              <a:t>原表</a:t>
            </a:r>
            <a:r>
              <a:rPr lang="zh-CN" altLang="en-US" sz="2400" b="0" dirty="0">
                <a:solidFill>
                  <a:srgbClr val="000000"/>
                </a:solidFill>
                <a:latin typeface="Times New Roman" panose="02020603050405020304" pitchFamily="18" charset="0"/>
                <a:ea typeface="宋体" panose="02010600030101010101" pitchFamily="2" charset="-122"/>
              </a:rPr>
              <a:t>中每个元素</a:t>
            </a:r>
            <a:br>
              <a:rPr lang="zh-CN" altLang="en-US" sz="2400" b="0" dirty="0">
                <a:solidFill>
                  <a:schemeClr val="tx1"/>
                </a:solidFill>
                <a:latin typeface="Times New Roman" panose="02020603050405020304" pitchFamily="18" charset="0"/>
                <a:ea typeface="宋体" panose="02010600030101010101" pitchFamily="2" charset="-122"/>
              </a:rPr>
            </a:br>
            <a:r>
              <a:rPr lang="zh-CN" altLang="en-US" sz="2400"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a:t>
            </a:r>
            <a:br>
              <a:rPr lang="en-US" altLang="zh-CN" b="0" dirty="0">
                <a:solidFill>
                  <a:schemeClr val="tx1"/>
                </a:solidFill>
                <a:latin typeface="Times New Roman" panose="02020603050405020304" pitchFamily="18" charset="0"/>
                <a:ea typeface="宋体" panose="02010600030101010101" pitchFamily="2" charset="-122"/>
              </a:rPr>
            </a:b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succ = p-&gt;next;</a:t>
            </a: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zh-CN" altLang="en-US" sz="2400" b="0" dirty="0">
                <a:solidFill>
                  <a:schemeClr val="hlink"/>
                </a:solidFill>
                <a:latin typeface="Times New Roman" panose="02020603050405020304" pitchFamily="18" charset="0"/>
                <a:ea typeface="宋体" panose="02010600030101010101" pitchFamily="2" charset="-122"/>
              </a:rPr>
              <a:t>记下结点 *</a:t>
            </a:r>
            <a:r>
              <a:rPr lang="en-US" altLang="zh-CN" sz="2400" b="0" dirty="0">
                <a:solidFill>
                  <a:schemeClr val="hlink"/>
                </a:solidFill>
                <a:latin typeface="Times New Roman" panose="02020603050405020304" pitchFamily="18" charset="0"/>
                <a:ea typeface="宋体" panose="02010600030101010101" pitchFamily="2" charset="-122"/>
              </a:rPr>
              <a:t>p </a:t>
            </a:r>
            <a:r>
              <a:rPr lang="zh-CN" altLang="en-US" sz="2400" b="0" dirty="0">
                <a:solidFill>
                  <a:schemeClr val="hlink"/>
                </a:solidFill>
                <a:latin typeface="Times New Roman" panose="02020603050405020304" pitchFamily="18" charset="0"/>
                <a:ea typeface="宋体" panose="02010600030101010101" pitchFamily="2" charset="-122"/>
              </a:rPr>
              <a:t>的后继</a:t>
            </a:r>
            <a:br>
              <a:rPr lang="zh-CN" altLang="en-US" b="0" dirty="0">
                <a:solidFill>
                  <a:schemeClr val="tx1"/>
                </a:solidFill>
                <a:latin typeface="Times New Roman" panose="02020603050405020304" pitchFamily="18" charset="0"/>
                <a:ea typeface="宋体" panose="02010600030101010101" pitchFamily="2" charset="-122"/>
              </a:rPr>
            </a:b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q</a:t>
            </a:r>
            <a:r>
              <a:rPr lang="en-US" altLang="zh-CN" b="0" dirty="0">
                <a:solidFill>
                  <a:srgbClr val="FF5555"/>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L-&gt;next;</a:t>
            </a:r>
            <a:r>
              <a:rPr lang="zh-CN" altLang="en-US"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q </a:t>
            </a:r>
            <a:r>
              <a:rPr lang="zh-CN" altLang="en-US" sz="2400" b="0" dirty="0">
                <a:solidFill>
                  <a:srgbClr val="000000"/>
                </a:solidFill>
                <a:latin typeface="Times New Roman" panose="02020603050405020304" pitchFamily="18" charset="0"/>
                <a:ea typeface="宋体" panose="02010600030101010101" pitchFamily="2" charset="-122"/>
              </a:rPr>
              <a:t>指向</a:t>
            </a:r>
            <a:r>
              <a:rPr lang="zh-CN" altLang="en-US" sz="2400" b="0" dirty="0">
                <a:solidFill>
                  <a:srgbClr val="FF0000"/>
                </a:solidFill>
                <a:latin typeface="Times New Roman" panose="02020603050405020304" pitchFamily="18" charset="0"/>
                <a:ea typeface="宋体" panose="02010600030101010101" pitchFamily="2" charset="-122"/>
              </a:rPr>
              <a:t>新表</a:t>
            </a:r>
            <a:r>
              <a:rPr lang="zh-CN" altLang="en-US" sz="2400" b="0" dirty="0">
                <a:solidFill>
                  <a:srgbClr val="000000"/>
                </a:solidFill>
                <a:latin typeface="Times New Roman" panose="02020603050405020304" pitchFamily="18" charset="0"/>
                <a:ea typeface="宋体" panose="02010600030101010101" pitchFamily="2" charset="-122"/>
              </a:rPr>
              <a:t>的第一个结点</a:t>
            </a:r>
            <a:br>
              <a:rPr lang="zh-CN" altLang="en-US" sz="2400" b="0" dirty="0">
                <a:solidFill>
                  <a:srgbClr val="000000"/>
                </a:solidFill>
                <a:latin typeface="Times New Roman" panose="02020603050405020304" pitchFamily="18" charset="0"/>
                <a:ea typeface="宋体" panose="02010600030101010101" pitchFamily="2" charset="-122"/>
              </a:rPr>
            </a:b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while ( </a:t>
            </a:r>
            <a:r>
              <a:rPr lang="en-US" altLang="zh-CN" b="0" dirty="0">
                <a:solidFill>
                  <a:schemeClr val="hlink"/>
                </a:solidFill>
                <a:latin typeface="Times New Roman" panose="02020603050405020304" pitchFamily="18" charset="0"/>
                <a:ea typeface="宋体" panose="02010600030101010101" pitchFamily="2" charset="-122"/>
              </a:rPr>
              <a:t>q &amp;&amp; p-&gt;data!=q-&gt;data</a:t>
            </a:r>
            <a:r>
              <a:rPr lang="en-US" altLang="zh-CN" b="0" dirty="0">
                <a:solidFill>
                  <a:srgbClr val="000000"/>
                </a:solidFill>
                <a:latin typeface="Times New Roman" panose="02020603050405020304" pitchFamily="18" charset="0"/>
                <a:ea typeface="宋体" panose="02010600030101010101" pitchFamily="2" charset="-122"/>
              </a:rPr>
              <a:t> ) </a:t>
            </a:r>
            <a:r>
              <a:rPr lang="en-US" altLang="zh-CN" b="0" dirty="0">
                <a:solidFill>
                  <a:schemeClr val="hlink"/>
                </a:solidFill>
                <a:latin typeface="Times New Roman" panose="02020603050405020304" pitchFamily="18" charset="0"/>
                <a:ea typeface="宋体" panose="02010600030101010101" pitchFamily="2" charset="-122"/>
              </a:rPr>
              <a:t>q = q-&gt;next</a:t>
            </a:r>
            <a:r>
              <a:rPr lang="en-US" altLang="zh-CN" b="0" dirty="0">
                <a:solidFill>
                  <a:srgbClr val="000000"/>
                </a:solidFill>
                <a:latin typeface="Times New Roman" panose="02020603050405020304" pitchFamily="18" charset="0"/>
                <a:ea typeface="宋体" panose="02010600030101010101" pitchFamily="2" charset="-122"/>
              </a:rPr>
              <a:t>; </a:t>
            </a:r>
            <a:br>
              <a:rPr lang="en-US" altLang="zh-CN" b="0" dirty="0">
                <a:solidFill>
                  <a:srgbClr val="000000"/>
                </a:solidFill>
                <a:latin typeface="Times New Roman" panose="02020603050405020304" pitchFamily="18" charset="0"/>
                <a:ea typeface="宋体" panose="02010600030101010101" pitchFamily="2" charset="-122"/>
              </a:rPr>
            </a:b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在</a:t>
            </a:r>
            <a:r>
              <a:rPr lang="zh-CN" altLang="en-US" sz="2400" b="0" dirty="0">
                <a:solidFill>
                  <a:srgbClr val="FF0000"/>
                </a:solidFill>
                <a:latin typeface="Times New Roman" panose="02020603050405020304" pitchFamily="18" charset="0"/>
                <a:ea typeface="宋体" panose="02010600030101010101" pitchFamily="2" charset="-122"/>
              </a:rPr>
              <a:t>新表</a:t>
            </a:r>
            <a:r>
              <a:rPr lang="zh-CN" altLang="en-US" sz="2400" b="0" dirty="0">
                <a:solidFill>
                  <a:srgbClr val="000000"/>
                </a:solidFill>
                <a:latin typeface="Times New Roman" panose="02020603050405020304" pitchFamily="18" charset="0"/>
                <a:ea typeface="宋体" panose="02010600030101010101" pitchFamily="2" charset="-122"/>
              </a:rPr>
              <a:t>中查询是否存在和</a:t>
            </a:r>
            <a:r>
              <a:rPr lang="en-US" altLang="zh-CN" sz="2400" b="0" dirty="0">
                <a:solidFill>
                  <a:srgbClr val="000000"/>
                </a:solidFill>
                <a:latin typeface="Times New Roman" panose="02020603050405020304" pitchFamily="18" charset="0"/>
                <a:ea typeface="宋体" panose="02010600030101010101" pitchFamily="2" charset="-122"/>
              </a:rPr>
              <a:t>p-&gt;data</a:t>
            </a:r>
            <a:r>
              <a:rPr lang="zh-CN" altLang="en-US" sz="2400" b="0" dirty="0">
                <a:solidFill>
                  <a:srgbClr val="000000"/>
                </a:solidFill>
                <a:latin typeface="Times New Roman" panose="02020603050405020304" pitchFamily="18" charset="0"/>
                <a:ea typeface="宋体" panose="02010600030101010101" pitchFamily="2" charset="-122"/>
              </a:rPr>
              <a:t>相同的元素</a:t>
            </a:r>
            <a:endParaRPr lang="zh-CN" altLang="en-US" sz="2400"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p:nvPr/>
        </p:nvSpPr>
        <p:spPr>
          <a:xfrm>
            <a:off x="571500" y="1154113"/>
            <a:ext cx="7772400" cy="46158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if ( !q )</a:t>
            </a:r>
            <a:r>
              <a:rPr lang="zh-CN" altLang="en-US" b="0" dirty="0">
                <a:solidFill>
                  <a:schemeClr val="hlink"/>
                </a:solidFill>
                <a:latin typeface="Times New Roman" panose="02020603050405020304" pitchFamily="18" charset="0"/>
                <a:ea typeface="宋体" panose="02010600030101010101" pitchFamily="2" charset="-122"/>
              </a:rPr>
              <a:t>　</a:t>
            </a:r>
            <a:r>
              <a:rPr lang="en-US" altLang="zh-CN" sz="2400" b="0" dirty="0">
                <a:solidFill>
                  <a:schemeClr val="hlink"/>
                </a:solidFill>
                <a:latin typeface="Times New Roman" panose="02020603050405020304" pitchFamily="18" charset="0"/>
                <a:ea typeface="宋体" panose="02010600030101010101" pitchFamily="2" charset="-122"/>
              </a:rPr>
              <a:t>// </a:t>
            </a:r>
            <a:r>
              <a:rPr lang="zh-CN" altLang="en-US" sz="2400" b="0" dirty="0">
                <a:solidFill>
                  <a:schemeClr val="hlink"/>
                </a:solidFill>
                <a:latin typeface="Times New Roman" panose="02020603050405020304" pitchFamily="18" charset="0"/>
                <a:ea typeface="宋体" panose="02010600030101010101" pitchFamily="2" charset="-122"/>
              </a:rPr>
              <a:t>将结点 *</a:t>
            </a:r>
            <a:r>
              <a:rPr lang="en-US" altLang="zh-CN" sz="2400" b="0" dirty="0">
                <a:solidFill>
                  <a:schemeClr val="hlink"/>
                </a:solidFill>
                <a:latin typeface="Times New Roman" panose="02020603050405020304" pitchFamily="18" charset="0"/>
                <a:ea typeface="宋体" panose="02010600030101010101" pitchFamily="2" charset="-122"/>
              </a:rPr>
              <a:t>p </a:t>
            </a:r>
            <a:r>
              <a:rPr lang="zh-CN" altLang="en-US" sz="2400" b="0" dirty="0">
                <a:solidFill>
                  <a:schemeClr val="hlink"/>
                </a:solidFill>
                <a:latin typeface="Times New Roman" panose="02020603050405020304" pitchFamily="18" charset="0"/>
                <a:ea typeface="宋体" panose="02010600030101010101" pitchFamily="2" charset="-122"/>
              </a:rPr>
              <a:t>插入到新的表中</a:t>
            </a:r>
            <a:br>
              <a:rPr lang="zh-CN" altLang="en-US" sz="2400" b="0" dirty="0">
                <a:solidFill>
                  <a:schemeClr val="hlink"/>
                </a:solidFill>
                <a:latin typeface="Times New Roman" panose="02020603050405020304" pitchFamily="18" charset="0"/>
                <a:ea typeface="宋体" panose="02010600030101010101" pitchFamily="2" charset="-122"/>
              </a:rPr>
            </a:br>
            <a:r>
              <a:rPr lang="zh-CN" altLang="en-US" b="0" dirty="0">
                <a:solidFill>
                  <a:schemeClr val="tx1"/>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t>
            </a:r>
            <a:br>
              <a:rPr lang="en-US" altLang="zh-CN" b="0" dirty="0">
                <a:solidFill>
                  <a:srgbClr val="000000"/>
                </a:solidFill>
                <a:latin typeface="Times New Roman" panose="02020603050405020304" pitchFamily="18" charset="0"/>
                <a:ea typeface="宋体" panose="02010600030101010101" pitchFamily="2" charset="-122"/>
              </a:rPr>
            </a:b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p-&gt;next = L-&gt;next;</a:t>
            </a:r>
            <a:br>
              <a:rPr lang="en-US" altLang="zh-CN" b="0" dirty="0">
                <a:solidFill>
                  <a:srgbClr val="000000"/>
                </a:solidFill>
                <a:latin typeface="Times New Roman" panose="02020603050405020304" pitchFamily="18" charset="0"/>
                <a:ea typeface="宋体" panose="02010600030101010101" pitchFamily="2" charset="-122"/>
              </a:rPr>
            </a:b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L-&gt;next = p;</a:t>
            </a:r>
            <a:br>
              <a:rPr lang="en-US" altLang="zh-CN" b="0" dirty="0">
                <a:solidFill>
                  <a:srgbClr val="000000"/>
                </a:solidFill>
                <a:latin typeface="Times New Roman" panose="02020603050405020304" pitchFamily="18" charset="0"/>
                <a:ea typeface="宋体" panose="02010600030101010101" pitchFamily="2" charset="-122"/>
              </a:rPr>
            </a:b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a:t>
            </a:r>
            <a:br>
              <a:rPr lang="en-US" altLang="zh-CN" b="0" dirty="0">
                <a:solidFill>
                  <a:srgbClr val="000000"/>
                </a:solidFill>
                <a:latin typeface="Times New Roman" panose="02020603050405020304" pitchFamily="18" charset="0"/>
                <a:ea typeface="宋体" panose="02010600030101010101" pitchFamily="2" charset="-122"/>
              </a:rPr>
            </a:br>
            <a:r>
              <a:rPr lang="en-US" altLang="zh-CN" b="0" dirty="0">
                <a:solidFill>
                  <a:srgbClr val="000000"/>
                </a:solidFill>
                <a:latin typeface="Times New Roman" panose="02020603050405020304" pitchFamily="18" charset="0"/>
                <a:ea typeface="宋体" panose="02010600030101010101" pitchFamily="2" charset="-122"/>
              </a:rPr>
              <a:t>     else free( </a:t>
            </a:r>
            <a:r>
              <a:rPr lang="en-US" altLang="zh-CN" b="0" dirty="0">
                <a:solidFill>
                  <a:schemeClr val="hlink"/>
                </a:solidFill>
                <a:latin typeface="Times New Roman" panose="02020603050405020304" pitchFamily="18" charset="0"/>
                <a:ea typeface="宋体" panose="02010600030101010101" pitchFamily="2" charset="-122"/>
              </a:rPr>
              <a:t>p </a:t>
            </a:r>
            <a:r>
              <a:rPr lang="en-US" altLang="zh-CN" b="0" dirty="0">
                <a:solidFill>
                  <a:srgbClr val="000000"/>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rPr>
              <a:t>释放结点 *</a:t>
            </a:r>
            <a:r>
              <a:rPr lang="en-US" altLang="zh-CN" sz="2400" b="0" dirty="0">
                <a:solidFill>
                  <a:srgbClr val="000000"/>
                </a:solidFill>
                <a:latin typeface="Times New Roman" panose="02020603050405020304" pitchFamily="18" charset="0"/>
                <a:ea typeface="宋体" panose="02010600030101010101" pitchFamily="2" charset="-122"/>
              </a:rPr>
              <a:t>p</a:t>
            </a:r>
            <a:br>
              <a:rPr lang="en-US" altLang="zh-CN" sz="2400" b="0" dirty="0">
                <a:solidFill>
                  <a:srgbClr val="000000"/>
                </a:solidFill>
                <a:latin typeface="Times New Roman" panose="02020603050405020304" pitchFamily="18" charset="0"/>
                <a:ea typeface="宋体" panose="02010600030101010101" pitchFamily="2" charset="-122"/>
              </a:rPr>
            </a:b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p = succ;</a:t>
            </a:r>
            <a:br>
              <a:rPr lang="en-US" altLang="zh-CN" b="0" dirty="0">
                <a:solidFill>
                  <a:srgbClr val="FF0000"/>
                </a:solidFill>
                <a:latin typeface="Times New Roman" panose="02020603050405020304" pitchFamily="18" charset="0"/>
                <a:ea typeface="宋体" panose="02010600030101010101" pitchFamily="2" charset="-122"/>
              </a:rPr>
            </a:br>
            <a:r>
              <a:rPr lang="en-US" altLang="zh-CN" b="0" dirty="0">
                <a:solidFill>
                  <a:srgbClr val="FF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 // for</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spcBef>
                <a:spcPct val="50000"/>
              </a:spcBef>
              <a:buClrTx/>
              <a:buNone/>
            </a:pPr>
            <a:r>
              <a:rPr lang="en-US" altLang="zh-CN" b="0" dirty="0">
                <a:solidFill>
                  <a:srgbClr val="000000"/>
                </a:solidFill>
                <a:latin typeface="Times New Roman" panose="02020603050405020304" pitchFamily="18" charset="0"/>
                <a:ea typeface="宋体" panose="02010600030101010101" pitchFamily="2" charset="-122"/>
              </a:rPr>
              <a:t>} // purge_L</a:t>
            </a:r>
            <a:br>
              <a:rPr lang="en-US" altLang="zh-CN" b="0" dirty="0">
                <a:solidFill>
                  <a:srgbClr val="000000"/>
                </a:solidFill>
                <a:latin typeface="Times New Roman" panose="02020603050405020304" pitchFamily="18" charset="0"/>
                <a:ea typeface="宋体" panose="02010600030101010101" pitchFamily="2" charset="-122"/>
              </a:rPr>
            </a:b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88419" name="Text Box 3"/>
          <p:cNvSpPr txBox="1"/>
          <p:nvPr/>
        </p:nvSpPr>
        <p:spPr>
          <a:xfrm>
            <a:off x="392113" y="5576888"/>
            <a:ext cx="3517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chemeClr val="hlink"/>
                </a:solidFill>
                <a:latin typeface="Times New Roman" panose="02020603050405020304" pitchFamily="18" charset="0"/>
                <a:ea typeface="宋体" panose="02010600030101010101" pitchFamily="2" charset="-122"/>
              </a:rPr>
              <a:t>算法的时间复杂度为</a:t>
            </a:r>
            <a:r>
              <a:rPr lang="en-US" altLang="zh-CN" dirty="0">
                <a:solidFill>
                  <a:schemeClr val="hlink"/>
                </a:solidFill>
                <a:latin typeface="Times New Roman" panose="02020603050405020304" pitchFamily="18" charset="0"/>
                <a:ea typeface="宋体" panose="02010600030101010101" pitchFamily="2" charset="-122"/>
              </a:rPr>
              <a:t>:</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188420" name="Text Box 4"/>
          <p:cNvSpPr txBox="1"/>
          <p:nvPr/>
        </p:nvSpPr>
        <p:spPr>
          <a:xfrm>
            <a:off x="4060825" y="5594350"/>
            <a:ext cx="3398838"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i="1" dirty="0">
                <a:solidFill>
                  <a:srgbClr val="FF0000"/>
                </a:solidFill>
                <a:latin typeface="Times New Roman" panose="02020603050405020304" pitchFamily="18" charset="0"/>
                <a:ea typeface="_x000B__x000C_"/>
              </a:rPr>
              <a:t>O</a:t>
            </a:r>
            <a:r>
              <a:rPr lang="en-US" altLang="zh-CN" dirty="0">
                <a:solidFill>
                  <a:srgbClr val="FF0000"/>
                </a:solidFill>
                <a:latin typeface="Times New Roman" panose="02020603050405020304" pitchFamily="18" charset="0"/>
                <a:ea typeface="_x000B__x000C_"/>
              </a:rPr>
              <a:t> (ListLength</a:t>
            </a:r>
            <a:r>
              <a:rPr lang="en-US" altLang="zh-CN" baseline="30000" dirty="0">
                <a:solidFill>
                  <a:srgbClr val="FF0000"/>
                </a:solidFill>
                <a:latin typeface="Times New Roman" panose="02020603050405020304" pitchFamily="18" charset="0"/>
                <a:ea typeface="_x000B__x000C_"/>
              </a:rPr>
              <a:t>2</a:t>
            </a:r>
            <a:r>
              <a:rPr lang="en-US" altLang="zh-CN" dirty="0">
                <a:solidFill>
                  <a:srgbClr val="FF0000"/>
                </a:solidFill>
                <a:latin typeface="Times New Roman" panose="02020603050405020304" pitchFamily="18" charset="0"/>
                <a:ea typeface="_x000B__x000C_"/>
              </a:rPr>
              <a:t>(L))</a:t>
            </a:r>
            <a:r>
              <a:rPr lang="zh-CN" altLang="en-US" b="0" dirty="0">
                <a:solidFill>
                  <a:srgbClr val="F9F9F9"/>
                </a:solidFill>
                <a:latin typeface="Times New Roman" panose="02020603050405020304" pitchFamily="18" charset="0"/>
                <a:ea typeface="_x000B__x000C_"/>
              </a:rPr>
              <a:t>。</a:t>
            </a:r>
            <a:endParaRPr lang="zh-CN" altLang="en-US" b="0" dirty="0">
              <a:solidFill>
                <a:srgbClr val="F9F9F9"/>
              </a:solidFill>
              <a:latin typeface="Times New Roman" panose="02020603050405020304" pitchFamily="18" charset="0"/>
              <a:ea typeface="_x000B__x000C_"/>
            </a:endParaRPr>
          </a:p>
          <a:p>
            <a:pPr marL="0" lvl="0" indent="0" eaLnBrk="1" hangingPunct="1">
              <a:spcBef>
                <a:spcPct val="0"/>
              </a:spcBef>
              <a:buClrTx/>
              <a:buNone/>
            </a:pP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additive="base">
                                        <p:cTn id="7" dur="500" fill="hold"/>
                                        <p:tgtEl>
                                          <p:spTgt spid="188419"/>
                                        </p:tgtEl>
                                        <p:attrNameLst>
                                          <p:attrName>ppt_x</p:attrName>
                                        </p:attrNameLst>
                                      </p:cBhvr>
                                      <p:tavLst>
                                        <p:tav tm="0">
                                          <p:val>
                                            <p:strVal val="#ppt_x"/>
                                          </p:val>
                                        </p:tav>
                                        <p:tav tm="100000">
                                          <p:val>
                                            <p:strVal val="#ppt_x"/>
                                          </p:val>
                                        </p:tav>
                                      </p:tavLst>
                                    </p:anim>
                                    <p:anim calcmode="lin" valueType="num">
                                      <p:cBhvr additive="base">
                                        <p:cTn id="8" dur="500" fill="hold"/>
                                        <p:tgtEl>
                                          <p:spTgt spid="188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8420"/>
                                        </p:tgtEl>
                                        <p:attrNameLst>
                                          <p:attrName>style.visibility</p:attrName>
                                        </p:attrNameLst>
                                      </p:cBhvr>
                                      <p:to>
                                        <p:strVal val="visible"/>
                                      </p:to>
                                    </p:set>
                                    <p:animEffect transition="in" filter="wipe(left)">
                                      <p:cBhvr>
                                        <p:cTn id="13" dur="500"/>
                                        <p:tgtEl>
                                          <p:spTgt spid="18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p:nvPr/>
        </p:nvSpPr>
        <p:spPr>
          <a:xfrm>
            <a:off x="320675" y="1325563"/>
            <a:ext cx="7543800"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最后一个结点的指针域的指针又指回第一个结点的链表。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89091" name="Text Box 3"/>
          <p:cNvSpPr txBox="1"/>
          <p:nvPr/>
        </p:nvSpPr>
        <p:spPr>
          <a:xfrm>
            <a:off x="652463" y="187325"/>
            <a:ext cx="2012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循环链表</a:t>
            </a:r>
            <a:endParaRPr lang="zh-CN" altLang="en-US" sz="3600" b="0" dirty="0">
              <a:solidFill>
                <a:schemeClr val="bg1"/>
              </a:solidFill>
              <a:latin typeface="Times New Roman" panose="02020603050405020304" pitchFamily="18" charset="0"/>
              <a:ea typeface="黑体" panose="02010609060101010101" pitchFamily="49" charset="-122"/>
            </a:endParaRPr>
          </a:p>
        </p:txBody>
      </p:sp>
      <p:grpSp>
        <p:nvGrpSpPr>
          <p:cNvPr id="2" name="Group 4"/>
          <p:cNvGrpSpPr/>
          <p:nvPr/>
        </p:nvGrpSpPr>
        <p:grpSpPr>
          <a:xfrm>
            <a:off x="585788" y="2722563"/>
            <a:ext cx="8610600" cy="1493837"/>
            <a:chOff x="288" y="1920"/>
            <a:chExt cx="5424" cy="941"/>
          </a:xfrm>
        </p:grpSpPr>
        <p:sp>
          <p:nvSpPr>
            <p:cNvPr id="89109" name="Text Box 5"/>
            <p:cNvSpPr txBox="1"/>
            <p:nvPr/>
          </p:nvSpPr>
          <p:spPr>
            <a:xfrm>
              <a:off x="1344" y="2112"/>
              <a:ext cx="4368" cy="74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4800" b="0" dirty="0">
                  <a:solidFill>
                    <a:schemeClr val="tx1"/>
                  </a:solidFill>
                  <a:latin typeface="Times New Roman" panose="02020603050405020304" pitchFamily="18" charset="0"/>
                  <a:ea typeface="楷体_GB2312" pitchFamily="49" charset="-122"/>
                </a:rPr>
                <a:t>   a</a:t>
              </a:r>
              <a:r>
                <a:rPr lang="en-US" altLang="zh-CN" sz="4800" b="0" baseline="-25000" dirty="0">
                  <a:solidFill>
                    <a:schemeClr val="tx1"/>
                  </a:solidFill>
                  <a:latin typeface="Times New Roman" panose="02020603050405020304" pitchFamily="18" charset="0"/>
                  <a:ea typeface="楷体_GB2312" pitchFamily="49" charset="-122"/>
                </a:rPr>
                <a:t>1</a:t>
              </a:r>
              <a:r>
                <a:rPr lang="en-US" altLang="zh-CN" sz="4800" b="0" dirty="0">
                  <a:solidFill>
                    <a:schemeClr val="tx1"/>
                  </a:solidFill>
                  <a:latin typeface="Times New Roman" panose="02020603050405020304" pitchFamily="18" charset="0"/>
                  <a:ea typeface="楷体_GB2312" pitchFamily="49" charset="-122"/>
                </a:rPr>
                <a:t>       a</a:t>
              </a:r>
              <a:r>
                <a:rPr lang="en-US" altLang="zh-CN" sz="4800" b="0" baseline="-25000" dirty="0">
                  <a:solidFill>
                    <a:schemeClr val="tx1"/>
                  </a:solidFill>
                  <a:latin typeface="Times New Roman" panose="02020603050405020304" pitchFamily="18" charset="0"/>
                  <a:ea typeface="楷体_GB2312" pitchFamily="49" charset="-122"/>
                </a:rPr>
                <a:t>2</a:t>
              </a:r>
              <a:r>
                <a:rPr lang="en-US" altLang="zh-CN" sz="4800" b="0" dirty="0">
                  <a:solidFill>
                    <a:schemeClr val="tx1"/>
                  </a:solidFill>
                  <a:latin typeface="Times New Roman" panose="02020603050405020304" pitchFamily="18" charset="0"/>
                  <a:ea typeface="楷体_GB2312" pitchFamily="49" charset="-122"/>
                </a:rPr>
                <a:t>      … ...    a</a:t>
              </a:r>
              <a:r>
                <a:rPr lang="en-US" altLang="zh-CN" sz="4800" b="0" baseline="-25000" dirty="0">
                  <a:solidFill>
                    <a:schemeClr val="tx1"/>
                  </a:solidFill>
                  <a:latin typeface="Times New Roman" panose="02020603050405020304" pitchFamily="18" charset="0"/>
                  <a:ea typeface="楷体_GB2312" pitchFamily="49" charset="-122"/>
                </a:rPr>
                <a:t>n  </a:t>
              </a:r>
              <a:endParaRPr lang="en-US" altLang="zh-CN" sz="4800" b="0" baseline="-2500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89110" name="Line 6"/>
            <p:cNvSpPr/>
            <p:nvPr/>
          </p:nvSpPr>
          <p:spPr>
            <a:xfrm>
              <a:off x="576" y="2256"/>
              <a:ext cx="672" cy="0"/>
            </a:xfrm>
            <a:prstGeom prst="line">
              <a:avLst/>
            </a:prstGeom>
            <a:ln w="28575" cap="flat" cmpd="sng">
              <a:solidFill>
                <a:schemeClr val="tx1"/>
              </a:solidFill>
              <a:prstDash val="solid"/>
              <a:headEnd type="none" w="med" len="med"/>
              <a:tailEnd type="none" w="med" len="med"/>
            </a:ln>
          </p:spPr>
        </p:sp>
        <p:sp>
          <p:nvSpPr>
            <p:cNvPr id="89111" name="Line 7"/>
            <p:cNvSpPr/>
            <p:nvPr/>
          </p:nvSpPr>
          <p:spPr>
            <a:xfrm>
              <a:off x="576" y="2640"/>
              <a:ext cx="672" cy="0"/>
            </a:xfrm>
            <a:prstGeom prst="line">
              <a:avLst/>
            </a:prstGeom>
            <a:ln w="28575" cap="flat" cmpd="sng">
              <a:solidFill>
                <a:schemeClr val="tx1"/>
              </a:solidFill>
              <a:prstDash val="solid"/>
              <a:headEnd type="none" w="med" len="med"/>
              <a:tailEnd type="none" w="med" len="med"/>
            </a:ln>
          </p:spPr>
        </p:sp>
        <p:sp>
          <p:nvSpPr>
            <p:cNvPr id="89112" name="Line 8"/>
            <p:cNvSpPr/>
            <p:nvPr/>
          </p:nvSpPr>
          <p:spPr>
            <a:xfrm>
              <a:off x="1248" y="2256"/>
              <a:ext cx="0" cy="384"/>
            </a:xfrm>
            <a:prstGeom prst="line">
              <a:avLst/>
            </a:prstGeom>
            <a:ln w="28575" cap="flat" cmpd="sng">
              <a:solidFill>
                <a:schemeClr val="tx1"/>
              </a:solidFill>
              <a:prstDash val="solid"/>
              <a:headEnd type="none" w="med" len="med"/>
              <a:tailEnd type="none" w="med" len="med"/>
            </a:ln>
          </p:spPr>
        </p:sp>
        <p:sp>
          <p:nvSpPr>
            <p:cNvPr id="89113" name="Line 9"/>
            <p:cNvSpPr/>
            <p:nvPr/>
          </p:nvSpPr>
          <p:spPr>
            <a:xfrm>
              <a:off x="576" y="2256"/>
              <a:ext cx="0" cy="384"/>
            </a:xfrm>
            <a:prstGeom prst="line">
              <a:avLst/>
            </a:prstGeom>
            <a:ln w="28575" cap="flat" cmpd="sng">
              <a:solidFill>
                <a:schemeClr val="tx1"/>
              </a:solidFill>
              <a:prstDash val="solid"/>
              <a:headEnd type="none" w="med" len="med"/>
              <a:tailEnd type="none" w="med" len="med"/>
            </a:ln>
          </p:spPr>
        </p:sp>
        <p:sp>
          <p:nvSpPr>
            <p:cNvPr id="89114" name="Line 10"/>
            <p:cNvSpPr/>
            <p:nvPr/>
          </p:nvSpPr>
          <p:spPr>
            <a:xfrm flipH="1">
              <a:off x="1056" y="2256"/>
              <a:ext cx="0" cy="384"/>
            </a:xfrm>
            <a:prstGeom prst="line">
              <a:avLst/>
            </a:prstGeom>
            <a:ln w="28575" cap="flat" cmpd="sng">
              <a:solidFill>
                <a:schemeClr val="tx1"/>
              </a:solidFill>
              <a:prstDash val="solid"/>
              <a:headEnd type="none" w="med" len="med"/>
              <a:tailEnd type="none" w="med" len="med"/>
            </a:ln>
          </p:spPr>
        </p:sp>
        <p:sp>
          <p:nvSpPr>
            <p:cNvPr id="89115" name="Line 11"/>
            <p:cNvSpPr/>
            <p:nvPr/>
          </p:nvSpPr>
          <p:spPr>
            <a:xfrm>
              <a:off x="1536" y="2256"/>
              <a:ext cx="672" cy="0"/>
            </a:xfrm>
            <a:prstGeom prst="line">
              <a:avLst/>
            </a:prstGeom>
            <a:ln w="28575" cap="flat" cmpd="sng">
              <a:solidFill>
                <a:schemeClr val="tx1"/>
              </a:solidFill>
              <a:prstDash val="solid"/>
              <a:headEnd type="none" w="med" len="med"/>
              <a:tailEnd type="none" w="med" len="med"/>
            </a:ln>
          </p:spPr>
        </p:sp>
        <p:sp>
          <p:nvSpPr>
            <p:cNvPr id="89116" name="Line 12"/>
            <p:cNvSpPr/>
            <p:nvPr/>
          </p:nvSpPr>
          <p:spPr>
            <a:xfrm>
              <a:off x="1536" y="2640"/>
              <a:ext cx="672" cy="0"/>
            </a:xfrm>
            <a:prstGeom prst="line">
              <a:avLst/>
            </a:prstGeom>
            <a:ln w="28575" cap="flat" cmpd="sng">
              <a:solidFill>
                <a:schemeClr val="tx1"/>
              </a:solidFill>
              <a:prstDash val="solid"/>
              <a:headEnd type="none" w="med" len="med"/>
              <a:tailEnd type="none" w="med" len="med"/>
            </a:ln>
          </p:spPr>
        </p:sp>
        <p:sp>
          <p:nvSpPr>
            <p:cNvPr id="89117" name="Line 13"/>
            <p:cNvSpPr/>
            <p:nvPr/>
          </p:nvSpPr>
          <p:spPr>
            <a:xfrm>
              <a:off x="2208" y="2256"/>
              <a:ext cx="0" cy="384"/>
            </a:xfrm>
            <a:prstGeom prst="line">
              <a:avLst/>
            </a:prstGeom>
            <a:ln w="28575" cap="flat" cmpd="sng">
              <a:solidFill>
                <a:schemeClr val="tx1"/>
              </a:solidFill>
              <a:prstDash val="solid"/>
              <a:headEnd type="none" w="med" len="med"/>
              <a:tailEnd type="none" w="med" len="med"/>
            </a:ln>
          </p:spPr>
        </p:sp>
        <p:sp>
          <p:nvSpPr>
            <p:cNvPr id="89118" name="Line 14"/>
            <p:cNvSpPr/>
            <p:nvPr/>
          </p:nvSpPr>
          <p:spPr>
            <a:xfrm>
              <a:off x="1536" y="2256"/>
              <a:ext cx="0" cy="384"/>
            </a:xfrm>
            <a:prstGeom prst="line">
              <a:avLst/>
            </a:prstGeom>
            <a:ln w="28575" cap="flat" cmpd="sng">
              <a:solidFill>
                <a:schemeClr val="tx1"/>
              </a:solidFill>
              <a:prstDash val="solid"/>
              <a:headEnd type="none" w="med" len="med"/>
              <a:tailEnd type="none" w="med" len="med"/>
            </a:ln>
          </p:spPr>
        </p:sp>
        <p:sp>
          <p:nvSpPr>
            <p:cNvPr id="89119" name="Line 15"/>
            <p:cNvSpPr/>
            <p:nvPr/>
          </p:nvSpPr>
          <p:spPr>
            <a:xfrm>
              <a:off x="2016" y="2256"/>
              <a:ext cx="0" cy="384"/>
            </a:xfrm>
            <a:prstGeom prst="line">
              <a:avLst/>
            </a:prstGeom>
            <a:ln w="28575" cap="flat" cmpd="sng">
              <a:solidFill>
                <a:schemeClr val="tx1"/>
              </a:solidFill>
              <a:prstDash val="solid"/>
              <a:headEnd type="none" w="med" len="med"/>
              <a:tailEnd type="none" w="med" len="med"/>
            </a:ln>
          </p:spPr>
        </p:sp>
        <p:sp>
          <p:nvSpPr>
            <p:cNvPr id="89120" name="Line 16"/>
            <p:cNvSpPr/>
            <p:nvPr/>
          </p:nvSpPr>
          <p:spPr>
            <a:xfrm>
              <a:off x="1152" y="2448"/>
              <a:ext cx="384" cy="0"/>
            </a:xfrm>
            <a:prstGeom prst="line">
              <a:avLst/>
            </a:prstGeom>
            <a:ln w="28575" cap="flat" cmpd="sng">
              <a:solidFill>
                <a:schemeClr val="tx1"/>
              </a:solidFill>
              <a:prstDash val="solid"/>
              <a:headEnd type="none" w="med" len="med"/>
              <a:tailEnd type="triangle" w="med" len="lg"/>
            </a:ln>
          </p:spPr>
        </p:sp>
        <p:sp>
          <p:nvSpPr>
            <p:cNvPr id="89121" name="Line 17"/>
            <p:cNvSpPr/>
            <p:nvPr/>
          </p:nvSpPr>
          <p:spPr>
            <a:xfrm>
              <a:off x="2160" y="2448"/>
              <a:ext cx="384" cy="0"/>
            </a:xfrm>
            <a:prstGeom prst="line">
              <a:avLst/>
            </a:prstGeom>
            <a:ln w="28575" cap="flat" cmpd="sng">
              <a:solidFill>
                <a:schemeClr val="tx1"/>
              </a:solidFill>
              <a:prstDash val="solid"/>
              <a:headEnd type="none" w="med" len="med"/>
              <a:tailEnd type="triangle" w="med" len="lg"/>
            </a:ln>
          </p:spPr>
        </p:sp>
        <p:sp>
          <p:nvSpPr>
            <p:cNvPr id="89122" name="Line 18"/>
            <p:cNvSpPr/>
            <p:nvPr/>
          </p:nvSpPr>
          <p:spPr>
            <a:xfrm>
              <a:off x="2544" y="2256"/>
              <a:ext cx="720" cy="0"/>
            </a:xfrm>
            <a:prstGeom prst="line">
              <a:avLst/>
            </a:prstGeom>
            <a:ln w="28575" cap="flat" cmpd="sng">
              <a:solidFill>
                <a:schemeClr val="tx1"/>
              </a:solidFill>
              <a:prstDash val="solid"/>
              <a:headEnd type="none" w="med" len="med"/>
              <a:tailEnd type="none" w="med" len="med"/>
            </a:ln>
          </p:spPr>
        </p:sp>
        <p:sp>
          <p:nvSpPr>
            <p:cNvPr id="89123" name="Line 19"/>
            <p:cNvSpPr/>
            <p:nvPr/>
          </p:nvSpPr>
          <p:spPr>
            <a:xfrm>
              <a:off x="2544" y="2256"/>
              <a:ext cx="0" cy="384"/>
            </a:xfrm>
            <a:prstGeom prst="line">
              <a:avLst/>
            </a:prstGeom>
            <a:ln w="28575" cap="flat" cmpd="sng">
              <a:solidFill>
                <a:schemeClr val="tx1"/>
              </a:solidFill>
              <a:prstDash val="solid"/>
              <a:headEnd type="none" w="med" len="med"/>
              <a:tailEnd type="none" w="med" len="med"/>
            </a:ln>
          </p:spPr>
        </p:sp>
        <p:sp>
          <p:nvSpPr>
            <p:cNvPr id="89124" name="Line 20"/>
            <p:cNvSpPr/>
            <p:nvPr/>
          </p:nvSpPr>
          <p:spPr>
            <a:xfrm>
              <a:off x="3264" y="2256"/>
              <a:ext cx="0" cy="384"/>
            </a:xfrm>
            <a:prstGeom prst="line">
              <a:avLst/>
            </a:prstGeom>
            <a:ln w="28575" cap="flat" cmpd="sng">
              <a:solidFill>
                <a:schemeClr val="tx1"/>
              </a:solidFill>
              <a:prstDash val="solid"/>
              <a:headEnd type="none" w="med" len="med"/>
              <a:tailEnd type="none" w="med" len="med"/>
            </a:ln>
          </p:spPr>
        </p:sp>
        <p:sp>
          <p:nvSpPr>
            <p:cNvPr id="89125" name="Line 21"/>
            <p:cNvSpPr/>
            <p:nvPr/>
          </p:nvSpPr>
          <p:spPr>
            <a:xfrm>
              <a:off x="3024" y="2256"/>
              <a:ext cx="0" cy="384"/>
            </a:xfrm>
            <a:prstGeom prst="line">
              <a:avLst/>
            </a:prstGeom>
            <a:ln w="28575" cap="flat" cmpd="sng">
              <a:solidFill>
                <a:schemeClr val="tx1"/>
              </a:solidFill>
              <a:prstDash val="solid"/>
              <a:headEnd type="none" w="med" len="med"/>
              <a:tailEnd type="none" w="med" len="med"/>
            </a:ln>
          </p:spPr>
        </p:sp>
        <p:sp>
          <p:nvSpPr>
            <p:cNvPr id="89126" name="Line 22"/>
            <p:cNvSpPr/>
            <p:nvPr/>
          </p:nvSpPr>
          <p:spPr>
            <a:xfrm>
              <a:off x="3168" y="2448"/>
              <a:ext cx="288" cy="0"/>
            </a:xfrm>
            <a:prstGeom prst="line">
              <a:avLst/>
            </a:prstGeom>
            <a:ln w="28575" cap="flat" cmpd="sng">
              <a:solidFill>
                <a:schemeClr val="tx1"/>
              </a:solidFill>
              <a:prstDash val="solid"/>
              <a:headEnd type="none" w="med" len="med"/>
              <a:tailEnd type="triangle" w="med" len="lg"/>
            </a:ln>
          </p:spPr>
        </p:sp>
        <p:sp>
          <p:nvSpPr>
            <p:cNvPr id="89127" name="Line 23"/>
            <p:cNvSpPr/>
            <p:nvPr/>
          </p:nvSpPr>
          <p:spPr>
            <a:xfrm>
              <a:off x="2544" y="2640"/>
              <a:ext cx="720" cy="0"/>
            </a:xfrm>
            <a:prstGeom prst="line">
              <a:avLst/>
            </a:prstGeom>
            <a:ln w="28575" cap="flat" cmpd="sng">
              <a:solidFill>
                <a:schemeClr val="tx1"/>
              </a:solidFill>
              <a:prstDash val="solid"/>
              <a:headEnd type="none" w="med" len="med"/>
              <a:tailEnd type="none" w="med" len="med"/>
            </a:ln>
          </p:spPr>
        </p:sp>
        <p:sp>
          <p:nvSpPr>
            <p:cNvPr id="89128" name="Line 24"/>
            <p:cNvSpPr/>
            <p:nvPr/>
          </p:nvSpPr>
          <p:spPr>
            <a:xfrm>
              <a:off x="4560" y="2640"/>
              <a:ext cx="720" cy="0"/>
            </a:xfrm>
            <a:prstGeom prst="line">
              <a:avLst/>
            </a:prstGeom>
            <a:ln w="28575" cap="flat" cmpd="sng">
              <a:solidFill>
                <a:schemeClr val="tx1"/>
              </a:solidFill>
              <a:prstDash val="solid"/>
              <a:headEnd type="none" w="med" len="med"/>
              <a:tailEnd type="none" w="med" len="med"/>
            </a:ln>
          </p:spPr>
        </p:sp>
        <p:sp>
          <p:nvSpPr>
            <p:cNvPr id="89129" name="Line 25"/>
            <p:cNvSpPr/>
            <p:nvPr/>
          </p:nvSpPr>
          <p:spPr>
            <a:xfrm>
              <a:off x="4560" y="2256"/>
              <a:ext cx="720" cy="0"/>
            </a:xfrm>
            <a:prstGeom prst="line">
              <a:avLst/>
            </a:prstGeom>
            <a:ln w="28575" cap="flat" cmpd="sng">
              <a:solidFill>
                <a:schemeClr val="tx1"/>
              </a:solidFill>
              <a:prstDash val="solid"/>
              <a:headEnd type="none" w="med" len="med"/>
              <a:tailEnd type="none" w="med" len="med"/>
            </a:ln>
          </p:spPr>
        </p:sp>
        <p:sp>
          <p:nvSpPr>
            <p:cNvPr id="89130" name="Line 26"/>
            <p:cNvSpPr/>
            <p:nvPr/>
          </p:nvSpPr>
          <p:spPr>
            <a:xfrm>
              <a:off x="4560" y="2256"/>
              <a:ext cx="0" cy="384"/>
            </a:xfrm>
            <a:prstGeom prst="line">
              <a:avLst/>
            </a:prstGeom>
            <a:ln w="28575" cap="flat" cmpd="sng">
              <a:solidFill>
                <a:schemeClr val="tx1"/>
              </a:solidFill>
              <a:prstDash val="solid"/>
              <a:headEnd type="none" w="med" len="med"/>
              <a:tailEnd type="none" w="med" len="med"/>
            </a:ln>
          </p:spPr>
        </p:sp>
        <p:sp>
          <p:nvSpPr>
            <p:cNvPr id="89131" name="Line 27"/>
            <p:cNvSpPr/>
            <p:nvPr/>
          </p:nvSpPr>
          <p:spPr>
            <a:xfrm>
              <a:off x="5280" y="2256"/>
              <a:ext cx="0" cy="384"/>
            </a:xfrm>
            <a:prstGeom prst="line">
              <a:avLst/>
            </a:prstGeom>
            <a:ln w="28575" cap="flat" cmpd="sng">
              <a:solidFill>
                <a:schemeClr val="tx1"/>
              </a:solidFill>
              <a:prstDash val="solid"/>
              <a:headEnd type="none" w="med" len="med"/>
              <a:tailEnd type="none" w="med" len="med"/>
            </a:ln>
          </p:spPr>
        </p:sp>
        <p:sp>
          <p:nvSpPr>
            <p:cNvPr id="89132" name="Line 28"/>
            <p:cNvSpPr/>
            <p:nvPr/>
          </p:nvSpPr>
          <p:spPr>
            <a:xfrm>
              <a:off x="5040" y="2256"/>
              <a:ext cx="0" cy="384"/>
            </a:xfrm>
            <a:prstGeom prst="line">
              <a:avLst/>
            </a:prstGeom>
            <a:ln w="28575" cap="flat" cmpd="sng">
              <a:solidFill>
                <a:schemeClr val="tx1"/>
              </a:solidFill>
              <a:prstDash val="solid"/>
              <a:headEnd type="none" w="med" len="med"/>
              <a:tailEnd type="none" w="med" len="med"/>
            </a:ln>
          </p:spPr>
        </p:sp>
        <p:sp>
          <p:nvSpPr>
            <p:cNvPr id="89133" name="Line 29"/>
            <p:cNvSpPr/>
            <p:nvPr/>
          </p:nvSpPr>
          <p:spPr>
            <a:xfrm>
              <a:off x="4320" y="2448"/>
              <a:ext cx="240" cy="0"/>
            </a:xfrm>
            <a:prstGeom prst="line">
              <a:avLst/>
            </a:prstGeom>
            <a:ln w="28575" cap="flat" cmpd="sng">
              <a:solidFill>
                <a:schemeClr val="tx1"/>
              </a:solidFill>
              <a:prstDash val="solid"/>
              <a:headEnd type="none" w="med" len="med"/>
              <a:tailEnd type="triangle" w="med" len="lg"/>
            </a:ln>
          </p:spPr>
        </p:sp>
        <p:sp>
          <p:nvSpPr>
            <p:cNvPr id="89134" name="Line 30"/>
            <p:cNvSpPr/>
            <p:nvPr/>
          </p:nvSpPr>
          <p:spPr>
            <a:xfrm>
              <a:off x="288" y="2400"/>
              <a:ext cx="288" cy="0"/>
            </a:xfrm>
            <a:prstGeom prst="line">
              <a:avLst/>
            </a:prstGeom>
            <a:ln w="38100" cap="flat" cmpd="sng">
              <a:solidFill>
                <a:schemeClr val="tx2"/>
              </a:solidFill>
              <a:prstDash val="solid"/>
              <a:headEnd type="none" w="med" len="med"/>
              <a:tailEnd type="triangle" w="med" len="med"/>
            </a:ln>
          </p:spPr>
        </p:sp>
        <p:sp>
          <p:nvSpPr>
            <p:cNvPr id="89135" name="Line 31"/>
            <p:cNvSpPr/>
            <p:nvPr/>
          </p:nvSpPr>
          <p:spPr>
            <a:xfrm>
              <a:off x="288" y="1920"/>
              <a:ext cx="0" cy="480"/>
            </a:xfrm>
            <a:prstGeom prst="line">
              <a:avLst/>
            </a:prstGeom>
            <a:ln w="38100" cap="flat" cmpd="sng">
              <a:solidFill>
                <a:schemeClr val="tx2"/>
              </a:solidFill>
              <a:prstDash val="solid"/>
              <a:headEnd type="none" w="med" len="med"/>
              <a:tailEnd type="none" w="med" len="med"/>
            </a:ln>
          </p:spPr>
        </p:sp>
        <p:sp>
          <p:nvSpPr>
            <p:cNvPr id="89136" name="Line 32"/>
            <p:cNvSpPr/>
            <p:nvPr/>
          </p:nvSpPr>
          <p:spPr>
            <a:xfrm flipV="1">
              <a:off x="5184" y="2448"/>
              <a:ext cx="288" cy="0"/>
            </a:xfrm>
            <a:prstGeom prst="line">
              <a:avLst/>
            </a:prstGeom>
            <a:ln w="38100" cap="flat" cmpd="sng">
              <a:solidFill>
                <a:srgbClr val="FF0000"/>
              </a:solidFill>
              <a:prstDash val="solid"/>
              <a:headEnd type="none" w="med" len="med"/>
              <a:tailEnd type="none" w="med" len="med"/>
            </a:ln>
          </p:spPr>
        </p:sp>
        <p:sp>
          <p:nvSpPr>
            <p:cNvPr id="89137" name="Line 33"/>
            <p:cNvSpPr/>
            <p:nvPr/>
          </p:nvSpPr>
          <p:spPr>
            <a:xfrm>
              <a:off x="5472" y="2448"/>
              <a:ext cx="0" cy="384"/>
            </a:xfrm>
            <a:prstGeom prst="line">
              <a:avLst/>
            </a:prstGeom>
            <a:ln w="38100" cap="flat" cmpd="sng">
              <a:solidFill>
                <a:srgbClr val="FF0000"/>
              </a:solidFill>
              <a:prstDash val="solid"/>
              <a:headEnd type="none" w="med" len="med"/>
              <a:tailEnd type="none" w="med" len="med"/>
            </a:ln>
          </p:spPr>
        </p:sp>
        <p:sp>
          <p:nvSpPr>
            <p:cNvPr id="89138" name="Line 34"/>
            <p:cNvSpPr/>
            <p:nvPr/>
          </p:nvSpPr>
          <p:spPr>
            <a:xfrm flipH="1">
              <a:off x="288" y="2832"/>
              <a:ext cx="5184" cy="0"/>
            </a:xfrm>
            <a:prstGeom prst="line">
              <a:avLst/>
            </a:prstGeom>
            <a:ln w="38100" cap="flat" cmpd="sng">
              <a:solidFill>
                <a:srgbClr val="FF0000"/>
              </a:solidFill>
              <a:prstDash val="solid"/>
              <a:headEnd type="none" w="med" len="med"/>
              <a:tailEnd type="none" w="med" len="med"/>
            </a:ln>
          </p:spPr>
        </p:sp>
        <p:sp>
          <p:nvSpPr>
            <p:cNvPr id="89139" name="Line 35"/>
            <p:cNvSpPr/>
            <p:nvPr/>
          </p:nvSpPr>
          <p:spPr>
            <a:xfrm flipV="1">
              <a:off x="288" y="2496"/>
              <a:ext cx="0" cy="336"/>
            </a:xfrm>
            <a:prstGeom prst="line">
              <a:avLst/>
            </a:prstGeom>
            <a:ln w="38100" cap="flat" cmpd="sng">
              <a:solidFill>
                <a:srgbClr val="FF0000"/>
              </a:solidFill>
              <a:prstDash val="solid"/>
              <a:headEnd type="none" w="med" len="med"/>
              <a:tailEnd type="none" w="med" len="med"/>
            </a:ln>
          </p:spPr>
        </p:sp>
        <p:sp>
          <p:nvSpPr>
            <p:cNvPr id="89140" name="Line 36"/>
            <p:cNvSpPr/>
            <p:nvPr/>
          </p:nvSpPr>
          <p:spPr>
            <a:xfrm>
              <a:off x="288" y="2496"/>
              <a:ext cx="336" cy="0"/>
            </a:xfrm>
            <a:prstGeom prst="line">
              <a:avLst/>
            </a:prstGeom>
            <a:ln w="38100" cap="flat" cmpd="sng">
              <a:solidFill>
                <a:srgbClr val="FF0000"/>
              </a:solidFill>
              <a:prstDash val="solid"/>
              <a:headEnd type="none" w="med" len="med"/>
              <a:tailEnd type="triangle" w="med" len="lg"/>
            </a:ln>
          </p:spPr>
        </p:sp>
        <p:sp>
          <p:nvSpPr>
            <p:cNvPr id="89141" name="Rectangle 37"/>
            <p:cNvSpPr/>
            <p:nvPr/>
          </p:nvSpPr>
          <p:spPr>
            <a:xfrm>
              <a:off x="576" y="2256"/>
              <a:ext cx="480" cy="384"/>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3" name="Group 55"/>
          <p:cNvGrpSpPr>
            <a:grpSpLocks noChangeAspect="1"/>
          </p:cNvGrpSpPr>
          <p:nvPr/>
        </p:nvGrpSpPr>
        <p:grpSpPr>
          <a:xfrm>
            <a:off x="2790825" y="4435475"/>
            <a:ext cx="3530600" cy="2139950"/>
            <a:chOff x="3412" y="890"/>
            <a:chExt cx="3600" cy="2184"/>
          </a:xfrm>
        </p:grpSpPr>
        <p:sp>
          <p:nvSpPr>
            <p:cNvPr id="89094" name="AutoShape 56"/>
            <p:cNvSpPr>
              <a:spLocks noChangeAspect="1"/>
            </p:cNvSpPr>
            <p:nvPr/>
          </p:nvSpPr>
          <p:spPr>
            <a:xfrm>
              <a:off x="3412" y="890"/>
              <a:ext cx="3600" cy="2184"/>
            </a:xfrm>
            <a:prstGeom prst="rect">
              <a:avLst/>
            </a:prstGeom>
            <a:solidFill>
              <a:srgbClr val="3366FF"/>
            </a:solid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89095" name="Line 57"/>
            <p:cNvSpPr/>
            <p:nvPr/>
          </p:nvSpPr>
          <p:spPr>
            <a:xfrm>
              <a:off x="5759" y="1522"/>
              <a:ext cx="0" cy="623"/>
            </a:xfrm>
            <a:prstGeom prst="line">
              <a:avLst/>
            </a:prstGeom>
            <a:ln w="9525" cap="flat" cmpd="sng">
              <a:solidFill>
                <a:srgbClr val="000000"/>
              </a:solidFill>
              <a:prstDash val="solid"/>
              <a:headEnd type="none" w="med" len="med"/>
              <a:tailEnd type="triangle" w="med" len="med"/>
            </a:ln>
          </p:spPr>
        </p:sp>
        <p:grpSp>
          <p:nvGrpSpPr>
            <p:cNvPr id="89096" name="Group 58"/>
            <p:cNvGrpSpPr/>
            <p:nvPr/>
          </p:nvGrpSpPr>
          <p:grpSpPr>
            <a:xfrm>
              <a:off x="3960" y="2142"/>
              <a:ext cx="2339" cy="468"/>
              <a:chOff x="3771" y="5442"/>
              <a:chExt cx="2034" cy="407"/>
            </a:xfrm>
          </p:grpSpPr>
          <p:sp>
            <p:nvSpPr>
              <p:cNvPr id="89107" name="Rectangle 59"/>
              <p:cNvSpPr/>
              <p:nvPr/>
            </p:nvSpPr>
            <p:spPr>
              <a:xfrm>
                <a:off x="3771" y="5442"/>
                <a:ext cx="2034"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89108" name="Line 60"/>
              <p:cNvSpPr/>
              <p:nvPr/>
            </p:nvSpPr>
            <p:spPr>
              <a:xfrm>
                <a:off x="5023" y="5442"/>
                <a:ext cx="0" cy="407"/>
              </a:xfrm>
              <a:prstGeom prst="line">
                <a:avLst/>
              </a:prstGeom>
              <a:ln w="9525" cap="flat" cmpd="sng">
                <a:solidFill>
                  <a:srgbClr val="000000"/>
                </a:solidFill>
                <a:prstDash val="solid"/>
                <a:headEnd type="none" w="med" len="med"/>
                <a:tailEnd type="none" w="med" len="med"/>
              </a:ln>
            </p:spPr>
          </p:sp>
        </p:grpSp>
        <p:grpSp>
          <p:nvGrpSpPr>
            <p:cNvPr id="89097" name="Group 61"/>
            <p:cNvGrpSpPr/>
            <p:nvPr/>
          </p:nvGrpSpPr>
          <p:grpSpPr>
            <a:xfrm>
              <a:off x="3600" y="2302"/>
              <a:ext cx="3060" cy="542"/>
              <a:chOff x="3600" y="2302"/>
              <a:chExt cx="3060" cy="542"/>
            </a:xfrm>
          </p:grpSpPr>
          <p:sp>
            <p:nvSpPr>
              <p:cNvPr id="89101" name="Line 62"/>
              <p:cNvSpPr/>
              <p:nvPr/>
            </p:nvSpPr>
            <p:spPr>
              <a:xfrm>
                <a:off x="5941" y="2376"/>
                <a:ext cx="719" cy="1"/>
              </a:xfrm>
              <a:prstGeom prst="line">
                <a:avLst/>
              </a:prstGeom>
              <a:ln w="9525" cap="flat" cmpd="sng">
                <a:solidFill>
                  <a:srgbClr val="000000"/>
                </a:solidFill>
                <a:prstDash val="solid"/>
                <a:headEnd type="none" w="med" len="med"/>
                <a:tailEnd type="none" w="med" len="med"/>
              </a:ln>
            </p:spPr>
          </p:sp>
          <p:sp>
            <p:nvSpPr>
              <p:cNvPr id="89102" name="Oval 63"/>
              <p:cNvSpPr/>
              <p:nvPr/>
            </p:nvSpPr>
            <p:spPr>
              <a:xfrm>
                <a:off x="5760" y="2302"/>
                <a:ext cx="179" cy="156"/>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89103" name="Line 64"/>
              <p:cNvSpPr/>
              <p:nvPr/>
            </p:nvSpPr>
            <p:spPr>
              <a:xfrm>
                <a:off x="6660" y="2376"/>
                <a:ext cx="0" cy="468"/>
              </a:xfrm>
              <a:prstGeom prst="line">
                <a:avLst/>
              </a:prstGeom>
              <a:ln w="9525" cap="flat" cmpd="sng">
                <a:solidFill>
                  <a:srgbClr val="000000"/>
                </a:solidFill>
                <a:prstDash val="solid"/>
                <a:headEnd type="none" w="med" len="med"/>
                <a:tailEnd type="none" w="med" len="med"/>
              </a:ln>
            </p:spPr>
          </p:sp>
          <p:sp>
            <p:nvSpPr>
              <p:cNvPr id="89104" name="Line 65"/>
              <p:cNvSpPr/>
              <p:nvPr/>
            </p:nvSpPr>
            <p:spPr>
              <a:xfrm flipH="1">
                <a:off x="3600" y="2844"/>
                <a:ext cx="3060" cy="0"/>
              </a:xfrm>
              <a:prstGeom prst="line">
                <a:avLst/>
              </a:prstGeom>
              <a:ln w="9525" cap="flat" cmpd="sng">
                <a:solidFill>
                  <a:srgbClr val="000000"/>
                </a:solidFill>
                <a:prstDash val="solid"/>
                <a:headEnd type="none" w="med" len="med"/>
                <a:tailEnd type="none" w="med" len="med"/>
              </a:ln>
            </p:spPr>
          </p:sp>
          <p:sp>
            <p:nvSpPr>
              <p:cNvPr id="89105" name="Line 66"/>
              <p:cNvSpPr/>
              <p:nvPr/>
            </p:nvSpPr>
            <p:spPr>
              <a:xfrm flipV="1">
                <a:off x="3600" y="2376"/>
                <a:ext cx="0" cy="468"/>
              </a:xfrm>
              <a:prstGeom prst="line">
                <a:avLst/>
              </a:prstGeom>
              <a:ln w="9525" cap="flat" cmpd="sng">
                <a:solidFill>
                  <a:srgbClr val="000000"/>
                </a:solidFill>
                <a:prstDash val="solid"/>
                <a:headEnd type="none" w="med" len="med"/>
                <a:tailEnd type="none" w="med" len="med"/>
              </a:ln>
            </p:spPr>
          </p:sp>
          <p:sp>
            <p:nvSpPr>
              <p:cNvPr id="89106" name="Line 67"/>
              <p:cNvSpPr/>
              <p:nvPr/>
            </p:nvSpPr>
            <p:spPr>
              <a:xfrm>
                <a:off x="3600" y="2376"/>
                <a:ext cx="360" cy="0"/>
              </a:xfrm>
              <a:prstGeom prst="line">
                <a:avLst/>
              </a:prstGeom>
              <a:ln w="9525" cap="flat" cmpd="sng">
                <a:solidFill>
                  <a:srgbClr val="000000"/>
                </a:solidFill>
                <a:prstDash val="solid"/>
                <a:headEnd type="none" w="med" len="med"/>
                <a:tailEnd type="triangle" w="med" len="med"/>
              </a:ln>
            </p:spPr>
          </p:sp>
        </p:grpSp>
        <p:sp>
          <p:nvSpPr>
            <p:cNvPr id="89098" name="Text Box 68"/>
            <p:cNvSpPr txBox="1"/>
            <p:nvPr/>
          </p:nvSpPr>
          <p:spPr>
            <a:xfrm>
              <a:off x="5752" y="1358"/>
              <a:ext cx="1081" cy="54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eaLnBrk="1" hangingPunct="1">
                <a:spcBef>
                  <a:spcPct val="0"/>
                </a:spcBef>
                <a:buClrTx/>
                <a:buNone/>
              </a:pPr>
              <a:r>
                <a:rPr lang="zh-CN" altLang="en-US" sz="1000" dirty="0">
                  <a:solidFill>
                    <a:schemeClr val="tx1"/>
                  </a:solidFill>
                  <a:latin typeface="Times New Roman" panose="02020603050405020304" pitchFamily="18" charset="0"/>
                  <a:ea typeface="宋体" panose="02010600030101010101" pitchFamily="2" charset="-122"/>
                </a:rPr>
                <a:t>头指针</a:t>
              </a:r>
              <a:endParaRPr lang="zh-CN" altLang="en-US" sz="1800" b="0" dirty="0">
                <a:solidFill>
                  <a:schemeClr val="tx1"/>
                </a:solidFill>
                <a:latin typeface="Arial" panose="020B0604020202020204" pitchFamily="34" charset="0"/>
                <a:ea typeface="楷体_GB2312" pitchFamily="49" charset="-122"/>
              </a:endParaRPr>
            </a:p>
          </p:txBody>
        </p:sp>
        <p:sp>
          <p:nvSpPr>
            <p:cNvPr id="89099" name="Text Box 69"/>
            <p:cNvSpPr txBox="1"/>
            <p:nvPr/>
          </p:nvSpPr>
          <p:spPr>
            <a:xfrm>
              <a:off x="3592" y="1046"/>
              <a:ext cx="1620" cy="54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eaLnBrk="1" hangingPunct="1">
                <a:spcBef>
                  <a:spcPct val="0"/>
                </a:spcBef>
                <a:buClrTx/>
                <a:buNone/>
              </a:pPr>
              <a:r>
                <a:rPr lang="zh-CN" altLang="en-US" sz="1000" dirty="0">
                  <a:solidFill>
                    <a:schemeClr val="tx1"/>
                  </a:solidFill>
                  <a:latin typeface="Times New Roman" panose="02020603050405020304" pitchFamily="18" charset="0"/>
                  <a:ea typeface="宋体" panose="02010600030101010101" pitchFamily="2" charset="-122"/>
                </a:rPr>
                <a:t>空的循环链表</a:t>
              </a:r>
              <a:endParaRPr lang="zh-CN" altLang="en-US" sz="1000" dirty="0">
                <a:solidFill>
                  <a:schemeClr val="tx1"/>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sz="1800" b="0" dirty="0">
                <a:solidFill>
                  <a:schemeClr val="tx1"/>
                </a:solidFill>
                <a:latin typeface="Arial" panose="020B0604020202020204" pitchFamily="34" charset="0"/>
                <a:ea typeface="楷体_GB2312" pitchFamily="49" charset="-122"/>
              </a:endParaRPr>
            </a:p>
          </p:txBody>
        </p:sp>
        <p:sp>
          <p:nvSpPr>
            <p:cNvPr id="89100" name="Text Box 70"/>
            <p:cNvSpPr txBox="1"/>
            <p:nvPr/>
          </p:nvSpPr>
          <p:spPr>
            <a:xfrm>
              <a:off x="4131" y="1514"/>
              <a:ext cx="1081" cy="54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eaLnBrk="1" hangingPunct="1">
                <a:spcBef>
                  <a:spcPct val="0"/>
                </a:spcBef>
                <a:buClrTx/>
                <a:buNone/>
              </a:pPr>
              <a:r>
                <a:rPr lang="zh-CN" altLang="en-US" sz="1000" dirty="0">
                  <a:solidFill>
                    <a:schemeClr val="tx1"/>
                  </a:solidFill>
                  <a:latin typeface="Times New Roman" panose="02020603050405020304" pitchFamily="18" charset="0"/>
                  <a:ea typeface="宋体" panose="02010600030101010101" pitchFamily="2" charset="-122"/>
                </a:rPr>
                <a:t>头结点</a:t>
              </a:r>
              <a:endParaRPr lang="zh-CN" altLang="en-US" sz="1000" dirty="0">
                <a:solidFill>
                  <a:schemeClr val="tx1"/>
                </a:solidFill>
                <a:latin typeface="Times New Roman" panose="02020603050405020304" pitchFamily="18" charset="0"/>
                <a:ea typeface="宋体" panose="02010600030101010101" pitchFamily="2" charset="-122"/>
              </a:endParaRPr>
            </a:p>
            <a:p>
              <a:pPr marL="0" lvl="0" indent="0" eaLnBrk="1" hangingPunct="1">
                <a:spcBef>
                  <a:spcPct val="0"/>
                </a:spcBef>
                <a:buClrTx/>
                <a:buNone/>
              </a:pPr>
              <a:endParaRPr lang="en-US" altLang="zh-CN" sz="1800" b="0" dirty="0">
                <a:solidFill>
                  <a:schemeClr val="tx1"/>
                </a:solidFill>
                <a:latin typeface="Arial" panose="020B0604020202020204" pitchFamily="34" charset="0"/>
                <a:ea typeface="楷体_GB2312" pitchFamily="49"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linds(vertical)">
                                      <p:cBhvr>
                                        <p:cTn id="7" dur="500"/>
                                        <p:tgtEl>
                                          <p:spTgt spid="1894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3511550" y="1320800"/>
            <a:ext cx="25161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ListLength( L )</a:t>
            </a:r>
            <a:endParaRPr lang="en-US" altLang="zh-CN" dirty="0">
              <a:solidFill>
                <a:srgbClr val="333399"/>
              </a:solidFill>
              <a:latin typeface="Times New Roman" panose="02020603050405020304" pitchFamily="18" charset="0"/>
              <a:ea typeface="楷体_GB2312" pitchFamily="49" charset="-122"/>
            </a:endParaRPr>
          </a:p>
        </p:txBody>
      </p:sp>
      <p:sp>
        <p:nvSpPr>
          <p:cNvPr id="111619" name="Text Box 3"/>
          <p:cNvSpPr txBox="1"/>
          <p:nvPr/>
        </p:nvSpPr>
        <p:spPr>
          <a:xfrm>
            <a:off x="717550" y="1839913"/>
            <a:ext cx="1970088" cy="1160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spcAft>
                <a:spcPct val="50000"/>
              </a:spcAft>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1620" name="Text Box 4"/>
          <p:cNvSpPr txBox="1"/>
          <p:nvPr/>
        </p:nvSpPr>
        <p:spPr>
          <a:xfrm>
            <a:off x="2806700" y="1884363"/>
            <a:ext cx="30686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11621" name="Text Box 5"/>
          <p:cNvSpPr txBox="1"/>
          <p:nvPr/>
        </p:nvSpPr>
        <p:spPr>
          <a:xfrm>
            <a:off x="2790825" y="2497138"/>
            <a:ext cx="5181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返回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中数据元素的个数。</a:t>
            </a:r>
            <a:endParaRPr lang="zh-CN" altLang="en-US" b="0" dirty="0">
              <a:solidFill>
                <a:schemeClr val="tx1"/>
              </a:solidFill>
              <a:latin typeface="Times New Roman" panose="02020603050405020304" pitchFamily="18" charset="0"/>
              <a:ea typeface="楷体_GB2312" pitchFamily="49" charset="-122"/>
            </a:endParaRPr>
          </a:p>
        </p:txBody>
      </p:sp>
      <p:sp>
        <p:nvSpPr>
          <p:cNvPr id="111623" name="Text Box 7"/>
          <p:cNvSpPr txBox="1"/>
          <p:nvPr/>
        </p:nvSpPr>
        <p:spPr>
          <a:xfrm>
            <a:off x="203200" y="1236663"/>
            <a:ext cx="30400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求线性表的长度</a:t>
            </a:r>
            <a:endParaRPr lang="zh-CN" altLang="en-US" sz="3200" dirty="0">
              <a:solidFill>
                <a:srgbClr val="000000"/>
              </a:solidFill>
              <a:latin typeface="Times New Roman" panose="02020603050405020304" pitchFamily="18" charset="0"/>
              <a:ea typeface="隶书" panose="02010509060101010101" charset="-122"/>
            </a:endParaRPr>
          </a:p>
        </p:txBody>
      </p:sp>
      <p:sp>
        <p:nvSpPr>
          <p:cNvPr id="111624" name="Text Box 8"/>
          <p:cNvSpPr txBox="1"/>
          <p:nvPr/>
        </p:nvSpPr>
        <p:spPr>
          <a:xfrm>
            <a:off x="3652838" y="3194050"/>
            <a:ext cx="493395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chemeClr val="tx1"/>
                </a:solidFill>
                <a:latin typeface="楷体_GB2312" pitchFamily="49" charset="-122"/>
                <a:ea typeface="楷体_GB2312" pitchFamily="49" charset="-122"/>
              </a:rPr>
              <a:t> </a:t>
            </a:r>
            <a:r>
              <a:rPr lang="en-US" altLang="zh-CN" dirty="0">
                <a:solidFill>
                  <a:srgbClr val="333399"/>
                </a:solidFill>
                <a:latin typeface="Times New Roman" panose="02020603050405020304" pitchFamily="18" charset="0"/>
                <a:ea typeface="楷体_GB2312" pitchFamily="49" charset="-122"/>
              </a:rPr>
              <a:t>PriorElem( L, cur_e, &amp;pre_e )</a:t>
            </a:r>
            <a:endParaRPr lang="en-US" altLang="zh-CN" dirty="0">
              <a:solidFill>
                <a:srgbClr val="333399"/>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dirty="0">
              <a:solidFill>
                <a:srgbClr val="333399"/>
              </a:solidFill>
              <a:latin typeface="Times New Roman" panose="02020603050405020304" pitchFamily="18" charset="0"/>
              <a:ea typeface="楷体_GB2312" pitchFamily="49" charset="-122"/>
            </a:endParaRPr>
          </a:p>
        </p:txBody>
      </p:sp>
      <p:sp>
        <p:nvSpPr>
          <p:cNvPr id="111625" name="Text Box 9"/>
          <p:cNvSpPr txBox="1"/>
          <p:nvPr/>
        </p:nvSpPr>
        <p:spPr>
          <a:xfrm>
            <a:off x="747713" y="3800475"/>
            <a:ext cx="1970087"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1626" name="Text Box 10"/>
          <p:cNvSpPr txBox="1"/>
          <p:nvPr/>
        </p:nvSpPr>
        <p:spPr>
          <a:xfrm>
            <a:off x="2824163" y="3838575"/>
            <a:ext cx="30686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p:txBody>
      </p:sp>
      <p:sp>
        <p:nvSpPr>
          <p:cNvPr id="111627" name="Text Box 11"/>
          <p:cNvSpPr txBox="1"/>
          <p:nvPr/>
        </p:nvSpPr>
        <p:spPr>
          <a:xfrm>
            <a:off x="2774950" y="4513263"/>
            <a:ext cx="6019800"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若 </a:t>
            </a:r>
            <a:r>
              <a:rPr lang="en-US" altLang="zh-CN" b="0" dirty="0">
                <a:solidFill>
                  <a:schemeClr val="tx1"/>
                </a:solidFill>
                <a:latin typeface="Times New Roman" panose="02020603050405020304" pitchFamily="18" charset="0"/>
                <a:ea typeface="楷体_GB2312" pitchFamily="49" charset="-122"/>
              </a:rPr>
              <a:t>cur_e </a:t>
            </a:r>
            <a:r>
              <a:rPr lang="zh-CN" altLang="en-US" b="0" dirty="0">
                <a:solidFill>
                  <a:schemeClr val="tx1"/>
                </a:solidFill>
                <a:latin typeface="Times New Roman" panose="02020603050405020304" pitchFamily="18" charset="0"/>
                <a:ea typeface="楷体_GB2312" pitchFamily="49" charset="-122"/>
              </a:rPr>
              <a:t>是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的元素，则用</a:t>
            </a:r>
            <a:r>
              <a:rPr lang="en-US" altLang="zh-CN" b="0" dirty="0">
                <a:solidFill>
                  <a:schemeClr val="tx1"/>
                </a:solidFill>
                <a:latin typeface="Times New Roman" panose="02020603050405020304" pitchFamily="18" charset="0"/>
                <a:ea typeface="楷体_GB2312" pitchFamily="49" charset="-122"/>
              </a:rPr>
              <a:t>pre_e  </a:t>
            </a:r>
            <a:r>
              <a:rPr lang="zh-CN" altLang="en-US" b="0" dirty="0">
                <a:solidFill>
                  <a:schemeClr val="tx1"/>
                </a:solidFill>
                <a:latin typeface="Times New Roman" panose="02020603050405020304" pitchFamily="18" charset="0"/>
                <a:ea typeface="楷体_GB2312" pitchFamily="49" charset="-122"/>
              </a:rPr>
              <a:t>返回它的前驱，否则操作失败，</a:t>
            </a:r>
            <a:r>
              <a:rPr lang="en-US" altLang="zh-CN" b="0" dirty="0">
                <a:solidFill>
                  <a:schemeClr val="tx1"/>
                </a:solidFill>
                <a:latin typeface="Times New Roman" panose="02020603050405020304" pitchFamily="18" charset="0"/>
                <a:ea typeface="楷体_GB2312" pitchFamily="49" charset="-122"/>
              </a:rPr>
              <a:t>pre_e</a:t>
            </a:r>
            <a:r>
              <a:rPr lang="zh-CN" altLang="en-US" b="0" dirty="0">
                <a:solidFill>
                  <a:schemeClr val="tx1"/>
                </a:solidFill>
                <a:latin typeface="Times New Roman" panose="02020603050405020304" pitchFamily="18" charset="0"/>
                <a:ea typeface="楷体_GB2312" pitchFamily="49" charset="-122"/>
              </a:rPr>
              <a:t>无定义。</a:t>
            </a:r>
            <a:endParaRPr lang="zh-CN" altLang="en-US" b="0" dirty="0">
              <a:solidFill>
                <a:schemeClr val="tx1"/>
              </a:solidFill>
              <a:latin typeface="Times New Roman" panose="02020603050405020304" pitchFamily="18" charset="0"/>
              <a:ea typeface="楷体_GB2312" pitchFamily="49" charset="-122"/>
            </a:endParaRPr>
          </a:p>
        </p:txBody>
      </p:sp>
      <p:sp>
        <p:nvSpPr>
          <p:cNvPr id="111628" name="Text Box 12"/>
          <p:cNvSpPr txBox="1"/>
          <p:nvPr/>
        </p:nvSpPr>
        <p:spPr>
          <a:xfrm>
            <a:off x="261938" y="3113088"/>
            <a:ext cx="34480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求数据元素的前驱</a:t>
            </a:r>
            <a:endParaRPr lang="zh-CN" altLang="en-US" sz="2400"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1619"/>
                                        </p:tgtEl>
                                        <p:attrNameLst>
                                          <p:attrName>style.visibility</p:attrName>
                                        </p:attrNameLst>
                                      </p:cBhvr>
                                      <p:to>
                                        <p:strVal val="visible"/>
                                      </p:to>
                                    </p:set>
                                    <p:animEffect transition="in" filter="barn(outHorizontal)">
                                      <p:cBhvr>
                                        <p:cTn id="15" dur="500"/>
                                        <p:tgtEl>
                                          <p:spTgt spid="1116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1620"/>
                                        </p:tgtEl>
                                        <p:attrNameLst>
                                          <p:attrName>style.visibility</p:attrName>
                                        </p:attrNameLst>
                                      </p:cBhvr>
                                      <p:to>
                                        <p:strVal val="visible"/>
                                      </p:to>
                                    </p:set>
                                    <p:animEffect transition="in" filter="wipe(left)">
                                      <p:cBhvr>
                                        <p:cTn id="20" dur="500"/>
                                        <p:tgtEl>
                                          <p:spTgt spid="1116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1621"/>
                                        </p:tgtEl>
                                        <p:attrNameLst>
                                          <p:attrName>style.visibility</p:attrName>
                                        </p:attrNameLst>
                                      </p:cBhvr>
                                      <p:to>
                                        <p:strVal val="visible"/>
                                      </p:to>
                                    </p:set>
                                    <p:animEffect transition="in" filter="wipe(left)">
                                      <p:cBhvr>
                                        <p:cTn id="25" dur="500"/>
                                        <p:tgtEl>
                                          <p:spTgt spid="1116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16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16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11625"/>
                                        </p:tgtEl>
                                        <p:attrNameLst>
                                          <p:attrName>style.visibility</p:attrName>
                                        </p:attrNameLst>
                                      </p:cBhvr>
                                      <p:to>
                                        <p:strVal val="visible"/>
                                      </p:to>
                                    </p:set>
                                    <p:animEffect transition="in" filter="barn(outHorizontal)">
                                      <p:cBhvr>
                                        <p:cTn id="38" dur="500"/>
                                        <p:tgtEl>
                                          <p:spTgt spid="1116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1626"/>
                                        </p:tgtEl>
                                        <p:attrNameLst>
                                          <p:attrName>style.visibility</p:attrName>
                                        </p:attrNameLst>
                                      </p:cBhvr>
                                      <p:to>
                                        <p:strVal val="visible"/>
                                      </p:to>
                                    </p:set>
                                    <p:animEffect transition="in" filter="wipe(left)">
                                      <p:cBhvr>
                                        <p:cTn id="43" dur="500"/>
                                        <p:tgtEl>
                                          <p:spTgt spid="1116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1627"/>
                                        </p:tgtEl>
                                        <p:attrNameLst>
                                          <p:attrName>style.visibility</p:attrName>
                                        </p:attrNameLst>
                                      </p:cBhvr>
                                      <p:to>
                                        <p:strVal val="visible"/>
                                      </p:to>
                                    </p:set>
                                    <p:animEffect transition="in" filter="wipe(left)">
                                      <p:cBhvr>
                                        <p:cTn id="48" dur="500"/>
                                        <p:tgtEl>
                                          <p:spTgt spid="111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p:bldP spid="111620" grpId="0"/>
      <p:bldP spid="111621" grpId="0"/>
      <p:bldP spid="111623" grpId="0"/>
      <p:bldP spid="111624" grpId="0"/>
      <p:bldP spid="111625" grpId="0"/>
      <p:bldP spid="111626" grpId="0"/>
      <p:bldP spid="111627" grpId="0"/>
      <p:bldP spid="11162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p:nvPr/>
        </p:nvSpPr>
        <p:spPr>
          <a:xfrm>
            <a:off x="222250" y="1893888"/>
            <a:ext cx="8229600" cy="31257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lnSpc>
                <a:spcPct val="150000"/>
              </a:lnSpc>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由于</a:t>
            </a:r>
            <a:r>
              <a:rPr lang="zh-CN" altLang="en-US" b="0" dirty="0">
                <a:solidFill>
                  <a:srgbClr val="FF0000"/>
                </a:solidFill>
                <a:latin typeface="Times New Roman" panose="02020603050405020304" pitchFamily="18" charset="0"/>
                <a:ea typeface="宋体" panose="02010600030101010101" pitchFamily="2" charset="-122"/>
              </a:rPr>
              <a:t>循环链表</a:t>
            </a:r>
            <a:r>
              <a:rPr lang="zh-CN" altLang="en-US" b="0" dirty="0">
                <a:solidFill>
                  <a:srgbClr val="000000"/>
                </a:solidFill>
                <a:latin typeface="Times New Roman" panose="02020603050405020304" pitchFamily="18" charset="0"/>
                <a:ea typeface="宋体" panose="02010600030101010101" pitchFamily="2" charset="-122"/>
              </a:rPr>
              <a:t>中</a:t>
            </a:r>
            <a:r>
              <a:rPr lang="zh-CN" altLang="en-US" b="0" dirty="0">
                <a:solidFill>
                  <a:srgbClr val="FF0000"/>
                </a:solidFill>
                <a:latin typeface="Times New Roman" panose="02020603050405020304" pitchFamily="18" charset="0"/>
                <a:ea typeface="宋体" panose="02010600030101010101" pitchFamily="2" charset="-122"/>
              </a:rPr>
              <a:t>没有</a:t>
            </a:r>
            <a:r>
              <a:rPr lang="en-US" altLang="zh-CN" b="0" dirty="0">
                <a:solidFill>
                  <a:srgbClr val="FF0000"/>
                </a:solidFill>
                <a:latin typeface="Times New Roman" panose="02020603050405020304" pitchFamily="18" charset="0"/>
                <a:ea typeface="宋体" panose="02010600030101010101" pitchFamily="2" charset="-122"/>
              </a:rPr>
              <a:t>NULL</a:t>
            </a:r>
            <a:r>
              <a:rPr lang="zh-CN" altLang="en-US" b="0" dirty="0">
                <a:solidFill>
                  <a:srgbClr val="FF0000"/>
                </a:solidFill>
                <a:latin typeface="Times New Roman" panose="02020603050405020304" pitchFamily="18" charset="0"/>
                <a:ea typeface="宋体" panose="02010600030101010101" pitchFamily="2" charset="-122"/>
              </a:rPr>
              <a:t>指针</a:t>
            </a:r>
            <a:r>
              <a:rPr lang="zh-CN" altLang="en-US" b="0" dirty="0">
                <a:solidFill>
                  <a:srgbClr val="000000"/>
                </a:solidFill>
                <a:latin typeface="Times New Roman" panose="02020603050405020304" pitchFamily="18" charset="0"/>
                <a:ea typeface="宋体" panose="02010600030101010101" pitchFamily="2" charset="-122"/>
              </a:rPr>
              <a:t>，故涉及</a:t>
            </a:r>
            <a:r>
              <a:rPr lang="zh-CN" altLang="en-US" b="0" dirty="0">
                <a:solidFill>
                  <a:srgbClr val="FF0000"/>
                </a:solidFill>
                <a:latin typeface="Times New Roman" panose="02020603050405020304" pitchFamily="18" charset="0"/>
                <a:ea typeface="宋体" panose="02010600030101010101" pitchFamily="2" charset="-122"/>
              </a:rPr>
              <a:t>遍历</a:t>
            </a:r>
            <a:r>
              <a:rPr lang="zh-CN" altLang="en-US" b="0" dirty="0">
                <a:solidFill>
                  <a:srgbClr val="000000"/>
                </a:solidFill>
                <a:latin typeface="Times New Roman" panose="02020603050405020304" pitchFamily="18" charset="0"/>
                <a:ea typeface="宋体" panose="02010600030101010101" pitchFamily="2" charset="-122"/>
              </a:rPr>
              <a:t>操作时，其</a:t>
            </a:r>
            <a:r>
              <a:rPr lang="zh-CN" altLang="en-US" b="0" dirty="0">
                <a:solidFill>
                  <a:srgbClr val="FF0000"/>
                </a:solidFill>
                <a:latin typeface="Times New Roman" panose="02020603050405020304" pitchFamily="18" charset="0"/>
                <a:ea typeface="宋体" panose="02010600030101010101" pitchFamily="2" charset="-122"/>
              </a:rPr>
              <a:t>终止条件</a:t>
            </a:r>
            <a:r>
              <a:rPr lang="zh-CN" altLang="en-US" b="0" dirty="0">
                <a:solidFill>
                  <a:srgbClr val="000000"/>
                </a:solidFill>
                <a:latin typeface="Times New Roman" panose="02020603050405020304" pitchFamily="18" charset="0"/>
                <a:ea typeface="宋体" panose="02010600030101010101" pitchFamily="2" charset="-122"/>
              </a:rPr>
              <a:t>就不再像非循环链表那样判断</a:t>
            </a:r>
            <a:r>
              <a:rPr lang="en-US" altLang="zh-CN" b="0" dirty="0">
                <a:solidFill>
                  <a:srgbClr val="000000"/>
                </a:solidFill>
                <a:latin typeface="Times New Roman" panose="02020603050405020304" pitchFamily="18" charset="0"/>
                <a:ea typeface="宋体" panose="02010600030101010101" pitchFamily="2" charset="-122"/>
              </a:rPr>
              <a:t>p</a:t>
            </a:r>
            <a:r>
              <a:rPr lang="zh-CN" altLang="en-US" b="0" dirty="0">
                <a:solidFill>
                  <a:srgbClr val="000000"/>
                </a:solidFill>
                <a:latin typeface="Times New Roman" panose="02020603050405020304" pitchFamily="18" charset="0"/>
                <a:ea typeface="宋体" panose="02010600030101010101" pitchFamily="2" charset="-122"/>
              </a:rPr>
              <a:t>或</a:t>
            </a:r>
            <a:r>
              <a:rPr lang="en-US" altLang="zh-CN" b="0" dirty="0">
                <a:solidFill>
                  <a:srgbClr val="000000"/>
                </a:solidFill>
                <a:latin typeface="Times New Roman" panose="02020603050405020304" pitchFamily="18" charset="0"/>
                <a:ea typeface="宋体" panose="02010600030101010101" pitchFamily="2" charset="-122"/>
              </a:rPr>
              <a:t>p—&gt;next</a:t>
            </a:r>
            <a:r>
              <a:rPr lang="zh-CN" altLang="en-US" b="0" dirty="0">
                <a:solidFill>
                  <a:srgbClr val="000000"/>
                </a:solidFill>
                <a:latin typeface="Times New Roman" panose="02020603050405020304" pitchFamily="18" charset="0"/>
                <a:ea typeface="宋体" panose="02010600030101010101" pitchFamily="2" charset="-122"/>
              </a:rPr>
              <a:t>是否为空，而是</a:t>
            </a:r>
            <a:r>
              <a:rPr lang="zh-CN" altLang="en-US" b="0" dirty="0">
                <a:solidFill>
                  <a:srgbClr val="FF0000"/>
                </a:solidFill>
                <a:latin typeface="Times New Roman" panose="02020603050405020304" pitchFamily="18" charset="0"/>
                <a:ea typeface="宋体" panose="02010600030101010101" pitchFamily="2" charset="-122"/>
              </a:rPr>
              <a:t>判断它们是否等于某一指定指针，如头指针或尾指针等。</a:t>
            </a:r>
            <a:endParaRPr lang="zh-CN" altLang="en-US" b="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p:nvPr/>
        </p:nvSpPr>
        <p:spPr>
          <a:xfrm>
            <a:off x="292100" y="1363663"/>
            <a:ext cx="8418513" cy="31692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Tx/>
              <a:buNone/>
            </a:pPr>
            <a:r>
              <a:rPr lang="en-US" altLang="zh-CN" sz="3200" b="0" dirty="0">
                <a:solidFill>
                  <a:schemeClr val="tx1"/>
                </a:solidFill>
                <a:latin typeface="Comic Sans MS" panose="030F0702030302020204" pitchFamily="66" charset="0"/>
                <a:ea typeface="楷体_GB2312" pitchFamily="49" charset="-122"/>
              </a:rPr>
              <a:t>     </a:t>
            </a:r>
            <a:r>
              <a:rPr lang="zh-CN" altLang="en-US" b="0" dirty="0">
                <a:solidFill>
                  <a:srgbClr val="000000"/>
                </a:solidFill>
                <a:latin typeface="Times New Roman" panose="02020603050405020304" pitchFamily="18" charset="0"/>
                <a:ea typeface="宋体" panose="02010600030101010101" pitchFamily="2" charset="-122"/>
              </a:rPr>
              <a:t>在很多实际问题中，表的操作常常是在表的首尾位置上进行，此时头指针</a:t>
            </a:r>
            <a:r>
              <a:rPr lang="en-US" altLang="zh-CN" b="0" dirty="0">
                <a:solidFill>
                  <a:srgbClr val="000000"/>
                </a:solidFill>
                <a:latin typeface="Times New Roman" panose="02020603050405020304" pitchFamily="18" charset="0"/>
                <a:ea typeface="宋体" panose="02010600030101010101" pitchFamily="2" charset="-122"/>
              </a:rPr>
              <a:t>front</a:t>
            </a:r>
            <a:r>
              <a:rPr lang="zh-CN" altLang="en-US" b="0" dirty="0">
                <a:solidFill>
                  <a:srgbClr val="000000"/>
                </a:solidFill>
                <a:latin typeface="Times New Roman" panose="02020603050405020304" pitchFamily="18" charset="0"/>
                <a:ea typeface="宋体" panose="02010600030101010101" pitchFamily="2" charset="-122"/>
              </a:rPr>
              <a:t>表示的单向循环链表就显得不够方便。如果改用</a:t>
            </a:r>
            <a:r>
              <a:rPr lang="zh-CN" altLang="en-US" b="0" dirty="0">
                <a:solidFill>
                  <a:srgbClr val="FF0000"/>
                </a:solidFill>
                <a:latin typeface="Times New Roman" panose="02020603050405020304" pitchFamily="18" charset="0"/>
                <a:ea typeface="宋体" panose="02010600030101010101" pitchFamily="2" charset="-122"/>
              </a:rPr>
              <a:t>尾指针</a:t>
            </a:r>
            <a:r>
              <a:rPr lang="en-US" altLang="zh-CN" b="0" dirty="0">
                <a:solidFill>
                  <a:schemeClr val="hlink"/>
                </a:solidFill>
                <a:latin typeface="Times New Roman" panose="02020603050405020304" pitchFamily="18" charset="0"/>
                <a:ea typeface="宋体" panose="02010600030101010101" pitchFamily="2" charset="-122"/>
              </a:rPr>
              <a:t>rear</a:t>
            </a:r>
            <a:r>
              <a:rPr lang="zh-CN" altLang="en-US" b="0" dirty="0">
                <a:solidFill>
                  <a:srgbClr val="000000"/>
                </a:solidFill>
                <a:latin typeface="Times New Roman" panose="02020603050405020304" pitchFamily="18" charset="0"/>
                <a:ea typeface="宋体" panose="02010600030101010101" pitchFamily="2" charset="-122"/>
              </a:rPr>
              <a:t>来表示单向循环链表，则查找</a:t>
            </a:r>
            <a:r>
              <a:rPr lang="zh-CN" altLang="en-US" b="0" dirty="0">
                <a:solidFill>
                  <a:srgbClr val="FF0000"/>
                </a:solidFill>
                <a:latin typeface="Times New Roman" panose="02020603050405020304" pitchFamily="18" charset="0"/>
                <a:ea typeface="宋体" panose="02010600030101010101" pitchFamily="2" charset="-122"/>
              </a:rPr>
              <a:t>开始结点</a:t>
            </a:r>
            <a:r>
              <a:rPr lang="en-US" altLang="zh-CN" b="0" dirty="0">
                <a:solidFill>
                  <a:srgbClr val="FF0000"/>
                </a:solidFill>
                <a:latin typeface="Times New Roman" panose="02020603050405020304" pitchFamily="18" charset="0"/>
                <a:ea typeface="宋体" panose="02010600030101010101" pitchFamily="2" charset="-122"/>
              </a:rPr>
              <a:t>a</a:t>
            </a:r>
            <a:r>
              <a:rPr lang="en-US" altLang="zh-CN" b="0" baseline="-16000" dirty="0">
                <a:solidFill>
                  <a:srgbClr val="FF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和</a:t>
            </a:r>
            <a:r>
              <a:rPr lang="zh-CN" altLang="en-US" b="0" dirty="0">
                <a:solidFill>
                  <a:schemeClr val="hlink"/>
                </a:solidFill>
                <a:latin typeface="Times New Roman" panose="02020603050405020304" pitchFamily="18" charset="0"/>
                <a:ea typeface="宋体" panose="02010600030101010101" pitchFamily="2" charset="-122"/>
              </a:rPr>
              <a:t>终端结点</a:t>
            </a:r>
            <a:r>
              <a:rPr lang="en-US" altLang="zh-CN" b="0" dirty="0">
                <a:solidFill>
                  <a:schemeClr val="hlink"/>
                </a:solidFill>
                <a:latin typeface="Times New Roman" panose="02020603050405020304" pitchFamily="18" charset="0"/>
                <a:ea typeface="宋体" panose="02010600030101010101" pitchFamily="2" charset="-122"/>
              </a:rPr>
              <a:t>a</a:t>
            </a:r>
            <a:r>
              <a:rPr lang="en-US" altLang="zh-CN" b="0" baseline="-18000" dirty="0">
                <a:solidFill>
                  <a:schemeClr val="hlink"/>
                </a:solidFill>
                <a:latin typeface="Times New Roman" panose="02020603050405020304" pitchFamily="18" charset="0"/>
                <a:ea typeface="宋体" panose="02010600030101010101" pitchFamily="2" charset="-122"/>
              </a:rPr>
              <a:t>n</a:t>
            </a:r>
            <a:r>
              <a:rPr lang="zh-CN" altLang="en-US" b="0" dirty="0">
                <a:solidFill>
                  <a:srgbClr val="000000"/>
                </a:solidFill>
                <a:latin typeface="Times New Roman" panose="02020603050405020304" pitchFamily="18" charset="0"/>
                <a:ea typeface="宋体" panose="02010600030101010101" pitchFamily="2" charset="-122"/>
              </a:rPr>
              <a:t>都很方便，它们的存储位置分别是</a:t>
            </a:r>
            <a:r>
              <a:rPr lang="en-US" altLang="zh-CN" b="0" dirty="0">
                <a:solidFill>
                  <a:srgbClr val="FF0000"/>
                </a:solidFill>
                <a:latin typeface="Times New Roman" panose="02020603050405020304" pitchFamily="18" charset="0"/>
                <a:ea typeface="宋体" panose="02010600030101010101" pitchFamily="2" charset="-122"/>
              </a:rPr>
              <a:t>(rear–&gt;next) </a:t>
            </a:r>
            <a:r>
              <a:rPr lang="en-US" altLang="zh-CN" sz="1800" b="0" dirty="0">
                <a:solidFill>
                  <a:srgbClr val="FF0000"/>
                </a:solidFill>
                <a:latin typeface="Arial" panose="020B0604020202020204" pitchFamily="34" charset="0"/>
                <a:ea typeface="楷体_GB2312" pitchFamily="49" charset="-122"/>
              </a:rPr>
              <a:t>––</a:t>
            </a:r>
            <a:r>
              <a:rPr lang="en-US" altLang="zh-CN" b="0" dirty="0">
                <a:solidFill>
                  <a:srgbClr val="FF0000"/>
                </a:solidFill>
                <a:latin typeface="Times New Roman" panose="02020603050405020304" pitchFamily="18" charset="0"/>
                <a:ea typeface="宋体" panose="02010600030101010101" pitchFamily="2" charset="-122"/>
              </a:rPr>
              <a:t>&gt;next</a:t>
            </a:r>
            <a:r>
              <a:rPr lang="zh-CN" altLang="en-US" b="0" dirty="0">
                <a:solidFill>
                  <a:srgbClr val="000000"/>
                </a:solidFill>
                <a:latin typeface="Times New Roman" panose="02020603050405020304" pitchFamily="18" charset="0"/>
                <a:ea typeface="宋体" panose="02010600030101010101" pitchFamily="2" charset="-122"/>
              </a:rPr>
              <a:t>和</a:t>
            </a:r>
            <a:r>
              <a:rPr lang="en-US" altLang="zh-CN" b="0" dirty="0">
                <a:solidFill>
                  <a:schemeClr val="hlink"/>
                </a:solidFill>
                <a:latin typeface="Times New Roman" panose="02020603050405020304" pitchFamily="18" charset="0"/>
                <a:ea typeface="宋体" panose="02010600030101010101" pitchFamily="2" charset="-122"/>
              </a:rPr>
              <a:t>rear</a:t>
            </a:r>
            <a:r>
              <a:rPr lang="zh-CN" altLang="en-US" b="0" dirty="0">
                <a:solidFill>
                  <a:srgbClr val="000000"/>
                </a:solidFill>
                <a:latin typeface="Times New Roman" panose="02020603050405020304" pitchFamily="18" charset="0"/>
                <a:ea typeface="宋体" panose="02010600030101010101" pitchFamily="2" charset="-122"/>
              </a:rPr>
              <a:t>。显然，查找时间都是</a:t>
            </a:r>
            <a:r>
              <a:rPr lang="en-US" altLang="zh-CN" b="0" i="1" dirty="0">
                <a:solidFill>
                  <a:srgbClr val="FF0000"/>
                </a:solidFill>
                <a:latin typeface="Times New Roman" panose="02020603050405020304" pitchFamily="18" charset="0"/>
                <a:ea typeface="宋体" panose="02010600030101010101" pitchFamily="2" charset="-122"/>
              </a:rPr>
              <a:t>O</a:t>
            </a:r>
            <a:r>
              <a:rPr lang="en-US" altLang="zh-CN" b="0" dirty="0">
                <a:solidFill>
                  <a:srgbClr val="FF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。因此，实际中大多采用尾指针表示单向循环链表。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91491" name="Text Box 3"/>
          <p:cNvSpPr txBox="1"/>
          <p:nvPr/>
        </p:nvSpPr>
        <p:spPr>
          <a:xfrm>
            <a:off x="1860550" y="4749800"/>
            <a:ext cx="6934200" cy="1189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4800" b="0" dirty="0">
                <a:solidFill>
                  <a:schemeClr val="tx1"/>
                </a:solidFill>
                <a:latin typeface="Times New Roman" panose="02020603050405020304" pitchFamily="18" charset="0"/>
                <a:ea typeface="楷体_GB2312" pitchFamily="49" charset="-122"/>
              </a:rPr>
              <a:t>   </a:t>
            </a:r>
            <a:r>
              <a:rPr lang="en-US" altLang="zh-CN" sz="4000" b="0" dirty="0">
                <a:solidFill>
                  <a:schemeClr val="tx1"/>
                </a:solidFill>
                <a:latin typeface="Times New Roman" panose="02020603050405020304" pitchFamily="18" charset="0"/>
                <a:ea typeface="楷体_GB2312" pitchFamily="49" charset="-122"/>
              </a:rPr>
              <a:t>a</a:t>
            </a:r>
            <a:r>
              <a:rPr lang="en-US" altLang="zh-CN" sz="4000" b="0" baseline="-25000" dirty="0">
                <a:solidFill>
                  <a:schemeClr val="tx1"/>
                </a:solidFill>
                <a:latin typeface="Times New Roman" panose="02020603050405020304" pitchFamily="18" charset="0"/>
                <a:ea typeface="楷体_GB2312" pitchFamily="49" charset="-122"/>
              </a:rPr>
              <a:t>1</a:t>
            </a:r>
            <a:r>
              <a:rPr lang="en-US" altLang="zh-CN" sz="4000" b="0" dirty="0">
                <a:solidFill>
                  <a:schemeClr val="tx1"/>
                </a:solidFill>
                <a:latin typeface="Times New Roman" panose="02020603050405020304" pitchFamily="18" charset="0"/>
                <a:ea typeface="楷体_GB2312" pitchFamily="49" charset="-122"/>
              </a:rPr>
              <a:t>         a</a:t>
            </a:r>
            <a:r>
              <a:rPr lang="en-US" altLang="zh-CN" sz="4000" b="0" baseline="-25000" dirty="0">
                <a:solidFill>
                  <a:schemeClr val="tx1"/>
                </a:solidFill>
                <a:latin typeface="Times New Roman" panose="02020603050405020304" pitchFamily="18" charset="0"/>
                <a:ea typeface="楷体_GB2312" pitchFamily="49" charset="-122"/>
              </a:rPr>
              <a:t>2</a:t>
            </a:r>
            <a:r>
              <a:rPr lang="en-US" altLang="zh-CN" sz="4000" b="0" dirty="0">
                <a:solidFill>
                  <a:schemeClr val="tx1"/>
                </a:solidFill>
                <a:latin typeface="Times New Roman" panose="02020603050405020304" pitchFamily="18" charset="0"/>
                <a:ea typeface="楷体_GB2312" pitchFamily="49" charset="-122"/>
              </a:rPr>
              <a:t>        … ...      a</a:t>
            </a:r>
            <a:r>
              <a:rPr lang="en-US" altLang="zh-CN" sz="4000" b="0" baseline="-25000" dirty="0">
                <a:solidFill>
                  <a:schemeClr val="tx1"/>
                </a:solidFill>
                <a:latin typeface="Times New Roman" panose="02020603050405020304" pitchFamily="18" charset="0"/>
                <a:ea typeface="楷体_GB2312" pitchFamily="49" charset="-122"/>
              </a:rPr>
              <a:t>n</a:t>
            </a:r>
            <a:r>
              <a:rPr lang="en-US" altLang="zh-CN" sz="4800" b="0" baseline="-25000" dirty="0">
                <a:solidFill>
                  <a:schemeClr val="tx1"/>
                </a:solidFill>
                <a:latin typeface="Times New Roman" panose="02020603050405020304" pitchFamily="18" charset="0"/>
                <a:ea typeface="楷体_GB2312" pitchFamily="49" charset="-122"/>
              </a:rPr>
              <a:t>  </a:t>
            </a:r>
            <a:endParaRPr lang="en-US" altLang="zh-CN" sz="4800" b="0" baseline="-2500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a:xfrm>
            <a:off x="184150" y="4978400"/>
            <a:ext cx="8229600" cy="914400"/>
            <a:chOff x="144" y="3312"/>
            <a:chExt cx="5184" cy="576"/>
          </a:xfrm>
        </p:grpSpPr>
        <p:sp>
          <p:nvSpPr>
            <p:cNvPr id="91144" name="Line 5"/>
            <p:cNvSpPr/>
            <p:nvPr/>
          </p:nvSpPr>
          <p:spPr>
            <a:xfrm>
              <a:off x="432" y="3312"/>
              <a:ext cx="672" cy="0"/>
            </a:xfrm>
            <a:prstGeom prst="line">
              <a:avLst/>
            </a:prstGeom>
            <a:ln w="28575" cap="flat" cmpd="sng">
              <a:solidFill>
                <a:schemeClr val="tx1"/>
              </a:solidFill>
              <a:prstDash val="solid"/>
              <a:headEnd type="none" w="med" len="med"/>
              <a:tailEnd type="none" w="med" len="med"/>
            </a:ln>
          </p:spPr>
        </p:sp>
        <p:sp>
          <p:nvSpPr>
            <p:cNvPr id="91145" name="Line 6"/>
            <p:cNvSpPr/>
            <p:nvPr/>
          </p:nvSpPr>
          <p:spPr>
            <a:xfrm>
              <a:off x="432" y="3696"/>
              <a:ext cx="672" cy="0"/>
            </a:xfrm>
            <a:prstGeom prst="line">
              <a:avLst/>
            </a:prstGeom>
            <a:ln w="28575" cap="flat" cmpd="sng">
              <a:solidFill>
                <a:schemeClr val="tx1"/>
              </a:solidFill>
              <a:prstDash val="solid"/>
              <a:headEnd type="none" w="med" len="med"/>
              <a:tailEnd type="none" w="med" len="med"/>
            </a:ln>
          </p:spPr>
        </p:sp>
        <p:sp>
          <p:nvSpPr>
            <p:cNvPr id="91146" name="Line 7"/>
            <p:cNvSpPr/>
            <p:nvPr/>
          </p:nvSpPr>
          <p:spPr>
            <a:xfrm>
              <a:off x="1104" y="3312"/>
              <a:ext cx="0" cy="384"/>
            </a:xfrm>
            <a:prstGeom prst="line">
              <a:avLst/>
            </a:prstGeom>
            <a:ln w="28575" cap="flat" cmpd="sng">
              <a:solidFill>
                <a:schemeClr val="tx1"/>
              </a:solidFill>
              <a:prstDash val="solid"/>
              <a:headEnd type="none" w="med" len="med"/>
              <a:tailEnd type="none" w="med" len="med"/>
            </a:ln>
          </p:spPr>
        </p:sp>
        <p:sp>
          <p:nvSpPr>
            <p:cNvPr id="91147" name="Line 8"/>
            <p:cNvSpPr/>
            <p:nvPr/>
          </p:nvSpPr>
          <p:spPr>
            <a:xfrm>
              <a:off x="432" y="3312"/>
              <a:ext cx="0" cy="384"/>
            </a:xfrm>
            <a:prstGeom prst="line">
              <a:avLst/>
            </a:prstGeom>
            <a:ln w="28575" cap="flat" cmpd="sng">
              <a:solidFill>
                <a:schemeClr val="tx1"/>
              </a:solidFill>
              <a:prstDash val="solid"/>
              <a:headEnd type="none" w="med" len="med"/>
              <a:tailEnd type="none" w="med" len="med"/>
            </a:ln>
          </p:spPr>
        </p:sp>
        <p:sp>
          <p:nvSpPr>
            <p:cNvPr id="91148" name="Line 9"/>
            <p:cNvSpPr/>
            <p:nvPr/>
          </p:nvSpPr>
          <p:spPr>
            <a:xfrm flipH="1">
              <a:off x="912" y="3312"/>
              <a:ext cx="0" cy="384"/>
            </a:xfrm>
            <a:prstGeom prst="line">
              <a:avLst/>
            </a:prstGeom>
            <a:ln w="28575" cap="flat" cmpd="sng">
              <a:solidFill>
                <a:schemeClr val="tx1"/>
              </a:solidFill>
              <a:prstDash val="solid"/>
              <a:headEnd type="none" w="med" len="med"/>
              <a:tailEnd type="none" w="med" len="med"/>
            </a:ln>
          </p:spPr>
        </p:sp>
        <p:sp>
          <p:nvSpPr>
            <p:cNvPr id="91149" name="Line 10"/>
            <p:cNvSpPr/>
            <p:nvPr/>
          </p:nvSpPr>
          <p:spPr>
            <a:xfrm>
              <a:off x="1392" y="3312"/>
              <a:ext cx="672" cy="0"/>
            </a:xfrm>
            <a:prstGeom prst="line">
              <a:avLst/>
            </a:prstGeom>
            <a:ln w="28575" cap="flat" cmpd="sng">
              <a:solidFill>
                <a:schemeClr val="tx1"/>
              </a:solidFill>
              <a:prstDash val="solid"/>
              <a:headEnd type="none" w="med" len="med"/>
              <a:tailEnd type="none" w="med" len="med"/>
            </a:ln>
          </p:spPr>
        </p:sp>
        <p:sp>
          <p:nvSpPr>
            <p:cNvPr id="91150" name="Line 11"/>
            <p:cNvSpPr/>
            <p:nvPr/>
          </p:nvSpPr>
          <p:spPr>
            <a:xfrm>
              <a:off x="1392" y="3696"/>
              <a:ext cx="672" cy="0"/>
            </a:xfrm>
            <a:prstGeom prst="line">
              <a:avLst/>
            </a:prstGeom>
            <a:ln w="28575" cap="flat" cmpd="sng">
              <a:solidFill>
                <a:schemeClr val="tx1"/>
              </a:solidFill>
              <a:prstDash val="solid"/>
              <a:headEnd type="none" w="med" len="med"/>
              <a:tailEnd type="none" w="med" len="med"/>
            </a:ln>
          </p:spPr>
        </p:sp>
        <p:sp>
          <p:nvSpPr>
            <p:cNvPr id="91151" name="Line 12"/>
            <p:cNvSpPr/>
            <p:nvPr/>
          </p:nvSpPr>
          <p:spPr>
            <a:xfrm>
              <a:off x="2064" y="3312"/>
              <a:ext cx="0" cy="384"/>
            </a:xfrm>
            <a:prstGeom prst="line">
              <a:avLst/>
            </a:prstGeom>
            <a:ln w="28575" cap="flat" cmpd="sng">
              <a:solidFill>
                <a:schemeClr val="tx1"/>
              </a:solidFill>
              <a:prstDash val="solid"/>
              <a:headEnd type="none" w="med" len="med"/>
              <a:tailEnd type="none" w="med" len="med"/>
            </a:ln>
          </p:spPr>
        </p:sp>
        <p:sp>
          <p:nvSpPr>
            <p:cNvPr id="91152" name="Line 13"/>
            <p:cNvSpPr/>
            <p:nvPr/>
          </p:nvSpPr>
          <p:spPr>
            <a:xfrm>
              <a:off x="1392" y="3312"/>
              <a:ext cx="0" cy="384"/>
            </a:xfrm>
            <a:prstGeom prst="line">
              <a:avLst/>
            </a:prstGeom>
            <a:ln w="28575" cap="flat" cmpd="sng">
              <a:solidFill>
                <a:schemeClr val="tx1"/>
              </a:solidFill>
              <a:prstDash val="solid"/>
              <a:headEnd type="none" w="med" len="med"/>
              <a:tailEnd type="none" w="med" len="med"/>
            </a:ln>
          </p:spPr>
        </p:sp>
        <p:sp>
          <p:nvSpPr>
            <p:cNvPr id="91153" name="Line 14"/>
            <p:cNvSpPr/>
            <p:nvPr/>
          </p:nvSpPr>
          <p:spPr>
            <a:xfrm>
              <a:off x="1872" y="3312"/>
              <a:ext cx="0" cy="384"/>
            </a:xfrm>
            <a:prstGeom prst="line">
              <a:avLst/>
            </a:prstGeom>
            <a:ln w="28575" cap="flat" cmpd="sng">
              <a:solidFill>
                <a:schemeClr val="tx1"/>
              </a:solidFill>
              <a:prstDash val="solid"/>
              <a:headEnd type="none" w="med" len="med"/>
              <a:tailEnd type="none" w="med" len="med"/>
            </a:ln>
          </p:spPr>
        </p:sp>
        <p:sp>
          <p:nvSpPr>
            <p:cNvPr id="91154" name="Line 15"/>
            <p:cNvSpPr/>
            <p:nvPr/>
          </p:nvSpPr>
          <p:spPr>
            <a:xfrm>
              <a:off x="1008" y="3504"/>
              <a:ext cx="384" cy="0"/>
            </a:xfrm>
            <a:prstGeom prst="line">
              <a:avLst/>
            </a:prstGeom>
            <a:ln w="28575" cap="flat" cmpd="sng">
              <a:solidFill>
                <a:schemeClr val="tx1"/>
              </a:solidFill>
              <a:prstDash val="solid"/>
              <a:headEnd type="none" w="med" len="med"/>
              <a:tailEnd type="triangle" w="med" len="lg"/>
            </a:ln>
          </p:spPr>
        </p:sp>
        <p:sp>
          <p:nvSpPr>
            <p:cNvPr id="91155" name="Line 16"/>
            <p:cNvSpPr/>
            <p:nvPr/>
          </p:nvSpPr>
          <p:spPr>
            <a:xfrm>
              <a:off x="2016" y="3504"/>
              <a:ext cx="384" cy="0"/>
            </a:xfrm>
            <a:prstGeom prst="line">
              <a:avLst/>
            </a:prstGeom>
            <a:ln w="28575" cap="flat" cmpd="sng">
              <a:solidFill>
                <a:schemeClr val="tx1"/>
              </a:solidFill>
              <a:prstDash val="solid"/>
              <a:headEnd type="none" w="med" len="med"/>
              <a:tailEnd type="triangle" w="med" len="lg"/>
            </a:ln>
          </p:spPr>
        </p:sp>
        <p:sp>
          <p:nvSpPr>
            <p:cNvPr id="91156" name="Line 17"/>
            <p:cNvSpPr/>
            <p:nvPr/>
          </p:nvSpPr>
          <p:spPr>
            <a:xfrm>
              <a:off x="2400" y="3312"/>
              <a:ext cx="720" cy="0"/>
            </a:xfrm>
            <a:prstGeom prst="line">
              <a:avLst/>
            </a:prstGeom>
            <a:ln w="28575" cap="flat" cmpd="sng">
              <a:solidFill>
                <a:schemeClr val="tx1"/>
              </a:solidFill>
              <a:prstDash val="solid"/>
              <a:headEnd type="none" w="med" len="med"/>
              <a:tailEnd type="none" w="med" len="med"/>
            </a:ln>
          </p:spPr>
        </p:sp>
        <p:sp>
          <p:nvSpPr>
            <p:cNvPr id="91157" name="Line 18"/>
            <p:cNvSpPr/>
            <p:nvPr/>
          </p:nvSpPr>
          <p:spPr>
            <a:xfrm>
              <a:off x="2400" y="3312"/>
              <a:ext cx="0" cy="384"/>
            </a:xfrm>
            <a:prstGeom prst="line">
              <a:avLst/>
            </a:prstGeom>
            <a:ln w="28575" cap="flat" cmpd="sng">
              <a:solidFill>
                <a:schemeClr val="tx1"/>
              </a:solidFill>
              <a:prstDash val="solid"/>
              <a:headEnd type="none" w="med" len="med"/>
              <a:tailEnd type="none" w="med" len="med"/>
            </a:ln>
          </p:spPr>
        </p:sp>
        <p:sp>
          <p:nvSpPr>
            <p:cNvPr id="91158" name="Line 19"/>
            <p:cNvSpPr/>
            <p:nvPr/>
          </p:nvSpPr>
          <p:spPr>
            <a:xfrm>
              <a:off x="3120" y="3312"/>
              <a:ext cx="0" cy="384"/>
            </a:xfrm>
            <a:prstGeom prst="line">
              <a:avLst/>
            </a:prstGeom>
            <a:ln w="28575" cap="flat" cmpd="sng">
              <a:solidFill>
                <a:schemeClr val="tx1"/>
              </a:solidFill>
              <a:prstDash val="solid"/>
              <a:headEnd type="none" w="med" len="med"/>
              <a:tailEnd type="none" w="med" len="med"/>
            </a:ln>
          </p:spPr>
        </p:sp>
        <p:sp>
          <p:nvSpPr>
            <p:cNvPr id="91159" name="Line 20"/>
            <p:cNvSpPr/>
            <p:nvPr/>
          </p:nvSpPr>
          <p:spPr>
            <a:xfrm>
              <a:off x="2880" y="3312"/>
              <a:ext cx="0" cy="384"/>
            </a:xfrm>
            <a:prstGeom prst="line">
              <a:avLst/>
            </a:prstGeom>
            <a:ln w="28575" cap="flat" cmpd="sng">
              <a:solidFill>
                <a:schemeClr val="tx1"/>
              </a:solidFill>
              <a:prstDash val="solid"/>
              <a:headEnd type="none" w="med" len="med"/>
              <a:tailEnd type="none" w="med" len="med"/>
            </a:ln>
          </p:spPr>
        </p:sp>
        <p:sp>
          <p:nvSpPr>
            <p:cNvPr id="91160" name="Line 21"/>
            <p:cNvSpPr/>
            <p:nvPr/>
          </p:nvSpPr>
          <p:spPr>
            <a:xfrm>
              <a:off x="3024" y="3504"/>
              <a:ext cx="288" cy="0"/>
            </a:xfrm>
            <a:prstGeom prst="line">
              <a:avLst/>
            </a:prstGeom>
            <a:ln w="28575" cap="flat" cmpd="sng">
              <a:solidFill>
                <a:schemeClr val="tx1"/>
              </a:solidFill>
              <a:prstDash val="solid"/>
              <a:headEnd type="none" w="med" len="med"/>
              <a:tailEnd type="triangle" w="med" len="lg"/>
            </a:ln>
          </p:spPr>
        </p:sp>
        <p:sp>
          <p:nvSpPr>
            <p:cNvPr id="91161" name="Line 22"/>
            <p:cNvSpPr/>
            <p:nvPr/>
          </p:nvSpPr>
          <p:spPr>
            <a:xfrm>
              <a:off x="2400" y="3696"/>
              <a:ext cx="720" cy="0"/>
            </a:xfrm>
            <a:prstGeom prst="line">
              <a:avLst/>
            </a:prstGeom>
            <a:ln w="28575" cap="flat" cmpd="sng">
              <a:solidFill>
                <a:schemeClr val="tx1"/>
              </a:solidFill>
              <a:prstDash val="solid"/>
              <a:headEnd type="none" w="med" len="med"/>
              <a:tailEnd type="none" w="med" len="med"/>
            </a:ln>
          </p:spPr>
        </p:sp>
        <p:sp>
          <p:nvSpPr>
            <p:cNvPr id="91162" name="Line 23"/>
            <p:cNvSpPr/>
            <p:nvPr/>
          </p:nvSpPr>
          <p:spPr>
            <a:xfrm>
              <a:off x="4416" y="3696"/>
              <a:ext cx="720" cy="0"/>
            </a:xfrm>
            <a:prstGeom prst="line">
              <a:avLst/>
            </a:prstGeom>
            <a:ln w="28575" cap="flat" cmpd="sng">
              <a:solidFill>
                <a:schemeClr val="tx1"/>
              </a:solidFill>
              <a:prstDash val="solid"/>
              <a:headEnd type="none" w="med" len="med"/>
              <a:tailEnd type="none" w="med" len="med"/>
            </a:ln>
          </p:spPr>
        </p:sp>
        <p:sp>
          <p:nvSpPr>
            <p:cNvPr id="91163" name="Line 24"/>
            <p:cNvSpPr/>
            <p:nvPr/>
          </p:nvSpPr>
          <p:spPr>
            <a:xfrm>
              <a:off x="4416" y="3312"/>
              <a:ext cx="720" cy="0"/>
            </a:xfrm>
            <a:prstGeom prst="line">
              <a:avLst/>
            </a:prstGeom>
            <a:ln w="28575" cap="flat" cmpd="sng">
              <a:solidFill>
                <a:schemeClr val="tx1"/>
              </a:solidFill>
              <a:prstDash val="solid"/>
              <a:headEnd type="none" w="med" len="med"/>
              <a:tailEnd type="none" w="med" len="med"/>
            </a:ln>
          </p:spPr>
        </p:sp>
        <p:sp>
          <p:nvSpPr>
            <p:cNvPr id="91164" name="Line 25"/>
            <p:cNvSpPr/>
            <p:nvPr/>
          </p:nvSpPr>
          <p:spPr>
            <a:xfrm>
              <a:off x="4416" y="3312"/>
              <a:ext cx="0" cy="384"/>
            </a:xfrm>
            <a:prstGeom prst="line">
              <a:avLst/>
            </a:prstGeom>
            <a:ln w="28575" cap="flat" cmpd="sng">
              <a:solidFill>
                <a:schemeClr val="tx1"/>
              </a:solidFill>
              <a:prstDash val="solid"/>
              <a:headEnd type="none" w="med" len="med"/>
              <a:tailEnd type="none" w="med" len="med"/>
            </a:ln>
          </p:spPr>
        </p:sp>
        <p:sp>
          <p:nvSpPr>
            <p:cNvPr id="91165" name="Line 26"/>
            <p:cNvSpPr/>
            <p:nvPr/>
          </p:nvSpPr>
          <p:spPr>
            <a:xfrm>
              <a:off x="5136" y="3312"/>
              <a:ext cx="0" cy="384"/>
            </a:xfrm>
            <a:prstGeom prst="line">
              <a:avLst/>
            </a:prstGeom>
            <a:ln w="28575" cap="flat" cmpd="sng">
              <a:solidFill>
                <a:schemeClr val="tx1"/>
              </a:solidFill>
              <a:prstDash val="solid"/>
              <a:headEnd type="none" w="med" len="med"/>
              <a:tailEnd type="none" w="med" len="med"/>
            </a:ln>
          </p:spPr>
        </p:sp>
        <p:sp>
          <p:nvSpPr>
            <p:cNvPr id="91166" name="Line 27"/>
            <p:cNvSpPr/>
            <p:nvPr/>
          </p:nvSpPr>
          <p:spPr>
            <a:xfrm>
              <a:off x="4896" y="3312"/>
              <a:ext cx="0" cy="384"/>
            </a:xfrm>
            <a:prstGeom prst="line">
              <a:avLst/>
            </a:prstGeom>
            <a:ln w="28575" cap="flat" cmpd="sng">
              <a:solidFill>
                <a:schemeClr val="tx1"/>
              </a:solidFill>
              <a:prstDash val="solid"/>
              <a:headEnd type="none" w="med" len="med"/>
              <a:tailEnd type="none" w="med" len="med"/>
            </a:ln>
          </p:spPr>
        </p:sp>
        <p:sp>
          <p:nvSpPr>
            <p:cNvPr id="91167" name="Line 28"/>
            <p:cNvSpPr/>
            <p:nvPr/>
          </p:nvSpPr>
          <p:spPr>
            <a:xfrm>
              <a:off x="4176" y="3504"/>
              <a:ext cx="240" cy="0"/>
            </a:xfrm>
            <a:prstGeom prst="line">
              <a:avLst/>
            </a:prstGeom>
            <a:ln w="28575" cap="flat" cmpd="sng">
              <a:solidFill>
                <a:schemeClr val="tx1"/>
              </a:solidFill>
              <a:prstDash val="solid"/>
              <a:headEnd type="none" w="med" len="med"/>
              <a:tailEnd type="triangle" w="med" len="lg"/>
            </a:ln>
          </p:spPr>
        </p:sp>
        <p:sp>
          <p:nvSpPr>
            <p:cNvPr id="91168" name="Line 29"/>
            <p:cNvSpPr/>
            <p:nvPr/>
          </p:nvSpPr>
          <p:spPr>
            <a:xfrm flipV="1">
              <a:off x="5040" y="3504"/>
              <a:ext cx="288" cy="0"/>
            </a:xfrm>
            <a:prstGeom prst="line">
              <a:avLst/>
            </a:prstGeom>
            <a:ln w="38100" cap="flat" cmpd="sng">
              <a:solidFill>
                <a:srgbClr val="FF0000"/>
              </a:solidFill>
              <a:prstDash val="solid"/>
              <a:headEnd type="none" w="med" len="med"/>
              <a:tailEnd type="none" w="med" len="med"/>
            </a:ln>
          </p:spPr>
        </p:sp>
        <p:sp>
          <p:nvSpPr>
            <p:cNvPr id="91169" name="Line 30"/>
            <p:cNvSpPr/>
            <p:nvPr/>
          </p:nvSpPr>
          <p:spPr>
            <a:xfrm>
              <a:off x="5328" y="3504"/>
              <a:ext cx="0" cy="384"/>
            </a:xfrm>
            <a:prstGeom prst="line">
              <a:avLst/>
            </a:prstGeom>
            <a:ln w="38100" cap="flat" cmpd="sng">
              <a:solidFill>
                <a:srgbClr val="FF0000"/>
              </a:solidFill>
              <a:prstDash val="solid"/>
              <a:headEnd type="none" w="med" len="med"/>
              <a:tailEnd type="none" w="med" len="med"/>
            </a:ln>
          </p:spPr>
        </p:sp>
        <p:sp>
          <p:nvSpPr>
            <p:cNvPr id="91170" name="Line 31"/>
            <p:cNvSpPr/>
            <p:nvPr/>
          </p:nvSpPr>
          <p:spPr>
            <a:xfrm flipH="1">
              <a:off x="144" y="3888"/>
              <a:ext cx="5184" cy="0"/>
            </a:xfrm>
            <a:prstGeom prst="line">
              <a:avLst/>
            </a:prstGeom>
            <a:ln w="38100" cap="flat" cmpd="sng">
              <a:solidFill>
                <a:srgbClr val="FF0000"/>
              </a:solidFill>
              <a:prstDash val="solid"/>
              <a:headEnd type="none" w="med" len="med"/>
              <a:tailEnd type="none" w="med" len="med"/>
            </a:ln>
          </p:spPr>
        </p:sp>
        <p:sp>
          <p:nvSpPr>
            <p:cNvPr id="91171" name="Line 32"/>
            <p:cNvSpPr/>
            <p:nvPr/>
          </p:nvSpPr>
          <p:spPr>
            <a:xfrm flipV="1">
              <a:off x="144" y="3552"/>
              <a:ext cx="0" cy="336"/>
            </a:xfrm>
            <a:prstGeom prst="line">
              <a:avLst/>
            </a:prstGeom>
            <a:ln w="38100" cap="flat" cmpd="sng">
              <a:solidFill>
                <a:srgbClr val="FF0000"/>
              </a:solidFill>
              <a:prstDash val="solid"/>
              <a:headEnd type="none" w="med" len="med"/>
              <a:tailEnd type="none" w="med" len="med"/>
            </a:ln>
          </p:spPr>
        </p:sp>
        <p:sp>
          <p:nvSpPr>
            <p:cNvPr id="91172" name="Line 33"/>
            <p:cNvSpPr/>
            <p:nvPr/>
          </p:nvSpPr>
          <p:spPr>
            <a:xfrm>
              <a:off x="144" y="3552"/>
              <a:ext cx="336" cy="0"/>
            </a:xfrm>
            <a:prstGeom prst="line">
              <a:avLst/>
            </a:prstGeom>
            <a:ln w="38100" cap="flat" cmpd="sng">
              <a:solidFill>
                <a:srgbClr val="FF0000"/>
              </a:solidFill>
              <a:prstDash val="solid"/>
              <a:headEnd type="none" w="med" len="med"/>
              <a:tailEnd type="triangle" w="med" len="lg"/>
            </a:ln>
          </p:spPr>
        </p:sp>
        <p:sp>
          <p:nvSpPr>
            <p:cNvPr id="91173" name="Rectangle 34"/>
            <p:cNvSpPr/>
            <p:nvPr/>
          </p:nvSpPr>
          <p:spPr>
            <a:xfrm>
              <a:off x="432" y="3312"/>
              <a:ext cx="480" cy="384"/>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3" name="Group 35"/>
          <p:cNvGrpSpPr/>
          <p:nvPr/>
        </p:nvGrpSpPr>
        <p:grpSpPr>
          <a:xfrm>
            <a:off x="7346950" y="4216400"/>
            <a:ext cx="1219200" cy="762000"/>
            <a:chOff x="4656" y="2832"/>
            <a:chExt cx="768" cy="480"/>
          </a:xfrm>
        </p:grpSpPr>
        <p:sp>
          <p:nvSpPr>
            <p:cNvPr id="91142" name="Line 36"/>
            <p:cNvSpPr/>
            <p:nvPr/>
          </p:nvSpPr>
          <p:spPr>
            <a:xfrm>
              <a:off x="4704" y="2832"/>
              <a:ext cx="0" cy="480"/>
            </a:xfrm>
            <a:prstGeom prst="line">
              <a:avLst/>
            </a:prstGeom>
            <a:ln w="38100" cap="flat" cmpd="sng">
              <a:solidFill>
                <a:srgbClr val="FF0000"/>
              </a:solidFill>
              <a:prstDash val="solid"/>
              <a:headEnd type="none" w="med" len="med"/>
              <a:tailEnd type="stealth" w="lg" len="lg"/>
            </a:ln>
          </p:spPr>
        </p:sp>
        <p:sp>
          <p:nvSpPr>
            <p:cNvPr id="91143" name="Text Box 37"/>
            <p:cNvSpPr txBox="1"/>
            <p:nvPr/>
          </p:nvSpPr>
          <p:spPr>
            <a:xfrm>
              <a:off x="4656" y="2832"/>
              <a:ext cx="768" cy="3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200" b="0" dirty="0">
                  <a:latin typeface="Times New Roman" panose="02020603050405020304" pitchFamily="18" charset="0"/>
                  <a:ea typeface="宋体" panose="02010600030101010101" pitchFamily="2" charset="-122"/>
                </a:rPr>
                <a:t>rear</a:t>
              </a:r>
              <a:endParaRPr lang="en-US" altLang="zh-CN" sz="3200" b="0"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p:nvPr/>
        </p:nvSpPr>
        <p:spPr>
          <a:xfrm>
            <a:off x="433388" y="2122488"/>
            <a:ext cx="8305800" cy="21986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buClrTx/>
              <a:buNone/>
            </a:pPr>
            <a:r>
              <a:rPr lang="zh-CN" altLang="en-US" dirty="0">
                <a:solidFill>
                  <a:schemeClr val="hlink"/>
                </a:solidFill>
                <a:latin typeface="Times New Roman" panose="02020603050405020304" pitchFamily="18" charset="0"/>
                <a:ea typeface="宋体" panose="02010600030101010101" pitchFamily="2" charset="-122"/>
              </a:rPr>
              <a:t>例如：在链表上实现将两个线性表</a:t>
            </a:r>
            <a:r>
              <a:rPr lang="en-US" altLang="zh-CN" dirty="0">
                <a:solidFill>
                  <a:schemeClr val="hlink"/>
                </a:solidFill>
                <a:latin typeface="Times New Roman" panose="02020603050405020304" pitchFamily="18" charset="0"/>
                <a:ea typeface="宋体" panose="02010600030101010101" pitchFamily="2" charset="-122"/>
              </a:rPr>
              <a:t>(a</a:t>
            </a:r>
            <a:r>
              <a:rPr lang="en-US" altLang="zh-CN" baseline="-25000" dirty="0">
                <a:solidFill>
                  <a:schemeClr val="hlink"/>
                </a:solidFill>
                <a:latin typeface="Times New Roman" panose="02020603050405020304" pitchFamily="18" charset="0"/>
                <a:ea typeface="宋体" panose="02010600030101010101" pitchFamily="2" charset="-122"/>
              </a:rPr>
              <a:t>1</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a</a:t>
            </a:r>
            <a:r>
              <a:rPr lang="en-US" altLang="zh-CN" baseline="-25000" dirty="0">
                <a:solidFill>
                  <a:schemeClr val="hlink"/>
                </a:solidFill>
                <a:latin typeface="Times New Roman" panose="02020603050405020304" pitchFamily="18" charset="0"/>
                <a:ea typeface="宋体" panose="02010600030101010101" pitchFamily="2" charset="-122"/>
              </a:rPr>
              <a:t>2</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a</a:t>
            </a:r>
            <a:r>
              <a:rPr lang="en-US" altLang="zh-CN" baseline="-25000" dirty="0">
                <a:solidFill>
                  <a:schemeClr val="hlink"/>
                </a:solidFill>
                <a:latin typeface="Times New Roman" panose="02020603050405020304" pitchFamily="18" charset="0"/>
                <a:ea typeface="宋体" panose="02010600030101010101" pitchFamily="2" charset="-122"/>
              </a:rPr>
              <a:t>3</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 a</a:t>
            </a:r>
            <a:r>
              <a:rPr lang="en-US" altLang="zh-CN" baseline="-25000" dirty="0">
                <a:solidFill>
                  <a:schemeClr val="hlink"/>
                </a:solidFill>
                <a:latin typeface="Times New Roman" panose="02020603050405020304" pitchFamily="18" charset="0"/>
                <a:ea typeface="宋体" panose="02010600030101010101" pitchFamily="2" charset="-122"/>
              </a:rPr>
              <a:t>n</a:t>
            </a:r>
            <a:r>
              <a:rPr lang="en-US" altLang="zh-CN" dirty="0">
                <a:solidFill>
                  <a:schemeClr val="hlink"/>
                </a:solidFill>
                <a:latin typeface="Times New Roman" panose="02020603050405020304" pitchFamily="18" charset="0"/>
                <a:ea typeface="宋体" panose="02010600030101010101" pitchFamily="2" charset="-122"/>
              </a:rPr>
              <a:t>)</a:t>
            </a:r>
            <a:r>
              <a:rPr lang="zh-CN" altLang="en-US" dirty="0">
                <a:solidFill>
                  <a:schemeClr val="hlink"/>
                </a:solidFill>
                <a:latin typeface="Times New Roman" panose="02020603050405020304" pitchFamily="18" charset="0"/>
                <a:ea typeface="宋体" panose="02010600030101010101" pitchFamily="2" charset="-122"/>
              </a:rPr>
              <a:t>和</a:t>
            </a:r>
            <a:r>
              <a:rPr lang="en-US" altLang="zh-CN" dirty="0">
                <a:solidFill>
                  <a:schemeClr val="hlink"/>
                </a:solidFill>
                <a:latin typeface="Times New Roman" panose="02020603050405020304" pitchFamily="18" charset="0"/>
                <a:ea typeface="宋体" panose="02010600030101010101" pitchFamily="2" charset="-122"/>
              </a:rPr>
              <a:t>(b</a:t>
            </a:r>
            <a:r>
              <a:rPr lang="en-US" altLang="zh-CN" baseline="-2000" dirty="0">
                <a:solidFill>
                  <a:schemeClr val="hlink"/>
                </a:solidFill>
                <a:latin typeface="Times New Roman" panose="02020603050405020304" pitchFamily="18" charset="0"/>
                <a:ea typeface="宋体" panose="02010600030101010101" pitchFamily="2" charset="-122"/>
              </a:rPr>
              <a:t>1</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b</a:t>
            </a:r>
            <a:r>
              <a:rPr lang="en-US" altLang="zh-CN" baseline="-25000" dirty="0">
                <a:solidFill>
                  <a:schemeClr val="hlink"/>
                </a:solidFill>
                <a:latin typeface="Times New Roman" panose="02020603050405020304" pitchFamily="18" charset="0"/>
                <a:ea typeface="宋体" panose="02010600030101010101" pitchFamily="2" charset="-122"/>
              </a:rPr>
              <a:t>2</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b3</a:t>
            </a:r>
            <a:r>
              <a:rPr lang="zh-CN" altLang="en-US" dirty="0">
                <a:solidFill>
                  <a:schemeClr val="hlink"/>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 b</a:t>
            </a:r>
            <a:r>
              <a:rPr lang="en-US" altLang="zh-CN" baseline="-18000" dirty="0">
                <a:solidFill>
                  <a:schemeClr val="hlink"/>
                </a:solidFill>
                <a:latin typeface="Times New Roman" panose="02020603050405020304" pitchFamily="18" charset="0"/>
                <a:ea typeface="宋体" panose="02010600030101010101" pitchFamily="2" charset="-122"/>
              </a:rPr>
              <a:t>n</a:t>
            </a:r>
            <a:r>
              <a:rPr lang="en-US" altLang="zh-CN" dirty="0">
                <a:solidFill>
                  <a:schemeClr val="hlink"/>
                </a:solidFill>
                <a:latin typeface="Times New Roman" panose="02020603050405020304" pitchFamily="18" charset="0"/>
                <a:ea typeface="宋体" panose="02010600030101010101" pitchFamily="2" charset="-122"/>
              </a:rPr>
              <a:t>)</a:t>
            </a:r>
            <a:r>
              <a:rPr lang="zh-CN" altLang="en-US" dirty="0">
                <a:solidFill>
                  <a:schemeClr val="hlink"/>
                </a:solidFill>
                <a:latin typeface="Times New Roman" panose="02020603050405020304" pitchFamily="18" charset="0"/>
                <a:ea typeface="宋体" panose="02010600030101010101" pitchFamily="2" charset="-122"/>
              </a:rPr>
              <a:t>链接成一个线性表的运算。</a:t>
            </a:r>
            <a:endParaRPr lang="zh-CN" altLang="en-US" dirty="0">
              <a:solidFill>
                <a:schemeClr val="hlink"/>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None/>
            </a:pPr>
            <a:endParaRPr lang="en-US" altLang="zh-CN" sz="3600" b="0" dirty="0">
              <a:solidFill>
                <a:schemeClr val="tx1"/>
              </a:solidFill>
              <a:latin typeface="Comic Sans MS" panose="030F0702030302020204" pitchFamily="66"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p:nvPr/>
        </p:nvSpPr>
        <p:spPr>
          <a:xfrm>
            <a:off x="2062163" y="1743075"/>
            <a:ext cx="6934200" cy="1189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4800" b="0" dirty="0">
                <a:solidFill>
                  <a:schemeClr val="tx1"/>
                </a:solidFill>
                <a:latin typeface="Times New Roman" panose="02020603050405020304" pitchFamily="18" charset="0"/>
                <a:ea typeface="楷体_GB2312" pitchFamily="49" charset="-122"/>
              </a:rPr>
              <a:t>   </a:t>
            </a:r>
            <a:r>
              <a:rPr lang="en-US" altLang="zh-CN" sz="4000" b="0" dirty="0">
                <a:solidFill>
                  <a:schemeClr val="tx1"/>
                </a:solidFill>
                <a:latin typeface="Times New Roman" panose="02020603050405020304" pitchFamily="18" charset="0"/>
                <a:ea typeface="楷体_GB2312" pitchFamily="49" charset="-122"/>
              </a:rPr>
              <a:t>a</a:t>
            </a:r>
            <a:r>
              <a:rPr lang="en-US" altLang="zh-CN" sz="4000" b="0" baseline="-25000" dirty="0">
                <a:solidFill>
                  <a:schemeClr val="tx1"/>
                </a:solidFill>
                <a:latin typeface="Times New Roman" panose="02020603050405020304" pitchFamily="18" charset="0"/>
                <a:ea typeface="楷体_GB2312" pitchFamily="49" charset="-122"/>
              </a:rPr>
              <a:t>1</a:t>
            </a:r>
            <a:r>
              <a:rPr lang="en-US" altLang="zh-CN" sz="4000" b="0" dirty="0">
                <a:solidFill>
                  <a:schemeClr val="tx1"/>
                </a:solidFill>
                <a:latin typeface="Times New Roman" panose="02020603050405020304" pitchFamily="18" charset="0"/>
                <a:ea typeface="楷体_GB2312" pitchFamily="49" charset="-122"/>
              </a:rPr>
              <a:t>         a</a:t>
            </a:r>
            <a:r>
              <a:rPr lang="en-US" altLang="zh-CN" sz="4000" b="0" baseline="-25000" dirty="0">
                <a:solidFill>
                  <a:schemeClr val="tx1"/>
                </a:solidFill>
                <a:latin typeface="Times New Roman" panose="02020603050405020304" pitchFamily="18" charset="0"/>
                <a:ea typeface="楷体_GB2312" pitchFamily="49" charset="-122"/>
              </a:rPr>
              <a:t>2   </a:t>
            </a:r>
            <a:r>
              <a:rPr lang="en-US" altLang="zh-CN" sz="4000" b="0" dirty="0">
                <a:solidFill>
                  <a:schemeClr val="tx1"/>
                </a:solidFill>
                <a:latin typeface="Times New Roman" panose="02020603050405020304" pitchFamily="18" charset="0"/>
                <a:ea typeface="楷体_GB2312" pitchFamily="49" charset="-122"/>
              </a:rPr>
              <a:t>      … ...      a</a:t>
            </a:r>
            <a:r>
              <a:rPr lang="en-US" altLang="zh-CN" sz="4000" b="0" baseline="-25000" dirty="0">
                <a:solidFill>
                  <a:schemeClr val="tx1"/>
                </a:solidFill>
                <a:latin typeface="Times New Roman" panose="02020603050405020304" pitchFamily="18" charset="0"/>
                <a:ea typeface="楷体_GB2312" pitchFamily="49" charset="-122"/>
              </a:rPr>
              <a:t>n</a:t>
            </a:r>
            <a:r>
              <a:rPr lang="en-US" altLang="zh-CN" sz="4800" b="0" baseline="-25000" dirty="0">
                <a:solidFill>
                  <a:schemeClr val="tx1"/>
                </a:solidFill>
                <a:latin typeface="Times New Roman" panose="02020603050405020304" pitchFamily="18" charset="0"/>
                <a:ea typeface="楷体_GB2312" pitchFamily="49" charset="-122"/>
              </a:rPr>
              <a:t>  </a:t>
            </a:r>
            <a:endParaRPr lang="en-US" altLang="zh-CN" sz="4800" b="0" baseline="-2500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93187" name="Line 3"/>
          <p:cNvSpPr/>
          <p:nvPr/>
        </p:nvSpPr>
        <p:spPr>
          <a:xfrm>
            <a:off x="842963" y="1971675"/>
            <a:ext cx="1066800" cy="1588"/>
          </a:xfrm>
          <a:prstGeom prst="line">
            <a:avLst/>
          </a:prstGeom>
          <a:ln w="28575" cap="flat" cmpd="sng">
            <a:solidFill>
              <a:schemeClr val="tx1"/>
            </a:solidFill>
            <a:prstDash val="solid"/>
            <a:headEnd type="none" w="med" len="med"/>
            <a:tailEnd type="none" w="med" len="med"/>
          </a:ln>
        </p:spPr>
      </p:sp>
      <p:sp>
        <p:nvSpPr>
          <p:cNvPr id="93188" name="Line 4"/>
          <p:cNvSpPr/>
          <p:nvPr/>
        </p:nvSpPr>
        <p:spPr>
          <a:xfrm>
            <a:off x="842963" y="2581275"/>
            <a:ext cx="1066800" cy="1588"/>
          </a:xfrm>
          <a:prstGeom prst="line">
            <a:avLst/>
          </a:prstGeom>
          <a:ln w="28575" cap="flat" cmpd="sng">
            <a:solidFill>
              <a:schemeClr val="tx1"/>
            </a:solidFill>
            <a:prstDash val="solid"/>
            <a:headEnd type="none" w="med" len="med"/>
            <a:tailEnd type="none" w="med" len="med"/>
          </a:ln>
        </p:spPr>
      </p:sp>
      <p:sp>
        <p:nvSpPr>
          <p:cNvPr id="93189" name="Line 5"/>
          <p:cNvSpPr/>
          <p:nvPr/>
        </p:nvSpPr>
        <p:spPr>
          <a:xfrm>
            <a:off x="1909763" y="1971675"/>
            <a:ext cx="1587" cy="609600"/>
          </a:xfrm>
          <a:prstGeom prst="line">
            <a:avLst/>
          </a:prstGeom>
          <a:ln w="28575" cap="flat" cmpd="sng">
            <a:solidFill>
              <a:schemeClr val="tx1"/>
            </a:solidFill>
            <a:prstDash val="solid"/>
            <a:headEnd type="none" w="med" len="med"/>
            <a:tailEnd type="none" w="med" len="med"/>
          </a:ln>
        </p:spPr>
      </p:sp>
      <p:sp>
        <p:nvSpPr>
          <p:cNvPr id="93190" name="Line 6"/>
          <p:cNvSpPr/>
          <p:nvPr/>
        </p:nvSpPr>
        <p:spPr>
          <a:xfrm>
            <a:off x="842963" y="1971675"/>
            <a:ext cx="1587" cy="609600"/>
          </a:xfrm>
          <a:prstGeom prst="line">
            <a:avLst/>
          </a:prstGeom>
          <a:ln w="28575" cap="flat" cmpd="sng">
            <a:solidFill>
              <a:schemeClr val="tx1"/>
            </a:solidFill>
            <a:prstDash val="solid"/>
            <a:headEnd type="none" w="med" len="med"/>
            <a:tailEnd type="none" w="med" len="med"/>
          </a:ln>
        </p:spPr>
      </p:sp>
      <p:sp>
        <p:nvSpPr>
          <p:cNvPr id="93191" name="Line 7"/>
          <p:cNvSpPr/>
          <p:nvPr/>
        </p:nvSpPr>
        <p:spPr>
          <a:xfrm flipH="1">
            <a:off x="1604963" y="1971675"/>
            <a:ext cx="1587" cy="609600"/>
          </a:xfrm>
          <a:prstGeom prst="line">
            <a:avLst/>
          </a:prstGeom>
          <a:ln w="28575" cap="flat" cmpd="sng">
            <a:solidFill>
              <a:schemeClr val="tx1"/>
            </a:solidFill>
            <a:prstDash val="solid"/>
            <a:headEnd type="none" w="med" len="med"/>
            <a:tailEnd type="none" w="med" len="med"/>
          </a:ln>
        </p:spPr>
      </p:sp>
      <p:sp>
        <p:nvSpPr>
          <p:cNvPr id="93192" name="Line 8"/>
          <p:cNvSpPr/>
          <p:nvPr/>
        </p:nvSpPr>
        <p:spPr>
          <a:xfrm>
            <a:off x="2366963" y="1971675"/>
            <a:ext cx="1066800" cy="1588"/>
          </a:xfrm>
          <a:prstGeom prst="line">
            <a:avLst/>
          </a:prstGeom>
          <a:ln w="28575" cap="flat" cmpd="sng">
            <a:solidFill>
              <a:schemeClr val="tx1"/>
            </a:solidFill>
            <a:prstDash val="solid"/>
            <a:headEnd type="none" w="med" len="med"/>
            <a:tailEnd type="none" w="med" len="med"/>
          </a:ln>
        </p:spPr>
      </p:sp>
      <p:sp>
        <p:nvSpPr>
          <p:cNvPr id="93193" name="Line 9"/>
          <p:cNvSpPr/>
          <p:nvPr/>
        </p:nvSpPr>
        <p:spPr>
          <a:xfrm>
            <a:off x="2366963" y="2581275"/>
            <a:ext cx="1066800" cy="1588"/>
          </a:xfrm>
          <a:prstGeom prst="line">
            <a:avLst/>
          </a:prstGeom>
          <a:ln w="28575" cap="flat" cmpd="sng">
            <a:solidFill>
              <a:schemeClr val="tx1"/>
            </a:solidFill>
            <a:prstDash val="solid"/>
            <a:headEnd type="none" w="med" len="med"/>
            <a:tailEnd type="none" w="med" len="med"/>
          </a:ln>
        </p:spPr>
      </p:sp>
      <p:sp>
        <p:nvSpPr>
          <p:cNvPr id="93194" name="Line 10"/>
          <p:cNvSpPr/>
          <p:nvPr/>
        </p:nvSpPr>
        <p:spPr>
          <a:xfrm>
            <a:off x="3433763" y="1971675"/>
            <a:ext cx="1587" cy="609600"/>
          </a:xfrm>
          <a:prstGeom prst="line">
            <a:avLst/>
          </a:prstGeom>
          <a:ln w="28575" cap="flat" cmpd="sng">
            <a:solidFill>
              <a:schemeClr val="tx1"/>
            </a:solidFill>
            <a:prstDash val="solid"/>
            <a:headEnd type="none" w="med" len="med"/>
            <a:tailEnd type="none" w="med" len="med"/>
          </a:ln>
        </p:spPr>
      </p:sp>
      <p:sp>
        <p:nvSpPr>
          <p:cNvPr id="93195" name="Line 11"/>
          <p:cNvSpPr/>
          <p:nvPr/>
        </p:nvSpPr>
        <p:spPr>
          <a:xfrm>
            <a:off x="2366963" y="1971675"/>
            <a:ext cx="1587" cy="609600"/>
          </a:xfrm>
          <a:prstGeom prst="line">
            <a:avLst/>
          </a:prstGeom>
          <a:ln w="28575" cap="flat" cmpd="sng">
            <a:solidFill>
              <a:schemeClr val="tx1"/>
            </a:solidFill>
            <a:prstDash val="solid"/>
            <a:headEnd type="none" w="med" len="med"/>
            <a:tailEnd type="none" w="med" len="med"/>
          </a:ln>
        </p:spPr>
      </p:sp>
      <p:sp>
        <p:nvSpPr>
          <p:cNvPr id="93196" name="Line 12"/>
          <p:cNvSpPr/>
          <p:nvPr/>
        </p:nvSpPr>
        <p:spPr>
          <a:xfrm>
            <a:off x="3128963" y="1971675"/>
            <a:ext cx="1587" cy="609600"/>
          </a:xfrm>
          <a:prstGeom prst="line">
            <a:avLst/>
          </a:prstGeom>
          <a:ln w="28575" cap="flat" cmpd="sng">
            <a:solidFill>
              <a:schemeClr val="tx1"/>
            </a:solidFill>
            <a:prstDash val="solid"/>
            <a:headEnd type="none" w="med" len="med"/>
            <a:tailEnd type="none" w="med" len="med"/>
          </a:ln>
        </p:spPr>
      </p:sp>
      <p:sp>
        <p:nvSpPr>
          <p:cNvPr id="93197" name="Line 13"/>
          <p:cNvSpPr/>
          <p:nvPr/>
        </p:nvSpPr>
        <p:spPr>
          <a:xfrm>
            <a:off x="1757363" y="2276475"/>
            <a:ext cx="609600" cy="1588"/>
          </a:xfrm>
          <a:prstGeom prst="line">
            <a:avLst/>
          </a:prstGeom>
          <a:ln w="28575" cap="flat" cmpd="sng">
            <a:solidFill>
              <a:schemeClr val="tx1"/>
            </a:solidFill>
            <a:prstDash val="solid"/>
            <a:headEnd type="none" w="med" len="med"/>
            <a:tailEnd type="triangle" w="med" len="lg"/>
          </a:ln>
        </p:spPr>
      </p:sp>
      <p:sp>
        <p:nvSpPr>
          <p:cNvPr id="93198" name="Line 14"/>
          <p:cNvSpPr/>
          <p:nvPr/>
        </p:nvSpPr>
        <p:spPr>
          <a:xfrm>
            <a:off x="3357563" y="2276475"/>
            <a:ext cx="609600" cy="1588"/>
          </a:xfrm>
          <a:prstGeom prst="line">
            <a:avLst/>
          </a:prstGeom>
          <a:ln w="28575" cap="flat" cmpd="sng">
            <a:solidFill>
              <a:schemeClr val="tx1"/>
            </a:solidFill>
            <a:prstDash val="solid"/>
            <a:headEnd type="none" w="med" len="med"/>
            <a:tailEnd type="triangle" w="med" len="lg"/>
          </a:ln>
        </p:spPr>
      </p:sp>
      <p:sp>
        <p:nvSpPr>
          <p:cNvPr id="93199" name="Line 15"/>
          <p:cNvSpPr/>
          <p:nvPr/>
        </p:nvSpPr>
        <p:spPr>
          <a:xfrm>
            <a:off x="3967163" y="1971675"/>
            <a:ext cx="1143000" cy="1588"/>
          </a:xfrm>
          <a:prstGeom prst="line">
            <a:avLst/>
          </a:prstGeom>
          <a:ln w="28575" cap="flat" cmpd="sng">
            <a:solidFill>
              <a:schemeClr val="tx1"/>
            </a:solidFill>
            <a:prstDash val="solid"/>
            <a:headEnd type="none" w="med" len="med"/>
            <a:tailEnd type="none" w="med" len="med"/>
          </a:ln>
        </p:spPr>
      </p:sp>
      <p:sp>
        <p:nvSpPr>
          <p:cNvPr id="93200" name="Line 16"/>
          <p:cNvSpPr/>
          <p:nvPr/>
        </p:nvSpPr>
        <p:spPr>
          <a:xfrm>
            <a:off x="3967163" y="1971675"/>
            <a:ext cx="1587" cy="609600"/>
          </a:xfrm>
          <a:prstGeom prst="line">
            <a:avLst/>
          </a:prstGeom>
          <a:ln w="28575" cap="flat" cmpd="sng">
            <a:solidFill>
              <a:schemeClr val="tx1"/>
            </a:solidFill>
            <a:prstDash val="solid"/>
            <a:headEnd type="none" w="med" len="med"/>
            <a:tailEnd type="none" w="med" len="med"/>
          </a:ln>
        </p:spPr>
      </p:sp>
      <p:sp>
        <p:nvSpPr>
          <p:cNvPr id="93201" name="Line 17"/>
          <p:cNvSpPr/>
          <p:nvPr/>
        </p:nvSpPr>
        <p:spPr>
          <a:xfrm>
            <a:off x="5110163" y="1971675"/>
            <a:ext cx="1587" cy="609600"/>
          </a:xfrm>
          <a:prstGeom prst="line">
            <a:avLst/>
          </a:prstGeom>
          <a:ln w="28575" cap="flat" cmpd="sng">
            <a:solidFill>
              <a:schemeClr val="tx1"/>
            </a:solidFill>
            <a:prstDash val="solid"/>
            <a:headEnd type="none" w="med" len="med"/>
            <a:tailEnd type="none" w="med" len="med"/>
          </a:ln>
        </p:spPr>
      </p:sp>
      <p:sp>
        <p:nvSpPr>
          <p:cNvPr id="93202" name="Line 18"/>
          <p:cNvSpPr/>
          <p:nvPr/>
        </p:nvSpPr>
        <p:spPr>
          <a:xfrm>
            <a:off x="4729163" y="1971675"/>
            <a:ext cx="1587" cy="609600"/>
          </a:xfrm>
          <a:prstGeom prst="line">
            <a:avLst/>
          </a:prstGeom>
          <a:ln w="28575" cap="flat" cmpd="sng">
            <a:solidFill>
              <a:schemeClr val="tx1"/>
            </a:solidFill>
            <a:prstDash val="solid"/>
            <a:headEnd type="none" w="med" len="med"/>
            <a:tailEnd type="none" w="med" len="med"/>
          </a:ln>
        </p:spPr>
      </p:sp>
      <p:sp>
        <p:nvSpPr>
          <p:cNvPr id="93203" name="Line 19"/>
          <p:cNvSpPr/>
          <p:nvPr/>
        </p:nvSpPr>
        <p:spPr>
          <a:xfrm>
            <a:off x="4957763" y="2276475"/>
            <a:ext cx="457200" cy="1588"/>
          </a:xfrm>
          <a:prstGeom prst="line">
            <a:avLst/>
          </a:prstGeom>
          <a:ln w="28575" cap="flat" cmpd="sng">
            <a:solidFill>
              <a:schemeClr val="tx1"/>
            </a:solidFill>
            <a:prstDash val="solid"/>
            <a:headEnd type="none" w="med" len="med"/>
            <a:tailEnd type="triangle" w="med" len="lg"/>
          </a:ln>
        </p:spPr>
      </p:sp>
      <p:sp>
        <p:nvSpPr>
          <p:cNvPr id="93204" name="Line 20"/>
          <p:cNvSpPr/>
          <p:nvPr/>
        </p:nvSpPr>
        <p:spPr>
          <a:xfrm>
            <a:off x="3967163" y="2581275"/>
            <a:ext cx="1143000" cy="1588"/>
          </a:xfrm>
          <a:prstGeom prst="line">
            <a:avLst/>
          </a:prstGeom>
          <a:ln w="28575" cap="flat" cmpd="sng">
            <a:solidFill>
              <a:schemeClr val="tx1"/>
            </a:solidFill>
            <a:prstDash val="solid"/>
            <a:headEnd type="none" w="med" len="med"/>
            <a:tailEnd type="none" w="med" len="med"/>
          </a:ln>
        </p:spPr>
      </p:sp>
      <p:sp>
        <p:nvSpPr>
          <p:cNvPr id="93205" name="Line 21"/>
          <p:cNvSpPr/>
          <p:nvPr/>
        </p:nvSpPr>
        <p:spPr>
          <a:xfrm>
            <a:off x="7167563" y="2581275"/>
            <a:ext cx="1143000" cy="1588"/>
          </a:xfrm>
          <a:prstGeom prst="line">
            <a:avLst/>
          </a:prstGeom>
          <a:ln w="28575" cap="flat" cmpd="sng">
            <a:solidFill>
              <a:schemeClr val="tx1"/>
            </a:solidFill>
            <a:prstDash val="solid"/>
            <a:headEnd type="none" w="med" len="med"/>
            <a:tailEnd type="none" w="med" len="med"/>
          </a:ln>
        </p:spPr>
      </p:sp>
      <p:sp>
        <p:nvSpPr>
          <p:cNvPr id="93206" name="Line 22"/>
          <p:cNvSpPr/>
          <p:nvPr/>
        </p:nvSpPr>
        <p:spPr>
          <a:xfrm>
            <a:off x="7167563" y="1971675"/>
            <a:ext cx="1143000" cy="1588"/>
          </a:xfrm>
          <a:prstGeom prst="line">
            <a:avLst/>
          </a:prstGeom>
          <a:ln w="28575" cap="flat" cmpd="sng">
            <a:solidFill>
              <a:schemeClr val="tx1"/>
            </a:solidFill>
            <a:prstDash val="solid"/>
            <a:headEnd type="none" w="med" len="med"/>
            <a:tailEnd type="none" w="med" len="med"/>
          </a:ln>
        </p:spPr>
      </p:sp>
      <p:sp>
        <p:nvSpPr>
          <p:cNvPr id="93207" name="Line 23"/>
          <p:cNvSpPr/>
          <p:nvPr/>
        </p:nvSpPr>
        <p:spPr>
          <a:xfrm>
            <a:off x="7167563" y="1971675"/>
            <a:ext cx="1587" cy="609600"/>
          </a:xfrm>
          <a:prstGeom prst="line">
            <a:avLst/>
          </a:prstGeom>
          <a:ln w="28575" cap="flat" cmpd="sng">
            <a:solidFill>
              <a:schemeClr val="tx1"/>
            </a:solidFill>
            <a:prstDash val="solid"/>
            <a:headEnd type="none" w="med" len="med"/>
            <a:tailEnd type="none" w="med" len="med"/>
          </a:ln>
        </p:spPr>
      </p:sp>
      <p:sp>
        <p:nvSpPr>
          <p:cNvPr id="93208" name="Line 24"/>
          <p:cNvSpPr/>
          <p:nvPr/>
        </p:nvSpPr>
        <p:spPr>
          <a:xfrm>
            <a:off x="8310563" y="1971675"/>
            <a:ext cx="1587" cy="609600"/>
          </a:xfrm>
          <a:prstGeom prst="line">
            <a:avLst/>
          </a:prstGeom>
          <a:ln w="28575" cap="flat" cmpd="sng">
            <a:solidFill>
              <a:schemeClr val="tx1"/>
            </a:solidFill>
            <a:prstDash val="solid"/>
            <a:headEnd type="none" w="med" len="med"/>
            <a:tailEnd type="none" w="med" len="med"/>
          </a:ln>
        </p:spPr>
      </p:sp>
      <p:sp>
        <p:nvSpPr>
          <p:cNvPr id="93209" name="Line 25"/>
          <p:cNvSpPr/>
          <p:nvPr/>
        </p:nvSpPr>
        <p:spPr>
          <a:xfrm>
            <a:off x="7929563" y="1971675"/>
            <a:ext cx="1587" cy="609600"/>
          </a:xfrm>
          <a:prstGeom prst="line">
            <a:avLst/>
          </a:prstGeom>
          <a:ln w="28575" cap="flat" cmpd="sng">
            <a:solidFill>
              <a:schemeClr val="tx1"/>
            </a:solidFill>
            <a:prstDash val="solid"/>
            <a:headEnd type="none" w="med" len="med"/>
            <a:tailEnd type="none" w="med" len="med"/>
          </a:ln>
        </p:spPr>
      </p:sp>
      <p:sp>
        <p:nvSpPr>
          <p:cNvPr id="93210" name="Line 26"/>
          <p:cNvSpPr/>
          <p:nvPr/>
        </p:nvSpPr>
        <p:spPr>
          <a:xfrm>
            <a:off x="6786563" y="2276475"/>
            <a:ext cx="381000" cy="1588"/>
          </a:xfrm>
          <a:prstGeom prst="line">
            <a:avLst/>
          </a:prstGeom>
          <a:ln w="28575" cap="flat" cmpd="sng">
            <a:solidFill>
              <a:schemeClr val="tx1"/>
            </a:solidFill>
            <a:prstDash val="solid"/>
            <a:headEnd type="none" w="med" len="med"/>
            <a:tailEnd type="triangle" w="med" len="lg"/>
          </a:ln>
        </p:spPr>
      </p:sp>
      <p:grpSp>
        <p:nvGrpSpPr>
          <p:cNvPr id="93211" name="Group 27"/>
          <p:cNvGrpSpPr/>
          <p:nvPr/>
        </p:nvGrpSpPr>
        <p:grpSpPr>
          <a:xfrm>
            <a:off x="385763" y="2276475"/>
            <a:ext cx="8229600" cy="609600"/>
            <a:chOff x="96" y="1296"/>
            <a:chExt cx="5184" cy="384"/>
          </a:xfrm>
        </p:grpSpPr>
        <p:sp>
          <p:nvSpPr>
            <p:cNvPr id="93285" name="Line 28"/>
            <p:cNvSpPr/>
            <p:nvPr/>
          </p:nvSpPr>
          <p:spPr>
            <a:xfrm flipV="1">
              <a:off x="4992" y="1296"/>
              <a:ext cx="288" cy="0"/>
            </a:xfrm>
            <a:prstGeom prst="line">
              <a:avLst/>
            </a:prstGeom>
            <a:ln w="38100" cap="flat" cmpd="sng">
              <a:solidFill>
                <a:srgbClr val="FF0000"/>
              </a:solidFill>
              <a:prstDash val="solid"/>
              <a:headEnd type="none" w="med" len="med"/>
              <a:tailEnd type="none" w="med" len="med"/>
            </a:ln>
          </p:spPr>
        </p:sp>
        <p:sp>
          <p:nvSpPr>
            <p:cNvPr id="93286" name="Line 29"/>
            <p:cNvSpPr/>
            <p:nvPr/>
          </p:nvSpPr>
          <p:spPr>
            <a:xfrm>
              <a:off x="5280" y="1296"/>
              <a:ext cx="0" cy="384"/>
            </a:xfrm>
            <a:prstGeom prst="line">
              <a:avLst/>
            </a:prstGeom>
            <a:ln w="38100" cap="flat" cmpd="sng">
              <a:solidFill>
                <a:srgbClr val="FF0000"/>
              </a:solidFill>
              <a:prstDash val="solid"/>
              <a:headEnd type="none" w="med" len="med"/>
              <a:tailEnd type="none" w="med" len="med"/>
            </a:ln>
          </p:spPr>
        </p:sp>
        <p:sp>
          <p:nvSpPr>
            <p:cNvPr id="93287" name="Line 30"/>
            <p:cNvSpPr/>
            <p:nvPr/>
          </p:nvSpPr>
          <p:spPr>
            <a:xfrm flipH="1">
              <a:off x="96" y="1680"/>
              <a:ext cx="5184" cy="0"/>
            </a:xfrm>
            <a:prstGeom prst="line">
              <a:avLst/>
            </a:prstGeom>
            <a:ln w="38100" cap="flat" cmpd="sng">
              <a:solidFill>
                <a:srgbClr val="FF0000"/>
              </a:solidFill>
              <a:prstDash val="solid"/>
              <a:headEnd type="none" w="med" len="med"/>
              <a:tailEnd type="none" w="med" len="med"/>
            </a:ln>
          </p:spPr>
        </p:sp>
        <p:sp>
          <p:nvSpPr>
            <p:cNvPr id="93288" name="Line 31"/>
            <p:cNvSpPr/>
            <p:nvPr/>
          </p:nvSpPr>
          <p:spPr>
            <a:xfrm flipV="1">
              <a:off x="96" y="1344"/>
              <a:ext cx="0" cy="336"/>
            </a:xfrm>
            <a:prstGeom prst="line">
              <a:avLst/>
            </a:prstGeom>
            <a:ln w="38100" cap="flat" cmpd="sng">
              <a:solidFill>
                <a:srgbClr val="FF0000"/>
              </a:solidFill>
              <a:prstDash val="solid"/>
              <a:headEnd type="none" w="med" len="med"/>
              <a:tailEnd type="none" w="med" len="med"/>
            </a:ln>
          </p:spPr>
        </p:sp>
        <p:sp>
          <p:nvSpPr>
            <p:cNvPr id="93289" name="Line 32"/>
            <p:cNvSpPr/>
            <p:nvPr/>
          </p:nvSpPr>
          <p:spPr>
            <a:xfrm>
              <a:off x="96" y="1344"/>
              <a:ext cx="336" cy="0"/>
            </a:xfrm>
            <a:prstGeom prst="line">
              <a:avLst/>
            </a:prstGeom>
            <a:ln w="38100" cap="flat" cmpd="sng">
              <a:solidFill>
                <a:srgbClr val="FF0000"/>
              </a:solidFill>
              <a:prstDash val="solid"/>
              <a:headEnd type="none" w="med" len="med"/>
              <a:tailEnd type="triangle" w="med" len="lg"/>
            </a:ln>
          </p:spPr>
        </p:sp>
      </p:grpSp>
      <p:sp>
        <p:nvSpPr>
          <p:cNvPr id="93212" name="Rectangle 33"/>
          <p:cNvSpPr/>
          <p:nvPr/>
        </p:nvSpPr>
        <p:spPr>
          <a:xfrm>
            <a:off x="842963" y="1971675"/>
            <a:ext cx="762000" cy="609600"/>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93213" name="Text Box 34"/>
          <p:cNvSpPr txBox="1"/>
          <p:nvPr/>
        </p:nvSpPr>
        <p:spPr>
          <a:xfrm>
            <a:off x="2062163" y="3724275"/>
            <a:ext cx="6934200" cy="1189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4800" b="0" dirty="0">
                <a:solidFill>
                  <a:schemeClr val="tx1"/>
                </a:solidFill>
                <a:latin typeface="Times New Roman" panose="02020603050405020304" pitchFamily="18" charset="0"/>
                <a:ea typeface="楷体_GB2312" pitchFamily="49" charset="-122"/>
              </a:rPr>
              <a:t>   </a:t>
            </a:r>
            <a:r>
              <a:rPr lang="en-US" altLang="zh-CN" sz="4000" b="0" dirty="0">
                <a:solidFill>
                  <a:schemeClr val="tx1"/>
                </a:solidFill>
                <a:latin typeface="Times New Roman" panose="02020603050405020304" pitchFamily="18" charset="0"/>
                <a:ea typeface="楷体_GB2312" pitchFamily="49" charset="-122"/>
              </a:rPr>
              <a:t>a</a:t>
            </a:r>
            <a:r>
              <a:rPr lang="en-US" altLang="zh-CN" sz="4000" b="0" baseline="-25000" dirty="0">
                <a:solidFill>
                  <a:schemeClr val="tx1"/>
                </a:solidFill>
                <a:latin typeface="Times New Roman" panose="02020603050405020304" pitchFamily="18" charset="0"/>
                <a:ea typeface="楷体_GB2312" pitchFamily="49" charset="-122"/>
              </a:rPr>
              <a:t>1</a:t>
            </a:r>
            <a:r>
              <a:rPr lang="en-US" altLang="zh-CN" sz="4000" b="0" dirty="0">
                <a:solidFill>
                  <a:schemeClr val="tx1"/>
                </a:solidFill>
                <a:latin typeface="Times New Roman" panose="02020603050405020304" pitchFamily="18" charset="0"/>
                <a:ea typeface="楷体_GB2312" pitchFamily="49" charset="-122"/>
              </a:rPr>
              <a:t>          a</a:t>
            </a:r>
            <a:r>
              <a:rPr lang="en-US" altLang="zh-CN" sz="4000" b="0" baseline="-25000" dirty="0">
                <a:solidFill>
                  <a:schemeClr val="tx1"/>
                </a:solidFill>
                <a:latin typeface="Times New Roman" panose="02020603050405020304" pitchFamily="18" charset="0"/>
                <a:ea typeface="楷体_GB2312" pitchFamily="49" charset="-122"/>
              </a:rPr>
              <a:t>2</a:t>
            </a:r>
            <a:r>
              <a:rPr lang="en-US" altLang="zh-CN" sz="4000" b="0" dirty="0">
                <a:solidFill>
                  <a:schemeClr val="tx1"/>
                </a:solidFill>
                <a:latin typeface="Times New Roman" panose="02020603050405020304" pitchFamily="18" charset="0"/>
                <a:ea typeface="楷体_GB2312" pitchFamily="49" charset="-122"/>
              </a:rPr>
              <a:t>       … ...      a</a:t>
            </a:r>
            <a:r>
              <a:rPr lang="en-US" altLang="zh-CN" sz="4000" b="0" baseline="-25000" dirty="0">
                <a:solidFill>
                  <a:schemeClr val="tx1"/>
                </a:solidFill>
                <a:latin typeface="Times New Roman" panose="02020603050405020304" pitchFamily="18" charset="0"/>
                <a:ea typeface="楷体_GB2312" pitchFamily="49" charset="-122"/>
              </a:rPr>
              <a:t>n</a:t>
            </a:r>
            <a:r>
              <a:rPr lang="en-US" altLang="zh-CN" sz="4800" b="0" baseline="-25000" dirty="0">
                <a:solidFill>
                  <a:schemeClr val="tx1"/>
                </a:solidFill>
                <a:latin typeface="Times New Roman" panose="02020603050405020304" pitchFamily="18" charset="0"/>
                <a:ea typeface="楷体_GB2312" pitchFamily="49" charset="-122"/>
              </a:rPr>
              <a:t>  </a:t>
            </a:r>
            <a:endParaRPr lang="en-US" altLang="zh-CN" sz="4800" b="0" baseline="-2500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93214" name="Line 35"/>
          <p:cNvSpPr/>
          <p:nvPr/>
        </p:nvSpPr>
        <p:spPr>
          <a:xfrm>
            <a:off x="842963" y="3952875"/>
            <a:ext cx="1066800" cy="1588"/>
          </a:xfrm>
          <a:prstGeom prst="line">
            <a:avLst/>
          </a:prstGeom>
          <a:ln w="28575" cap="flat" cmpd="sng">
            <a:solidFill>
              <a:schemeClr val="tx1"/>
            </a:solidFill>
            <a:prstDash val="solid"/>
            <a:headEnd type="none" w="med" len="med"/>
            <a:tailEnd type="none" w="med" len="med"/>
          </a:ln>
        </p:spPr>
      </p:sp>
      <p:sp>
        <p:nvSpPr>
          <p:cNvPr id="93215" name="Line 36"/>
          <p:cNvSpPr/>
          <p:nvPr/>
        </p:nvSpPr>
        <p:spPr>
          <a:xfrm>
            <a:off x="842963" y="4633913"/>
            <a:ext cx="1066800" cy="1587"/>
          </a:xfrm>
          <a:prstGeom prst="line">
            <a:avLst/>
          </a:prstGeom>
          <a:ln w="28575" cap="flat" cmpd="sng">
            <a:solidFill>
              <a:schemeClr val="tx1"/>
            </a:solidFill>
            <a:prstDash val="solid"/>
            <a:headEnd type="none" w="med" len="med"/>
            <a:tailEnd type="none" w="med" len="med"/>
          </a:ln>
        </p:spPr>
      </p:sp>
      <p:sp>
        <p:nvSpPr>
          <p:cNvPr id="93216" name="Line 37"/>
          <p:cNvSpPr/>
          <p:nvPr/>
        </p:nvSpPr>
        <p:spPr>
          <a:xfrm>
            <a:off x="1909763" y="3952875"/>
            <a:ext cx="1587" cy="609600"/>
          </a:xfrm>
          <a:prstGeom prst="line">
            <a:avLst/>
          </a:prstGeom>
          <a:ln w="28575" cap="flat" cmpd="sng">
            <a:solidFill>
              <a:schemeClr val="tx1"/>
            </a:solidFill>
            <a:prstDash val="solid"/>
            <a:headEnd type="none" w="med" len="med"/>
            <a:tailEnd type="none" w="med" len="med"/>
          </a:ln>
        </p:spPr>
      </p:sp>
      <p:sp>
        <p:nvSpPr>
          <p:cNvPr id="93217" name="Line 38"/>
          <p:cNvSpPr/>
          <p:nvPr/>
        </p:nvSpPr>
        <p:spPr>
          <a:xfrm>
            <a:off x="842963" y="3952875"/>
            <a:ext cx="1587" cy="609600"/>
          </a:xfrm>
          <a:prstGeom prst="line">
            <a:avLst/>
          </a:prstGeom>
          <a:ln w="28575" cap="flat" cmpd="sng">
            <a:solidFill>
              <a:schemeClr val="tx1"/>
            </a:solidFill>
            <a:prstDash val="solid"/>
            <a:headEnd type="none" w="med" len="med"/>
            <a:tailEnd type="none" w="med" len="med"/>
          </a:ln>
        </p:spPr>
      </p:sp>
      <p:sp>
        <p:nvSpPr>
          <p:cNvPr id="93218" name="Line 39"/>
          <p:cNvSpPr/>
          <p:nvPr/>
        </p:nvSpPr>
        <p:spPr>
          <a:xfrm flipH="1">
            <a:off x="1604963" y="3952875"/>
            <a:ext cx="1587" cy="609600"/>
          </a:xfrm>
          <a:prstGeom prst="line">
            <a:avLst/>
          </a:prstGeom>
          <a:ln w="28575" cap="flat" cmpd="sng">
            <a:solidFill>
              <a:schemeClr val="tx1"/>
            </a:solidFill>
            <a:prstDash val="solid"/>
            <a:headEnd type="none" w="med" len="med"/>
            <a:tailEnd type="none" w="med" len="med"/>
          </a:ln>
        </p:spPr>
      </p:sp>
      <p:sp>
        <p:nvSpPr>
          <p:cNvPr id="93219" name="Line 40"/>
          <p:cNvSpPr/>
          <p:nvPr/>
        </p:nvSpPr>
        <p:spPr>
          <a:xfrm>
            <a:off x="2366963" y="3952875"/>
            <a:ext cx="1066800" cy="1588"/>
          </a:xfrm>
          <a:prstGeom prst="line">
            <a:avLst/>
          </a:prstGeom>
          <a:ln w="28575" cap="flat" cmpd="sng">
            <a:solidFill>
              <a:schemeClr val="tx1"/>
            </a:solidFill>
            <a:prstDash val="solid"/>
            <a:headEnd type="none" w="med" len="med"/>
            <a:tailEnd type="none" w="med" len="med"/>
          </a:ln>
        </p:spPr>
      </p:sp>
      <p:sp>
        <p:nvSpPr>
          <p:cNvPr id="93220" name="Line 41"/>
          <p:cNvSpPr/>
          <p:nvPr/>
        </p:nvSpPr>
        <p:spPr>
          <a:xfrm>
            <a:off x="2366963" y="4633913"/>
            <a:ext cx="1066800" cy="1587"/>
          </a:xfrm>
          <a:prstGeom prst="line">
            <a:avLst/>
          </a:prstGeom>
          <a:ln w="28575" cap="flat" cmpd="sng">
            <a:solidFill>
              <a:schemeClr val="tx1"/>
            </a:solidFill>
            <a:prstDash val="solid"/>
            <a:headEnd type="none" w="med" len="med"/>
            <a:tailEnd type="none" w="med" len="med"/>
          </a:ln>
        </p:spPr>
      </p:sp>
      <p:sp>
        <p:nvSpPr>
          <p:cNvPr id="93221" name="Line 42"/>
          <p:cNvSpPr/>
          <p:nvPr/>
        </p:nvSpPr>
        <p:spPr>
          <a:xfrm>
            <a:off x="3433763" y="3952875"/>
            <a:ext cx="1587" cy="609600"/>
          </a:xfrm>
          <a:prstGeom prst="line">
            <a:avLst/>
          </a:prstGeom>
          <a:ln w="28575" cap="flat" cmpd="sng">
            <a:solidFill>
              <a:schemeClr val="tx1"/>
            </a:solidFill>
            <a:prstDash val="solid"/>
            <a:headEnd type="none" w="med" len="med"/>
            <a:tailEnd type="none" w="med" len="med"/>
          </a:ln>
        </p:spPr>
      </p:sp>
      <p:sp>
        <p:nvSpPr>
          <p:cNvPr id="93222" name="Line 43"/>
          <p:cNvSpPr/>
          <p:nvPr/>
        </p:nvSpPr>
        <p:spPr>
          <a:xfrm>
            <a:off x="2366963" y="3952875"/>
            <a:ext cx="1587" cy="609600"/>
          </a:xfrm>
          <a:prstGeom prst="line">
            <a:avLst/>
          </a:prstGeom>
          <a:ln w="28575" cap="flat" cmpd="sng">
            <a:solidFill>
              <a:schemeClr val="tx1"/>
            </a:solidFill>
            <a:prstDash val="solid"/>
            <a:headEnd type="none" w="med" len="med"/>
            <a:tailEnd type="none" w="med" len="med"/>
          </a:ln>
        </p:spPr>
      </p:sp>
      <p:sp>
        <p:nvSpPr>
          <p:cNvPr id="93223" name="Line 44"/>
          <p:cNvSpPr/>
          <p:nvPr/>
        </p:nvSpPr>
        <p:spPr>
          <a:xfrm>
            <a:off x="3128963" y="3952875"/>
            <a:ext cx="1587" cy="609600"/>
          </a:xfrm>
          <a:prstGeom prst="line">
            <a:avLst/>
          </a:prstGeom>
          <a:ln w="28575" cap="flat" cmpd="sng">
            <a:solidFill>
              <a:schemeClr val="tx1"/>
            </a:solidFill>
            <a:prstDash val="solid"/>
            <a:headEnd type="none" w="med" len="med"/>
            <a:tailEnd type="none" w="med" len="med"/>
          </a:ln>
        </p:spPr>
      </p:sp>
      <p:sp>
        <p:nvSpPr>
          <p:cNvPr id="93224" name="Line 45"/>
          <p:cNvSpPr/>
          <p:nvPr/>
        </p:nvSpPr>
        <p:spPr>
          <a:xfrm>
            <a:off x="1757363" y="4329113"/>
            <a:ext cx="609600" cy="1587"/>
          </a:xfrm>
          <a:prstGeom prst="line">
            <a:avLst/>
          </a:prstGeom>
          <a:ln w="28575" cap="flat" cmpd="sng">
            <a:solidFill>
              <a:schemeClr val="tx1"/>
            </a:solidFill>
            <a:prstDash val="solid"/>
            <a:headEnd type="none" w="med" len="med"/>
            <a:tailEnd type="triangle" w="med" len="lg"/>
          </a:ln>
        </p:spPr>
      </p:sp>
      <p:sp>
        <p:nvSpPr>
          <p:cNvPr id="93225" name="Line 46"/>
          <p:cNvSpPr/>
          <p:nvPr/>
        </p:nvSpPr>
        <p:spPr>
          <a:xfrm>
            <a:off x="3357563" y="4329113"/>
            <a:ext cx="609600" cy="1587"/>
          </a:xfrm>
          <a:prstGeom prst="line">
            <a:avLst/>
          </a:prstGeom>
          <a:ln w="28575" cap="flat" cmpd="sng">
            <a:solidFill>
              <a:schemeClr val="tx1"/>
            </a:solidFill>
            <a:prstDash val="solid"/>
            <a:headEnd type="none" w="med" len="med"/>
            <a:tailEnd type="triangle" w="med" len="lg"/>
          </a:ln>
        </p:spPr>
      </p:sp>
      <p:sp>
        <p:nvSpPr>
          <p:cNvPr id="93226" name="Line 47"/>
          <p:cNvSpPr/>
          <p:nvPr/>
        </p:nvSpPr>
        <p:spPr>
          <a:xfrm>
            <a:off x="3967163" y="3952875"/>
            <a:ext cx="1143000" cy="1588"/>
          </a:xfrm>
          <a:prstGeom prst="line">
            <a:avLst/>
          </a:prstGeom>
          <a:ln w="28575" cap="flat" cmpd="sng">
            <a:solidFill>
              <a:schemeClr val="tx1"/>
            </a:solidFill>
            <a:prstDash val="solid"/>
            <a:headEnd type="none" w="med" len="med"/>
            <a:tailEnd type="none" w="med" len="med"/>
          </a:ln>
        </p:spPr>
      </p:sp>
      <p:sp>
        <p:nvSpPr>
          <p:cNvPr id="93227" name="Line 48"/>
          <p:cNvSpPr/>
          <p:nvPr/>
        </p:nvSpPr>
        <p:spPr>
          <a:xfrm>
            <a:off x="3967163" y="3952875"/>
            <a:ext cx="1587" cy="609600"/>
          </a:xfrm>
          <a:prstGeom prst="line">
            <a:avLst/>
          </a:prstGeom>
          <a:ln w="28575" cap="flat" cmpd="sng">
            <a:solidFill>
              <a:schemeClr val="tx1"/>
            </a:solidFill>
            <a:prstDash val="solid"/>
            <a:headEnd type="none" w="med" len="med"/>
            <a:tailEnd type="none" w="med" len="med"/>
          </a:ln>
        </p:spPr>
      </p:sp>
      <p:sp>
        <p:nvSpPr>
          <p:cNvPr id="93228" name="Line 49"/>
          <p:cNvSpPr/>
          <p:nvPr/>
        </p:nvSpPr>
        <p:spPr>
          <a:xfrm>
            <a:off x="5110163" y="3952875"/>
            <a:ext cx="1587" cy="609600"/>
          </a:xfrm>
          <a:prstGeom prst="line">
            <a:avLst/>
          </a:prstGeom>
          <a:ln w="28575" cap="flat" cmpd="sng">
            <a:solidFill>
              <a:schemeClr val="tx1"/>
            </a:solidFill>
            <a:prstDash val="solid"/>
            <a:headEnd type="none" w="med" len="med"/>
            <a:tailEnd type="none" w="med" len="med"/>
          </a:ln>
        </p:spPr>
      </p:sp>
      <p:sp>
        <p:nvSpPr>
          <p:cNvPr id="93229" name="Line 50"/>
          <p:cNvSpPr/>
          <p:nvPr/>
        </p:nvSpPr>
        <p:spPr>
          <a:xfrm>
            <a:off x="4729163" y="3952875"/>
            <a:ext cx="1587" cy="609600"/>
          </a:xfrm>
          <a:prstGeom prst="line">
            <a:avLst/>
          </a:prstGeom>
          <a:ln w="28575" cap="flat" cmpd="sng">
            <a:solidFill>
              <a:schemeClr val="tx1"/>
            </a:solidFill>
            <a:prstDash val="solid"/>
            <a:headEnd type="none" w="med" len="med"/>
            <a:tailEnd type="none" w="med" len="med"/>
          </a:ln>
        </p:spPr>
      </p:sp>
      <p:sp>
        <p:nvSpPr>
          <p:cNvPr id="93230" name="Line 51"/>
          <p:cNvSpPr/>
          <p:nvPr/>
        </p:nvSpPr>
        <p:spPr>
          <a:xfrm>
            <a:off x="4957763" y="4329113"/>
            <a:ext cx="457200" cy="1587"/>
          </a:xfrm>
          <a:prstGeom prst="line">
            <a:avLst/>
          </a:prstGeom>
          <a:ln w="28575" cap="flat" cmpd="sng">
            <a:solidFill>
              <a:schemeClr val="tx1"/>
            </a:solidFill>
            <a:prstDash val="solid"/>
            <a:headEnd type="none" w="med" len="med"/>
            <a:tailEnd type="triangle" w="med" len="lg"/>
          </a:ln>
        </p:spPr>
      </p:sp>
      <p:sp>
        <p:nvSpPr>
          <p:cNvPr id="93231" name="Line 52"/>
          <p:cNvSpPr/>
          <p:nvPr/>
        </p:nvSpPr>
        <p:spPr>
          <a:xfrm>
            <a:off x="3967163" y="4633913"/>
            <a:ext cx="1143000" cy="1587"/>
          </a:xfrm>
          <a:prstGeom prst="line">
            <a:avLst/>
          </a:prstGeom>
          <a:ln w="28575" cap="flat" cmpd="sng">
            <a:solidFill>
              <a:schemeClr val="tx1"/>
            </a:solidFill>
            <a:prstDash val="solid"/>
            <a:headEnd type="none" w="med" len="med"/>
            <a:tailEnd type="none" w="med" len="med"/>
          </a:ln>
        </p:spPr>
      </p:sp>
      <p:sp>
        <p:nvSpPr>
          <p:cNvPr id="93232" name="Line 53"/>
          <p:cNvSpPr/>
          <p:nvPr/>
        </p:nvSpPr>
        <p:spPr>
          <a:xfrm>
            <a:off x="7167563" y="4562475"/>
            <a:ext cx="1143000" cy="1588"/>
          </a:xfrm>
          <a:prstGeom prst="line">
            <a:avLst/>
          </a:prstGeom>
          <a:ln w="28575" cap="flat" cmpd="sng">
            <a:solidFill>
              <a:schemeClr val="tx1"/>
            </a:solidFill>
            <a:prstDash val="solid"/>
            <a:headEnd type="none" w="med" len="med"/>
            <a:tailEnd type="none" w="med" len="med"/>
          </a:ln>
        </p:spPr>
      </p:sp>
      <p:sp>
        <p:nvSpPr>
          <p:cNvPr id="93233" name="Line 54"/>
          <p:cNvSpPr/>
          <p:nvPr/>
        </p:nvSpPr>
        <p:spPr>
          <a:xfrm>
            <a:off x="7167563" y="3952875"/>
            <a:ext cx="1143000" cy="1588"/>
          </a:xfrm>
          <a:prstGeom prst="line">
            <a:avLst/>
          </a:prstGeom>
          <a:ln w="28575" cap="flat" cmpd="sng">
            <a:solidFill>
              <a:schemeClr val="tx1"/>
            </a:solidFill>
            <a:prstDash val="solid"/>
            <a:headEnd type="none" w="med" len="med"/>
            <a:tailEnd type="none" w="med" len="med"/>
          </a:ln>
        </p:spPr>
      </p:sp>
      <p:sp>
        <p:nvSpPr>
          <p:cNvPr id="93234" name="Line 55"/>
          <p:cNvSpPr/>
          <p:nvPr/>
        </p:nvSpPr>
        <p:spPr>
          <a:xfrm>
            <a:off x="7167563" y="3952875"/>
            <a:ext cx="1587" cy="609600"/>
          </a:xfrm>
          <a:prstGeom prst="line">
            <a:avLst/>
          </a:prstGeom>
          <a:ln w="28575" cap="flat" cmpd="sng">
            <a:solidFill>
              <a:schemeClr val="tx1"/>
            </a:solidFill>
            <a:prstDash val="solid"/>
            <a:headEnd type="none" w="med" len="med"/>
            <a:tailEnd type="none" w="med" len="med"/>
          </a:ln>
        </p:spPr>
      </p:sp>
      <p:sp>
        <p:nvSpPr>
          <p:cNvPr id="93235" name="Line 56"/>
          <p:cNvSpPr/>
          <p:nvPr/>
        </p:nvSpPr>
        <p:spPr>
          <a:xfrm>
            <a:off x="8310563" y="3952875"/>
            <a:ext cx="1587" cy="609600"/>
          </a:xfrm>
          <a:prstGeom prst="line">
            <a:avLst/>
          </a:prstGeom>
          <a:ln w="28575" cap="flat" cmpd="sng">
            <a:solidFill>
              <a:schemeClr val="tx1"/>
            </a:solidFill>
            <a:prstDash val="solid"/>
            <a:headEnd type="none" w="med" len="med"/>
            <a:tailEnd type="none" w="med" len="med"/>
          </a:ln>
        </p:spPr>
      </p:sp>
      <p:sp>
        <p:nvSpPr>
          <p:cNvPr id="93236" name="Line 57"/>
          <p:cNvSpPr/>
          <p:nvPr/>
        </p:nvSpPr>
        <p:spPr>
          <a:xfrm>
            <a:off x="7929563" y="3952875"/>
            <a:ext cx="1587" cy="609600"/>
          </a:xfrm>
          <a:prstGeom prst="line">
            <a:avLst/>
          </a:prstGeom>
          <a:ln w="28575" cap="flat" cmpd="sng">
            <a:solidFill>
              <a:schemeClr val="tx1"/>
            </a:solidFill>
            <a:prstDash val="solid"/>
            <a:headEnd type="none" w="med" len="med"/>
            <a:tailEnd type="none" w="med" len="med"/>
          </a:ln>
        </p:spPr>
      </p:sp>
      <p:sp>
        <p:nvSpPr>
          <p:cNvPr id="93237" name="Line 58"/>
          <p:cNvSpPr/>
          <p:nvPr/>
        </p:nvSpPr>
        <p:spPr>
          <a:xfrm>
            <a:off x="6786563" y="4329113"/>
            <a:ext cx="381000" cy="1587"/>
          </a:xfrm>
          <a:prstGeom prst="line">
            <a:avLst/>
          </a:prstGeom>
          <a:ln w="28575" cap="flat" cmpd="sng">
            <a:solidFill>
              <a:schemeClr val="tx1"/>
            </a:solidFill>
            <a:prstDash val="solid"/>
            <a:headEnd type="none" w="med" len="med"/>
            <a:tailEnd type="triangle" w="med" len="lg"/>
          </a:ln>
        </p:spPr>
      </p:sp>
      <p:grpSp>
        <p:nvGrpSpPr>
          <p:cNvPr id="93238" name="Group 59"/>
          <p:cNvGrpSpPr/>
          <p:nvPr/>
        </p:nvGrpSpPr>
        <p:grpSpPr>
          <a:xfrm>
            <a:off x="385763" y="4257675"/>
            <a:ext cx="8229600" cy="609600"/>
            <a:chOff x="96" y="2544"/>
            <a:chExt cx="5184" cy="384"/>
          </a:xfrm>
        </p:grpSpPr>
        <p:sp>
          <p:nvSpPr>
            <p:cNvPr id="93280" name="Line 60"/>
            <p:cNvSpPr/>
            <p:nvPr/>
          </p:nvSpPr>
          <p:spPr>
            <a:xfrm flipV="1">
              <a:off x="4992" y="2544"/>
              <a:ext cx="288" cy="0"/>
            </a:xfrm>
            <a:prstGeom prst="line">
              <a:avLst/>
            </a:prstGeom>
            <a:ln w="38100" cap="flat" cmpd="sng">
              <a:solidFill>
                <a:srgbClr val="FF0000"/>
              </a:solidFill>
              <a:prstDash val="solid"/>
              <a:headEnd type="none" w="med" len="med"/>
              <a:tailEnd type="none" w="med" len="med"/>
            </a:ln>
          </p:spPr>
        </p:sp>
        <p:sp>
          <p:nvSpPr>
            <p:cNvPr id="93281" name="Line 61"/>
            <p:cNvSpPr/>
            <p:nvPr/>
          </p:nvSpPr>
          <p:spPr>
            <a:xfrm>
              <a:off x="5280" y="2544"/>
              <a:ext cx="0" cy="384"/>
            </a:xfrm>
            <a:prstGeom prst="line">
              <a:avLst/>
            </a:prstGeom>
            <a:ln w="38100" cap="flat" cmpd="sng">
              <a:solidFill>
                <a:srgbClr val="FF0000"/>
              </a:solidFill>
              <a:prstDash val="solid"/>
              <a:headEnd type="none" w="med" len="med"/>
              <a:tailEnd type="none" w="med" len="med"/>
            </a:ln>
          </p:spPr>
        </p:sp>
        <p:sp>
          <p:nvSpPr>
            <p:cNvPr id="93282" name="Line 62"/>
            <p:cNvSpPr/>
            <p:nvPr/>
          </p:nvSpPr>
          <p:spPr>
            <a:xfrm flipH="1">
              <a:off x="96" y="2928"/>
              <a:ext cx="5184" cy="0"/>
            </a:xfrm>
            <a:prstGeom prst="line">
              <a:avLst/>
            </a:prstGeom>
            <a:ln w="38100" cap="flat" cmpd="sng">
              <a:solidFill>
                <a:srgbClr val="FF0000"/>
              </a:solidFill>
              <a:prstDash val="solid"/>
              <a:headEnd type="none" w="med" len="med"/>
              <a:tailEnd type="none" w="med" len="med"/>
            </a:ln>
          </p:spPr>
        </p:sp>
        <p:sp>
          <p:nvSpPr>
            <p:cNvPr id="93283" name="Line 63"/>
            <p:cNvSpPr/>
            <p:nvPr/>
          </p:nvSpPr>
          <p:spPr>
            <a:xfrm flipV="1">
              <a:off x="96" y="2592"/>
              <a:ext cx="0" cy="336"/>
            </a:xfrm>
            <a:prstGeom prst="line">
              <a:avLst/>
            </a:prstGeom>
            <a:ln w="38100" cap="flat" cmpd="sng">
              <a:solidFill>
                <a:srgbClr val="FF0000"/>
              </a:solidFill>
              <a:prstDash val="solid"/>
              <a:headEnd type="none" w="med" len="med"/>
              <a:tailEnd type="none" w="med" len="med"/>
            </a:ln>
          </p:spPr>
        </p:sp>
        <p:sp>
          <p:nvSpPr>
            <p:cNvPr id="93284" name="Line 64"/>
            <p:cNvSpPr/>
            <p:nvPr/>
          </p:nvSpPr>
          <p:spPr>
            <a:xfrm>
              <a:off x="96" y="2592"/>
              <a:ext cx="336" cy="0"/>
            </a:xfrm>
            <a:prstGeom prst="line">
              <a:avLst/>
            </a:prstGeom>
            <a:ln w="38100" cap="flat" cmpd="sng">
              <a:solidFill>
                <a:srgbClr val="FF0000"/>
              </a:solidFill>
              <a:prstDash val="solid"/>
              <a:headEnd type="none" w="med" len="med"/>
              <a:tailEnd type="triangle" w="med" len="lg"/>
            </a:ln>
          </p:spPr>
        </p:sp>
      </p:grpSp>
      <p:sp>
        <p:nvSpPr>
          <p:cNvPr id="93239" name="Rectangle 65"/>
          <p:cNvSpPr/>
          <p:nvPr/>
        </p:nvSpPr>
        <p:spPr>
          <a:xfrm>
            <a:off x="842963" y="3952875"/>
            <a:ext cx="762000" cy="609600"/>
          </a:xfrm>
          <a:prstGeom prst="rect">
            <a:avLst/>
          </a:prstGeom>
          <a:solidFill>
            <a:srgbClr val="CCFFCC"/>
          </a:solid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93240" name="Line 66"/>
          <p:cNvSpPr/>
          <p:nvPr/>
        </p:nvSpPr>
        <p:spPr>
          <a:xfrm>
            <a:off x="7700963" y="1209675"/>
            <a:ext cx="1587" cy="762000"/>
          </a:xfrm>
          <a:prstGeom prst="line">
            <a:avLst/>
          </a:prstGeom>
          <a:ln w="28575" cap="flat" cmpd="sng">
            <a:solidFill>
              <a:srgbClr val="FF9933"/>
            </a:solidFill>
            <a:prstDash val="solid"/>
            <a:headEnd type="none" w="med" len="med"/>
            <a:tailEnd type="stealth" w="lg" len="lg"/>
          </a:ln>
        </p:spPr>
      </p:sp>
      <p:sp>
        <p:nvSpPr>
          <p:cNvPr id="93241" name="Line 67"/>
          <p:cNvSpPr/>
          <p:nvPr/>
        </p:nvSpPr>
        <p:spPr>
          <a:xfrm>
            <a:off x="7624763" y="3190875"/>
            <a:ext cx="1587" cy="762000"/>
          </a:xfrm>
          <a:prstGeom prst="line">
            <a:avLst/>
          </a:prstGeom>
          <a:ln w="28575" cap="flat" cmpd="sng">
            <a:solidFill>
              <a:srgbClr val="9933FF"/>
            </a:solidFill>
            <a:prstDash val="solid"/>
            <a:headEnd type="none" w="med" len="med"/>
            <a:tailEnd type="stealth" w="lg" len="lg"/>
          </a:ln>
        </p:spPr>
      </p:sp>
      <p:sp>
        <p:nvSpPr>
          <p:cNvPr id="93242" name="Text Box 68"/>
          <p:cNvSpPr txBox="1"/>
          <p:nvPr/>
        </p:nvSpPr>
        <p:spPr>
          <a:xfrm>
            <a:off x="7777163" y="3114675"/>
            <a:ext cx="762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600" b="0" dirty="0">
                <a:solidFill>
                  <a:srgbClr val="9900FF"/>
                </a:solidFill>
                <a:latin typeface="Times New Roman" panose="02020603050405020304" pitchFamily="18" charset="0"/>
                <a:ea typeface="宋体" panose="02010600030101010101" pitchFamily="2" charset="-122"/>
              </a:rPr>
              <a:t>rb</a:t>
            </a:r>
            <a:endParaRPr lang="en-US" altLang="zh-CN" sz="3600" b="0" dirty="0">
              <a:solidFill>
                <a:srgbClr val="9900FF"/>
              </a:solidFill>
              <a:latin typeface="Times New Roman" panose="02020603050405020304" pitchFamily="18" charset="0"/>
              <a:ea typeface="宋体" panose="02010600030101010101" pitchFamily="2" charset="-122"/>
            </a:endParaRPr>
          </a:p>
        </p:txBody>
      </p:sp>
      <p:grpSp>
        <p:nvGrpSpPr>
          <p:cNvPr id="4" name="Group 69"/>
          <p:cNvGrpSpPr/>
          <p:nvPr/>
        </p:nvGrpSpPr>
        <p:grpSpPr>
          <a:xfrm>
            <a:off x="1223963" y="1209675"/>
            <a:ext cx="762000" cy="762000"/>
            <a:chOff x="624" y="624"/>
            <a:chExt cx="480" cy="480"/>
          </a:xfrm>
        </p:grpSpPr>
        <p:sp>
          <p:nvSpPr>
            <p:cNvPr id="93278" name="Text Box 70"/>
            <p:cNvSpPr txBox="1"/>
            <p:nvPr/>
          </p:nvSpPr>
          <p:spPr>
            <a:xfrm>
              <a:off x="624" y="624"/>
              <a:ext cx="480"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600" b="0" dirty="0">
                  <a:solidFill>
                    <a:srgbClr val="990099"/>
                  </a:solidFill>
                  <a:latin typeface="Times New Roman" panose="02020603050405020304" pitchFamily="18" charset="0"/>
                  <a:ea typeface="宋体" panose="02010600030101010101" pitchFamily="2" charset="-122"/>
                </a:rPr>
                <a:t>p</a:t>
              </a:r>
              <a:endParaRPr lang="en-US" altLang="zh-CN" sz="3600" b="0" dirty="0">
                <a:solidFill>
                  <a:srgbClr val="990099"/>
                </a:solidFill>
                <a:latin typeface="Times New Roman" panose="02020603050405020304" pitchFamily="18" charset="0"/>
                <a:ea typeface="宋体" panose="02010600030101010101" pitchFamily="2" charset="-122"/>
              </a:endParaRPr>
            </a:p>
          </p:txBody>
        </p:sp>
        <p:sp>
          <p:nvSpPr>
            <p:cNvPr id="93279" name="Line 71"/>
            <p:cNvSpPr/>
            <p:nvPr/>
          </p:nvSpPr>
          <p:spPr>
            <a:xfrm>
              <a:off x="624" y="624"/>
              <a:ext cx="0" cy="480"/>
            </a:xfrm>
            <a:prstGeom prst="line">
              <a:avLst/>
            </a:prstGeom>
            <a:ln w="28575" cap="flat" cmpd="sng">
              <a:solidFill>
                <a:srgbClr val="800080"/>
              </a:solidFill>
              <a:prstDash val="solid"/>
              <a:headEnd type="none" w="med" len="med"/>
              <a:tailEnd type="stealth" w="lg" len="lg"/>
            </a:ln>
          </p:spPr>
        </p:sp>
      </p:grpSp>
      <p:sp>
        <p:nvSpPr>
          <p:cNvPr id="93244" name="Text Box 72"/>
          <p:cNvSpPr txBox="1"/>
          <p:nvPr/>
        </p:nvSpPr>
        <p:spPr>
          <a:xfrm>
            <a:off x="7853363" y="1209675"/>
            <a:ext cx="762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sz="3600" b="0" dirty="0">
                <a:solidFill>
                  <a:srgbClr val="FF9933"/>
                </a:solidFill>
                <a:latin typeface="Times New Roman" panose="02020603050405020304" pitchFamily="18" charset="0"/>
                <a:ea typeface="宋体" panose="02010600030101010101" pitchFamily="2" charset="-122"/>
              </a:rPr>
              <a:t>ra</a:t>
            </a:r>
            <a:endParaRPr lang="en-US" altLang="zh-CN" sz="3600" b="0" dirty="0">
              <a:solidFill>
                <a:srgbClr val="FF9933"/>
              </a:solidFill>
              <a:latin typeface="Times New Roman" panose="02020603050405020304" pitchFamily="18" charset="0"/>
              <a:ea typeface="宋体" panose="02010600030101010101" pitchFamily="2" charset="-122"/>
            </a:endParaRPr>
          </a:p>
        </p:txBody>
      </p:sp>
      <p:sp>
        <p:nvSpPr>
          <p:cNvPr id="193609" name="Text Box 73"/>
          <p:cNvSpPr txBox="1"/>
          <p:nvPr/>
        </p:nvSpPr>
        <p:spPr>
          <a:xfrm>
            <a:off x="2076450" y="992188"/>
            <a:ext cx="3581400" cy="12207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Tx/>
              <a:buNone/>
            </a:pPr>
            <a:r>
              <a:rPr lang="en-US" altLang="zh-CN" sz="3200" dirty="0">
                <a:solidFill>
                  <a:schemeClr val="tx1"/>
                </a:solidFill>
                <a:latin typeface="Times New Roman" panose="02020603050405020304" pitchFamily="18" charset="0"/>
                <a:ea typeface="楷体_GB2312" pitchFamily="49" charset="-122"/>
              </a:rPr>
              <a:t> </a:t>
            </a:r>
            <a:r>
              <a:rPr lang="en-US" altLang="zh-CN" dirty="0">
                <a:solidFill>
                  <a:srgbClr val="000000"/>
                </a:solidFill>
                <a:latin typeface="Times New Roman" panose="02020603050405020304" pitchFamily="18" charset="0"/>
                <a:ea typeface="楷体_GB2312" pitchFamily="49" charset="-122"/>
              </a:rPr>
              <a:t>p=ra—&gt;next;</a:t>
            </a:r>
            <a:endParaRPr lang="en-US" altLang="zh-CN" dirty="0">
              <a:solidFill>
                <a:srgbClr val="000000"/>
              </a:solidFill>
              <a:latin typeface="Times New Roman" panose="02020603050405020304" pitchFamily="18" charset="0"/>
              <a:ea typeface="楷体_GB2312" pitchFamily="49" charset="-122"/>
            </a:endParaRPr>
          </a:p>
          <a:p>
            <a:pPr marL="0" lvl="0" indent="0" algn="ctr" eaLnBrk="1" hangingPunct="1">
              <a:spcBef>
                <a:spcPct val="50000"/>
              </a:spcBef>
              <a:buClrTx/>
              <a:buNone/>
            </a:pPr>
            <a:endParaRPr lang="en-US" altLang="zh-CN" b="0" dirty="0">
              <a:solidFill>
                <a:srgbClr val="000000"/>
              </a:solidFill>
              <a:latin typeface="Comic Sans MS" panose="030F0702030302020204" pitchFamily="66" charset="0"/>
              <a:ea typeface="宋体" panose="02010600030101010101" pitchFamily="2" charset="-122"/>
            </a:endParaRPr>
          </a:p>
        </p:txBody>
      </p:sp>
      <p:sp>
        <p:nvSpPr>
          <p:cNvPr id="193610" name="Text Box 74"/>
          <p:cNvSpPr txBox="1"/>
          <p:nvPr/>
        </p:nvSpPr>
        <p:spPr>
          <a:xfrm>
            <a:off x="8081963" y="2124075"/>
            <a:ext cx="609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endParaRPr lang="zh-CN" altLang="zh-CN" sz="1800" b="0" dirty="0">
              <a:solidFill>
                <a:schemeClr val="tx1"/>
              </a:solidFill>
              <a:latin typeface="Comic Sans MS" panose="030F0702030302020204" pitchFamily="66" charset="0"/>
              <a:ea typeface="宋体" panose="02010600030101010101" pitchFamily="2" charset="-122"/>
            </a:endParaRPr>
          </a:p>
        </p:txBody>
      </p:sp>
      <p:grpSp>
        <p:nvGrpSpPr>
          <p:cNvPr id="5" name="Group 75"/>
          <p:cNvGrpSpPr/>
          <p:nvPr/>
        </p:nvGrpSpPr>
        <p:grpSpPr>
          <a:xfrm>
            <a:off x="0" y="5149850"/>
            <a:ext cx="8534400" cy="914400"/>
            <a:chOff x="0" y="1200"/>
            <a:chExt cx="5376" cy="576"/>
          </a:xfrm>
        </p:grpSpPr>
        <p:sp useBgFill="1">
          <p:nvSpPr>
            <p:cNvPr id="93274" name="AutoShape 76"/>
            <p:cNvSpPr/>
            <p:nvPr/>
          </p:nvSpPr>
          <p:spPr>
            <a:xfrm>
              <a:off x="4944" y="1200"/>
              <a:ext cx="384" cy="14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5" name="AutoShape 77"/>
            <p:cNvSpPr/>
            <p:nvPr/>
          </p:nvSpPr>
          <p:spPr>
            <a:xfrm>
              <a:off x="5184" y="1296"/>
              <a:ext cx="192"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6" name="AutoShape 78"/>
            <p:cNvSpPr/>
            <p:nvPr/>
          </p:nvSpPr>
          <p:spPr>
            <a:xfrm>
              <a:off x="0" y="1536"/>
              <a:ext cx="5280" cy="240"/>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7" name="AutoShape 79"/>
            <p:cNvSpPr/>
            <p:nvPr/>
          </p:nvSpPr>
          <p:spPr>
            <a:xfrm>
              <a:off x="0" y="1200"/>
              <a:ext cx="384"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sp>
        <p:nvSpPr>
          <p:cNvPr id="193616" name="Text Box 80"/>
          <p:cNvSpPr txBox="1"/>
          <p:nvPr/>
        </p:nvSpPr>
        <p:spPr>
          <a:xfrm>
            <a:off x="360363" y="5113338"/>
            <a:ext cx="7010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50000"/>
              </a:spcBef>
              <a:buClrTx/>
              <a:buNone/>
            </a:pPr>
            <a:r>
              <a:rPr lang="en-US" altLang="zh-CN" dirty="0">
                <a:solidFill>
                  <a:srgbClr val="000000"/>
                </a:solidFill>
                <a:latin typeface="Times New Roman" panose="02020603050405020304" pitchFamily="18" charset="0"/>
                <a:ea typeface="楷体_GB2312" pitchFamily="49" charset="-122"/>
              </a:rPr>
              <a:t>ra—&gt;next=(rb—&gt;next)—&gt;next;</a:t>
            </a:r>
            <a:endParaRPr lang="en-US" altLang="zh-CN" dirty="0">
              <a:solidFill>
                <a:srgbClr val="000000"/>
              </a:solidFill>
              <a:latin typeface="Times New Roman" panose="02020603050405020304" pitchFamily="18" charset="0"/>
              <a:ea typeface="楷体_GB2312" pitchFamily="49" charset="-122"/>
            </a:endParaRPr>
          </a:p>
        </p:txBody>
      </p:sp>
      <p:sp useBgFill="1">
        <p:nvSpPr>
          <p:cNvPr id="193617" name="AutoShape 81"/>
          <p:cNvSpPr/>
          <p:nvPr/>
        </p:nvSpPr>
        <p:spPr>
          <a:xfrm>
            <a:off x="766763" y="3495675"/>
            <a:ext cx="1600200" cy="1143000"/>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93618" name="Text Box 82"/>
          <p:cNvSpPr txBox="1"/>
          <p:nvPr/>
        </p:nvSpPr>
        <p:spPr>
          <a:xfrm>
            <a:off x="1347788" y="5689600"/>
            <a:ext cx="3429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Tx/>
              <a:buNone/>
            </a:pPr>
            <a:r>
              <a:rPr lang="en-US" altLang="zh-CN" dirty="0">
                <a:solidFill>
                  <a:srgbClr val="000000"/>
                </a:solidFill>
                <a:latin typeface="Times New Roman" panose="02020603050405020304" pitchFamily="18" charset="0"/>
                <a:ea typeface="楷体_GB2312" pitchFamily="49" charset="-122"/>
              </a:rPr>
              <a:t>free(rb—&gt;next);</a:t>
            </a:r>
            <a:endParaRPr lang="en-US" altLang="zh-CN" dirty="0">
              <a:solidFill>
                <a:srgbClr val="000000"/>
              </a:solidFill>
              <a:latin typeface="Times New Roman" panose="02020603050405020304" pitchFamily="18" charset="0"/>
              <a:ea typeface="楷体_GB2312" pitchFamily="49" charset="-122"/>
            </a:endParaRPr>
          </a:p>
        </p:txBody>
      </p:sp>
      <p:grpSp>
        <p:nvGrpSpPr>
          <p:cNvPr id="6" name="Group 83"/>
          <p:cNvGrpSpPr/>
          <p:nvPr/>
        </p:nvGrpSpPr>
        <p:grpSpPr>
          <a:xfrm>
            <a:off x="233363" y="2200275"/>
            <a:ext cx="8534400" cy="914400"/>
            <a:chOff x="0" y="1200"/>
            <a:chExt cx="5376" cy="576"/>
          </a:xfrm>
        </p:grpSpPr>
        <p:sp useBgFill="1">
          <p:nvSpPr>
            <p:cNvPr id="93270" name="AutoShape 84"/>
            <p:cNvSpPr/>
            <p:nvPr/>
          </p:nvSpPr>
          <p:spPr>
            <a:xfrm>
              <a:off x="4944" y="1200"/>
              <a:ext cx="384" cy="14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1" name="AutoShape 85"/>
            <p:cNvSpPr/>
            <p:nvPr/>
          </p:nvSpPr>
          <p:spPr>
            <a:xfrm>
              <a:off x="5184" y="1296"/>
              <a:ext cx="192"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2" name="AutoShape 86"/>
            <p:cNvSpPr/>
            <p:nvPr/>
          </p:nvSpPr>
          <p:spPr>
            <a:xfrm>
              <a:off x="0" y="1536"/>
              <a:ext cx="5280" cy="240"/>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73" name="AutoShape 87"/>
            <p:cNvSpPr/>
            <p:nvPr/>
          </p:nvSpPr>
          <p:spPr>
            <a:xfrm>
              <a:off x="0" y="1200"/>
              <a:ext cx="384"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7" name="Group 88"/>
          <p:cNvGrpSpPr/>
          <p:nvPr/>
        </p:nvGrpSpPr>
        <p:grpSpPr>
          <a:xfrm>
            <a:off x="2062163" y="2276475"/>
            <a:ext cx="6629400" cy="1676400"/>
            <a:chOff x="1152" y="1296"/>
            <a:chExt cx="4176" cy="1056"/>
          </a:xfrm>
        </p:grpSpPr>
        <p:sp>
          <p:nvSpPr>
            <p:cNvPr id="93265" name="Line 89"/>
            <p:cNvSpPr/>
            <p:nvPr/>
          </p:nvSpPr>
          <p:spPr>
            <a:xfrm flipV="1">
              <a:off x="5040" y="1296"/>
              <a:ext cx="288" cy="0"/>
            </a:xfrm>
            <a:prstGeom prst="line">
              <a:avLst/>
            </a:prstGeom>
            <a:ln w="38100" cap="flat" cmpd="sng">
              <a:solidFill>
                <a:srgbClr val="FF0000"/>
              </a:solidFill>
              <a:prstDash val="solid"/>
              <a:headEnd type="none" w="med" len="med"/>
              <a:tailEnd type="none" w="med" len="med"/>
            </a:ln>
          </p:spPr>
        </p:sp>
        <p:sp>
          <p:nvSpPr>
            <p:cNvPr id="93266" name="Line 90"/>
            <p:cNvSpPr/>
            <p:nvPr/>
          </p:nvSpPr>
          <p:spPr>
            <a:xfrm>
              <a:off x="5328" y="1296"/>
              <a:ext cx="0" cy="384"/>
            </a:xfrm>
            <a:prstGeom prst="line">
              <a:avLst/>
            </a:prstGeom>
            <a:ln w="38100" cap="flat" cmpd="sng">
              <a:solidFill>
                <a:srgbClr val="FF0000"/>
              </a:solidFill>
              <a:prstDash val="solid"/>
              <a:headEnd type="none" w="med" len="med"/>
              <a:tailEnd type="none" w="med" len="med"/>
            </a:ln>
          </p:spPr>
        </p:sp>
        <p:sp>
          <p:nvSpPr>
            <p:cNvPr id="93267" name="Line 91"/>
            <p:cNvSpPr/>
            <p:nvPr/>
          </p:nvSpPr>
          <p:spPr>
            <a:xfrm flipH="1">
              <a:off x="1152" y="1680"/>
              <a:ext cx="4176" cy="0"/>
            </a:xfrm>
            <a:prstGeom prst="line">
              <a:avLst/>
            </a:prstGeom>
            <a:ln w="38100" cap="flat" cmpd="sng">
              <a:solidFill>
                <a:srgbClr val="FF0000"/>
              </a:solidFill>
              <a:prstDash val="solid"/>
              <a:headEnd type="none" w="med" len="med"/>
              <a:tailEnd type="none" w="med" len="med"/>
            </a:ln>
          </p:spPr>
        </p:sp>
        <p:sp>
          <p:nvSpPr>
            <p:cNvPr id="93268" name="Line 92"/>
            <p:cNvSpPr/>
            <p:nvPr/>
          </p:nvSpPr>
          <p:spPr>
            <a:xfrm flipV="1">
              <a:off x="1152" y="1680"/>
              <a:ext cx="0" cy="672"/>
            </a:xfrm>
            <a:prstGeom prst="line">
              <a:avLst/>
            </a:prstGeom>
            <a:ln w="38100" cap="flat" cmpd="sng">
              <a:solidFill>
                <a:srgbClr val="FF0000"/>
              </a:solidFill>
              <a:prstDash val="solid"/>
              <a:headEnd type="none" w="med" len="med"/>
              <a:tailEnd type="none" w="med" len="med"/>
            </a:ln>
          </p:spPr>
        </p:sp>
        <p:sp>
          <p:nvSpPr>
            <p:cNvPr id="93269" name="Line 93"/>
            <p:cNvSpPr/>
            <p:nvPr/>
          </p:nvSpPr>
          <p:spPr>
            <a:xfrm>
              <a:off x="1152" y="2352"/>
              <a:ext cx="240" cy="0"/>
            </a:xfrm>
            <a:prstGeom prst="line">
              <a:avLst/>
            </a:prstGeom>
            <a:ln w="38100" cap="flat" cmpd="sng">
              <a:solidFill>
                <a:srgbClr val="FF0000"/>
              </a:solidFill>
              <a:prstDash val="solid"/>
              <a:headEnd type="none" w="med" len="med"/>
              <a:tailEnd type="triangle" w="med" len="lg"/>
            </a:ln>
          </p:spPr>
        </p:sp>
      </p:grpSp>
      <p:grpSp>
        <p:nvGrpSpPr>
          <p:cNvPr id="8" name="Group 94"/>
          <p:cNvGrpSpPr/>
          <p:nvPr/>
        </p:nvGrpSpPr>
        <p:grpSpPr>
          <a:xfrm>
            <a:off x="233363" y="4105275"/>
            <a:ext cx="8534400" cy="914400"/>
            <a:chOff x="0" y="1200"/>
            <a:chExt cx="5376" cy="576"/>
          </a:xfrm>
        </p:grpSpPr>
        <p:sp useBgFill="1">
          <p:nvSpPr>
            <p:cNvPr id="93261" name="AutoShape 95"/>
            <p:cNvSpPr/>
            <p:nvPr/>
          </p:nvSpPr>
          <p:spPr>
            <a:xfrm>
              <a:off x="4944" y="1200"/>
              <a:ext cx="384" cy="14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62" name="AutoShape 96"/>
            <p:cNvSpPr/>
            <p:nvPr/>
          </p:nvSpPr>
          <p:spPr>
            <a:xfrm>
              <a:off x="5184" y="1296"/>
              <a:ext cx="192"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63" name="AutoShape 97"/>
            <p:cNvSpPr/>
            <p:nvPr/>
          </p:nvSpPr>
          <p:spPr>
            <a:xfrm>
              <a:off x="0" y="1536"/>
              <a:ext cx="5280" cy="240"/>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93264" name="AutoShape 98"/>
            <p:cNvSpPr/>
            <p:nvPr/>
          </p:nvSpPr>
          <p:spPr>
            <a:xfrm>
              <a:off x="0" y="1200"/>
              <a:ext cx="384" cy="384"/>
            </a:xfrm>
            <a:prstGeom prst="flowChartProcess">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grpSp>
        <p:nvGrpSpPr>
          <p:cNvPr id="9" name="Group 99"/>
          <p:cNvGrpSpPr/>
          <p:nvPr/>
        </p:nvGrpSpPr>
        <p:grpSpPr>
          <a:xfrm>
            <a:off x="461963" y="2276475"/>
            <a:ext cx="8305800" cy="2743200"/>
            <a:chOff x="144" y="1296"/>
            <a:chExt cx="5232" cy="1728"/>
          </a:xfrm>
        </p:grpSpPr>
        <p:sp>
          <p:nvSpPr>
            <p:cNvPr id="93256" name="Line 100"/>
            <p:cNvSpPr/>
            <p:nvPr/>
          </p:nvSpPr>
          <p:spPr>
            <a:xfrm flipV="1">
              <a:off x="5088" y="2640"/>
              <a:ext cx="288" cy="0"/>
            </a:xfrm>
            <a:prstGeom prst="line">
              <a:avLst/>
            </a:prstGeom>
            <a:ln w="38100" cap="flat" cmpd="sng">
              <a:solidFill>
                <a:srgbClr val="FF0000"/>
              </a:solidFill>
              <a:prstDash val="solid"/>
              <a:headEnd type="none" w="med" len="med"/>
              <a:tailEnd type="none" w="med" len="med"/>
            </a:ln>
          </p:spPr>
        </p:sp>
        <p:sp>
          <p:nvSpPr>
            <p:cNvPr id="93257" name="Line 101"/>
            <p:cNvSpPr/>
            <p:nvPr/>
          </p:nvSpPr>
          <p:spPr>
            <a:xfrm>
              <a:off x="5376" y="2640"/>
              <a:ext cx="0" cy="384"/>
            </a:xfrm>
            <a:prstGeom prst="line">
              <a:avLst/>
            </a:prstGeom>
            <a:ln w="38100" cap="flat" cmpd="sng">
              <a:solidFill>
                <a:srgbClr val="FF0000"/>
              </a:solidFill>
              <a:prstDash val="solid"/>
              <a:headEnd type="none" w="med" len="med"/>
              <a:tailEnd type="none" w="med" len="med"/>
            </a:ln>
          </p:spPr>
        </p:sp>
        <p:sp>
          <p:nvSpPr>
            <p:cNvPr id="93258" name="Line 102"/>
            <p:cNvSpPr/>
            <p:nvPr/>
          </p:nvSpPr>
          <p:spPr>
            <a:xfrm flipH="1">
              <a:off x="144" y="3024"/>
              <a:ext cx="5232" cy="0"/>
            </a:xfrm>
            <a:prstGeom prst="line">
              <a:avLst/>
            </a:prstGeom>
            <a:ln w="38100" cap="flat" cmpd="sng">
              <a:solidFill>
                <a:srgbClr val="FF0000"/>
              </a:solidFill>
              <a:prstDash val="solid"/>
              <a:headEnd type="none" w="med" len="med"/>
              <a:tailEnd type="none" w="med" len="med"/>
            </a:ln>
          </p:spPr>
        </p:sp>
        <p:sp>
          <p:nvSpPr>
            <p:cNvPr id="93259" name="Line 103"/>
            <p:cNvSpPr/>
            <p:nvPr/>
          </p:nvSpPr>
          <p:spPr>
            <a:xfrm flipV="1">
              <a:off x="144" y="1296"/>
              <a:ext cx="0" cy="1728"/>
            </a:xfrm>
            <a:prstGeom prst="line">
              <a:avLst/>
            </a:prstGeom>
            <a:ln w="38100" cap="flat" cmpd="sng">
              <a:solidFill>
                <a:srgbClr val="FF0000"/>
              </a:solidFill>
              <a:prstDash val="solid"/>
              <a:headEnd type="none" w="med" len="med"/>
              <a:tailEnd type="none" w="med" len="med"/>
            </a:ln>
          </p:spPr>
        </p:sp>
        <p:sp>
          <p:nvSpPr>
            <p:cNvPr id="93260" name="Line 104"/>
            <p:cNvSpPr/>
            <p:nvPr/>
          </p:nvSpPr>
          <p:spPr>
            <a:xfrm>
              <a:off x="144" y="1296"/>
              <a:ext cx="240" cy="0"/>
            </a:xfrm>
            <a:prstGeom prst="line">
              <a:avLst/>
            </a:prstGeom>
            <a:ln w="38100" cap="flat" cmpd="sng">
              <a:solidFill>
                <a:srgbClr val="FF0000"/>
              </a:solidFill>
              <a:prstDash val="solid"/>
              <a:headEnd type="none" w="med" len="med"/>
              <a:tailEnd type="triangle" w="med" len="lg"/>
            </a:ln>
          </p:spPr>
        </p:sp>
      </p:grpSp>
      <p:sp>
        <p:nvSpPr>
          <p:cNvPr id="193641" name="Text Box 105"/>
          <p:cNvSpPr txBox="1"/>
          <p:nvPr/>
        </p:nvSpPr>
        <p:spPr>
          <a:xfrm>
            <a:off x="1327150" y="6080125"/>
            <a:ext cx="365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Tx/>
              <a:buNone/>
            </a:pPr>
            <a:r>
              <a:rPr lang="en-US" altLang="zh-CN" dirty="0">
                <a:solidFill>
                  <a:srgbClr val="000000"/>
                </a:solidFill>
                <a:latin typeface="Times New Roman" panose="02020603050405020304" pitchFamily="18" charset="0"/>
                <a:ea typeface="楷体_GB2312" pitchFamily="49" charset="-122"/>
              </a:rPr>
              <a:t>rb—&gt;next=p;</a:t>
            </a:r>
            <a:endParaRPr lang="en-US" altLang="zh-CN" dirty="0">
              <a:solidFill>
                <a:srgbClr val="000000"/>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6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1936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6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36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6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3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09" grpId="0"/>
      <p:bldP spid="193610" grpId="0"/>
      <p:bldP spid="193616" grpId="0"/>
      <p:bldP spid="193617" grpId="0" animBg="1"/>
      <p:bldP spid="193618" grpId="0"/>
      <p:bldP spid="19364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p:nvPr/>
        </p:nvSpPr>
        <p:spPr>
          <a:xfrm>
            <a:off x="685800" y="1524000"/>
            <a:ext cx="8458200" cy="66421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linklist  connect(linklist &amp;ra, linklist &amp;rb)</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p=ra—&gt;next;</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ra—&gt;next=(rb—&gt;next)—&gt;next;</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free(rb—&gt;next);</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rb—&gt;next=p;</a:t>
            </a:r>
            <a:endParaRPr lang="en-US" altLang="zh-CN" sz="3200" dirty="0">
              <a:solidFill>
                <a:srgbClr val="000000"/>
              </a:solidFill>
              <a:latin typeface="Times New Roman" panose="02020603050405020304" pitchFamily="18" charset="0"/>
              <a:ea typeface="楷体_GB2312" pitchFamily="49" charset="-122"/>
            </a:endParaRPr>
          </a:p>
          <a:p>
            <a:pPr marL="342900" lvl="0" indent="-342900" eaLnBrk="1" hangingPunct="1">
              <a:buClrTx/>
              <a:buNone/>
            </a:pPr>
            <a:r>
              <a:rPr lang="en-US" altLang="zh-CN" sz="3200" dirty="0">
                <a:solidFill>
                  <a:srgbClr val="000000"/>
                </a:solidFill>
                <a:latin typeface="Times New Roman" panose="02020603050405020304" pitchFamily="18" charset="0"/>
                <a:ea typeface="楷体_GB2312" pitchFamily="49" charset="-122"/>
              </a:rPr>
              <a:t>   }</a:t>
            </a:r>
            <a:endParaRPr lang="en-US" altLang="zh-CN" sz="3200" b="0" dirty="0">
              <a:solidFill>
                <a:srgbClr val="000000"/>
              </a:solidFill>
              <a:latin typeface="Comic Sans MS" panose="030F0702030302020204" pitchFamily="66" charset="0"/>
              <a:ea typeface="楷体_GB2312" pitchFamily="49" charset="-122"/>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p:nvPr/>
        </p:nvSpPr>
        <p:spPr>
          <a:xfrm>
            <a:off x="519113" y="200025"/>
            <a:ext cx="2012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双向链表</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95587" name="Text Box 3"/>
          <p:cNvSpPr txBox="1"/>
          <p:nvPr/>
        </p:nvSpPr>
        <p:spPr>
          <a:xfrm>
            <a:off x="396875" y="1314450"/>
            <a:ext cx="7929563"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双向链表</a:t>
            </a:r>
            <a:r>
              <a:rPr lang="en-US" altLang="zh-CN" dirty="0">
                <a:solidFill>
                  <a:schemeClr val="hlink"/>
                </a:solidFill>
                <a:latin typeface="Times New Roman" panose="02020603050405020304" pitchFamily="18" charset="0"/>
                <a:ea typeface="宋体" panose="02010600030101010101" pitchFamily="2" charset="-122"/>
              </a:rPr>
              <a:t>(Doubly linked list)</a:t>
            </a:r>
            <a:r>
              <a:rPr lang="zh-CN" altLang="en-US" dirty="0">
                <a:solidFill>
                  <a:schemeClr val="hlink"/>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在单链表的每个结点中再</a:t>
            </a:r>
            <a:r>
              <a:rPr lang="zh-CN" altLang="en-US" b="0" dirty="0">
                <a:solidFill>
                  <a:srgbClr val="FF0000"/>
                </a:solidFill>
                <a:latin typeface="Times New Roman" panose="02020603050405020304" pitchFamily="18" charset="0"/>
                <a:ea typeface="宋体" panose="02010600030101010101" pitchFamily="2" charset="-122"/>
              </a:rPr>
              <a:t>增加一个指向其前驱的指针域</a:t>
            </a:r>
            <a:r>
              <a:rPr lang="en-US" altLang="zh-CN" b="0" dirty="0">
                <a:solidFill>
                  <a:srgbClr val="FF0000"/>
                </a:solidFill>
                <a:latin typeface="Times New Roman" panose="02020603050405020304" pitchFamily="18" charset="0"/>
                <a:ea typeface="宋体" panose="02010600030101010101" pitchFamily="2" charset="-122"/>
              </a:rPr>
              <a:t>prior</a:t>
            </a:r>
            <a:r>
              <a:rPr lang="zh-CN" altLang="en-US" b="0" dirty="0">
                <a:solidFill>
                  <a:srgbClr val="000000"/>
                </a:solidFill>
                <a:latin typeface="Times New Roman" panose="02020603050405020304" pitchFamily="18" charset="0"/>
                <a:ea typeface="宋体" panose="02010600030101010101" pitchFamily="2" charset="-122"/>
              </a:rPr>
              <a:t>。这样形成的链表中有两个方向不同的链，故称为双向链表。</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95588" name="Text Box 4"/>
          <p:cNvSpPr txBox="1"/>
          <p:nvPr/>
        </p:nvSpPr>
        <p:spPr>
          <a:xfrm>
            <a:off x="965200" y="3562350"/>
            <a:ext cx="7167245" cy="26752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typedef struct</a:t>
            </a:r>
            <a:r>
              <a:rPr lang="en-US" altLang="zh-CN" b="0" dirty="0">
                <a:solidFill>
                  <a:schemeClr val="hlink"/>
                </a:solidFill>
                <a:latin typeface="Times New Roman" panose="02020603050405020304" pitchFamily="18" charset="0"/>
                <a:ea typeface="宋体" panose="02010600030101010101" pitchFamily="2" charset="-122"/>
              </a:rPr>
              <a:t>  DuLNode</a:t>
            </a: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  </a:t>
            </a:r>
            <a:r>
              <a:rPr lang="en-US" altLang="zh-CN" b="0" dirty="0">
                <a:solidFill>
                  <a:schemeClr val="hlink"/>
                </a:solidFill>
                <a:latin typeface="Times New Roman" panose="02020603050405020304" pitchFamily="18" charset="0"/>
                <a:ea typeface="宋体" panose="02010600030101010101" pitchFamily="2" charset="-122"/>
              </a:rPr>
              <a:t>ElemType   data;</a:t>
            </a:r>
            <a:r>
              <a:rPr lang="en-US" altLang="zh-CN" b="0" dirty="0">
                <a:solidFill>
                  <a:schemeClr val="hlink"/>
                </a:solidFill>
                <a:latin typeface="Times New Roman" panose="02020603050405020304" pitchFamily="18" charset="0"/>
                <a:ea typeface="楷体_GB2312" pitchFamily="49" charset="-122"/>
              </a:rPr>
              <a:t>   </a:t>
            </a:r>
            <a:r>
              <a:rPr lang="en-US" altLang="zh-CN" sz="2400" b="0" dirty="0">
                <a:solidFill>
                  <a:srgbClr val="000000"/>
                </a:solidFill>
                <a:latin typeface="宋体" panose="02010600030101010101" pitchFamily="2" charset="-122"/>
                <a:ea typeface="宋体" panose="02010600030101010101" pitchFamily="2" charset="-122"/>
              </a:rPr>
              <a:t>// </a:t>
            </a:r>
            <a:r>
              <a:rPr lang="zh-CN" altLang="en-US" sz="2400" b="0" dirty="0">
                <a:solidFill>
                  <a:srgbClr val="000000"/>
                </a:solidFill>
                <a:latin typeface="宋体" panose="02010600030101010101" pitchFamily="2" charset="-122"/>
                <a:ea typeface="宋体" panose="02010600030101010101" pitchFamily="2" charset="-122"/>
              </a:rPr>
              <a:t>数据域</a:t>
            </a:r>
            <a:endParaRPr lang="zh-CN" altLang="en-US" sz="2400" b="0" dirty="0">
              <a:solidFill>
                <a:srgbClr val="000000"/>
              </a:solidFill>
              <a:latin typeface="宋体" panose="02010600030101010101" pitchFamily="2" charset="-122"/>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struct</a:t>
            </a:r>
            <a:r>
              <a:rPr lang="en-US" altLang="zh-CN" b="0" dirty="0">
                <a:solidFill>
                  <a:schemeClr val="hlink"/>
                </a:solidFill>
                <a:latin typeface="Times New Roman" panose="02020603050405020304" pitchFamily="18" charset="0"/>
                <a:ea typeface="宋体" panose="02010600030101010101" pitchFamily="2" charset="-122"/>
              </a:rPr>
              <a:t> DuLNode   </a:t>
            </a:r>
            <a:r>
              <a:rPr lang="en-US" altLang="zh-CN" dirty="0">
                <a:solidFill>
                  <a:schemeClr val="hlink"/>
                </a:solidFill>
                <a:latin typeface="Times New Roman" panose="02020603050405020304" pitchFamily="18" charset="0"/>
                <a:ea typeface="宋体" panose="02010600030101010101" pitchFamily="2" charset="-122"/>
              </a:rPr>
              <a:t>*</a:t>
            </a:r>
            <a:r>
              <a:rPr lang="en-US" altLang="zh-CN" b="0" dirty="0">
                <a:solidFill>
                  <a:schemeClr val="hlink"/>
                </a:solidFill>
                <a:latin typeface="Times New Roman" panose="02020603050405020304" pitchFamily="18" charset="0"/>
                <a:ea typeface="宋体" panose="02010600030101010101" pitchFamily="2" charset="-122"/>
              </a:rPr>
              <a:t>prior;</a:t>
            </a:r>
            <a:r>
              <a:rPr lang="en-US" altLang="zh-CN" b="0" dirty="0">
                <a:solidFill>
                  <a:schemeClr val="hlink"/>
                </a:solidFill>
                <a:latin typeface="Times New Roman" panose="02020603050405020304" pitchFamily="18" charset="0"/>
                <a:ea typeface="楷体_GB2312" pitchFamily="49" charset="-122"/>
              </a:rPr>
              <a:t> </a:t>
            </a:r>
            <a:r>
              <a:rPr lang="en-US" altLang="zh-CN" sz="2400" b="0" dirty="0">
                <a:solidFill>
                  <a:srgbClr val="000000"/>
                </a:solidFill>
                <a:latin typeface="宋体" panose="02010600030101010101" pitchFamily="2" charset="-122"/>
                <a:ea typeface="宋体" panose="02010600030101010101" pitchFamily="2" charset="-122"/>
              </a:rPr>
              <a:t>// </a:t>
            </a:r>
            <a:r>
              <a:rPr lang="zh-CN" altLang="en-US" sz="2400" b="0" dirty="0">
                <a:solidFill>
                  <a:srgbClr val="000000"/>
                </a:solidFill>
                <a:latin typeface="宋体" panose="02010600030101010101" pitchFamily="2" charset="-122"/>
                <a:ea typeface="宋体" panose="02010600030101010101" pitchFamily="2" charset="-122"/>
              </a:rPr>
              <a:t>指向前驱的指针域</a:t>
            </a:r>
            <a:endParaRPr lang="zh-CN" altLang="en-US" sz="2400" b="0" dirty="0">
              <a:solidFill>
                <a:srgbClr val="000000"/>
              </a:solidFill>
              <a:latin typeface="宋体" panose="02010600030101010101" pitchFamily="2" charset="-122"/>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struct</a:t>
            </a:r>
            <a:r>
              <a:rPr lang="en-US" altLang="zh-CN" b="0" dirty="0">
                <a:solidFill>
                  <a:schemeClr val="hlink"/>
                </a:solidFill>
                <a:latin typeface="Times New Roman" panose="02020603050405020304" pitchFamily="18" charset="0"/>
                <a:ea typeface="宋体" panose="02010600030101010101" pitchFamily="2" charset="-122"/>
              </a:rPr>
              <a:t> DuLNode   *next;  </a:t>
            </a:r>
            <a:r>
              <a:rPr lang="en-US" altLang="zh-CN" sz="2400" b="0" dirty="0">
                <a:solidFill>
                  <a:srgbClr val="000000"/>
                </a:solidFill>
                <a:latin typeface="宋体" panose="02010600030101010101" pitchFamily="2" charset="-122"/>
                <a:ea typeface="宋体" panose="02010600030101010101" pitchFamily="2" charset="-122"/>
              </a:rPr>
              <a:t>// </a:t>
            </a:r>
            <a:r>
              <a:rPr lang="zh-CN" altLang="en-US" sz="2400" b="0" dirty="0">
                <a:solidFill>
                  <a:srgbClr val="000000"/>
                </a:solidFill>
                <a:latin typeface="宋体" panose="02010600030101010101" pitchFamily="2" charset="-122"/>
                <a:ea typeface="宋体" panose="02010600030101010101" pitchFamily="2" charset="-122"/>
              </a:rPr>
              <a:t>指向后继的指针域</a:t>
            </a:r>
            <a:endParaRPr lang="zh-CN" altLang="en-US" sz="2400" b="0" dirty="0">
              <a:solidFill>
                <a:srgbClr val="000000"/>
              </a:solidFill>
              <a:latin typeface="宋体" panose="02010600030101010101" pitchFamily="2" charset="-122"/>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a:t>
            </a:r>
            <a:r>
              <a:rPr lang="en-US" altLang="zh-CN" b="0" dirty="0">
                <a:solidFill>
                  <a:schemeClr val="hlink"/>
                </a:solidFill>
                <a:latin typeface="Times New Roman" panose="02020603050405020304" pitchFamily="18" charset="0"/>
                <a:ea typeface="宋体" panose="02010600030101010101" pitchFamily="2" charset="-122"/>
              </a:rPr>
              <a:t> DuLNode, </a:t>
            </a:r>
            <a:r>
              <a:rPr lang="en-US" altLang="zh-CN" dirty="0">
                <a:solidFill>
                  <a:schemeClr val="hlink"/>
                </a:solidFill>
                <a:latin typeface="Times New Roman" panose="02020603050405020304" pitchFamily="18" charset="0"/>
                <a:ea typeface="宋体" panose="02010600030101010101" pitchFamily="2" charset="-122"/>
              </a:rPr>
              <a:t>*</a:t>
            </a:r>
            <a:r>
              <a:rPr lang="en-US" altLang="zh-CN" b="0" dirty="0">
                <a:solidFill>
                  <a:schemeClr val="hlink"/>
                </a:solidFill>
                <a:latin typeface="Times New Roman" panose="02020603050405020304" pitchFamily="18" charset="0"/>
                <a:ea typeface="宋体" panose="02010600030101010101" pitchFamily="2" charset="-122"/>
              </a:rPr>
              <a:t>DuLinkList;</a:t>
            </a:r>
            <a:endParaRPr lang="en-US" altLang="zh-CN" b="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Effect transition="in" filter="blinds(vertical)">
                                      <p:cBhvr>
                                        <p:cTn id="13" dur="1000"/>
                                        <p:tgtEl>
                                          <p:spTgt spid="19558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95588"/>
                                        </p:tgtEl>
                                        <p:attrNameLst>
                                          <p:attrName>style.visibility</p:attrName>
                                        </p:attrNameLst>
                                      </p:cBhvr>
                                      <p:to>
                                        <p:strVal val="visible"/>
                                      </p:to>
                                    </p:set>
                                    <p:animEffect transition="in" filter="strips(downRight)">
                                      <p:cBhvr>
                                        <p:cTn id="18"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P spid="195587" grpId="0"/>
      <p:bldP spid="19558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p:nvPr/>
        </p:nvSpPr>
        <p:spPr>
          <a:xfrm>
            <a:off x="204788" y="157163"/>
            <a:ext cx="29273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双向循环链表</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96259" name="Text Box 3"/>
          <p:cNvSpPr txBox="1"/>
          <p:nvPr/>
        </p:nvSpPr>
        <p:spPr>
          <a:xfrm>
            <a:off x="684213" y="1524000"/>
            <a:ext cx="1000125"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楷体_GB2312" pitchFamily="49" charset="-122"/>
              </a:rPr>
              <a:t>空表</a:t>
            </a:r>
            <a:endParaRPr lang="zh-CN" altLang="en-US" sz="3200" dirty="0">
              <a:solidFill>
                <a:schemeClr val="hlink"/>
              </a:solidFill>
              <a:latin typeface="Times New Roman" panose="02020603050405020304" pitchFamily="18" charset="0"/>
              <a:ea typeface="楷体_GB2312" pitchFamily="49" charset="-122"/>
            </a:endParaRPr>
          </a:p>
        </p:txBody>
      </p:sp>
      <p:sp>
        <p:nvSpPr>
          <p:cNvPr id="96260" name="Text Box 4"/>
          <p:cNvSpPr txBox="1"/>
          <p:nvPr/>
        </p:nvSpPr>
        <p:spPr>
          <a:xfrm>
            <a:off x="684213" y="3324225"/>
            <a:ext cx="140811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chemeClr val="hlink"/>
                </a:solidFill>
                <a:latin typeface="Times New Roman" panose="02020603050405020304" pitchFamily="18" charset="0"/>
                <a:ea typeface="楷体_GB2312" pitchFamily="49" charset="-122"/>
              </a:rPr>
              <a:t>非空表</a:t>
            </a:r>
            <a:endParaRPr lang="zh-CN" altLang="en-US" sz="3200" dirty="0">
              <a:solidFill>
                <a:schemeClr val="hlink"/>
              </a:solidFill>
              <a:latin typeface="Times New Roman" panose="02020603050405020304" pitchFamily="18" charset="0"/>
              <a:ea typeface="楷体_GB2312" pitchFamily="49" charset="-122"/>
            </a:endParaRPr>
          </a:p>
        </p:txBody>
      </p:sp>
      <p:sp>
        <p:nvSpPr>
          <p:cNvPr id="197637" name="Text Box 5"/>
          <p:cNvSpPr txBox="1"/>
          <p:nvPr/>
        </p:nvSpPr>
        <p:spPr>
          <a:xfrm>
            <a:off x="2436813" y="4438650"/>
            <a:ext cx="6934200" cy="1189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4800" b="0" dirty="0">
                <a:solidFill>
                  <a:schemeClr val="tx1"/>
                </a:solidFill>
                <a:latin typeface="Times New Roman" panose="02020603050405020304" pitchFamily="18" charset="0"/>
                <a:ea typeface="楷体_GB2312" pitchFamily="49" charset="-122"/>
              </a:rPr>
              <a:t>   </a:t>
            </a:r>
            <a:r>
              <a:rPr lang="en-US" altLang="zh-CN" sz="4000" b="0" dirty="0">
                <a:solidFill>
                  <a:schemeClr val="tx1"/>
                </a:solidFill>
                <a:latin typeface="Times New Roman" panose="02020603050405020304" pitchFamily="18" charset="0"/>
                <a:ea typeface="楷体_GB2312" pitchFamily="49" charset="-122"/>
              </a:rPr>
              <a:t>a</a:t>
            </a:r>
            <a:r>
              <a:rPr lang="en-US" altLang="zh-CN" sz="4000" b="0" baseline="-25000" dirty="0">
                <a:solidFill>
                  <a:schemeClr val="tx1"/>
                </a:solidFill>
                <a:latin typeface="Times New Roman" panose="02020603050405020304" pitchFamily="18" charset="0"/>
                <a:ea typeface="楷体_GB2312" pitchFamily="49" charset="-122"/>
              </a:rPr>
              <a:t>1</a:t>
            </a:r>
            <a:r>
              <a:rPr lang="en-US" altLang="zh-CN" sz="4000" b="0" dirty="0">
                <a:solidFill>
                  <a:schemeClr val="tx1"/>
                </a:solidFill>
                <a:latin typeface="Times New Roman" panose="02020603050405020304" pitchFamily="18" charset="0"/>
                <a:ea typeface="楷体_GB2312" pitchFamily="49" charset="-122"/>
              </a:rPr>
              <a:t>          a</a:t>
            </a:r>
            <a:r>
              <a:rPr lang="en-US" altLang="zh-CN" sz="4000" b="0" baseline="-25000" dirty="0">
                <a:solidFill>
                  <a:schemeClr val="tx1"/>
                </a:solidFill>
                <a:latin typeface="Times New Roman" panose="02020603050405020304" pitchFamily="18" charset="0"/>
                <a:ea typeface="楷体_GB2312" pitchFamily="49" charset="-122"/>
              </a:rPr>
              <a:t>2</a:t>
            </a:r>
            <a:r>
              <a:rPr lang="en-US" altLang="zh-CN" sz="4000" b="0" dirty="0">
                <a:solidFill>
                  <a:schemeClr val="tx1"/>
                </a:solidFill>
                <a:latin typeface="Times New Roman" panose="02020603050405020304" pitchFamily="18" charset="0"/>
                <a:ea typeface="楷体_GB2312" pitchFamily="49" charset="-122"/>
              </a:rPr>
              <a:t>       … ...       a</a:t>
            </a:r>
            <a:r>
              <a:rPr lang="en-US" altLang="zh-CN" sz="4000" b="0" baseline="-25000" dirty="0">
                <a:solidFill>
                  <a:schemeClr val="tx1"/>
                </a:solidFill>
                <a:latin typeface="Times New Roman" panose="02020603050405020304" pitchFamily="18" charset="0"/>
                <a:ea typeface="楷体_GB2312" pitchFamily="49" charset="-122"/>
              </a:rPr>
              <a:t>n</a:t>
            </a:r>
            <a:endParaRPr lang="en-US" altLang="zh-CN" sz="4000" b="0" baseline="-2500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sz="2400" b="0" dirty="0">
              <a:solidFill>
                <a:schemeClr val="tx1"/>
              </a:solidFill>
              <a:latin typeface="Times New Roman" panose="02020603050405020304" pitchFamily="18" charset="0"/>
              <a:ea typeface="宋体" panose="02010600030101010101" pitchFamily="2" charset="-122"/>
            </a:endParaRPr>
          </a:p>
        </p:txBody>
      </p:sp>
      <p:sp>
        <p:nvSpPr>
          <p:cNvPr id="197638" name="Line 6"/>
          <p:cNvSpPr/>
          <p:nvPr/>
        </p:nvSpPr>
        <p:spPr>
          <a:xfrm>
            <a:off x="1217613" y="4667250"/>
            <a:ext cx="990600" cy="0"/>
          </a:xfrm>
          <a:prstGeom prst="line">
            <a:avLst/>
          </a:prstGeom>
          <a:ln w="9525" cap="flat" cmpd="sng">
            <a:solidFill>
              <a:schemeClr val="tx1"/>
            </a:solidFill>
            <a:prstDash val="solid"/>
            <a:headEnd type="none" w="med" len="med"/>
            <a:tailEnd type="none" w="med" len="med"/>
          </a:ln>
        </p:spPr>
      </p:sp>
      <p:sp>
        <p:nvSpPr>
          <p:cNvPr id="197639" name="Line 7"/>
          <p:cNvSpPr/>
          <p:nvPr/>
        </p:nvSpPr>
        <p:spPr>
          <a:xfrm>
            <a:off x="1217613" y="5276850"/>
            <a:ext cx="990600" cy="0"/>
          </a:xfrm>
          <a:prstGeom prst="line">
            <a:avLst/>
          </a:prstGeom>
          <a:ln w="9525" cap="flat" cmpd="sng">
            <a:solidFill>
              <a:schemeClr val="tx1"/>
            </a:solidFill>
            <a:prstDash val="solid"/>
            <a:headEnd type="none" w="med" len="med"/>
            <a:tailEnd type="none" w="med" len="med"/>
          </a:ln>
        </p:spPr>
      </p:sp>
      <p:sp>
        <p:nvSpPr>
          <p:cNvPr id="197640" name="Line 8"/>
          <p:cNvSpPr/>
          <p:nvPr/>
        </p:nvSpPr>
        <p:spPr>
          <a:xfrm>
            <a:off x="2208213" y="4667250"/>
            <a:ext cx="0" cy="609600"/>
          </a:xfrm>
          <a:prstGeom prst="line">
            <a:avLst/>
          </a:prstGeom>
          <a:ln w="9525" cap="flat" cmpd="sng">
            <a:solidFill>
              <a:schemeClr val="tx1"/>
            </a:solidFill>
            <a:prstDash val="solid"/>
            <a:headEnd type="none" w="med" len="med"/>
            <a:tailEnd type="none" w="med" len="med"/>
          </a:ln>
        </p:spPr>
      </p:sp>
      <p:sp>
        <p:nvSpPr>
          <p:cNvPr id="197641" name="Line 9"/>
          <p:cNvSpPr/>
          <p:nvPr/>
        </p:nvSpPr>
        <p:spPr>
          <a:xfrm>
            <a:off x="1217613" y="4667250"/>
            <a:ext cx="0" cy="609600"/>
          </a:xfrm>
          <a:prstGeom prst="line">
            <a:avLst/>
          </a:prstGeom>
          <a:ln w="9525" cap="flat" cmpd="sng">
            <a:solidFill>
              <a:schemeClr val="tx1"/>
            </a:solidFill>
            <a:prstDash val="solid"/>
            <a:headEnd type="none" w="med" len="med"/>
            <a:tailEnd type="none" w="med" len="med"/>
          </a:ln>
        </p:spPr>
      </p:sp>
      <p:sp>
        <p:nvSpPr>
          <p:cNvPr id="197642" name="Line 10"/>
          <p:cNvSpPr/>
          <p:nvPr/>
        </p:nvSpPr>
        <p:spPr>
          <a:xfrm>
            <a:off x="1903413" y="4667250"/>
            <a:ext cx="0" cy="609600"/>
          </a:xfrm>
          <a:prstGeom prst="line">
            <a:avLst/>
          </a:prstGeom>
          <a:ln w="9525" cap="flat" cmpd="sng">
            <a:solidFill>
              <a:schemeClr val="tx1"/>
            </a:solidFill>
            <a:prstDash val="solid"/>
            <a:headEnd type="none" w="med" len="med"/>
            <a:tailEnd type="none" w="med" len="med"/>
          </a:ln>
        </p:spPr>
      </p:sp>
      <p:sp>
        <p:nvSpPr>
          <p:cNvPr id="197643" name="Line 11"/>
          <p:cNvSpPr/>
          <p:nvPr/>
        </p:nvSpPr>
        <p:spPr>
          <a:xfrm>
            <a:off x="2665413" y="4667250"/>
            <a:ext cx="1066800" cy="0"/>
          </a:xfrm>
          <a:prstGeom prst="line">
            <a:avLst/>
          </a:prstGeom>
          <a:ln w="9525" cap="flat" cmpd="sng">
            <a:solidFill>
              <a:schemeClr val="tx1"/>
            </a:solidFill>
            <a:prstDash val="solid"/>
            <a:headEnd type="none" w="med" len="med"/>
            <a:tailEnd type="none" w="med" len="med"/>
          </a:ln>
        </p:spPr>
      </p:sp>
      <p:sp>
        <p:nvSpPr>
          <p:cNvPr id="197644" name="Line 12"/>
          <p:cNvSpPr/>
          <p:nvPr/>
        </p:nvSpPr>
        <p:spPr>
          <a:xfrm>
            <a:off x="2665413" y="5276850"/>
            <a:ext cx="1066800" cy="0"/>
          </a:xfrm>
          <a:prstGeom prst="line">
            <a:avLst/>
          </a:prstGeom>
          <a:ln w="9525" cap="flat" cmpd="sng">
            <a:solidFill>
              <a:schemeClr val="tx1"/>
            </a:solidFill>
            <a:prstDash val="solid"/>
            <a:headEnd type="none" w="med" len="med"/>
            <a:tailEnd type="none" w="med" len="med"/>
          </a:ln>
        </p:spPr>
      </p:sp>
      <p:sp>
        <p:nvSpPr>
          <p:cNvPr id="197645" name="Line 13"/>
          <p:cNvSpPr/>
          <p:nvPr/>
        </p:nvSpPr>
        <p:spPr>
          <a:xfrm>
            <a:off x="3732213" y="4667250"/>
            <a:ext cx="0" cy="609600"/>
          </a:xfrm>
          <a:prstGeom prst="line">
            <a:avLst/>
          </a:prstGeom>
          <a:ln w="9525" cap="flat" cmpd="sng">
            <a:solidFill>
              <a:schemeClr val="tx1"/>
            </a:solidFill>
            <a:prstDash val="solid"/>
            <a:headEnd type="none" w="med" len="med"/>
            <a:tailEnd type="none" w="med" len="med"/>
          </a:ln>
        </p:spPr>
      </p:sp>
      <p:sp>
        <p:nvSpPr>
          <p:cNvPr id="197646" name="Line 14"/>
          <p:cNvSpPr/>
          <p:nvPr/>
        </p:nvSpPr>
        <p:spPr>
          <a:xfrm>
            <a:off x="2665413" y="4667250"/>
            <a:ext cx="0" cy="609600"/>
          </a:xfrm>
          <a:prstGeom prst="line">
            <a:avLst/>
          </a:prstGeom>
          <a:ln w="9525" cap="flat" cmpd="sng">
            <a:solidFill>
              <a:schemeClr val="tx1"/>
            </a:solidFill>
            <a:prstDash val="solid"/>
            <a:headEnd type="none" w="med" len="med"/>
            <a:tailEnd type="none" w="med" len="med"/>
          </a:ln>
        </p:spPr>
      </p:sp>
      <p:sp>
        <p:nvSpPr>
          <p:cNvPr id="197647" name="Line 15"/>
          <p:cNvSpPr/>
          <p:nvPr/>
        </p:nvSpPr>
        <p:spPr>
          <a:xfrm>
            <a:off x="3427413" y="4667250"/>
            <a:ext cx="0" cy="609600"/>
          </a:xfrm>
          <a:prstGeom prst="line">
            <a:avLst/>
          </a:prstGeom>
          <a:ln w="9525" cap="flat" cmpd="sng">
            <a:solidFill>
              <a:schemeClr val="tx1"/>
            </a:solidFill>
            <a:prstDash val="solid"/>
            <a:headEnd type="none" w="med" len="med"/>
            <a:tailEnd type="none" w="med" len="med"/>
          </a:ln>
        </p:spPr>
      </p:sp>
      <p:sp>
        <p:nvSpPr>
          <p:cNvPr id="197648" name="Line 16"/>
          <p:cNvSpPr/>
          <p:nvPr/>
        </p:nvSpPr>
        <p:spPr>
          <a:xfrm>
            <a:off x="2055813" y="4972050"/>
            <a:ext cx="609600" cy="0"/>
          </a:xfrm>
          <a:prstGeom prst="line">
            <a:avLst/>
          </a:prstGeom>
          <a:ln w="31750" cap="flat" cmpd="sng">
            <a:solidFill>
              <a:schemeClr val="tx1"/>
            </a:solidFill>
            <a:prstDash val="solid"/>
            <a:headEnd type="none" w="med" len="med"/>
            <a:tailEnd type="stealth" w="med" len="lg"/>
          </a:ln>
        </p:spPr>
      </p:sp>
      <p:sp>
        <p:nvSpPr>
          <p:cNvPr id="197649" name="Line 17"/>
          <p:cNvSpPr/>
          <p:nvPr/>
        </p:nvSpPr>
        <p:spPr>
          <a:xfrm>
            <a:off x="3656013" y="4972050"/>
            <a:ext cx="609600" cy="0"/>
          </a:xfrm>
          <a:prstGeom prst="line">
            <a:avLst/>
          </a:prstGeom>
          <a:ln w="31750" cap="flat" cmpd="sng">
            <a:solidFill>
              <a:schemeClr val="tx1"/>
            </a:solidFill>
            <a:prstDash val="solid"/>
            <a:headEnd type="none" w="med" len="med"/>
            <a:tailEnd type="stealth" w="med" len="lg"/>
          </a:ln>
        </p:spPr>
      </p:sp>
      <p:sp>
        <p:nvSpPr>
          <p:cNvPr id="197650" name="Line 18"/>
          <p:cNvSpPr/>
          <p:nvPr/>
        </p:nvSpPr>
        <p:spPr>
          <a:xfrm>
            <a:off x="4265613" y="4667250"/>
            <a:ext cx="1143000" cy="0"/>
          </a:xfrm>
          <a:prstGeom prst="line">
            <a:avLst/>
          </a:prstGeom>
          <a:ln w="9525" cap="flat" cmpd="sng">
            <a:solidFill>
              <a:schemeClr val="tx1"/>
            </a:solidFill>
            <a:prstDash val="solid"/>
            <a:headEnd type="none" w="med" len="med"/>
            <a:tailEnd type="none" w="med" len="med"/>
          </a:ln>
        </p:spPr>
      </p:sp>
      <p:sp>
        <p:nvSpPr>
          <p:cNvPr id="197651" name="Line 19"/>
          <p:cNvSpPr/>
          <p:nvPr/>
        </p:nvSpPr>
        <p:spPr>
          <a:xfrm>
            <a:off x="4265613" y="4667250"/>
            <a:ext cx="0" cy="609600"/>
          </a:xfrm>
          <a:prstGeom prst="line">
            <a:avLst/>
          </a:prstGeom>
          <a:ln w="9525" cap="flat" cmpd="sng">
            <a:solidFill>
              <a:schemeClr val="tx1"/>
            </a:solidFill>
            <a:prstDash val="solid"/>
            <a:headEnd type="none" w="med" len="med"/>
            <a:tailEnd type="none" w="med" len="med"/>
          </a:ln>
        </p:spPr>
      </p:sp>
      <p:sp>
        <p:nvSpPr>
          <p:cNvPr id="197652" name="Line 20"/>
          <p:cNvSpPr/>
          <p:nvPr/>
        </p:nvSpPr>
        <p:spPr>
          <a:xfrm>
            <a:off x="5408613" y="4667250"/>
            <a:ext cx="0" cy="609600"/>
          </a:xfrm>
          <a:prstGeom prst="line">
            <a:avLst/>
          </a:prstGeom>
          <a:ln w="9525" cap="flat" cmpd="sng">
            <a:solidFill>
              <a:schemeClr val="tx1"/>
            </a:solidFill>
            <a:prstDash val="solid"/>
            <a:headEnd type="none" w="med" len="med"/>
            <a:tailEnd type="none" w="med" len="med"/>
          </a:ln>
        </p:spPr>
      </p:sp>
      <p:sp>
        <p:nvSpPr>
          <p:cNvPr id="197653" name="Line 21"/>
          <p:cNvSpPr/>
          <p:nvPr/>
        </p:nvSpPr>
        <p:spPr>
          <a:xfrm>
            <a:off x="5103813" y="4667250"/>
            <a:ext cx="0" cy="609600"/>
          </a:xfrm>
          <a:prstGeom prst="line">
            <a:avLst/>
          </a:prstGeom>
          <a:ln w="9525" cap="flat" cmpd="sng">
            <a:solidFill>
              <a:schemeClr val="tx1"/>
            </a:solidFill>
            <a:prstDash val="solid"/>
            <a:headEnd type="none" w="med" len="med"/>
            <a:tailEnd type="none" w="med" len="med"/>
          </a:ln>
        </p:spPr>
      </p:sp>
      <p:sp>
        <p:nvSpPr>
          <p:cNvPr id="197654" name="Line 22"/>
          <p:cNvSpPr/>
          <p:nvPr/>
        </p:nvSpPr>
        <p:spPr>
          <a:xfrm>
            <a:off x="5256213" y="4972050"/>
            <a:ext cx="457200" cy="0"/>
          </a:xfrm>
          <a:prstGeom prst="line">
            <a:avLst/>
          </a:prstGeom>
          <a:ln w="31750" cap="flat" cmpd="sng">
            <a:solidFill>
              <a:schemeClr val="tx1"/>
            </a:solidFill>
            <a:prstDash val="solid"/>
            <a:headEnd type="none" w="med" len="med"/>
            <a:tailEnd type="stealth" w="med" len="lg"/>
          </a:ln>
        </p:spPr>
      </p:sp>
      <p:sp>
        <p:nvSpPr>
          <p:cNvPr id="197655" name="Line 23"/>
          <p:cNvSpPr/>
          <p:nvPr/>
        </p:nvSpPr>
        <p:spPr>
          <a:xfrm>
            <a:off x="4265613" y="5276850"/>
            <a:ext cx="1143000" cy="0"/>
          </a:xfrm>
          <a:prstGeom prst="line">
            <a:avLst/>
          </a:prstGeom>
          <a:ln w="9525" cap="flat" cmpd="sng">
            <a:solidFill>
              <a:schemeClr val="tx1"/>
            </a:solidFill>
            <a:prstDash val="solid"/>
            <a:headEnd type="none" w="med" len="med"/>
            <a:tailEnd type="none" w="med" len="med"/>
          </a:ln>
        </p:spPr>
      </p:sp>
      <p:sp>
        <p:nvSpPr>
          <p:cNvPr id="197656" name="Line 24"/>
          <p:cNvSpPr/>
          <p:nvPr/>
        </p:nvSpPr>
        <p:spPr>
          <a:xfrm>
            <a:off x="7466013" y="5276850"/>
            <a:ext cx="1143000" cy="0"/>
          </a:xfrm>
          <a:prstGeom prst="line">
            <a:avLst/>
          </a:prstGeom>
          <a:ln w="9525" cap="flat" cmpd="sng">
            <a:solidFill>
              <a:schemeClr val="tx1"/>
            </a:solidFill>
            <a:prstDash val="solid"/>
            <a:headEnd type="none" w="med" len="med"/>
            <a:tailEnd type="none" w="med" len="med"/>
          </a:ln>
        </p:spPr>
      </p:sp>
      <p:sp>
        <p:nvSpPr>
          <p:cNvPr id="197657" name="Line 25"/>
          <p:cNvSpPr/>
          <p:nvPr/>
        </p:nvSpPr>
        <p:spPr>
          <a:xfrm>
            <a:off x="7466013" y="4667250"/>
            <a:ext cx="1143000" cy="0"/>
          </a:xfrm>
          <a:prstGeom prst="line">
            <a:avLst/>
          </a:prstGeom>
          <a:ln w="9525" cap="flat" cmpd="sng">
            <a:solidFill>
              <a:schemeClr val="tx1"/>
            </a:solidFill>
            <a:prstDash val="solid"/>
            <a:headEnd type="none" w="med" len="med"/>
            <a:tailEnd type="none" w="med" len="med"/>
          </a:ln>
        </p:spPr>
      </p:sp>
      <p:sp>
        <p:nvSpPr>
          <p:cNvPr id="197658" name="Line 26"/>
          <p:cNvSpPr/>
          <p:nvPr/>
        </p:nvSpPr>
        <p:spPr>
          <a:xfrm>
            <a:off x="7466013" y="4667250"/>
            <a:ext cx="0" cy="609600"/>
          </a:xfrm>
          <a:prstGeom prst="line">
            <a:avLst/>
          </a:prstGeom>
          <a:ln w="9525" cap="flat" cmpd="sng">
            <a:solidFill>
              <a:schemeClr val="tx1"/>
            </a:solidFill>
            <a:prstDash val="solid"/>
            <a:headEnd type="none" w="med" len="med"/>
            <a:tailEnd type="none" w="med" len="med"/>
          </a:ln>
        </p:spPr>
      </p:sp>
      <p:sp>
        <p:nvSpPr>
          <p:cNvPr id="197659" name="Line 27"/>
          <p:cNvSpPr/>
          <p:nvPr/>
        </p:nvSpPr>
        <p:spPr>
          <a:xfrm>
            <a:off x="8609013" y="4667250"/>
            <a:ext cx="0" cy="609600"/>
          </a:xfrm>
          <a:prstGeom prst="line">
            <a:avLst/>
          </a:prstGeom>
          <a:ln w="9525" cap="flat" cmpd="sng">
            <a:solidFill>
              <a:schemeClr val="tx1"/>
            </a:solidFill>
            <a:prstDash val="solid"/>
            <a:headEnd type="none" w="med" len="med"/>
            <a:tailEnd type="none" w="med" len="med"/>
          </a:ln>
        </p:spPr>
      </p:sp>
      <p:sp>
        <p:nvSpPr>
          <p:cNvPr id="197660" name="Line 28"/>
          <p:cNvSpPr/>
          <p:nvPr/>
        </p:nvSpPr>
        <p:spPr>
          <a:xfrm>
            <a:off x="8304213" y="4667250"/>
            <a:ext cx="0" cy="609600"/>
          </a:xfrm>
          <a:prstGeom prst="line">
            <a:avLst/>
          </a:prstGeom>
          <a:ln w="9525" cap="flat" cmpd="sng">
            <a:solidFill>
              <a:schemeClr val="tx1"/>
            </a:solidFill>
            <a:prstDash val="solid"/>
            <a:headEnd type="none" w="med" len="med"/>
            <a:tailEnd type="none" w="med" len="med"/>
          </a:ln>
        </p:spPr>
      </p:sp>
      <p:sp>
        <p:nvSpPr>
          <p:cNvPr id="197661" name="Line 29"/>
          <p:cNvSpPr/>
          <p:nvPr/>
        </p:nvSpPr>
        <p:spPr>
          <a:xfrm>
            <a:off x="7085013" y="4972050"/>
            <a:ext cx="381000" cy="0"/>
          </a:xfrm>
          <a:prstGeom prst="line">
            <a:avLst/>
          </a:prstGeom>
          <a:ln w="31750" cap="flat" cmpd="sng">
            <a:solidFill>
              <a:schemeClr val="tx1"/>
            </a:solidFill>
            <a:prstDash val="solid"/>
            <a:headEnd type="none" w="med" len="med"/>
            <a:tailEnd type="stealth" w="med" len="lg"/>
          </a:ln>
        </p:spPr>
      </p:sp>
      <p:sp>
        <p:nvSpPr>
          <p:cNvPr id="197662" name="Line 30"/>
          <p:cNvSpPr/>
          <p:nvPr/>
        </p:nvSpPr>
        <p:spPr>
          <a:xfrm>
            <a:off x="684213" y="4895850"/>
            <a:ext cx="533400" cy="0"/>
          </a:xfrm>
          <a:prstGeom prst="line">
            <a:avLst/>
          </a:prstGeom>
          <a:ln w="38100" cap="flat" cmpd="sng">
            <a:solidFill>
              <a:srgbClr val="FB415C"/>
            </a:solidFill>
            <a:prstDash val="solid"/>
            <a:headEnd type="none" w="med" len="med"/>
            <a:tailEnd type="stealth" w="med" len="lg"/>
          </a:ln>
        </p:spPr>
      </p:sp>
      <p:sp>
        <p:nvSpPr>
          <p:cNvPr id="197663" name="Line 31"/>
          <p:cNvSpPr/>
          <p:nvPr/>
        </p:nvSpPr>
        <p:spPr>
          <a:xfrm>
            <a:off x="684213" y="3829050"/>
            <a:ext cx="0" cy="1066800"/>
          </a:xfrm>
          <a:prstGeom prst="line">
            <a:avLst/>
          </a:prstGeom>
          <a:ln w="38100" cap="flat" cmpd="sng">
            <a:solidFill>
              <a:srgbClr val="FB415C"/>
            </a:solidFill>
            <a:prstDash val="solid"/>
            <a:headEnd type="none" w="med" len="med"/>
            <a:tailEnd type="none" w="med" len="med"/>
          </a:ln>
        </p:spPr>
      </p:sp>
      <p:sp>
        <p:nvSpPr>
          <p:cNvPr id="197664" name="Line 32"/>
          <p:cNvSpPr/>
          <p:nvPr/>
        </p:nvSpPr>
        <p:spPr>
          <a:xfrm>
            <a:off x="8456613" y="4972050"/>
            <a:ext cx="609600" cy="0"/>
          </a:xfrm>
          <a:prstGeom prst="line">
            <a:avLst/>
          </a:prstGeom>
          <a:ln w="31750" cap="flat" cmpd="sng">
            <a:solidFill>
              <a:schemeClr val="tx1"/>
            </a:solidFill>
            <a:prstDash val="solid"/>
            <a:headEnd type="none" w="med" len="med"/>
            <a:tailEnd type="none" w="med" len="med"/>
          </a:ln>
        </p:spPr>
      </p:sp>
      <p:sp>
        <p:nvSpPr>
          <p:cNvPr id="197665" name="Line 33"/>
          <p:cNvSpPr/>
          <p:nvPr/>
        </p:nvSpPr>
        <p:spPr>
          <a:xfrm>
            <a:off x="9066213" y="4972050"/>
            <a:ext cx="0" cy="762000"/>
          </a:xfrm>
          <a:prstGeom prst="line">
            <a:avLst/>
          </a:prstGeom>
          <a:ln w="31750" cap="flat" cmpd="sng">
            <a:solidFill>
              <a:schemeClr val="tx1"/>
            </a:solidFill>
            <a:prstDash val="solid"/>
            <a:headEnd type="none" w="med" len="med"/>
            <a:tailEnd type="none" w="med" len="med"/>
          </a:ln>
        </p:spPr>
      </p:sp>
      <p:sp>
        <p:nvSpPr>
          <p:cNvPr id="197666" name="Line 34"/>
          <p:cNvSpPr/>
          <p:nvPr/>
        </p:nvSpPr>
        <p:spPr>
          <a:xfrm flipH="1">
            <a:off x="684213" y="5734050"/>
            <a:ext cx="8382000" cy="0"/>
          </a:xfrm>
          <a:prstGeom prst="line">
            <a:avLst/>
          </a:prstGeom>
          <a:ln w="31750" cap="flat" cmpd="sng">
            <a:solidFill>
              <a:schemeClr val="tx1"/>
            </a:solidFill>
            <a:prstDash val="solid"/>
            <a:headEnd type="none" w="med" len="med"/>
            <a:tailEnd type="none" w="med" len="med"/>
          </a:ln>
        </p:spPr>
      </p:sp>
      <p:sp>
        <p:nvSpPr>
          <p:cNvPr id="197667" name="Line 35"/>
          <p:cNvSpPr/>
          <p:nvPr/>
        </p:nvSpPr>
        <p:spPr>
          <a:xfrm flipV="1">
            <a:off x="684213" y="5048250"/>
            <a:ext cx="0" cy="685800"/>
          </a:xfrm>
          <a:prstGeom prst="line">
            <a:avLst/>
          </a:prstGeom>
          <a:ln w="31750" cap="flat" cmpd="sng">
            <a:solidFill>
              <a:schemeClr val="tx1"/>
            </a:solidFill>
            <a:prstDash val="solid"/>
            <a:headEnd type="none" w="med" len="med"/>
            <a:tailEnd type="none" w="med" len="med"/>
          </a:ln>
        </p:spPr>
      </p:sp>
      <p:sp>
        <p:nvSpPr>
          <p:cNvPr id="197668" name="Line 36"/>
          <p:cNvSpPr/>
          <p:nvPr/>
        </p:nvSpPr>
        <p:spPr>
          <a:xfrm>
            <a:off x="684213" y="5048250"/>
            <a:ext cx="533400" cy="0"/>
          </a:xfrm>
          <a:prstGeom prst="line">
            <a:avLst/>
          </a:prstGeom>
          <a:ln w="31750" cap="flat" cmpd="sng">
            <a:solidFill>
              <a:schemeClr val="tx1"/>
            </a:solidFill>
            <a:prstDash val="solid"/>
            <a:headEnd type="none" w="med" len="med"/>
            <a:tailEnd type="stealth" w="med" len="lg"/>
          </a:ln>
        </p:spPr>
      </p:sp>
      <p:sp>
        <p:nvSpPr>
          <p:cNvPr id="197669" name="Line 37"/>
          <p:cNvSpPr/>
          <p:nvPr/>
        </p:nvSpPr>
        <p:spPr>
          <a:xfrm>
            <a:off x="1522413" y="4667250"/>
            <a:ext cx="0" cy="609600"/>
          </a:xfrm>
          <a:prstGeom prst="line">
            <a:avLst/>
          </a:prstGeom>
          <a:ln w="9525" cap="flat" cmpd="sng">
            <a:solidFill>
              <a:schemeClr val="tx1"/>
            </a:solidFill>
            <a:prstDash val="solid"/>
            <a:headEnd type="none" w="med" len="med"/>
            <a:tailEnd type="none" w="med" len="med"/>
          </a:ln>
        </p:spPr>
      </p:sp>
      <p:sp>
        <p:nvSpPr>
          <p:cNvPr id="197670" name="Line 38"/>
          <p:cNvSpPr/>
          <p:nvPr/>
        </p:nvSpPr>
        <p:spPr>
          <a:xfrm>
            <a:off x="7770813" y="4667250"/>
            <a:ext cx="0" cy="609600"/>
          </a:xfrm>
          <a:prstGeom prst="line">
            <a:avLst/>
          </a:prstGeom>
          <a:ln w="9525" cap="flat" cmpd="sng">
            <a:solidFill>
              <a:schemeClr val="tx1"/>
            </a:solidFill>
            <a:prstDash val="solid"/>
            <a:headEnd type="none" w="med" len="med"/>
            <a:tailEnd type="none" w="med" len="med"/>
          </a:ln>
        </p:spPr>
      </p:sp>
      <p:sp>
        <p:nvSpPr>
          <p:cNvPr id="197671" name="Line 39"/>
          <p:cNvSpPr/>
          <p:nvPr/>
        </p:nvSpPr>
        <p:spPr>
          <a:xfrm>
            <a:off x="4570413" y="4667250"/>
            <a:ext cx="0" cy="609600"/>
          </a:xfrm>
          <a:prstGeom prst="line">
            <a:avLst/>
          </a:prstGeom>
          <a:ln w="9525" cap="flat" cmpd="sng">
            <a:solidFill>
              <a:schemeClr val="tx1"/>
            </a:solidFill>
            <a:prstDash val="solid"/>
            <a:headEnd type="none" w="med" len="med"/>
            <a:tailEnd type="none" w="med" len="med"/>
          </a:ln>
        </p:spPr>
      </p:sp>
      <p:sp>
        <p:nvSpPr>
          <p:cNvPr id="197672" name="Line 40"/>
          <p:cNvSpPr/>
          <p:nvPr/>
        </p:nvSpPr>
        <p:spPr>
          <a:xfrm>
            <a:off x="2970213" y="4667250"/>
            <a:ext cx="0" cy="609600"/>
          </a:xfrm>
          <a:prstGeom prst="line">
            <a:avLst/>
          </a:prstGeom>
          <a:ln w="9525" cap="flat" cmpd="sng">
            <a:solidFill>
              <a:schemeClr val="tx1"/>
            </a:solidFill>
            <a:prstDash val="solid"/>
            <a:headEnd type="none" w="med" len="med"/>
            <a:tailEnd type="none" w="med" len="med"/>
          </a:ln>
        </p:spPr>
      </p:sp>
      <p:sp>
        <p:nvSpPr>
          <p:cNvPr id="197673" name="Line 41"/>
          <p:cNvSpPr/>
          <p:nvPr/>
        </p:nvSpPr>
        <p:spPr>
          <a:xfrm flipV="1">
            <a:off x="7618413" y="4362450"/>
            <a:ext cx="0" cy="609600"/>
          </a:xfrm>
          <a:prstGeom prst="line">
            <a:avLst/>
          </a:prstGeom>
          <a:ln w="31750" cap="flat" cmpd="sng">
            <a:solidFill>
              <a:srgbClr val="9900FF"/>
            </a:solidFill>
            <a:prstDash val="solid"/>
            <a:headEnd type="none" w="med" len="med"/>
            <a:tailEnd type="none" w="med" len="med"/>
          </a:ln>
        </p:spPr>
      </p:sp>
      <p:sp>
        <p:nvSpPr>
          <p:cNvPr id="197674" name="Line 42"/>
          <p:cNvSpPr/>
          <p:nvPr/>
        </p:nvSpPr>
        <p:spPr>
          <a:xfrm flipH="1">
            <a:off x="7085013" y="4362450"/>
            <a:ext cx="533400" cy="0"/>
          </a:xfrm>
          <a:prstGeom prst="line">
            <a:avLst/>
          </a:prstGeom>
          <a:ln w="31750" cap="flat" cmpd="sng">
            <a:solidFill>
              <a:srgbClr val="9900FF"/>
            </a:solidFill>
            <a:prstDash val="solid"/>
            <a:headEnd type="none" w="med" len="med"/>
            <a:tailEnd type="stealth" w="med" len="lg"/>
          </a:ln>
        </p:spPr>
      </p:sp>
      <p:sp>
        <p:nvSpPr>
          <p:cNvPr id="197675" name="Line 43"/>
          <p:cNvSpPr/>
          <p:nvPr/>
        </p:nvSpPr>
        <p:spPr>
          <a:xfrm flipV="1">
            <a:off x="4418013" y="4362450"/>
            <a:ext cx="0" cy="609600"/>
          </a:xfrm>
          <a:prstGeom prst="line">
            <a:avLst/>
          </a:prstGeom>
          <a:ln w="31750" cap="flat" cmpd="sng">
            <a:solidFill>
              <a:srgbClr val="9900FF"/>
            </a:solidFill>
            <a:prstDash val="solid"/>
            <a:headEnd type="none" w="med" len="med"/>
            <a:tailEnd type="none" w="med" len="med"/>
          </a:ln>
        </p:spPr>
      </p:sp>
      <p:sp>
        <p:nvSpPr>
          <p:cNvPr id="197676" name="Line 44"/>
          <p:cNvSpPr/>
          <p:nvPr/>
        </p:nvSpPr>
        <p:spPr>
          <a:xfrm flipH="1">
            <a:off x="3198813" y="4362450"/>
            <a:ext cx="1219200" cy="0"/>
          </a:xfrm>
          <a:prstGeom prst="line">
            <a:avLst/>
          </a:prstGeom>
          <a:ln w="31750" cap="flat" cmpd="sng">
            <a:solidFill>
              <a:srgbClr val="9900FF"/>
            </a:solidFill>
            <a:prstDash val="solid"/>
            <a:headEnd type="none" w="med" len="med"/>
            <a:tailEnd type="none" w="med" len="med"/>
          </a:ln>
        </p:spPr>
      </p:sp>
      <p:sp>
        <p:nvSpPr>
          <p:cNvPr id="197677" name="Line 45"/>
          <p:cNvSpPr/>
          <p:nvPr/>
        </p:nvSpPr>
        <p:spPr>
          <a:xfrm>
            <a:off x="3198813" y="4362450"/>
            <a:ext cx="0" cy="304800"/>
          </a:xfrm>
          <a:prstGeom prst="line">
            <a:avLst/>
          </a:prstGeom>
          <a:ln w="31750" cap="flat" cmpd="sng">
            <a:solidFill>
              <a:srgbClr val="9900FF"/>
            </a:solidFill>
            <a:prstDash val="solid"/>
            <a:headEnd type="none" w="med" len="med"/>
            <a:tailEnd type="stealth" w="med" len="lg"/>
          </a:ln>
        </p:spPr>
      </p:sp>
      <p:sp>
        <p:nvSpPr>
          <p:cNvPr id="197678" name="Line 46"/>
          <p:cNvSpPr/>
          <p:nvPr/>
        </p:nvSpPr>
        <p:spPr>
          <a:xfrm flipV="1">
            <a:off x="2817813" y="4362450"/>
            <a:ext cx="0" cy="609600"/>
          </a:xfrm>
          <a:prstGeom prst="line">
            <a:avLst/>
          </a:prstGeom>
          <a:ln w="31750" cap="flat" cmpd="sng">
            <a:solidFill>
              <a:srgbClr val="9900FF"/>
            </a:solidFill>
            <a:prstDash val="solid"/>
            <a:headEnd type="none" w="med" len="med"/>
            <a:tailEnd type="none" w="med" len="med"/>
          </a:ln>
        </p:spPr>
      </p:sp>
      <p:sp>
        <p:nvSpPr>
          <p:cNvPr id="197679" name="Line 47"/>
          <p:cNvSpPr/>
          <p:nvPr/>
        </p:nvSpPr>
        <p:spPr>
          <a:xfrm flipH="1">
            <a:off x="1751013" y="4362450"/>
            <a:ext cx="1066800" cy="0"/>
          </a:xfrm>
          <a:prstGeom prst="line">
            <a:avLst/>
          </a:prstGeom>
          <a:ln w="31750" cap="flat" cmpd="sng">
            <a:solidFill>
              <a:srgbClr val="9900FF"/>
            </a:solidFill>
            <a:prstDash val="solid"/>
            <a:headEnd type="none" w="med" len="med"/>
            <a:tailEnd type="none" w="med" len="med"/>
          </a:ln>
        </p:spPr>
      </p:sp>
      <p:sp>
        <p:nvSpPr>
          <p:cNvPr id="197680" name="Line 48"/>
          <p:cNvSpPr/>
          <p:nvPr/>
        </p:nvSpPr>
        <p:spPr>
          <a:xfrm flipH="1">
            <a:off x="1751013" y="4362450"/>
            <a:ext cx="0" cy="304800"/>
          </a:xfrm>
          <a:prstGeom prst="line">
            <a:avLst/>
          </a:prstGeom>
          <a:ln w="31750" cap="flat" cmpd="sng">
            <a:solidFill>
              <a:srgbClr val="9900FF"/>
            </a:solidFill>
            <a:prstDash val="solid"/>
            <a:headEnd type="none" w="med" len="med"/>
            <a:tailEnd type="stealth" w="med" len="lg"/>
          </a:ln>
        </p:spPr>
      </p:sp>
      <p:sp>
        <p:nvSpPr>
          <p:cNvPr id="197681" name="Line 49"/>
          <p:cNvSpPr/>
          <p:nvPr/>
        </p:nvSpPr>
        <p:spPr>
          <a:xfrm flipV="1">
            <a:off x="1370013" y="4210050"/>
            <a:ext cx="0" cy="762000"/>
          </a:xfrm>
          <a:prstGeom prst="line">
            <a:avLst/>
          </a:prstGeom>
          <a:ln w="31750" cap="flat" cmpd="sng">
            <a:solidFill>
              <a:srgbClr val="9900FF"/>
            </a:solidFill>
            <a:prstDash val="solid"/>
            <a:headEnd type="none" w="med" len="med"/>
            <a:tailEnd type="none" w="med" len="med"/>
          </a:ln>
        </p:spPr>
      </p:sp>
      <p:sp>
        <p:nvSpPr>
          <p:cNvPr id="197682" name="Line 50"/>
          <p:cNvSpPr/>
          <p:nvPr/>
        </p:nvSpPr>
        <p:spPr>
          <a:xfrm>
            <a:off x="1370013" y="4210050"/>
            <a:ext cx="6629400" cy="0"/>
          </a:xfrm>
          <a:prstGeom prst="line">
            <a:avLst/>
          </a:prstGeom>
          <a:ln w="31750" cap="flat" cmpd="sng">
            <a:solidFill>
              <a:srgbClr val="9900FF"/>
            </a:solidFill>
            <a:prstDash val="solid"/>
            <a:headEnd type="none" w="med" len="med"/>
            <a:tailEnd type="none" w="med" len="med"/>
          </a:ln>
        </p:spPr>
      </p:sp>
      <p:sp>
        <p:nvSpPr>
          <p:cNvPr id="197683" name="Line 51"/>
          <p:cNvSpPr/>
          <p:nvPr/>
        </p:nvSpPr>
        <p:spPr>
          <a:xfrm>
            <a:off x="7999413" y="4210050"/>
            <a:ext cx="0" cy="457200"/>
          </a:xfrm>
          <a:prstGeom prst="line">
            <a:avLst/>
          </a:prstGeom>
          <a:ln w="31750" cap="flat" cmpd="sng">
            <a:solidFill>
              <a:srgbClr val="9900FF"/>
            </a:solidFill>
            <a:prstDash val="solid"/>
            <a:headEnd type="none" w="med" len="med"/>
            <a:tailEnd type="stealth" w="med" len="lg"/>
          </a:ln>
        </p:spPr>
      </p:sp>
      <p:sp>
        <p:nvSpPr>
          <p:cNvPr id="197684" name="Rectangle 52"/>
          <p:cNvSpPr/>
          <p:nvPr/>
        </p:nvSpPr>
        <p:spPr>
          <a:xfrm>
            <a:off x="3046413" y="2228850"/>
            <a:ext cx="533400" cy="533400"/>
          </a:xfrm>
          <a:prstGeom prst="rect">
            <a:avLst/>
          </a:prstGeom>
          <a:solidFill>
            <a:srgbClr val="CCFFCC"/>
          </a:solidFill>
          <a:ln w="2857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97685" name="Rectangle 53"/>
          <p:cNvSpPr/>
          <p:nvPr/>
        </p:nvSpPr>
        <p:spPr>
          <a:xfrm>
            <a:off x="3579813" y="2228850"/>
            <a:ext cx="304800" cy="533400"/>
          </a:xfrm>
          <a:prstGeom prst="rect">
            <a:avLst/>
          </a:prstGeom>
          <a:solidFill>
            <a:srgbClr val="F4E4E4"/>
          </a:solidFill>
          <a:ln w="2857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97686" name="Rectangle 54"/>
          <p:cNvSpPr/>
          <p:nvPr/>
        </p:nvSpPr>
        <p:spPr>
          <a:xfrm>
            <a:off x="2741613" y="2228850"/>
            <a:ext cx="304800" cy="533400"/>
          </a:xfrm>
          <a:prstGeom prst="rect">
            <a:avLst/>
          </a:prstGeom>
          <a:solidFill>
            <a:srgbClr val="F4E4E4"/>
          </a:solidFill>
          <a:ln w="2857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97687" name="Line 55"/>
          <p:cNvSpPr/>
          <p:nvPr/>
        </p:nvSpPr>
        <p:spPr>
          <a:xfrm>
            <a:off x="3732213" y="2457450"/>
            <a:ext cx="457200" cy="0"/>
          </a:xfrm>
          <a:prstGeom prst="line">
            <a:avLst/>
          </a:prstGeom>
          <a:ln w="31750" cap="flat" cmpd="sng">
            <a:solidFill>
              <a:schemeClr val="tx1"/>
            </a:solidFill>
            <a:prstDash val="solid"/>
            <a:headEnd type="none" w="med" len="med"/>
            <a:tailEnd type="none" w="med" len="lg"/>
          </a:ln>
        </p:spPr>
      </p:sp>
      <p:sp>
        <p:nvSpPr>
          <p:cNvPr id="197688" name="Line 56"/>
          <p:cNvSpPr/>
          <p:nvPr/>
        </p:nvSpPr>
        <p:spPr>
          <a:xfrm flipV="1">
            <a:off x="4189413" y="1771650"/>
            <a:ext cx="0" cy="685800"/>
          </a:xfrm>
          <a:prstGeom prst="line">
            <a:avLst/>
          </a:prstGeom>
          <a:ln w="31750" cap="flat" cmpd="sng">
            <a:solidFill>
              <a:schemeClr val="tx1"/>
            </a:solidFill>
            <a:prstDash val="solid"/>
            <a:headEnd type="none" w="med" len="med"/>
            <a:tailEnd type="none" w="med" len="lg"/>
          </a:ln>
        </p:spPr>
      </p:sp>
      <p:sp>
        <p:nvSpPr>
          <p:cNvPr id="197689" name="Line 57"/>
          <p:cNvSpPr/>
          <p:nvPr/>
        </p:nvSpPr>
        <p:spPr>
          <a:xfrm flipH="1">
            <a:off x="3503613" y="1771650"/>
            <a:ext cx="685800" cy="0"/>
          </a:xfrm>
          <a:prstGeom prst="line">
            <a:avLst/>
          </a:prstGeom>
          <a:ln w="31750" cap="flat" cmpd="sng">
            <a:solidFill>
              <a:schemeClr val="tx1"/>
            </a:solidFill>
            <a:prstDash val="solid"/>
            <a:headEnd type="none" w="med" len="med"/>
            <a:tailEnd type="none" w="med" len="lg"/>
          </a:ln>
        </p:spPr>
      </p:sp>
      <p:sp>
        <p:nvSpPr>
          <p:cNvPr id="197690" name="Line 58"/>
          <p:cNvSpPr/>
          <p:nvPr/>
        </p:nvSpPr>
        <p:spPr>
          <a:xfrm>
            <a:off x="3503613" y="1771650"/>
            <a:ext cx="0" cy="457200"/>
          </a:xfrm>
          <a:prstGeom prst="line">
            <a:avLst/>
          </a:prstGeom>
          <a:ln w="31750" cap="flat" cmpd="sng">
            <a:solidFill>
              <a:schemeClr val="tx1"/>
            </a:solidFill>
            <a:prstDash val="solid"/>
            <a:headEnd type="none" w="med" len="med"/>
            <a:tailEnd type="stealth" w="med" len="lg"/>
          </a:ln>
        </p:spPr>
      </p:sp>
      <p:sp>
        <p:nvSpPr>
          <p:cNvPr id="197691" name="Line 59"/>
          <p:cNvSpPr/>
          <p:nvPr/>
        </p:nvSpPr>
        <p:spPr>
          <a:xfrm flipH="1">
            <a:off x="2436813" y="2457450"/>
            <a:ext cx="457200" cy="0"/>
          </a:xfrm>
          <a:prstGeom prst="line">
            <a:avLst/>
          </a:prstGeom>
          <a:ln w="31750" cap="flat" cmpd="sng">
            <a:solidFill>
              <a:srgbClr val="9900FF"/>
            </a:solidFill>
            <a:prstDash val="solid"/>
            <a:headEnd type="none" w="med" len="med"/>
            <a:tailEnd type="none" w="med" len="lg"/>
          </a:ln>
        </p:spPr>
      </p:sp>
      <p:sp>
        <p:nvSpPr>
          <p:cNvPr id="197692" name="Line 60"/>
          <p:cNvSpPr/>
          <p:nvPr/>
        </p:nvSpPr>
        <p:spPr>
          <a:xfrm flipV="1">
            <a:off x="2436813" y="1771650"/>
            <a:ext cx="0" cy="685800"/>
          </a:xfrm>
          <a:prstGeom prst="line">
            <a:avLst/>
          </a:prstGeom>
          <a:ln w="31750" cap="flat" cmpd="sng">
            <a:solidFill>
              <a:srgbClr val="9900FF"/>
            </a:solidFill>
            <a:prstDash val="solid"/>
            <a:headEnd type="none" w="med" len="med"/>
            <a:tailEnd type="none" w="med" len="lg"/>
          </a:ln>
        </p:spPr>
      </p:sp>
      <p:sp>
        <p:nvSpPr>
          <p:cNvPr id="197693" name="Line 61"/>
          <p:cNvSpPr/>
          <p:nvPr/>
        </p:nvSpPr>
        <p:spPr>
          <a:xfrm>
            <a:off x="2436813" y="1771650"/>
            <a:ext cx="685800" cy="0"/>
          </a:xfrm>
          <a:prstGeom prst="line">
            <a:avLst/>
          </a:prstGeom>
          <a:ln w="31750" cap="flat" cmpd="sng">
            <a:solidFill>
              <a:srgbClr val="9900FF"/>
            </a:solidFill>
            <a:prstDash val="solid"/>
            <a:headEnd type="none" w="med" len="med"/>
            <a:tailEnd type="none" w="med" len="lg"/>
          </a:ln>
        </p:spPr>
      </p:sp>
      <p:sp>
        <p:nvSpPr>
          <p:cNvPr id="197694" name="Line 62"/>
          <p:cNvSpPr/>
          <p:nvPr/>
        </p:nvSpPr>
        <p:spPr>
          <a:xfrm>
            <a:off x="3122613" y="1771650"/>
            <a:ext cx="0" cy="457200"/>
          </a:xfrm>
          <a:prstGeom prst="line">
            <a:avLst/>
          </a:prstGeom>
          <a:ln w="31750" cap="flat" cmpd="sng">
            <a:solidFill>
              <a:srgbClr val="9900FF"/>
            </a:solidFill>
            <a:prstDash val="solid"/>
            <a:headEnd type="none" w="med" len="med"/>
            <a:tailEnd type="stealth" w="med" len="lg"/>
          </a:ln>
        </p:spPr>
      </p:sp>
      <p:sp>
        <p:nvSpPr>
          <p:cNvPr id="96319" name="Rectangle 63"/>
          <p:cNvSpPr/>
          <p:nvPr/>
        </p:nvSpPr>
        <p:spPr>
          <a:xfrm>
            <a:off x="1522413" y="4667250"/>
            <a:ext cx="381000" cy="609600"/>
          </a:xfrm>
          <a:prstGeom prst="rect">
            <a:avLst/>
          </a:prstGeom>
          <a:solidFill>
            <a:srgbClr val="CCFFCC"/>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197696" name="Line 64"/>
          <p:cNvSpPr/>
          <p:nvPr/>
        </p:nvSpPr>
        <p:spPr>
          <a:xfrm>
            <a:off x="2132013" y="2609850"/>
            <a:ext cx="609600" cy="0"/>
          </a:xfrm>
          <a:prstGeom prst="line">
            <a:avLst/>
          </a:prstGeom>
          <a:ln w="38100" cap="flat" cmpd="sng">
            <a:solidFill>
              <a:srgbClr val="FB415C"/>
            </a:solidFill>
            <a:prstDash val="solid"/>
            <a:headEnd type="none" w="med" len="med"/>
            <a:tailEnd type="stealth" w="med" len="lg"/>
          </a:ln>
        </p:spPr>
      </p:sp>
      <p:sp>
        <p:nvSpPr>
          <p:cNvPr id="197697" name="Line 65"/>
          <p:cNvSpPr/>
          <p:nvPr/>
        </p:nvSpPr>
        <p:spPr>
          <a:xfrm>
            <a:off x="2132013" y="1314450"/>
            <a:ext cx="0" cy="1295400"/>
          </a:xfrm>
          <a:prstGeom prst="line">
            <a:avLst/>
          </a:prstGeom>
          <a:ln w="38100" cap="flat" cmpd="sng">
            <a:solidFill>
              <a:srgbClr val="FB415C"/>
            </a:solidFill>
            <a:prstDash val="solid"/>
            <a:headEnd type="none" w="med" len="med"/>
            <a:tailEnd type="none" w="med" len="med"/>
          </a:ln>
        </p:spPr>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9764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9764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9764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197645"/>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9764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197650"/>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9764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9765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97652"/>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9765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97654"/>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97655"/>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97656"/>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97657"/>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197658"/>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197659"/>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197660"/>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197661"/>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197638"/>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197639"/>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nodeType="afterEffect">
                                  <p:stCondLst>
                                    <p:cond delay="0"/>
                                  </p:stCondLst>
                                  <p:childTnLst>
                                    <p:set>
                                      <p:cBhvr>
                                        <p:cTn id="69" dur="1" fill="hold">
                                          <p:stCondLst>
                                            <p:cond delay="499"/>
                                          </p:stCondLst>
                                        </p:cTn>
                                        <p:tgtEl>
                                          <p:spTgt spid="197640"/>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499"/>
                                          </p:stCondLst>
                                        </p:cTn>
                                        <p:tgtEl>
                                          <p:spTgt spid="197641"/>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nodeType="afterEffect">
                                  <p:stCondLst>
                                    <p:cond delay="0"/>
                                  </p:stCondLst>
                                  <p:childTnLst>
                                    <p:set>
                                      <p:cBhvr>
                                        <p:cTn id="75" dur="1" fill="hold">
                                          <p:stCondLst>
                                            <p:cond delay="499"/>
                                          </p:stCondLst>
                                        </p:cTn>
                                        <p:tgtEl>
                                          <p:spTgt spid="197642"/>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nodeType="afterEffect">
                                  <p:stCondLst>
                                    <p:cond delay="0"/>
                                  </p:stCondLst>
                                  <p:childTnLst>
                                    <p:set>
                                      <p:cBhvr>
                                        <p:cTn id="78" dur="1" fill="hold">
                                          <p:stCondLst>
                                            <p:cond delay="499"/>
                                          </p:stCondLst>
                                        </p:cTn>
                                        <p:tgtEl>
                                          <p:spTgt spid="197648"/>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nodeType="afterEffect">
                                  <p:stCondLst>
                                    <p:cond delay="0"/>
                                  </p:stCondLst>
                                  <p:childTnLst>
                                    <p:set>
                                      <p:cBhvr>
                                        <p:cTn id="81" dur="1" fill="hold">
                                          <p:stCondLst>
                                            <p:cond delay="499"/>
                                          </p:stCondLst>
                                        </p:cTn>
                                        <p:tgtEl>
                                          <p:spTgt spid="197662"/>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nodeType="afterEffect">
                                  <p:stCondLst>
                                    <p:cond delay="0"/>
                                  </p:stCondLst>
                                  <p:childTnLst>
                                    <p:set>
                                      <p:cBhvr>
                                        <p:cTn id="84" dur="1" fill="hold">
                                          <p:stCondLst>
                                            <p:cond delay="499"/>
                                          </p:stCondLst>
                                        </p:cTn>
                                        <p:tgtEl>
                                          <p:spTgt spid="197696"/>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nodeType="afterEffect">
                                  <p:stCondLst>
                                    <p:cond delay="0"/>
                                  </p:stCondLst>
                                  <p:childTnLst>
                                    <p:set>
                                      <p:cBhvr>
                                        <p:cTn id="87" dur="1" fill="hold">
                                          <p:stCondLst>
                                            <p:cond delay="499"/>
                                          </p:stCondLst>
                                        </p:cTn>
                                        <p:tgtEl>
                                          <p:spTgt spid="197663"/>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nodeType="afterEffect">
                                  <p:stCondLst>
                                    <p:cond delay="0"/>
                                  </p:stCondLst>
                                  <p:childTnLst>
                                    <p:set>
                                      <p:cBhvr>
                                        <p:cTn id="90" dur="1" fill="hold">
                                          <p:stCondLst>
                                            <p:cond delay="499"/>
                                          </p:stCondLst>
                                        </p:cTn>
                                        <p:tgtEl>
                                          <p:spTgt spid="197697"/>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nodeType="afterEffect">
                                  <p:stCondLst>
                                    <p:cond delay="0"/>
                                  </p:stCondLst>
                                  <p:childTnLst>
                                    <p:set>
                                      <p:cBhvr>
                                        <p:cTn id="93" dur="1" fill="hold">
                                          <p:stCondLst>
                                            <p:cond delay="499"/>
                                          </p:stCondLst>
                                        </p:cTn>
                                        <p:tgtEl>
                                          <p:spTgt spid="197664"/>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nodeType="afterEffect">
                                  <p:stCondLst>
                                    <p:cond delay="0"/>
                                  </p:stCondLst>
                                  <p:childTnLst>
                                    <p:set>
                                      <p:cBhvr>
                                        <p:cTn id="96" dur="1" fill="hold">
                                          <p:stCondLst>
                                            <p:cond delay="499"/>
                                          </p:stCondLst>
                                        </p:cTn>
                                        <p:tgtEl>
                                          <p:spTgt spid="197665"/>
                                        </p:tgtEl>
                                        <p:attrNameLst>
                                          <p:attrName>style.visibility</p:attrName>
                                        </p:attrNameLst>
                                      </p:cBhvr>
                                      <p:to>
                                        <p:strVal val="visible"/>
                                      </p:to>
                                    </p:set>
                                  </p:childTnLst>
                                </p:cTn>
                              </p:par>
                            </p:childTnLst>
                          </p:cTn>
                        </p:par>
                        <p:par>
                          <p:cTn id="97" fill="hold">
                            <p:stCondLst>
                              <p:cond delay="15500"/>
                            </p:stCondLst>
                            <p:childTnLst>
                              <p:par>
                                <p:cTn id="98" presetID="1" presetClass="entr" presetSubtype="0" fill="hold" nodeType="afterEffect">
                                  <p:stCondLst>
                                    <p:cond delay="0"/>
                                  </p:stCondLst>
                                  <p:childTnLst>
                                    <p:set>
                                      <p:cBhvr>
                                        <p:cTn id="99" dur="1" fill="hold">
                                          <p:stCondLst>
                                            <p:cond delay="499"/>
                                          </p:stCondLst>
                                        </p:cTn>
                                        <p:tgtEl>
                                          <p:spTgt spid="197666"/>
                                        </p:tgtEl>
                                        <p:attrNameLst>
                                          <p:attrName>style.visibility</p:attrName>
                                        </p:attrNameLst>
                                      </p:cBhvr>
                                      <p:to>
                                        <p:strVal val="visible"/>
                                      </p:to>
                                    </p:set>
                                  </p:childTnLst>
                                </p:cTn>
                              </p:par>
                            </p:childTnLst>
                          </p:cTn>
                        </p:par>
                        <p:par>
                          <p:cTn id="100" fill="hold">
                            <p:stCondLst>
                              <p:cond delay="16000"/>
                            </p:stCondLst>
                            <p:childTnLst>
                              <p:par>
                                <p:cTn id="101" presetID="1" presetClass="entr" presetSubtype="0" fill="hold" nodeType="afterEffect">
                                  <p:stCondLst>
                                    <p:cond delay="0"/>
                                  </p:stCondLst>
                                  <p:childTnLst>
                                    <p:set>
                                      <p:cBhvr>
                                        <p:cTn id="102" dur="1" fill="hold">
                                          <p:stCondLst>
                                            <p:cond delay="499"/>
                                          </p:stCondLst>
                                        </p:cTn>
                                        <p:tgtEl>
                                          <p:spTgt spid="197667"/>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nodeType="afterEffect">
                                  <p:stCondLst>
                                    <p:cond delay="0"/>
                                  </p:stCondLst>
                                  <p:childTnLst>
                                    <p:set>
                                      <p:cBhvr>
                                        <p:cTn id="105" dur="1" fill="hold">
                                          <p:stCondLst>
                                            <p:cond delay="499"/>
                                          </p:stCondLst>
                                        </p:cTn>
                                        <p:tgtEl>
                                          <p:spTgt spid="19766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499"/>
                                          </p:stCondLst>
                                        </p:cTn>
                                        <p:tgtEl>
                                          <p:spTgt spid="197669"/>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499"/>
                                          </p:stCondLst>
                                        </p:cTn>
                                        <p:tgtEl>
                                          <p:spTgt spid="197670"/>
                                        </p:tgtEl>
                                        <p:attrNameLst>
                                          <p:attrName>style.visibility</p:attrName>
                                        </p:attrNameLst>
                                      </p:cBhvr>
                                      <p:to>
                                        <p:strVal val="visible"/>
                                      </p:to>
                                    </p:set>
                                  </p:childTnLst>
                                </p:cTn>
                              </p:par>
                            </p:childTnLst>
                          </p:cTn>
                        </p:par>
                        <p:par>
                          <p:cTn id="113" fill="hold">
                            <p:stCondLst>
                              <p:cond delay="1000"/>
                            </p:stCondLst>
                            <p:childTnLst>
                              <p:par>
                                <p:cTn id="114" presetID="1" presetClass="entr" presetSubtype="0" fill="hold" nodeType="afterEffect">
                                  <p:stCondLst>
                                    <p:cond delay="0"/>
                                  </p:stCondLst>
                                  <p:childTnLst>
                                    <p:set>
                                      <p:cBhvr>
                                        <p:cTn id="115" dur="1" fill="hold">
                                          <p:stCondLst>
                                            <p:cond delay="499"/>
                                          </p:stCondLst>
                                        </p:cTn>
                                        <p:tgtEl>
                                          <p:spTgt spid="197671"/>
                                        </p:tgtEl>
                                        <p:attrNameLst>
                                          <p:attrName>style.visibility</p:attrName>
                                        </p:attrNameLst>
                                      </p:cBhvr>
                                      <p:to>
                                        <p:strVal val="visible"/>
                                      </p:to>
                                    </p:se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499"/>
                                          </p:stCondLst>
                                        </p:cTn>
                                        <p:tgtEl>
                                          <p:spTgt spid="197672"/>
                                        </p:tgtEl>
                                        <p:attrNameLst>
                                          <p:attrName>style.visibility</p:attrName>
                                        </p:attrNameLst>
                                      </p:cBhvr>
                                      <p:to>
                                        <p:strVal val="visible"/>
                                      </p:to>
                                    </p:set>
                                  </p:childTnLst>
                                </p:cTn>
                              </p:par>
                            </p:childTnLst>
                          </p:cTn>
                        </p:par>
                        <p:par>
                          <p:cTn id="119" fill="hold">
                            <p:stCondLst>
                              <p:cond delay="2000"/>
                            </p:stCondLst>
                            <p:childTnLst>
                              <p:par>
                                <p:cTn id="120" presetID="1" presetClass="entr" presetSubtype="0" fill="hold" nodeType="afterEffect">
                                  <p:stCondLst>
                                    <p:cond delay="0"/>
                                  </p:stCondLst>
                                  <p:childTnLst>
                                    <p:set>
                                      <p:cBhvr>
                                        <p:cTn id="121" dur="1" fill="hold">
                                          <p:stCondLst>
                                            <p:cond delay="499"/>
                                          </p:stCondLst>
                                        </p:cTn>
                                        <p:tgtEl>
                                          <p:spTgt spid="197673"/>
                                        </p:tgtEl>
                                        <p:attrNameLst>
                                          <p:attrName>style.visibility</p:attrName>
                                        </p:attrNameLst>
                                      </p:cBhvr>
                                      <p:to>
                                        <p:strVal val="visible"/>
                                      </p:to>
                                    </p:set>
                                  </p:childTnLst>
                                </p:cTn>
                              </p:par>
                            </p:childTnLst>
                          </p:cTn>
                        </p:par>
                        <p:par>
                          <p:cTn id="122" fill="hold">
                            <p:stCondLst>
                              <p:cond delay="2500"/>
                            </p:stCondLst>
                            <p:childTnLst>
                              <p:par>
                                <p:cTn id="123" presetID="1" presetClass="entr" presetSubtype="0" fill="hold" nodeType="afterEffect">
                                  <p:stCondLst>
                                    <p:cond delay="0"/>
                                  </p:stCondLst>
                                  <p:childTnLst>
                                    <p:set>
                                      <p:cBhvr>
                                        <p:cTn id="124" dur="1" fill="hold">
                                          <p:stCondLst>
                                            <p:cond delay="499"/>
                                          </p:stCondLst>
                                        </p:cTn>
                                        <p:tgtEl>
                                          <p:spTgt spid="197674"/>
                                        </p:tgtEl>
                                        <p:attrNameLst>
                                          <p:attrName>style.visibility</p:attrName>
                                        </p:attrNameLst>
                                      </p:cBhvr>
                                      <p:to>
                                        <p:strVal val="visible"/>
                                      </p:to>
                                    </p:set>
                                  </p:childTnLst>
                                </p:cTn>
                              </p:par>
                            </p:childTnLst>
                          </p:cTn>
                        </p:par>
                        <p:par>
                          <p:cTn id="125" fill="hold">
                            <p:stCondLst>
                              <p:cond delay="3000"/>
                            </p:stCondLst>
                            <p:childTnLst>
                              <p:par>
                                <p:cTn id="126" presetID="1" presetClass="entr" presetSubtype="0" fill="hold" nodeType="afterEffect">
                                  <p:stCondLst>
                                    <p:cond delay="0"/>
                                  </p:stCondLst>
                                  <p:childTnLst>
                                    <p:set>
                                      <p:cBhvr>
                                        <p:cTn id="127" dur="1" fill="hold">
                                          <p:stCondLst>
                                            <p:cond delay="499"/>
                                          </p:stCondLst>
                                        </p:cTn>
                                        <p:tgtEl>
                                          <p:spTgt spid="197675"/>
                                        </p:tgtEl>
                                        <p:attrNameLst>
                                          <p:attrName>style.visibility</p:attrName>
                                        </p:attrNameLst>
                                      </p:cBhvr>
                                      <p:to>
                                        <p:strVal val="visible"/>
                                      </p:to>
                                    </p:set>
                                  </p:childTnLst>
                                </p:cTn>
                              </p:par>
                            </p:childTnLst>
                          </p:cTn>
                        </p:par>
                        <p:par>
                          <p:cTn id="128" fill="hold">
                            <p:stCondLst>
                              <p:cond delay="3500"/>
                            </p:stCondLst>
                            <p:childTnLst>
                              <p:par>
                                <p:cTn id="129" presetID="1" presetClass="entr" presetSubtype="0" fill="hold" nodeType="afterEffect">
                                  <p:stCondLst>
                                    <p:cond delay="0"/>
                                  </p:stCondLst>
                                  <p:childTnLst>
                                    <p:set>
                                      <p:cBhvr>
                                        <p:cTn id="130" dur="1" fill="hold">
                                          <p:stCondLst>
                                            <p:cond delay="499"/>
                                          </p:stCondLst>
                                        </p:cTn>
                                        <p:tgtEl>
                                          <p:spTgt spid="197676"/>
                                        </p:tgtEl>
                                        <p:attrNameLst>
                                          <p:attrName>style.visibility</p:attrName>
                                        </p:attrNameLst>
                                      </p:cBhvr>
                                      <p:to>
                                        <p:strVal val="visible"/>
                                      </p:to>
                                    </p:set>
                                  </p:childTnLst>
                                </p:cTn>
                              </p:par>
                            </p:childTnLst>
                          </p:cTn>
                        </p:par>
                        <p:par>
                          <p:cTn id="131" fill="hold">
                            <p:stCondLst>
                              <p:cond delay="4000"/>
                            </p:stCondLst>
                            <p:childTnLst>
                              <p:par>
                                <p:cTn id="132" presetID="1" presetClass="entr" presetSubtype="0" fill="hold" nodeType="afterEffect">
                                  <p:stCondLst>
                                    <p:cond delay="0"/>
                                  </p:stCondLst>
                                  <p:childTnLst>
                                    <p:set>
                                      <p:cBhvr>
                                        <p:cTn id="133" dur="1" fill="hold">
                                          <p:stCondLst>
                                            <p:cond delay="499"/>
                                          </p:stCondLst>
                                        </p:cTn>
                                        <p:tgtEl>
                                          <p:spTgt spid="197677"/>
                                        </p:tgtEl>
                                        <p:attrNameLst>
                                          <p:attrName>style.visibility</p:attrName>
                                        </p:attrNameLst>
                                      </p:cBhvr>
                                      <p:to>
                                        <p:strVal val="visible"/>
                                      </p:to>
                                    </p:set>
                                  </p:childTnLst>
                                </p:cTn>
                              </p:par>
                            </p:childTnLst>
                          </p:cTn>
                        </p:par>
                        <p:par>
                          <p:cTn id="134" fill="hold">
                            <p:stCondLst>
                              <p:cond delay="4500"/>
                            </p:stCondLst>
                            <p:childTnLst>
                              <p:par>
                                <p:cTn id="135" presetID="1" presetClass="entr" presetSubtype="0" fill="hold" nodeType="afterEffect">
                                  <p:stCondLst>
                                    <p:cond delay="0"/>
                                  </p:stCondLst>
                                  <p:childTnLst>
                                    <p:set>
                                      <p:cBhvr>
                                        <p:cTn id="136" dur="1" fill="hold">
                                          <p:stCondLst>
                                            <p:cond delay="499"/>
                                          </p:stCondLst>
                                        </p:cTn>
                                        <p:tgtEl>
                                          <p:spTgt spid="197678"/>
                                        </p:tgtEl>
                                        <p:attrNameLst>
                                          <p:attrName>style.visibility</p:attrName>
                                        </p:attrNameLst>
                                      </p:cBhvr>
                                      <p:to>
                                        <p:strVal val="visible"/>
                                      </p:to>
                                    </p:set>
                                  </p:childTnLst>
                                </p:cTn>
                              </p:par>
                            </p:childTnLst>
                          </p:cTn>
                        </p:par>
                        <p:par>
                          <p:cTn id="137" fill="hold">
                            <p:stCondLst>
                              <p:cond delay="5000"/>
                            </p:stCondLst>
                            <p:childTnLst>
                              <p:par>
                                <p:cTn id="138" presetID="1" presetClass="entr" presetSubtype="0" fill="hold" nodeType="afterEffect">
                                  <p:stCondLst>
                                    <p:cond delay="0"/>
                                  </p:stCondLst>
                                  <p:childTnLst>
                                    <p:set>
                                      <p:cBhvr>
                                        <p:cTn id="139" dur="1" fill="hold">
                                          <p:stCondLst>
                                            <p:cond delay="499"/>
                                          </p:stCondLst>
                                        </p:cTn>
                                        <p:tgtEl>
                                          <p:spTgt spid="197679"/>
                                        </p:tgtEl>
                                        <p:attrNameLst>
                                          <p:attrName>style.visibility</p:attrName>
                                        </p:attrNameLst>
                                      </p:cBhvr>
                                      <p:to>
                                        <p:strVal val="visible"/>
                                      </p:to>
                                    </p:set>
                                  </p:childTnLst>
                                </p:cTn>
                              </p:par>
                            </p:childTnLst>
                          </p:cTn>
                        </p:par>
                        <p:par>
                          <p:cTn id="140" fill="hold">
                            <p:stCondLst>
                              <p:cond delay="5500"/>
                            </p:stCondLst>
                            <p:childTnLst>
                              <p:par>
                                <p:cTn id="141" presetID="1" presetClass="entr" presetSubtype="0" fill="hold" nodeType="afterEffect">
                                  <p:stCondLst>
                                    <p:cond delay="0"/>
                                  </p:stCondLst>
                                  <p:childTnLst>
                                    <p:set>
                                      <p:cBhvr>
                                        <p:cTn id="142" dur="1" fill="hold">
                                          <p:stCondLst>
                                            <p:cond delay="499"/>
                                          </p:stCondLst>
                                        </p:cTn>
                                        <p:tgtEl>
                                          <p:spTgt spid="197680"/>
                                        </p:tgtEl>
                                        <p:attrNameLst>
                                          <p:attrName>style.visibility</p:attrName>
                                        </p:attrNameLst>
                                      </p:cBhvr>
                                      <p:to>
                                        <p:strVal val="visible"/>
                                      </p:to>
                                    </p:set>
                                  </p:childTnLst>
                                </p:cTn>
                              </p:par>
                            </p:childTnLst>
                          </p:cTn>
                        </p:par>
                        <p:par>
                          <p:cTn id="143" fill="hold">
                            <p:stCondLst>
                              <p:cond delay="6000"/>
                            </p:stCondLst>
                            <p:childTnLst>
                              <p:par>
                                <p:cTn id="144" presetID="1" presetClass="entr" presetSubtype="0" fill="hold" nodeType="afterEffect">
                                  <p:stCondLst>
                                    <p:cond delay="0"/>
                                  </p:stCondLst>
                                  <p:childTnLst>
                                    <p:set>
                                      <p:cBhvr>
                                        <p:cTn id="145" dur="1" fill="hold">
                                          <p:stCondLst>
                                            <p:cond delay="499"/>
                                          </p:stCondLst>
                                        </p:cTn>
                                        <p:tgtEl>
                                          <p:spTgt spid="197681"/>
                                        </p:tgtEl>
                                        <p:attrNameLst>
                                          <p:attrName>style.visibility</p:attrName>
                                        </p:attrNameLst>
                                      </p:cBhvr>
                                      <p:to>
                                        <p:strVal val="visible"/>
                                      </p:to>
                                    </p:set>
                                  </p:childTnLst>
                                </p:cTn>
                              </p:par>
                            </p:childTnLst>
                          </p:cTn>
                        </p:par>
                        <p:par>
                          <p:cTn id="146" fill="hold">
                            <p:stCondLst>
                              <p:cond delay="6500"/>
                            </p:stCondLst>
                            <p:childTnLst>
                              <p:par>
                                <p:cTn id="147" presetID="1" presetClass="entr" presetSubtype="0" fill="hold" nodeType="afterEffect">
                                  <p:stCondLst>
                                    <p:cond delay="0"/>
                                  </p:stCondLst>
                                  <p:childTnLst>
                                    <p:set>
                                      <p:cBhvr>
                                        <p:cTn id="148" dur="1" fill="hold">
                                          <p:stCondLst>
                                            <p:cond delay="499"/>
                                          </p:stCondLst>
                                        </p:cTn>
                                        <p:tgtEl>
                                          <p:spTgt spid="197682"/>
                                        </p:tgtEl>
                                        <p:attrNameLst>
                                          <p:attrName>style.visibility</p:attrName>
                                        </p:attrNameLst>
                                      </p:cBhvr>
                                      <p:to>
                                        <p:strVal val="visible"/>
                                      </p:to>
                                    </p:set>
                                  </p:childTnLst>
                                </p:cTn>
                              </p:par>
                            </p:childTnLst>
                          </p:cTn>
                        </p:par>
                        <p:par>
                          <p:cTn id="149" fill="hold">
                            <p:stCondLst>
                              <p:cond delay="7000"/>
                            </p:stCondLst>
                            <p:childTnLst>
                              <p:par>
                                <p:cTn id="150" presetID="1" presetClass="entr" presetSubtype="0" fill="hold" nodeType="afterEffect">
                                  <p:stCondLst>
                                    <p:cond delay="0"/>
                                  </p:stCondLst>
                                  <p:childTnLst>
                                    <p:set>
                                      <p:cBhvr>
                                        <p:cTn id="151" dur="1" fill="hold">
                                          <p:stCondLst>
                                            <p:cond delay="499"/>
                                          </p:stCondLst>
                                        </p:cTn>
                                        <p:tgtEl>
                                          <p:spTgt spid="19768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97684"/>
                                        </p:tgtEl>
                                        <p:attrNameLst>
                                          <p:attrName>style.visibility</p:attrName>
                                        </p:attrNameLst>
                                      </p:cBhvr>
                                      <p:to>
                                        <p:strVal val="visible"/>
                                      </p:to>
                                    </p:set>
                                  </p:childTnLst>
                                </p:cTn>
                              </p:par>
                            </p:childTnLst>
                          </p:cTn>
                        </p:par>
                        <p:par>
                          <p:cTn id="156" fill="hold">
                            <p:stCondLst>
                              <p:cond delay="500"/>
                            </p:stCondLst>
                            <p:childTnLst>
                              <p:par>
                                <p:cTn id="157" presetID="1" presetClass="entr" presetSubtype="0" fill="hold" grpId="0" nodeType="afterEffect">
                                  <p:stCondLst>
                                    <p:cond delay="0"/>
                                  </p:stCondLst>
                                  <p:childTnLst>
                                    <p:set>
                                      <p:cBhvr>
                                        <p:cTn id="158" dur="1" fill="hold">
                                          <p:stCondLst>
                                            <p:cond delay="499"/>
                                          </p:stCondLst>
                                        </p:cTn>
                                        <p:tgtEl>
                                          <p:spTgt spid="197685"/>
                                        </p:tgtEl>
                                        <p:attrNameLst>
                                          <p:attrName>style.visibility</p:attrName>
                                        </p:attrNameLst>
                                      </p:cBhvr>
                                      <p:to>
                                        <p:strVal val="visible"/>
                                      </p:to>
                                    </p:se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499"/>
                                          </p:stCondLst>
                                        </p:cTn>
                                        <p:tgtEl>
                                          <p:spTgt spid="197686"/>
                                        </p:tgtEl>
                                        <p:attrNameLst>
                                          <p:attrName>style.visibility</p:attrName>
                                        </p:attrNameLst>
                                      </p:cBhvr>
                                      <p:to>
                                        <p:strVal val="visible"/>
                                      </p:to>
                                    </p:set>
                                  </p:childTnLst>
                                </p:cTn>
                              </p:par>
                            </p:childTnLst>
                          </p:cTn>
                        </p:par>
                        <p:par>
                          <p:cTn id="162" fill="hold">
                            <p:stCondLst>
                              <p:cond delay="1500"/>
                            </p:stCondLst>
                            <p:childTnLst>
                              <p:par>
                                <p:cTn id="163" presetID="1" presetClass="entr" presetSubtype="0" fill="hold" nodeType="afterEffect">
                                  <p:stCondLst>
                                    <p:cond delay="0"/>
                                  </p:stCondLst>
                                  <p:childTnLst>
                                    <p:set>
                                      <p:cBhvr>
                                        <p:cTn id="164" dur="1" fill="hold">
                                          <p:stCondLst>
                                            <p:cond delay="499"/>
                                          </p:stCondLst>
                                        </p:cTn>
                                        <p:tgtEl>
                                          <p:spTgt spid="197687"/>
                                        </p:tgtEl>
                                        <p:attrNameLst>
                                          <p:attrName>style.visibility</p:attrName>
                                        </p:attrNameLst>
                                      </p:cBhvr>
                                      <p:to>
                                        <p:strVal val="visible"/>
                                      </p:to>
                                    </p:set>
                                  </p:childTnLst>
                                </p:cTn>
                              </p:par>
                            </p:childTnLst>
                          </p:cTn>
                        </p:par>
                        <p:par>
                          <p:cTn id="165" fill="hold">
                            <p:stCondLst>
                              <p:cond delay="2000"/>
                            </p:stCondLst>
                            <p:childTnLst>
                              <p:par>
                                <p:cTn id="166" presetID="1" presetClass="entr" presetSubtype="0" fill="hold" nodeType="afterEffect">
                                  <p:stCondLst>
                                    <p:cond delay="0"/>
                                  </p:stCondLst>
                                  <p:childTnLst>
                                    <p:set>
                                      <p:cBhvr>
                                        <p:cTn id="167" dur="1" fill="hold">
                                          <p:stCondLst>
                                            <p:cond delay="499"/>
                                          </p:stCondLst>
                                        </p:cTn>
                                        <p:tgtEl>
                                          <p:spTgt spid="197688"/>
                                        </p:tgtEl>
                                        <p:attrNameLst>
                                          <p:attrName>style.visibility</p:attrName>
                                        </p:attrNameLst>
                                      </p:cBhvr>
                                      <p:to>
                                        <p:strVal val="visible"/>
                                      </p:to>
                                    </p:set>
                                  </p:childTnLst>
                                </p:cTn>
                              </p:par>
                            </p:childTnLst>
                          </p:cTn>
                        </p:par>
                        <p:par>
                          <p:cTn id="168" fill="hold">
                            <p:stCondLst>
                              <p:cond delay="2500"/>
                            </p:stCondLst>
                            <p:childTnLst>
                              <p:par>
                                <p:cTn id="169" presetID="1" presetClass="entr" presetSubtype="0" fill="hold" nodeType="afterEffect">
                                  <p:stCondLst>
                                    <p:cond delay="0"/>
                                  </p:stCondLst>
                                  <p:childTnLst>
                                    <p:set>
                                      <p:cBhvr>
                                        <p:cTn id="170" dur="1" fill="hold">
                                          <p:stCondLst>
                                            <p:cond delay="499"/>
                                          </p:stCondLst>
                                        </p:cTn>
                                        <p:tgtEl>
                                          <p:spTgt spid="197689"/>
                                        </p:tgtEl>
                                        <p:attrNameLst>
                                          <p:attrName>style.visibility</p:attrName>
                                        </p:attrNameLst>
                                      </p:cBhvr>
                                      <p:to>
                                        <p:strVal val="visible"/>
                                      </p:to>
                                    </p:set>
                                  </p:childTnLst>
                                </p:cTn>
                              </p:par>
                            </p:childTnLst>
                          </p:cTn>
                        </p:par>
                        <p:par>
                          <p:cTn id="171" fill="hold">
                            <p:stCondLst>
                              <p:cond delay="3000"/>
                            </p:stCondLst>
                            <p:childTnLst>
                              <p:par>
                                <p:cTn id="172" presetID="1" presetClass="entr" presetSubtype="0" fill="hold" nodeType="afterEffect">
                                  <p:stCondLst>
                                    <p:cond delay="0"/>
                                  </p:stCondLst>
                                  <p:childTnLst>
                                    <p:set>
                                      <p:cBhvr>
                                        <p:cTn id="173" dur="1" fill="hold">
                                          <p:stCondLst>
                                            <p:cond delay="499"/>
                                          </p:stCondLst>
                                        </p:cTn>
                                        <p:tgtEl>
                                          <p:spTgt spid="197690"/>
                                        </p:tgtEl>
                                        <p:attrNameLst>
                                          <p:attrName>style.visibility</p:attrName>
                                        </p:attrNameLst>
                                      </p:cBhvr>
                                      <p:to>
                                        <p:strVal val="visible"/>
                                      </p:to>
                                    </p:set>
                                  </p:childTnLst>
                                </p:cTn>
                              </p:par>
                            </p:childTnLst>
                          </p:cTn>
                        </p:par>
                        <p:par>
                          <p:cTn id="174" fill="hold">
                            <p:stCondLst>
                              <p:cond delay="3500"/>
                            </p:stCondLst>
                            <p:childTnLst>
                              <p:par>
                                <p:cTn id="175" presetID="1" presetClass="entr" presetSubtype="0" fill="hold" nodeType="afterEffect">
                                  <p:stCondLst>
                                    <p:cond delay="0"/>
                                  </p:stCondLst>
                                  <p:childTnLst>
                                    <p:set>
                                      <p:cBhvr>
                                        <p:cTn id="176" dur="1" fill="hold">
                                          <p:stCondLst>
                                            <p:cond delay="499"/>
                                          </p:stCondLst>
                                        </p:cTn>
                                        <p:tgtEl>
                                          <p:spTgt spid="197691"/>
                                        </p:tgtEl>
                                        <p:attrNameLst>
                                          <p:attrName>style.visibility</p:attrName>
                                        </p:attrNameLst>
                                      </p:cBhvr>
                                      <p:to>
                                        <p:strVal val="visible"/>
                                      </p:to>
                                    </p:set>
                                  </p:childTnLst>
                                </p:cTn>
                              </p:par>
                            </p:childTnLst>
                          </p:cTn>
                        </p:par>
                        <p:par>
                          <p:cTn id="177" fill="hold">
                            <p:stCondLst>
                              <p:cond delay="4000"/>
                            </p:stCondLst>
                            <p:childTnLst>
                              <p:par>
                                <p:cTn id="178" presetID="1" presetClass="entr" presetSubtype="0" fill="hold" nodeType="afterEffect">
                                  <p:stCondLst>
                                    <p:cond delay="0"/>
                                  </p:stCondLst>
                                  <p:childTnLst>
                                    <p:set>
                                      <p:cBhvr>
                                        <p:cTn id="179" dur="1" fill="hold">
                                          <p:stCondLst>
                                            <p:cond delay="499"/>
                                          </p:stCondLst>
                                        </p:cTn>
                                        <p:tgtEl>
                                          <p:spTgt spid="197692"/>
                                        </p:tgtEl>
                                        <p:attrNameLst>
                                          <p:attrName>style.visibility</p:attrName>
                                        </p:attrNameLst>
                                      </p:cBhvr>
                                      <p:to>
                                        <p:strVal val="visible"/>
                                      </p:to>
                                    </p:set>
                                  </p:childTnLst>
                                </p:cTn>
                              </p:par>
                            </p:childTnLst>
                          </p:cTn>
                        </p:par>
                        <p:par>
                          <p:cTn id="180" fill="hold">
                            <p:stCondLst>
                              <p:cond delay="4500"/>
                            </p:stCondLst>
                            <p:childTnLst>
                              <p:par>
                                <p:cTn id="181" presetID="1" presetClass="entr" presetSubtype="0" fill="hold" nodeType="afterEffect">
                                  <p:stCondLst>
                                    <p:cond delay="0"/>
                                  </p:stCondLst>
                                  <p:childTnLst>
                                    <p:set>
                                      <p:cBhvr>
                                        <p:cTn id="182" dur="1" fill="hold">
                                          <p:stCondLst>
                                            <p:cond delay="499"/>
                                          </p:stCondLst>
                                        </p:cTn>
                                        <p:tgtEl>
                                          <p:spTgt spid="197693"/>
                                        </p:tgtEl>
                                        <p:attrNameLst>
                                          <p:attrName>style.visibility</p:attrName>
                                        </p:attrNameLst>
                                      </p:cBhvr>
                                      <p:to>
                                        <p:strVal val="visible"/>
                                      </p:to>
                                    </p:set>
                                  </p:childTnLst>
                                </p:cTn>
                              </p:par>
                            </p:childTnLst>
                          </p:cTn>
                        </p:par>
                        <p:par>
                          <p:cTn id="183" fill="hold">
                            <p:stCondLst>
                              <p:cond delay="5000"/>
                            </p:stCondLst>
                            <p:childTnLst>
                              <p:par>
                                <p:cTn id="184" presetID="1" presetClass="entr" presetSubtype="0" fill="hold" nodeType="afterEffect">
                                  <p:stCondLst>
                                    <p:cond delay="0"/>
                                  </p:stCondLst>
                                  <p:childTnLst>
                                    <p:set>
                                      <p:cBhvr>
                                        <p:cTn id="185" dur="1" fill="hold">
                                          <p:stCondLst>
                                            <p:cond delay="499"/>
                                          </p:stCondLst>
                                        </p:cTn>
                                        <p:tgtEl>
                                          <p:spTgt spid="197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p:bldP spid="197684" grpId="0" animBg="1"/>
      <p:bldP spid="197685" grpId="0" animBg="1"/>
      <p:bldP spid="19768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p:nvPr/>
        </p:nvSpPr>
        <p:spPr>
          <a:xfrm>
            <a:off x="381000" y="1766888"/>
            <a:ext cx="8077200" cy="4149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10000"/>
              </a:lnSpc>
              <a:buClr>
                <a:schemeClr val="accent2"/>
              </a:buClr>
              <a:buSzPct val="8000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设指针</a:t>
            </a:r>
            <a:r>
              <a:rPr lang="en-US" altLang="zh-CN" b="0" dirty="0">
                <a:solidFill>
                  <a:srgbClr val="000000"/>
                </a:solidFill>
                <a:latin typeface="Times New Roman" panose="02020603050405020304" pitchFamily="18" charset="0"/>
                <a:ea typeface="宋体" panose="02010600030101010101" pitchFamily="2" charset="-122"/>
              </a:rPr>
              <a:t>p</a:t>
            </a:r>
            <a:r>
              <a:rPr lang="zh-CN" altLang="en-US" b="0" dirty="0">
                <a:solidFill>
                  <a:srgbClr val="000000"/>
                </a:solidFill>
                <a:latin typeface="Times New Roman" panose="02020603050405020304" pitchFamily="18" charset="0"/>
                <a:ea typeface="宋体" panose="02010600030101010101" pitchFamily="2" charset="-122"/>
              </a:rPr>
              <a:t>指向某一结点，则双向链表结构的对称性可用下式描述：</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10000"/>
              </a:lnSpc>
              <a:spcBef>
                <a:spcPct val="60000"/>
              </a:spcBef>
              <a:spcAft>
                <a:spcPct val="60000"/>
              </a:spcAft>
              <a:buClr>
                <a:schemeClr val="accent2"/>
              </a:buClr>
              <a:buSzPct val="80000"/>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(p—&gt;prior)—&gt;next</a:t>
            </a:r>
            <a:r>
              <a:rPr lang="en-US" altLang="zh-CN" dirty="0">
                <a:solidFill>
                  <a:srgbClr val="FF0000"/>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p</a:t>
            </a:r>
            <a:r>
              <a:rPr lang="en-US" altLang="zh-CN" dirty="0">
                <a:solidFill>
                  <a:srgbClr val="FF0000"/>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(p—&gt;next)—&gt;prior</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10000"/>
              </a:lnSpc>
              <a:buClr>
                <a:schemeClr val="accent2"/>
              </a:buClr>
              <a:buSzPct val="80000"/>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即</a:t>
            </a:r>
            <a:r>
              <a:rPr lang="zh-CN" altLang="en-US" b="0" dirty="0">
                <a:solidFill>
                  <a:srgbClr val="FF0000"/>
                </a:solidFill>
                <a:latin typeface="Times New Roman" panose="02020603050405020304" pitchFamily="18" charset="0"/>
                <a:ea typeface="宋体" panose="02010600030101010101" pitchFamily="2" charset="-122"/>
              </a:rPr>
              <a:t>结点*</a:t>
            </a:r>
            <a:r>
              <a:rPr lang="en-US" altLang="zh-CN" b="0" dirty="0">
                <a:solidFill>
                  <a:srgbClr val="FF0000"/>
                </a:solidFill>
                <a:latin typeface="Times New Roman" panose="02020603050405020304" pitchFamily="18" charset="0"/>
                <a:ea typeface="宋体" panose="02010600030101010101" pitchFamily="2" charset="-122"/>
              </a:rPr>
              <a:t>p</a:t>
            </a:r>
            <a:r>
              <a:rPr lang="zh-CN" altLang="en-US" b="0" dirty="0">
                <a:solidFill>
                  <a:srgbClr val="FF0000"/>
                </a:solidFill>
                <a:latin typeface="Times New Roman" panose="02020603050405020304" pitchFamily="18" charset="0"/>
                <a:ea typeface="宋体" panose="02010600030101010101" pitchFamily="2" charset="-122"/>
              </a:rPr>
              <a:t>的存储位置既存放在其前驱结点*</a:t>
            </a:r>
            <a:r>
              <a:rPr lang="en-US" altLang="zh-CN" b="0" dirty="0">
                <a:solidFill>
                  <a:srgbClr val="FF0000"/>
                </a:solidFill>
                <a:latin typeface="Times New Roman" panose="02020603050405020304" pitchFamily="18" charset="0"/>
                <a:ea typeface="宋体" panose="02010600030101010101" pitchFamily="2" charset="-122"/>
              </a:rPr>
              <a:t>(p—&gt;prior)</a:t>
            </a:r>
            <a:r>
              <a:rPr lang="zh-CN" altLang="en-US" b="0" dirty="0">
                <a:solidFill>
                  <a:srgbClr val="FF0000"/>
                </a:solidFill>
                <a:latin typeface="Times New Roman" panose="02020603050405020304" pitchFamily="18" charset="0"/>
                <a:ea typeface="宋体" panose="02010600030101010101" pitchFamily="2" charset="-122"/>
              </a:rPr>
              <a:t>的后继指针域中，也存放在它的后继结点*</a:t>
            </a:r>
            <a:r>
              <a:rPr lang="en-US" altLang="zh-CN" b="0" dirty="0">
                <a:solidFill>
                  <a:srgbClr val="FF0000"/>
                </a:solidFill>
                <a:latin typeface="Times New Roman" panose="02020603050405020304" pitchFamily="18" charset="0"/>
                <a:ea typeface="宋体" panose="02010600030101010101" pitchFamily="2" charset="-122"/>
              </a:rPr>
              <a:t>(p—&gt;next)</a:t>
            </a:r>
            <a:r>
              <a:rPr lang="zh-CN" altLang="en-US" b="0" dirty="0">
                <a:solidFill>
                  <a:srgbClr val="FF0000"/>
                </a:solidFill>
                <a:latin typeface="Times New Roman" panose="02020603050405020304" pitchFamily="18" charset="0"/>
                <a:ea typeface="宋体" panose="02010600030101010101" pitchFamily="2" charset="-122"/>
              </a:rPr>
              <a:t>的前驱指针域中。</a:t>
            </a:r>
            <a:endParaRPr lang="zh-CN" altLang="en-US" b="0" dirty="0">
              <a:solidFill>
                <a:srgbClr val="FF0000"/>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None/>
            </a:pPr>
            <a:endParaRPr lang="en-US" altLang="zh-CN" b="0" dirty="0">
              <a:solidFill>
                <a:srgbClr val="9933FF"/>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p:nvPr/>
        </p:nvSpPr>
        <p:spPr>
          <a:xfrm>
            <a:off x="385763" y="233363"/>
            <a:ext cx="4756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双向链表的操作特点：</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199683" name="Text Box 3"/>
          <p:cNvSpPr txBox="1"/>
          <p:nvPr/>
        </p:nvSpPr>
        <p:spPr>
          <a:xfrm>
            <a:off x="615950" y="1806575"/>
            <a:ext cx="7478713"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“查询” 和单链表相同，查找结点也是要从头指针指示的头结点开始。不同的是可以进行两个方向的查询。</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99684" name="Rectangle 4"/>
          <p:cNvSpPr/>
          <p:nvPr/>
        </p:nvSpPr>
        <p:spPr>
          <a:xfrm>
            <a:off x="641350" y="3970338"/>
            <a:ext cx="7315200"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“插入” 和“删除”时需要同时修改两个方向上的指针。</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9683"/>
                                        </p:tgtEl>
                                        <p:attrNameLst>
                                          <p:attrName>style.visibility</p:attrName>
                                        </p:attrNameLst>
                                      </p:cBhvr>
                                      <p:to>
                                        <p:strVal val="visible"/>
                                      </p:to>
                                    </p:set>
                                    <p:animEffect transition="in" filter="wipe(left)">
                                      <p:cBhvr>
                                        <p:cTn id="7" dur="75"/>
                                        <p:tgtEl>
                                          <p:spTgt spid="1996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9684"/>
                                        </p:tgtEl>
                                        <p:attrNameLst>
                                          <p:attrName>style.visibility</p:attrName>
                                        </p:attrNameLst>
                                      </p:cBhvr>
                                      <p:to>
                                        <p:strVal val="visible"/>
                                      </p:to>
                                    </p:set>
                                    <p:animEffect transition="in" filter="wipe(left)">
                                      <p:cBhvr>
                                        <p:cTn id="12" dur="75"/>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p:bldP spid="19968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62125" y="2178050"/>
            <a:ext cx="1905000" cy="609600"/>
            <a:chOff x="1248" y="1008"/>
            <a:chExt cx="1200" cy="384"/>
          </a:xfrm>
        </p:grpSpPr>
        <p:grpSp>
          <p:nvGrpSpPr>
            <p:cNvPr id="99372" name="Group 3"/>
            <p:cNvGrpSpPr/>
            <p:nvPr/>
          </p:nvGrpSpPr>
          <p:grpSpPr>
            <a:xfrm>
              <a:off x="1680" y="1008"/>
              <a:ext cx="768" cy="384"/>
              <a:chOff x="1152" y="912"/>
              <a:chExt cx="768" cy="384"/>
            </a:xfrm>
          </p:grpSpPr>
          <p:sp>
            <p:nvSpPr>
              <p:cNvPr id="99374" name="Rectangle 4"/>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600" dirty="0">
                    <a:latin typeface="Times New Roman" panose="02020603050405020304" pitchFamily="18" charset="0"/>
                    <a:ea typeface="宋体" panose="02010600030101010101" pitchFamily="2" charset="-122"/>
                  </a:rPr>
                  <a:t>a</a:t>
                </a:r>
                <a:r>
                  <a:rPr lang="en-US" altLang="zh-CN" sz="3600" baseline="-25000" dirty="0">
                    <a:latin typeface="Times New Roman" panose="02020603050405020304" pitchFamily="18" charset="0"/>
                    <a:ea typeface="宋体" panose="02010600030101010101" pitchFamily="2" charset="-122"/>
                  </a:rPr>
                  <a:t>i-1</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99375" name="Line 5"/>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99376" name="Line 6"/>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99373" name="Line 7"/>
            <p:cNvSpPr/>
            <p:nvPr/>
          </p:nvSpPr>
          <p:spPr>
            <a:xfrm>
              <a:off x="1248" y="1200"/>
              <a:ext cx="432" cy="0"/>
            </a:xfrm>
            <a:prstGeom prst="line">
              <a:avLst/>
            </a:prstGeom>
            <a:ln w="31750" cap="flat" cmpd="sng">
              <a:solidFill>
                <a:schemeClr val="tx2"/>
              </a:solidFill>
              <a:prstDash val="solid"/>
              <a:headEnd type="none" w="med" len="med"/>
              <a:tailEnd type="triangle" w="med" len="lg"/>
            </a:ln>
          </p:spPr>
        </p:sp>
      </p:grpSp>
      <p:grpSp>
        <p:nvGrpSpPr>
          <p:cNvPr id="4" name="Group 8"/>
          <p:cNvGrpSpPr/>
          <p:nvPr/>
        </p:nvGrpSpPr>
        <p:grpSpPr>
          <a:xfrm>
            <a:off x="3514725" y="2178050"/>
            <a:ext cx="4038600" cy="609600"/>
            <a:chOff x="2352" y="1008"/>
            <a:chExt cx="2544" cy="384"/>
          </a:xfrm>
        </p:grpSpPr>
        <p:grpSp>
          <p:nvGrpSpPr>
            <p:cNvPr id="99366" name="Group 9"/>
            <p:cNvGrpSpPr/>
            <p:nvPr/>
          </p:nvGrpSpPr>
          <p:grpSpPr>
            <a:xfrm>
              <a:off x="3744" y="1008"/>
              <a:ext cx="768" cy="384"/>
              <a:chOff x="1152" y="912"/>
              <a:chExt cx="768" cy="384"/>
            </a:xfrm>
          </p:grpSpPr>
          <p:sp>
            <p:nvSpPr>
              <p:cNvPr id="99369" name="Rectangle 10"/>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600" dirty="0">
                    <a:latin typeface="Times New Roman" panose="02020603050405020304" pitchFamily="18" charset="0"/>
                    <a:ea typeface="宋体" panose="02010600030101010101" pitchFamily="2" charset="-122"/>
                  </a:rPr>
                  <a:t>a</a:t>
                </a:r>
                <a:r>
                  <a:rPr lang="en-US" altLang="zh-CN" sz="3600" baseline="-25000" dirty="0">
                    <a:latin typeface="Times New Roman" panose="02020603050405020304" pitchFamily="18" charset="0"/>
                    <a:ea typeface="宋体" panose="02010600030101010101" pitchFamily="2" charset="-122"/>
                  </a:rPr>
                  <a:t>i</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99370" name="Line 11"/>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99371" name="Line 12"/>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99367" name="Line 13"/>
            <p:cNvSpPr/>
            <p:nvPr/>
          </p:nvSpPr>
          <p:spPr>
            <a:xfrm>
              <a:off x="2352" y="1200"/>
              <a:ext cx="1392" cy="0"/>
            </a:xfrm>
            <a:prstGeom prst="line">
              <a:avLst/>
            </a:prstGeom>
            <a:ln w="31750" cap="flat" cmpd="sng">
              <a:solidFill>
                <a:schemeClr val="tx2"/>
              </a:solidFill>
              <a:prstDash val="solid"/>
              <a:headEnd type="none" w="med" len="med"/>
              <a:tailEnd type="triangle" w="med" len="lg"/>
            </a:ln>
          </p:spPr>
        </p:sp>
        <p:sp>
          <p:nvSpPr>
            <p:cNvPr id="99368" name="Line 14"/>
            <p:cNvSpPr/>
            <p:nvPr/>
          </p:nvSpPr>
          <p:spPr>
            <a:xfrm>
              <a:off x="4416" y="1200"/>
              <a:ext cx="480" cy="0"/>
            </a:xfrm>
            <a:prstGeom prst="line">
              <a:avLst/>
            </a:prstGeom>
            <a:ln w="31750" cap="flat" cmpd="sng">
              <a:solidFill>
                <a:schemeClr val="tx2"/>
              </a:solidFill>
              <a:prstDash val="solid"/>
              <a:headEnd type="none" w="med" len="med"/>
              <a:tailEnd type="triangle" w="med" len="lg"/>
            </a:ln>
          </p:spPr>
        </p:sp>
      </p:grpSp>
      <p:grpSp>
        <p:nvGrpSpPr>
          <p:cNvPr id="6" name="Group 15"/>
          <p:cNvGrpSpPr/>
          <p:nvPr/>
        </p:nvGrpSpPr>
        <p:grpSpPr>
          <a:xfrm>
            <a:off x="3057525" y="1873250"/>
            <a:ext cx="2819400" cy="609600"/>
            <a:chOff x="1872" y="720"/>
            <a:chExt cx="1776" cy="384"/>
          </a:xfrm>
        </p:grpSpPr>
        <p:sp>
          <p:nvSpPr>
            <p:cNvPr id="99363" name="Line 16"/>
            <p:cNvSpPr/>
            <p:nvPr/>
          </p:nvSpPr>
          <p:spPr>
            <a:xfrm flipV="1">
              <a:off x="3648" y="720"/>
              <a:ext cx="0" cy="384"/>
            </a:xfrm>
            <a:prstGeom prst="line">
              <a:avLst/>
            </a:prstGeom>
            <a:ln w="31750" cap="flat" cmpd="sng">
              <a:solidFill>
                <a:schemeClr val="hlink"/>
              </a:solidFill>
              <a:prstDash val="solid"/>
              <a:headEnd type="none" w="med" len="med"/>
              <a:tailEnd type="none" w="med" len="med"/>
            </a:ln>
          </p:spPr>
        </p:sp>
        <p:sp>
          <p:nvSpPr>
            <p:cNvPr id="99364" name="Line 17"/>
            <p:cNvSpPr/>
            <p:nvPr/>
          </p:nvSpPr>
          <p:spPr>
            <a:xfrm flipH="1">
              <a:off x="1872" y="720"/>
              <a:ext cx="1776" cy="0"/>
            </a:xfrm>
            <a:prstGeom prst="line">
              <a:avLst/>
            </a:prstGeom>
            <a:ln w="31750" cap="flat" cmpd="sng">
              <a:solidFill>
                <a:schemeClr val="hlink"/>
              </a:solidFill>
              <a:prstDash val="solid"/>
              <a:headEnd type="none" w="med" len="med"/>
              <a:tailEnd type="none" w="med" len="med"/>
            </a:ln>
          </p:spPr>
        </p:sp>
        <p:sp>
          <p:nvSpPr>
            <p:cNvPr id="99365" name="Line 18"/>
            <p:cNvSpPr/>
            <p:nvPr/>
          </p:nvSpPr>
          <p:spPr>
            <a:xfrm>
              <a:off x="1872" y="720"/>
              <a:ext cx="0" cy="192"/>
            </a:xfrm>
            <a:prstGeom prst="line">
              <a:avLst/>
            </a:prstGeom>
            <a:ln w="31750" cap="flat" cmpd="sng">
              <a:solidFill>
                <a:schemeClr val="hlink"/>
              </a:solidFill>
              <a:prstDash val="solid"/>
              <a:headEnd type="none" w="med" len="med"/>
              <a:tailEnd type="triangle" w="med" len="lg"/>
            </a:ln>
          </p:spPr>
        </p:sp>
      </p:grpSp>
      <p:grpSp>
        <p:nvGrpSpPr>
          <p:cNvPr id="7" name="Group 19"/>
          <p:cNvGrpSpPr/>
          <p:nvPr/>
        </p:nvGrpSpPr>
        <p:grpSpPr>
          <a:xfrm>
            <a:off x="4124325" y="3244850"/>
            <a:ext cx="1219200" cy="609600"/>
            <a:chOff x="1152" y="912"/>
            <a:chExt cx="768" cy="384"/>
          </a:xfrm>
        </p:grpSpPr>
        <p:sp>
          <p:nvSpPr>
            <p:cNvPr id="99360" name="Rectangle 20"/>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e</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99361" name="Line 21"/>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99362" name="Line 22"/>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200727" name="Text Box 23"/>
          <p:cNvSpPr txBox="1"/>
          <p:nvPr/>
        </p:nvSpPr>
        <p:spPr>
          <a:xfrm>
            <a:off x="1798638" y="4803775"/>
            <a:ext cx="5349875" cy="137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5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s-&gt;next = p-&gt;next;    p-&gt;next = s;</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s-&gt;next-&gt;prior = s;    s-&gt;prior = p;</a:t>
            </a:r>
            <a:endParaRPr lang="en-US" altLang="zh-CN" b="0" dirty="0">
              <a:solidFill>
                <a:schemeClr val="hlink"/>
              </a:solidFill>
              <a:latin typeface="Times New Roman" panose="02020603050405020304" pitchFamily="18" charset="0"/>
              <a:ea typeface="宋体" panose="02010600030101010101" pitchFamily="2" charset="-122"/>
            </a:endParaRPr>
          </a:p>
        </p:txBody>
      </p:sp>
      <p:sp>
        <p:nvSpPr>
          <p:cNvPr id="200728" name="AutoShape 24"/>
          <p:cNvSpPr/>
          <p:nvPr/>
        </p:nvSpPr>
        <p:spPr>
          <a:xfrm>
            <a:off x="2600325" y="958850"/>
            <a:ext cx="457200" cy="1219200"/>
          </a:xfrm>
          <a:prstGeom prst="downArrowCallout">
            <a:avLst>
              <a:gd name="adj1" fmla="val 15000"/>
              <a:gd name="adj2" fmla="val 25000"/>
              <a:gd name="adj3" fmla="val 48604"/>
              <a:gd name="adj4" fmla="val 43333"/>
            </a:avLst>
          </a:prstGeom>
          <a:solidFill>
            <a:srgbClr val="CCFFFF"/>
          </a:solidFill>
          <a:ln w="2857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solidFill>
                  <a:srgbClr val="000099"/>
                </a:solidFill>
                <a:latin typeface="Times New Roman" panose="02020603050405020304" pitchFamily="18" charset="0"/>
                <a:ea typeface="宋体" panose="02010600030101010101" pitchFamily="2" charset="-122"/>
              </a:rPr>
              <a:t>p</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200729" name="AutoShape 25"/>
          <p:cNvSpPr/>
          <p:nvPr/>
        </p:nvSpPr>
        <p:spPr>
          <a:xfrm>
            <a:off x="4505325" y="3854450"/>
            <a:ext cx="457200" cy="838200"/>
          </a:xfrm>
          <a:prstGeom prst="upArrowCallout">
            <a:avLst>
              <a:gd name="adj1" fmla="val 16666"/>
              <a:gd name="adj2" fmla="val 25000"/>
              <a:gd name="adj3" fmla="val 43057"/>
              <a:gd name="adj4" fmla="val 43940"/>
            </a:avLst>
          </a:prstGeom>
          <a:solidFill>
            <a:srgbClr val="FFFF99">
              <a:alpha val="50195"/>
            </a:srgbClr>
          </a:solidFill>
          <a:ln w="28575" cap="flat" cmpd="sng">
            <a:solidFill>
              <a:srgbClr val="99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600" dirty="0">
                <a:solidFill>
                  <a:srgbClr val="FF0000"/>
                </a:solidFill>
                <a:latin typeface="Times New Roman" panose="02020603050405020304" pitchFamily="18" charset="0"/>
                <a:ea typeface="宋体" panose="02010600030101010101" pitchFamily="2" charset="-122"/>
              </a:rPr>
              <a:t>s</a:t>
            </a:r>
            <a:endParaRPr lang="en-US" altLang="zh-CN" sz="3600" b="0" dirty="0">
              <a:solidFill>
                <a:schemeClr val="tx1"/>
              </a:solidFill>
              <a:latin typeface="Times New Roman" panose="02020603050405020304" pitchFamily="18" charset="0"/>
              <a:ea typeface="宋体" panose="02010600030101010101" pitchFamily="2" charset="-122"/>
            </a:endParaRPr>
          </a:p>
        </p:txBody>
      </p:sp>
      <p:sp>
        <p:nvSpPr>
          <p:cNvPr id="200730" name="Line 26"/>
          <p:cNvSpPr/>
          <p:nvPr/>
        </p:nvSpPr>
        <p:spPr>
          <a:xfrm flipV="1">
            <a:off x="1862138" y="5480050"/>
            <a:ext cx="2813050" cy="28575"/>
          </a:xfrm>
          <a:prstGeom prst="line">
            <a:avLst/>
          </a:prstGeom>
          <a:ln w="25400" cap="flat" cmpd="sng">
            <a:solidFill>
              <a:srgbClr val="FF6600"/>
            </a:solidFill>
            <a:prstDash val="solid"/>
            <a:headEnd type="none" w="med" len="med"/>
            <a:tailEnd type="none" w="med" len="med"/>
          </a:ln>
        </p:spPr>
      </p:sp>
      <p:sp useBgFill="1">
        <p:nvSpPr>
          <p:cNvPr id="200731" name="Rectangle 27"/>
          <p:cNvSpPr/>
          <p:nvPr/>
        </p:nvSpPr>
        <p:spPr>
          <a:xfrm>
            <a:off x="3438525" y="2406650"/>
            <a:ext cx="2286000" cy="2286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8" name="Group 28"/>
          <p:cNvGrpSpPr/>
          <p:nvPr/>
        </p:nvGrpSpPr>
        <p:grpSpPr>
          <a:xfrm>
            <a:off x="2447925" y="2178050"/>
            <a:ext cx="1219200" cy="609600"/>
            <a:chOff x="1152" y="912"/>
            <a:chExt cx="768" cy="384"/>
          </a:xfrm>
        </p:grpSpPr>
        <p:sp>
          <p:nvSpPr>
            <p:cNvPr id="99357" name="Rectangle 29"/>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i-1</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99358" name="Line 30"/>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99359" name="Line 31"/>
            <p:cNvSpPr/>
            <p:nvPr/>
          </p:nvSpPr>
          <p:spPr>
            <a:xfrm>
              <a:off x="1728" y="912"/>
              <a:ext cx="0" cy="384"/>
            </a:xfrm>
            <a:prstGeom prst="line">
              <a:avLst/>
            </a:prstGeom>
            <a:ln w="9525" cap="flat" cmpd="sng">
              <a:solidFill>
                <a:schemeClr val="tx2"/>
              </a:solidFill>
              <a:prstDash val="solid"/>
              <a:headEnd type="none" w="med" len="med"/>
              <a:tailEnd type="none" w="med" len="med"/>
            </a:ln>
          </p:spPr>
        </p:sp>
      </p:grpSp>
      <p:cxnSp>
        <p:nvCxnSpPr>
          <p:cNvPr id="99340" name="AutoShape 32"/>
          <p:cNvCxnSpPr>
            <a:stCxn id="99360" idx="3"/>
            <a:endCxn id="99369" idx="2"/>
          </p:cNvCxnSpPr>
          <p:nvPr/>
        </p:nvCxnSpPr>
        <p:spPr>
          <a:xfrm flipV="1">
            <a:off x="5343525" y="2787650"/>
            <a:ext cx="990600" cy="762000"/>
          </a:xfrm>
          <a:prstGeom prst="bentConnector2">
            <a:avLst/>
          </a:prstGeom>
          <a:ln w="31750" cap="flat" cmpd="sng">
            <a:solidFill>
              <a:schemeClr val="tx2"/>
            </a:solidFill>
            <a:prstDash val="solid"/>
            <a:miter/>
            <a:headEnd type="none" w="med" len="med"/>
            <a:tailEnd type="stealth" w="med" len="lg"/>
          </a:ln>
        </p:spPr>
      </p:cxnSp>
      <p:sp>
        <p:nvSpPr>
          <p:cNvPr id="200737" name="Line 33"/>
          <p:cNvSpPr/>
          <p:nvPr/>
        </p:nvSpPr>
        <p:spPr>
          <a:xfrm>
            <a:off x="5029200" y="5480050"/>
            <a:ext cx="1893888" cy="0"/>
          </a:xfrm>
          <a:prstGeom prst="line">
            <a:avLst/>
          </a:prstGeom>
          <a:ln w="25400" cap="flat" cmpd="sng">
            <a:solidFill>
              <a:srgbClr val="FF6600"/>
            </a:solidFill>
            <a:prstDash val="solid"/>
            <a:headEnd type="none" w="med" len="med"/>
            <a:tailEnd type="none" w="med" len="med"/>
          </a:ln>
        </p:spPr>
      </p:sp>
      <p:cxnSp>
        <p:nvCxnSpPr>
          <p:cNvPr id="200738" name="AutoShape 34"/>
          <p:cNvCxnSpPr>
            <a:stCxn id="99357" idx="3"/>
            <a:endCxn id="99360" idx="1"/>
          </p:cNvCxnSpPr>
          <p:nvPr/>
        </p:nvCxnSpPr>
        <p:spPr>
          <a:xfrm>
            <a:off x="3667125" y="2482850"/>
            <a:ext cx="457200" cy="1066800"/>
          </a:xfrm>
          <a:prstGeom prst="bentConnector3">
            <a:avLst>
              <a:gd name="adj1" fmla="val 50000"/>
            </a:avLst>
          </a:prstGeom>
          <a:ln w="31750" cap="flat" cmpd="sng">
            <a:solidFill>
              <a:schemeClr val="tx2"/>
            </a:solidFill>
            <a:prstDash val="solid"/>
            <a:miter/>
            <a:headEnd type="none" w="med" len="med"/>
            <a:tailEnd type="stealth" w="med" len="lg"/>
          </a:ln>
        </p:spPr>
      </p:cxnSp>
      <p:sp>
        <p:nvSpPr>
          <p:cNvPr id="200739" name="Line 35"/>
          <p:cNvSpPr/>
          <p:nvPr/>
        </p:nvSpPr>
        <p:spPr>
          <a:xfrm>
            <a:off x="1847850" y="6159500"/>
            <a:ext cx="2940050" cy="14288"/>
          </a:xfrm>
          <a:prstGeom prst="line">
            <a:avLst/>
          </a:prstGeom>
          <a:ln w="25400" cap="flat" cmpd="sng">
            <a:solidFill>
              <a:srgbClr val="FF6600"/>
            </a:solidFill>
            <a:prstDash val="solid"/>
            <a:headEnd type="none" w="med" len="med"/>
            <a:tailEnd type="none" w="med" len="med"/>
          </a:ln>
        </p:spPr>
      </p:sp>
      <p:sp useBgFill="1">
        <p:nvSpPr>
          <p:cNvPr id="200740" name="Rectangle 36"/>
          <p:cNvSpPr/>
          <p:nvPr/>
        </p:nvSpPr>
        <p:spPr>
          <a:xfrm>
            <a:off x="2979738" y="1614488"/>
            <a:ext cx="2971800" cy="5334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useBgFill="1">
        <p:nvSpPr>
          <p:cNvPr id="200741" name="Rectangle 37"/>
          <p:cNvSpPr/>
          <p:nvPr/>
        </p:nvSpPr>
        <p:spPr>
          <a:xfrm>
            <a:off x="5800725" y="2101850"/>
            <a:ext cx="152400" cy="3810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grpSp>
        <p:nvGrpSpPr>
          <p:cNvPr id="9" name="Group 38"/>
          <p:cNvGrpSpPr/>
          <p:nvPr/>
        </p:nvGrpSpPr>
        <p:grpSpPr>
          <a:xfrm>
            <a:off x="5724525" y="2178050"/>
            <a:ext cx="1219200" cy="609600"/>
            <a:chOff x="1152" y="912"/>
            <a:chExt cx="768" cy="384"/>
          </a:xfrm>
        </p:grpSpPr>
        <p:sp>
          <p:nvSpPr>
            <p:cNvPr id="99354" name="Rectangle 39"/>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99355" name="Line 40"/>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99356" name="Line 41"/>
            <p:cNvSpPr/>
            <p:nvPr/>
          </p:nvSpPr>
          <p:spPr>
            <a:xfrm>
              <a:off x="1728" y="912"/>
              <a:ext cx="0" cy="384"/>
            </a:xfrm>
            <a:prstGeom prst="line">
              <a:avLst/>
            </a:prstGeom>
            <a:ln w="9525" cap="flat" cmpd="sng">
              <a:solidFill>
                <a:schemeClr val="tx2"/>
              </a:solidFill>
              <a:prstDash val="solid"/>
              <a:headEnd type="none" w="med" len="med"/>
              <a:tailEnd type="none" w="med" len="med"/>
            </a:ln>
          </p:spPr>
        </p:sp>
      </p:grpSp>
      <p:cxnSp>
        <p:nvCxnSpPr>
          <p:cNvPr id="99347" name="AutoShape 42"/>
          <p:cNvCxnSpPr>
            <a:stCxn id="99354" idx="1"/>
            <a:endCxn id="99360" idx="0"/>
          </p:cNvCxnSpPr>
          <p:nvPr/>
        </p:nvCxnSpPr>
        <p:spPr>
          <a:xfrm rot="-10800000" flipV="1">
            <a:off x="4733925" y="2482850"/>
            <a:ext cx="990600" cy="762000"/>
          </a:xfrm>
          <a:prstGeom prst="bentConnector2">
            <a:avLst/>
          </a:prstGeom>
          <a:ln w="31750" cap="flat" cmpd="sng">
            <a:solidFill>
              <a:schemeClr val="hlink"/>
            </a:solidFill>
            <a:prstDash val="solid"/>
            <a:miter/>
            <a:headEnd type="none" w="med" len="med"/>
            <a:tailEnd type="stealth" w="med" len="lg"/>
          </a:ln>
        </p:spPr>
      </p:cxnSp>
      <p:sp>
        <p:nvSpPr>
          <p:cNvPr id="200747" name="Line 43"/>
          <p:cNvSpPr/>
          <p:nvPr/>
        </p:nvSpPr>
        <p:spPr>
          <a:xfrm flipV="1">
            <a:off x="5046663" y="6143625"/>
            <a:ext cx="1938337" cy="42863"/>
          </a:xfrm>
          <a:prstGeom prst="line">
            <a:avLst/>
          </a:prstGeom>
          <a:ln w="25400" cap="flat" cmpd="sng">
            <a:solidFill>
              <a:srgbClr val="FF6600"/>
            </a:solidFill>
            <a:prstDash val="solid"/>
            <a:headEnd type="none" w="med" len="med"/>
            <a:tailEnd type="none" w="med" len="med"/>
          </a:ln>
        </p:spPr>
      </p:sp>
      <p:cxnSp>
        <p:nvCxnSpPr>
          <p:cNvPr id="99349" name="AutoShape 44"/>
          <p:cNvCxnSpPr>
            <a:endCxn id="99357" idx="2"/>
          </p:cNvCxnSpPr>
          <p:nvPr/>
        </p:nvCxnSpPr>
        <p:spPr>
          <a:xfrm rot="10800000">
            <a:off x="3057525" y="2787650"/>
            <a:ext cx="1066800" cy="931863"/>
          </a:xfrm>
          <a:prstGeom prst="bentConnector2">
            <a:avLst/>
          </a:prstGeom>
          <a:ln w="31750" cap="flat" cmpd="sng">
            <a:solidFill>
              <a:schemeClr val="hlink"/>
            </a:solidFill>
            <a:prstDash val="solid"/>
            <a:miter/>
            <a:headEnd type="none" w="med" len="med"/>
            <a:tailEnd type="stealth" w="med" len="lg"/>
          </a:ln>
        </p:spPr>
      </p:cxnSp>
      <p:grpSp>
        <p:nvGrpSpPr>
          <p:cNvPr id="10" name="Group 45"/>
          <p:cNvGrpSpPr/>
          <p:nvPr/>
        </p:nvGrpSpPr>
        <p:grpSpPr>
          <a:xfrm>
            <a:off x="1685925" y="1873250"/>
            <a:ext cx="914400" cy="609600"/>
            <a:chOff x="1008" y="720"/>
            <a:chExt cx="576" cy="384"/>
          </a:xfrm>
        </p:grpSpPr>
        <p:sp>
          <p:nvSpPr>
            <p:cNvPr id="99352" name="Line 46"/>
            <p:cNvSpPr/>
            <p:nvPr/>
          </p:nvSpPr>
          <p:spPr>
            <a:xfrm flipV="1">
              <a:off x="1584" y="720"/>
              <a:ext cx="0" cy="384"/>
            </a:xfrm>
            <a:prstGeom prst="line">
              <a:avLst/>
            </a:prstGeom>
            <a:ln w="31750" cap="flat" cmpd="sng">
              <a:solidFill>
                <a:schemeClr val="hlink"/>
              </a:solidFill>
              <a:prstDash val="solid"/>
              <a:headEnd type="none" w="med" len="med"/>
              <a:tailEnd type="none" w="med" len="med"/>
            </a:ln>
          </p:spPr>
        </p:sp>
        <p:sp>
          <p:nvSpPr>
            <p:cNvPr id="99353" name="Line 47"/>
            <p:cNvSpPr/>
            <p:nvPr/>
          </p:nvSpPr>
          <p:spPr>
            <a:xfrm flipH="1">
              <a:off x="1008" y="720"/>
              <a:ext cx="576" cy="0"/>
            </a:xfrm>
            <a:prstGeom prst="line">
              <a:avLst/>
            </a:prstGeom>
            <a:ln w="31750" cap="flat" cmpd="sng">
              <a:solidFill>
                <a:schemeClr val="hlink"/>
              </a:solidFill>
              <a:prstDash val="solid"/>
              <a:headEnd type="none" w="med" len="med"/>
              <a:tailEnd type="triangle" w="med" len="lg"/>
            </a:ln>
          </p:spPr>
        </p:sp>
      </p:grpSp>
      <p:sp>
        <p:nvSpPr>
          <p:cNvPr id="99351" name="Text Box 48"/>
          <p:cNvSpPr txBox="1"/>
          <p:nvPr/>
        </p:nvSpPr>
        <p:spPr>
          <a:xfrm>
            <a:off x="598488" y="188913"/>
            <a:ext cx="1098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插入</a:t>
            </a:r>
            <a:endParaRPr lang="zh-CN" altLang="en-US" sz="3600" b="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0728"/>
                                        </p:tgtEl>
                                        <p:attrNameLst>
                                          <p:attrName>style.visibility</p:attrName>
                                        </p:attrNameLst>
                                      </p:cBhvr>
                                      <p:to>
                                        <p:strVal val="visible"/>
                                      </p:to>
                                    </p:set>
                                    <p:animEffect transition="in" filter="wipe(up)">
                                      <p:cBhvr>
                                        <p:cTn id="29" dur="500"/>
                                        <p:tgtEl>
                                          <p:spTgt spid="2007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0729"/>
                                        </p:tgtEl>
                                        <p:attrNameLst>
                                          <p:attrName>style.visibility</p:attrName>
                                        </p:attrNameLst>
                                      </p:cBhvr>
                                      <p:to>
                                        <p:strVal val="visible"/>
                                      </p:to>
                                    </p:set>
                                    <p:animEffect transition="in" filter="wipe(down)">
                                      <p:cBhvr>
                                        <p:cTn id="34" dur="500"/>
                                        <p:tgtEl>
                                          <p:spTgt spid="2007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0727"/>
                                        </p:tgtEl>
                                        <p:attrNameLst>
                                          <p:attrName>style.visibility</p:attrName>
                                        </p:attrNameLst>
                                      </p:cBhvr>
                                      <p:to>
                                        <p:strVal val="visible"/>
                                      </p:to>
                                    </p:set>
                                    <p:animEffect transition="in" filter="wipe(left)">
                                      <p:cBhvr>
                                        <p:cTn id="39" dur="500"/>
                                        <p:tgtEl>
                                          <p:spTgt spid="200727"/>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200730"/>
                                        </p:tgtEl>
                                        <p:attrNameLst>
                                          <p:attrName>style.visibility</p:attrName>
                                        </p:attrNameLst>
                                      </p:cBhvr>
                                      <p:to>
                                        <p:strVal val="visible"/>
                                      </p:to>
                                    </p:set>
                                    <p:anim calcmode="lin" valueType="num">
                                      <p:cBhvr>
                                        <p:cTn id="44" dur="500" fill="hold"/>
                                        <p:tgtEl>
                                          <p:spTgt spid="200730"/>
                                        </p:tgtEl>
                                        <p:attrNameLst>
                                          <p:attrName>ppt_x</p:attrName>
                                        </p:attrNameLst>
                                      </p:cBhvr>
                                      <p:tavLst>
                                        <p:tav tm="0">
                                          <p:val>
                                            <p:strVal val="#ppt_x-#ppt_w/2"/>
                                          </p:val>
                                        </p:tav>
                                        <p:tav tm="100000">
                                          <p:val>
                                            <p:strVal val="#ppt_x"/>
                                          </p:val>
                                        </p:tav>
                                      </p:tavLst>
                                    </p:anim>
                                    <p:anim calcmode="lin" valueType="num">
                                      <p:cBhvr>
                                        <p:cTn id="45" dur="500" fill="hold"/>
                                        <p:tgtEl>
                                          <p:spTgt spid="200730"/>
                                        </p:tgtEl>
                                        <p:attrNameLst>
                                          <p:attrName>ppt_y</p:attrName>
                                        </p:attrNameLst>
                                      </p:cBhvr>
                                      <p:tavLst>
                                        <p:tav tm="0">
                                          <p:val>
                                            <p:strVal val="#ppt_y"/>
                                          </p:val>
                                        </p:tav>
                                        <p:tav tm="100000">
                                          <p:val>
                                            <p:strVal val="#ppt_y"/>
                                          </p:val>
                                        </p:tav>
                                      </p:tavLst>
                                    </p:anim>
                                    <p:anim calcmode="lin" valueType="num">
                                      <p:cBhvr>
                                        <p:cTn id="46" dur="500" fill="hold"/>
                                        <p:tgtEl>
                                          <p:spTgt spid="200730"/>
                                        </p:tgtEl>
                                        <p:attrNameLst>
                                          <p:attrName>ppt_w</p:attrName>
                                        </p:attrNameLst>
                                      </p:cBhvr>
                                      <p:tavLst>
                                        <p:tav tm="0">
                                          <p:val>
                                            <p:fltVal val="0"/>
                                          </p:val>
                                        </p:tav>
                                        <p:tav tm="100000">
                                          <p:val>
                                            <p:strVal val="#ppt_w"/>
                                          </p:val>
                                        </p:tav>
                                      </p:tavLst>
                                    </p:anim>
                                    <p:anim calcmode="lin" valueType="num">
                                      <p:cBhvr>
                                        <p:cTn id="47" dur="500" fill="hold"/>
                                        <p:tgtEl>
                                          <p:spTgt spid="200730"/>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9340"/>
                                        </p:tgtEl>
                                        <p:attrNameLst>
                                          <p:attrName>style.visibility</p:attrName>
                                        </p:attrNameLst>
                                      </p:cBhvr>
                                      <p:to>
                                        <p:strVal val="visible"/>
                                      </p:to>
                                    </p:set>
                                    <p:animEffect transition="in" filter="wipe(left)">
                                      <p:cBhvr>
                                        <p:cTn id="52" dur="500"/>
                                        <p:tgtEl>
                                          <p:spTgt spid="99340"/>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200737"/>
                                        </p:tgtEl>
                                        <p:attrNameLst>
                                          <p:attrName>style.visibility</p:attrName>
                                        </p:attrNameLst>
                                      </p:cBhvr>
                                      <p:to>
                                        <p:strVal val="visible"/>
                                      </p:to>
                                    </p:set>
                                    <p:anim calcmode="lin" valueType="num">
                                      <p:cBhvr>
                                        <p:cTn id="57" dur="500" fill="hold"/>
                                        <p:tgtEl>
                                          <p:spTgt spid="200737"/>
                                        </p:tgtEl>
                                        <p:attrNameLst>
                                          <p:attrName>ppt_x</p:attrName>
                                        </p:attrNameLst>
                                      </p:cBhvr>
                                      <p:tavLst>
                                        <p:tav tm="0">
                                          <p:val>
                                            <p:strVal val="#ppt_x-#ppt_w/2"/>
                                          </p:val>
                                        </p:tav>
                                        <p:tav tm="100000">
                                          <p:val>
                                            <p:strVal val="#ppt_x"/>
                                          </p:val>
                                        </p:tav>
                                      </p:tavLst>
                                    </p:anim>
                                    <p:anim calcmode="lin" valueType="num">
                                      <p:cBhvr>
                                        <p:cTn id="58" dur="500" fill="hold"/>
                                        <p:tgtEl>
                                          <p:spTgt spid="200737"/>
                                        </p:tgtEl>
                                        <p:attrNameLst>
                                          <p:attrName>ppt_y</p:attrName>
                                        </p:attrNameLst>
                                      </p:cBhvr>
                                      <p:tavLst>
                                        <p:tav tm="0">
                                          <p:val>
                                            <p:strVal val="#ppt_y"/>
                                          </p:val>
                                        </p:tav>
                                        <p:tav tm="100000">
                                          <p:val>
                                            <p:strVal val="#ppt_y"/>
                                          </p:val>
                                        </p:tav>
                                      </p:tavLst>
                                    </p:anim>
                                    <p:anim calcmode="lin" valueType="num">
                                      <p:cBhvr>
                                        <p:cTn id="59" dur="500" fill="hold"/>
                                        <p:tgtEl>
                                          <p:spTgt spid="200737"/>
                                        </p:tgtEl>
                                        <p:attrNameLst>
                                          <p:attrName>ppt_w</p:attrName>
                                        </p:attrNameLst>
                                      </p:cBhvr>
                                      <p:tavLst>
                                        <p:tav tm="0">
                                          <p:val>
                                            <p:fltVal val="0"/>
                                          </p:val>
                                        </p:tav>
                                        <p:tav tm="100000">
                                          <p:val>
                                            <p:strVal val="#ppt_w"/>
                                          </p:val>
                                        </p:tav>
                                      </p:tavLst>
                                    </p:anim>
                                    <p:anim calcmode="lin" valueType="num">
                                      <p:cBhvr>
                                        <p:cTn id="60" dur="500" fill="hold"/>
                                        <p:tgtEl>
                                          <p:spTgt spid="20073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200731"/>
                                        </p:tgtEl>
                                        <p:attrNameLst>
                                          <p:attrName>style.visibility</p:attrName>
                                        </p:attrNameLst>
                                      </p:cBhvr>
                                      <p:to>
                                        <p:strVal val="visible"/>
                                      </p:to>
                                    </p:set>
                                    <p:animEffect transition="in" filter="wipe(right)">
                                      <p:cBhvr>
                                        <p:cTn id="65" dur="500"/>
                                        <p:tgtEl>
                                          <p:spTgt spid="200731"/>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499"/>
                                          </p:stCondLst>
                                        </p:cTn>
                                        <p:tgtEl>
                                          <p:spTgt spid="8"/>
                                        </p:tgtEl>
                                        <p:attrNameLst>
                                          <p:attrName>style.visibility</p:attrName>
                                        </p:attrNameLst>
                                      </p:cBhvr>
                                      <p:to>
                                        <p:strVal val="visible"/>
                                      </p:to>
                                    </p:set>
                                  </p:childTnLst>
                                </p:cTn>
                              </p:par>
                            </p:childTnLst>
                          </p:cTn>
                        </p:par>
                        <p:par>
                          <p:cTn id="69" fill="hold">
                            <p:stCondLst>
                              <p:cond delay="1000"/>
                            </p:stCondLst>
                            <p:childTnLst>
                              <p:par>
                                <p:cTn id="70" presetID="22" presetClass="entr" presetSubtype="1" fill="hold" nodeType="afterEffect">
                                  <p:stCondLst>
                                    <p:cond delay="0"/>
                                  </p:stCondLst>
                                  <p:childTnLst>
                                    <p:set>
                                      <p:cBhvr>
                                        <p:cTn id="71" dur="1" fill="hold">
                                          <p:stCondLst>
                                            <p:cond delay="0"/>
                                          </p:stCondLst>
                                        </p:cTn>
                                        <p:tgtEl>
                                          <p:spTgt spid="200738"/>
                                        </p:tgtEl>
                                        <p:attrNameLst>
                                          <p:attrName>style.visibility</p:attrName>
                                        </p:attrNameLst>
                                      </p:cBhvr>
                                      <p:to>
                                        <p:strVal val="visible"/>
                                      </p:to>
                                    </p:set>
                                    <p:animEffect transition="in" filter="wipe(up)">
                                      <p:cBhvr>
                                        <p:cTn id="72" dur="500"/>
                                        <p:tgtEl>
                                          <p:spTgt spid="200738"/>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nodeType="clickEffect">
                                  <p:stCondLst>
                                    <p:cond delay="0"/>
                                  </p:stCondLst>
                                  <p:childTnLst>
                                    <p:set>
                                      <p:cBhvr>
                                        <p:cTn id="76" dur="1" fill="hold">
                                          <p:stCondLst>
                                            <p:cond delay="0"/>
                                          </p:stCondLst>
                                        </p:cTn>
                                        <p:tgtEl>
                                          <p:spTgt spid="200739"/>
                                        </p:tgtEl>
                                        <p:attrNameLst>
                                          <p:attrName>style.visibility</p:attrName>
                                        </p:attrNameLst>
                                      </p:cBhvr>
                                      <p:to>
                                        <p:strVal val="visible"/>
                                      </p:to>
                                    </p:set>
                                    <p:anim calcmode="lin" valueType="num">
                                      <p:cBhvr>
                                        <p:cTn id="77" dur="500" fill="hold"/>
                                        <p:tgtEl>
                                          <p:spTgt spid="200739"/>
                                        </p:tgtEl>
                                        <p:attrNameLst>
                                          <p:attrName>ppt_x</p:attrName>
                                        </p:attrNameLst>
                                      </p:cBhvr>
                                      <p:tavLst>
                                        <p:tav tm="0">
                                          <p:val>
                                            <p:strVal val="#ppt_x-#ppt_w/2"/>
                                          </p:val>
                                        </p:tav>
                                        <p:tav tm="100000">
                                          <p:val>
                                            <p:strVal val="#ppt_x"/>
                                          </p:val>
                                        </p:tav>
                                      </p:tavLst>
                                    </p:anim>
                                    <p:anim calcmode="lin" valueType="num">
                                      <p:cBhvr>
                                        <p:cTn id="78" dur="500" fill="hold"/>
                                        <p:tgtEl>
                                          <p:spTgt spid="200739"/>
                                        </p:tgtEl>
                                        <p:attrNameLst>
                                          <p:attrName>ppt_y</p:attrName>
                                        </p:attrNameLst>
                                      </p:cBhvr>
                                      <p:tavLst>
                                        <p:tav tm="0">
                                          <p:val>
                                            <p:strVal val="#ppt_y"/>
                                          </p:val>
                                        </p:tav>
                                        <p:tav tm="100000">
                                          <p:val>
                                            <p:strVal val="#ppt_y"/>
                                          </p:val>
                                        </p:tav>
                                      </p:tavLst>
                                    </p:anim>
                                    <p:anim calcmode="lin" valueType="num">
                                      <p:cBhvr>
                                        <p:cTn id="79" dur="500" fill="hold"/>
                                        <p:tgtEl>
                                          <p:spTgt spid="200739"/>
                                        </p:tgtEl>
                                        <p:attrNameLst>
                                          <p:attrName>ppt_w</p:attrName>
                                        </p:attrNameLst>
                                      </p:cBhvr>
                                      <p:tavLst>
                                        <p:tav tm="0">
                                          <p:val>
                                            <p:fltVal val="0"/>
                                          </p:val>
                                        </p:tav>
                                        <p:tav tm="100000">
                                          <p:val>
                                            <p:strVal val="#ppt_w"/>
                                          </p:val>
                                        </p:tav>
                                      </p:tavLst>
                                    </p:anim>
                                    <p:anim calcmode="lin" valueType="num">
                                      <p:cBhvr>
                                        <p:cTn id="80" dur="500" fill="hold"/>
                                        <p:tgtEl>
                                          <p:spTgt spid="20073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200741"/>
                                        </p:tgtEl>
                                        <p:attrNameLst>
                                          <p:attrName>style.visibility</p:attrName>
                                        </p:attrNameLst>
                                      </p:cBhvr>
                                      <p:to>
                                        <p:strVal val="visible"/>
                                      </p:to>
                                    </p:set>
                                    <p:animEffect transition="in" filter="wipe(right)">
                                      <p:cBhvr>
                                        <p:cTn id="85" dur="500"/>
                                        <p:tgtEl>
                                          <p:spTgt spid="200741"/>
                                        </p:tgtEl>
                                      </p:cBhvr>
                                    </p:animEffec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200740"/>
                                        </p:tgtEl>
                                        <p:attrNameLst>
                                          <p:attrName>style.visibility</p:attrName>
                                        </p:attrNameLst>
                                      </p:cBhvr>
                                      <p:to>
                                        <p:strVal val="visible"/>
                                      </p:to>
                                    </p:set>
                                    <p:animEffect transition="in" filter="wipe(down)">
                                      <p:cBhvr>
                                        <p:cTn id="89" dur="500"/>
                                        <p:tgtEl>
                                          <p:spTgt spid="200740"/>
                                        </p:tgtEl>
                                      </p:cBhvr>
                                    </p:animEffect>
                                  </p:childTnLst>
                                </p:cTn>
                              </p:par>
                            </p:childTnLst>
                          </p:cTn>
                        </p:par>
                        <p:par>
                          <p:cTn id="90" fill="hold">
                            <p:stCondLst>
                              <p:cond delay="1000"/>
                            </p:stCondLst>
                            <p:childTnLst>
                              <p:par>
                                <p:cTn id="91" presetID="1" presetClass="entr" presetSubtype="0" fill="hold" nodeType="afterEffect">
                                  <p:stCondLst>
                                    <p:cond delay="0"/>
                                  </p:stCondLst>
                                  <p:childTnLst>
                                    <p:set>
                                      <p:cBhvr>
                                        <p:cTn id="92" dur="1" fill="hold">
                                          <p:stCondLst>
                                            <p:cond delay="499"/>
                                          </p:stCondLst>
                                        </p:cTn>
                                        <p:tgtEl>
                                          <p:spTgt spid="9"/>
                                        </p:tgtEl>
                                        <p:attrNameLst>
                                          <p:attrName>style.visibility</p:attrName>
                                        </p:attrNameLst>
                                      </p:cBhvr>
                                      <p:to>
                                        <p:strVal val="visible"/>
                                      </p:to>
                                    </p:set>
                                  </p:childTnLst>
                                </p:cTn>
                              </p:par>
                            </p:childTnLst>
                          </p:cTn>
                        </p:par>
                        <p:par>
                          <p:cTn id="93" fill="hold">
                            <p:stCondLst>
                              <p:cond delay="1500"/>
                            </p:stCondLst>
                            <p:childTnLst>
                              <p:par>
                                <p:cTn id="94" presetID="22" presetClass="entr" presetSubtype="2" fill="hold" nodeType="afterEffect">
                                  <p:stCondLst>
                                    <p:cond delay="0"/>
                                  </p:stCondLst>
                                  <p:childTnLst>
                                    <p:set>
                                      <p:cBhvr>
                                        <p:cTn id="95" dur="1" fill="hold">
                                          <p:stCondLst>
                                            <p:cond delay="0"/>
                                          </p:stCondLst>
                                        </p:cTn>
                                        <p:tgtEl>
                                          <p:spTgt spid="99347"/>
                                        </p:tgtEl>
                                        <p:attrNameLst>
                                          <p:attrName>style.visibility</p:attrName>
                                        </p:attrNameLst>
                                      </p:cBhvr>
                                      <p:to>
                                        <p:strVal val="visible"/>
                                      </p:to>
                                    </p:set>
                                    <p:animEffect transition="in" filter="wipe(right)">
                                      <p:cBhvr>
                                        <p:cTn id="96" dur="500"/>
                                        <p:tgtEl>
                                          <p:spTgt spid="99347"/>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8" fill="hold" nodeType="clickEffect">
                                  <p:stCondLst>
                                    <p:cond delay="0"/>
                                  </p:stCondLst>
                                  <p:childTnLst>
                                    <p:set>
                                      <p:cBhvr>
                                        <p:cTn id="100" dur="1" fill="hold">
                                          <p:stCondLst>
                                            <p:cond delay="0"/>
                                          </p:stCondLst>
                                        </p:cTn>
                                        <p:tgtEl>
                                          <p:spTgt spid="200747"/>
                                        </p:tgtEl>
                                        <p:attrNameLst>
                                          <p:attrName>style.visibility</p:attrName>
                                        </p:attrNameLst>
                                      </p:cBhvr>
                                      <p:to>
                                        <p:strVal val="visible"/>
                                      </p:to>
                                    </p:set>
                                    <p:anim calcmode="lin" valueType="num">
                                      <p:cBhvr>
                                        <p:cTn id="101" dur="500" fill="hold"/>
                                        <p:tgtEl>
                                          <p:spTgt spid="200747"/>
                                        </p:tgtEl>
                                        <p:attrNameLst>
                                          <p:attrName>ppt_x</p:attrName>
                                        </p:attrNameLst>
                                      </p:cBhvr>
                                      <p:tavLst>
                                        <p:tav tm="0">
                                          <p:val>
                                            <p:strVal val="#ppt_x-#ppt_w/2"/>
                                          </p:val>
                                        </p:tav>
                                        <p:tav tm="100000">
                                          <p:val>
                                            <p:strVal val="#ppt_x"/>
                                          </p:val>
                                        </p:tav>
                                      </p:tavLst>
                                    </p:anim>
                                    <p:anim calcmode="lin" valueType="num">
                                      <p:cBhvr>
                                        <p:cTn id="102" dur="500" fill="hold"/>
                                        <p:tgtEl>
                                          <p:spTgt spid="200747"/>
                                        </p:tgtEl>
                                        <p:attrNameLst>
                                          <p:attrName>ppt_y</p:attrName>
                                        </p:attrNameLst>
                                      </p:cBhvr>
                                      <p:tavLst>
                                        <p:tav tm="0">
                                          <p:val>
                                            <p:strVal val="#ppt_y"/>
                                          </p:val>
                                        </p:tav>
                                        <p:tav tm="100000">
                                          <p:val>
                                            <p:strVal val="#ppt_y"/>
                                          </p:val>
                                        </p:tav>
                                      </p:tavLst>
                                    </p:anim>
                                    <p:anim calcmode="lin" valueType="num">
                                      <p:cBhvr>
                                        <p:cTn id="103" dur="500" fill="hold"/>
                                        <p:tgtEl>
                                          <p:spTgt spid="200747"/>
                                        </p:tgtEl>
                                        <p:attrNameLst>
                                          <p:attrName>ppt_w</p:attrName>
                                        </p:attrNameLst>
                                      </p:cBhvr>
                                      <p:tavLst>
                                        <p:tav tm="0">
                                          <p:val>
                                            <p:fltVal val="0"/>
                                          </p:val>
                                        </p:tav>
                                        <p:tav tm="100000">
                                          <p:val>
                                            <p:strVal val="#ppt_w"/>
                                          </p:val>
                                        </p:tav>
                                      </p:tavLst>
                                    </p:anim>
                                    <p:anim calcmode="lin" valueType="num">
                                      <p:cBhvr>
                                        <p:cTn id="104" dur="500" fill="hold"/>
                                        <p:tgtEl>
                                          <p:spTgt spid="200747"/>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nodeType="clickEffect">
                                  <p:stCondLst>
                                    <p:cond delay="0"/>
                                  </p:stCondLst>
                                  <p:childTnLst>
                                    <p:set>
                                      <p:cBhvr>
                                        <p:cTn id="108" dur="1" fill="hold">
                                          <p:stCondLst>
                                            <p:cond delay="0"/>
                                          </p:stCondLst>
                                        </p:cTn>
                                        <p:tgtEl>
                                          <p:spTgt spid="99349"/>
                                        </p:tgtEl>
                                        <p:attrNameLst>
                                          <p:attrName>style.visibility</p:attrName>
                                        </p:attrNameLst>
                                      </p:cBhvr>
                                      <p:to>
                                        <p:strVal val="visible"/>
                                      </p:to>
                                    </p:set>
                                    <p:animEffect transition="in" filter="wipe(right)">
                                      <p:cBhvr>
                                        <p:cTn id="109" dur="500"/>
                                        <p:tgtEl>
                                          <p:spTgt spid="9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7" grpId="0"/>
      <p:bldP spid="200728" grpId="0" animBg="1"/>
      <p:bldP spid="200729" grpId="0" animBg="1"/>
      <p:bldP spid="200731" grpId="0" animBg="1"/>
      <p:bldP spid="200740" grpId="0" animBg="1"/>
      <p:bldP spid="2007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p:nvPr/>
        </p:nvSpPr>
        <p:spPr>
          <a:xfrm>
            <a:off x="3476625" y="1277938"/>
            <a:ext cx="48244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NextElem( L, cur_e, &amp;next_e )</a:t>
            </a:r>
            <a:endParaRPr lang="en-US" altLang="zh-CN" dirty="0">
              <a:solidFill>
                <a:srgbClr val="333399"/>
              </a:solidFill>
              <a:latin typeface="Times New Roman" panose="02020603050405020304" pitchFamily="18" charset="0"/>
              <a:ea typeface="楷体_GB2312" pitchFamily="49" charset="-122"/>
            </a:endParaRPr>
          </a:p>
        </p:txBody>
      </p:sp>
      <p:sp>
        <p:nvSpPr>
          <p:cNvPr id="113667" name="Text Box 3"/>
          <p:cNvSpPr txBox="1"/>
          <p:nvPr/>
        </p:nvSpPr>
        <p:spPr>
          <a:xfrm>
            <a:off x="511175" y="1739900"/>
            <a:ext cx="1970088"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3668" name="Text Box 4"/>
          <p:cNvSpPr txBox="1"/>
          <p:nvPr/>
        </p:nvSpPr>
        <p:spPr>
          <a:xfrm>
            <a:off x="2530475" y="1771333"/>
            <a:ext cx="3068638"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endParaRPr lang="zh-CN" altLang="en-US" b="0" dirty="0">
              <a:solidFill>
                <a:schemeClr val="tx1"/>
              </a:solidFill>
              <a:latin typeface="Times New Roman" panose="02020603050405020304" pitchFamily="18" charset="0"/>
              <a:ea typeface="楷体_GB2312" pitchFamily="49" charset="-122"/>
            </a:endParaRPr>
          </a:p>
          <a:p>
            <a:pPr marL="0" lvl="0" indent="0" eaLnBrk="1" hangingPunct="1">
              <a:spcBef>
                <a:spcPct val="0"/>
              </a:spcBef>
              <a:buClrTx/>
              <a:buNone/>
            </a:pPr>
            <a:endParaRPr lang="en-US" altLang="zh-CN" b="0" dirty="0">
              <a:solidFill>
                <a:schemeClr val="tx1"/>
              </a:solidFill>
              <a:latin typeface="Times New Roman" panose="02020603050405020304" pitchFamily="18" charset="0"/>
              <a:ea typeface="楷体_GB2312" pitchFamily="49" charset="-122"/>
            </a:endParaRPr>
          </a:p>
        </p:txBody>
      </p:sp>
      <p:sp>
        <p:nvSpPr>
          <p:cNvPr id="113669" name="Text Box 5">
            <a:hlinkClick r:id="rId1" action="ppaction://hlinksldjump"/>
          </p:cNvPr>
          <p:cNvSpPr txBox="1"/>
          <p:nvPr/>
        </p:nvSpPr>
        <p:spPr>
          <a:xfrm>
            <a:off x="2508250" y="2338388"/>
            <a:ext cx="6019800"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若 </a:t>
            </a:r>
            <a:r>
              <a:rPr lang="en-US" altLang="zh-CN" b="0" dirty="0">
                <a:solidFill>
                  <a:schemeClr val="tx1"/>
                </a:solidFill>
                <a:latin typeface="Times New Roman" panose="02020603050405020304" pitchFamily="18" charset="0"/>
                <a:ea typeface="楷体_GB2312" pitchFamily="49" charset="-122"/>
              </a:rPr>
              <a:t>cur_e </a:t>
            </a:r>
            <a:r>
              <a:rPr lang="zh-CN" altLang="en-US" b="0" dirty="0">
                <a:solidFill>
                  <a:schemeClr val="tx1"/>
                </a:solidFill>
                <a:latin typeface="Times New Roman" panose="02020603050405020304" pitchFamily="18" charset="0"/>
                <a:ea typeface="楷体_GB2312" pitchFamily="49" charset="-122"/>
              </a:rPr>
              <a:t>是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的元素，则用</a:t>
            </a:r>
            <a:r>
              <a:rPr lang="en-US" altLang="zh-CN" b="0" dirty="0">
                <a:solidFill>
                  <a:schemeClr val="tx1"/>
                </a:solidFill>
                <a:latin typeface="Times New Roman" panose="02020603050405020304" pitchFamily="18" charset="0"/>
                <a:ea typeface="楷体_GB2312" pitchFamily="49" charset="-122"/>
              </a:rPr>
              <a:t>next_e </a:t>
            </a:r>
            <a:r>
              <a:rPr lang="zh-CN" altLang="en-US" b="0" dirty="0">
                <a:solidFill>
                  <a:schemeClr val="tx1"/>
                </a:solidFill>
                <a:latin typeface="Times New Roman" panose="02020603050405020304" pitchFamily="18" charset="0"/>
                <a:ea typeface="楷体_GB2312" pitchFamily="49" charset="-122"/>
              </a:rPr>
              <a:t>返回它的后继，否则操作失败，</a:t>
            </a:r>
            <a:r>
              <a:rPr lang="en-US" altLang="zh-CN" b="0" dirty="0">
                <a:solidFill>
                  <a:schemeClr val="tx1"/>
                </a:solidFill>
                <a:latin typeface="Times New Roman" panose="02020603050405020304" pitchFamily="18" charset="0"/>
                <a:ea typeface="楷体_GB2312" pitchFamily="49" charset="-122"/>
              </a:rPr>
              <a:t>next_e</a:t>
            </a:r>
            <a:r>
              <a:rPr lang="zh-CN" altLang="en-US" b="0" dirty="0">
                <a:solidFill>
                  <a:schemeClr val="tx1"/>
                </a:solidFill>
                <a:latin typeface="Times New Roman" panose="02020603050405020304" pitchFamily="18" charset="0"/>
                <a:ea typeface="楷体_GB2312" pitchFamily="49" charset="-122"/>
              </a:rPr>
              <a:t>无定义。</a:t>
            </a:r>
            <a:endParaRPr lang="zh-CN" altLang="en-US" b="0" dirty="0">
              <a:solidFill>
                <a:schemeClr val="tx1"/>
              </a:solidFill>
              <a:latin typeface="Times New Roman" panose="02020603050405020304" pitchFamily="18" charset="0"/>
              <a:ea typeface="楷体_GB2312" pitchFamily="49" charset="-122"/>
            </a:endParaRPr>
          </a:p>
        </p:txBody>
      </p:sp>
      <p:sp>
        <p:nvSpPr>
          <p:cNvPr id="113670" name="Text Box 6"/>
          <p:cNvSpPr txBox="1"/>
          <p:nvPr/>
        </p:nvSpPr>
        <p:spPr>
          <a:xfrm>
            <a:off x="0" y="1219200"/>
            <a:ext cx="34480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求数据元素的后继</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3677" name="Text Box 13"/>
          <p:cNvSpPr txBox="1"/>
          <p:nvPr/>
        </p:nvSpPr>
        <p:spPr>
          <a:xfrm>
            <a:off x="4665663" y="3932238"/>
            <a:ext cx="30861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333399"/>
                </a:solidFill>
                <a:latin typeface="Times New Roman" panose="02020603050405020304" pitchFamily="18" charset="0"/>
                <a:ea typeface="楷体_GB2312" pitchFamily="49" charset="-122"/>
              </a:rPr>
              <a:t>GetElem( L, i, &amp;e )</a:t>
            </a:r>
            <a:endParaRPr lang="en-US" altLang="zh-CN" dirty="0">
              <a:solidFill>
                <a:srgbClr val="333399"/>
              </a:solidFill>
              <a:latin typeface="Times New Roman" panose="02020603050405020304" pitchFamily="18" charset="0"/>
              <a:ea typeface="楷体_GB2312" pitchFamily="49" charset="-122"/>
            </a:endParaRPr>
          </a:p>
        </p:txBody>
      </p:sp>
      <p:sp>
        <p:nvSpPr>
          <p:cNvPr id="113678" name="Text Box 14"/>
          <p:cNvSpPr txBox="1"/>
          <p:nvPr/>
        </p:nvSpPr>
        <p:spPr>
          <a:xfrm>
            <a:off x="433388" y="4818063"/>
            <a:ext cx="2147887" cy="13731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2400" b="0" dirty="0">
                <a:solidFill>
                  <a:srgbClr val="FF0000"/>
                </a:solidFill>
                <a:latin typeface="楷体_GB2312" pitchFamily="49" charset="-122"/>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初始条件：</a:t>
            </a: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endParaRPr lang="zh-CN" altLang="en-US"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None/>
            </a:pPr>
            <a:r>
              <a:rPr lang="zh-CN" altLang="en-US" dirty="0">
                <a:solidFill>
                  <a:srgbClr val="FF0000"/>
                </a:solidFill>
                <a:latin typeface="Times New Roman" panose="02020603050405020304" pitchFamily="18" charset="0"/>
                <a:ea typeface="楷体_GB2312" pitchFamily="49" charset="-122"/>
              </a:rPr>
              <a:t>  操作结果：</a:t>
            </a:r>
            <a:endParaRPr lang="zh-CN" altLang="en-US" dirty="0">
              <a:solidFill>
                <a:srgbClr val="FF0000"/>
              </a:solidFill>
              <a:latin typeface="Times New Roman" panose="02020603050405020304" pitchFamily="18" charset="0"/>
              <a:ea typeface="楷体_GB2312" pitchFamily="49" charset="-122"/>
            </a:endParaRPr>
          </a:p>
        </p:txBody>
      </p:sp>
      <p:sp>
        <p:nvSpPr>
          <p:cNvPr id="113679" name="Text Box 15"/>
          <p:cNvSpPr txBox="1"/>
          <p:nvPr/>
        </p:nvSpPr>
        <p:spPr>
          <a:xfrm>
            <a:off x="2535238" y="4273550"/>
            <a:ext cx="3170237" cy="7794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chemeClr val="tx1"/>
                </a:solidFill>
                <a:latin typeface="Times New Roman" panose="02020603050405020304" pitchFamily="18" charset="0"/>
                <a:ea typeface="楷体_GB2312" pitchFamily="49" charset="-122"/>
              </a:rPr>
              <a:t>线性表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已存在</a:t>
            </a:r>
            <a:r>
              <a:rPr lang="zh-CN" altLang="en-US" sz="3600" b="0" dirty="0">
                <a:solidFill>
                  <a:schemeClr val="tx1"/>
                </a:solidFill>
                <a:latin typeface="楷体_GB2312" pitchFamily="49" charset="-122"/>
                <a:ea typeface="楷体_GB2312" pitchFamily="49" charset="-122"/>
              </a:rPr>
              <a:t>，</a:t>
            </a:r>
            <a:endParaRPr lang="zh-CN" altLang="en-US" sz="3600" dirty="0">
              <a:solidFill>
                <a:schemeClr val="tx1"/>
              </a:solidFill>
              <a:latin typeface="Times New Roman" panose="02020603050405020304" pitchFamily="18" charset="0"/>
              <a:ea typeface="楷体_GB2312" pitchFamily="49" charset="-122"/>
            </a:endParaRPr>
          </a:p>
        </p:txBody>
      </p:sp>
      <p:sp>
        <p:nvSpPr>
          <p:cNvPr id="113680" name="Text Box 16"/>
          <p:cNvSpPr txBox="1"/>
          <p:nvPr/>
        </p:nvSpPr>
        <p:spPr>
          <a:xfrm>
            <a:off x="2524125" y="5583238"/>
            <a:ext cx="5915025"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用 </a:t>
            </a:r>
            <a:r>
              <a:rPr lang="en-US" altLang="zh-CN" b="0" dirty="0">
                <a:solidFill>
                  <a:schemeClr val="hlink"/>
                </a:solidFill>
                <a:latin typeface="Times New Roman" panose="02020603050405020304" pitchFamily="18" charset="0"/>
                <a:ea typeface="楷体_GB2312" pitchFamily="49" charset="-122"/>
              </a:rPr>
              <a:t>e </a:t>
            </a:r>
            <a:r>
              <a:rPr lang="zh-CN" altLang="en-US" b="0" dirty="0">
                <a:solidFill>
                  <a:schemeClr val="tx1"/>
                </a:solidFill>
                <a:latin typeface="Times New Roman" panose="02020603050405020304" pitchFamily="18" charset="0"/>
                <a:ea typeface="楷体_GB2312" pitchFamily="49" charset="-122"/>
              </a:rPr>
              <a:t>返回 </a:t>
            </a:r>
            <a:r>
              <a:rPr lang="en-US" altLang="zh-CN" b="0" dirty="0">
                <a:solidFill>
                  <a:schemeClr val="tx1"/>
                </a:solidFill>
                <a:latin typeface="Times New Roman" panose="02020603050405020304" pitchFamily="18" charset="0"/>
                <a:ea typeface="楷体_GB2312" pitchFamily="49" charset="-122"/>
              </a:rPr>
              <a:t>L </a:t>
            </a:r>
            <a:r>
              <a:rPr lang="zh-CN" altLang="en-US" b="0" dirty="0">
                <a:solidFill>
                  <a:schemeClr val="tx1"/>
                </a:solidFill>
                <a:latin typeface="Times New Roman" panose="02020603050405020304" pitchFamily="18" charset="0"/>
                <a:ea typeface="楷体_GB2312" pitchFamily="49" charset="-122"/>
              </a:rPr>
              <a:t>中第 </a:t>
            </a:r>
            <a:r>
              <a:rPr lang="en-US" altLang="zh-CN" b="0" dirty="0">
                <a:solidFill>
                  <a:schemeClr val="hlink"/>
                </a:solidFill>
                <a:latin typeface="Times New Roman" panose="02020603050405020304" pitchFamily="18" charset="0"/>
                <a:ea typeface="楷体_GB2312" pitchFamily="49" charset="-122"/>
              </a:rPr>
              <a:t>i </a:t>
            </a:r>
            <a:r>
              <a:rPr lang="zh-CN" altLang="en-US" b="0" dirty="0">
                <a:solidFill>
                  <a:schemeClr val="tx1"/>
                </a:solidFill>
                <a:latin typeface="Times New Roman" panose="02020603050405020304" pitchFamily="18" charset="0"/>
                <a:ea typeface="楷体_GB2312" pitchFamily="49" charset="-122"/>
              </a:rPr>
              <a:t>个数据元素的值</a:t>
            </a:r>
            <a:r>
              <a:rPr lang="zh-CN" altLang="en-US" sz="3600" b="0" dirty="0">
                <a:solidFill>
                  <a:schemeClr val="tx1"/>
                </a:solidFill>
                <a:latin typeface="楷体_GB2312" pitchFamily="49" charset="-122"/>
                <a:ea typeface="楷体_GB2312" pitchFamily="49" charset="-122"/>
              </a:rPr>
              <a:t>。</a:t>
            </a:r>
            <a:endParaRPr lang="zh-CN" altLang="en-US" sz="3600" b="0" dirty="0">
              <a:solidFill>
                <a:schemeClr val="tx1"/>
              </a:solidFill>
              <a:latin typeface="楷体_GB2312" pitchFamily="49" charset="-122"/>
              <a:ea typeface="楷体_GB2312" pitchFamily="49" charset="-122"/>
            </a:endParaRPr>
          </a:p>
        </p:txBody>
      </p:sp>
      <p:sp>
        <p:nvSpPr>
          <p:cNvPr id="113681" name="Text Box 17"/>
          <p:cNvSpPr txBox="1"/>
          <p:nvPr/>
        </p:nvSpPr>
        <p:spPr>
          <a:xfrm>
            <a:off x="0" y="3843338"/>
            <a:ext cx="467201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200" dirty="0">
                <a:solidFill>
                  <a:srgbClr val="000000"/>
                </a:solidFill>
                <a:latin typeface="Times New Roman" panose="02020603050405020304" pitchFamily="18" charset="0"/>
                <a:ea typeface="隶书" panose="02010509060101010101" charset="-122"/>
              </a:rPr>
              <a:t>求线性表中某个数据元素</a:t>
            </a:r>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3682" name="Rectangle 18"/>
          <p:cNvSpPr/>
          <p:nvPr/>
        </p:nvSpPr>
        <p:spPr>
          <a:xfrm>
            <a:off x="2506663" y="5046663"/>
            <a:ext cx="44307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chemeClr val="tx1"/>
                </a:solidFill>
                <a:latin typeface="Times New Roman" panose="02020603050405020304" pitchFamily="18" charset="0"/>
                <a:ea typeface="楷体_GB2312" pitchFamily="49" charset="-122"/>
              </a:rPr>
              <a:t>并且 </a:t>
            </a:r>
            <a:r>
              <a:rPr lang="en-US" altLang="zh-CN" b="0" dirty="0">
                <a:solidFill>
                  <a:schemeClr val="hlink"/>
                </a:solidFill>
                <a:latin typeface="Times New Roman" panose="02020603050405020304" pitchFamily="18" charset="0"/>
                <a:ea typeface="楷体_GB2312" pitchFamily="49" charset="-122"/>
              </a:rPr>
              <a:t>1≤i≤ListLength(L) </a:t>
            </a:r>
            <a:r>
              <a:rPr lang="zh-CN" altLang="en-US" b="0" dirty="0">
                <a:solidFill>
                  <a:schemeClr val="tx1"/>
                </a:solidFill>
                <a:latin typeface="Times New Roman" panose="02020603050405020304" pitchFamily="18" charset="0"/>
                <a:ea typeface="楷体_GB2312" pitchFamily="49" charset="-122"/>
              </a:rPr>
              <a:t>。</a:t>
            </a:r>
            <a:endParaRPr lang="zh-CN" altLang="en-US" b="0" dirty="0">
              <a:solidFill>
                <a:schemeClr val="tx1"/>
              </a:solidFill>
              <a:latin typeface="Times New Roman" panose="02020603050405020304" pitchFamily="18"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3667"/>
                                        </p:tgtEl>
                                        <p:attrNameLst>
                                          <p:attrName>style.visibility</p:attrName>
                                        </p:attrNameLst>
                                      </p:cBhvr>
                                      <p:to>
                                        <p:strVal val="visible"/>
                                      </p:to>
                                    </p:set>
                                    <p:animEffect transition="in" filter="barn(outHorizontal)">
                                      <p:cBhvr>
                                        <p:cTn id="15" dur="500"/>
                                        <p:tgtEl>
                                          <p:spTgt spid="1136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3668"/>
                                        </p:tgtEl>
                                        <p:attrNameLst>
                                          <p:attrName>style.visibility</p:attrName>
                                        </p:attrNameLst>
                                      </p:cBhvr>
                                      <p:to>
                                        <p:strVal val="visible"/>
                                      </p:to>
                                    </p:set>
                                    <p:animEffect transition="in" filter="wipe(left)">
                                      <p:cBhvr>
                                        <p:cTn id="20" dur="500"/>
                                        <p:tgtEl>
                                          <p:spTgt spid="1136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669"/>
                                        </p:tgtEl>
                                        <p:attrNameLst>
                                          <p:attrName>style.visibility</p:attrName>
                                        </p:attrNameLst>
                                      </p:cBhvr>
                                      <p:to>
                                        <p:strVal val="visible"/>
                                      </p:to>
                                    </p:set>
                                    <p:animEffect transition="in" filter="wipe(left)">
                                      <p:cBhvr>
                                        <p:cTn id="25" dur="500"/>
                                        <p:tgtEl>
                                          <p:spTgt spid="11366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368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36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13678"/>
                                        </p:tgtEl>
                                        <p:attrNameLst>
                                          <p:attrName>style.visibility</p:attrName>
                                        </p:attrNameLst>
                                      </p:cBhvr>
                                      <p:to>
                                        <p:strVal val="visible"/>
                                      </p:to>
                                    </p:set>
                                    <p:animEffect transition="in" filter="barn(outHorizontal)">
                                      <p:cBhvr>
                                        <p:cTn id="38" dur="500"/>
                                        <p:tgtEl>
                                          <p:spTgt spid="11367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3679"/>
                                        </p:tgtEl>
                                        <p:attrNameLst>
                                          <p:attrName>style.visibility</p:attrName>
                                        </p:attrNameLst>
                                      </p:cBhvr>
                                      <p:to>
                                        <p:strVal val="visible"/>
                                      </p:to>
                                    </p:set>
                                    <p:animEffect transition="in" filter="wipe(left)">
                                      <p:cBhvr>
                                        <p:cTn id="43" dur="500"/>
                                        <p:tgtEl>
                                          <p:spTgt spid="1136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3682"/>
                                        </p:tgtEl>
                                        <p:attrNameLst>
                                          <p:attrName>style.visibility</p:attrName>
                                        </p:attrNameLst>
                                      </p:cBhvr>
                                      <p:to>
                                        <p:strVal val="visible"/>
                                      </p:to>
                                    </p:set>
                                    <p:animEffect transition="in" filter="wipe(left)">
                                      <p:cBhvr>
                                        <p:cTn id="48" dur="500"/>
                                        <p:tgtEl>
                                          <p:spTgt spid="11368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3680"/>
                                        </p:tgtEl>
                                        <p:attrNameLst>
                                          <p:attrName>style.visibility</p:attrName>
                                        </p:attrNameLst>
                                      </p:cBhvr>
                                      <p:to>
                                        <p:strVal val="visible"/>
                                      </p:to>
                                    </p:set>
                                    <p:animEffect transition="in" filter="wipe(left)">
                                      <p:cBhvr>
                                        <p:cTn id="53" dur="500"/>
                                        <p:tgtEl>
                                          <p:spTgt spid="113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8" grpId="0"/>
      <p:bldP spid="113669" grpId="0"/>
      <p:bldP spid="113670" grpId="0"/>
      <p:bldP spid="113677" grpId="0"/>
      <p:bldP spid="113678" grpId="0"/>
      <p:bldP spid="113679" grpId="0"/>
      <p:bldP spid="113680" grpId="0"/>
      <p:bldP spid="113681" grpId="0"/>
      <p:bldP spid="11368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625" y="1982788"/>
            <a:ext cx="2133600" cy="609600"/>
            <a:chOff x="576" y="912"/>
            <a:chExt cx="1344" cy="384"/>
          </a:xfrm>
        </p:grpSpPr>
        <p:grpSp>
          <p:nvGrpSpPr>
            <p:cNvPr id="100394" name="Group 3"/>
            <p:cNvGrpSpPr/>
            <p:nvPr/>
          </p:nvGrpSpPr>
          <p:grpSpPr>
            <a:xfrm>
              <a:off x="1152" y="912"/>
              <a:ext cx="768" cy="384"/>
              <a:chOff x="1152" y="912"/>
              <a:chExt cx="768" cy="384"/>
            </a:xfrm>
          </p:grpSpPr>
          <p:sp>
            <p:nvSpPr>
              <p:cNvPr id="100396" name="Rectangle 4"/>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i-1</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100397" name="Line 5"/>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100398" name="Line 6"/>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100395" name="Line 7"/>
            <p:cNvSpPr/>
            <p:nvPr/>
          </p:nvSpPr>
          <p:spPr>
            <a:xfrm>
              <a:off x="576" y="1104"/>
              <a:ext cx="576" cy="0"/>
            </a:xfrm>
            <a:prstGeom prst="line">
              <a:avLst/>
            </a:prstGeom>
            <a:ln w="31750" cap="flat" cmpd="sng">
              <a:solidFill>
                <a:schemeClr val="tx2"/>
              </a:solidFill>
              <a:prstDash val="solid"/>
              <a:headEnd type="none" w="med" len="med"/>
              <a:tailEnd type="triangle" w="med" len="lg"/>
            </a:ln>
          </p:spPr>
        </p:sp>
      </p:grpSp>
      <p:sp>
        <p:nvSpPr>
          <p:cNvPr id="100355" name="Text Box 8"/>
          <p:cNvSpPr txBox="1"/>
          <p:nvPr/>
        </p:nvSpPr>
        <p:spPr>
          <a:xfrm>
            <a:off x="582613" y="188913"/>
            <a:ext cx="1098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删除</a:t>
            </a:r>
            <a:endParaRPr lang="zh-CN" altLang="en-US" sz="3600" b="0" dirty="0">
              <a:solidFill>
                <a:schemeClr val="bg1"/>
              </a:solidFill>
              <a:latin typeface="Times New Roman" panose="02020603050405020304" pitchFamily="18" charset="0"/>
              <a:ea typeface="黑体" panose="02010609060101010101" pitchFamily="49" charset="-122"/>
            </a:endParaRPr>
          </a:p>
        </p:txBody>
      </p:sp>
      <p:grpSp>
        <p:nvGrpSpPr>
          <p:cNvPr id="4" name="Group 9"/>
          <p:cNvGrpSpPr/>
          <p:nvPr/>
        </p:nvGrpSpPr>
        <p:grpSpPr>
          <a:xfrm>
            <a:off x="3044825" y="1982788"/>
            <a:ext cx="2438400" cy="609600"/>
            <a:chOff x="1824" y="912"/>
            <a:chExt cx="1536" cy="384"/>
          </a:xfrm>
        </p:grpSpPr>
        <p:grpSp>
          <p:nvGrpSpPr>
            <p:cNvPr id="100389" name="Group 10"/>
            <p:cNvGrpSpPr/>
            <p:nvPr/>
          </p:nvGrpSpPr>
          <p:grpSpPr>
            <a:xfrm>
              <a:off x="2592" y="912"/>
              <a:ext cx="768" cy="384"/>
              <a:chOff x="1152" y="912"/>
              <a:chExt cx="768" cy="384"/>
            </a:xfrm>
          </p:grpSpPr>
          <p:sp>
            <p:nvSpPr>
              <p:cNvPr id="100391" name="Rectangle 11"/>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100392" name="Line 12"/>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100393" name="Line 13"/>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100390" name="Line 14"/>
            <p:cNvSpPr/>
            <p:nvPr/>
          </p:nvSpPr>
          <p:spPr>
            <a:xfrm>
              <a:off x="1824" y="1104"/>
              <a:ext cx="720" cy="0"/>
            </a:xfrm>
            <a:prstGeom prst="line">
              <a:avLst/>
            </a:prstGeom>
            <a:ln w="31750" cap="flat" cmpd="sng">
              <a:solidFill>
                <a:schemeClr val="tx2"/>
              </a:solidFill>
              <a:prstDash val="solid"/>
              <a:headEnd type="none" w="med" len="med"/>
              <a:tailEnd type="triangle" w="med" len="lg"/>
            </a:ln>
          </p:spPr>
        </p:sp>
      </p:grpSp>
      <p:grpSp>
        <p:nvGrpSpPr>
          <p:cNvPr id="6" name="Group 15"/>
          <p:cNvGrpSpPr/>
          <p:nvPr/>
        </p:nvGrpSpPr>
        <p:grpSpPr>
          <a:xfrm>
            <a:off x="5330825" y="1982788"/>
            <a:ext cx="2971800" cy="609600"/>
            <a:chOff x="3264" y="912"/>
            <a:chExt cx="1872" cy="384"/>
          </a:xfrm>
        </p:grpSpPr>
        <p:grpSp>
          <p:nvGrpSpPr>
            <p:cNvPr id="100383" name="Group 16"/>
            <p:cNvGrpSpPr/>
            <p:nvPr/>
          </p:nvGrpSpPr>
          <p:grpSpPr>
            <a:xfrm>
              <a:off x="3984" y="912"/>
              <a:ext cx="768" cy="384"/>
              <a:chOff x="1152" y="912"/>
              <a:chExt cx="768" cy="384"/>
            </a:xfrm>
          </p:grpSpPr>
          <p:sp>
            <p:nvSpPr>
              <p:cNvPr id="100386" name="Rectangle 17"/>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i+1</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100387" name="Line 18"/>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100388" name="Line 19"/>
              <p:cNvSpPr/>
              <p:nvPr/>
            </p:nvSpPr>
            <p:spPr>
              <a:xfrm>
                <a:off x="1728" y="912"/>
                <a:ext cx="0" cy="384"/>
              </a:xfrm>
              <a:prstGeom prst="line">
                <a:avLst/>
              </a:prstGeom>
              <a:ln w="9525" cap="flat" cmpd="sng">
                <a:solidFill>
                  <a:schemeClr val="tx2"/>
                </a:solidFill>
                <a:prstDash val="solid"/>
                <a:headEnd type="none" w="med" len="med"/>
                <a:tailEnd type="none" w="med" len="med"/>
              </a:ln>
            </p:spPr>
          </p:sp>
        </p:grpSp>
        <p:sp>
          <p:nvSpPr>
            <p:cNvPr id="100384" name="Line 20"/>
            <p:cNvSpPr/>
            <p:nvPr/>
          </p:nvSpPr>
          <p:spPr>
            <a:xfrm>
              <a:off x="3264" y="1104"/>
              <a:ext cx="672" cy="0"/>
            </a:xfrm>
            <a:prstGeom prst="line">
              <a:avLst/>
            </a:prstGeom>
            <a:ln w="31750" cap="flat" cmpd="sng">
              <a:solidFill>
                <a:schemeClr val="tx2"/>
              </a:solidFill>
              <a:prstDash val="solid"/>
              <a:headEnd type="none" w="med" len="med"/>
              <a:tailEnd type="triangle" w="med" len="lg"/>
            </a:ln>
          </p:spPr>
        </p:sp>
        <p:sp>
          <p:nvSpPr>
            <p:cNvPr id="100385" name="Line 21"/>
            <p:cNvSpPr/>
            <p:nvPr/>
          </p:nvSpPr>
          <p:spPr>
            <a:xfrm>
              <a:off x="4656" y="1104"/>
              <a:ext cx="480" cy="0"/>
            </a:xfrm>
            <a:prstGeom prst="line">
              <a:avLst/>
            </a:prstGeom>
            <a:ln w="31750" cap="flat" cmpd="sng">
              <a:solidFill>
                <a:schemeClr val="tx2"/>
              </a:solidFill>
              <a:prstDash val="solid"/>
              <a:headEnd type="none" w="med" len="med"/>
              <a:tailEnd type="triangle" w="med" len="lg"/>
            </a:ln>
          </p:spPr>
        </p:sp>
      </p:grpSp>
      <p:sp>
        <p:nvSpPr>
          <p:cNvPr id="201750" name="Text Box 22"/>
          <p:cNvSpPr txBox="1"/>
          <p:nvPr/>
        </p:nvSpPr>
        <p:spPr>
          <a:xfrm>
            <a:off x="1444625" y="4152900"/>
            <a:ext cx="5562600" cy="231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buClr>
                <a:schemeClr val="accent2"/>
              </a:buClr>
              <a:buSzPct val="80000"/>
              <a:buNone/>
            </a:pPr>
            <a:r>
              <a:rPr lang="en-US" altLang="zh-CN" dirty="0">
                <a:solidFill>
                  <a:schemeClr val="hlink"/>
                </a:solidFill>
                <a:latin typeface="Times New Roman" panose="02020603050405020304" pitchFamily="18" charset="0"/>
                <a:ea typeface="宋体" panose="02010600030101010101" pitchFamily="2" charset="-122"/>
              </a:rPr>
              <a:t>p–&gt;prior–&gt;next=p–&gt;next;</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p–&gt;next–&gt;prior=p–&gt;prior;</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buClr>
                <a:schemeClr val="accent2"/>
              </a:buClr>
              <a:buSzPct val="80000"/>
              <a:buNone/>
            </a:pPr>
            <a:r>
              <a:rPr lang="en-US" altLang="zh-CN" dirty="0">
                <a:solidFill>
                  <a:schemeClr val="hlink"/>
                </a:solidFill>
                <a:latin typeface="Times New Roman" panose="02020603050405020304" pitchFamily="18" charset="0"/>
                <a:ea typeface="宋体" panose="02010600030101010101" pitchFamily="2" charset="-122"/>
              </a:rPr>
              <a:t>free(p);</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50000"/>
              </a:lnSpc>
              <a:spcBef>
                <a:spcPct val="0"/>
              </a:spcBef>
              <a:buClrTx/>
              <a:buNone/>
            </a:pP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201751" name="Line 23"/>
          <p:cNvSpPr/>
          <p:nvPr/>
        </p:nvSpPr>
        <p:spPr>
          <a:xfrm flipV="1">
            <a:off x="1577975" y="4641850"/>
            <a:ext cx="3906838" cy="1588"/>
          </a:xfrm>
          <a:prstGeom prst="line">
            <a:avLst/>
          </a:prstGeom>
          <a:ln w="25400" cap="flat" cmpd="sng">
            <a:solidFill>
              <a:srgbClr val="FF6600"/>
            </a:solidFill>
            <a:prstDash val="solid"/>
            <a:headEnd type="none" w="med" len="med"/>
            <a:tailEnd type="none" w="med" len="med"/>
          </a:ln>
        </p:spPr>
      </p:sp>
      <p:grpSp>
        <p:nvGrpSpPr>
          <p:cNvPr id="8" name="Group 24"/>
          <p:cNvGrpSpPr/>
          <p:nvPr/>
        </p:nvGrpSpPr>
        <p:grpSpPr>
          <a:xfrm>
            <a:off x="4873625" y="1525588"/>
            <a:ext cx="1752600" cy="762000"/>
            <a:chOff x="2976" y="624"/>
            <a:chExt cx="1104" cy="480"/>
          </a:xfrm>
        </p:grpSpPr>
        <p:sp>
          <p:nvSpPr>
            <p:cNvPr id="100380" name="Line 25"/>
            <p:cNvSpPr/>
            <p:nvPr/>
          </p:nvSpPr>
          <p:spPr>
            <a:xfrm flipH="1">
              <a:off x="2976" y="624"/>
              <a:ext cx="1104" cy="0"/>
            </a:xfrm>
            <a:prstGeom prst="line">
              <a:avLst/>
            </a:prstGeom>
            <a:ln w="31750" cap="flat" cmpd="sng">
              <a:solidFill>
                <a:schemeClr val="hlink"/>
              </a:solidFill>
              <a:prstDash val="solid"/>
              <a:headEnd type="none" w="med" len="med"/>
              <a:tailEnd type="none" w="med" len="med"/>
            </a:ln>
          </p:spPr>
        </p:sp>
        <p:sp>
          <p:nvSpPr>
            <p:cNvPr id="100381" name="Line 26"/>
            <p:cNvSpPr/>
            <p:nvPr/>
          </p:nvSpPr>
          <p:spPr>
            <a:xfrm flipV="1">
              <a:off x="4080" y="624"/>
              <a:ext cx="0" cy="480"/>
            </a:xfrm>
            <a:prstGeom prst="line">
              <a:avLst/>
            </a:prstGeom>
            <a:ln w="31750" cap="flat" cmpd="sng">
              <a:solidFill>
                <a:schemeClr val="hlink"/>
              </a:solidFill>
              <a:prstDash val="solid"/>
              <a:headEnd type="none" w="med" len="med"/>
              <a:tailEnd type="none" w="med" len="med"/>
            </a:ln>
          </p:spPr>
        </p:sp>
        <p:sp>
          <p:nvSpPr>
            <p:cNvPr id="100382" name="Line 27"/>
            <p:cNvSpPr/>
            <p:nvPr/>
          </p:nvSpPr>
          <p:spPr>
            <a:xfrm>
              <a:off x="2976" y="624"/>
              <a:ext cx="0" cy="288"/>
            </a:xfrm>
            <a:prstGeom prst="line">
              <a:avLst/>
            </a:prstGeom>
            <a:ln w="31750" cap="flat" cmpd="sng">
              <a:solidFill>
                <a:schemeClr val="hlink"/>
              </a:solidFill>
              <a:prstDash val="solid"/>
              <a:headEnd type="none" w="med" len="med"/>
              <a:tailEnd type="triangle" w="med" len="lg"/>
            </a:ln>
          </p:spPr>
        </p:sp>
      </p:grpSp>
      <p:sp useBgFill="1">
        <p:nvSpPr>
          <p:cNvPr id="201756" name="Rectangle 28"/>
          <p:cNvSpPr/>
          <p:nvPr/>
        </p:nvSpPr>
        <p:spPr>
          <a:xfrm>
            <a:off x="2968625" y="2135188"/>
            <a:ext cx="1219200" cy="3048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201757" name="AutoShape 29"/>
          <p:cNvSpPr/>
          <p:nvPr/>
        </p:nvSpPr>
        <p:spPr>
          <a:xfrm>
            <a:off x="4568825" y="2592388"/>
            <a:ext cx="381000" cy="1295400"/>
          </a:xfrm>
          <a:prstGeom prst="upArrowCallout">
            <a:avLst>
              <a:gd name="adj1" fmla="val 15000"/>
              <a:gd name="adj2" fmla="val 20000"/>
              <a:gd name="adj3" fmla="val 61672"/>
              <a:gd name="adj4" fmla="val 37255"/>
            </a:avLst>
          </a:prstGeom>
          <a:solidFill>
            <a:srgbClr val="CCFFFF"/>
          </a:solidFill>
          <a:ln w="9525" cap="flat" cmpd="sng">
            <a:solidFill>
              <a:srgbClr val="0033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solidFill>
                  <a:srgbClr val="000099"/>
                </a:solidFill>
                <a:latin typeface="Times New Roman" panose="02020603050405020304" pitchFamily="18" charset="0"/>
                <a:ea typeface="宋体" panose="02010600030101010101" pitchFamily="2" charset="-122"/>
              </a:rPr>
              <a:t>p</a:t>
            </a:r>
            <a:endParaRPr lang="en-US" altLang="zh-CN" sz="3200" b="0" dirty="0">
              <a:solidFill>
                <a:schemeClr val="tx1"/>
              </a:solidFill>
              <a:latin typeface="Times New Roman" panose="02020603050405020304" pitchFamily="18" charset="0"/>
              <a:ea typeface="宋体" panose="02010600030101010101" pitchFamily="2" charset="-122"/>
            </a:endParaRPr>
          </a:p>
        </p:txBody>
      </p:sp>
      <p:grpSp>
        <p:nvGrpSpPr>
          <p:cNvPr id="9" name="Group 30"/>
          <p:cNvGrpSpPr/>
          <p:nvPr/>
        </p:nvGrpSpPr>
        <p:grpSpPr>
          <a:xfrm>
            <a:off x="2587625" y="1525588"/>
            <a:ext cx="1828800" cy="762000"/>
            <a:chOff x="1536" y="624"/>
            <a:chExt cx="1152" cy="480"/>
          </a:xfrm>
        </p:grpSpPr>
        <p:sp>
          <p:nvSpPr>
            <p:cNvPr id="100377" name="Line 31"/>
            <p:cNvSpPr/>
            <p:nvPr/>
          </p:nvSpPr>
          <p:spPr>
            <a:xfrm flipV="1">
              <a:off x="2688" y="624"/>
              <a:ext cx="0" cy="480"/>
            </a:xfrm>
            <a:prstGeom prst="line">
              <a:avLst/>
            </a:prstGeom>
            <a:ln w="31750" cap="flat" cmpd="sng">
              <a:solidFill>
                <a:schemeClr val="hlink"/>
              </a:solidFill>
              <a:prstDash val="solid"/>
              <a:headEnd type="none" w="med" len="med"/>
              <a:tailEnd type="none" w="med" len="med"/>
            </a:ln>
          </p:spPr>
        </p:sp>
        <p:sp>
          <p:nvSpPr>
            <p:cNvPr id="100378" name="Line 32"/>
            <p:cNvSpPr/>
            <p:nvPr/>
          </p:nvSpPr>
          <p:spPr>
            <a:xfrm flipH="1">
              <a:off x="1536" y="624"/>
              <a:ext cx="1152" cy="0"/>
            </a:xfrm>
            <a:prstGeom prst="line">
              <a:avLst/>
            </a:prstGeom>
            <a:ln w="31750" cap="flat" cmpd="sng">
              <a:solidFill>
                <a:schemeClr val="hlink"/>
              </a:solidFill>
              <a:prstDash val="solid"/>
              <a:headEnd type="none" w="med" len="med"/>
              <a:tailEnd type="none" w="med" len="med"/>
            </a:ln>
          </p:spPr>
        </p:sp>
        <p:sp>
          <p:nvSpPr>
            <p:cNvPr id="100379" name="Line 33"/>
            <p:cNvSpPr/>
            <p:nvPr/>
          </p:nvSpPr>
          <p:spPr>
            <a:xfrm>
              <a:off x="1536" y="624"/>
              <a:ext cx="0" cy="288"/>
            </a:xfrm>
            <a:prstGeom prst="line">
              <a:avLst/>
            </a:prstGeom>
            <a:ln w="31750" cap="flat" cmpd="sng">
              <a:solidFill>
                <a:schemeClr val="hlink"/>
              </a:solidFill>
              <a:prstDash val="solid"/>
              <a:headEnd type="none" w="med" len="med"/>
              <a:tailEnd type="triangle" w="med" len="lg"/>
            </a:ln>
          </p:spPr>
        </p:sp>
      </p:grpSp>
      <p:grpSp>
        <p:nvGrpSpPr>
          <p:cNvPr id="10" name="Group 34"/>
          <p:cNvGrpSpPr/>
          <p:nvPr/>
        </p:nvGrpSpPr>
        <p:grpSpPr>
          <a:xfrm>
            <a:off x="1979613" y="1984375"/>
            <a:ext cx="1219200" cy="609600"/>
            <a:chOff x="1152" y="912"/>
            <a:chExt cx="768" cy="384"/>
          </a:xfrm>
        </p:grpSpPr>
        <p:sp>
          <p:nvSpPr>
            <p:cNvPr id="100374" name="Rectangle 35"/>
            <p:cNvSpPr/>
            <p:nvPr/>
          </p:nvSpPr>
          <p:spPr>
            <a:xfrm>
              <a:off x="1152" y="912"/>
              <a:ext cx="768" cy="384"/>
            </a:xfrm>
            <a:prstGeom prst="rect">
              <a:avLst/>
            </a:prstGeom>
            <a:solidFill>
              <a:srgbClr val="CCFFCC">
                <a:alpha val="50195"/>
              </a:srgbClr>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ctr" eaLnBrk="1" hangingPunct="1">
                <a:spcBef>
                  <a:spcPct val="0"/>
                </a:spcBef>
                <a:buClrTx/>
                <a:buNone/>
              </a:pPr>
              <a:r>
                <a:rPr lang="en-US" altLang="zh-CN" sz="3200" dirty="0">
                  <a:latin typeface="Times New Roman" panose="02020603050405020304" pitchFamily="18" charset="0"/>
                  <a:ea typeface="宋体" panose="02010600030101010101" pitchFamily="2" charset="-122"/>
                </a:rPr>
                <a:t>a</a:t>
              </a:r>
              <a:r>
                <a:rPr lang="en-US" altLang="zh-CN" sz="3200" baseline="-25000" dirty="0">
                  <a:latin typeface="Times New Roman" panose="02020603050405020304" pitchFamily="18" charset="0"/>
                  <a:ea typeface="宋体" panose="02010600030101010101" pitchFamily="2" charset="-122"/>
                </a:rPr>
                <a:t>i-1</a:t>
              </a:r>
              <a:endParaRPr lang="en-US" altLang="zh-CN" sz="3200" b="0" dirty="0">
                <a:solidFill>
                  <a:schemeClr val="tx1"/>
                </a:solidFill>
                <a:latin typeface="Times New Roman" panose="02020603050405020304" pitchFamily="18" charset="0"/>
                <a:ea typeface="宋体" panose="02010600030101010101" pitchFamily="2" charset="-122"/>
              </a:endParaRPr>
            </a:p>
          </p:txBody>
        </p:sp>
        <p:sp>
          <p:nvSpPr>
            <p:cNvPr id="100375" name="Line 36"/>
            <p:cNvSpPr/>
            <p:nvPr/>
          </p:nvSpPr>
          <p:spPr>
            <a:xfrm>
              <a:off x="1344" y="912"/>
              <a:ext cx="0" cy="384"/>
            </a:xfrm>
            <a:prstGeom prst="line">
              <a:avLst/>
            </a:prstGeom>
            <a:ln w="9525" cap="flat" cmpd="sng">
              <a:solidFill>
                <a:schemeClr val="tx2"/>
              </a:solidFill>
              <a:prstDash val="solid"/>
              <a:headEnd type="none" w="med" len="med"/>
              <a:tailEnd type="none" w="med" len="med"/>
            </a:ln>
          </p:spPr>
        </p:sp>
        <p:sp>
          <p:nvSpPr>
            <p:cNvPr id="100376" name="Line 37"/>
            <p:cNvSpPr/>
            <p:nvPr/>
          </p:nvSpPr>
          <p:spPr>
            <a:xfrm>
              <a:off x="1728" y="912"/>
              <a:ext cx="0" cy="384"/>
            </a:xfrm>
            <a:prstGeom prst="line">
              <a:avLst/>
            </a:prstGeom>
            <a:ln w="9525" cap="flat" cmpd="sng">
              <a:solidFill>
                <a:schemeClr val="tx2"/>
              </a:solidFill>
              <a:prstDash val="solid"/>
              <a:headEnd type="none" w="med" len="med"/>
              <a:tailEnd type="none" w="med" len="med"/>
            </a:ln>
          </p:spPr>
        </p:sp>
      </p:grpSp>
      <p:cxnSp>
        <p:nvCxnSpPr>
          <p:cNvPr id="201766" name="AutoShape 38"/>
          <p:cNvCxnSpPr>
            <a:stCxn id="100374" idx="3"/>
            <a:endCxn id="100386" idx="2"/>
          </p:cNvCxnSpPr>
          <p:nvPr/>
        </p:nvCxnSpPr>
        <p:spPr>
          <a:xfrm>
            <a:off x="3198813" y="2289175"/>
            <a:ext cx="3884612" cy="303213"/>
          </a:xfrm>
          <a:prstGeom prst="bentConnector4">
            <a:avLst>
              <a:gd name="adj1" fmla="val 20065"/>
              <a:gd name="adj2" fmla="val 175394"/>
            </a:avLst>
          </a:prstGeom>
          <a:ln w="31750" cap="flat" cmpd="sng">
            <a:solidFill>
              <a:srgbClr val="008080"/>
            </a:solidFill>
            <a:prstDash val="solid"/>
            <a:miter/>
            <a:headEnd type="none" w="med" len="med"/>
            <a:tailEnd type="triangle" w="med" len="lg"/>
          </a:ln>
        </p:spPr>
      </p:cxnSp>
      <p:sp>
        <p:nvSpPr>
          <p:cNvPr id="201767" name="Line 39"/>
          <p:cNvSpPr/>
          <p:nvPr/>
        </p:nvSpPr>
        <p:spPr>
          <a:xfrm flipV="1">
            <a:off x="1574800" y="5291138"/>
            <a:ext cx="3956050" cy="1587"/>
          </a:xfrm>
          <a:prstGeom prst="line">
            <a:avLst/>
          </a:prstGeom>
          <a:ln w="25400" cap="flat" cmpd="sng">
            <a:solidFill>
              <a:srgbClr val="FF6600"/>
            </a:solidFill>
            <a:prstDash val="solid"/>
            <a:headEnd type="none" w="med" len="med"/>
            <a:tailEnd type="none" w="med" len="med"/>
          </a:ln>
        </p:spPr>
      </p:sp>
      <p:grpSp>
        <p:nvGrpSpPr>
          <p:cNvPr id="11" name="Group 40"/>
          <p:cNvGrpSpPr/>
          <p:nvPr/>
        </p:nvGrpSpPr>
        <p:grpSpPr>
          <a:xfrm>
            <a:off x="2401888" y="1296988"/>
            <a:ext cx="4275137" cy="990600"/>
            <a:chOff x="1536" y="480"/>
            <a:chExt cx="2544" cy="624"/>
          </a:xfrm>
        </p:grpSpPr>
        <p:sp>
          <p:nvSpPr>
            <p:cNvPr id="100371" name="Line 41"/>
            <p:cNvSpPr/>
            <p:nvPr/>
          </p:nvSpPr>
          <p:spPr>
            <a:xfrm flipH="1" flipV="1">
              <a:off x="4080" y="480"/>
              <a:ext cx="0" cy="624"/>
            </a:xfrm>
            <a:prstGeom prst="line">
              <a:avLst/>
            </a:prstGeom>
            <a:ln w="34925" cap="flat" cmpd="sng">
              <a:solidFill>
                <a:srgbClr val="FF0000"/>
              </a:solidFill>
              <a:prstDash val="solid"/>
              <a:headEnd type="none" w="med" len="med"/>
              <a:tailEnd type="none" w="med" len="med"/>
            </a:ln>
          </p:spPr>
        </p:sp>
        <p:sp>
          <p:nvSpPr>
            <p:cNvPr id="100372" name="Line 42"/>
            <p:cNvSpPr/>
            <p:nvPr/>
          </p:nvSpPr>
          <p:spPr>
            <a:xfrm flipH="1">
              <a:off x="1536" y="480"/>
              <a:ext cx="2544" cy="0"/>
            </a:xfrm>
            <a:prstGeom prst="line">
              <a:avLst/>
            </a:prstGeom>
            <a:ln w="34925" cap="flat" cmpd="sng">
              <a:solidFill>
                <a:srgbClr val="FF0000"/>
              </a:solidFill>
              <a:prstDash val="solid"/>
              <a:headEnd type="none" w="med" len="med"/>
              <a:tailEnd type="none" w="med" len="med"/>
            </a:ln>
          </p:spPr>
        </p:sp>
        <p:sp>
          <p:nvSpPr>
            <p:cNvPr id="100373" name="Line 43"/>
            <p:cNvSpPr/>
            <p:nvPr/>
          </p:nvSpPr>
          <p:spPr>
            <a:xfrm>
              <a:off x="1536" y="480"/>
              <a:ext cx="0" cy="432"/>
            </a:xfrm>
            <a:prstGeom prst="line">
              <a:avLst/>
            </a:prstGeom>
            <a:ln w="34925" cap="flat" cmpd="sng">
              <a:solidFill>
                <a:srgbClr val="FF0000"/>
              </a:solidFill>
              <a:prstDash val="solid"/>
              <a:headEnd type="none" w="med" len="med"/>
              <a:tailEnd type="triangle" w="lg" len="lg"/>
            </a:ln>
          </p:spPr>
        </p:sp>
      </p:grpSp>
      <p:sp useBgFill="1">
        <p:nvSpPr>
          <p:cNvPr id="201772" name="Rectangle 44"/>
          <p:cNvSpPr/>
          <p:nvPr/>
        </p:nvSpPr>
        <p:spPr>
          <a:xfrm>
            <a:off x="2608263" y="1436688"/>
            <a:ext cx="4010025" cy="417512"/>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
        <p:nvSpPr>
          <p:cNvPr id="201773" name="Line 45"/>
          <p:cNvSpPr/>
          <p:nvPr/>
        </p:nvSpPr>
        <p:spPr>
          <a:xfrm flipV="1">
            <a:off x="1520825" y="5811838"/>
            <a:ext cx="1117600" cy="14287"/>
          </a:xfrm>
          <a:prstGeom prst="line">
            <a:avLst/>
          </a:prstGeom>
          <a:ln w="25400" cap="flat" cmpd="sng">
            <a:solidFill>
              <a:srgbClr val="FF6600"/>
            </a:solidFill>
            <a:prstDash val="solid"/>
            <a:headEnd type="none" w="med" len="med"/>
            <a:tailEnd type="none" w="med" len="med"/>
          </a:ln>
        </p:spPr>
      </p:sp>
      <p:sp useBgFill="1">
        <p:nvSpPr>
          <p:cNvPr id="201774" name="Rectangle 46"/>
          <p:cNvSpPr/>
          <p:nvPr/>
        </p:nvSpPr>
        <p:spPr>
          <a:xfrm>
            <a:off x="4132263" y="1755775"/>
            <a:ext cx="2268537" cy="952500"/>
          </a:xfrm>
          <a:prstGeom prst="rect">
            <a:avLst/>
          </a:prstGeom>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endParaRPr lang="zh-CN" altLang="en-US" sz="1800" b="0" dirty="0">
              <a:solidFill>
                <a:schemeClr val="tx1"/>
              </a:solidFill>
              <a:latin typeface="Arial" panose="020B0604020202020204" pitchFamily="34" charset="0"/>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1757"/>
                                        </p:tgtEl>
                                        <p:attrNameLst>
                                          <p:attrName>style.visibility</p:attrName>
                                        </p:attrNameLst>
                                      </p:cBhvr>
                                      <p:to>
                                        <p:strVal val="visible"/>
                                      </p:to>
                                    </p:set>
                                    <p:animEffect transition="in" filter="wipe(down)">
                                      <p:cBhvr>
                                        <p:cTn id="28" dur="500"/>
                                        <p:tgtEl>
                                          <p:spTgt spid="2017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1750"/>
                                        </p:tgtEl>
                                        <p:attrNameLst>
                                          <p:attrName>style.visibility</p:attrName>
                                        </p:attrNameLst>
                                      </p:cBhvr>
                                      <p:to>
                                        <p:strVal val="visible"/>
                                      </p:to>
                                    </p:set>
                                    <p:animEffect transition="in" filter="wipe(left)">
                                      <p:cBhvr>
                                        <p:cTn id="33" dur="500"/>
                                        <p:tgtEl>
                                          <p:spTgt spid="201750"/>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201751"/>
                                        </p:tgtEl>
                                        <p:attrNameLst>
                                          <p:attrName>style.visibility</p:attrName>
                                        </p:attrNameLst>
                                      </p:cBhvr>
                                      <p:to>
                                        <p:strVal val="visible"/>
                                      </p:to>
                                    </p:set>
                                    <p:anim calcmode="lin" valueType="num">
                                      <p:cBhvr>
                                        <p:cTn id="38" dur="500" fill="hold"/>
                                        <p:tgtEl>
                                          <p:spTgt spid="201751"/>
                                        </p:tgtEl>
                                        <p:attrNameLst>
                                          <p:attrName>ppt_x</p:attrName>
                                        </p:attrNameLst>
                                      </p:cBhvr>
                                      <p:tavLst>
                                        <p:tav tm="0">
                                          <p:val>
                                            <p:strVal val="#ppt_x-#ppt_w/2"/>
                                          </p:val>
                                        </p:tav>
                                        <p:tav tm="100000">
                                          <p:val>
                                            <p:strVal val="#ppt_x"/>
                                          </p:val>
                                        </p:tav>
                                      </p:tavLst>
                                    </p:anim>
                                    <p:anim calcmode="lin" valueType="num">
                                      <p:cBhvr>
                                        <p:cTn id="39" dur="500" fill="hold"/>
                                        <p:tgtEl>
                                          <p:spTgt spid="201751"/>
                                        </p:tgtEl>
                                        <p:attrNameLst>
                                          <p:attrName>ppt_y</p:attrName>
                                        </p:attrNameLst>
                                      </p:cBhvr>
                                      <p:tavLst>
                                        <p:tav tm="0">
                                          <p:val>
                                            <p:strVal val="#ppt_y"/>
                                          </p:val>
                                        </p:tav>
                                        <p:tav tm="100000">
                                          <p:val>
                                            <p:strVal val="#ppt_y"/>
                                          </p:val>
                                        </p:tav>
                                      </p:tavLst>
                                    </p:anim>
                                    <p:anim calcmode="lin" valueType="num">
                                      <p:cBhvr>
                                        <p:cTn id="40" dur="500" fill="hold"/>
                                        <p:tgtEl>
                                          <p:spTgt spid="201751"/>
                                        </p:tgtEl>
                                        <p:attrNameLst>
                                          <p:attrName>ppt_w</p:attrName>
                                        </p:attrNameLst>
                                      </p:cBhvr>
                                      <p:tavLst>
                                        <p:tav tm="0">
                                          <p:val>
                                            <p:fltVal val="0"/>
                                          </p:val>
                                        </p:tav>
                                        <p:tav tm="100000">
                                          <p:val>
                                            <p:strVal val="#ppt_w"/>
                                          </p:val>
                                        </p:tav>
                                      </p:tavLst>
                                    </p:anim>
                                    <p:anim calcmode="lin" valueType="num">
                                      <p:cBhvr>
                                        <p:cTn id="41" dur="500" fill="hold"/>
                                        <p:tgtEl>
                                          <p:spTgt spid="20175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01756"/>
                                        </p:tgtEl>
                                        <p:attrNameLst>
                                          <p:attrName>style.visibility</p:attrName>
                                        </p:attrNameLst>
                                      </p:cBhvr>
                                      <p:to>
                                        <p:strVal val="visible"/>
                                      </p:to>
                                    </p:set>
                                    <p:animEffect transition="in" filter="wipe(right)">
                                      <p:cBhvr>
                                        <p:cTn id="46" dur="500"/>
                                        <p:tgtEl>
                                          <p:spTgt spid="201756"/>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499"/>
                                          </p:stCondLst>
                                        </p:cTn>
                                        <p:tgtEl>
                                          <p:spTgt spid="10"/>
                                        </p:tgtEl>
                                        <p:attrNameLst>
                                          <p:attrName>style.visibility</p:attrName>
                                        </p:attrNameLst>
                                      </p:cBhvr>
                                      <p:to>
                                        <p:strVal val="visible"/>
                                      </p:to>
                                    </p:se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201766"/>
                                        </p:tgtEl>
                                        <p:attrNameLst>
                                          <p:attrName>style.visibility</p:attrName>
                                        </p:attrNameLst>
                                      </p:cBhvr>
                                      <p:to>
                                        <p:strVal val="visible"/>
                                      </p:to>
                                    </p:set>
                                    <p:animEffect transition="in" filter="wipe(left)">
                                      <p:cBhvr>
                                        <p:cTn id="53" dur="500"/>
                                        <p:tgtEl>
                                          <p:spTgt spid="201766"/>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nodeType="clickEffect">
                                  <p:stCondLst>
                                    <p:cond delay="0"/>
                                  </p:stCondLst>
                                  <p:childTnLst>
                                    <p:set>
                                      <p:cBhvr>
                                        <p:cTn id="57" dur="1" fill="hold">
                                          <p:stCondLst>
                                            <p:cond delay="0"/>
                                          </p:stCondLst>
                                        </p:cTn>
                                        <p:tgtEl>
                                          <p:spTgt spid="201767"/>
                                        </p:tgtEl>
                                        <p:attrNameLst>
                                          <p:attrName>style.visibility</p:attrName>
                                        </p:attrNameLst>
                                      </p:cBhvr>
                                      <p:to>
                                        <p:strVal val="visible"/>
                                      </p:to>
                                    </p:set>
                                    <p:anim calcmode="lin" valueType="num">
                                      <p:cBhvr>
                                        <p:cTn id="58" dur="500" fill="hold"/>
                                        <p:tgtEl>
                                          <p:spTgt spid="201767"/>
                                        </p:tgtEl>
                                        <p:attrNameLst>
                                          <p:attrName>ppt_x</p:attrName>
                                        </p:attrNameLst>
                                      </p:cBhvr>
                                      <p:tavLst>
                                        <p:tav tm="0">
                                          <p:val>
                                            <p:strVal val="#ppt_x-#ppt_w/2"/>
                                          </p:val>
                                        </p:tav>
                                        <p:tav tm="100000">
                                          <p:val>
                                            <p:strVal val="#ppt_x"/>
                                          </p:val>
                                        </p:tav>
                                      </p:tavLst>
                                    </p:anim>
                                    <p:anim calcmode="lin" valueType="num">
                                      <p:cBhvr>
                                        <p:cTn id="59" dur="500" fill="hold"/>
                                        <p:tgtEl>
                                          <p:spTgt spid="201767"/>
                                        </p:tgtEl>
                                        <p:attrNameLst>
                                          <p:attrName>ppt_y</p:attrName>
                                        </p:attrNameLst>
                                      </p:cBhvr>
                                      <p:tavLst>
                                        <p:tav tm="0">
                                          <p:val>
                                            <p:strVal val="#ppt_y"/>
                                          </p:val>
                                        </p:tav>
                                        <p:tav tm="100000">
                                          <p:val>
                                            <p:strVal val="#ppt_y"/>
                                          </p:val>
                                        </p:tav>
                                      </p:tavLst>
                                    </p:anim>
                                    <p:anim calcmode="lin" valueType="num">
                                      <p:cBhvr>
                                        <p:cTn id="60" dur="500" fill="hold"/>
                                        <p:tgtEl>
                                          <p:spTgt spid="201767"/>
                                        </p:tgtEl>
                                        <p:attrNameLst>
                                          <p:attrName>ppt_w</p:attrName>
                                        </p:attrNameLst>
                                      </p:cBhvr>
                                      <p:tavLst>
                                        <p:tav tm="0">
                                          <p:val>
                                            <p:fltVal val="0"/>
                                          </p:val>
                                        </p:tav>
                                        <p:tav tm="100000">
                                          <p:val>
                                            <p:strVal val="#ppt_w"/>
                                          </p:val>
                                        </p:tav>
                                      </p:tavLst>
                                    </p:anim>
                                    <p:anim calcmode="lin" valueType="num">
                                      <p:cBhvr>
                                        <p:cTn id="61" dur="500" fill="hold"/>
                                        <p:tgtEl>
                                          <p:spTgt spid="201767"/>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201773"/>
                                        </p:tgtEl>
                                        <p:attrNameLst>
                                          <p:attrName>style.visibility</p:attrName>
                                        </p:attrNameLst>
                                      </p:cBhvr>
                                      <p:to>
                                        <p:strVal val="visible"/>
                                      </p:to>
                                    </p:set>
                                    <p:anim calcmode="lin" valueType="num">
                                      <p:cBhvr>
                                        <p:cTn id="71" dur="500" fill="hold"/>
                                        <p:tgtEl>
                                          <p:spTgt spid="201773"/>
                                        </p:tgtEl>
                                        <p:attrNameLst>
                                          <p:attrName>ppt_x</p:attrName>
                                        </p:attrNameLst>
                                      </p:cBhvr>
                                      <p:tavLst>
                                        <p:tav tm="0">
                                          <p:val>
                                            <p:strVal val="#ppt_x-#ppt_w/2"/>
                                          </p:val>
                                        </p:tav>
                                        <p:tav tm="100000">
                                          <p:val>
                                            <p:strVal val="#ppt_x"/>
                                          </p:val>
                                        </p:tav>
                                      </p:tavLst>
                                    </p:anim>
                                    <p:anim calcmode="lin" valueType="num">
                                      <p:cBhvr>
                                        <p:cTn id="72" dur="500" fill="hold"/>
                                        <p:tgtEl>
                                          <p:spTgt spid="201773"/>
                                        </p:tgtEl>
                                        <p:attrNameLst>
                                          <p:attrName>ppt_y</p:attrName>
                                        </p:attrNameLst>
                                      </p:cBhvr>
                                      <p:tavLst>
                                        <p:tav tm="0">
                                          <p:val>
                                            <p:strVal val="#ppt_y"/>
                                          </p:val>
                                        </p:tav>
                                        <p:tav tm="100000">
                                          <p:val>
                                            <p:strVal val="#ppt_y"/>
                                          </p:val>
                                        </p:tav>
                                      </p:tavLst>
                                    </p:anim>
                                    <p:anim calcmode="lin" valueType="num">
                                      <p:cBhvr>
                                        <p:cTn id="73" dur="500" fill="hold"/>
                                        <p:tgtEl>
                                          <p:spTgt spid="201773"/>
                                        </p:tgtEl>
                                        <p:attrNameLst>
                                          <p:attrName>ppt_w</p:attrName>
                                        </p:attrNameLst>
                                      </p:cBhvr>
                                      <p:tavLst>
                                        <p:tav tm="0">
                                          <p:val>
                                            <p:fltVal val="0"/>
                                          </p:val>
                                        </p:tav>
                                        <p:tav tm="100000">
                                          <p:val>
                                            <p:strVal val="#ppt_w"/>
                                          </p:val>
                                        </p:tav>
                                      </p:tavLst>
                                    </p:anim>
                                    <p:anim calcmode="lin" valueType="num">
                                      <p:cBhvr>
                                        <p:cTn id="74" dur="500" fill="hold"/>
                                        <p:tgtEl>
                                          <p:spTgt spid="201773"/>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201772"/>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201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0" grpId="0"/>
      <p:bldP spid="201756" grpId="0" animBg="1"/>
      <p:bldP spid="201757" grpId="0" animBg="1"/>
      <p:bldP spid="201772" grpId="0" animBg="1"/>
      <p:bldP spid="20177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6" name="Object 2"/>
          <p:cNvGraphicFramePr/>
          <p:nvPr/>
        </p:nvGraphicFramePr>
        <p:xfrm>
          <a:off x="982663" y="1322388"/>
          <a:ext cx="6707187" cy="755650"/>
        </p:xfrm>
        <a:graphic>
          <a:graphicData uri="http://schemas.openxmlformats.org/presentationml/2006/ole">
            <mc:AlternateContent xmlns:mc="http://schemas.openxmlformats.org/markup-compatibility/2006">
              <mc:Choice xmlns:v="urn:schemas-microsoft-com:vml" Requires="v">
                <p:oleObj spid="_x0000_s62472" name="" r:id="rId1" imgW="2133600" imgH="241300" progId="Equation.3">
                  <p:embed/>
                </p:oleObj>
              </mc:Choice>
              <mc:Fallback>
                <p:oleObj name="" r:id="rId1" imgW="2133600" imgH="241300" progId="Equation.3">
                  <p:embed/>
                  <p:pic>
                    <p:nvPicPr>
                      <p:cNvPr id="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322388"/>
                        <a:ext cx="67071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827" name="Text Box 3"/>
          <p:cNvSpPr txBox="1"/>
          <p:nvPr/>
        </p:nvSpPr>
        <p:spPr>
          <a:xfrm>
            <a:off x="512763" y="2259013"/>
            <a:ext cx="6584950"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在计算机中，可以用一个线性表来表示：</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 = (p</a:t>
            </a:r>
            <a:r>
              <a:rPr lang="en-US" altLang="zh-CN" b="0" baseline="-25000" dirty="0">
                <a:solidFill>
                  <a:srgbClr val="000000"/>
                </a:solidFill>
                <a:latin typeface="Times New Roman" panose="02020603050405020304" pitchFamily="18" charset="0"/>
                <a:ea typeface="宋体" panose="02010600030101010101" pitchFamily="2" charset="-122"/>
              </a:rPr>
              <a:t>0</a:t>
            </a:r>
            <a:r>
              <a:rPr lang="en-US" altLang="zh-CN" b="0" dirty="0">
                <a:solidFill>
                  <a:srgbClr val="000000"/>
                </a:solidFill>
                <a:latin typeface="Times New Roman" panose="02020603050405020304" pitchFamily="18" charset="0"/>
                <a:ea typeface="宋体" panose="02010600030101010101" pitchFamily="2" charset="-122"/>
              </a:rPr>
              <a:t>, p</a:t>
            </a:r>
            <a:r>
              <a:rPr lang="en-US" altLang="zh-CN" b="0" baseline="-25000"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 p</a:t>
            </a:r>
            <a:r>
              <a:rPr lang="en-US" altLang="zh-CN" b="0" baseline="-25000" dirty="0">
                <a:solidFill>
                  <a:srgbClr val="000000"/>
                </a:solidFill>
                <a:latin typeface="Times New Roman" panose="02020603050405020304" pitchFamily="18" charset="0"/>
                <a:ea typeface="宋体" panose="02010600030101010101" pitchFamily="2" charset="-122"/>
              </a:rPr>
              <a:t>n</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103428" name="Text Box 4"/>
          <p:cNvSpPr txBox="1"/>
          <p:nvPr/>
        </p:nvSpPr>
        <p:spPr>
          <a:xfrm>
            <a:off x="254000" y="196850"/>
            <a:ext cx="58991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600" b="0" dirty="0">
                <a:solidFill>
                  <a:schemeClr val="bg1"/>
                </a:solidFill>
                <a:latin typeface="Times New Roman" panose="02020603050405020304" pitchFamily="18" charset="0"/>
                <a:ea typeface="黑体" panose="02010609060101010101" pitchFamily="49" charset="-122"/>
              </a:rPr>
              <a:t>2.4 </a:t>
            </a:r>
            <a:r>
              <a:rPr lang="zh-CN" altLang="en-US" sz="3600" b="0" dirty="0">
                <a:solidFill>
                  <a:schemeClr val="bg1"/>
                </a:solidFill>
                <a:latin typeface="Times New Roman" panose="02020603050405020304" pitchFamily="18" charset="0"/>
                <a:ea typeface="黑体" panose="02010609060101010101" pitchFamily="49" charset="-122"/>
              </a:rPr>
              <a:t>一元多项式的表示及相加</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205829" name="Text Box 5"/>
          <p:cNvSpPr txBox="1"/>
          <p:nvPr/>
        </p:nvSpPr>
        <p:spPr>
          <a:xfrm>
            <a:off x="568325" y="3624263"/>
            <a:ext cx="6538913" cy="604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Tx/>
              <a:buNone/>
            </a:pPr>
            <a:r>
              <a:rPr lang="zh-CN" altLang="en-US" b="0" dirty="0">
                <a:solidFill>
                  <a:srgbClr val="000000"/>
                </a:solidFill>
                <a:latin typeface="Times New Roman" panose="02020603050405020304" pitchFamily="18" charset="0"/>
                <a:ea typeface="宋体" panose="02010600030101010101" pitchFamily="2" charset="-122"/>
              </a:rPr>
              <a:t>但是，对于形如：</a:t>
            </a:r>
            <a:endParaRPr lang="zh-CN" altLang="en-US" b="0" baseline="30000" dirty="0">
              <a:solidFill>
                <a:srgbClr val="000000"/>
              </a:solidFill>
              <a:latin typeface="Times New Roman" panose="02020603050405020304" pitchFamily="18" charset="0"/>
              <a:ea typeface="宋体" panose="02010600030101010101" pitchFamily="2" charset="-122"/>
            </a:endParaRPr>
          </a:p>
        </p:txBody>
      </p:sp>
      <p:sp>
        <p:nvSpPr>
          <p:cNvPr id="205830" name="Rectangle 6"/>
          <p:cNvSpPr/>
          <p:nvPr/>
        </p:nvSpPr>
        <p:spPr>
          <a:xfrm>
            <a:off x="1700213" y="4310063"/>
            <a:ext cx="450850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sz="3200" dirty="0">
                <a:solidFill>
                  <a:schemeClr val="hlink"/>
                </a:solidFill>
                <a:latin typeface="Times New Roman" panose="02020603050405020304" pitchFamily="18" charset="0"/>
                <a:ea typeface="宋体" panose="02010600030101010101" pitchFamily="2" charset="-122"/>
              </a:rPr>
              <a:t>S(x) = 1 + 3x</a:t>
            </a:r>
            <a:r>
              <a:rPr lang="en-US" altLang="zh-CN" sz="3200" baseline="30000" dirty="0">
                <a:solidFill>
                  <a:schemeClr val="hlink"/>
                </a:solidFill>
                <a:latin typeface="Times New Roman" panose="02020603050405020304" pitchFamily="18" charset="0"/>
                <a:ea typeface="宋体" panose="02010600030101010101" pitchFamily="2" charset="-122"/>
              </a:rPr>
              <a:t>10000</a:t>
            </a:r>
            <a:r>
              <a:rPr lang="en-US" altLang="zh-CN" sz="3200" dirty="0">
                <a:solidFill>
                  <a:schemeClr val="hlink"/>
                </a:solidFill>
                <a:latin typeface="Times New Roman" panose="02020603050405020304" pitchFamily="18" charset="0"/>
                <a:ea typeface="宋体" panose="02010600030101010101" pitchFamily="2" charset="-122"/>
              </a:rPr>
              <a:t> – 2x</a:t>
            </a:r>
            <a:r>
              <a:rPr lang="en-US" altLang="zh-CN" sz="3200" baseline="30000" dirty="0">
                <a:solidFill>
                  <a:schemeClr val="hlink"/>
                </a:solidFill>
                <a:latin typeface="Times New Roman" panose="02020603050405020304" pitchFamily="18" charset="0"/>
                <a:ea typeface="宋体" panose="02010600030101010101" pitchFamily="2" charset="-122"/>
              </a:rPr>
              <a:t>20000</a:t>
            </a:r>
            <a:endParaRPr lang="en-US" altLang="zh-CN" sz="3200" baseline="30000" dirty="0">
              <a:solidFill>
                <a:schemeClr val="hlink"/>
              </a:solidFill>
              <a:latin typeface="Times New Roman" panose="02020603050405020304" pitchFamily="18" charset="0"/>
              <a:ea typeface="宋体" panose="02010600030101010101" pitchFamily="2" charset="-122"/>
            </a:endParaRPr>
          </a:p>
        </p:txBody>
      </p:sp>
      <p:sp>
        <p:nvSpPr>
          <p:cNvPr id="205832" name="Text Box 8"/>
          <p:cNvSpPr txBox="1"/>
          <p:nvPr/>
        </p:nvSpPr>
        <p:spPr>
          <a:xfrm>
            <a:off x="595313" y="5160963"/>
            <a:ext cx="6538912" cy="604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50000"/>
              </a:spcBef>
              <a:buClrTx/>
              <a:buNone/>
            </a:pPr>
            <a:r>
              <a:rPr lang="zh-CN" altLang="en-US" b="0" dirty="0">
                <a:solidFill>
                  <a:srgbClr val="000000"/>
                </a:solidFill>
                <a:latin typeface="Times New Roman" panose="02020603050405020304" pitchFamily="18" charset="0"/>
                <a:ea typeface="宋体" panose="02010600030101010101" pitchFamily="2" charset="-122"/>
              </a:rPr>
              <a:t>的多项式，上述表示方法是否合适？</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wipe(left)">
                                      <p:cBhvr>
                                        <p:cTn id="12" dur="500"/>
                                        <p:tgtEl>
                                          <p:spTgt spid="205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29"/>
                                        </p:tgtEl>
                                        <p:attrNameLst>
                                          <p:attrName>style.visibility</p:attrName>
                                        </p:attrNameLst>
                                      </p:cBhvr>
                                      <p:to>
                                        <p:strVal val="visible"/>
                                      </p:to>
                                    </p:set>
                                    <p:animEffect transition="in" filter="wipe(left)">
                                      <p:cBhvr>
                                        <p:cTn id="17" dur="500"/>
                                        <p:tgtEl>
                                          <p:spTgt spid="20582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05830"/>
                                        </p:tgtEl>
                                        <p:attrNameLst>
                                          <p:attrName>style.visibility</p:attrName>
                                        </p:attrNameLst>
                                      </p:cBhvr>
                                      <p:to>
                                        <p:strVal val="visible"/>
                                      </p:to>
                                    </p:set>
                                    <p:animEffect transition="in" filter="wipe(left)">
                                      <p:cBhvr>
                                        <p:cTn id="21" dur="500"/>
                                        <p:tgtEl>
                                          <p:spTgt spid="2058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5832"/>
                                        </p:tgtEl>
                                        <p:attrNameLst>
                                          <p:attrName>style.visibility</p:attrName>
                                        </p:attrNameLst>
                                      </p:cBhvr>
                                      <p:to>
                                        <p:strVal val="visible"/>
                                      </p:to>
                                    </p:set>
                                    <p:animEffect transition="in" filter="wipe(left)">
                                      <p:cBhvr>
                                        <p:cTn id="26" dur="500"/>
                                        <p:tgtEl>
                                          <p:spTgt spid="20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p:bldP spid="205829" grpId="0"/>
      <p:bldP spid="205830" grpId="0"/>
      <p:bldP spid="20583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p:nvPr/>
        </p:nvSpPr>
        <p:spPr>
          <a:xfrm>
            <a:off x="515938" y="1441450"/>
            <a:ext cx="6827837" cy="2590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4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一般情况下的</a:t>
            </a:r>
            <a:r>
              <a:rPr lang="zh-CN" altLang="en-US" b="0" dirty="0">
                <a:solidFill>
                  <a:srgbClr val="FF0000"/>
                </a:solidFill>
                <a:latin typeface="Times New Roman" panose="02020603050405020304" pitchFamily="18" charset="0"/>
                <a:ea typeface="宋体" panose="02010600030101010101" pitchFamily="2" charset="-122"/>
              </a:rPr>
              <a:t>一元稀疏多项式</a:t>
            </a:r>
            <a:r>
              <a:rPr lang="zh-CN" altLang="en-US" b="0" dirty="0">
                <a:solidFill>
                  <a:srgbClr val="000000"/>
                </a:solidFill>
                <a:latin typeface="Times New Roman" panose="02020603050405020304" pitchFamily="18" charset="0"/>
                <a:ea typeface="宋体" panose="02010600030101010101" pitchFamily="2" charset="-122"/>
              </a:rPr>
              <a:t>可写成：</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sz="3200" dirty="0">
                <a:solidFill>
                  <a:schemeClr val="hlink"/>
                </a:solidFill>
                <a:latin typeface="Times New Roman" panose="02020603050405020304" pitchFamily="18" charset="0"/>
                <a:ea typeface="宋体" panose="02010600030101010101" pitchFamily="2" charset="-122"/>
              </a:rPr>
              <a:t>P</a:t>
            </a:r>
            <a:r>
              <a:rPr lang="en-US" altLang="zh-CN" sz="3200" baseline="-25000" dirty="0">
                <a:solidFill>
                  <a:schemeClr val="hlink"/>
                </a:solidFill>
                <a:latin typeface="Times New Roman" panose="02020603050405020304" pitchFamily="18" charset="0"/>
                <a:ea typeface="宋体" panose="02010600030101010101" pitchFamily="2" charset="-122"/>
              </a:rPr>
              <a:t>n</a:t>
            </a:r>
            <a:r>
              <a:rPr lang="en-US" altLang="zh-CN" sz="3200" dirty="0">
                <a:solidFill>
                  <a:schemeClr val="hlink"/>
                </a:solidFill>
                <a:latin typeface="Times New Roman" panose="02020603050405020304" pitchFamily="18" charset="0"/>
                <a:ea typeface="宋体" panose="02010600030101010101" pitchFamily="2" charset="-122"/>
              </a:rPr>
              <a:t>(x) = p</a:t>
            </a:r>
            <a:r>
              <a:rPr lang="en-US" altLang="zh-CN" sz="3200" baseline="-25000" dirty="0">
                <a:solidFill>
                  <a:schemeClr val="hlink"/>
                </a:solidFill>
                <a:latin typeface="Times New Roman" panose="02020603050405020304" pitchFamily="18" charset="0"/>
                <a:ea typeface="宋体" panose="02010600030101010101" pitchFamily="2" charset="-122"/>
              </a:rPr>
              <a:t>1</a:t>
            </a:r>
            <a:r>
              <a:rPr lang="en-US" altLang="zh-CN" sz="3200" dirty="0">
                <a:solidFill>
                  <a:schemeClr val="hlink"/>
                </a:solidFill>
                <a:latin typeface="Times New Roman" panose="02020603050405020304" pitchFamily="18" charset="0"/>
                <a:ea typeface="宋体" panose="02010600030101010101" pitchFamily="2" charset="-122"/>
              </a:rPr>
              <a:t>x</a:t>
            </a:r>
            <a:r>
              <a:rPr lang="en-US" altLang="zh-CN" sz="3200" baseline="30000" dirty="0">
                <a:solidFill>
                  <a:schemeClr val="hlink"/>
                </a:solidFill>
                <a:latin typeface="Times New Roman" panose="02020603050405020304" pitchFamily="18" charset="0"/>
                <a:ea typeface="宋体" panose="02010600030101010101" pitchFamily="2" charset="-122"/>
              </a:rPr>
              <a:t>e1</a:t>
            </a:r>
            <a:r>
              <a:rPr lang="en-US" altLang="zh-CN" sz="3200" dirty="0">
                <a:solidFill>
                  <a:schemeClr val="hlink"/>
                </a:solidFill>
                <a:latin typeface="Times New Roman" panose="02020603050405020304" pitchFamily="18" charset="0"/>
                <a:ea typeface="宋体" panose="02010600030101010101" pitchFamily="2" charset="-122"/>
              </a:rPr>
              <a:t> + p</a:t>
            </a:r>
            <a:r>
              <a:rPr lang="en-US" altLang="zh-CN" sz="3200" baseline="-25000" dirty="0">
                <a:solidFill>
                  <a:schemeClr val="hlink"/>
                </a:solidFill>
                <a:latin typeface="Times New Roman" panose="02020603050405020304" pitchFamily="18" charset="0"/>
                <a:ea typeface="宋体" panose="02010600030101010101" pitchFamily="2" charset="-122"/>
              </a:rPr>
              <a:t>2</a:t>
            </a:r>
            <a:r>
              <a:rPr lang="en-US" altLang="zh-CN" sz="3200" dirty="0">
                <a:solidFill>
                  <a:schemeClr val="hlink"/>
                </a:solidFill>
                <a:latin typeface="Times New Roman" panose="02020603050405020304" pitchFamily="18" charset="0"/>
                <a:ea typeface="宋体" panose="02010600030101010101" pitchFamily="2" charset="-122"/>
              </a:rPr>
              <a:t>x</a:t>
            </a:r>
            <a:r>
              <a:rPr lang="en-US" altLang="zh-CN" sz="3200" baseline="30000" dirty="0">
                <a:solidFill>
                  <a:schemeClr val="hlink"/>
                </a:solidFill>
                <a:latin typeface="Times New Roman" panose="02020603050405020304" pitchFamily="18" charset="0"/>
                <a:ea typeface="宋体" panose="02010600030101010101" pitchFamily="2" charset="-122"/>
              </a:rPr>
              <a:t>e2</a:t>
            </a:r>
            <a:r>
              <a:rPr lang="en-US" altLang="zh-CN" sz="3200" dirty="0">
                <a:solidFill>
                  <a:schemeClr val="hlink"/>
                </a:solidFill>
                <a:latin typeface="Times New Roman" panose="02020603050405020304" pitchFamily="18" charset="0"/>
                <a:ea typeface="宋体" panose="02010600030101010101" pitchFamily="2" charset="-122"/>
              </a:rPr>
              <a:t> + ┄ + p</a:t>
            </a:r>
            <a:r>
              <a:rPr lang="en-US" altLang="zh-CN" sz="3200" baseline="-25000" dirty="0">
                <a:solidFill>
                  <a:schemeClr val="hlink"/>
                </a:solidFill>
                <a:latin typeface="Times New Roman" panose="02020603050405020304" pitchFamily="18" charset="0"/>
                <a:ea typeface="宋体" panose="02010600030101010101" pitchFamily="2" charset="-122"/>
              </a:rPr>
              <a:t>m</a:t>
            </a:r>
            <a:r>
              <a:rPr lang="en-US" altLang="zh-CN" sz="3200" dirty="0">
                <a:solidFill>
                  <a:schemeClr val="hlink"/>
                </a:solidFill>
                <a:latin typeface="Times New Roman" panose="02020603050405020304" pitchFamily="18" charset="0"/>
                <a:ea typeface="宋体" panose="02010600030101010101" pitchFamily="2" charset="-122"/>
              </a:rPr>
              <a:t>x</a:t>
            </a:r>
            <a:r>
              <a:rPr lang="en-US" altLang="zh-CN" sz="3200" baseline="30000" dirty="0">
                <a:solidFill>
                  <a:schemeClr val="hlink"/>
                </a:solidFill>
                <a:latin typeface="Times New Roman" panose="02020603050405020304" pitchFamily="18" charset="0"/>
                <a:ea typeface="宋体" panose="02010600030101010101" pitchFamily="2" charset="-122"/>
              </a:rPr>
              <a:t>em</a:t>
            </a:r>
            <a:endParaRPr lang="en-US" altLang="zh-CN" sz="320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其中：</a:t>
            </a:r>
            <a:r>
              <a:rPr lang="en-US" altLang="zh-CN" b="0" dirty="0">
                <a:solidFill>
                  <a:srgbClr val="000000"/>
                </a:solidFill>
                <a:latin typeface="Times New Roman" panose="02020603050405020304" pitchFamily="18" charset="0"/>
                <a:ea typeface="宋体" panose="02010600030101010101" pitchFamily="2" charset="-122"/>
              </a:rPr>
              <a:t>p</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是指数为 </a:t>
            </a:r>
            <a:r>
              <a:rPr lang="en-US" altLang="zh-CN" b="0" dirty="0">
                <a:solidFill>
                  <a:srgbClr val="000000"/>
                </a:solidFill>
                <a:latin typeface="Times New Roman" panose="02020603050405020304" pitchFamily="18" charset="0"/>
                <a:ea typeface="宋体" panose="02010600030101010101" pitchFamily="2" charset="-122"/>
              </a:rPr>
              <a:t>e</a:t>
            </a:r>
            <a:r>
              <a:rPr lang="en-US" altLang="zh-CN" b="0" baseline="-25000" dirty="0">
                <a:solidFill>
                  <a:srgbClr val="000000"/>
                </a:solidFill>
                <a:latin typeface="Times New Roman" panose="02020603050405020304" pitchFamily="18" charset="0"/>
                <a:ea typeface="宋体" panose="02010600030101010101" pitchFamily="2" charset="-122"/>
              </a:rPr>
              <a:t>i</a:t>
            </a:r>
            <a:r>
              <a:rPr lang="en-US" altLang="zh-CN" b="0" dirty="0">
                <a:solidFill>
                  <a:srgbClr val="000000"/>
                </a:solidFill>
                <a:latin typeface="Times New Roman" panose="02020603050405020304" pitchFamily="18" charset="0"/>
                <a:ea typeface="宋体" panose="02010600030101010101" pitchFamily="2" charset="-122"/>
              </a:rPr>
              <a:t> </a:t>
            </a:r>
            <a:r>
              <a:rPr lang="zh-CN" altLang="en-US" b="0" dirty="0">
                <a:solidFill>
                  <a:srgbClr val="000000"/>
                </a:solidFill>
                <a:latin typeface="Times New Roman" panose="02020603050405020304" pitchFamily="18" charset="0"/>
                <a:ea typeface="宋体" panose="02010600030101010101" pitchFamily="2" charset="-122"/>
              </a:rPr>
              <a:t>的项的非零系数，</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4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0≤ e</a:t>
            </a:r>
            <a:r>
              <a:rPr lang="en-US" altLang="zh-CN" b="0" baseline="-25000"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&lt; e</a:t>
            </a:r>
            <a:r>
              <a:rPr lang="en-US" altLang="zh-CN" b="0" baseline="-25000" dirty="0">
                <a:solidFill>
                  <a:srgbClr val="000000"/>
                </a:solidFill>
                <a:latin typeface="Times New Roman" panose="02020603050405020304" pitchFamily="18" charset="0"/>
                <a:ea typeface="宋体" panose="02010600030101010101" pitchFamily="2" charset="-122"/>
              </a:rPr>
              <a:t>2</a:t>
            </a:r>
            <a:r>
              <a:rPr lang="en-US" altLang="zh-CN" b="0" dirty="0">
                <a:solidFill>
                  <a:srgbClr val="000000"/>
                </a:solidFill>
                <a:latin typeface="Times New Roman" panose="02020603050405020304" pitchFamily="18" charset="0"/>
                <a:ea typeface="宋体" panose="02010600030101010101" pitchFamily="2" charset="-122"/>
              </a:rPr>
              <a:t> &lt; ┄ &lt; e</a:t>
            </a:r>
            <a:r>
              <a:rPr lang="en-US" altLang="zh-CN" b="0" baseline="-25000" dirty="0">
                <a:solidFill>
                  <a:srgbClr val="000000"/>
                </a:solidFill>
                <a:latin typeface="Times New Roman" panose="02020603050405020304" pitchFamily="18" charset="0"/>
                <a:ea typeface="宋体" panose="02010600030101010101" pitchFamily="2" charset="-122"/>
              </a:rPr>
              <a:t>m</a:t>
            </a:r>
            <a:r>
              <a:rPr lang="en-US" altLang="zh-CN" b="0" dirty="0">
                <a:solidFill>
                  <a:srgbClr val="000000"/>
                </a:solidFill>
                <a:latin typeface="Times New Roman" panose="02020603050405020304" pitchFamily="18" charset="0"/>
                <a:ea typeface="宋体" panose="02010600030101010101" pitchFamily="2" charset="-122"/>
              </a:rPr>
              <a:t> = n</a:t>
            </a:r>
            <a:endParaRPr lang="en-US" altLang="zh-CN" b="0" dirty="0">
              <a:solidFill>
                <a:srgbClr val="000000"/>
              </a:solidFill>
              <a:latin typeface="Times New Roman" panose="02020603050405020304" pitchFamily="18" charset="0"/>
              <a:ea typeface="宋体" panose="02010600030101010101" pitchFamily="2" charset="-122"/>
            </a:endParaRPr>
          </a:p>
        </p:txBody>
      </p:sp>
      <p:sp>
        <p:nvSpPr>
          <p:cNvPr id="206851" name="Text Box 3"/>
          <p:cNvSpPr txBox="1"/>
          <p:nvPr/>
        </p:nvSpPr>
        <p:spPr>
          <a:xfrm>
            <a:off x="1112838" y="4370388"/>
            <a:ext cx="4421187" cy="1158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可用下列线性表表示：</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b="0" dirty="0">
                <a:solidFill>
                  <a:srgbClr val="000000"/>
                </a:solidFill>
                <a:latin typeface="Times New Roman" panose="02020603050405020304" pitchFamily="18" charset="0"/>
                <a:ea typeface="宋体" panose="02010600030101010101" pitchFamily="2" charset="-122"/>
              </a:rPr>
              <a:t>((p</a:t>
            </a:r>
            <a:r>
              <a:rPr lang="en-US" altLang="zh-CN" b="0" baseline="-25000"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e</a:t>
            </a:r>
            <a:r>
              <a:rPr lang="en-US" altLang="zh-CN" b="0" baseline="-25000" dirty="0">
                <a:solidFill>
                  <a:srgbClr val="000000"/>
                </a:solidFill>
                <a:latin typeface="Times New Roman" panose="02020603050405020304" pitchFamily="18" charset="0"/>
                <a:ea typeface="宋体" panose="02010600030101010101" pitchFamily="2" charset="-122"/>
              </a:rPr>
              <a:t>1</a:t>
            </a:r>
            <a:r>
              <a:rPr lang="en-US" altLang="zh-CN" b="0" dirty="0">
                <a:solidFill>
                  <a:srgbClr val="000000"/>
                </a:solidFill>
                <a:latin typeface="Times New Roman" panose="02020603050405020304" pitchFamily="18" charset="0"/>
                <a:ea typeface="宋体" panose="02010600030101010101" pitchFamily="2" charset="-122"/>
              </a:rPr>
              <a:t>), (p</a:t>
            </a:r>
            <a:r>
              <a:rPr lang="en-US" altLang="zh-CN" b="0" baseline="-25000" dirty="0">
                <a:solidFill>
                  <a:srgbClr val="000000"/>
                </a:solidFill>
                <a:latin typeface="Times New Roman" panose="02020603050405020304" pitchFamily="18" charset="0"/>
                <a:ea typeface="宋体" panose="02010600030101010101" pitchFamily="2" charset="-122"/>
              </a:rPr>
              <a:t>2</a:t>
            </a:r>
            <a:r>
              <a:rPr lang="en-US" altLang="zh-CN" b="0" dirty="0">
                <a:solidFill>
                  <a:srgbClr val="000000"/>
                </a:solidFill>
                <a:latin typeface="Times New Roman" panose="02020603050405020304" pitchFamily="18" charset="0"/>
                <a:ea typeface="宋体" panose="02010600030101010101" pitchFamily="2" charset="-122"/>
              </a:rPr>
              <a:t>, e</a:t>
            </a:r>
            <a:r>
              <a:rPr lang="en-US" altLang="zh-CN" b="0" baseline="-25000" dirty="0">
                <a:solidFill>
                  <a:srgbClr val="000000"/>
                </a:solidFill>
                <a:latin typeface="Times New Roman" panose="02020603050405020304" pitchFamily="18" charset="0"/>
                <a:ea typeface="宋体" panose="02010600030101010101" pitchFamily="2" charset="-122"/>
              </a:rPr>
              <a:t>2</a:t>
            </a:r>
            <a:r>
              <a:rPr lang="en-US" altLang="zh-CN" b="0" dirty="0">
                <a:solidFill>
                  <a:srgbClr val="000000"/>
                </a:solidFill>
                <a:latin typeface="Times New Roman" panose="02020603050405020304" pitchFamily="18" charset="0"/>
                <a:ea typeface="宋体" panose="02010600030101010101" pitchFamily="2" charset="-122"/>
              </a:rPr>
              <a:t>), ┄, (p</a:t>
            </a:r>
            <a:r>
              <a:rPr lang="en-US" altLang="zh-CN" b="0" baseline="-25000" dirty="0">
                <a:solidFill>
                  <a:srgbClr val="000000"/>
                </a:solidFill>
                <a:latin typeface="Times New Roman" panose="02020603050405020304" pitchFamily="18" charset="0"/>
                <a:ea typeface="宋体" panose="02010600030101010101" pitchFamily="2" charset="-122"/>
              </a:rPr>
              <a:t>m</a:t>
            </a:r>
            <a:r>
              <a:rPr lang="en-US" altLang="zh-CN" b="0" dirty="0">
                <a:solidFill>
                  <a:srgbClr val="000000"/>
                </a:solidFill>
                <a:latin typeface="Times New Roman" panose="02020603050405020304" pitchFamily="18" charset="0"/>
                <a:ea typeface="宋体" panose="02010600030101010101" pitchFamily="2" charset="-122"/>
              </a:rPr>
              <a:t>, e</a:t>
            </a:r>
            <a:r>
              <a:rPr lang="en-US" altLang="zh-CN" b="0" baseline="-25000" dirty="0">
                <a:solidFill>
                  <a:srgbClr val="000000"/>
                </a:solidFill>
                <a:latin typeface="Times New Roman" panose="02020603050405020304" pitchFamily="18" charset="0"/>
                <a:ea typeface="宋体" panose="02010600030101010101" pitchFamily="2" charset="-122"/>
              </a:rPr>
              <a:t>m</a:t>
            </a:r>
            <a:r>
              <a:rPr lang="en-US" altLang="zh-CN" b="0" dirty="0">
                <a:solidFill>
                  <a:srgbClr val="000000"/>
                </a:solidFill>
                <a:latin typeface="Times New Roman" panose="02020603050405020304" pitchFamily="18" charset="0"/>
                <a:ea typeface="宋体" panose="02010600030101010101" pitchFamily="2" charset="-122"/>
              </a:rPr>
              <a:t>))</a:t>
            </a: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strips(downRight)">
                                      <p:cBhvr>
                                        <p:cTn id="7" dur="500"/>
                                        <p:tgtEl>
                                          <p:spTgt spid="20685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strips(downRight)">
                                      <p:cBhvr>
                                        <p:cTn id="12" dur="500"/>
                                        <p:tgtEl>
                                          <p:spTgt spid="20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p:nvPr/>
        </p:nvSpPr>
        <p:spPr>
          <a:xfrm>
            <a:off x="1795463" y="2216150"/>
            <a:ext cx="50800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sz="3600" dirty="0">
                <a:solidFill>
                  <a:schemeClr val="hlink"/>
                </a:solidFill>
                <a:latin typeface="Times New Roman" panose="02020603050405020304" pitchFamily="18" charset="0"/>
                <a:ea typeface="宋体" panose="02010600030101010101" pitchFamily="2" charset="-122"/>
              </a:rPr>
              <a:t>P</a:t>
            </a:r>
            <a:r>
              <a:rPr lang="en-US" altLang="zh-CN" sz="3600" baseline="-25000" dirty="0">
                <a:solidFill>
                  <a:schemeClr val="hlink"/>
                </a:solidFill>
                <a:latin typeface="Times New Roman" panose="02020603050405020304" pitchFamily="18" charset="0"/>
                <a:ea typeface="宋体" panose="02010600030101010101" pitchFamily="2" charset="-122"/>
              </a:rPr>
              <a:t>999</a:t>
            </a:r>
            <a:r>
              <a:rPr lang="en-US" altLang="zh-CN" sz="3600" dirty="0">
                <a:solidFill>
                  <a:schemeClr val="hlink"/>
                </a:solidFill>
                <a:latin typeface="Times New Roman" panose="02020603050405020304" pitchFamily="18" charset="0"/>
                <a:ea typeface="宋体" panose="02010600030101010101" pitchFamily="2" charset="-122"/>
              </a:rPr>
              <a:t>(x) = 7x</a:t>
            </a:r>
            <a:r>
              <a:rPr lang="en-US" altLang="zh-CN" sz="3600" baseline="30000" dirty="0">
                <a:solidFill>
                  <a:schemeClr val="hlink"/>
                </a:solidFill>
                <a:latin typeface="Times New Roman" panose="02020603050405020304" pitchFamily="18" charset="0"/>
                <a:ea typeface="宋体" panose="02010600030101010101" pitchFamily="2" charset="-122"/>
              </a:rPr>
              <a:t>3</a:t>
            </a:r>
            <a:r>
              <a:rPr lang="en-US" altLang="zh-CN" sz="3600" dirty="0">
                <a:solidFill>
                  <a:schemeClr val="hlink"/>
                </a:solidFill>
                <a:latin typeface="Times New Roman" panose="02020603050405020304" pitchFamily="18" charset="0"/>
                <a:ea typeface="宋体" panose="02010600030101010101" pitchFamily="2" charset="-122"/>
              </a:rPr>
              <a:t> - 2x</a:t>
            </a:r>
            <a:r>
              <a:rPr lang="en-US" altLang="zh-CN" sz="3600" baseline="30000" dirty="0">
                <a:solidFill>
                  <a:schemeClr val="hlink"/>
                </a:solidFill>
                <a:latin typeface="Times New Roman" panose="02020603050405020304" pitchFamily="18" charset="0"/>
                <a:ea typeface="宋体" panose="02010600030101010101" pitchFamily="2" charset="-122"/>
              </a:rPr>
              <a:t>12</a:t>
            </a:r>
            <a:r>
              <a:rPr lang="en-US" altLang="zh-CN" sz="3600" dirty="0">
                <a:solidFill>
                  <a:schemeClr val="hlink"/>
                </a:solidFill>
                <a:latin typeface="Times New Roman" panose="02020603050405020304" pitchFamily="18" charset="0"/>
                <a:ea typeface="宋体" panose="02010600030101010101" pitchFamily="2" charset="-122"/>
              </a:rPr>
              <a:t> - 8x</a:t>
            </a:r>
            <a:r>
              <a:rPr lang="en-US" altLang="zh-CN" sz="3600" baseline="30000" dirty="0">
                <a:solidFill>
                  <a:schemeClr val="hlink"/>
                </a:solidFill>
                <a:latin typeface="Times New Roman" panose="02020603050405020304" pitchFamily="18" charset="0"/>
                <a:ea typeface="宋体" panose="02010600030101010101" pitchFamily="2" charset="-122"/>
              </a:rPr>
              <a:t>999</a:t>
            </a:r>
            <a:endParaRPr lang="en-US" altLang="zh-CN" sz="3600" dirty="0">
              <a:solidFill>
                <a:schemeClr val="hlink"/>
              </a:solidFill>
              <a:latin typeface="Times New Roman" panose="02020603050405020304" pitchFamily="18" charset="0"/>
              <a:ea typeface="宋体" panose="02010600030101010101" pitchFamily="2" charset="-122"/>
            </a:endParaRPr>
          </a:p>
        </p:txBody>
      </p:sp>
      <p:sp>
        <p:nvSpPr>
          <p:cNvPr id="105475" name="Text Box 3"/>
          <p:cNvSpPr txBox="1"/>
          <p:nvPr/>
        </p:nvSpPr>
        <p:spPr>
          <a:xfrm>
            <a:off x="1169988" y="1471613"/>
            <a:ext cx="12557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dirty="0">
                <a:solidFill>
                  <a:srgbClr val="000000"/>
                </a:solidFill>
                <a:latin typeface="Times New Roman" panose="02020603050405020304" pitchFamily="18" charset="0"/>
                <a:ea typeface="宋体" panose="02010600030101010101" pitchFamily="2" charset="-122"/>
              </a:rPr>
              <a:t>例如：</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207876" name="Text Box 4"/>
          <p:cNvSpPr txBox="1"/>
          <p:nvPr/>
        </p:nvSpPr>
        <p:spPr>
          <a:xfrm>
            <a:off x="1347788" y="3143250"/>
            <a:ext cx="5759450" cy="1846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可用线性表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sz="3600" dirty="0">
                <a:solidFill>
                  <a:schemeClr val="hlink"/>
                </a:solidFill>
                <a:latin typeface="Times New Roman" panose="02020603050405020304" pitchFamily="18" charset="0"/>
                <a:ea typeface="宋体" panose="02010600030101010101" pitchFamily="2" charset="-122"/>
              </a:rPr>
              <a:t>( (7, 3), (-2, 12), (-8, 999) )</a:t>
            </a:r>
            <a:endParaRPr lang="en-US" altLang="zh-CN" sz="3600"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表示。</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strips(downRight)">
                                      <p:cBhvr>
                                        <p:cTn id="12" dur="500"/>
                                        <p:tgtEl>
                                          <p:spTgt spid="20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P spid="20787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p:nvPr/>
        </p:nvSpPr>
        <p:spPr>
          <a:xfrm>
            <a:off x="609600" y="1155700"/>
            <a:ext cx="8534400" cy="3382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ADT Polynomial {</a:t>
            </a:r>
            <a:endParaRPr lang="en-US" altLang="zh-CN"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数据对象</a:t>
            </a:r>
            <a:r>
              <a:rPr lang="zh-CN" altLang="en-US" b="0" dirty="0">
                <a:solidFill>
                  <a:schemeClr val="hlink"/>
                </a:solidFill>
                <a:latin typeface="Times New Roman" panose="02020603050405020304" pitchFamily="18" charset="0"/>
                <a:ea typeface="宋体" panose="02010600030101010101" pitchFamily="2" charset="-122"/>
              </a:rPr>
              <a:t>：</a:t>
            </a: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zh-CN" altLang="en-US"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zh-CN" altLang="en-US"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zh-CN" altLang="en-US" b="0" dirty="0">
              <a:solidFill>
                <a:srgbClr val="99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数据关系</a:t>
            </a:r>
            <a:r>
              <a:rPr lang="zh-CN" altLang="en-US" b="0" dirty="0">
                <a:solidFill>
                  <a:schemeClr val="hlink"/>
                </a:solidFill>
                <a:latin typeface="Times New Roman" panose="02020603050405020304" pitchFamily="18" charset="0"/>
                <a:ea typeface="宋体" panose="02010600030101010101" pitchFamily="2" charset="-122"/>
              </a:rPr>
              <a:t>：</a:t>
            </a:r>
            <a:endParaRPr lang="zh-CN" altLang="en-US" b="0" dirty="0">
              <a:solidFill>
                <a:schemeClr val="hlink"/>
              </a:solidFill>
              <a:latin typeface="Times New Roman" panose="02020603050405020304" pitchFamily="18" charset="0"/>
              <a:ea typeface="宋体" panose="02010600030101010101" pitchFamily="2" charset="-122"/>
            </a:endParaRPr>
          </a:p>
        </p:txBody>
      </p:sp>
      <p:sp>
        <p:nvSpPr>
          <p:cNvPr id="106499" name="Text Box 3"/>
          <p:cNvSpPr txBox="1"/>
          <p:nvPr/>
        </p:nvSpPr>
        <p:spPr>
          <a:xfrm>
            <a:off x="0" y="195263"/>
            <a:ext cx="7956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抽象数据类型一元多项式的定义如下：</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208900" name="Rectangle 4"/>
          <p:cNvSpPr/>
          <p:nvPr/>
        </p:nvSpPr>
        <p:spPr>
          <a:xfrm>
            <a:off x="1203325" y="2292350"/>
            <a:ext cx="6126163" cy="1630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D</a:t>
            </a:r>
            <a:r>
              <a:rPr lang="zh-CN" altLang="en-US" b="0"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a</a:t>
            </a:r>
            <a:r>
              <a:rPr lang="en-US" altLang="zh-CN" b="0" baseline="-25000" dirty="0">
                <a:solidFill>
                  <a:schemeClr val="tx1"/>
                </a:solidFill>
                <a:latin typeface="Times New Roman" panose="02020603050405020304" pitchFamily="18" charset="0"/>
                <a:ea typeface="宋体" panose="02010600030101010101" pitchFamily="2" charset="-122"/>
              </a:rPr>
              <a:t>i</a:t>
            </a:r>
            <a:r>
              <a:rPr lang="en-US" altLang="zh-CN" b="0" dirty="0">
                <a:solidFill>
                  <a:schemeClr val="tx1"/>
                </a:solidFill>
                <a:latin typeface="Times New Roman" panose="02020603050405020304" pitchFamily="18" charset="0"/>
                <a:ea typeface="宋体" panose="02010600030101010101" pitchFamily="2" charset="-122"/>
              </a:rPr>
              <a:t> | a</a:t>
            </a:r>
            <a:r>
              <a:rPr lang="en-US" altLang="zh-CN" b="0" baseline="-25000" dirty="0">
                <a:solidFill>
                  <a:schemeClr val="tx1"/>
                </a:solidFill>
                <a:latin typeface="Times New Roman" panose="02020603050405020304" pitchFamily="18" charset="0"/>
                <a:ea typeface="宋体" panose="02010600030101010101" pitchFamily="2" charset="-122"/>
              </a:rPr>
              <a:t>i</a:t>
            </a:r>
            <a:r>
              <a:rPr lang="en-US" altLang="zh-CN" b="0" dirty="0">
                <a:solidFill>
                  <a:schemeClr val="tx1"/>
                </a:solidFill>
                <a:latin typeface="Times New Roman" panose="02020603050405020304" pitchFamily="18" charset="0"/>
                <a:ea typeface="宋体" panose="02010600030101010101" pitchFamily="2" charset="-122"/>
              </a:rPr>
              <a:t> ∈TermSet, i=1,2,...,m,  m≥0</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TermSet </a:t>
            </a:r>
            <a:r>
              <a:rPr lang="zh-CN" altLang="en-US" b="0" dirty="0">
                <a:solidFill>
                  <a:schemeClr val="tx1"/>
                </a:solidFill>
                <a:latin typeface="Times New Roman" panose="02020603050405020304" pitchFamily="18" charset="0"/>
                <a:ea typeface="宋体" panose="02010600030101010101" pitchFamily="2" charset="-122"/>
              </a:rPr>
              <a:t>中的</a:t>
            </a:r>
            <a:r>
              <a:rPr lang="zh-CN" altLang="en-US" dirty="0">
                <a:solidFill>
                  <a:srgbClr val="FF0000"/>
                </a:solidFill>
                <a:latin typeface="Times New Roman" panose="02020603050405020304" pitchFamily="18" charset="0"/>
                <a:ea typeface="宋体" panose="02010600030101010101" pitchFamily="2" charset="-122"/>
              </a:rPr>
              <a:t>每个元素包含一个</a:t>
            </a:r>
            <a:endParaRPr lang="zh-CN" altLang="en-US" b="0" dirty="0">
              <a:solidFill>
                <a:srgbClr val="FF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FF0000"/>
                </a:solidFill>
                <a:latin typeface="Times New Roman" panose="02020603050405020304" pitchFamily="18" charset="0"/>
                <a:ea typeface="宋体" panose="02010600030101010101" pitchFamily="2" charset="-122"/>
              </a:rPr>
              <a:t>    表示系数的实数和表示指数的整数</a:t>
            </a: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08901" name="Rectangle 5"/>
          <p:cNvSpPr/>
          <p:nvPr/>
        </p:nvSpPr>
        <p:spPr>
          <a:xfrm>
            <a:off x="1189038" y="4649788"/>
            <a:ext cx="6454775"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chemeClr val="tx1"/>
                </a:solidFill>
                <a:latin typeface="Times New Roman" panose="02020603050405020304" pitchFamily="18" charset="0"/>
                <a:ea typeface="宋体" panose="02010600030101010101" pitchFamily="2" charset="-122"/>
              </a:rPr>
              <a:t>R1</a:t>
            </a:r>
            <a:r>
              <a:rPr lang="zh-CN" altLang="en-US" b="0"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a:t>
            </a:r>
            <a:r>
              <a:rPr lang="en-US" altLang="zh-CN" b="0" dirty="0">
                <a:solidFill>
                  <a:schemeClr val="tx1"/>
                </a:solidFill>
                <a:latin typeface="Times New Roman" panose="02020603050405020304" pitchFamily="18" charset="0"/>
                <a:ea typeface="宋体" panose="02010600030101010101" pitchFamily="2" charset="-122"/>
              </a:rPr>
              <a:t> &lt;a</a:t>
            </a:r>
            <a:r>
              <a:rPr lang="en-US" altLang="zh-CN" b="0" baseline="-25000" dirty="0">
                <a:solidFill>
                  <a:schemeClr val="tx1"/>
                </a:solidFill>
                <a:latin typeface="Times New Roman" panose="02020603050405020304" pitchFamily="18" charset="0"/>
                <a:ea typeface="宋体" panose="02010600030101010101" pitchFamily="2" charset="-122"/>
              </a:rPr>
              <a:t>i-1</a:t>
            </a:r>
            <a:r>
              <a:rPr lang="en-US" altLang="zh-CN" b="0" dirty="0">
                <a:solidFill>
                  <a:schemeClr val="tx1"/>
                </a:solidFill>
                <a:latin typeface="Times New Roman" panose="02020603050405020304" pitchFamily="18" charset="0"/>
                <a:ea typeface="宋体" panose="02010600030101010101" pitchFamily="2" charset="-122"/>
              </a:rPr>
              <a:t>, a</a:t>
            </a:r>
            <a:r>
              <a:rPr lang="en-US" altLang="zh-CN" b="0" baseline="-25000" dirty="0">
                <a:solidFill>
                  <a:schemeClr val="tx1"/>
                </a:solidFill>
                <a:latin typeface="Times New Roman" panose="02020603050405020304" pitchFamily="18" charset="0"/>
                <a:ea typeface="宋体" panose="02010600030101010101" pitchFamily="2" charset="-122"/>
              </a:rPr>
              <a:t>i</a:t>
            </a:r>
            <a:r>
              <a:rPr lang="en-US" altLang="zh-CN" b="0" dirty="0">
                <a:solidFill>
                  <a:schemeClr val="tx1"/>
                </a:solidFill>
                <a:latin typeface="Times New Roman" panose="02020603050405020304" pitchFamily="18" charset="0"/>
                <a:ea typeface="宋体" panose="02010600030101010101" pitchFamily="2" charset="-122"/>
              </a:rPr>
              <a:t> &gt;|a</a:t>
            </a:r>
            <a:r>
              <a:rPr lang="en-US" altLang="zh-CN" b="0" baseline="-25000" dirty="0">
                <a:solidFill>
                  <a:schemeClr val="tx1"/>
                </a:solidFill>
                <a:latin typeface="Times New Roman" panose="02020603050405020304" pitchFamily="18" charset="0"/>
                <a:ea typeface="宋体" panose="02010600030101010101" pitchFamily="2" charset="-122"/>
              </a:rPr>
              <a:t>i-1</a:t>
            </a:r>
            <a:r>
              <a:rPr lang="en-US" altLang="zh-CN" b="0" dirty="0">
                <a:solidFill>
                  <a:schemeClr val="tx1"/>
                </a:solidFill>
                <a:latin typeface="Times New Roman" panose="02020603050405020304" pitchFamily="18" charset="0"/>
                <a:ea typeface="宋体" panose="02010600030101010101" pitchFamily="2" charset="-122"/>
              </a:rPr>
              <a:t>, a</a:t>
            </a:r>
            <a:r>
              <a:rPr lang="en-US" altLang="zh-CN" b="0" baseline="-25000" dirty="0">
                <a:solidFill>
                  <a:schemeClr val="tx1"/>
                </a:solidFill>
                <a:latin typeface="Times New Roman" panose="02020603050405020304" pitchFamily="18" charset="0"/>
                <a:ea typeface="宋体" panose="02010600030101010101" pitchFamily="2" charset="-122"/>
              </a:rPr>
              <a:t>i</a:t>
            </a:r>
            <a:r>
              <a:rPr lang="en-US" altLang="zh-CN" b="0" dirty="0">
                <a:solidFill>
                  <a:schemeClr val="tx1"/>
                </a:solidFill>
                <a:latin typeface="Times New Roman" panose="02020603050405020304" pitchFamily="18" charset="0"/>
                <a:ea typeface="宋体" panose="02010600030101010101" pitchFamily="2" charset="-122"/>
              </a:rPr>
              <a:t>∈D,    i=2,...,n</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zh-CN" altLang="en-US" b="0" dirty="0">
                <a:solidFill>
                  <a:schemeClr val="tx1"/>
                </a:solidFill>
                <a:latin typeface="Times New Roman" panose="02020603050405020304" pitchFamily="18" charset="0"/>
                <a:ea typeface="宋体" panose="02010600030101010101" pitchFamily="2" charset="-122"/>
              </a:rPr>
              <a:t>且</a:t>
            </a:r>
            <a:r>
              <a:rPr lang="en-US" altLang="zh-CN" dirty="0">
                <a:solidFill>
                  <a:srgbClr val="FF0000"/>
                </a:solidFill>
                <a:latin typeface="Times New Roman" panose="02020603050405020304" pitchFamily="18" charset="0"/>
                <a:ea typeface="宋体" panose="02010600030101010101" pitchFamily="2" charset="-122"/>
              </a:rPr>
              <a:t>a</a:t>
            </a:r>
            <a:r>
              <a:rPr lang="en-US" altLang="zh-CN" baseline="-25000" dirty="0">
                <a:solidFill>
                  <a:srgbClr val="FF0000"/>
                </a:solidFill>
                <a:latin typeface="Times New Roman" panose="02020603050405020304" pitchFamily="18" charset="0"/>
                <a:ea typeface="宋体" panose="02010600030101010101" pitchFamily="2" charset="-122"/>
              </a:rPr>
              <a:t>i-1</a:t>
            </a:r>
            <a:r>
              <a:rPr lang="zh-CN" altLang="en-US" dirty="0">
                <a:solidFill>
                  <a:srgbClr val="FF0000"/>
                </a:solidFill>
                <a:latin typeface="Times New Roman" panose="02020603050405020304" pitchFamily="18" charset="0"/>
                <a:ea typeface="宋体" panose="02010600030101010101" pitchFamily="2" charset="-122"/>
              </a:rPr>
              <a:t>中的指数值＜</a:t>
            </a:r>
            <a:r>
              <a:rPr lang="en-US" altLang="zh-CN" dirty="0">
                <a:solidFill>
                  <a:srgbClr val="FF0000"/>
                </a:solidFill>
                <a:latin typeface="Times New Roman" panose="02020603050405020304" pitchFamily="18" charset="0"/>
                <a:ea typeface="宋体" panose="02010600030101010101" pitchFamily="2" charset="-122"/>
              </a:rPr>
              <a:t>a</a:t>
            </a:r>
            <a:r>
              <a:rPr lang="en-US" altLang="zh-CN" baseline="-25000" dirty="0">
                <a:solidFill>
                  <a:srgbClr val="FF0000"/>
                </a:solidFill>
                <a:latin typeface="Times New Roman" panose="02020603050405020304" pitchFamily="18" charset="0"/>
                <a:ea typeface="宋体" panose="02010600030101010101" pitchFamily="2" charset="-122"/>
              </a:rPr>
              <a:t>i</a:t>
            </a:r>
            <a:r>
              <a:rPr lang="zh-CN" altLang="en-US" dirty="0">
                <a:solidFill>
                  <a:srgbClr val="FF0000"/>
                </a:solidFill>
                <a:latin typeface="Times New Roman" panose="02020603050405020304" pitchFamily="18" charset="0"/>
                <a:ea typeface="宋体" panose="02010600030101010101" pitchFamily="2" charset="-122"/>
              </a:rPr>
              <a:t>中的指数值</a:t>
            </a:r>
            <a:r>
              <a:rPr lang="zh-CN" altLang="en-US" dirty="0">
                <a:solidFill>
                  <a:srgbClr val="996600"/>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a:t>
            </a:r>
            <a:endParaRPr lang="en-US"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8898"/>
                                        </p:tgtEl>
                                        <p:attrNameLst>
                                          <p:attrName>style.visibility</p:attrName>
                                        </p:attrNameLst>
                                      </p:cBhvr>
                                      <p:to>
                                        <p:strVal val="visible"/>
                                      </p:to>
                                    </p:set>
                                    <p:animEffect transition="in" filter="strips(downRight)">
                                      <p:cBhvr>
                                        <p:cTn id="7" dur="75"/>
                                        <p:tgtEl>
                                          <p:spTgt spid="208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0"/>
                                        </p:tgtEl>
                                        <p:attrNameLst>
                                          <p:attrName>style.visibility</p:attrName>
                                        </p:attrNameLst>
                                      </p:cBhvr>
                                      <p:to>
                                        <p:strVal val="visible"/>
                                      </p:to>
                                    </p:set>
                                    <p:animEffect transition="in" filter="wipe(left)">
                                      <p:cBhvr>
                                        <p:cTn id="12" dur="500"/>
                                        <p:tgtEl>
                                          <p:spTgt spid="2089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1"/>
                                        </p:tgtEl>
                                        <p:attrNameLst>
                                          <p:attrName>style.visibility</p:attrName>
                                        </p:attrNameLst>
                                      </p:cBhvr>
                                      <p:to>
                                        <p:strVal val="visible"/>
                                      </p:to>
                                    </p:set>
                                    <p:animEffect transition="in" filter="wipe(left)">
                                      <p:cBhvr>
                                        <p:cTn id="17" dur="500"/>
                                        <p:tgtEl>
                                          <p:spTgt spid="20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900" grpId="0"/>
      <p:bldP spid="20890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p:nvPr/>
        </p:nvSpPr>
        <p:spPr>
          <a:xfrm>
            <a:off x="669925" y="1033463"/>
            <a:ext cx="6950075" cy="3895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CreatePolyn ( &amp;P, m )</a:t>
            </a: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b="0"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DestroyPolyn ( &amp;P )</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b="0"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50000"/>
              </a:spcBef>
              <a:buClrTx/>
              <a:buNone/>
            </a:pPr>
            <a:r>
              <a:rPr lang="en-US" altLang="zh-CN" b="0"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PrintPolyn ( &amp;P )</a:t>
            </a:r>
            <a:endParaRPr lang="en-US" altLang="zh-CN" b="0" dirty="0">
              <a:solidFill>
                <a:schemeClr val="hlink"/>
              </a:solidFill>
              <a:latin typeface="Times New Roman" panose="02020603050405020304" pitchFamily="18" charset="0"/>
              <a:ea typeface="宋体" panose="02010600030101010101" pitchFamily="2" charset="-122"/>
            </a:endParaRPr>
          </a:p>
        </p:txBody>
      </p:sp>
      <p:sp>
        <p:nvSpPr>
          <p:cNvPr id="107523" name="Text Box 3"/>
          <p:cNvSpPr txBox="1"/>
          <p:nvPr/>
        </p:nvSpPr>
        <p:spPr>
          <a:xfrm>
            <a:off x="0" y="219075"/>
            <a:ext cx="2647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en-US" altLang="zh-CN" dirty="0">
                <a:solidFill>
                  <a:srgbClr val="CC0000"/>
                </a:solidFill>
                <a:latin typeface="Times New Roman" panose="02020603050405020304" pitchFamily="18" charset="0"/>
                <a:ea typeface="宋体" panose="02010600030101010101" pitchFamily="2" charset="-122"/>
              </a:rPr>
              <a:t>  </a:t>
            </a:r>
            <a:r>
              <a:rPr lang="zh-CN" altLang="en-US" sz="3600" b="0" dirty="0">
                <a:solidFill>
                  <a:schemeClr val="bg1"/>
                </a:solidFill>
                <a:latin typeface="Times New Roman" panose="02020603050405020304" pitchFamily="18" charset="0"/>
                <a:ea typeface="黑体" panose="02010609060101010101" pitchFamily="49" charset="-122"/>
              </a:rPr>
              <a:t>基本操作：</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209924" name="Rectangle 4"/>
          <p:cNvSpPr/>
          <p:nvPr/>
        </p:nvSpPr>
        <p:spPr>
          <a:xfrm>
            <a:off x="1592263" y="1606550"/>
            <a:ext cx="5978525"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操作结果</a:t>
            </a:r>
            <a:r>
              <a:rPr lang="zh-CN" altLang="en-US" b="0" dirty="0">
                <a:solidFill>
                  <a:srgbClr val="0000CC"/>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输入 </a:t>
            </a:r>
            <a:r>
              <a:rPr lang="en-US" altLang="zh-CN" b="0" dirty="0">
                <a:solidFill>
                  <a:srgbClr val="000000"/>
                </a:solidFill>
                <a:latin typeface="Times New Roman" panose="02020603050405020304" pitchFamily="18" charset="0"/>
                <a:ea typeface="宋体" panose="02010600030101010101" pitchFamily="2" charset="-122"/>
              </a:rPr>
              <a:t>m </a:t>
            </a:r>
            <a:r>
              <a:rPr lang="zh-CN" altLang="en-US" b="0" dirty="0">
                <a:solidFill>
                  <a:srgbClr val="000000"/>
                </a:solidFill>
                <a:latin typeface="Times New Roman" panose="02020603050405020304" pitchFamily="18" charset="0"/>
                <a:ea typeface="宋体" panose="02010600030101010101" pitchFamily="2" charset="-122"/>
              </a:rPr>
              <a:t>项的系数和指数，</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建立一元多项式 </a:t>
            </a:r>
            <a:r>
              <a:rPr lang="en-US" altLang="zh-CN" b="0" dirty="0">
                <a:solidFill>
                  <a:srgbClr val="000000"/>
                </a:solidFill>
                <a:latin typeface="Times New Roman" panose="02020603050405020304" pitchFamily="18" charset="0"/>
                <a:ea typeface="宋体" panose="02010600030101010101" pitchFamily="2" charset="-122"/>
              </a:rPr>
              <a:t>P</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209925" name="Rectangle 5"/>
          <p:cNvSpPr/>
          <p:nvPr/>
        </p:nvSpPr>
        <p:spPr>
          <a:xfrm>
            <a:off x="1730375" y="3179763"/>
            <a:ext cx="5545138"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初始条件：</a:t>
            </a:r>
            <a:r>
              <a:rPr lang="zh-CN" altLang="en-US" b="0" dirty="0">
                <a:solidFill>
                  <a:srgbClr val="000000"/>
                </a:solidFill>
                <a:latin typeface="Times New Roman" panose="02020603050405020304" pitchFamily="18" charset="0"/>
                <a:ea typeface="宋体" panose="02010600030101010101" pitchFamily="2" charset="-122"/>
              </a:rPr>
              <a:t>一元多项式 </a:t>
            </a:r>
            <a:r>
              <a:rPr lang="en-US" altLang="zh-CN" b="0" dirty="0">
                <a:solidFill>
                  <a:srgbClr val="000000"/>
                </a:solidFill>
                <a:latin typeface="Times New Roman" panose="02020603050405020304" pitchFamily="18" charset="0"/>
                <a:ea typeface="宋体" panose="02010600030101010101" pitchFamily="2" charset="-122"/>
              </a:rPr>
              <a:t>P </a:t>
            </a:r>
            <a:r>
              <a:rPr lang="zh-CN" altLang="en-US" b="0" dirty="0">
                <a:solidFill>
                  <a:srgbClr val="000000"/>
                </a:solidFill>
                <a:latin typeface="Times New Roman" panose="02020603050405020304" pitchFamily="18" charset="0"/>
                <a:ea typeface="宋体" panose="02010600030101010101" pitchFamily="2" charset="-122"/>
              </a:rPr>
              <a:t>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操作结果：</a:t>
            </a:r>
            <a:r>
              <a:rPr lang="zh-CN" altLang="en-US" b="0" dirty="0">
                <a:solidFill>
                  <a:srgbClr val="000000"/>
                </a:solidFill>
                <a:latin typeface="Times New Roman" panose="02020603050405020304" pitchFamily="18" charset="0"/>
                <a:ea typeface="宋体" panose="02010600030101010101" pitchFamily="2" charset="-122"/>
              </a:rPr>
              <a:t>销毁一元多项式 </a:t>
            </a:r>
            <a:r>
              <a:rPr lang="en-US" altLang="zh-CN" b="0" dirty="0">
                <a:solidFill>
                  <a:srgbClr val="000000"/>
                </a:solidFill>
                <a:latin typeface="Times New Roman" panose="02020603050405020304" pitchFamily="18" charset="0"/>
                <a:ea typeface="宋体" panose="02010600030101010101" pitchFamily="2" charset="-122"/>
              </a:rPr>
              <a:t>P</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209926" name="Rectangle 6"/>
          <p:cNvSpPr/>
          <p:nvPr/>
        </p:nvSpPr>
        <p:spPr>
          <a:xfrm>
            <a:off x="1733550" y="4989513"/>
            <a:ext cx="5811838"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初始条件：</a:t>
            </a:r>
            <a:r>
              <a:rPr lang="zh-CN" altLang="en-US" b="0" dirty="0">
                <a:solidFill>
                  <a:srgbClr val="000000"/>
                </a:solidFill>
                <a:latin typeface="Times New Roman" panose="02020603050405020304" pitchFamily="18" charset="0"/>
                <a:ea typeface="宋体" panose="02010600030101010101" pitchFamily="2" charset="-122"/>
              </a:rPr>
              <a:t>一元多项式 </a:t>
            </a:r>
            <a:r>
              <a:rPr lang="en-US" altLang="zh-CN" b="0" dirty="0">
                <a:solidFill>
                  <a:srgbClr val="000000"/>
                </a:solidFill>
                <a:latin typeface="Times New Roman" panose="02020603050405020304" pitchFamily="18" charset="0"/>
                <a:ea typeface="宋体" panose="02010600030101010101" pitchFamily="2" charset="-122"/>
              </a:rPr>
              <a:t>P </a:t>
            </a:r>
            <a:r>
              <a:rPr lang="zh-CN" altLang="en-US" b="0" dirty="0">
                <a:solidFill>
                  <a:srgbClr val="000000"/>
                </a:solidFill>
                <a:latin typeface="Times New Roman" panose="02020603050405020304" pitchFamily="18" charset="0"/>
                <a:ea typeface="宋体" panose="02010600030101010101" pitchFamily="2" charset="-122"/>
              </a:rPr>
              <a:t>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操作结果：</a:t>
            </a:r>
            <a:r>
              <a:rPr lang="zh-CN" altLang="en-US" b="0" dirty="0">
                <a:solidFill>
                  <a:srgbClr val="000000"/>
                </a:solidFill>
                <a:latin typeface="Times New Roman" panose="02020603050405020304" pitchFamily="18" charset="0"/>
                <a:ea typeface="宋体" panose="02010600030101010101" pitchFamily="2" charset="-122"/>
              </a:rPr>
              <a:t>打印输出一元多项式 </a:t>
            </a:r>
            <a:r>
              <a:rPr lang="en-US" altLang="zh-CN" b="0" dirty="0">
                <a:solidFill>
                  <a:srgbClr val="000000"/>
                </a:solidFill>
                <a:latin typeface="Times New Roman" panose="02020603050405020304" pitchFamily="18" charset="0"/>
                <a:ea typeface="宋体" panose="02010600030101010101" pitchFamily="2" charset="-122"/>
              </a:rPr>
              <a:t>P</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9922"/>
                                        </p:tgtEl>
                                        <p:attrNameLst>
                                          <p:attrName>style.visibility</p:attrName>
                                        </p:attrNameLst>
                                      </p:cBhvr>
                                      <p:to>
                                        <p:strVal val="visible"/>
                                      </p:to>
                                    </p:set>
                                    <p:animEffect transition="in" filter="strips(downRight)">
                                      <p:cBhvr>
                                        <p:cTn id="7" dur="75"/>
                                        <p:tgtEl>
                                          <p:spTgt spid="209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left)">
                                      <p:cBhvr>
                                        <p:cTn id="12" dur="500"/>
                                        <p:tgtEl>
                                          <p:spTgt spid="2099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5"/>
                                        </p:tgtEl>
                                        <p:attrNameLst>
                                          <p:attrName>style.visibility</p:attrName>
                                        </p:attrNameLst>
                                      </p:cBhvr>
                                      <p:to>
                                        <p:strVal val="visible"/>
                                      </p:to>
                                    </p:set>
                                    <p:animEffect transition="in" filter="wipe(left)">
                                      <p:cBhvr>
                                        <p:cTn id="17" dur="500"/>
                                        <p:tgtEl>
                                          <p:spTgt spid="209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6"/>
                                        </p:tgtEl>
                                        <p:attrNameLst>
                                          <p:attrName>style.visibility</p:attrName>
                                        </p:attrNameLst>
                                      </p:cBhvr>
                                      <p:to>
                                        <p:strVal val="visible"/>
                                      </p:to>
                                    </p:set>
                                    <p:animEffect transition="in" filter="wipe(left)">
                                      <p:cBhvr>
                                        <p:cTn id="22" dur="500"/>
                                        <p:tgtEl>
                                          <p:spTgt spid="20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4" grpId="0"/>
      <p:bldP spid="209925" grpId="0"/>
      <p:bldP spid="20992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p:nvPr/>
        </p:nvSpPr>
        <p:spPr>
          <a:xfrm>
            <a:off x="566738" y="981075"/>
            <a:ext cx="8915400" cy="5219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PolynLength( P )</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     </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   AddPolyn ( &amp;Pa, &amp;Pb )</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chemeClr val="hlink"/>
                </a:solidFill>
                <a:latin typeface="Times New Roman" panose="02020603050405020304" pitchFamily="18" charset="0"/>
                <a:ea typeface="宋体" panose="02010600030101010101" pitchFamily="2" charset="-122"/>
              </a:rPr>
              <a:t>   SubtractPolyn ( &amp;Pa, &amp;Pb )</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660033"/>
                </a:solidFill>
                <a:latin typeface="Times New Roman" panose="02020603050405020304" pitchFamily="18" charset="0"/>
                <a:ea typeface="宋体" panose="02010600030101010101" pitchFamily="2" charset="-122"/>
              </a:rPr>
              <a:t>              …   …</a:t>
            </a:r>
            <a:endParaRPr lang="en-US" altLang="zh-CN" dirty="0">
              <a:solidFill>
                <a:srgbClr val="660033"/>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 ADT Polynomial</a:t>
            </a:r>
            <a:endParaRPr lang="en-US" altLang="zh-CN" dirty="0">
              <a:solidFill>
                <a:srgbClr val="000000"/>
              </a:solidFill>
              <a:latin typeface="Times New Roman" panose="02020603050405020304" pitchFamily="18" charset="0"/>
              <a:ea typeface="宋体" panose="02010600030101010101" pitchFamily="2" charset="-122"/>
            </a:endParaRPr>
          </a:p>
        </p:txBody>
      </p:sp>
      <p:sp>
        <p:nvSpPr>
          <p:cNvPr id="210947" name="Rectangle 3"/>
          <p:cNvSpPr/>
          <p:nvPr/>
        </p:nvSpPr>
        <p:spPr>
          <a:xfrm>
            <a:off x="1081088" y="1519238"/>
            <a:ext cx="6611937" cy="11176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初始条件</a:t>
            </a:r>
            <a:r>
              <a:rPr lang="zh-CN" altLang="en-US" b="0" dirty="0">
                <a:solidFill>
                  <a:srgbClr val="0000CC"/>
                </a:solidFill>
                <a:latin typeface="Times New Roman" panose="02020603050405020304" pitchFamily="18" charset="0"/>
                <a:ea typeface="宋体" panose="02010600030101010101" pitchFamily="2" charset="-122"/>
              </a:rPr>
              <a:t>：</a:t>
            </a:r>
            <a:r>
              <a:rPr lang="zh-CN" altLang="en-US" b="0" dirty="0">
                <a:solidFill>
                  <a:srgbClr val="000000"/>
                </a:solidFill>
                <a:latin typeface="Times New Roman" panose="02020603050405020304" pitchFamily="18" charset="0"/>
                <a:ea typeface="宋体" panose="02010600030101010101" pitchFamily="2" charset="-122"/>
              </a:rPr>
              <a:t>一元多项式 </a:t>
            </a:r>
            <a:r>
              <a:rPr lang="en-US" altLang="zh-CN" b="0" dirty="0">
                <a:solidFill>
                  <a:srgbClr val="000000"/>
                </a:solidFill>
                <a:latin typeface="Times New Roman" panose="02020603050405020304" pitchFamily="18" charset="0"/>
                <a:ea typeface="宋体" panose="02010600030101010101" pitchFamily="2" charset="-122"/>
              </a:rPr>
              <a:t>P </a:t>
            </a:r>
            <a:r>
              <a:rPr lang="zh-CN" altLang="en-US" b="0" dirty="0">
                <a:solidFill>
                  <a:srgbClr val="000000"/>
                </a:solidFill>
                <a:latin typeface="Times New Roman" panose="02020603050405020304" pitchFamily="18" charset="0"/>
                <a:ea typeface="宋体" panose="02010600030101010101" pitchFamily="2" charset="-122"/>
              </a:rPr>
              <a:t>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操作结果：</a:t>
            </a:r>
            <a:r>
              <a:rPr lang="zh-CN" altLang="en-US" b="0" dirty="0">
                <a:solidFill>
                  <a:srgbClr val="000000"/>
                </a:solidFill>
                <a:latin typeface="Times New Roman" panose="02020603050405020304" pitchFamily="18" charset="0"/>
                <a:ea typeface="宋体" panose="02010600030101010101" pitchFamily="2" charset="-122"/>
              </a:rPr>
              <a:t>返回一元多项式 </a:t>
            </a:r>
            <a:r>
              <a:rPr lang="en-US" altLang="zh-CN" b="0" dirty="0">
                <a:solidFill>
                  <a:srgbClr val="000000"/>
                </a:solidFill>
                <a:latin typeface="Times New Roman" panose="02020603050405020304" pitchFamily="18" charset="0"/>
                <a:ea typeface="宋体" panose="02010600030101010101" pitchFamily="2" charset="-122"/>
              </a:rPr>
              <a:t>P </a:t>
            </a:r>
            <a:r>
              <a:rPr lang="zh-CN" altLang="en-US" b="0" dirty="0">
                <a:solidFill>
                  <a:srgbClr val="000000"/>
                </a:solidFill>
                <a:latin typeface="Times New Roman" panose="02020603050405020304" pitchFamily="18" charset="0"/>
                <a:ea typeface="宋体" panose="02010600030101010101" pitchFamily="2" charset="-122"/>
              </a:rPr>
              <a:t>中的项数。</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210948" name="Rectangle 4"/>
          <p:cNvSpPr/>
          <p:nvPr/>
        </p:nvSpPr>
        <p:spPr>
          <a:xfrm>
            <a:off x="1095375" y="2962275"/>
            <a:ext cx="7804150" cy="1630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初始条件：</a:t>
            </a:r>
            <a:r>
              <a:rPr lang="zh-CN" altLang="en-US" b="0" dirty="0">
                <a:solidFill>
                  <a:srgbClr val="000000"/>
                </a:solidFill>
                <a:latin typeface="Times New Roman" panose="02020603050405020304" pitchFamily="18" charset="0"/>
                <a:ea typeface="宋体" panose="02010600030101010101" pitchFamily="2" charset="-122"/>
              </a:rPr>
              <a:t>一元多项式 </a:t>
            </a:r>
            <a:r>
              <a:rPr lang="en-US" altLang="zh-CN" b="0" dirty="0">
                <a:solidFill>
                  <a:srgbClr val="000000"/>
                </a:solidFill>
                <a:latin typeface="Times New Roman" panose="02020603050405020304" pitchFamily="18" charset="0"/>
                <a:ea typeface="宋体" panose="02010600030101010101" pitchFamily="2" charset="-122"/>
              </a:rPr>
              <a:t>Pa </a:t>
            </a:r>
            <a:r>
              <a:rPr lang="zh-CN" altLang="en-US" b="0" dirty="0">
                <a:solidFill>
                  <a:srgbClr val="000000"/>
                </a:solidFill>
                <a:latin typeface="Times New Roman" panose="02020603050405020304" pitchFamily="18" charset="0"/>
                <a:ea typeface="宋体" panose="02010600030101010101" pitchFamily="2" charset="-122"/>
              </a:rPr>
              <a:t>和 </a:t>
            </a:r>
            <a:r>
              <a:rPr lang="en-US" altLang="zh-CN" b="0" dirty="0">
                <a:solidFill>
                  <a:srgbClr val="000000"/>
                </a:solidFill>
                <a:latin typeface="Times New Roman" panose="02020603050405020304" pitchFamily="18" charset="0"/>
                <a:ea typeface="宋体" panose="02010600030101010101" pitchFamily="2" charset="-122"/>
              </a:rPr>
              <a:t>Pb </a:t>
            </a:r>
            <a:r>
              <a:rPr lang="zh-CN" altLang="en-US" b="0" dirty="0">
                <a:solidFill>
                  <a:srgbClr val="000000"/>
                </a:solidFill>
                <a:latin typeface="Times New Roman" panose="02020603050405020304" pitchFamily="18" charset="0"/>
                <a:ea typeface="宋体" panose="02010600030101010101" pitchFamily="2" charset="-122"/>
              </a:rPr>
              <a:t>已存在。</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dirty="0">
                <a:solidFill>
                  <a:srgbClr val="0000CC"/>
                </a:solidFill>
                <a:latin typeface="Times New Roman" panose="02020603050405020304" pitchFamily="18" charset="0"/>
                <a:ea typeface="宋体" panose="02010600030101010101" pitchFamily="2" charset="-122"/>
              </a:rPr>
              <a:t>操作结果：</a:t>
            </a:r>
            <a:r>
              <a:rPr lang="zh-CN" altLang="en-US" b="0" dirty="0">
                <a:solidFill>
                  <a:srgbClr val="000000"/>
                </a:solidFill>
                <a:latin typeface="Times New Roman" panose="02020603050405020304" pitchFamily="18" charset="0"/>
                <a:ea typeface="宋体" panose="02010600030101010101" pitchFamily="2" charset="-122"/>
              </a:rPr>
              <a:t>完成多项式相加运算，即：</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                    </a:t>
            </a:r>
            <a:r>
              <a:rPr lang="en-US" altLang="zh-CN" b="0" dirty="0">
                <a:solidFill>
                  <a:srgbClr val="000000"/>
                </a:solidFill>
                <a:latin typeface="Times New Roman" panose="02020603050405020304" pitchFamily="18" charset="0"/>
                <a:ea typeface="宋体" panose="02010600030101010101" pitchFamily="2" charset="-122"/>
              </a:rPr>
              <a:t>Pa = Pa</a:t>
            </a: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Pb</a:t>
            </a:r>
            <a:r>
              <a:rPr lang="zh-CN" altLang="en-US" b="0" dirty="0">
                <a:solidFill>
                  <a:srgbClr val="000000"/>
                </a:solidFill>
                <a:latin typeface="Times New Roman" panose="02020603050405020304" pitchFamily="18" charset="0"/>
                <a:ea typeface="宋体" panose="02010600030101010101" pitchFamily="2" charset="-122"/>
              </a:rPr>
              <a:t>，并销毁一元多项式 </a:t>
            </a:r>
            <a:r>
              <a:rPr lang="en-US" altLang="zh-CN" b="0" dirty="0">
                <a:solidFill>
                  <a:srgbClr val="000000"/>
                </a:solidFill>
                <a:latin typeface="Times New Roman" panose="02020603050405020304" pitchFamily="18" charset="0"/>
                <a:ea typeface="宋体" panose="02010600030101010101" pitchFamily="2" charset="-122"/>
              </a:rPr>
              <a:t>Pb</a:t>
            </a:r>
            <a:r>
              <a:rPr lang="zh-CN" altLang="en-US" b="0" dirty="0">
                <a:solidFill>
                  <a:srgbClr val="000000"/>
                </a:solidFill>
                <a:latin typeface="Times New Roman" panose="02020603050405020304" pitchFamily="18" charset="0"/>
                <a:ea typeface="宋体" panose="02010600030101010101" pitchFamily="2" charset="-122"/>
              </a:rPr>
              <a:t>。</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210946"/>
                                        </p:tgtEl>
                                        <p:attrNameLst>
                                          <p:attrName>style.visibility</p:attrName>
                                        </p:attrNameLst>
                                      </p:cBhvr>
                                      <p:to>
                                        <p:strVal val="visible"/>
                                      </p:to>
                                    </p:set>
                                    <p:animEffect transition="in" filter="strips(downRight)">
                                      <p:cBhvr>
                                        <p:cTn id="7" dur="75"/>
                                        <p:tgtEl>
                                          <p:spTgt spid="210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wipe(left)">
                                      <p:cBhvr>
                                        <p:cTn id="12" dur="500"/>
                                        <p:tgtEl>
                                          <p:spTgt spid="2109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8"/>
                                        </p:tgtEl>
                                        <p:attrNameLst>
                                          <p:attrName>style.visibility</p:attrName>
                                        </p:attrNameLst>
                                      </p:cBhvr>
                                      <p:to>
                                        <p:strVal val="visible"/>
                                      </p:to>
                                    </p:set>
                                    <p:animEffect transition="in" filter="wipe(left)">
                                      <p:cBhvr>
                                        <p:cTn id="1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7" grpId="0"/>
      <p:bldP spid="21094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p:nvPr/>
        </p:nvSpPr>
        <p:spPr>
          <a:xfrm>
            <a:off x="217488" y="211138"/>
            <a:ext cx="42989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一元多项式的实现：</a:t>
            </a:r>
            <a:endParaRPr lang="zh-CN" altLang="en-US" sz="3600" b="0" dirty="0">
              <a:solidFill>
                <a:schemeClr val="bg1"/>
              </a:solidFill>
              <a:latin typeface="Times New Roman" panose="02020603050405020304" pitchFamily="18" charset="0"/>
              <a:ea typeface="黑体" panose="02010609060101010101" pitchFamily="49" charset="-122"/>
            </a:endParaRPr>
          </a:p>
        </p:txBody>
      </p:sp>
      <p:sp>
        <p:nvSpPr>
          <p:cNvPr id="211971" name="Text Box 3"/>
          <p:cNvSpPr txBox="1"/>
          <p:nvPr/>
        </p:nvSpPr>
        <p:spPr>
          <a:xfrm>
            <a:off x="1163638" y="3659188"/>
            <a:ext cx="6505575"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typedef struct {</a:t>
            </a:r>
            <a:r>
              <a:rPr lang="en-US" altLang="zh-CN" dirty="0">
                <a:solidFill>
                  <a:schemeClr val="tx1"/>
                </a:solidFill>
                <a:latin typeface="Times New Roman" panose="02020603050405020304" pitchFamily="18" charset="0"/>
                <a:ea typeface="宋体" panose="02010600030101010101" pitchFamily="2" charset="-122"/>
              </a:rPr>
              <a:t>     </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项的表示</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float</a:t>
            </a:r>
            <a:r>
              <a:rPr lang="en-US" altLang="zh-CN" b="0" dirty="0">
                <a:solidFill>
                  <a:srgbClr val="000000"/>
                </a:solidFill>
                <a:latin typeface="Times New Roman" panose="02020603050405020304" pitchFamily="18" charset="0"/>
                <a:ea typeface="宋体" panose="02010600030101010101" pitchFamily="2" charset="-122"/>
              </a:rPr>
              <a:t>  coef;</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系数</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zh-CN" altLang="en-US" b="0" dirty="0">
                <a:solidFill>
                  <a:schemeClr val="tx1"/>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int </a:t>
            </a:r>
            <a:r>
              <a:rPr lang="en-US" altLang="zh-CN" b="0" dirty="0">
                <a:solidFill>
                  <a:srgbClr val="000000"/>
                </a:solidFill>
                <a:latin typeface="Times New Roman" panose="02020603050405020304" pitchFamily="18" charset="0"/>
                <a:ea typeface="宋体" panose="02010600030101010101" pitchFamily="2" charset="-122"/>
              </a:rPr>
              <a:t>  expn;</a:t>
            </a: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指数</a:t>
            </a:r>
            <a:endParaRPr lang="zh-CN" altLang="en-US" sz="2400" dirty="0">
              <a:solidFill>
                <a:srgbClr val="000000"/>
              </a:solidFill>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 term,</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ElemType</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211972" name="Text Box 4"/>
          <p:cNvSpPr txBox="1"/>
          <p:nvPr/>
        </p:nvSpPr>
        <p:spPr>
          <a:xfrm>
            <a:off x="481013" y="1458913"/>
            <a:ext cx="7432675"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lnSpc>
                <a:spcPct val="125000"/>
              </a:lnSpc>
              <a:spcBef>
                <a:spcPct val="0"/>
              </a:spcBef>
              <a:buClrTx/>
              <a:buNone/>
            </a:pPr>
            <a:r>
              <a:rPr lang="en-US" altLang="zh-CN" dirty="0">
                <a:solidFill>
                  <a:srgbClr val="000000"/>
                </a:solidFill>
                <a:latin typeface="Times New Roman" panose="02020603050405020304" pitchFamily="18" charset="0"/>
                <a:ea typeface="宋体" panose="02010600030101010101" pitchFamily="2" charset="-122"/>
              </a:rPr>
              <a:t>typedef</a:t>
            </a:r>
            <a:r>
              <a:rPr lang="en-US" altLang="zh-CN" b="0" dirty="0">
                <a:solidFill>
                  <a:srgbClr val="000000"/>
                </a:solidFill>
                <a:latin typeface="Times New Roman" panose="02020603050405020304" pitchFamily="18" charset="0"/>
                <a:ea typeface="宋体" panose="02010600030101010101" pitchFamily="2" charset="-122"/>
              </a:rPr>
              <a:t>  LinkList</a:t>
            </a:r>
            <a:r>
              <a:rPr lang="en-US" altLang="zh-CN" b="0" dirty="0">
                <a:solidFill>
                  <a:schemeClr val="tx1"/>
                </a:solidFill>
                <a:latin typeface="Times New Roman" panose="02020603050405020304" pitchFamily="18" charset="0"/>
                <a:ea typeface="宋体" panose="02010600030101010101" pitchFamily="2" charset="-122"/>
              </a:rPr>
              <a:t>  </a:t>
            </a:r>
            <a:r>
              <a:rPr lang="en-US" altLang="zh-CN" b="0" dirty="0">
                <a:solidFill>
                  <a:srgbClr val="FF0000"/>
                </a:solidFill>
                <a:latin typeface="Times New Roman" panose="02020603050405020304" pitchFamily="18" charset="0"/>
                <a:ea typeface="宋体" panose="02010600030101010101" pitchFamily="2" charset="-122"/>
              </a:rPr>
              <a:t>Polynomial</a:t>
            </a:r>
            <a:r>
              <a:rPr lang="en-US" altLang="zh-CN" b="0" dirty="0">
                <a:solidFill>
                  <a:schemeClr val="tx1"/>
                </a:solidFill>
                <a:latin typeface="Times New Roman" panose="02020603050405020304" pitchFamily="18" charset="0"/>
                <a:ea typeface="宋体" panose="02010600030101010101" pitchFamily="2" charset="-122"/>
              </a:rPr>
              <a:t>; </a:t>
            </a:r>
            <a:endParaRPr lang="en-US" altLang="zh-CN" b="0" dirty="0">
              <a:solidFill>
                <a:schemeClr val="tx1"/>
              </a:solidFill>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ClrTx/>
              <a:buNone/>
            </a:pPr>
            <a:r>
              <a:rPr lang="en-US" altLang="zh-CN" b="0" dirty="0">
                <a:solidFill>
                  <a:schemeClr val="tx1"/>
                </a:solidFill>
                <a:latin typeface="Times New Roman" panose="02020603050405020304" pitchFamily="18" charset="0"/>
                <a:ea typeface="宋体" panose="02010600030101010101" pitchFamily="2" charset="-122"/>
              </a:rPr>
              <a:t>    </a:t>
            </a:r>
            <a:r>
              <a:rPr lang="en-US" altLang="zh-CN" sz="2400" b="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用</a:t>
            </a:r>
            <a:r>
              <a:rPr lang="zh-CN" altLang="en-US" sz="2400" dirty="0">
                <a:solidFill>
                  <a:schemeClr val="hlink"/>
                </a:solidFill>
                <a:latin typeface="Times New Roman" panose="02020603050405020304" pitchFamily="18" charset="0"/>
                <a:ea typeface="宋体" panose="02010600030101010101" pitchFamily="2" charset="-122"/>
              </a:rPr>
              <a:t>带表头结点的链表</a:t>
            </a:r>
            <a:r>
              <a:rPr lang="zh-CN" altLang="en-US" sz="2400" dirty="0">
                <a:solidFill>
                  <a:srgbClr val="000000"/>
                </a:solidFill>
                <a:latin typeface="Times New Roman" panose="02020603050405020304" pitchFamily="18" charset="0"/>
                <a:ea typeface="宋体" panose="02010600030101010101" pitchFamily="2" charset="-122"/>
              </a:rPr>
              <a:t>表示一元多项式</a:t>
            </a: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211973" name="Text Box 5"/>
          <p:cNvSpPr txBox="1"/>
          <p:nvPr/>
        </p:nvSpPr>
        <p:spPr>
          <a:xfrm>
            <a:off x="420688" y="2960688"/>
            <a:ext cx="49403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结点的</a:t>
            </a:r>
            <a:r>
              <a:rPr lang="zh-CN" altLang="en-US" b="0" dirty="0">
                <a:solidFill>
                  <a:srgbClr val="FF0000"/>
                </a:solidFill>
                <a:latin typeface="Times New Roman" panose="02020603050405020304" pitchFamily="18" charset="0"/>
                <a:ea typeface="宋体" panose="02010600030101010101" pitchFamily="2" charset="-122"/>
              </a:rPr>
              <a:t>数据元素</a:t>
            </a:r>
            <a:r>
              <a:rPr lang="zh-CN" altLang="en-US" b="0" dirty="0">
                <a:solidFill>
                  <a:srgbClr val="000000"/>
                </a:solidFill>
                <a:latin typeface="Times New Roman" panose="02020603050405020304" pitchFamily="18" charset="0"/>
                <a:ea typeface="宋体" panose="02010600030101010101" pitchFamily="2" charset="-122"/>
              </a:rPr>
              <a:t>类型定义为：</a:t>
            </a:r>
            <a:endParaRPr lang="zh-CN" altLang="en-US"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slide(fromBottom)">
                                      <p:cBhvr>
                                        <p:cTn id="7" dur="500"/>
                                        <p:tgtEl>
                                          <p:spTgt spid="211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3"/>
                                        </p:tgtEl>
                                        <p:attrNameLst>
                                          <p:attrName>style.visibility</p:attrName>
                                        </p:attrNameLst>
                                      </p:cBhvr>
                                      <p:to>
                                        <p:strVal val="visible"/>
                                      </p:to>
                                    </p:set>
                                    <p:animEffect transition="in" filter="wipe(left)">
                                      <p:cBhvr>
                                        <p:cTn id="12" dur="500"/>
                                        <p:tgtEl>
                                          <p:spTgt spid="21197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1971"/>
                                        </p:tgtEl>
                                        <p:attrNameLst>
                                          <p:attrName>style.visibility</p:attrName>
                                        </p:attrNameLst>
                                      </p:cBhvr>
                                      <p:to>
                                        <p:strVal val="visible"/>
                                      </p:to>
                                    </p:set>
                                    <p:animEffect transition="in" filter="strips(downRight)">
                                      <p:cBhvr>
                                        <p:cTn id="1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2" grpId="0"/>
      <p:bldP spid="21197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p:nvPr/>
        </p:nvSpPr>
        <p:spPr>
          <a:xfrm>
            <a:off x="884238" y="1636713"/>
            <a:ext cx="7191375" cy="4152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eaLnBrk="1" hangingPunct="1">
              <a:spcBef>
                <a:spcPct val="50000"/>
              </a:spcBef>
              <a:buClrTx/>
              <a:buNone/>
            </a:pPr>
            <a:r>
              <a:rPr lang="en-US" altLang="zh-CN" dirty="0">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多项式链表中的每一个非零项结点结构用</a:t>
            </a:r>
            <a:r>
              <a:rPr lang="en-US" altLang="zh-CN" dirty="0">
                <a:solidFill>
                  <a:srgbClr val="000000"/>
                </a:solidFill>
                <a:latin typeface="Times New Roman" panose="02020603050405020304" pitchFamily="18" charset="0"/>
                <a:ea typeface="宋体" panose="02010600030101010101" pitchFamily="2" charset="-122"/>
              </a:rPr>
              <a:t>C</a:t>
            </a:r>
            <a:r>
              <a:rPr lang="zh-CN" altLang="en-US" dirty="0">
                <a:solidFill>
                  <a:srgbClr val="000000"/>
                </a:solidFill>
                <a:latin typeface="Times New Roman" panose="02020603050405020304" pitchFamily="18" charset="0"/>
                <a:ea typeface="宋体" panose="02010600030101010101" pitchFamily="2" charset="-122"/>
              </a:rPr>
              <a:t>语言描述如下：</a:t>
            </a:r>
            <a:endParaRPr lang="zh-CN" altLang="en-US" dirty="0">
              <a:solidFill>
                <a:srgbClr val="000000"/>
              </a:solidFill>
              <a:latin typeface="Times New Roman" panose="02020603050405020304" pitchFamily="18" charset="0"/>
              <a:ea typeface="宋体" panose="02010600030101010101" pitchFamily="2" charset="-122"/>
            </a:endParaRPr>
          </a:p>
          <a:p>
            <a:pPr marL="0" lvl="0" indent="0">
              <a:spcBef>
                <a:spcPct val="50000"/>
              </a:spcBef>
              <a:buClrTx/>
              <a:buNone/>
            </a:pPr>
            <a:r>
              <a:rPr lang="zh-CN" altLang="en-US" dirty="0">
                <a:solidFill>
                  <a:srgbClr val="000000"/>
                </a:solidFill>
                <a:latin typeface="Times New Roman" panose="02020603050405020304" pitchFamily="18"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rPr>
              <a:t>typedef </a:t>
            </a:r>
            <a:r>
              <a:rPr lang="en-US" altLang="zh-CN" dirty="0">
                <a:solidFill>
                  <a:schemeClr val="hlink"/>
                </a:solidFill>
                <a:latin typeface="Times New Roman" panose="02020603050405020304" pitchFamily="18" charset="0"/>
                <a:ea typeface="宋体" panose="02010600030101010101" pitchFamily="2" charset="-122"/>
              </a:rPr>
              <a:t>struct poly</a:t>
            </a:r>
            <a:endParaRPr lang="en-US" altLang="zh-CN" dirty="0">
              <a:solidFill>
                <a:schemeClr val="hlink"/>
              </a:solidFill>
              <a:latin typeface="Times New Roman" panose="02020603050405020304" pitchFamily="18" charset="0"/>
              <a:ea typeface="宋体" panose="02010600030101010101" pitchFamily="2" charset="-122"/>
            </a:endParaRPr>
          </a:p>
          <a:p>
            <a:pPr marL="0" lvl="0" indent="0">
              <a:spcBef>
                <a:spcPct val="50000"/>
              </a:spcBef>
              <a:buClrTx/>
              <a:buNone/>
            </a:pPr>
            <a:r>
              <a:rPr lang="en-US" altLang="zh-CN" dirty="0">
                <a:solidFill>
                  <a:srgbClr val="000000"/>
                </a:solidFill>
                <a:latin typeface="Times New Roman" panose="02020603050405020304" pitchFamily="18" charset="0"/>
                <a:ea typeface="宋体" panose="02010600030101010101" pitchFamily="2" charset="-122"/>
              </a:rPr>
              <a:t>       {  </a:t>
            </a:r>
            <a:r>
              <a:rPr lang="en-US" altLang="zh-CN" dirty="0">
                <a:solidFill>
                  <a:schemeClr val="hlink"/>
                </a:solidFill>
                <a:latin typeface="Times New Roman" panose="02020603050405020304" pitchFamily="18" charset="0"/>
                <a:ea typeface="宋体" panose="02010600030101010101" pitchFamily="2" charset="-122"/>
              </a:rPr>
              <a:t>float coef;</a:t>
            </a:r>
            <a:r>
              <a:rPr lang="en-US" altLang="zh-CN"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系数为单精度实型*</a:t>
            </a:r>
            <a:r>
              <a:rPr lang="en-US" altLang="zh-CN" sz="2000" dirty="0">
                <a:solidFill>
                  <a:srgbClr val="000000"/>
                </a:solidFill>
                <a:latin typeface="Times New Roman" panose="02020603050405020304" pitchFamily="18" charset="0"/>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a:p>
            <a:pPr marL="0" lvl="0" indent="0">
              <a:spcBef>
                <a:spcPct val="50000"/>
              </a:spcBef>
              <a:buClrTx/>
              <a:buNone/>
            </a:pPr>
            <a:r>
              <a:rPr lang="en-US" altLang="zh-CN" dirty="0">
                <a:solidFill>
                  <a:schemeClr val="hlink"/>
                </a:solidFill>
                <a:latin typeface="Times New Roman" panose="02020603050405020304" pitchFamily="18" charset="0"/>
                <a:ea typeface="宋体" panose="02010600030101010101" pitchFamily="2" charset="-122"/>
              </a:rPr>
              <a:t>          </a:t>
            </a:r>
            <a:r>
              <a:rPr lang="zh-CN" altLang="en-US" dirty="0">
                <a:solidFill>
                  <a:schemeClr val="hlink"/>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int expn;</a:t>
            </a:r>
            <a:r>
              <a:rPr lang="en-US" altLang="zh-CN"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指数为正整数*</a:t>
            </a:r>
            <a:r>
              <a:rPr lang="en-US" altLang="zh-CN" sz="2000" dirty="0">
                <a:solidFill>
                  <a:srgbClr val="000000"/>
                </a:solidFill>
                <a:latin typeface="Times New Roman" panose="02020603050405020304" pitchFamily="18" charset="0"/>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a:p>
            <a:pPr marL="0" lvl="0" indent="0">
              <a:spcBef>
                <a:spcPct val="50000"/>
              </a:spcBef>
              <a:buClrTx/>
              <a:buNone/>
            </a:pPr>
            <a:r>
              <a:rPr lang="en-US" altLang="zh-CN" dirty="0">
                <a:solidFill>
                  <a:schemeClr val="hlink"/>
                </a:solidFill>
                <a:latin typeface="Times New Roman" panose="02020603050405020304" pitchFamily="18" charset="0"/>
                <a:ea typeface="宋体" panose="02010600030101010101" pitchFamily="2" charset="-122"/>
              </a:rPr>
              <a:t>           struct poly *next;</a:t>
            </a:r>
            <a:r>
              <a:rPr lang="en-US" altLang="zh-CN"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指针域*</a:t>
            </a:r>
            <a:r>
              <a:rPr lang="en-US" altLang="zh-CN" sz="2000" dirty="0">
                <a:solidFill>
                  <a:srgbClr val="000000"/>
                </a:solidFill>
                <a:latin typeface="Times New Roman" panose="02020603050405020304" pitchFamily="18" charset="0"/>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a:p>
            <a:pPr marL="0" lvl="0" indent="0">
              <a:spcBef>
                <a:spcPct val="50000"/>
              </a:spcBef>
              <a:buClrTx/>
              <a:buNone/>
            </a:pP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poly</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p:nvPr/>
        </p:nvSpPr>
        <p:spPr>
          <a:xfrm>
            <a:off x="188913" y="0"/>
            <a:ext cx="8153400" cy="6305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stStyle>
          <a:p>
            <a:pPr marL="0" lvl="0" indent="0" algn="just">
              <a:lnSpc>
                <a:spcPct val="120000"/>
              </a:lnSpc>
              <a:spcBef>
                <a:spcPct val="0"/>
              </a:spcBef>
              <a:buClrTx/>
              <a:buNone/>
            </a:pPr>
            <a:r>
              <a:rPr lang="zh-CN" altLang="en-US" sz="3600" b="0" dirty="0">
                <a:solidFill>
                  <a:schemeClr val="bg1"/>
                </a:solidFill>
                <a:latin typeface="Times New Roman" panose="02020603050405020304" pitchFamily="18" charset="0"/>
                <a:ea typeface="黑体" panose="02010609060101010101" pitchFamily="49" charset="-122"/>
              </a:rPr>
              <a:t>两个多项式相加的运算规则：</a:t>
            </a:r>
            <a:endParaRPr lang="zh-CN" altLang="en-US" sz="3600" b="0" dirty="0">
              <a:solidFill>
                <a:schemeClr val="bg1"/>
              </a:solidFill>
              <a:latin typeface="Times New Roman" panose="02020603050405020304" pitchFamily="18" charset="0"/>
              <a:ea typeface="黑体" panose="02010609060101010101" pitchFamily="49" charset="-122"/>
            </a:endParaRPr>
          </a:p>
          <a:p>
            <a:pPr marL="0" lvl="0" indent="0" algn="just">
              <a:lnSpc>
                <a:spcPct val="120000"/>
              </a:lnSpc>
              <a:spcBef>
                <a:spcPct val="0"/>
              </a:spcBef>
              <a:buClrTx/>
              <a:buNone/>
            </a:pPr>
            <a:endParaRPr lang="zh-CN" altLang="en-US" b="0" dirty="0">
              <a:solidFill>
                <a:srgbClr val="9933FF"/>
              </a:solidFill>
              <a:latin typeface="Times New Roman" panose="02020603050405020304" pitchFamily="18" charset="0"/>
              <a:ea typeface="宋体" panose="02010600030101010101" pitchFamily="2" charset="-122"/>
            </a:endParaRPr>
          </a:p>
          <a:p>
            <a:pPr marL="0" lvl="0" indent="0" algn="just">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假设指针</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和</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分别指向多项式</a:t>
            </a:r>
            <a:r>
              <a:rPr lang="en-US" altLang="zh-CN" b="0" dirty="0">
                <a:solidFill>
                  <a:srgbClr val="000000"/>
                </a:solidFill>
                <a:latin typeface="Times New Roman" panose="02020603050405020304" pitchFamily="18" charset="0"/>
                <a:ea typeface="宋体" panose="02010600030101010101" pitchFamily="2" charset="-122"/>
              </a:rPr>
              <a:t>A(x)</a:t>
            </a:r>
            <a:r>
              <a:rPr lang="zh-CN" altLang="en-US" b="0" dirty="0">
                <a:solidFill>
                  <a:srgbClr val="000000"/>
                </a:solidFill>
                <a:latin typeface="Times New Roman" panose="02020603050405020304" pitchFamily="18" charset="0"/>
                <a:ea typeface="宋体" panose="02010600030101010101" pitchFamily="2" charset="-122"/>
              </a:rPr>
              <a:t>和多项式</a:t>
            </a:r>
            <a:r>
              <a:rPr lang="en-US" altLang="zh-CN" b="0" dirty="0">
                <a:solidFill>
                  <a:srgbClr val="000000"/>
                </a:solidFill>
                <a:latin typeface="Times New Roman" panose="02020603050405020304" pitchFamily="18" charset="0"/>
                <a:ea typeface="宋体" panose="02010600030101010101" pitchFamily="2" charset="-122"/>
              </a:rPr>
              <a:t>B(x)</a:t>
            </a:r>
            <a:r>
              <a:rPr lang="zh-CN" altLang="en-US" b="0" dirty="0">
                <a:solidFill>
                  <a:srgbClr val="000000"/>
                </a:solidFill>
                <a:latin typeface="Times New Roman" panose="02020603050405020304" pitchFamily="18" charset="0"/>
                <a:ea typeface="宋体" panose="02010600030101010101" pitchFamily="2" charset="-122"/>
              </a:rPr>
              <a:t>中当前进行比较的某个结点，则比较两个结点的数据域的指数项，有三种情况：</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lgn="just">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1</a:t>
            </a:r>
            <a:r>
              <a:rPr lang="zh-CN" altLang="en-US" b="0" dirty="0">
                <a:solidFill>
                  <a:srgbClr val="000000"/>
                </a:solidFill>
                <a:latin typeface="Times New Roman" panose="02020603050405020304" pitchFamily="18" charset="0"/>
                <a:ea typeface="宋体" panose="02010600030101010101" pitchFamily="2" charset="-122"/>
              </a:rPr>
              <a:t>）指针</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所指结点的指数值＜指针</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所指结点的指数值时，则保留</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指针所指向的结点，</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指针后移；</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lgn="just">
              <a:lnSpc>
                <a:spcPct val="120000"/>
              </a:lnSpc>
              <a:spcBef>
                <a:spcPct val="0"/>
              </a:spcBef>
              <a:buClrTx/>
              <a:buNone/>
            </a:pPr>
            <a:r>
              <a:rPr lang="zh-CN" altLang="en-US" b="0" dirty="0">
                <a:solidFill>
                  <a:srgbClr val="000000"/>
                </a:solidFill>
                <a:latin typeface="Times New Roman" panose="02020603050405020304" pitchFamily="18" charset="0"/>
                <a:ea typeface="宋体" panose="02010600030101010101" pitchFamily="2" charset="-122"/>
              </a:rPr>
              <a:t>（</a:t>
            </a:r>
            <a:r>
              <a:rPr lang="en-US" altLang="zh-CN" b="0" dirty="0">
                <a:solidFill>
                  <a:srgbClr val="000000"/>
                </a:solidFill>
                <a:latin typeface="Times New Roman" panose="02020603050405020304" pitchFamily="18" charset="0"/>
                <a:ea typeface="宋体" panose="02010600030101010101" pitchFamily="2" charset="-122"/>
              </a:rPr>
              <a:t>2</a:t>
            </a:r>
            <a:r>
              <a:rPr lang="zh-CN" altLang="en-US" b="0" dirty="0">
                <a:solidFill>
                  <a:srgbClr val="000000"/>
                </a:solidFill>
                <a:latin typeface="Times New Roman" panose="02020603050405020304" pitchFamily="18" charset="0"/>
                <a:ea typeface="宋体" panose="02010600030101010101" pitchFamily="2" charset="-122"/>
              </a:rPr>
              <a:t>）指针</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所指结点的指数值＞指针</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所指结点的指数值时，则将</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指针所指向的结点插入到</a:t>
            </a:r>
            <a:r>
              <a:rPr lang="en-US" altLang="zh-CN" b="0" dirty="0">
                <a:solidFill>
                  <a:srgbClr val="000000"/>
                </a:solidFill>
                <a:latin typeface="Times New Roman" panose="02020603050405020304" pitchFamily="18" charset="0"/>
                <a:ea typeface="宋体" panose="02010600030101010101" pitchFamily="2" charset="-122"/>
              </a:rPr>
              <a:t>qa</a:t>
            </a:r>
            <a:r>
              <a:rPr lang="zh-CN" altLang="en-US" b="0" dirty="0">
                <a:solidFill>
                  <a:srgbClr val="000000"/>
                </a:solidFill>
                <a:latin typeface="Times New Roman" panose="02020603050405020304" pitchFamily="18" charset="0"/>
                <a:ea typeface="宋体" panose="02010600030101010101" pitchFamily="2" charset="-122"/>
              </a:rPr>
              <a:t>所指结点前，</a:t>
            </a:r>
            <a:r>
              <a:rPr lang="en-US" altLang="zh-CN" b="0" dirty="0">
                <a:solidFill>
                  <a:srgbClr val="000000"/>
                </a:solidFill>
                <a:latin typeface="Times New Roman" panose="02020603050405020304" pitchFamily="18" charset="0"/>
                <a:ea typeface="宋体" panose="02010600030101010101" pitchFamily="2" charset="-122"/>
              </a:rPr>
              <a:t>qb</a:t>
            </a:r>
            <a:r>
              <a:rPr lang="zh-CN" altLang="en-US" b="0" dirty="0">
                <a:solidFill>
                  <a:srgbClr val="000000"/>
                </a:solidFill>
                <a:latin typeface="Times New Roman" panose="02020603050405020304" pitchFamily="18" charset="0"/>
                <a:ea typeface="宋体" panose="02010600030101010101" pitchFamily="2" charset="-122"/>
              </a:rPr>
              <a:t>指针后移；</a:t>
            </a:r>
            <a:endParaRPr lang="zh-CN" altLang="en-US"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None/>
            </a:pPr>
            <a:endParaRPr lang="en-US" altLang="zh-CN" b="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ample">
  <a:themeElements>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spPr>
      <a:bodyPr vert="horz" wrap="none" lIns="90000" tIns="46800" rIns="90000" bIns="4680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000066"/>
        </a:hlink>
        <a:folHlink>
          <a:srgbClr val="6D50CA"/>
        </a:folHlink>
      </a:clrScheme>
      <a:clrMap bg1="lt1" tx1="dk1" bg2="lt2" tx2="dk2" accent1="accent1" accent2="accent2" accent3="accent3" accent4="accent4" accent5="accent5" accent6="accent6" hlink="hlink" folHlink="folHlink"/>
    </a:extraClrScheme>
    <a:extraClrScheme>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18113</Words>
  <Application>WPS 演示</Application>
  <PresentationFormat>全屏显示(4:3)</PresentationFormat>
  <Paragraphs>1353</Paragraphs>
  <Slides>103</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11</vt:i4>
      </vt:variant>
      <vt:variant>
        <vt:lpstr>幻灯片标题</vt:lpstr>
      </vt:variant>
      <vt:variant>
        <vt:i4>103</vt:i4>
      </vt:variant>
    </vt:vector>
  </HeadingPairs>
  <TitlesOfParts>
    <vt:vector size="132" baseType="lpstr">
      <vt:lpstr>Arial</vt:lpstr>
      <vt:lpstr>宋体</vt:lpstr>
      <vt:lpstr>Wingdings</vt:lpstr>
      <vt:lpstr>楷体_GB2312</vt:lpstr>
      <vt:lpstr>Verdana</vt:lpstr>
      <vt:lpstr>Times New Roman</vt:lpstr>
      <vt:lpstr>隶书</vt:lpstr>
      <vt:lpstr>微软雅黑</vt:lpstr>
      <vt:lpstr>新宋体</vt:lpstr>
      <vt:lpstr>华文彩云</vt:lpstr>
      <vt:lpstr>黑体</vt:lpstr>
      <vt:lpstr>Arial Unicode MS</vt:lpstr>
      <vt:lpstr>楷体_GB2312</vt:lpstr>
      <vt:lpstr>Symbol</vt:lpstr>
      <vt:lpstr>Comic Sans MS</vt:lpstr>
      <vt:lpstr>_x000B__x000C_</vt:lpstr>
      <vt:lpstr>Segoe Print</vt:lpstr>
      <vt:lpstr>sample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提 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线性表</dc:title>
  <dc:creator>hyg</dc:creator>
  <cp:lastModifiedBy>GD010</cp:lastModifiedBy>
  <cp:revision>697</cp:revision>
  <dcterms:created xsi:type="dcterms:W3CDTF">1999-12-22T14:20:00Z</dcterms:created>
  <dcterms:modified xsi:type="dcterms:W3CDTF">2019-09-14T14:57:22Z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