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9"/>
  </p:handoutMasterIdLst>
  <p:sldIdLst>
    <p:sldId id="814" r:id="rId3"/>
    <p:sldId id="644" r:id="rId5"/>
    <p:sldId id="569" r:id="rId6"/>
    <p:sldId id="570" r:id="rId7"/>
    <p:sldId id="571" r:id="rId8"/>
    <p:sldId id="572" r:id="rId9"/>
    <p:sldId id="573" r:id="rId10"/>
    <p:sldId id="574" r:id="rId11"/>
    <p:sldId id="575" r:id="rId12"/>
    <p:sldId id="576" r:id="rId13"/>
    <p:sldId id="577" r:id="rId14"/>
    <p:sldId id="578" r:id="rId15"/>
    <p:sldId id="579" r:id="rId16"/>
    <p:sldId id="580" r:id="rId17"/>
    <p:sldId id="581" r:id="rId18"/>
    <p:sldId id="582" r:id="rId19"/>
    <p:sldId id="583" r:id="rId20"/>
    <p:sldId id="584" r:id="rId21"/>
    <p:sldId id="585" r:id="rId22"/>
    <p:sldId id="586" r:id="rId23"/>
    <p:sldId id="722" r:id="rId24"/>
    <p:sldId id="721" r:id="rId25"/>
    <p:sldId id="720" r:id="rId26"/>
    <p:sldId id="587" r:id="rId27"/>
    <p:sldId id="589" r:id="rId28"/>
    <p:sldId id="590" r:id="rId29"/>
    <p:sldId id="591" r:id="rId30"/>
    <p:sldId id="592" r:id="rId31"/>
    <p:sldId id="724" r:id="rId32"/>
    <p:sldId id="593" r:id="rId33"/>
    <p:sldId id="723" r:id="rId34"/>
    <p:sldId id="594" r:id="rId35"/>
    <p:sldId id="595" r:id="rId36"/>
    <p:sldId id="725" r:id="rId37"/>
    <p:sldId id="596" r:id="rId38"/>
    <p:sldId id="726" r:id="rId39"/>
    <p:sldId id="597" r:id="rId40"/>
    <p:sldId id="598" r:id="rId41"/>
    <p:sldId id="599" r:id="rId42"/>
    <p:sldId id="600" r:id="rId43"/>
    <p:sldId id="601" r:id="rId44"/>
    <p:sldId id="602" r:id="rId45"/>
    <p:sldId id="733" r:id="rId46"/>
    <p:sldId id="603" r:id="rId47"/>
    <p:sldId id="727" r:id="rId48"/>
    <p:sldId id="728" r:id="rId49"/>
    <p:sldId id="735" r:id="rId50"/>
    <p:sldId id="734" r:id="rId51"/>
    <p:sldId id="737" r:id="rId52"/>
    <p:sldId id="736" r:id="rId53"/>
    <p:sldId id="738" r:id="rId54"/>
    <p:sldId id="606" r:id="rId55"/>
    <p:sldId id="607" r:id="rId56"/>
    <p:sldId id="608" r:id="rId57"/>
    <p:sldId id="740" r:id="rId58"/>
    <p:sldId id="739" r:id="rId59"/>
    <p:sldId id="609" r:id="rId60"/>
    <p:sldId id="742" r:id="rId61"/>
    <p:sldId id="741" r:id="rId62"/>
    <p:sldId id="610" r:id="rId63"/>
    <p:sldId id="611" r:id="rId64"/>
    <p:sldId id="743" r:id="rId65"/>
    <p:sldId id="612" r:id="rId66"/>
    <p:sldId id="613" r:id="rId67"/>
    <p:sldId id="615" r:id="rId68"/>
    <p:sldId id="729" r:id="rId69"/>
    <p:sldId id="730" r:id="rId70"/>
    <p:sldId id="616" r:id="rId71"/>
    <p:sldId id="617" r:id="rId72"/>
    <p:sldId id="618" r:id="rId73"/>
    <p:sldId id="619" r:id="rId74"/>
    <p:sldId id="732" r:id="rId75"/>
    <p:sldId id="731" r:id="rId76"/>
    <p:sldId id="620" r:id="rId77"/>
    <p:sldId id="622" r:id="rId78"/>
    <p:sldId id="749" r:id="rId79"/>
    <p:sldId id="748" r:id="rId80"/>
    <p:sldId id="747" r:id="rId81"/>
    <p:sldId id="746" r:id="rId82"/>
    <p:sldId id="745" r:id="rId83"/>
    <p:sldId id="744" r:id="rId84"/>
    <p:sldId id="751" r:id="rId85"/>
    <p:sldId id="752" r:id="rId86"/>
    <p:sldId id="750" r:id="rId87"/>
    <p:sldId id="755" r:id="rId88"/>
    <p:sldId id="754" r:id="rId89"/>
    <p:sldId id="753" r:id="rId90"/>
    <p:sldId id="757" r:id="rId91"/>
    <p:sldId id="759" r:id="rId92"/>
    <p:sldId id="635" r:id="rId93"/>
    <p:sldId id="758" r:id="rId94"/>
    <p:sldId id="638" r:id="rId95"/>
    <p:sldId id="640" r:id="rId96"/>
    <p:sldId id="642" r:id="rId97"/>
    <p:sldId id="643" r:id="rId98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3300"/>
    <a:srgbClr val="0000CC"/>
    <a:srgbClr val="FF6600"/>
    <a:srgbClr val="66FF66"/>
    <a:srgbClr val="006699"/>
    <a:srgbClr val="99FF66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46"/>
  </p:normalViewPr>
  <p:slideViewPr>
    <p:cSldViewPr showGuides="1">
      <p:cViewPr varScale="1">
        <p:scale>
          <a:sx n="73" d="100"/>
          <a:sy n="73" d="100"/>
        </p:scale>
        <p:origin x="78" y="282"/>
      </p:cViewPr>
      <p:guideLst>
        <p:guide orient="horz" pos="48"/>
        <p:guide pos="11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handoutMaster" Target="handoutMasters/handoutMaster1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2" Type="http://schemas.openxmlformats.org/officeDocument/2006/relationships/tableStyles" Target="tableStyles.xml"/><Relationship Id="rId101" Type="http://schemas.openxmlformats.org/officeDocument/2006/relationships/viewProps" Target="viewProps.xml"/><Relationship Id="rId100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692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单击以编辑母版文本样式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/>
          <p:nvPr/>
        </p:nvSpPr>
        <p:spPr>
          <a:xfrm>
            <a:off x="0" y="3527425"/>
            <a:ext cx="9144000" cy="33575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lvl="0" eaLnBrk="1" hangingPunct="1"/>
            <a:endParaRPr lang="zh-CN" altLang="en-US" dirty="0"/>
          </a:p>
        </p:txBody>
      </p:sp>
      <p:sp>
        <p:nvSpPr>
          <p:cNvPr id="17" name="Oval 3"/>
          <p:cNvSpPr>
            <a:spLocks noChangeArrowheads="1"/>
          </p:cNvSpPr>
          <p:nvPr/>
        </p:nvSpPr>
        <p:spPr bwMode="ltGray">
          <a:xfrm>
            <a:off x="1258888" y="4508500"/>
            <a:ext cx="4248150" cy="1800225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7"/>
          <p:cNvSpPr/>
          <p:nvPr/>
        </p:nvSpPr>
        <p:spPr>
          <a:xfrm>
            <a:off x="0" y="3141663"/>
            <a:ext cx="9144000" cy="431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/>
          </a:p>
        </p:txBody>
      </p:sp>
      <p:sp>
        <p:nvSpPr>
          <p:cNvPr id="2053" name="Oval 8"/>
          <p:cNvSpPr/>
          <p:nvPr/>
        </p:nvSpPr>
        <p:spPr>
          <a:xfrm>
            <a:off x="276225" y="1255713"/>
            <a:ext cx="4656138" cy="4837112"/>
          </a:xfrm>
          <a:prstGeom prst="ellipse">
            <a:avLst/>
          </a:prstGeom>
          <a:solidFill>
            <a:schemeClr val="bg1"/>
          </a:solidFill>
          <a:ln w="9525">
            <a:noFill/>
          </a:ln>
          <a:effectLst>
            <a:outerShdw dist="172739" dir="3238357" algn="ctr" rotWithShape="0">
              <a:schemeClr val="tx1"/>
            </a:outerShdw>
          </a:effectLst>
        </p:spPr>
        <p:txBody>
          <a:bodyPr wrap="none" anchor="ctr"/>
          <a:lstStyle/>
          <a:p>
            <a:pPr lvl="0" eaLnBrk="1" hangingPunct="1"/>
            <a:endParaRPr lang="zh-CN" altLang="en-US" dirty="0"/>
          </a:p>
        </p:txBody>
      </p:sp>
      <p:sp>
        <p:nvSpPr>
          <p:cNvPr id="2054" name="Freeform 9" descr="1"/>
          <p:cNvSpPr/>
          <p:nvPr/>
        </p:nvSpPr>
        <p:spPr>
          <a:xfrm>
            <a:off x="1130300" y="1416050"/>
            <a:ext cx="2873375" cy="2182813"/>
          </a:xfrm>
          <a:custGeom>
            <a:avLst/>
            <a:gdLst/>
            <a:ahLst/>
            <a:cxnLst>
              <a:cxn ang="0">
                <a:pos x="905" y="1375"/>
              </a:cxn>
              <a:cxn ang="0">
                <a:pos x="1810" y="395"/>
              </a:cxn>
              <a:cxn ang="0">
                <a:pos x="876" y="24"/>
              </a:cxn>
              <a:cxn ang="0">
                <a:pos x="0" y="396"/>
              </a:cxn>
              <a:cxn ang="0">
                <a:pos x="905" y="1375"/>
              </a:cxn>
            </a:cxnLst>
            <a:rect l="0" t="0" r="0" b="0"/>
            <a:pathLst>
              <a:path w="1810" h="1375">
                <a:moveTo>
                  <a:pt x="905" y="1375"/>
                </a:moveTo>
                <a:lnTo>
                  <a:pt x="1810" y="395"/>
                </a:lnTo>
                <a:cubicBezTo>
                  <a:pt x="1612" y="176"/>
                  <a:pt x="1300" y="0"/>
                  <a:pt x="876" y="24"/>
                </a:cubicBezTo>
                <a:cubicBezTo>
                  <a:pt x="452" y="48"/>
                  <a:pt x="252" y="149"/>
                  <a:pt x="0" y="396"/>
                </a:cubicBezTo>
                <a:lnTo>
                  <a:pt x="905" y="1375"/>
                </a:lnTo>
                <a:close/>
              </a:path>
            </a:pathLst>
          </a:custGeom>
          <a:blipFill rotWithShape="1">
            <a:blip r:embed="rId2" cstate="print"/>
            <a:stretch>
              <a:fillRect/>
            </a:stretch>
          </a:blipFill>
          <a:ln w="7620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5" name="Freeform 10" descr="2"/>
          <p:cNvSpPr/>
          <p:nvPr/>
        </p:nvSpPr>
        <p:spPr>
          <a:xfrm>
            <a:off x="376238" y="2147888"/>
            <a:ext cx="2103437" cy="3032125"/>
          </a:xfrm>
          <a:custGeom>
            <a:avLst/>
            <a:gdLst/>
            <a:ahLst/>
            <a:cxnLst>
              <a:cxn ang="0">
                <a:pos x="1325" y="960"/>
              </a:cxn>
              <a:cxn ang="0">
                <a:pos x="414" y="0"/>
              </a:cxn>
              <a:cxn ang="0">
                <a:pos x="27" y="1014"/>
              </a:cxn>
              <a:cxn ang="0">
                <a:pos x="402" y="1910"/>
              </a:cxn>
              <a:cxn ang="0">
                <a:pos x="1325" y="960"/>
              </a:cxn>
            </a:cxnLst>
            <a:rect l="0" t="0" r="0" b="0"/>
            <a:pathLst>
              <a:path w="1325" h="1910">
                <a:moveTo>
                  <a:pt x="1325" y="960"/>
                </a:moveTo>
                <a:lnTo>
                  <a:pt x="414" y="0"/>
                </a:lnTo>
                <a:cubicBezTo>
                  <a:pt x="238" y="162"/>
                  <a:pt x="0" y="570"/>
                  <a:pt x="27" y="1014"/>
                </a:cubicBezTo>
                <a:cubicBezTo>
                  <a:pt x="53" y="1458"/>
                  <a:pt x="233" y="1748"/>
                  <a:pt x="402" y="1910"/>
                </a:cubicBezTo>
                <a:lnTo>
                  <a:pt x="1325" y="960"/>
                </a:lnTo>
                <a:close/>
              </a:path>
            </a:pathLst>
          </a:custGeom>
          <a:blipFill rotWithShape="1">
            <a:blip r:embed="rId3" cstate="print"/>
            <a:stretch>
              <a:fillRect/>
            </a:stretch>
          </a:blipFill>
          <a:ln w="7620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6" name="Freeform 11" descr="55282"/>
          <p:cNvSpPr/>
          <p:nvPr/>
        </p:nvSpPr>
        <p:spPr>
          <a:xfrm>
            <a:off x="1085850" y="3730625"/>
            <a:ext cx="2962275" cy="2219325"/>
          </a:xfrm>
          <a:custGeom>
            <a:avLst/>
            <a:gdLst/>
            <a:ahLst/>
            <a:cxnLst>
              <a:cxn ang="0">
                <a:pos x="927" y="0"/>
              </a:cxn>
              <a:cxn ang="0">
                <a:pos x="0" y="975"/>
              </a:cxn>
              <a:cxn ang="0">
                <a:pos x="996" y="1387"/>
              </a:cxn>
              <a:cxn ang="0">
                <a:pos x="1866" y="996"/>
              </a:cxn>
              <a:cxn ang="0">
                <a:pos x="927" y="0"/>
              </a:cxn>
            </a:cxnLst>
            <a:rect l="0" t="0" r="0" b="0"/>
            <a:pathLst>
              <a:path w="1866" h="1398">
                <a:moveTo>
                  <a:pt x="927" y="0"/>
                </a:moveTo>
                <a:lnTo>
                  <a:pt x="0" y="975"/>
                </a:lnTo>
                <a:cubicBezTo>
                  <a:pt x="203" y="1204"/>
                  <a:pt x="607" y="1398"/>
                  <a:pt x="996" y="1387"/>
                </a:cubicBezTo>
                <a:cubicBezTo>
                  <a:pt x="1385" y="1375"/>
                  <a:pt x="1707" y="1159"/>
                  <a:pt x="1866" y="996"/>
                </a:cubicBezTo>
                <a:lnTo>
                  <a:pt x="927" y="0"/>
                </a:lnTo>
                <a:close/>
              </a:path>
            </a:pathLst>
          </a:custGeom>
          <a:blipFill rotWithShape="1">
            <a:blip r:embed="rId4" cstate="print"/>
            <a:stretch>
              <a:fillRect/>
            </a:stretch>
          </a:blipFill>
          <a:ln w="7620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7" name="Freeform 14" descr="4"/>
          <p:cNvSpPr/>
          <p:nvPr/>
        </p:nvSpPr>
        <p:spPr>
          <a:xfrm>
            <a:off x="2625725" y="2119313"/>
            <a:ext cx="2139950" cy="3116262"/>
          </a:xfrm>
          <a:custGeom>
            <a:avLst/>
            <a:gdLst/>
            <a:ahLst/>
            <a:cxnLst>
              <a:cxn ang="0">
                <a:pos x="951" y="1963"/>
              </a:cxn>
              <a:cxn ang="0">
                <a:pos x="1338" y="977"/>
              </a:cxn>
              <a:cxn ang="0">
                <a:pos x="905" y="0"/>
              </a:cxn>
              <a:cxn ang="0">
                <a:pos x="0" y="987"/>
              </a:cxn>
              <a:cxn ang="0">
                <a:pos x="951" y="1963"/>
              </a:cxn>
            </a:cxnLst>
            <a:rect l="0" t="0" r="0" b="0"/>
            <a:pathLst>
              <a:path w="1348" h="1963">
                <a:moveTo>
                  <a:pt x="951" y="1963"/>
                </a:moveTo>
                <a:cubicBezTo>
                  <a:pt x="1244" y="1689"/>
                  <a:pt x="1348" y="1323"/>
                  <a:pt x="1338" y="977"/>
                </a:cubicBezTo>
                <a:cubicBezTo>
                  <a:pt x="1329" y="629"/>
                  <a:pt x="1132" y="226"/>
                  <a:pt x="905" y="0"/>
                </a:cubicBezTo>
                <a:lnTo>
                  <a:pt x="0" y="987"/>
                </a:lnTo>
                <a:lnTo>
                  <a:pt x="951" y="1963"/>
                </a:lnTo>
                <a:close/>
              </a:path>
            </a:pathLst>
          </a:custGeom>
          <a:blipFill rotWithShape="1">
            <a:blip r:embed="rId5" cstate="print"/>
            <a:stretch>
              <a:fillRect/>
            </a:stretch>
          </a:blipFill>
          <a:ln w="7620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8" name="Oval 15"/>
          <p:cNvSpPr/>
          <p:nvPr/>
        </p:nvSpPr>
        <p:spPr>
          <a:xfrm>
            <a:off x="1806575" y="2954338"/>
            <a:ext cx="1655763" cy="1655762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/>
          <a:p>
            <a:pPr lvl="0" eaLnBrk="1" hangingPunct="1"/>
            <a:endParaRPr lang="zh-CN" altLang="en-US" dirty="0"/>
          </a:p>
        </p:txBody>
      </p:sp>
      <p:sp>
        <p:nvSpPr>
          <p:cNvPr id="2059" name="Text Box 16"/>
          <p:cNvSpPr txBox="1"/>
          <p:nvPr/>
        </p:nvSpPr>
        <p:spPr>
          <a:xfrm>
            <a:off x="1981200" y="3505200"/>
            <a:ext cx="13081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/>
            <a:r>
              <a:rPr lang="en-US" altLang="zh-CN" b="1" dirty="0">
                <a:latin typeface="Verdana" panose="020B0604030504040204" pitchFamily="34" charset="0"/>
              </a:rPr>
              <a:t> </a:t>
            </a:r>
            <a:r>
              <a:rPr lang="en-US" altLang="zh-CN" b="1" dirty="0" smtClean="0">
                <a:latin typeface="Verdana" panose="020B0604030504040204" pitchFamily="34" charset="0"/>
              </a:rPr>
              <a:t>GU</a:t>
            </a:r>
            <a:endParaRPr lang="en-US" altLang="zh-CN" b="1" dirty="0">
              <a:latin typeface="Verdana" panose="020B0604030504040204" pitchFamily="34" charset="0"/>
            </a:endParaRPr>
          </a:p>
        </p:txBody>
      </p:sp>
      <p:sp>
        <p:nvSpPr>
          <p:cNvPr id="23041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3124200" y="762000"/>
            <a:ext cx="5715000" cy="1828800"/>
          </a:xfrm>
        </p:spPr>
        <p:txBody>
          <a:bodyPr/>
          <a:lstStyle>
            <a:lvl1pPr algn="r"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altLang="zh-CN" noProof="1"/>
          </a:p>
        </p:txBody>
      </p:sp>
      <p:sp>
        <p:nvSpPr>
          <p:cNvPr id="230413" name="Rectangle 1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343400" y="3178175"/>
            <a:ext cx="4572000" cy="3810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altLang="zh-CN" noProof="1"/>
              <a:t>Click to edit Master subtitle style</a:t>
            </a:r>
            <a:endParaRPr lang="en-US" altLang="zh-CN" noProof="1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86525"/>
            <a:ext cx="2133600" cy="16827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86525"/>
            <a:ext cx="2895600" cy="16827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86525"/>
            <a:ext cx="2133600" cy="16827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/>
            <a:fld id="{9A0DB2DC-4C9A-4742-B13C-FB6460FD3503}" type="slidenum">
              <a:rPr lang="en-US" altLang="zh-CN" sz="1200" dirty="0">
                <a:solidFill>
                  <a:schemeClr val="bg1"/>
                </a:solidFill>
              </a:rPr>
            </a:fld>
            <a:endParaRPr lang="en-US" altLang="zh-CN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152400"/>
            <a:ext cx="2076450" cy="63373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76950" cy="63373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ED29D-D0B4-491D-B88F-91A6879062D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414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414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9.png"/><Relationship Id="rId16" Type="http://schemas.openxmlformats.org/officeDocument/2006/relationships/image" Target="../media/image8.jpeg"/><Relationship Id="rId15" Type="http://schemas.openxmlformats.org/officeDocument/2006/relationships/image" Target="../media/image7.jpeg"/><Relationship Id="rId14" Type="http://schemas.openxmlformats.org/officeDocument/2006/relationships/image" Target="../media/image6.jpeg"/><Relationship Id="rId13" Type="http://schemas.openxmlformats.org/officeDocument/2006/relationships/image" Target="../media/image5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/>
          <p:nvPr/>
        </p:nvSpPr>
        <p:spPr>
          <a:xfrm>
            <a:off x="0" y="798513"/>
            <a:ext cx="9144000" cy="312737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Rectangle 3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Rectangle 4"/>
          <p:cNvSpPr>
            <a:spLocks noGrp="1"/>
          </p:cNvSpPr>
          <p:nvPr>
            <p:ph type="body"/>
          </p:nvPr>
        </p:nvSpPr>
        <p:spPr>
          <a:xfrm>
            <a:off x="457200" y="1241425"/>
            <a:ext cx="8229600" cy="52482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293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553200"/>
            <a:ext cx="2133600" cy="234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030" name="Rectangle 8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grpSp>
        <p:nvGrpSpPr>
          <p:cNvPr id="1031" name="Group 9"/>
          <p:cNvGrpSpPr/>
          <p:nvPr/>
        </p:nvGrpSpPr>
        <p:grpSpPr>
          <a:xfrm>
            <a:off x="7524750" y="188913"/>
            <a:ext cx="1449388" cy="1368425"/>
            <a:chOff x="4604" y="119"/>
            <a:chExt cx="1049" cy="953"/>
          </a:xfrm>
        </p:grpSpPr>
        <p:sp>
          <p:nvSpPr>
            <p:cNvPr id="229386" name="Oval 10"/>
            <p:cNvSpPr>
              <a:spLocks noChangeArrowheads="1"/>
            </p:cNvSpPr>
            <p:nvPr/>
          </p:nvSpPr>
          <p:spPr bwMode="gray">
            <a:xfrm>
              <a:off x="4921" y="845"/>
              <a:ext cx="732" cy="227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tint val="0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Oval 11"/>
            <p:cNvSpPr/>
            <p:nvPr/>
          </p:nvSpPr>
          <p:spPr>
            <a:xfrm>
              <a:off x="4604" y="119"/>
              <a:ext cx="932" cy="911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  <a:effectLst>
              <a:outerShdw dist="63500" dir="2212193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Freeform 12" descr="4"/>
            <p:cNvSpPr/>
            <p:nvPr/>
          </p:nvSpPr>
          <p:spPr>
            <a:xfrm>
              <a:off x="5077" y="282"/>
              <a:ext cx="425" cy="587"/>
            </a:xfrm>
            <a:custGeom>
              <a:avLst/>
              <a:gdLst/>
              <a:ahLst/>
              <a:cxnLst>
                <a:cxn ang="0">
                  <a:pos x="951" y="1963"/>
                </a:cxn>
                <a:cxn ang="0">
                  <a:pos x="1338" y="977"/>
                </a:cxn>
                <a:cxn ang="0">
                  <a:pos x="905" y="0"/>
                </a:cxn>
                <a:cxn ang="0">
                  <a:pos x="0" y="987"/>
                </a:cxn>
                <a:cxn ang="0">
                  <a:pos x="951" y="1963"/>
                </a:cxn>
              </a:cxnLst>
              <a:rect l="0" t="0" r="0" b="0"/>
              <a:pathLst>
                <a:path w="1348" h="1963">
                  <a:moveTo>
                    <a:pt x="951" y="1963"/>
                  </a:moveTo>
                  <a:cubicBezTo>
                    <a:pt x="1244" y="1689"/>
                    <a:pt x="1348" y="1323"/>
                    <a:pt x="1338" y="977"/>
                  </a:cubicBezTo>
                  <a:cubicBezTo>
                    <a:pt x="1329" y="629"/>
                    <a:pt x="1132" y="226"/>
                    <a:pt x="905" y="0"/>
                  </a:cubicBezTo>
                  <a:lnTo>
                    <a:pt x="0" y="987"/>
                  </a:lnTo>
                  <a:lnTo>
                    <a:pt x="951" y="1963"/>
                  </a:lnTo>
                  <a:close/>
                </a:path>
              </a:pathLst>
            </a:custGeom>
            <a:blipFill rotWithShape="1">
              <a:blip r:embed="rId13" cstate="print"/>
              <a:stretch>
                <a:fillRect/>
              </a:stretch>
            </a:blipFill>
            <a:ln w="762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13" descr="1"/>
            <p:cNvSpPr/>
            <p:nvPr/>
          </p:nvSpPr>
          <p:spPr>
            <a:xfrm>
              <a:off x="4779" y="144"/>
              <a:ext cx="572" cy="416"/>
            </a:xfrm>
            <a:custGeom>
              <a:avLst/>
              <a:gdLst/>
              <a:ahLst/>
              <a:cxnLst>
                <a:cxn ang="0">
                  <a:pos x="905" y="1388"/>
                </a:cxn>
                <a:cxn ang="0">
                  <a:pos x="1810" y="408"/>
                </a:cxn>
                <a:cxn ang="0">
                  <a:pos x="874" y="40"/>
                </a:cxn>
                <a:cxn ang="0">
                  <a:pos x="0" y="409"/>
                </a:cxn>
                <a:cxn ang="0">
                  <a:pos x="905" y="1388"/>
                </a:cxn>
              </a:cxnLst>
              <a:rect l="0" t="0" r="0" b="0"/>
              <a:pathLst>
                <a:path w="1810" h="1388">
                  <a:moveTo>
                    <a:pt x="905" y="1388"/>
                  </a:moveTo>
                  <a:lnTo>
                    <a:pt x="1810" y="408"/>
                  </a:lnTo>
                  <a:cubicBezTo>
                    <a:pt x="1612" y="189"/>
                    <a:pt x="1272" y="0"/>
                    <a:pt x="874" y="40"/>
                  </a:cubicBezTo>
                  <a:cubicBezTo>
                    <a:pt x="541" y="52"/>
                    <a:pt x="252" y="162"/>
                    <a:pt x="0" y="409"/>
                  </a:cubicBezTo>
                  <a:lnTo>
                    <a:pt x="905" y="1388"/>
                  </a:lnTo>
                  <a:close/>
                </a:path>
              </a:pathLst>
            </a:custGeom>
            <a:blipFill rotWithShape="1">
              <a:blip r:embed="rId14" cstate="print"/>
              <a:stretch>
                <a:fillRect/>
              </a:stretch>
            </a:blipFill>
            <a:ln w="762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Freeform 14" descr="2"/>
            <p:cNvSpPr/>
            <p:nvPr/>
          </p:nvSpPr>
          <p:spPr>
            <a:xfrm>
              <a:off x="4629" y="286"/>
              <a:ext cx="418" cy="572"/>
            </a:xfrm>
            <a:custGeom>
              <a:avLst/>
              <a:gdLst/>
              <a:ahLst/>
              <a:cxnLst>
                <a:cxn ang="0">
                  <a:pos x="1325" y="960"/>
                </a:cxn>
                <a:cxn ang="0">
                  <a:pos x="414" y="0"/>
                </a:cxn>
                <a:cxn ang="0">
                  <a:pos x="27" y="1014"/>
                </a:cxn>
                <a:cxn ang="0">
                  <a:pos x="402" y="1910"/>
                </a:cxn>
                <a:cxn ang="0">
                  <a:pos x="1325" y="960"/>
                </a:cxn>
              </a:cxnLst>
              <a:rect l="0" t="0" r="0" b="0"/>
              <a:pathLst>
                <a:path w="1325" h="1910">
                  <a:moveTo>
                    <a:pt x="1325" y="960"/>
                  </a:moveTo>
                  <a:lnTo>
                    <a:pt x="414" y="0"/>
                  </a:lnTo>
                  <a:cubicBezTo>
                    <a:pt x="238" y="162"/>
                    <a:pt x="0" y="570"/>
                    <a:pt x="27" y="1014"/>
                  </a:cubicBezTo>
                  <a:cubicBezTo>
                    <a:pt x="53" y="1458"/>
                    <a:pt x="233" y="1748"/>
                    <a:pt x="402" y="1910"/>
                  </a:cubicBezTo>
                  <a:lnTo>
                    <a:pt x="1325" y="960"/>
                  </a:lnTo>
                  <a:close/>
                </a:path>
              </a:pathLst>
            </a:custGeom>
            <a:blipFill rotWithShape="1">
              <a:blip r:embed="rId15" cstate="print"/>
              <a:stretch>
                <a:fillRect/>
              </a:stretch>
            </a:blipFill>
            <a:ln w="762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15" descr="55282"/>
            <p:cNvSpPr/>
            <p:nvPr/>
          </p:nvSpPr>
          <p:spPr>
            <a:xfrm>
              <a:off x="4769" y="586"/>
              <a:ext cx="591" cy="418"/>
            </a:xfrm>
            <a:custGeom>
              <a:avLst/>
              <a:gdLst/>
              <a:ahLst/>
              <a:cxnLst>
                <a:cxn ang="0">
                  <a:pos x="927" y="0"/>
                </a:cxn>
                <a:cxn ang="0">
                  <a:pos x="0" y="975"/>
                </a:cxn>
                <a:cxn ang="0">
                  <a:pos x="996" y="1387"/>
                </a:cxn>
                <a:cxn ang="0">
                  <a:pos x="1866" y="996"/>
                </a:cxn>
                <a:cxn ang="0">
                  <a:pos x="927" y="0"/>
                </a:cxn>
              </a:cxnLst>
              <a:rect l="0" t="0" r="0" b="0"/>
              <a:pathLst>
                <a:path w="1866" h="1398">
                  <a:moveTo>
                    <a:pt x="927" y="0"/>
                  </a:moveTo>
                  <a:lnTo>
                    <a:pt x="0" y="975"/>
                  </a:lnTo>
                  <a:cubicBezTo>
                    <a:pt x="203" y="1204"/>
                    <a:pt x="607" y="1398"/>
                    <a:pt x="996" y="1387"/>
                  </a:cubicBezTo>
                  <a:cubicBezTo>
                    <a:pt x="1385" y="1375"/>
                    <a:pt x="1707" y="1159"/>
                    <a:pt x="1866" y="996"/>
                  </a:cubicBezTo>
                  <a:lnTo>
                    <a:pt x="927" y="0"/>
                  </a:lnTo>
                  <a:close/>
                </a:path>
              </a:pathLst>
            </a:custGeom>
            <a:blipFill rotWithShape="1">
              <a:blip r:embed="rId16" cstate="print"/>
              <a:stretch>
                <a:fillRect/>
              </a:stretch>
            </a:blipFill>
            <a:ln w="762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Oval 16"/>
            <p:cNvSpPr/>
            <p:nvPr/>
          </p:nvSpPr>
          <p:spPr>
            <a:xfrm>
              <a:off x="4914" y="439"/>
              <a:ext cx="329" cy="314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032" name="Picture 16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7956550" y="6165850"/>
            <a:ext cx="1127125" cy="6286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audio" Target="../media/audio1.wav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hyperlink" Target="http://trust.gzhu.edu.cn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slide" Target="slide54.xml"/><Relationship Id="rId2" Type="http://schemas.openxmlformats.org/officeDocument/2006/relationships/slide" Target="slide27.xml"/><Relationship Id="rId1" Type="http://schemas.openxmlformats.org/officeDocument/2006/relationships/slide" Target="slide5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wmf"/><Relationship Id="rId2" Type="http://schemas.openxmlformats.org/officeDocument/2006/relationships/oleObject" Target="../embeddings/oleObject1.bin"/><Relationship Id="rId1" Type="http://schemas.openxmlformats.org/officeDocument/2006/relationships/slide" Target="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7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jpeg"/><Relationship Id="rId1" Type="http://schemas.openxmlformats.org/officeDocument/2006/relationships/hyperlink" Target="&#20064;&#39064;4%20%20%20&#20018;.do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WordArt 2"/>
          <p:cNvSpPr>
            <a:spLocks noChangeArrowheads="1" noChangeShapeType="1" noTextEdit="1"/>
          </p:cNvSpPr>
          <p:nvPr/>
        </p:nvSpPr>
        <p:spPr bwMode="auto">
          <a:xfrm>
            <a:off x="4705350" y="763585"/>
            <a:ext cx="4422775" cy="1749425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0" cap="none" spc="0" normalizeH="0" baseline="0" noProof="0">
                <a:ln w="12700">
                  <a:solidFill>
                    <a:srgbClr val="EAEAEA"/>
                  </a:solidFill>
                  <a:rou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数据结构</a:t>
            </a:r>
            <a:endParaRPr kumimoji="0" lang="zh-CN" altLang="en-US" sz="3600" b="1" i="0" u="none" strike="noStrike" kern="10" cap="none" spc="0" normalizeH="0" baseline="0" noProof="0">
              <a:ln w="12700">
                <a:solidFill>
                  <a:srgbClr val="EAEAEA"/>
                </a:solidFill>
                <a:rou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uLnTx/>
              <a:uFillTx/>
              <a:latin typeface="隶书" pitchFamily="49" charset="-122"/>
              <a:ea typeface="隶书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0" cap="none" spc="0" normalizeH="0" baseline="0" noProof="0">
                <a:ln w="12700">
                  <a:solidFill>
                    <a:srgbClr val="EAEAEA"/>
                  </a:solidFill>
                  <a:rou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Data Structure</a:t>
            </a:r>
            <a:endParaRPr kumimoji="0" lang="zh-CN" altLang="en-US" sz="3600" b="1" i="0" u="none" strike="noStrike" kern="10" cap="none" spc="0" normalizeH="0" baseline="0" noProof="0">
              <a:ln w="12700">
                <a:solidFill>
                  <a:srgbClr val="EAEAEA"/>
                </a:solidFill>
                <a:rou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uLnTx/>
              <a:uFillTx/>
              <a:latin typeface="隶书" pitchFamily="49" charset="-122"/>
              <a:ea typeface="隶书" pitchFamily="49" charset="-122"/>
              <a:cs typeface="+mn-cs"/>
            </a:endParaRPr>
          </a:p>
        </p:txBody>
      </p:sp>
      <p:sp>
        <p:nvSpPr>
          <p:cNvPr id="13315" name="Text Box 4"/>
          <p:cNvSpPr txBox="1"/>
          <p:nvPr/>
        </p:nvSpPr>
        <p:spPr>
          <a:xfrm>
            <a:off x="685800" y="152400"/>
            <a:ext cx="23622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ea typeface="隶书" pitchFamily="49" charset="-122"/>
              </a:rPr>
              <a:t>广州大学</a:t>
            </a:r>
            <a:endParaRPr lang="zh-CN" altLang="en-US" sz="2400" dirty="0">
              <a:solidFill>
                <a:srgbClr val="C00000"/>
              </a:solidFill>
              <a:latin typeface="Arial" panose="020B0604020202020204" pitchFamily="34" charset="0"/>
              <a:ea typeface="隶书" pitchFamily="49" charset="-122"/>
            </a:endParaRPr>
          </a:p>
        </p:txBody>
      </p:sp>
      <p:sp>
        <p:nvSpPr>
          <p:cNvPr id="192517" name="Oval 5"/>
          <p:cNvSpPr>
            <a:spLocks noChangeArrowheads="1"/>
          </p:cNvSpPr>
          <p:nvPr/>
        </p:nvSpPr>
        <p:spPr bwMode="ltGray">
          <a:xfrm>
            <a:off x="5156200" y="3890963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5725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7" name="Text Box 6"/>
          <p:cNvSpPr txBox="1"/>
          <p:nvPr/>
        </p:nvSpPr>
        <p:spPr>
          <a:xfrm>
            <a:off x="5637213" y="4441825"/>
            <a:ext cx="3344862" cy="3835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计算机科学与网络工程学院</a:t>
            </a:r>
            <a:endParaRPr lang="zh-CN" altLang="en-US" sz="1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2519" name="Oval 7"/>
          <p:cNvSpPr>
            <a:spLocks noChangeArrowheads="1"/>
          </p:cNvSpPr>
          <p:nvPr/>
        </p:nvSpPr>
        <p:spPr bwMode="ltGray">
          <a:xfrm>
            <a:off x="5149850" y="449897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5725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9" name="Text Box 8"/>
          <p:cNvSpPr txBox="1"/>
          <p:nvPr/>
        </p:nvSpPr>
        <p:spPr>
          <a:xfrm>
            <a:off x="5634038" y="3808413"/>
            <a:ext cx="33766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主讲人：王国军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2521" name="Oval 9"/>
          <p:cNvSpPr>
            <a:spLocks noChangeArrowheads="1"/>
          </p:cNvSpPr>
          <p:nvPr/>
        </p:nvSpPr>
        <p:spPr bwMode="ltGray">
          <a:xfrm>
            <a:off x="5156200" y="597217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5725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1" name="Text Box 10"/>
          <p:cNvSpPr txBox="1"/>
          <p:nvPr/>
        </p:nvSpPr>
        <p:spPr>
          <a:xfrm>
            <a:off x="5616575" y="4875213"/>
            <a:ext cx="3219450" cy="7540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3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csgjwang@gzhu.edu.cn</a:t>
            </a:r>
            <a:endParaRPr lang="en-US" altLang="zh-CN" sz="2300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hlinkClick r:id="rId1"/>
              </a:rPr>
              <a:t>http://trust.gzhu.edu.cn/</a:t>
            </a:r>
            <a:endParaRPr lang="en-US" altLang="zh-CN" sz="20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2524" name="Oval 12"/>
          <p:cNvSpPr>
            <a:spLocks noChangeArrowheads="1"/>
          </p:cNvSpPr>
          <p:nvPr/>
        </p:nvSpPr>
        <p:spPr bwMode="ltGray">
          <a:xfrm>
            <a:off x="5148263" y="516572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5725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3" name="Text Box 13"/>
          <p:cNvSpPr txBox="1"/>
          <p:nvPr/>
        </p:nvSpPr>
        <p:spPr>
          <a:xfrm>
            <a:off x="5614988" y="5729288"/>
            <a:ext cx="3397250" cy="9836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</a:rPr>
              <a:t>电话：</a:t>
            </a:r>
            <a:r>
              <a:rPr lang="en-US" altLang="zh-CN" sz="2000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</a:rPr>
              <a:t>020-39366920</a:t>
            </a:r>
            <a:endParaRPr lang="en-US" altLang="zh-CN" sz="2000" dirty="0">
              <a:solidFill>
                <a:srgbClr val="0033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</a:rPr>
              <a:t>手机：</a:t>
            </a:r>
            <a:r>
              <a:rPr lang="en-US" altLang="zh-CN" sz="2000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</a:rPr>
              <a:t>13360581866</a:t>
            </a:r>
            <a:endParaRPr lang="en-US" altLang="zh-CN" sz="2000" dirty="0">
              <a:solidFill>
                <a:srgbClr val="0033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</a:rPr>
              <a:t>办公室：行政西楼前座</a:t>
            </a:r>
            <a:r>
              <a:rPr lang="en-US" altLang="zh-CN" sz="1800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</a:rPr>
              <a:t>429B</a:t>
            </a:r>
            <a:r>
              <a:rPr lang="zh-CN" altLang="en-US" sz="1800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</a:rPr>
              <a:t>室</a:t>
            </a:r>
            <a:endParaRPr lang="zh-CN" altLang="en-US" sz="1800" dirty="0">
              <a:solidFill>
                <a:srgbClr val="0033C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324" name="Text Box 14"/>
          <p:cNvSpPr txBox="1"/>
          <p:nvPr/>
        </p:nvSpPr>
        <p:spPr>
          <a:xfrm>
            <a:off x="55245" y="6280150"/>
            <a:ext cx="4821555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300" dirty="0">
                <a:solidFill>
                  <a:srgbClr val="FFFF66"/>
                </a:solidFill>
                <a:ea typeface="楷体_GB2312" pitchFamily="49" charset="-122"/>
                <a:sym typeface="+mn-ea"/>
              </a:rPr>
              <a:t>根据</a:t>
            </a:r>
            <a:r>
              <a:rPr lang="en-US" altLang="zh-CN" sz="1300" dirty="0">
                <a:solidFill>
                  <a:srgbClr val="FFFF66"/>
                </a:solidFill>
                <a:ea typeface="楷体_GB2312" pitchFamily="49" charset="-122"/>
                <a:sym typeface="+mn-ea"/>
              </a:rPr>
              <a:t>《</a:t>
            </a:r>
            <a:r>
              <a:rPr lang="zh-CN" altLang="en-US" sz="1300" dirty="0">
                <a:solidFill>
                  <a:srgbClr val="FFFF66"/>
                </a:solidFill>
                <a:ea typeface="楷体_GB2312" pitchFamily="49" charset="-122"/>
                <a:sym typeface="+mn-ea"/>
              </a:rPr>
              <a:t>数据结构</a:t>
            </a:r>
            <a:r>
              <a:rPr lang="en-US" altLang="zh-CN" sz="1300" dirty="0">
                <a:solidFill>
                  <a:srgbClr val="FFFF66"/>
                </a:solidFill>
                <a:ea typeface="楷体_GB2312" pitchFamily="49" charset="-122"/>
                <a:sym typeface="+mn-ea"/>
              </a:rPr>
              <a:t>》</a:t>
            </a:r>
            <a:r>
              <a:rPr lang="zh-CN" altLang="en-US" sz="1300" dirty="0">
                <a:solidFill>
                  <a:srgbClr val="FFFF66"/>
                </a:solidFill>
                <a:ea typeface="楷体_GB2312" pitchFamily="49" charset="-122"/>
                <a:sym typeface="+mn-ea"/>
              </a:rPr>
              <a:t>（</a:t>
            </a:r>
            <a:r>
              <a:rPr lang="en-US" altLang="zh-CN" sz="1300" dirty="0">
                <a:solidFill>
                  <a:srgbClr val="FFFF66"/>
                </a:solidFill>
                <a:ea typeface="楷体_GB2312" pitchFamily="49" charset="-122"/>
                <a:sym typeface="+mn-ea"/>
              </a:rPr>
              <a:t>C</a:t>
            </a:r>
            <a:r>
              <a:rPr lang="zh-CN" altLang="en-US" sz="1300" dirty="0">
                <a:solidFill>
                  <a:srgbClr val="FFFF66"/>
                </a:solidFill>
                <a:ea typeface="楷体_GB2312" pitchFamily="49" charset="-122"/>
                <a:sym typeface="+mn-ea"/>
              </a:rPr>
              <a:t>语言版）（第</a:t>
            </a:r>
            <a:r>
              <a:rPr lang="en-US" altLang="zh-CN" sz="1300" dirty="0">
                <a:solidFill>
                  <a:srgbClr val="FFFF66"/>
                </a:solidFill>
                <a:ea typeface="楷体_GB2312" pitchFamily="49" charset="-122"/>
                <a:sym typeface="+mn-ea"/>
              </a:rPr>
              <a:t>2</a:t>
            </a:r>
            <a:r>
              <a:rPr lang="zh-CN" altLang="en-US" sz="1300" dirty="0">
                <a:solidFill>
                  <a:srgbClr val="FFFF66"/>
                </a:solidFill>
                <a:ea typeface="楷体_GB2312" pitchFamily="49" charset="-122"/>
                <a:sym typeface="+mn-ea"/>
              </a:rPr>
              <a:t>版）制作，仅供广州大学计算机、软件工程、网络工程</a:t>
            </a:r>
            <a:r>
              <a:rPr lang="en-US" altLang="zh-CN" sz="1300" dirty="0" smtClean="0">
                <a:solidFill>
                  <a:srgbClr val="FFFF66"/>
                </a:solidFill>
                <a:ea typeface="楷体_GB2312" pitchFamily="49" charset="-122"/>
                <a:sym typeface="+mn-ea"/>
              </a:rPr>
              <a:t>2018</a:t>
            </a:r>
            <a:r>
              <a:rPr lang="zh-CN" altLang="en-US" sz="1300" dirty="0" smtClean="0">
                <a:solidFill>
                  <a:srgbClr val="FFFF66"/>
                </a:solidFill>
                <a:ea typeface="楷体_GB2312" pitchFamily="49" charset="-122"/>
                <a:sym typeface="+mn-ea"/>
              </a:rPr>
              <a:t>级</a:t>
            </a:r>
            <a:r>
              <a:rPr lang="zh-CN" altLang="en-US" sz="1300" dirty="0">
                <a:solidFill>
                  <a:srgbClr val="FFFF66"/>
                </a:solidFill>
                <a:ea typeface="楷体_GB2312" pitchFamily="49" charset="-122"/>
                <a:sym typeface="+mn-ea"/>
              </a:rPr>
              <a:t>本科生和任课老师使用。</a:t>
            </a:r>
            <a:endParaRPr lang="zh-CN" altLang="en-US" sz="1300" dirty="0">
              <a:solidFill>
                <a:srgbClr val="FFFF66"/>
              </a:solidFill>
              <a:ea typeface="宋体" panose="02010600030101010101" pitchFamily="2" charset="-122"/>
            </a:endParaRPr>
          </a:p>
        </p:txBody>
      </p:sp>
      <p:pic>
        <p:nvPicPr>
          <p:cNvPr id="1332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638" y="60325"/>
            <a:ext cx="1127125" cy="628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26" name="椭圆 3"/>
          <p:cNvSpPr/>
          <p:nvPr/>
        </p:nvSpPr>
        <p:spPr>
          <a:xfrm>
            <a:off x="30163" y="88900"/>
            <a:ext cx="701675" cy="671513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zh-CN" altLang="en-US" sz="18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23850" y="1268413"/>
            <a:ext cx="3951288" cy="1249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b="1">
                <a:solidFill>
                  <a:srgbClr val="6600CC"/>
                </a:solidFill>
                <a:latin typeface="Times New Roman" panose="02020603050405020304" pitchFamily="18" charset="0"/>
              </a:rPr>
              <a:t>DestroyString (&amp;S)</a:t>
            </a:r>
            <a:endParaRPr kumimoji="1" lang="en-US" altLang="zh-CN" b="1">
              <a:solidFill>
                <a:srgbClr val="6600CC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初始条件：串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S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已存在。</a:t>
            </a: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    操作结果：串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S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被销毁。</a:t>
            </a: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AutoShape 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82000" y="6172200"/>
            <a:ext cx="381000" cy="381000"/>
          </a:xfrm>
          <a:prstGeom prst="star4">
            <a:avLst>
              <a:gd name="adj" fmla="val 12500"/>
            </a:avLst>
          </a:prstGeom>
          <a:solidFill>
            <a:srgbClr val="0000FF"/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black">
          <a:xfrm>
            <a:off x="396875" y="2852738"/>
            <a:ext cx="8496300" cy="1368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kumimoji="1" lang="en-US" altLang="zh-CN" b="1">
                <a:solidFill>
                  <a:srgbClr val="6600CC"/>
                </a:solidFill>
                <a:latin typeface="Times New Roman" panose="02020603050405020304" pitchFamily="18" charset="0"/>
              </a:rPr>
              <a:t>StrEmpty (S)</a:t>
            </a:r>
            <a:br>
              <a:rPr kumimoji="1" lang="en-US" altLang="zh-CN" b="1">
                <a:solidFill>
                  <a:srgbClr val="6600CC"/>
                </a:solidFill>
                <a:latin typeface="Times New Roman" panose="02020603050405020304" pitchFamily="18" charset="0"/>
              </a:rPr>
            </a:br>
            <a:r>
              <a:rPr kumimoji="1" lang="en-US" altLang="zh-CN" b="1">
                <a:solidFill>
                  <a:srgbClr val="6600CC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初始条件：串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已存在。</a:t>
            </a:r>
            <a:b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   操作结果：若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S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为空串，则返回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TRUE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，否则返回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FALSE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black">
          <a:xfrm>
            <a:off x="323850" y="4365625"/>
            <a:ext cx="7772400" cy="1717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kumimoji="1" lang="en-US" altLang="zh-CN" b="1">
                <a:solidFill>
                  <a:srgbClr val="6600CC"/>
                </a:solidFill>
                <a:latin typeface="Times New Roman" panose="02020603050405020304" pitchFamily="18" charset="0"/>
              </a:rPr>
              <a:t>StrLength (S)</a:t>
            </a:r>
            <a:br>
              <a:rPr kumimoji="1" lang="en-US" altLang="zh-CN" b="1">
                <a:solidFill>
                  <a:srgbClr val="6600CC"/>
                </a:solidFill>
                <a:latin typeface="Times New Roman" panose="02020603050405020304" pitchFamily="18" charset="0"/>
              </a:rPr>
            </a:br>
            <a:r>
              <a:rPr lang="en-US" altLang="zh-CN" sz="3200" b="1">
                <a:latin typeface="Verdana" panose="020B0604030504040204" pitchFamily="34" charset="0"/>
                <a:ea typeface="楷体_GB2312" pitchFamily="49" charset="-122"/>
              </a:rPr>
              <a:t>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初始条件：串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S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已存在。</a:t>
            </a:r>
            <a:b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   操作结果：返回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S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的元素个数，称为串的长度。</a:t>
            </a: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0" y="160338"/>
            <a:ext cx="5230813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串的抽象数据类型的定义</a:t>
            </a:r>
            <a:endParaRPr kumimoji="1" lang="zh-CN" altLang="en-US" sz="3600">
              <a:solidFill>
                <a:srgbClr val="CC66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/>
      <p:bldP spid="1229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260158" y="4732338"/>
            <a:ext cx="5427662" cy="968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例如：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StrCompare(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"data", "state") &lt; 0</a:t>
            </a:r>
            <a:endParaRPr kumimoji="1" lang="en-US" altLang="zh-CN" sz="2400" b="1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StrCompare("cat", "case") &gt; 0</a:t>
            </a:r>
            <a:endParaRPr kumimoji="1" lang="en-US" altLang="zh-CN" sz="2400" b="1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315" name="AutoShape 7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82000" y="6172200"/>
            <a:ext cx="381000" cy="381000"/>
          </a:xfrm>
          <a:prstGeom prst="star4">
            <a:avLst>
              <a:gd name="adj" fmla="val 12500"/>
            </a:avLst>
          </a:prstGeom>
          <a:solidFill>
            <a:srgbClr val="0000FF"/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black">
          <a:xfrm>
            <a:off x="971550" y="1557338"/>
            <a:ext cx="5976938" cy="2619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lnSpc>
                <a:spcPct val="125000"/>
              </a:lnSpc>
            </a:pPr>
            <a:r>
              <a:rPr kumimoji="1" lang="en-US" altLang="zh-CN" b="1">
                <a:solidFill>
                  <a:srgbClr val="6600CC"/>
                </a:solidFill>
                <a:latin typeface="Times New Roman" panose="02020603050405020304" pitchFamily="18" charset="0"/>
              </a:rPr>
              <a:t>StrCompare (S, T)</a:t>
            </a:r>
            <a:br>
              <a:rPr kumimoji="1" lang="en-US" altLang="zh-CN" b="1">
                <a:solidFill>
                  <a:srgbClr val="6600CC"/>
                </a:solidFill>
                <a:latin typeface="Times New Roman" panose="02020603050405020304" pitchFamily="18" charset="0"/>
              </a:rPr>
            </a:br>
            <a:r>
              <a:rPr kumimoji="1" lang="en-US" altLang="zh-CN" b="1">
                <a:solidFill>
                  <a:srgbClr val="6600CC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初始条件：串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S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T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已存在。</a:t>
            </a:r>
            <a:b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   操作结果：若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S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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，则返回值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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； </a:t>
            </a:r>
            <a:b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若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S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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，则返回值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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； </a:t>
            </a:r>
            <a:b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若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S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，则返回值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0" y="160338"/>
            <a:ext cx="5230813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串的抽象数据类型的定义</a:t>
            </a:r>
            <a:endParaRPr kumimoji="1" lang="zh-CN" altLang="en-US" sz="3600">
              <a:solidFill>
                <a:srgbClr val="CC66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981075"/>
            <a:ext cx="5903913" cy="21113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800" smtClean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Concat (&amp;T, S1, S2)</a:t>
            </a:r>
            <a:br>
              <a:rPr kumimoji="1" lang="en-US" altLang="zh-CN" sz="2800" smtClean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mtClean="0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初始条件：串 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S1 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 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S2 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已存在。</a:t>
            </a:r>
            <a:br>
              <a:rPr kumimoji="1"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操作结果：用 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 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返回由 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S1 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 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S2</a:t>
            </a:r>
            <a:br>
              <a:rPr kumimoji="1"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联接而成的新串。</a:t>
            </a:r>
            <a:endParaRPr kumimoji="1" lang="zh-CN" altLang="en-US" sz="24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827088" y="3068638"/>
            <a:ext cx="7704137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例如：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Concat (T,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man, kind) 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求得 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 = mankind</a:t>
            </a:r>
            <a:endParaRPr kumimoji="1" lang="en-US" altLang="zh-CN" sz="2400" b="1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4340" name="AutoShape 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82000" y="6172200"/>
            <a:ext cx="381000" cy="381000"/>
          </a:xfrm>
          <a:prstGeom prst="star4">
            <a:avLst>
              <a:gd name="adj" fmla="val 12500"/>
            </a:avLst>
          </a:prstGeom>
          <a:solidFill>
            <a:srgbClr val="0000FF"/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23850" y="3789363"/>
            <a:ext cx="4895850" cy="1403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en-US" altLang="zh-CN" b="1">
                <a:solidFill>
                  <a:srgbClr val="6600CC"/>
                </a:solidFill>
                <a:latin typeface="Times New Roman" panose="02020603050405020304" pitchFamily="18" charset="0"/>
              </a:rPr>
              <a:t>SubString (&amp;Sub, S, pos, len)</a:t>
            </a:r>
            <a:endParaRPr kumimoji="1" lang="en-US" altLang="zh-CN" b="1">
              <a:solidFill>
                <a:srgbClr val="6600CC"/>
              </a:solidFill>
              <a:latin typeface="Times New Roman" panose="02020603050405020304" pitchFamily="18" charset="0"/>
            </a:endParaRPr>
          </a:p>
          <a:p>
            <a:endParaRPr kumimoji="1" lang="en-US" altLang="zh-CN" b="1">
              <a:solidFill>
                <a:srgbClr val="6600CC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初始条件： </a:t>
            </a: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2124075" y="4149725"/>
            <a:ext cx="5111750" cy="1236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串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S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已存在，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≤pos≤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StrLength(S)</a:t>
            </a:r>
            <a:r>
              <a:rPr kumimoji="1" lang="en-US" altLang="zh-CN" sz="3600">
                <a:solidFill>
                  <a:srgbClr val="406649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且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≤len≤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StrLength(S)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-pos+1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539750" y="5589588"/>
            <a:ext cx="8604250" cy="365125"/>
          </a:xfrm>
          <a:prstGeom prst="rect">
            <a:avLst/>
          </a:prstGeom>
          <a:noFill/>
          <a:ln w="38100" cmpd="thinThick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操作结果：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Sub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返回串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S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的第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pos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个字符起长度为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len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的子串。</a:t>
            </a: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0" y="160338"/>
            <a:ext cx="5230813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串的抽象数据类型的定义</a:t>
            </a:r>
            <a:endParaRPr kumimoji="1" lang="zh-CN" altLang="en-US" sz="3600">
              <a:solidFill>
                <a:srgbClr val="CC66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/>
      <p:bldP spid="16391" grpId="0"/>
      <p:bldP spid="1639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026"/>
          <p:cNvSpPr txBox="1">
            <a:spLocks noChangeArrowheads="1"/>
          </p:cNvSpPr>
          <p:nvPr/>
        </p:nvSpPr>
        <p:spPr bwMode="auto">
          <a:xfrm>
            <a:off x="900113" y="1795463"/>
            <a:ext cx="5678487" cy="1158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例如：</a:t>
            </a: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SubString(sub, </a:t>
            </a:r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commander, 4, 3)</a:t>
            </a:r>
            <a:endParaRPr kumimoji="1" lang="en-US" altLang="zh-CN" b="1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5301" name="Rectangle 1029"/>
          <p:cNvSpPr>
            <a:spLocks noChangeArrowheads="1"/>
          </p:cNvSpPr>
          <p:nvPr/>
        </p:nvSpPr>
        <p:spPr bwMode="auto">
          <a:xfrm>
            <a:off x="2339975" y="2947988"/>
            <a:ext cx="3259138" cy="625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求得 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sub = man  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5302" name="Rectangle 1030"/>
          <p:cNvSpPr>
            <a:spLocks noChangeArrowheads="1"/>
          </p:cNvSpPr>
          <p:nvPr/>
        </p:nvSpPr>
        <p:spPr bwMode="auto">
          <a:xfrm>
            <a:off x="611188" y="3595688"/>
            <a:ext cx="7200900" cy="625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SubString(sub, commander , 1, 9)</a:t>
            </a:r>
            <a:endParaRPr kumimoji="1" lang="en-US" altLang="zh-CN" b="1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5303" name="Rectangle 1031"/>
          <p:cNvSpPr>
            <a:spLocks noChangeArrowheads="1"/>
          </p:cNvSpPr>
          <p:nvPr/>
        </p:nvSpPr>
        <p:spPr bwMode="auto">
          <a:xfrm>
            <a:off x="1042988" y="4941888"/>
            <a:ext cx="7273925" cy="625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SubString(sub, commander, 9, 1)</a:t>
            </a:r>
            <a:endParaRPr kumimoji="1" lang="en-US" altLang="zh-CN" b="1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5304" name="Rectangle 1032"/>
          <p:cNvSpPr>
            <a:spLocks noChangeArrowheads="1"/>
          </p:cNvSpPr>
          <p:nvPr/>
        </p:nvSpPr>
        <p:spPr bwMode="auto">
          <a:xfrm>
            <a:off x="2484438" y="5661025"/>
            <a:ext cx="2444750" cy="625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求得 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sub = r 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5305" name="Rectangle 1033"/>
          <p:cNvSpPr>
            <a:spLocks noChangeArrowheads="1"/>
          </p:cNvSpPr>
          <p:nvPr/>
        </p:nvSpPr>
        <p:spPr bwMode="auto">
          <a:xfrm>
            <a:off x="2339975" y="4292600"/>
            <a:ext cx="3913188" cy="625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求得 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sub = commander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160338"/>
            <a:ext cx="5230813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串的抽象数据类型的定义</a:t>
            </a:r>
            <a:endParaRPr kumimoji="1" lang="zh-CN" altLang="en-US" sz="3600">
              <a:solidFill>
                <a:srgbClr val="CC66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autoUpdateAnimBg="0"/>
      <p:bldP spid="55302" grpId="0" autoUpdateAnimBg="0"/>
      <p:bldP spid="55303" grpId="0" autoUpdateAnimBg="0"/>
      <p:bldP spid="55304" grpId="0" autoUpdateAnimBg="0"/>
      <p:bldP spid="5530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955675" y="1368425"/>
            <a:ext cx="5500688" cy="1117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SubString(sub, </a:t>
            </a:r>
            <a:r>
              <a:rPr kumimoji="1" lang="en-US" altLang="zh-CN" b="1">
                <a:solidFill>
                  <a:srgbClr val="0000FF"/>
                </a:solidFill>
                <a:sym typeface="Symbol" panose="05050102010706020507" pitchFamily="18" charset="2"/>
              </a:rPr>
              <a:t></a:t>
            </a:r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commander</a:t>
            </a:r>
            <a:r>
              <a:rPr kumimoji="1" lang="en-US" altLang="zh-CN" b="1">
                <a:solidFill>
                  <a:srgbClr val="0000FF"/>
                </a:solidFill>
                <a:sym typeface="Symbol" panose="05050102010706020507" pitchFamily="18" charset="2"/>
              </a:rPr>
              <a:t></a:t>
            </a:r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4, 7)</a:t>
            </a:r>
            <a:endParaRPr kumimoji="1" lang="en-US" altLang="zh-CN" b="1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sub = ? </a:t>
            </a:r>
            <a:endParaRPr kumimoji="1" lang="en-US" altLang="zh-CN" b="1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971550" y="2565400"/>
            <a:ext cx="4865434" cy="11264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SubString(sub, </a:t>
            </a:r>
            <a:r>
              <a:rPr kumimoji="1" lang="en-US" altLang="zh-CN" b="1">
                <a:solidFill>
                  <a:srgbClr val="0000FF"/>
                </a:solidFill>
                <a:sym typeface="Symbol" panose="05050102010706020507" pitchFamily="18" charset="2"/>
              </a:rPr>
              <a:t></a:t>
            </a:r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beijing</a:t>
            </a:r>
            <a:r>
              <a:rPr kumimoji="1" lang="en-US" altLang="zh-CN" b="1">
                <a:solidFill>
                  <a:srgbClr val="0000FF"/>
                </a:solidFill>
                <a:sym typeface="Symbol" panose="05050102010706020507" pitchFamily="18" charset="2"/>
              </a:rPr>
              <a:t></a:t>
            </a:r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7, 2) </a:t>
            </a:r>
            <a:endParaRPr kumimoji="1" lang="en-US" altLang="zh-CN" b="1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sub = ?</a:t>
            </a:r>
            <a:endParaRPr kumimoji="1" lang="en-US" altLang="zh-CN" b="1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1100138" y="4608513"/>
            <a:ext cx="4947188" cy="1384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b="1" smtClean="0">
                <a:solidFill>
                  <a:srgbClr val="0000FF"/>
                </a:solidFill>
                <a:latin typeface="Times New Roman" panose="02020603050405020304" pitchFamily="18" charset="0"/>
              </a:rPr>
              <a:t>SubString(sub, </a:t>
            </a:r>
            <a:r>
              <a:rPr kumimoji="1" lang="en-US" altLang="zh-CN" b="1" smtClean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</a:t>
            </a:r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student, 5, 0)</a:t>
            </a:r>
            <a:r>
              <a:rPr kumimoji="1" lang="en-US" altLang="zh-CN">
                <a:solidFill>
                  <a:srgbClr val="1560AB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kumimoji="1" lang="en-US" altLang="zh-CN" smtClean="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sub = </a:t>
            </a:r>
            <a:r>
              <a:rPr kumimoji="1" lang="en-US" altLang="zh-CN" b="1" smtClean="0">
                <a:solidFill>
                  <a:srgbClr val="0000FF"/>
                </a:solidFill>
                <a:sym typeface="Symbol" panose="05050102010706020507" pitchFamily="18" charset="2"/>
              </a:rPr>
              <a:t></a:t>
            </a:r>
            <a:endParaRPr kumimoji="1" lang="en-US" altLang="zh-CN" b="1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kumimoji="1" lang="en-US" altLang="zh-CN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kumimoji="1" lang="en-US" altLang="zh-CN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1331278" y="3789363"/>
            <a:ext cx="62293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起始位置和子串长度之间存在约束关系</a:t>
            </a:r>
            <a:endParaRPr kumimoji="1"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1316038" y="5661248"/>
            <a:ext cx="48069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长度为 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0 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的子串为“合法”串</a:t>
            </a:r>
            <a:endParaRPr kumimoji="1"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1" name="AutoShape 11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99513" y="6719888"/>
            <a:ext cx="381000" cy="381000"/>
          </a:xfrm>
          <a:prstGeom prst="star4">
            <a:avLst>
              <a:gd name="adj" fmla="val 12500"/>
            </a:avLst>
          </a:prstGeom>
          <a:solidFill>
            <a:srgbClr val="0000FF"/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0" y="160338"/>
            <a:ext cx="5230813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串的抽象数据类型的定义</a:t>
            </a:r>
            <a:endParaRPr kumimoji="1" lang="zh-CN" altLang="en-US" sz="3600">
              <a:solidFill>
                <a:srgbClr val="CC66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autoUpdateAnimBg="0"/>
      <p:bldP spid="57349" grpId="0" autoUpdateAnimBg="0"/>
      <p:bldP spid="57350" grpId="0" autoUpdateAnimBg="0"/>
      <p:bldP spid="5735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1052513"/>
            <a:ext cx="8351837" cy="33147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kumimoji="1" lang="en-US" altLang="zh-CN" sz="2800" smtClean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Index (S, T, pos)</a:t>
            </a:r>
            <a:br>
              <a:rPr kumimoji="1" lang="en-US" altLang="zh-CN" sz="2800" smtClean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800" smtClean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zh-CN" altLang="zh-CN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初始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条件：串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已存在，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是非空串，</a:t>
            </a:r>
            <a:br>
              <a:rPr kumimoji="1"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</a:t>
            </a:r>
            <a:r>
              <a:rPr kumimoji="1" lang="en-US" altLang="zh-CN" sz="24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≤pos≤StrLength(S)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br>
              <a:rPr kumimoji="1"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操作结果： 若主串 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中存在和串 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 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值相同的子串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则返回它在主串 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kumimoji="1" lang="zh-CN" altLang="en-US" sz="2400" smtClean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kumimoji="1" lang="en-US" altLang="zh-CN" sz="2400" smtClean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pos</a:t>
            </a:r>
            <a:r>
              <a:rPr kumimoji="1" lang="zh-CN" altLang="en-US" sz="2400" smtClean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个字符之后</a:t>
            </a:r>
            <a:r>
              <a:rPr kumimoji="1" lang="zh-CN" altLang="en-US" sz="24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第一次出现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的位置；否则函数值为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zh-CN" altLang="en-US" sz="240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endParaRPr lang="zh-CN" altLang="en-US" sz="2400" smtClean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944563" y="4422775"/>
            <a:ext cx="5969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</a:rPr>
              <a:t>假设 </a:t>
            </a:r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S = </a:t>
            </a:r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abcaabcaaabc ,  T = bca 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1304925" y="4999038"/>
            <a:ext cx="28352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Index(S, T,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 = 2;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4832350" y="4999355"/>
            <a:ext cx="28352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Index(S, T,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 = 6;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304925" y="5661025"/>
            <a:ext cx="28352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Index(S, T,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 = 0;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0" y="160338"/>
            <a:ext cx="5230813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串的抽象数据类型的定义</a:t>
            </a:r>
            <a:endParaRPr kumimoji="1" lang="zh-CN" altLang="en-US" sz="3600">
              <a:solidFill>
                <a:srgbClr val="CC66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utoUpdateAnimBg="0"/>
      <p:bldP spid="18437" grpId="0" autoUpdateAnimBg="0"/>
      <p:bldP spid="18438" grpId="0" autoUpdateAnimBg="0"/>
      <p:bldP spid="1843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196975"/>
            <a:ext cx="8229600" cy="209867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kumimoji="1" lang="en-US" altLang="zh-CN" sz="2800" smtClean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Replace (&amp;S, T, V)</a:t>
            </a:r>
            <a:br>
              <a:rPr kumimoji="1" lang="en-US" altLang="zh-CN" sz="2800" smtClean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mtClean="0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初始条件：串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S, T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 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 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均已存在，且 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 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是非空串。</a:t>
            </a:r>
            <a:br>
              <a:rPr kumimoji="1"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操作结果：用 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 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替换主串 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中出现的所有与（模式串）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  </a:t>
            </a:r>
            <a:br>
              <a:rPr kumimoji="1"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相等的</a:t>
            </a:r>
            <a:r>
              <a:rPr kumimoji="1" lang="zh-CN" altLang="en-US" sz="24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不重叠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的子串。</a:t>
            </a:r>
            <a:endParaRPr kumimoji="1" lang="zh-CN" altLang="en-US" sz="24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68313" y="3500438"/>
            <a:ext cx="58801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</a:rPr>
              <a:t>假设 </a:t>
            </a:r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S = </a:t>
            </a:r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abcaabcaaabca,  T = bca</a:t>
            </a:r>
            <a:endParaRPr kumimoji="1" lang="en-US" altLang="zh-CN" b="1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755650" y="4149725"/>
            <a:ext cx="7627938" cy="603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若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V =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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</a:t>
            </a:r>
            <a:r>
              <a:rPr kumimoji="1" lang="zh-CN" altLang="en-US" smtClean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，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则经置换后得到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 = a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aa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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2195513" y="3500438"/>
            <a:ext cx="7175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99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bca</a:t>
            </a:r>
            <a:endParaRPr kumimoji="1" lang="en-US" altLang="zh-CN" b="1">
              <a:solidFill>
                <a:srgbClr val="9933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2917825" y="3500438"/>
            <a:ext cx="7175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99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bca</a:t>
            </a:r>
            <a:endParaRPr kumimoji="1" lang="en-US" altLang="zh-CN" b="1">
              <a:solidFill>
                <a:srgbClr val="9933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3783013" y="3500438"/>
            <a:ext cx="7175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99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bca</a:t>
            </a:r>
            <a:endParaRPr kumimoji="1" lang="en-US" altLang="zh-CN" b="1">
              <a:solidFill>
                <a:srgbClr val="9933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468313" y="4868863"/>
            <a:ext cx="8675687" cy="16435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注意定义中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"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不重叠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"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三个字</a:t>
            </a:r>
            <a:endParaRPr kumimoji="1"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zh-CN" altLang="en-US" b="1">
                <a:solidFill>
                  <a:srgbClr val="1560AB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kumimoji="1" lang="zh-CN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若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 = 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bc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</a:t>
            </a:r>
            <a:r>
              <a:rPr kumimoji="1" lang="zh-CN" altLang="en-US" smtClean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，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则经置换后得到</a:t>
            </a:r>
            <a:r>
              <a:rPr kumimoji="1" lang="zh-CN" altLang="en-US" b="1">
                <a:solidFill>
                  <a:srgbClr val="1560AB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 = a</a:t>
            </a:r>
            <a:r>
              <a: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bc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bc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aa</a:t>
            </a:r>
            <a:r>
              <a: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bc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</a:t>
            </a: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            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0" y="160338"/>
            <a:ext cx="5230813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串的抽象数据类型的定义</a:t>
            </a:r>
            <a:endParaRPr kumimoji="1" lang="zh-CN" altLang="en-US" sz="3600">
              <a:solidFill>
                <a:srgbClr val="CC66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utoUpdateAnimBg="0"/>
      <p:bldP spid="20485" grpId="0" autoUpdateAnimBg="0"/>
      <p:bldP spid="20486" grpId="0" autoUpdateAnimBg="0"/>
      <p:bldP spid="20487" grpId="0" autoUpdateAnimBg="0"/>
      <p:bldP spid="20488" grpId="0" autoUpdateAnimBg="0"/>
      <p:bldP spid="2048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323850" y="1628775"/>
            <a:ext cx="7148513" cy="2073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b="1">
                <a:solidFill>
                  <a:srgbClr val="6600CC"/>
                </a:solidFill>
                <a:latin typeface="Times New Roman" panose="02020603050405020304" pitchFamily="18" charset="0"/>
              </a:rPr>
              <a:t>StrInsert (&amp;S, pos, T)</a:t>
            </a:r>
            <a:br>
              <a:rPr kumimoji="1" lang="en-US" altLang="zh-CN" b="1">
                <a:solidFill>
                  <a:srgbClr val="6600CC"/>
                </a:solidFill>
                <a:latin typeface="Times New Roman" panose="02020603050405020304" pitchFamily="18" charset="0"/>
              </a:rPr>
            </a:br>
            <a:r>
              <a:rPr kumimoji="1" lang="en-US" altLang="zh-CN" b="1">
                <a:solidFill>
                  <a:srgbClr val="6600CC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初始条件：串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已存在， </a:t>
            </a: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1≤pos≤StrLength(S)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b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   操作结果：在串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的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第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pos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个字符之前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插入串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539750" y="4221163"/>
            <a:ext cx="7848600" cy="1003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</a:rPr>
              <a:t>例如：</a:t>
            </a:r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S = </a:t>
            </a:r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chater</a:t>
            </a:r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 = </a:t>
            </a:r>
            <a:r>
              <a: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rac</a:t>
            </a:r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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5000"/>
              </a:lnSpc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则执行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StrInsert(S, 4, T)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之后得到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 = cha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rac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ter</a:t>
            </a:r>
            <a:endParaRPr kumimoji="1" lang="en-US" altLang="zh-CN" sz="2400" b="1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460" name="AutoShape 6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82000" y="6172200"/>
            <a:ext cx="381000" cy="381000"/>
          </a:xfrm>
          <a:prstGeom prst="star4">
            <a:avLst>
              <a:gd name="adj" fmla="val 12500"/>
            </a:avLst>
          </a:prstGeom>
          <a:solidFill>
            <a:srgbClr val="0000FF"/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0" y="160338"/>
            <a:ext cx="5230813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串的抽象数据类型的定义</a:t>
            </a:r>
            <a:endParaRPr kumimoji="1" lang="zh-CN" altLang="en-US" sz="3600">
              <a:solidFill>
                <a:srgbClr val="CC66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860800"/>
            <a:ext cx="7772400" cy="1778000"/>
          </a:xfrm>
        </p:spPr>
        <p:txBody>
          <a:bodyPr/>
          <a:lstStyle/>
          <a:p>
            <a:pPr eaLnBrk="1" hangingPunct="1"/>
            <a:r>
              <a:rPr kumimoji="1" lang="en-US" altLang="zh-CN" sz="2800" smtClean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ClearString (&amp;S)</a:t>
            </a:r>
            <a:br>
              <a:rPr kumimoji="1" lang="en-US" altLang="zh-CN" sz="2800" smtClean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mtClean="0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初始条件：串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已存在。</a:t>
            </a:r>
            <a:br>
              <a:rPr kumimoji="1"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操作结果：将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清为空串。</a:t>
            </a:r>
            <a:br>
              <a:rPr kumimoji="1" lang="zh-CN" altLang="en-US" sz="24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kumimoji="1" lang="zh-CN" altLang="en-US" sz="240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82000" y="6172200"/>
            <a:ext cx="381000" cy="381000"/>
          </a:xfrm>
          <a:prstGeom prst="star4">
            <a:avLst>
              <a:gd name="adj" fmla="val 12500"/>
            </a:avLst>
          </a:prstGeom>
          <a:solidFill>
            <a:srgbClr val="0000FF"/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684213" y="1628775"/>
            <a:ext cx="8075612" cy="1968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b="1">
                <a:solidFill>
                  <a:srgbClr val="6600CC"/>
                </a:solidFill>
                <a:latin typeface="Times New Roman" panose="02020603050405020304" pitchFamily="18" charset="0"/>
              </a:rPr>
              <a:t>StrDelete (&amp;S, pos, len)</a:t>
            </a:r>
            <a:endParaRPr kumimoji="1" lang="en-US" altLang="zh-CN" b="1">
              <a:solidFill>
                <a:srgbClr val="6600CC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初始条件：串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已存在，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1≤pos≤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StrLength(S)-len+1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操作结果：从串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中删除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第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pos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个字符起长度为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len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的子串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r>
              <a:rPr kumimoji="1" lang="zh-CN" altLang="en-US" sz="40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br>
              <a:rPr kumimoji="1" lang="zh-CN" altLang="en-US" sz="4000">
                <a:latin typeface="Times New Roman" panose="02020603050405020304" pitchFamily="18" charset="0"/>
                <a:ea typeface="楷体_GB2312" pitchFamily="49" charset="-122"/>
              </a:rPr>
            </a:br>
            <a:endParaRPr kumimoji="1" lang="zh-CN" altLang="en-US" sz="2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539750" y="5661025"/>
            <a:ext cx="211296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}ADT String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0" y="160338"/>
            <a:ext cx="5230813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串的抽象数据类型的定义</a:t>
            </a:r>
            <a:endParaRPr kumimoji="1" lang="zh-CN" altLang="en-US" sz="3600">
              <a:solidFill>
                <a:srgbClr val="CC66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  <p:bldP spid="2355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128838" y="2227263"/>
            <a:ext cx="1841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endParaRPr kumimoji="1" lang="zh-CN" altLang="zh-CN">
              <a:latin typeface="Times New Roman" panose="02020603050405020304" pitchFamily="18" charset="0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703660" y="4725144"/>
            <a:ext cx="8001000" cy="15636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对于串的基本操作集可以有不同的定义方法。在使用高级程序设计语言中的串类型时，应以该语言的参考手册为准。</a:t>
            </a:r>
            <a:endParaRPr kumimoji="1"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547664" y="1844824"/>
            <a:ext cx="5597525" cy="2654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gets(</a:t>
            </a:r>
            <a:r>
              <a:rPr kumimoji="1" lang="en-US" altLang="zh-CN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str</a:t>
            </a:r>
            <a:r>
              <a:rPr kumimoji="1"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dirty="0">
                <a:solidFill>
                  <a:srgbClr val="000099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输入一个串；</a:t>
            </a:r>
            <a:endParaRPr kumimoji="1"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kumimoji="1" lang="zh-CN" altLang="en-US" dirty="0">
                <a:solidFill>
                  <a:srgbClr val="000099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puts(</a:t>
            </a:r>
            <a:r>
              <a:rPr kumimoji="1" lang="en-US" altLang="zh-CN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str</a:t>
            </a:r>
            <a:r>
              <a:rPr kumimoji="1"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输出一个串；</a:t>
            </a:r>
            <a:endParaRPr kumimoji="1"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kumimoji="1" lang="zh-CN" altLang="en-US" dirty="0">
                <a:solidFill>
                  <a:srgbClr val="000099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strcat</a:t>
            </a:r>
            <a:r>
              <a:rPr kumimoji="1"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(str1, str2)</a:t>
            </a:r>
            <a:r>
              <a:rPr kumimoji="1" lang="en-US" altLang="zh-CN" dirty="0">
                <a:solidFill>
                  <a:srgbClr val="000099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串联接函数；</a:t>
            </a:r>
            <a:endParaRPr kumimoji="1"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kumimoji="1" lang="zh-CN" altLang="en-US" dirty="0">
                <a:solidFill>
                  <a:srgbClr val="000099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strcpy</a:t>
            </a:r>
            <a:r>
              <a:rPr kumimoji="1"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(str1, </a:t>
            </a:r>
            <a:r>
              <a:rPr kumimoji="1" lang="en-US" altLang="zh-CN" b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str2)</a:t>
            </a:r>
            <a:r>
              <a:rPr kumimoji="1" lang="en-US" altLang="zh-CN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串复制函数；</a:t>
            </a:r>
            <a:endParaRPr kumimoji="1"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kumimoji="1" lang="zh-CN" altLang="en-US" dirty="0">
                <a:solidFill>
                  <a:srgbClr val="000099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strcmp</a:t>
            </a:r>
            <a:r>
              <a:rPr kumimoji="1"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(str1, str2)</a:t>
            </a:r>
            <a:r>
              <a:rPr kumimoji="1" lang="en-US" altLang="zh-CN" dirty="0">
                <a:solidFill>
                  <a:srgbClr val="000099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串比较函数</a:t>
            </a:r>
            <a:r>
              <a:rPr kumimoji="1" lang="zh-CN" altLang="en-US" dirty="0">
                <a:solidFill>
                  <a:srgbClr val="000099"/>
                </a:solidFill>
                <a:latin typeface="Times New Roman" panose="02020603050405020304" pitchFamily="18" charset="0"/>
              </a:rPr>
              <a:t>；</a:t>
            </a:r>
            <a:endParaRPr kumimoji="1" lang="zh-CN" altLang="en-US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r>
              <a:rPr kumimoji="1" lang="zh-CN" altLang="en-US" dirty="0">
                <a:solidFill>
                  <a:srgbClr val="000099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strlen</a:t>
            </a:r>
            <a:r>
              <a:rPr kumimoji="1"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str</a:t>
            </a:r>
            <a:r>
              <a:rPr kumimoji="1"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dirty="0">
                <a:solidFill>
                  <a:srgbClr val="000099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求串长函数；</a:t>
            </a:r>
            <a:endParaRPr kumimoji="1"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827584" y="1124744"/>
            <a:ext cx="7177088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例如：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语言函数库中提供下列串处理函数：</a:t>
            </a:r>
            <a:endParaRPr kumimoji="1"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0" y="160338"/>
            <a:ext cx="5150769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kumimoji="1" lang="zh-CN" altLang="en-US"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</a:t>
            </a:r>
            <a:r>
              <a:rPr kumimoji="1" lang="zh-CN" altLang="en-US" sz="3600" b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言提供</a:t>
            </a:r>
            <a:r>
              <a:rPr kumimoji="1" lang="zh-CN" altLang="en-US"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kumimoji="1" lang="zh-CN" altLang="en-US" sz="3600" b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</a:t>
            </a:r>
            <a:r>
              <a:rPr kumimoji="1" lang="zh-CN" altLang="en-US"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处理函数</a:t>
            </a:r>
            <a:endParaRPr kumimoji="1" lang="zh-CN" altLang="en-US" sz="36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  <p:bldP spid="2458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1027"/>
          <p:cNvSpPr>
            <a:spLocks noChangeArrowheads="1"/>
          </p:cNvSpPr>
          <p:nvPr/>
        </p:nvSpPr>
        <p:spPr bwMode="auto">
          <a:xfrm>
            <a:off x="1187450" y="1557338"/>
            <a:ext cx="6400800" cy="115887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45791" dir="2021404" algn="ctr" rotWithShape="0">
              <a:schemeClr val="bg2"/>
            </a:outerShdw>
          </a:effectLst>
        </p:spPr>
        <p:txBody>
          <a:bodyPr anchor="b"/>
          <a:lstStyle/>
          <a:p>
            <a:pPr lvl="0" algn="ctr" eaLnBrk="1" hangingPunct="1"/>
            <a:r>
              <a:rPr lang="zh-CN" altLang="en-US" sz="6600" b="1" dirty="0" smtClean="0">
                <a:solidFill>
                  <a:srgbClr val="66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34" charset="0"/>
                <a:ea typeface="华文彩云" panose="02010800040101010101" pitchFamily="2" charset="-122"/>
              </a:rPr>
              <a:t>第四章 串</a:t>
            </a:r>
            <a:endParaRPr lang="zh-CN" altLang="en-US" sz="6600" b="1" dirty="0">
              <a:solidFill>
                <a:srgbClr val="6600CC"/>
              </a:solidFill>
              <a:effectLst>
                <a:outerShdw blurRad="38100" dist="38100" dir="2700000">
                  <a:srgbClr val="C0C0C0"/>
                </a:outerShdw>
              </a:effectLst>
              <a:latin typeface="Verdana" panose="020B0604030504040204" pitchFamily="34" charset="0"/>
              <a:ea typeface="华文彩云" panose="02010800040101010101" pitchFamily="2" charset="-122"/>
            </a:endParaRPr>
          </a:p>
        </p:txBody>
      </p:sp>
      <p:pic>
        <p:nvPicPr>
          <p:cNvPr id="4099" name="Picture 1029" descr="110303144780141095a6ea9378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89013" y="2825750"/>
            <a:ext cx="7439025" cy="3203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323850" y="1773238"/>
            <a:ext cx="8496300" cy="1692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串赋值</a:t>
            </a:r>
            <a:r>
              <a:rPr kumimoji="1"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StrAssign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、串复制</a:t>
            </a:r>
            <a:r>
              <a:rPr kumimoji="1"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StrCopy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、串比较</a:t>
            </a:r>
            <a:r>
              <a:rPr kumimoji="1"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StrCompare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、求串长</a:t>
            </a:r>
            <a:r>
              <a:rPr kumimoji="1"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StrLength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、串联接</a:t>
            </a:r>
            <a:r>
              <a:rPr kumimoji="1"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Concat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dirty="0">
                <a:solidFill>
                  <a:srgbClr val="000000"/>
                </a:solidFill>
              </a:rPr>
              <a:t>、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以及求子串</a:t>
            </a:r>
            <a:r>
              <a:rPr kumimoji="1"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SubString</a:t>
            </a:r>
            <a:r>
              <a:rPr kumimoji="1"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共六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种操作构成串类型的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最小操作子集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kumimoji="1"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22580" y="1196975"/>
            <a:ext cx="65849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在上述抽象数据类型定义的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13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种操作中，</a:t>
            </a:r>
            <a:endParaRPr kumimoji="1"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323850" y="3789363"/>
            <a:ext cx="8229600" cy="1692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即：这些操作不可能利用其它串操作来实现，</a:t>
            </a:r>
            <a:endParaRPr kumimoji="1"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  反之，其它串操作（除串清除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ClearString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和串销毁  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DestroyString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外）可在这个最小操作子集上实现。</a:t>
            </a:r>
            <a:endParaRPr kumimoji="1"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0" y="160338"/>
            <a:ext cx="5280613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</a:t>
            </a:r>
            <a:r>
              <a:rPr kumimoji="1" lang="zh-CN" altLang="en-US" sz="3600" b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小（基本）串操</a:t>
            </a:r>
            <a:r>
              <a:rPr kumimoji="1" lang="zh-CN" altLang="en-US"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作子集</a:t>
            </a:r>
            <a:endParaRPr kumimoji="1" lang="zh-CN" altLang="en-US" sz="36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utoUpdateAnimBg="0"/>
      <p:bldP spid="6042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2" name="Text Box 8">
            <a:hlinkClick r:id="" action="ppaction://hlinkshowjump?jump=firstslide"/>
          </p:cNvPr>
          <p:cNvSpPr txBox="1">
            <a:spLocks noChangeArrowheads="1"/>
          </p:cNvSpPr>
          <p:nvPr/>
        </p:nvSpPr>
        <p:spPr bwMode="auto">
          <a:xfrm>
            <a:off x="0" y="346075"/>
            <a:ext cx="7725576" cy="145886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200" b="1">
                <a:solidFill>
                  <a:schemeClr val="bg1"/>
                </a:solidFill>
                <a:latin typeface="Times New Roman" panose="02020603050405020304" pitchFamily="18" charset="0"/>
              </a:rPr>
              <a:t>int Index (String S, String T, int pos) </a:t>
            </a:r>
            <a:endParaRPr lang="en-US" altLang="zh-CN" sz="32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r>
              <a:rPr kumimoji="1" lang="en-US" altLang="zh-CN" b="1"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// T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为非空串。若主串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中第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pos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个字符之后存在与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相等的子串，</a:t>
            </a:r>
            <a:endParaRPr kumimoji="1" lang="zh-CN" altLang="en-US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// 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则返回第一个这样的子串在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中的位置，否则返回</a:t>
            </a:r>
            <a:r>
              <a:rPr kumimoji="1" lang="en-US" altLang="zh-CN" sz="20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kumimoji="1" lang="en-US" altLang="zh-CN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1066800" y="2667000"/>
            <a:ext cx="4191000" cy="2482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kumimoji="1"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kumimoji="1"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kumimoji="1"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kumimoji="1"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60000"/>
              </a:spcBef>
            </a:pPr>
            <a:endParaRPr kumimoji="1"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2" name="Text Box 8">
            <a:hlinkClick r:id="" action="ppaction://hlinkshowjump?jump=firstslide"/>
          </p:cNvPr>
          <p:cNvSpPr txBox="1">
            <a:spLocks noChangeArrowheads="1"/>
          </p:cNvSpPr>
          <p:nvPr/>
        </p:nvSpPr>
        <p:spPr bwMode="auto">
          <a:xfrm>
            <a:off x="0" y="346075"/>
            <a:ext cx="7661275" cy="60563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200" b="1">
                <a:solidFill>
                  <a:schemeClr val="bg1"/>
                </a:solidFill>
                <a:latin typeface="Times New Roman" panose="02020603050405020304" pitchFamily="18" charset="0"/>
              </a:rPr>
              <a:t>int Index (String S, String T, int pos) </a:t>
            </a:r>
            <a:endParaRPr lang="en-US" altLang="zh-CN" sz="32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r>
              <a:rPr kumimoji="1" lang="en-US" altLang="zh-CN" b="1"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// T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为非空串。若主串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中第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pos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个字符之后存在与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相等的子串，</a:t>
            </a:r>
            <a:endParaRPr kumimoji="1" lang="zh-CN" altLang="en-US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// 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则返回第一个这样的子串在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中的位置，否则返回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kumimoji="1" lang="en-US" altLang="zh-CN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kumimoji="1" lang="en-US" altLang="zh-CN" b="1">
                <a:latin typeface="Times New Roman" panose="02020603050405020304" pitchFamily="18" charset="0"/>
              </a:rPr>
              <a:t>  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if (pos &gt; 0) {</a:t>
            </a: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kumimoji="1" lang="en-US" altLang="zh-CN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kumimoji="1" lang="en-US" altLang="zh-CN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kumimoji="1" lang="en-US" altLang="zh-CN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kumimoji="1" lang="en-US" altLang="zh-CN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kumimoji="1" lang="en-US" altLang="zh-CN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kumimoji="1" lang="en-US" altLang="zh-CN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} // if</a:t>
            </a: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  return 0;         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// S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中不存在与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相等的子串</a:t>
            </a:r>
            <a:endParaRPr kumimoji="1" lang="zh-CN" altLang="en-US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} // Index</a:t>
            </a: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1071245" y="2133600"/>
            <a:ext cx="8001000" cy="561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n = StrLength(S);  m = StrLength(T);  i = pos;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1066800" y="2667000"/>
            <a:ext cx="4191000" cy="2482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kumimoji="1"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kumimoji="1"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kumimoji="1"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kumimoji="1"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60000"/>
              </a:spcBef>
            </a:pPr>
            <a:endParaRPr kumimoji="1"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2" name="Text Box 8">
            <a:hlinkClick r:id="" action="ppaction://hlinkshowjump?jump=firstslide"/>
          </p:cNvPr>
          <p:cNvSpPr txBox="1">
            <a:spLocks noChangeArrowheads="1"/>
          </p:cNvSpPr>
          <p:nvPr/>
        </p:nvSpPr>
        <p:spPr bwMode="auto">
          <a:xfrm>
            <a:off x="0" y="346075"/>
            <a:ext cx="7661275" cy="60563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200" b="1">
                <a:solidFill>
                  <a:schemeClr val="bg1"/>
                </a:solidFill>
                <a:latin typeface="Times New Roman" panose="02020603050405020304" pitchFamily="18" charset="0"/>
              </a:rPr>
              <a:t>int Index (String S, String T, int pos) </a:t>
            </a:r>
            <a:endParaRPr lang="en-US" altLang="zh-CN" sz="32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r>
              <a:rPr kumimoji="1" lang="en-US" altLang="zh-CN" b="1"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// T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为非空串。若主串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中第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pos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个字符之后存在与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相等的子串，</a:t>
            </a:r>
            <a:endParaRPr kumimoji="1" lang="zh-CN" altLang="en-US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// 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则返回第一个这样的子串在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中的位置，否则返回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kumimoji="1" lang="en-US" altLang="zh-CN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kumimoji="1" lang="en-US" altLang="zh-CN" b="1">
                <a:latin typeface="Times New Roman" panose="02020603050405020304" pitchFamily="18" charset="0"/>
              </a:rPr>
              <a:t>  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if (pos &gt; 0) {</a:t>
            </a: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kumimoji="1" lang="en-US" altLang="zh-CN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kumimoji="1" lang="en-US" altLang="zh-CN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kumimoji="1" lang="en-US" altLang="zh-CN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kumimoji="1" lang="en-US" altLang="zh-CN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kumimoji="1" lang="en-US" altLang="zh-CN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kumimoji="1" lang="en-US" altLang="zh-CN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} // if</a:t>
            </a: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  return 0;         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// S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中不存在与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相等的子串</a:t>
            </a:r>
            <a:endParaRPr kumimoji="1" lang="zh-CN" altLang="en-US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} // Index</a:t>
            </a: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1071245" y="2133600"/>
            <a:ext cx="8001000" cy="561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n = StrLength(S);  m = StrLength(T);  i = pos;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1066800" y="2667000"/>
            <a:ext cx="4191000" cy="2482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kumimoji="1"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kumimoji="1"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kumimoji="1"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kumimoji="1"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60000"/>
              </a:spcBef>
            </a:pPr>
            <a:endParaRPr kumimoji="1"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1547813" y="3213100"/>
            <a:ext cx="6019800" cy="1501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SubString (sub, S, i, m);</a:t>
            </a:r>
            <a:endParaRPr kumimoji="1" lang="en-US" altLang="zh-CN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if (StrCompare(sub, T) != 0)   ++i ;</a:t>
            </a:r>
            <a:endParaRPr kumimoji="1" lang="en-US" altLang="zh-CN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else return i ;</a:t>
            </a:r>
            <a:endParaRPr kumimoji="1" lang="en-US" altLang="zh-CN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2" name="Text Box 8">
            <a:hlinkClick r:id="" action="ppaction://hlinkshowjump?jump=firstslide"/>
          </p:cNvPr>
          <p:cNvSpPr txBox="1">
            <a:spLocks noChangeArrowheads="1"/>
          </p:cNvSpPr>
          <p:nvPr/>
        </p:nvSpPr>
        <p:spPr bwMode="auto">
          <a:xfrm>
            <a:off x="0" y="346075"/>
            <a:ext cx="7661275" cy="60563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200" b="1">
                <a:solidFill>
                  <a:schemeClr val="bg1"/>
                </a:solidFill>
                <a:latin typeface="Times New Roman" panose="02020603050405020304" pitchFamily="18" charset="0"/>
              </a:rPr>
              <a:t>int Index (String S, String T, int pos) </a:t>
            </a:r>
            <a:endParaRPr lang="en-US" altLang="zh-CN" sz="32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r>
              <a:rPr kumimoji="1" lang="en-US" altLang="zh-CN" b="1"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// T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为非空串。若主串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中第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pos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个字符之后存在与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相等的子串，</a:t>
            </a:r>
            <a:endParaRPr kumimoji="1" lang="zh-CN" altLang="en-US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// 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则返回第一个这样的子串在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中的位置，否则返回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kumimoji="1" lang="en-US" altLang="zh-CN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kumimoji="1" lang="en-US" altLang="zh-CN" b="1">
                <a:latin typeface="Times New Roman" panose="02020603050405020304" pitchFamily="18" charset="0"/>
              </a:rPr>
              <a:t>  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if (pos &gt; 0) {</a:t>
            </a: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kumimoji="1" lang="en-US" altLang="zh-CN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kumimoji="1" lang="en-US" altLang="zh-CN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kumimoji="1" lang="en-US" altLang="zh-CN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kumimoji="1" lang="en-US" altLang="zh-CN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kumimoji="1" lang="en-US" altLang="zh-CN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kumimoji="1" lang="en-US" altLang="zh-CN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} // if</a:t>
            </a: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  return 0;         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// S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中不存在与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相等的子串</a:t>
            </a:r>
            <a:endParaRPr kumimoji="1" lang="zh-CN" altLang="en-US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} // Index</a:t>
            </a: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1071245" y="2133600"/>
            <a:ext cx="8001000" cy="561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n = StrLength(S);  m = StrLength(T);  i = pos;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1066800" y="2667000"/>
            <a:ext cx="4191000" cy="2482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while </a:t>
            </a:r>
            <a:r>
              <a:rPr kumimoji="1"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&lt;= </a:t>
            </a:r>
            <a:r>
              <a:rPr kumimoji="1"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n-m+1</a:t>
            </a:r>
            <a:r>
              <a:rPr kumimoji="1"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endParaRPr kumimoji="1"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kumimoji="1"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kumimoji="1"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kumimoji="1"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60000"/>
              </a:spcBef>
            </a:pP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 // while</a:t>
            </a:r>
            <a:endParaRPr kumimoji="1"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1547813" y="3213100"/>
            <a:ext cx="6019800" cy="1501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SubString (sub, S, i, m);</a:t>
            </a:r>
            <a:endParaRPr kumimoji="1" lang="en-US" altLang="zh-CN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if (StrCompare(sub, T) != 0)   ++i ;</a:t>
            </a:r>
            <a:endParaRPr kumimoji="1" lang="en-US" altLang="zh-CN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else return i ;</a:t>
            </a:r>
            <a:endParaRPr kumimoji="1" lang="en-US" altLang="zh-CN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sz="3600" smtClean="0"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kumimoji="1" lang="zh-CN" altLang="en-US" sz="3600" smtClean="0">
                <a:latin typeface="黑体" panose="02010609060101010101" pitchFamily="49" charset="-122"/>
                <a:ea typeface="黑体" panose="02010609060101010101" pitchFamily="49" charset="-122"/>
              </a:rPr>
              <a:t>串的存储结构</a:t>
            </a:r>
            <a:endParaRPr kumimoji="1" lang="zh-CN" altLang="en-US" sz="360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03" name="Text Box 28"/>
          <p:cNvSpPr txBox="1">
            <a:spLocks noChangeArrowheads="1"/>
          </p:cNvSpPr>
          <p:nvPr/>
        </p:nvSpPr>
        <p:spPr bwMode="auto">
          <a:xfrm>
            <a:off x="611188" y="1485900"/>
            <a:ext cx="7850187" cy="1924050"/>
          </a:xfrm>
          <a:prstGeom prst="rect">
            <a:avLst/>
          </a:prstGeom>
          <a:noFill/>
          <a:ln w="38100" cmpd="thinThick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 </a:t>
            </a:r>
            <a:r>
              <a:rPr lang="zh-CN" altLang="en-US" b="1" dirty="0"/>
              <a:t>串的存储结构与线性表相同，也分为</a:t>
            </a:r>
            <a:r>
              <a:rPr lang="zh-CN" altLang="en-US" b="1" dirty="0" smtClean="0"/>
              <a:t>两种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）顺序</a:t>
            </a:r>
            <a:r>
              <a:rPr lang="zh-CN" altLang="en-US" b="1" dirty="0"/>
              <a:t>存储</a:t>
            </a:r>
            <a:endParaRPr lang="zh-CN" altLang="en-US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 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）链式</a:t>
            </a:r>
            <a:r>
              <a:rPr lang="zh-CN" altLang="en-US" b="1" dirty="0"/>
              <a:t>存储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533400" y="3505200"/>
            <a:ext cx="8382000" cy="31394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#define </a:t>
            </a:r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MAXSTRLEN  255   (</a:t>
            </a:r>
            <a:r>
              <a:rPr kumimoji="1"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预定义最大串长度</a:t>
            </a:r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kumimoji="1" lang="en-US" altLang="zh-CN" dirty="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//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用户可在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255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以内定义最大串长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kumimoji="1"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en-US" altLang="zh-CN" b="1" dirty="0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typedef</a:t>
            </a:r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unsigned char </a:t>
            </a:r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SString</a:t>
            </a:r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[MAXSTRLEN + 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];</a:t>
            </a:r>
            <a:endParaRPr kumimoji="1" lang="en-US" altLang="zh-CN" dirty="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// 0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号单元存放串的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长度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如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PASCAL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，或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在串值后面加入一个不记入串长度的结束标记符，如用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“\0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表示串值的终结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如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C)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79388" y="195263"/>
            <a:ext cx="3965575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4.2.1 </a:t>
            </a:r>
            <a:r>
              <a:rPr kumimoji="1" lang="zh-CN" altLang="en-US" sz="36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顺序存储结构</a:t>
            </a:r>
            <a:endParaRPr kumimoji="1" lang="zh-CN" altLang="en-US" sz="36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539750" y="1484313"/>
            <a:ext cx="7772400" cy="1798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</a:rPr>
              <a:t>串的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顺序存储结构是用一组地址连续的存储 单元来存储串中的字符序列。按照预定义的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大小，为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每个定义的串变量分配一个固定长度的存储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区。一般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用定长数组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来表示。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539750" y="1341438"/>
            <a:ext cx="8299450" cy="36379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b="1" dirty="0">
                <a:solidFill>
                  <a:srgbClr val="1560AB"/>
                </a:solidFill>
                <a:latin typeface="Times New Roman" panose="02020603050405020304" pitchFamily="18" charset="0"/>
                <a:ea typeface="楷体_GB2312" pitchFamily="49" charset="-122"/>
              </a:rPr>
              <a:t>顺序存储方式的缺点：</a:t>
            </a:r>
            <a:endParaRPr kumimoji="1" lang="zh-CN" altLang="en-US" sz="2400" b="1" dirty="0">
              <a:solidFill>
                <a:srgbClr val="1560AB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400" b="1" dirty="0">
                <a:solidFill>
                  <a:srgbClr val="1560AB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kumimoji="1" lang="zh-CN" altLang="en-US" sz="2400" b="1" dirty="0">
              <a:solidFill>
                <a:srgbClr val="1560AB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400" b="1" dirty="0">
                <a:solidFill>
                  <a:srgbClr val="1560AB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kumimoji="1" lang="zh-CN" altLang="en-US" sz="2400" b="1" dirty="0" smtClean="0">
                <a:solidFill>
                  <a:srgbClr val="1560AB"/>
                </a:solidFill>
                <a:latin typeface="Times New Roman" panose="02020603050405020304" pitchFamily="18" charset="0"/>
                <a:ea typeface="楷体_GB2312" pitchFamily="49" charset="-122"/>
              </a:rPr>
              <a:t>   对于</a:t>
            </a:r>
            <a:r>
              <a:rPr kumimoji="1" lang="zh-CN" altLang="en-US" sz="2400" b="1" dirty="0">
                <a:solidFill>
                  <a:srgbClr val="1560AB"/>
                </a:solidFill>
                <a:latin typeface="Times New Roman" panose="02020603050405020304" pitchFamily="18" charset="0"/>
                <a:ea typeface="楷体_GB2312" pitchFamily="49" charset="-122"/>
              </a:rPr>
              <a:t>字符串的操作，比如两串的连接</a:t>
            </a:r>
            <a:r>
              <a:rPr kumimoji="1" lang="en-US" altLang="zh-CN" sz="2400" b="1" dirty="0" err="1">
                <a:solidFill>
                  <a:srgbClr val="1560AB"/>
                </a:solidFill>
                <a:latin typeface="Times New Roman" panose="02020603050405020304" pitchFamily="18" charset="0"/>
                <a:ea typeface="楷体_GB2312" pitchFamily="49" charset="-122"/>
              </a:rPr>
              <a:t>Concat</a:t>
            </a:r>
            <a:r>
              <a:rPr kumimoji="1" lang="zh-CN" altLang="en-US" sz="2400" b="1" dirty="0">
                <a:solidFill>
                  <a:srgbClr val="1560AB"/>
                </a:solidFill>
                <a:latin typeface="Times New Roman" panose="02020603050405020304" pitchFamily="18" charset="0"/>
                <a:ea typeface="楷体_GB2312" pitchFamily="49" charset="-122"/>
              </a:rPr>
              <a:t>，新串的插入</a:t>
            </a:r>
            <a:r>
              <a:rPr kumimoji="1" lang="en-US" altLang="zh-CN" sz="2400" b="1" dirty="0" err="1">
                <a:solidFill>
                  <a:srgbClr val="1560AB"/>
                </a:solidFill>
                <a:latin typeface="Times New Roman" panose="02020603050405020304" pitchFamily="18" charset="0"/>
                <a:ea typeface="楷体_GB2312" pitchFamily="49" charset="-122"/>
              </a:rPr>
              <a:t>StrInsert</a:t>
            </a:r>
            <a:r>
              <a:rPr kumimoji="1" lang="en-US" altLang="zh-CN" sz="2400" b="1" dirty="0">
                <a:solidFill>
                  <a:srgbClr val="1560AB"/>
                </a:solidFill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kumimoji="1" lang="zh-CN" altLang="en-US" sz="2400" b="1" dirty="0">
                <a:solidFill>
                  <a:srgbClr val="1560AB"/>
                </a:solidFill>
                <a:latin typeface="Times New Roman" panose="02020603050405020304" pitchFamily="18" charset="0"/>
                <a:ea typeface="楷体_GB2312" pitchFamily="49" charset="-122"/>
              </a:rPr>
              <a:t>以及字符串的替换</a:t>
            </a:r>
            <a:r>
              <a:rPr kumimoji="1" lang="en-US" altLang="zh-CN" sz="2400" b="1" dirty="0">
                <a:solidFill>
                  <a:srgbClr val="1560AB"/>
                </a:solidFill>
                <a:latin typeface="Times New Roman" panose="02020603050405020304" pitchFamily="18" charset="0"/>
                <a:ea typeface="楷体_GB2312" pitchFamily="49" charset="-122"/>
              </a:rPr>
              <a:t>Replace,  </a:t>
            </a:r>
            <a:r>
              <a:rPr kumimoji="1" lang="zh-CN" altLang="en-US" sz="2400" b="1" dirty="0">
                <a:solidFill>
                  <a:srgbClr val="1560AB"/>
                </a:solidFill>
                <a:latin typeface="Times New Roman" panose="02020603050405020304" pitchFamily="18" charset="0"/>
                <a:ea typeface="楷体_GB2312" pitchFamily="49" charset="-122"/>
              </a:rPr>
              <a:t>都有可能使得串序列的长度超过数组的长度</a:t>
            </a:r>
            <a:r>
              <a:rPr kumimoji="1" lang="en-US" altLang="zh-CN" sz="2400" b="1" dirty="0" smtClean="0">
                <a:solidFill>
                  <a:srgbClr val="1560AB"/>
                </a:solidFill>
                <a:latin typeface="Times New Roman" panose="02020603050405020304" pitchFamily="18" charset="0"/>
                <a:ea typeface="楷体_GB2312" pitchFamily="49" charset="-122"/>
              </a:rPr>
              <a:t>MAXSTRLEN</a:t>
            </a:r>
            <a:r>
              <a:rPr kumimoji="1" lang="zh-CN" altLang="en-US" sz="2400" b="1" dirty="0" smtClean="0">
                <a:solidFill>
                  <a:srgbClr val="1560AB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r>
              <a:rPr kumimoji="1" lang="en-US" altLang="zh-CN" sz="2400" b="1" dirty="0" smtClean="0">
                <a:solidFill>
                  <a:srgbClr val="1560AB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kumimoji="1" lang="en-US" altLang="zh-CN" sz="2400" b="1" dirty="0">
              <a:solidFill>
                <a:srgbClr val="1560AB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400" b="1" dirty="0">
                <a:solidFill>
                  <a:srgbClr val="1560AB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endParaRPr kumimoji="1" lang="en-US" altLang="zh-CN" sz="2400" b="1" dirty="0">
              <a:solidFill>
                <a:srgbClr val="1560AB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串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的实际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长度超过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预定义长度的串值则被舍去，称之为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sz="2400" b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截断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r>
              <a:rPr kumimoji="1" lang="zh-CN" altLang="en-US" sz="2400" b="1" dirty="0" smtClean="0">
                <a:solidFill>
                  <a:srgbClr val="1560AB"/>
                </a:solidFill>
                <a:latin typeface="Times New Roman" panose="02020603050405020304" pitchFamily="18" charset="0"/>
                <a:ea typeface="楷体_GB2312" pitchFamily="49" charset="-122"/>
              </a:rPr>
              <a:t>。在</a:t>
            </a:r>
            <a:r>
              <a:rPr kumimoji="1" lang="zh-CN" altLang="en-US" sz="2400" b="1" dirty="0">
                <a:solidFill>
                  <a:srgbClr val="1560AB"/>
                </a:solidFill>
                <a:latin typeface="Times New Roman" panose="02020603050405020304" pitchFamily="18" charset="0"/>
                <a:ea typeface="楷体_GB2312" pitchFamily="49" charset="-122"/>
              </a:rPr>
              <a:t>字符串操作中，这种截断情况经常</a:t>
            </a:r>
            <a:r>
              <a:rPr kumimoji="1" lang="zh-CN" altLang="en-US" sz="2400" b="1" dirty="0" smtClean="0">
                <a:solidFill>
                  <a:srgbClr val="1560AB"/>
                </a:solidFill>
                <a:latin typeface="Times New Roman" panose="02020603050405020304" pitchFamily="18" charset="0"/>
                <a:ea typeface="楷体_GB2312" pitchFamily="49" charset="-122"/>
              </a:rPr>
              <a:t>发生</a:t>
            </a:r>
            <a:r>
              <a:rPr kumimoji="1" lang="zh-CN" altLang="en-US" sz="2400" b="1" dirty="0">
                <a:solidFill>
                  <a:srgbClr val="1560AB"/>
                </a:solidFill>
                <a:latin typeface="Times New Roman" panose="02020603050405020304" pitchFamily="18" charset="0"/>
                <a:ea typeface="楷体_GB2312" pitchFamily="49" charset="-122"/>
              </a:rPr>
              <a:t>！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468313" y="188913"/>
            <a:ext cx="1216025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特 点</a:t>
            </a:r>
            <a:endParaRPr kumimoji="1" lang="zh-CN" altLang="en-US" sz="36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1403350" y="1136650"/>
            <a:ext cx="6378575" cy="488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600" b="1">
                <a:solidFill>
                  <a:srgbClr val="0000FF"/>
                </a:solidFill>
                <a:latin typeface="Times New Roman" panose="02020603050405020304" pitchFamily="18" charset="0"/>
              </a:rPr>
              <a:t>Concat(SString &amp;T, SString S1, SString S2)</a:t>
            </a:r>
            <a:endParaRPr kumimoji="1" lang="en-US" altLang="zh-CN" sz="26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475" name="AutoShape 3"/>
          <p:cNvSpPr>
            <a:spLocks noChangeArrowheads="1"/>
          </p:cNvSpPr>
          <p:nvPr/>
        </p:nvSpPr>
        <p:spPr bwMode="auto">
          <a:xfrm>
            <a:off x="4356100" y="1628775"/>
            <a:ext cx="3167063" cy="936625"/>
          </a:xfrm>
          <a:prstGeom prst="wedgeEllipseCallout">
            <a:avLst>
              <a:gd name="adj1" fmla="val -46139"/>
              <a:gd name="adj2" fmla="val -46440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</p:spPr>
        <p:txBody>
          <a:bodyPr anchor="ctr"/>
          <a:lstStyle/>
          <a:p>
            <a:pPr eaLnBrk="0" hangingPunct="0"/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用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返回由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S1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S2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联接而成的新串</a:t>
            </a:r>
            <a:endParaRPr kumimoji="1" lang="zh-CN" altLang="en-US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0" y="3825875"/>
            <a:ext cx="9013825" cy="968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值的产生可能有下面三种情况：</a:t>
            </a: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S1[0]+S2[0] ≤ MAXSTRLEN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，得到的串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值是正确的结果</a:t>
            </a: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477" name="AutoShape 5"/>
          <p:cNvSpPr>
            <a:spLocks noChangeArrowheads="1"/>
          </p:cNvSpPr>
          <p:nvPr/>
        </p:nvSpPr>
        <p:spPr bwMode="auto">
          <a:xfrm>
            <a:off x="1997075" y="2519363"/>
            <a:ext cx="279400" cy="428625"/>
          </a:xfrm>
          <a:prstGeom prst="upArrow">
            <a:avLst>
              <a:gd name="adj1" fmla="val 50000"/>
              <a:gd name="adj2" fmla="val 38352"/>
            </a:avLst>
          </a:prstGeom>
          <a:solidFill>
            <a:schemeClr val="bg1"/>
          </a:solidFill>
          <a:ln w="57150">
            <a:solidFill>
              <a:schemeClr val="tx1"/>
            </a:solidFill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5478" name="AutoShape 6"/>
          <p:cNvSpPr>
            <a:spLocks noChangeArrowheads="1"/>
          </p:cNvSpPr>
          <p:nvPr/>
        </p:nvSpPr>
        <p:spPr bwMode="auto">
          <a:xfrm>
            <a:off x="5102225" y="2538413"/>
            <a:ext cx="204788" cy="428625"/>
          </a:xfrm>
          <a:prstGeom prst="upArrow">
            <a:avLst>
              <a:gd name="adj1" fmla="val 50000"/>
              <a:gd name="adj2" fmla="val 52325"/>
            </a:avLst>
          </a:prstGeom>
          <a:solidFill>
            <a:schemeClr val="bg1"/>
          </a:solidFill>
          <a:ln w="57150">
            <a:solidFill>
              <a:schemeClr val="tx1"/>
            </a:solidFill>
            <a:miter lim="800000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5479" name="AutoShape 7"/>
          <p:cNvSpPr>
            <a:spLocks noChangeArrowheads="1"/>
          </p:cNvSpPr>
          <p:nvPr/>
        </p:nvSpPr>
        <p:spPr bwMode="auto">
          <a:xfrm>
            <a:off x="4518025" y="5527675"/>
            <a:ext cx="4424363" cy="1136650"/>
          </a:xfrm>
          <a:prstGeom prst="wedgeEllipseCallout">
            <a:avLst>
              <a:gd name="adj1" fmla="val -7120"/>
              <a:gd name="adj2" fmla="val -61032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</p:spPr>
        <p:txBody>
          <a:bodyPr anchor="ctr"/>
          <a:lstStyle/>
          <a:p>
            <a:pPr eaLnBrk="0" hangingPunct="0"/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串的实际长度可在预定义长度的范围内随意，超过预定义长度的值则截去</a:t>
            </a:r>
            <a:endParaRPr kumimoji="1" lang="zh-CN" altLang="en-US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0" y="5805488"/>
            <a:ext cx="9144000" cy="822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、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S1[0]= MAXSTRLEN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，得到的串值并非联接的结果，而和串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S1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相等。</a:t>
            </a: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4941888"/>
            <a:ext cx="9144000" cy="822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S1[0]&lt; MAXSTRLEN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，而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S1[0]+S2[0] &gt; MAXSTRLEN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，串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S2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的一部分将“截断”。</a:t>
            </a: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1"/>
          <p:cNvGrpSpPr/>
          <p:nvPr/>
        </p:nvGrpSpPr>
        <p:grpSpPr bwMode="auto">
          <a:xfrm>
            <a:off x="358775" y="1847850"/>
            <a:ext cx="7015163" cy="1833563"/>
            <a:chOff x="370" y="1446"/>
            <a:chExt cx="4419" cy="1155"/>
          </a:xfrm>
        </p:grpSpPr>
        <p:sp>
          <p:nvSpPr>
            <p:cNvPr id="28692" name="Rectangle 12"/>
            <p:cNvSpPr>
              <a:spLocks noChangeArrowheads="1"/>
            </p:cNvSpPr>
            <p:nvPr/>
          </p:nvSpPr>
          <p:spPr bwMode="auto">
            <a:xfrm>
              <a:off x="725" y="1446"/>
              <a:ext cx="2833" cy="43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93" name="Rectangle 13"/>
            <p:cNvSpPr>
              <a:spLocks noChangeArrowheads="1"/>
            </p:cNvSpPr>
            <p:nvPr/>
          </p:nvSpPr>
          <p:spPr bwMode="auto">
            <a:xfrm>
              <a:off x="414" y="153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94" name="Rectangle 14"/>
            <p:cNvSpPr>
              <a:spLocks noChangeArrowheads="1"/>
            </p:cNvSpPr>
            <p:nvPr/>
          </p:nvSpPr>
          <p:spPr bwMode="auto">
            <a:xfrm>
              <a:off x="738" y="2166"/>
              <a:ext cx="1775" cy="435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95" name="Rectangle 15"/>
            <p:cNvSpPr>
              <a:spLocks noChangeArrowheads="1"/>
            </p:cNvSpPr>
            <p:nvPr/>
          </p:nvSpPr>
          <p:spPr bwMode="auto">
            <a:xfrm>
              <a:off x="3284" y="2155"/>
              <a:ext cx="1505" cy="435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96" name="Rectangle 16"/>
            <p:cNvSpPr>
              <a:spLocks noChangeArrowheads="1"/>
            </p:cNvSpPr>
            <p:nvPr/>
          </p:nvSpPr>
          <p:spPr bwMode="auto">
            <a:xfrm>
              <a:off x="2888" y="2210"/>
              <a:ext cx="40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S2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97" name="Rectangle 17"/>
            <p:cNvSpPr>
              <a:spLocks noChangeArrowheads="1"/>
            </p:cNvSpPr>
            <p:nvPr/>
          </p:nvSpPr>
          <p:spPr bwMode="auto">
            <a:xfrm>
              <a:off x="370" y="2198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S1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8"/>
          <p:cNvGrpSpPr/>
          <p:nvPr/>
        </p:nvGrpSpPr>
        <p:grpSpPr bwMode="auto">
          <a:xfrm>
            <a:off x="5003800" y="2995613"/>
            <a:ext cx="2371725" cy="673100"/>
            <a:chOff x="3150" y="1951"/>
            <a:chExt cx="1494" cy="424"/>
          </a:xfrm>
        </p:grpSpPr>
        <p:sp>
          <p:nvSpPr>
            <p:cNvPr id="28685" name="Rectangle 19"/>
            <p:cNvSpPr>
              <a:spLocks noChangeArrowheads="1"/>
            </p:cNvSpPr>
            <p:nvPr/>
          </p:nvSpPr>
          <p:spPr bwMode="auto">
            <a:xfrm>
              <a:off x="3150" y="1951"/>
              <a:ext cx="1493" cy="4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6" name="Line 20"/>
            <p:cNvSpPr>
              <a:spLocks noChangeShapeType="1"/>
            </p:cNvSpPr>
            <p:nvPr/>
          </p:nvSpPr>
          <p:spPr bwMode="auto">
            <a:xfrm>
              <a:off x="4044" y="2138"/>
              <a:ext cx="129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7" name="Line 21"/>
            <p:cNvSpPr>
              <a:spLocks noChangeShapeType="1"/>
            </p:cNvSpPr>
            <p:nvPr/>
          </p:nvSpPr>
          <p:spPr bwMode="auto">
            <a:xfrm>
              <a:off x="4056" y="1951"/>
              <a:ext cx="1" cy="4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8" name="Line 22"/>
            <p:cNvSpPr>
              <a:spLocks noChangeShapeType="1"/>
            </p:cNvSpPr>
            <p:nvPr/>
          </p:nvSpPr>
          <p:spPr bwMode="auto">
            <a:xfrm>
              <a:off x="4083" y="1963"/>
              <a:ext cx="211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9" name="Line 23"/>
            <p:cNvSpPr>
              <a:spLocks noChangeShapeType="1"/>
            </p:cNvSpPr>
            <p:nvPr/>
          </p:nvSpPr>
          <p:spPr bwMode="auto">
            <a:xfrm>
              <a:off x="4251" y="1963"/>
              <a:ext cx="211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90" name="Line 24"/>
            <p:cNvSpPr>
              <a:spLocks noChangeShapeType="1"/>
            </p:cNvSpPr>
            <p:nvPr/>
          </p:nvSpPr>
          <p:spPr bwMode="auto">
            <a:xfrm>
              <a:off x="4419" y="1963"/>
              <a:ext cx="211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91" name="Line 25"/>
            <p:cNvSpPr>
              <a:spLocks noChangeShapeType="1"/>
            </p:cNvSpPr>
            <p:nvPr/>
          </p:nvSpPr>
          <p:spPr bwMode="auto">
            <a:xfrm>
              <a:off x="4537" y="1963"/>
              <a:ext cx="107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8684" name="Rectangle 27"/>
          <p:cNvSpPr>
            <a:spLocks noChangeArrowheads="1"/>
          </p:cNvSpPr>
          <p:nvPr/>
        </p:nvSpPr>
        <p:spPr bwMode="black">
          <a:xfrm>
            <a:off x="0" y="188913"/>
            <a:ext cx="7391400" cy="563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kumimoji="1" lang="zh-CN" altLang="en-US" sz="36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串的联接算法中需分三种情况处理</a:t>
            </a:r>
            <a:endParaRPr kumimoji="1" lang="zh-CN" altLang="en-US" sz="36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autoUpdateAnimBg="0"/>
      <p:bldP spid="105475" grpId="0" animBg="1" autoUpdateAnimBg="0"/>
      <p:bldP spid="105476" grpId="0" autoUpdateAnimBg="0"/>
      <p:bldP spid="105477" grpId="0" animBg="1"/>
      <p:bldP spid="105478" grpId="0" animBg="1"/>
      <p:bldP spid="105479" grpId="0" animBg="1" autoUpdateAnimBg="0"/>
      <p:bldP spid="105480" grpId="0" autoUpdateAnimBg="0"/>
      <p:bldP spid="10548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179388" y="136525"/>
            <a:ext cx="2501006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串联接算</a:t>
            </a:r>
            <a:r>
              <a:rPr kumimoji="1" lang="zh-CN" altLang="en-US" sz="3600" b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法</a:t>
            </a:r>
            <a:endParaRPr kumimoji="1" lang="zh-CN" altLang="en-US" sz="36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串的定义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3995"/>
            <a:ext cx="8229600" cy="52482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串的逻辑结构与线性表相似，不同之处在于串针对的是字符集，也就是串的元素都是字符。</a:t>
            </a: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对于串的基本操作与线性表有很大差别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）线性表更关注的是单个元素的操作，如查找一个元素、插入或删除一个元素等。</a:t>
            </a: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）串更多的是与“子串”相关的操作，如查找子串的位置、得到指定位置的子串、替换子串等。</a:t>
            </a: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179388" y="136525"/>
            <a:ext cx="6075702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串联接算</a:t>
            </a:r>
            <a:r>
              <a:rPr kumimoji="1" lang="zh-CN" altLang="en-US" sz="3600" b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法（</a:t>
            </a:r>
            <a:r>
              <a:rPr kumimoji="1" lang="en-US" altLang="zh-CN" sz="3600" b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S[0]</a:t>
            </a:r>
            <a:r>
              <a:rPr kumimoji="1" lang="zh-CN" altLang="en-US" sz="3600" b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为串长度）</a:t>
            </a:r>
            <a:endParaRPr kumimoji="1" lang="zh-CN" altLang="en-US" sz="36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539750" y="1412875"/>
            <a:ext cx="8001000" cy="1310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Status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Concat(SString &amp;T, SString S1, SString S2) 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// 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用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返回由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S1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S2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联接而成的新串。若未截断，则返回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TRUE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，否则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FALSE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179388" y="136525"/>
            <a:ext cx="6075702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串联接算</a:t>
            </a:r>
            <a:r>
              <a:rPr kumimoji="1" lang="zh-CN" altLang="en-US" sz="3600" b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法（</a:t>
            </a:r>
            <a:r>
              <a:rPr kumimoji="1" lang="en-US" altLang="zh-CN" sz="3600" b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S[0]</a:t>
            </a:r>
            <a:r>
              <a:rPr kumimoji="1" lang="zh-CN" altLang="en-US" sz="3600" b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为串长度）</a:t>
            </a:r>
            <a:endParaRPr kumimoji="1" lang="zh-CN" altLang="en-US" sz="36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685800" y="3810000"/>
            <a:ext cx="7702550" cy="2227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</a:rPr>
              <a:t>   T[1..S1[0]] = S1[1..S1[0]];</a:t>
            </a:r>
            <a:endParaRPr kumimoji="1" lang="en-US" altLang="zh-CN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</a:rPr>
              <a:t>   T[S1[0]+1..S1[0]+S2[0]] = S2[1..S2[0]];</a:t>
            </a:r>
            <a:endParaRPr kumimoji="1" lang="en-US" altLang="zh-CN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</a:rPr>
              <a:t>   T[0] = S1[0]+S2[0];  </a:t>
            </a:r>
            <a:endParaRPr kumimoji="1" lang="en-US" altLang="zh-CN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</a:rPr>
              <a:t>   uncut = </a:t>
            </a:r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</a:rPr>
              <a:t>TRUE</a:t>
            </a:r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</a:rPr>
              <a:t>;     </a:t>
            </a:r>
            <a:endParaRPr kumimoji="1" lang="en-US" altLang="zh-CN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>
                <a:latin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r>
              <a:rPr kumimoji="1" lang="en-US" altLang="zh-CN">
                <a:latin typeface="Times New Roman" panose="02020603050405020304" pitchFamily="18" charset="0"/>
              </a:rPr>
              <a:t>                                                  </a:t>
            </a:r>
            <a:endParaRPr kumimoji="1" lang="en-US" altLang="zh-CN">
              <a:latin typeface="Times New Roman" panose="02020603050405020304" pitchFamily="18" charset="0"/>
            </a:endParaRP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762000" y="2867025"/>
            <a:ext cx="5461000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if</a:t>
            </a:r>
            <a:r>
              <a:rPr kumimoji="1"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(S1[0]+S2[0] &lt;= MAXSTRLEN)</a:t>
            </a:r>
            <a:r>
              <a:rPr kumimoji="1" lang="en-US" altLang="zh-CN">
                <a:latin typeface="Times New Roman" panose="02020603050405020304" pitchFamily="18" charset="0"/>
              </a:rPr>
              <a:t> </a:t>
            </a:r>
            <a:endParaRPr kumimoji="1" lang="en-US" altLang="zh-CN">
              <a:latin typeface="Times New Roman" panose="02020603050405020304" pitchFamily="18" charset="0"/>
            </a:endParaRPr>
          </a:p>
          <a:p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</a:rPr>
              <a:t>{ </a:t>
            </a:r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</a:rPr>
              <a:t>// </a:t>
            </a:r>
            <a:r>
              <a:rPr kumimoji="1" lang="zh-CN" altLang="en-US" sz="2400">
                <a:solidFill>
                  <a:srgbClr val="0000CC"/>
                </a:solidFill>
                <a:latin typeface="Times New Roman" panose="02020603050405020304" pitchFamily="18" charset="0"/>
              </a:rPr>
              <a:t>未截断</a:t>
            </a:r>
            <a:endParaRPr kumimoji="1" lang="zh-CN" altLang="en-US" sz="240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56" name="AutoShape 36"/>
          <p:cNvSpPr>
            <a:spLocks noChangeArrowheads="1"/>
          </p:cNvSpPr>
          <p:nvPr/>
        </p:nvSpPr>
        <p:spPr bwMode="auto">
          <a:xfrm>
            <a:off x="4876800" y="3352800"/>
            <a:ext cx="2286000" cy="533400"/>
          </a:xfrm>
          <a:prstGeom prst="cloudCallout">
            <a:avLst>
              <a:gd name="adj1" fmla="val -66042"/>
              <a:gd name="adj2" fmla="val 52681"/>
            </a:avLst>
          </a:prstGeom>
          <a:solidFill>
            <a:srgbClr val="CCFFFF"/>
          </a:solidFill>
          <a:ln w="15875">
            <a:solidFill>
              <a:srgbClr val="0000FF"/>
            </a:solidFill>
            <a:round/>
          </a:ln>
        </p:spPr>
        <p:txBody>
          <a:bodyPr/>
          <a:lstStyle/>
          <a:p>
            <a:pPr algn="ctr"/>
            <a:r>
              <a:rPr kumimoji="1" lang="en-US" altLang="zh-CN" sz="2400" b="1">
                <a:solidFill>
                  <a:srgbClr val="990000"/>
                </a:solidFill>
                <a:latin typeface="Times New Roman" panose="02020603050405020304" pitchFamily="18" charset="0"/>
              </a:rPr>
              <a:t>S1</a:t>
            </a:r>
            <a:r>
              <a:rPr kumimoji="1" lang="zh-CN" altLang="en-US" sz="2400" b="1">
                <a:solidFill>
                  <a:srgbClr val="990000"/>
                </a:solidFill>
                <a:latin typeface="Times New Roman" panose="02020603050405020304" pitchFamily="18" charset="0"/>
              </a:rPr>
              <a:t>的串长</a:t>
            </a:r>
            <a:endParaRPr kumimoji="1" lang="zh-CN" altLang="en-US" sz="2400" b="1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8" grpId="0" autoUpdateAnimBg="0"/>
      <p:bldP spid="30731" grpId="0" autoUpdateAnimBg="0"/>
      <p:bldP spid="30756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539750" y="1484313"/>
            <a:ext cx="5028941" cy="13234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</a:rPr>
              <a:t>else if (S1[0] &lt;MAXSTRSIZE) </a:t>
            </a:r>
            <a:endParaRPr kumimoji="1" lang="en-US" altLang="zh-CN" b="1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b="1" smtClean="0">
                <a:solidFill>
                  <a:srgbClr val="0000CC"/>
                </a:solidFill>
                <a:latin typeface="Times New Roman" panose="02020603050405020304" pitchFamily="18" charset="0"/>
              </a:rPr>
              <a:t>{  </a:t>
            </a:r>
            <a:r>
              <a:rPr kumimoji="1" lang="en-US" altLang="zh-CN" smtClean="0">
                <a:solidFill>
                  <a:srgbClr val="0000CC"/>
                </a:solidFill>
                <a:latin typeface="Times New Roman" panose="02020603050405020304" pitchFamily="18" charset="0"/>
              </a:rPr>
              <a:t>// </a:t>
            </a:r>
            <a:r>
              <a:rPr kumimoji="1" lang="zh-CN" altLang="en-US">
                <a:solidFill>
                  <a:srgbClr val="0000CC"/>
                </a:solidFill>
                <a:latin typeface="Times New Roman" panose="02020603050405020304" pitchFamily="18" charset="0"/>
              </a:rPr>
              <a:t>截</a:t>
            </a:r>
            <a:r>
              <a:rPr kumimoji="1" lang="zh-CN" altLang="en-US" smtClean="0">
                <a:solidFill>
                  <a:srgbClr val="0000CC"/>
                </a:solidFill>
                <a:latin typeface="Times New Roman" panose="02020603050405020304" pitchFamily="18" charset="0"/>
              </a:rPr>
              <a:t>断</a:t>
            </a:r>
            <a:r>
              <a:rPr kumimoji="1" lang="en-US" altLang="zh-CN" smtClean="0">
                <a:solidFill>
                  <a:srgbClr val="0000CC"/>
                </a:solidFill>
                <a:latin typeface="Times New Roman" panose="02020603050405020304" pitchFamily="18" charset="0"/>
              </a:rPr>
              <a:t>S2</a:t>
            </a:r>
            <a:endParaRPr kumimoji="1" lang="en-US" altLang="zh-CN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endParaRPr kumimoji="1" lang="zh-CN" altLang="en-US" sz="2400" b="1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615950" y="2479536"/>
            <a:ext cx="6085320" cy="2677656"/>
          </a:xfrm>
          <a:prstGeom prst="rect">
            <a:avLst/>
          </a:prstGeom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</a:rPr>
              <a:t>     T[1..S1[0]] = S1[1..S1[0]];</a:t>
            </a:r>
            <a:endParaRPr kumimoji="1" lang="en-US" altLang="zh-CN">
              <a:solidFill>
                <a:srgbClr val="0000CC"/>
              </a:solidFill>
              <a:latin typeface="Times New Roman" panose="02020603050405020304" pitchFamily="18" charset="0"/>
              <a:hlinkClick r:id="" action="ppaction://hlinkshowjump?jump=previousslide"/>
            </a:endParaRPr>
          </a:p>
          <a:p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</a:rPr>
              <a:t>     T[S1[0]+1..MAXSTRLEN] =</a:t>
            </a:r>
            <a:endParaRPr kumimoji="1" lang="en-US" altLang="zh-CN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</a:rPr>
              <a:t>                  S2[1..</a:t>
            </a:r>
            <a:r>
              <a:rPr kumimoji="1" lang="en-US" altLang="zh-CN" smtClean="0">
                <a:solidFill>
                  <a:srgbClr val="0000CC"/>
                </a:solidFill>
                <a:latin typeface="Times New Roman" panose="02020603050405020304" pitchFamily="18" charset="0"/>
              </a:rPr>
              <a:t>MAXSTRLEN-S1[0</a:t>
            </a:r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</a:rPr>
              <a:t>]];</a:t>
            </a:r>
            <a:endParaRPr kumimoji="1" lang="en-US" altLang="zh-CN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</a:rPr>
              <a:t>      T[0] = MAXSTRLEN;    </a:t>
            </a:r>
            <a:endParaRPr kumimoji="1" lang="en-US" altLang="zh-CN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</a:rPr>
              <a:t>      uncut = </a:t>
            </a:r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</a:rPr>
              <a:t>FALSE</a:t>
            </a:r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</a:rPr>
              <a:t>; </a:t>
            </a:r>
            <a:endParaRPr kumimoji="1" lang="en-US" altLang="zh-CN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</a:rPr>
              <a:t> }</a:t>
            </a:r>
            <a:endParaRPr kumimoji="1" lang="en-US" altLang="zh-CN" b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388" y="136525"/>
            <a:ext cx="6075702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串联接算</a:t>
            </a:r>
            <a:r>
              <a:rPr kumimoji="1" lang="zh-CN" altLang="en-US" sz="3600" b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法（</a:t>
            </a:r>
            <a:r>
              <a:rPr kumimoji="1" lang="en-US" altLang="zh-CN" sz="3600" b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S[0]</a:t>
            </a:r>
            <a:r>
              <a:rPr kumimoji="1" lang="zh-CN" altLang="en-US" sz="3600" b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为串长度）</a:t>
            </a:r>
            <a:endParaRPr kumimoji="1" lang="zh-CN" altLang="en-US" sz="36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609600" y="4509120"/>
            <a:ext cx="7543800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kumimoji="1" lang="en-US" altLang="zh-CN" b="1">
                <a:latin typeface="Times New Roman" panose="02020603050405020304" pitchFamily="18" charset="0"/>
              </a:rPr>
              <a:t>  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uncut;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// Concat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0" y="1389063"/>
            <a:ext cx="2430474" cy="9541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</a:rPr>
              <a:t>else </a:t>
            </a:r>
            <a:endParaRPr kumimoji="1" lang="en-US" altLang="zh-CN" b="1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</a:rPr>
              <a:t>       {</a:t>
            </a:r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</a:rPr>
              <a:t> // </a:t>
            </a:r>
            <a:r>
              <a:rPr kumimoji="1" lang="zh-CN" altLang="en-US" smtClean="0">
                <a:solidFill>
                  <a:srgbClr val="0000CC"/>
                </a:solidFill>
                <a:latin typeface="Times New Roman" panose="02020603050405020304" pitchFamily="18" charset="0"/>
              </a:rPr>
              <a:t>仅</a:t>
            </a:r>
            <a:r>
              <a:rPr kumimoji="1" lang="zh-CN" altLang="en-US">
                <a:solidFill>
                  <a:srgbClr val="0000CC"/>
                </a:solidFill>
                <a:latin typeface="Times New Roman" panose="02020603050405020304" pitchFamily="18" charset="0"/>
              </a:rPr>
              <a:t>取</a:t>
            </a:r>
            <a:r>
              <a:rPr kumimoji="1" lang="en-US" altLang="zh-CN" smtClean="0">
                <a:solidFill>
                  <a:srgbClr val="0000CC"/>
                </a:solidFill>
                <a:latin typeface="Times New Roman" panose="02020603050405020304" pitchFamily="18" charset="0"/>
              </a:rPr>
              <a:t>S1</a:t>
            </a:r>
            <a:endParaRPr kumimoji="1" lang="en-US" altLang="zh-CN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838200" y="2492896"/>
            <a:ext cx="8001000" cy="1800225"/>
          </a:xfrm>
          <a:prstGeom prst="rect">
            <a:avLst/>
          </a:prstGeom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</a:rPr>
              <a:t>T[0..MAXSTRLEN] = S1[0..MAXSTRLEN];</a:t>
            </a:r>
            <a:endParaRPr kumimoji="1" lang="en-US" altLang="zh-CN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mtClean="0">
                <a:solidFill>
                  <a:srgbClr val="0000CC"/>
                </a:solidFill>
                <a:latin typeface="Times New Roman" panose="02020603050405020304" pitchFamily="18" charset="0"/>
              </a:rPr>
              <a:t>// T[0</a:t>
            </a:r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</a:rPr>
              <a:t>] == S1[0] == MAXSTRLEN</a:t>
            </a:r>
            <a:endParaRPr kumimoji="1" lang="en-US" altLang="zh-CN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</a:rPr>
              <a:t>   uncut = </a:t>
            </a:r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</a:rPr>
              <a:t>FALSE</a:t>
            </a:r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</a:rPr>
              <a:t>;        </a:t>
            </a:r>
            <a:endParaRPr kumimoji="1" lang="en-US" altLang="zh-CN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</a:rPr>
              <a:t>}</a:t>
            </a:r>
            <a:endParaRPr kumimoji="1" lang="en-US" altLang="zh-CN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388" y="136525"/>
            <a:ext cx="6075702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串联接算</a:t>
            </a:r>
            <a:r>
              <a:rPr kumimoji="1" lang="zh-CN" altLang="en-US" sz="3600" b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法（</a:t>
            </a:r>
            <a:r>
              <a:rPr kumimoji="1" lang="en-US" altLang="zh-CN" sz="3600" b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S[0]</a:t>
            </a:r>
            <a:r>
              <a:rPr kumimoji="1" lang="zh-CN" altLang="en-US" sz="3600" b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为串长度）</a:t>
            </a:r>
            <a:endParaRPr kumimoji="1" lang="zh-CN" altLang="en-US" sz="36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 autoUpdateAnimBg="0"/>
      <p:bldP spid="8499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136525"/>
            <a:ext cx="5870518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串联接算</a:t>
            </a:r>
            <a:r>
              <a:rPr kumimoji="1" lang="zh-CN" altLang="en-US" sz="3600" b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法（串以</a:t>
            </a:r>
            <a:r>
              <a:rPr kumimoji="1" lang="en-US" altLang="zh-CN" sz="3600" smtClean="0">
                <a:solidFill>
                  <a:schemeClr val="bg1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‘\0’</a:t>
            </a:r>
            <a:r>
              <a:rPr kumimoji="1" lang="zh-CN" altLang="en-US" sz="3600" b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结尾）</a:t>
            </a:r>
            <a:endParaRPr kumimoji="1" lang="zh-CN" altLang="en-US" sz="36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599256" y="1414512"/>
            <a:ext cx="8077200" cy="4462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void 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Concat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( char </a:t>
            </a:r>
            <a:r>
              <a:rPr lang="en-US" altLang="zh-CN" b="1" dirty="0">
                <a:latin typeface="Times New Roman" panose="02020603050405020304" pitchFamily="18" charset="0"/>
              </a:rPr>
              <a:t>T[ ], char S1[ ], char S2[ </a:t>
            </a:r>
            <a:r>
              <a:rPr lang="en-US" altLang="zh-CN" b="1">
                <a:latin typeface="Times New Roman" panose="02020603050405020304" pitchFamily="18" charset="0"/>
              </a:rPr>
              <a:t>] </a:t>
            </a:r>
            <a:r>
              <a:rPr lang="en-US" altLang="zh-CN" b="1" smtClean="0">
                <a:latin typeface="Times New Roman" panose="02020603050405020304" pitchFamily="18" charset="0"/>
              </a:rPr>
              <a:t>)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r>
              <a:rPr kumimoji="1" lang="zh-CN" altLang="en-US" sz="3200" dirty="0">
                <a:latin typeface="Times New Roman" panose="02020603050405020304" pitchFamily="18" charset="0"/>
              </a:rPr>
              <a:t>　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// 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以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返回由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S1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S2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联接而成的新串</a:t>
            </a:r>
            <a:b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kumimoji="1" lang="zh-CN" altLang="en-US" dirty="0">
                <a:latin typeface="Times New Roman" panose="02020603050405020304" pitchFamily="18" charset="0"/>
              </a:rPr>
              <a:t>　　</a:t>
            </a:r>
            <a:r>
              <a:rPr kumimoji="1" lang="en-US" altLang="zh-CN" dirty="0">
                <a:solidFill>
                  <a:srgbClr val="0000CC"/>
                </a:solidFill>
                <a:latin typeface="Times New Roman" panose="02020603050405020304" pitchFamily="18" charset="0"/>
              </a:rPr>
              <a:t>j=0; k=0; </a:t>
            </a:r>
            <a:br>
              <a:rPr kumimoji="1" lang="en-US" altLang="zh-CN" dirty="0">
                <a:solidFill>
                  <a:srgbClr val="0000CC"/>
                </a:solidFill>
                <a:latin typeface="Times New Roman" panose="02020603050405020304" pitchFamily="18" charset="0"/>
              </a:rPr>
            </a:br>
            <a:r>
              <a:rPr kumimoji="1"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　　</a:t>
            </a: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while</a:t>
            </a:r>
            <a:r>
              <a:rPr kumimoji="1" lang="en-US" altLang="zh-CN" dirty="0">
                <a:solidFill>
                  <a:srgbClr val="0000CC"/>
                </a:solidFill>
                <a:latin typeface="Times New Roman" panose="02020603050405020304" pitchFamily="18" charset="0"/>
              </a:rPr>
              <a:t> ( S1[j] != '\0') T[k++] = S1[j++]; </a:t>
            </a:r>
            <a:r>
              <a:rPr kumimoji="1"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　</a:t>
            </a:r>
            <a:endParaRPr kumimoji="1" lang="zh-CN" altLang="en-US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kumimoji="1"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                                       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// </a:t>
            </a:r>
            <a:r>
              <a:rPr kumimoji="1"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复制串 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S1</a:t>
            </a:r>
            <a:b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</a:br>
            <a:r>
              <a:rPr kumimoji="1" lang="zh-CN" altLang="en-US" dirty="0">
                <a:latin typeface="Times New Roman" panose="02020603050405020304" pitchFamily="18" charset="0"/>
              </a:rPr>
              <a:t>　　</a:t>
            </a:r>
            <a:r>
              <a:rPr kumimoji="1" lang="en-US" altLang="zh-CN" dirty="0">
                <a:solidFill>
                  <a:srgbClr val="00B050"/>
                </a:solidFill>
                <a:latin typeface="Times New Roman" panose="02020603050405020304" pitchFamily="18" charset="0"/>
              </a:rPr>
              <a:t>j = 0;</a:t>
            </a:r>
            <a:br>
              <a:rPr kumimoji="1" lang="en-US" altLang="zh-CN" dirty="0">
                <a:solidFill>
                  <a:srgbClr val="00B050"/>
                </a:solidFill>
                <a:latin typeface="Times New Roman" panose="02020603050405020304" pitchFamily="18" charset="0"/>
              </a:rPr>
            </a:br>
            <a:r>
              <a:rPr kumimoji="1" lang="zh-CN" altLang="en-US" dirty="0">
                <a:solidFill>
                  <a:srgbClr val="00B050"/>
                </a:solidFill>
                <a:latin typeface="Times New Roman" panose="02020603050405020304" pitchFamily="18" charset="0"/>
              </a:rPr>
              <a:t>　　</a:t>
            </a:r>
            <a:r>
              <a:rPr kumimoji="1" lang="en-US" altLang="zh-CN" b="1" dirty="0">
                <a:solidFill>
                  <a:srgbClr val="00B050"/>
                </a:solidFill>
                <a:latin typeface="Times New Roman" panose="02020603050405020304" pitchFamily="18" charset="0"/>
              </a:rPr>
              <a:t>while</a:t>
            </a:r>
            <a:r>
              <a:rPr kumimoji="1" lang="en-US" altLang="zh-CN" dirty="0">
                <a:solidFill>
                  <a:srgbClr val="00B050"/>
                </a:solidFill>
                <a:latin typeface="Times New Roman" panose="02020603050405020304" pitchFamily="18" charset="0"/>
              </a:rPr>
              <a:t> ( S2[j] != '\0') T[k++] = S2[j++]; </a:t>
            </a:r>
            <a:r>
              <a:rPr kumimoji="1" lang="zh-CN" altLang="en-US" dirty="0">
                <a:latin typeface="Times New Roman" panose="02020603050405020304" pitchFamily="18" charset="0"/>
              </a:rPr>
              <a:t>　　</a:t>
            </a:r>
            <a:endParaRPr kumimoji="1" lang="zh-CN" altLang="en-US" dirty="0">
              <a:latin typeface="Times New Roman" panose="02020603050405020304" pitchFamily="18" charset="0"/>
            </a:endParaRPr>
          </a:p>
          <a:p>
            <a:r>
              <a:rPr kumimoji="1" lang="zh-CN" altLang="en-US" dirty="0">
                <a:solidFill>
                  <a:srgbClr val="00B050"/>
                </a:solidFill>
                <a:latin typeface="Times New Roman" panose="02020603050405020304" pitchFamily="18" charset="0"/>
              </a:rPr>
              <a:t>                                       </a:t>
            </a:r>
            <a:r>
              <a:rPr kumimoji="1"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</a:rPr>
              <a:t>// </a:t>
            </a:r>
            <a:r>
              <a:rPr kumimoji="1"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</a:rPr>
              <a:t>紧接着复制串 </a:t>
            </a:r>
            <a:r>
              <a:rPr kumimoji="1"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</a:rPr>
              <a:t>S2</a:t>
            </a:r>
            <a:br>
              <a:rPr kumimoji="1" lang="en-US" altLang="zh-CN" dirty="0">
                <a:solidFill>
                  <a:srgbClr val="00B050"/>
                </a:solidFill>
                <a:latin typeface="Times New Roman" panose="02020603050405020304" pitchFamily="18" charset="0"/>
              </a:rPr>
            </a:br>
            <a:r>
              <a:rPr kumimoji="1" lang="zh-CN" altLang="en-US" dirty="0">
                <a:latin typeface="Times New Roman" panose="02020603050405020304" pitchFamily="18" charset="0"/>
              </a:rPr>
              <a:t>　　</a:t>
            </a:r>
            <a:r>
              <a:rPr kumimoji="1" lang="en-US" altLang="zh-CN" dirty="0">
                <a:solidFill>
                  <a:srgbClr val="FF6600"/>
                </a:solidFill>
                <a:latin typeface="Times New Roman" panose="02020603050405020304" pitchFamily="18" charset="0"/>
              </a:rPr>
              <a:t>T[k] = '\0';</a:t>
            </a:r>
            <a:r>
              <a:rPr kumimoji="1" lang="zh-CN" altLang="en-US" dirty="0">
                <a:solidFill>
                  <a:srgbClr val="FF6600"/>
                </a:solidFill>
                <a:latin typeface="Times New Roman" panose="02020603050405020304" pitchFamily="18" charset="0"/>
              </a:rPr>
              <a:t>　          </a:t>
            </a:r>
            <a:r>
              <a:rPr kumimoji="1" lang="en-US" altLang="zh-CN" sz="2400" dirty="0">
                <a:solidFill>
                  <a:srgbClr val="FF6600"/>
                </a:solidFill>
                <a:latin typeface="Times New Roman" panose="02020603050405020304" pitchFamily="18" charset="0"/>
              </a:rPr>
              <a:t>// </a:t>
            </a:r>
            <a:r>
              <a:rPr kumimoji="1" lang="zh-CN" altLang="en-US" sz="2400" dirty="0">
                <a:solidFill>
                  <a:srgbClr val="FF6600"/>
                </a:solidFill>
                <a:latin typeface="Times New Roman" panose="02020603050405020304" pitchFamily="18" charset="0"/>
              </a:rPr>
              <a:t>置结果串</a:t>
            </a:r>
            <a:r>
              <a:rPr kumimoji="1" lang="en-US" altLang="zh-CN" sz="2400" dirty="0">
                <a:solidFill>
                  <a:srgbClr val="FF6600"/>
                </a:solidFill>
                <a:latin typeface="Times New Roman" panose="02020603050405020304" pitchFamily="18" charset="0"/>
              </a:rPr>
              <a:t>T</a:t>
            </a:r>
            <a:r>
              <a:rPr kumimoji="1" lang="zh-CN" altLang="en-US" sz="2400" dirty="0">
                <a:solidFill>
                  <a:srgbClr val="FF6600"/>
                </a:solidFill>
                <a:latin typeface="Times New Roman" panose="02020603050405020304" pitchFamily="18" charset="0"/>
              </a:rPr>
              <a:t>的结束标志</a:t>
            </a:r>
            <a:br>
              <a:rPr kumimoji="1" lang="zh-CN" altLang="en-US" sz="2400" dirty="0">
                <a:solidFill>
                  <a:srgbClr val="FF6600"/>
                </a:solidFill>
                <a:latin typeface="Times New Roman" panose="02020603050405020304" pitchFamily="18" charset="0"/>
              </a:rPr>
            </a:br>
            <a:r>
              <a:rPr kumimoji="1" lang="zh-CN" altLang="en-US" dirty="0">
                <a:latin typeface="Times New Roman" panose="02020603050405020304" pitchFamily="18" charset="0"/>
              </a:rPr>
              <a:t>　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mtClean="0">
                <a:solidFill>
                  <a:srgbClr val="000000"/>
                </a:solidFill>
                <a:latin typeface="Times New Roman" panose="02020603050405020304" pitchFamily="18" charset="0"/>
              </a:rPr>
              <a:t>//Concat</a:t>
            </a:r>
            <a:endParaRPr kumimoji="1"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136525"/>
            <a:ext cx="5870518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串联接算</a:t>
            </a:r>
            <a:r>
              <a:rPr kumimoji="1" lang="zh-CN" altLang="en-US" sz="3600" b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法（串以</a:t>
            </a:r>
            <a:r>
              <a:rPr kumimoji="1" lang="en-US" altLang="zh-CN" sz="3600" smtClean="0">
                <a:solidFill>
                  <a:schemeClr val="bg1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‘\0’</a:t>
            </a:r>
            <a:r>
              <a:rPr kumimoji="1" lang="zh-CN" altLang="en-US" sz="3600" b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结尾）</a:t>
            </a:r>
            <a:endParaRPr kumimoji="1" lang="zh-CN" altLang="en-US" sz="36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07504" y="1196752"/>
            <a:ext cx="9144000" cy="12618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bool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SubString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( char Sub[ ], char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S[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], 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pos, 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len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b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kumimoji="1"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// 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若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≤pos≤StrLength(S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且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≤len≤StrLength(S)-pos+1)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则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以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Sub       //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带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回串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中第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pos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个字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符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起长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度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为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len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的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子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串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否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则返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回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FALSE</a:t>
            </a:r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136525"/>
            <a:ext cx="2501006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3600" b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取子串算法</a:t>
            </a:r>
            <a:endParaRPr kumimoji="1" lang="zh-CN" altLang="en-US" sz="36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07504" y="1196752"/>
            <a:ext cx="9144000" cy="54784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bool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SubString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( char Sub[ ], char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S[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], 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pos, 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len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b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kumimoji="1"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// 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若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≤pos≤StrLength(S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且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≤len≤StrLength(S)-pos+1)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则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以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Sub       //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带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回串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中第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pos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个字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符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起长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度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为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len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的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子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串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否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则返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回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FALSE</a:t>
            </a:r>
            <a:endParaRPr kumimoji="1" lang="en-US" altLang="zh-CN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b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　</a:t>
            </a:r>
            <a:r>
              <a:rPr kumimoji="1"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slen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StrLength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(S); 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　　　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// 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求串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的长度</a:t>
            </a:r>
            <a:b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dirty="0">
                <a:solidFill>
                  <a:srgbClr val="FF6600"/>
                </a:solidFill>
                <a:latin typeface="Times New Roman" panose="02020603050405020304" pitchFamily="18" charset="0"/>
              </a:rPr>
              <a:t>if (pos &lt; 1 || pos &gt; </a:t>
            </a:r>
            <a:r>
              <a:rPr kumimoji="1" lang="en-US" altLang="zh-CN" dirty="0" err="1">
                <a:solidFill>
                  <a:srgbClr val="FF6600"/>
                </a:solidFill>
                <a:latin typeface="Times New Roman" panose="02020603050405020304" pitchFamily="18" charset="0"/>
              </a:rPr>
              <a:t>slen</a:t>
            </a:r>
            <a:r>
              <a:rPr kumimoji="1" lang="en-US" altLang="zh-CN" dirty="0">
                <a:solidFill>
                  <a:srgbClr val="FF6600"/>
                </a:solidFill>
                <a:latin typeface="Times New Roman" panose="02020603050405020304" pitchFamily="18" charset="0"/>
              </a:rPr>
              <a:t> || </a:t>
            </a:r>
            <a:r>
              <a:rPr kumimoji="1" lang="en-US" altLang="zh-CN" dirty="0" err="1">
                <a:solidFill>
                  <a:srgbClr val="FF6600"/>
                </a:solidFill>
                <a:latin typeface="Times New Roman" panose="02020603050405020304" pitchFamily="18" charset="0"/>
              </a:rPr>
              <a:t>len</a:t>
            </a:r>
            <a:r>
              <a:rPr kumimoji="1" lang="en-US" altLang="zh-CN" dirty="0">
                <a:solidFill>
                  <a:srgbClr val="FF6600"/>
                </a:solidFill>
                <a:latin typeface="Times New Roman" panose="02020603050405020304" pitchFamily="18" charset="0"/>
              </a:rPr>
              <a:t> &lt; 0 || </a:t>
            </a:r>
            <a:r>
              <a:rPr kumimoji="1" lang="en-US" altLang="zh-CN" dirty="0" err="1">
                <a:solidFill>
                  <a:srgbClr val="FF6600"/>
                </a:solidFill>
                <a:latin typeface="Times New Roman" panose="02020603050405020304" pitchFamily="18" charset="0"/>
              </a:rPr>
              <a:t>len</a:t>
            </a:r>
            <a:r>
              <a:rPr kumimoji="1" lang="en-US" altLang="zh-CN" dirty="0">
                <a:solidFill>
                  <a:srgbClr val="FF6600"/>
                </a:solidFill>
                <a:latin typeface="Times New Roman" panose="02020603050405020304" pitchFamily="18" charset="0"/>
              </a:rPr>
              <a:t> &gt; slen-pos+1)</a:t>
            </a:r>
            <a:br>
              <a:rPr kumimoji="1" lang="en-US" altLang="zh-CN" dirty="0">
                <a:solidFill>
                  <a:srgbClr val="FF6600"/>
                </a:solidFill>
                <a:latin typeface="Times New Roman" panose="02020603050405020304" pitchFamily="18" charset="0"/>
              </a:rPr>
            </a:br>
            <a:r>
              <a:rPr kumimoji="1" lang="zh-CN" altLang="en-US" b="1" dirty="0">
                <a:solidFill>
                  <a:srgbClr val="FF6600"/>
                </a:solidFill>
                <a:latin typeface="Times New Roman" panose="02020603050405020304" pitchFamily="18" charset="0"/>
              </a:rPr>
              <a:t>　　　</a:t>
            </a:r>
            <a:r>
              <a:rPr kumimoji="1" lang="en-US" altLang="zh-CN" dirty="0">
                <a:solidFill>
                  <a:srgbClr val="FF6600"/>
                </a:solidFill>
                <a:latin typeface="Times New Roman" panose="02020603050405020304" pitchFamily="18" charset="0"/>
              </a:rPr>
              <a:t>return FALSE;</a:t>
            </a:r>
            <a:br>
              <a:rPr kumimoji="1" lang="en-US" altLang="zh-CN" b="1" dirty="0">
                <a:solidFill>
                  <a:srgbClr val="FF6600"/>
                </a:solidFill>
                <a:latin typeface="Times New Roman" panose="02020603050405020304" pitchFamily="18" charset="0"/>
              </a:rPr>
            </a:br>
            <a:r>
              <a:rPr kumimoji="1" lang="en-US" altLang="zh-CN" b="1" dirty="0">
                <a:latin typeface="Times New Roman" panose="02020603050405020304" pitchFamily="18" charset="0"/>
              </a:rPr>
              <a:t>    </a:t>
            </a:r>
            <a:r>
              <a:rPr kumimoji="1" lang="en-US" altLang="zh-CN" dirty="0">
                <a:solidFill>
                  <a:srgbClr val="0000CC"/>
                </a:solidFill>
                <a:latin typeface="Times New Roman" panose="02020603050405020304" pitchFamily="18" charset="0"/>
              </a:rPr>
              <a:t>for ( j =</a:t>
            </a: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 0</a:t>
            </a:r>
            <a:r>
              <a:rPr kumimoji="1" lang="en-US" altLang="zh-CN" dirty="0">
                <a:solidFill>
                  <a:srgbClr val="0000CC"/>
                </a:solidFill>
                <a:latin typeface="Times New Roman" panose="02020603050405020304" pitchFamily="18" charset="0"/>
              </a:rPr>
              <a:t>; j</a:t>
            </a: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 &lt; </a:t>
            </a:r>
            <a:r>
              <a:rPr kumimoji="1" lang="en-US" altLang="zh-CN" b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len</a:t>
            </a:r>
            <a:r>
              <a:rPr kumimoji="1" lang="en-US" altLang="zh-CN" dirty="0">
                <a:solidFill>
                  <a:srgbClr val="0000CC"/>
                </a:solidFill>
                <a:latin typeface="Times New Roman" panose="02020603050405020304" pitchFamily="18" charset="0"/>
              </a:rPr>
              <a:t>; j++ ) </a:t>
            </a:r>
            <a:endParaRPr kumimoji="1" lang="en-US" altLang="zh-CN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         </a:t>
            </a:r>
            <a:r>
              <a:rPr kumimoji="1" lang="en-US" altLang="zh-CN" dirty="0">
                <a:solidFill>
                  <a:srgbClr val="0000CC"/>
                </a:solidFill>
                <a:latin typeface="Times New Roman" panose="02020603050405020304" pitchFamily="18" charset="0"/>
              </a:rPr>
              <a:t>Sub[ j ] = S[pos</a:t>
            </a: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 + j -1</a:t>
            </a:r>
            <a:r>
              <a:rPr kumimoji="1" lang="en-US" altLang="zh-CN" dirty="0">
                <a:solidFill>
                  <a:srgbClr val="0000CC"/>
                </a:solidFill>
                <a:latin typeface="Times New Roman" panose="02020603050405020304" pitchFamily="18" charset="0"/>
              </a:rPr>
              <a:t>];  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//</a:t>
            </a:r>
            <a:r>
              <a:rPr kumimoji="1" lang="en-US" altLang="zh-CN" dirty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向子串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Sub</a:t>
            </a:r>
            <a:r>
              <a:rPr kumimoji="1"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复制字符</a:t>
            </a:r>
            <a:br>
              <a:rPr kumimoji="1"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</a:rPr>
            </a:br>
            <a:r>
              <a:rPr kumimoji="1" lang="zh-CN" altLang="en-US" dirty="0">
                <a:latin typeface="Times New Roman" panose="02020603050405020304" pitchFamily="18" charset="0"/>
              </a:rPr>
              <a:t>    </a:t>
            </a:r>
            <a:r>
              <a:rPr kumimoji="1" lang="en-US" altLang="zh-CN" dirty="0">
                <a:solidFill>
                  <a:srgbClr val="00B050"/>
                </a:solidFill>
                <a:latin typeface="Times New Roman" panose="02020603050405020304" pitchFamily="18" charset="0"/>
              </a:rPr>
              <a:t>Sub[</a:t>
            </a:r>
            <a:r>
              <a:rPr kumimoji="1" lang="en-US" altLang="zh-CN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len</a:t>
            </a:r>
            <a:r>
              <a:rPr kumimoji="1" lang="en-US" altLang="zh-CN" dirty="0">
                <a:solidFill>
                  <a:srgbClr val="00B050"/>
                </a:solidFill>
                <a:latin typeface="Times New Roman" panose="02020603050405020304" pitchFamily="18" charset="0"/>
              </a:rPr>
              <a:t>] = </a:t>
            </a:r>
            <a:r>
              <a:rPr kumimoji="1" lang="en-US" altLang="zh-CN" dirty="0">
                <a:solidFill>
                  <a:srgbClr val="00B050"/>
                </a:solidFill>
              </a:rPr>
              <a:t>'\0'; </a:t>
            </a:r>
            <a:r>
              <a:rPr kumimoji="1" lang="zh-CN" altLang="en-US" b="1" dirty="0">
                <a:solidFill>
                  <a:srgbClr val="00B050"/>
                </a:solidFill>
                <a:latin typeface="Times New Roman" panose="02020603050405020304" pitchFamily="18" charset="0"/>
              </a:rPr>
              <a:t>　　　　　 </a:t>
            </a:r>
            <a:r>
              <a:rPr kumimoji="1"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</a:rPr>
              <a:t>// </a:t>
            </a:r>
            <a:r>
              <a:rPr kumimoji="1"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</a:rPr>
              <a:t>置串</a:t>
            </a:r>
            <a:r>
              <a:rPr kumimoji="1"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</a:rPr>
              <a:t>Sub</a:t>
            </a:r>
            <a:r>
              <a:rPr kumimoji="1"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</a:rPr>
              <a:t>的结束标志</a:t>
            </a:r>
            <a:br>
              <a:rPr kumimoji="1"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</a:rPr>
            </a:br>
            <a:r>
              <a:rPr kumimoji="1" lang="zh-CN" altLang="en-US" b="1" dirty="0">
                <a:latin typeface="Times New Roman" panose="02020603050405020304" pitchFamily="18" charset="0"/>
              </a:rPr>
              <a:t>    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return TRUE;</a:t>
            </a:r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}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// </a:t>
            </a:r>
            <a:r>
              <a:rPr kumimoji="1" lang="en-US" altLang="zh-CN" smtClean="0">
                <a:solidFill>
                  <a:srgbClr val="000000"/>
                </a:solidFill>
                <a:latin typeface="Times New Roman" panose="02020603050405020304" pitchFamily="18" charset="0"/>
              </a:rPr>
              <a:t>SubString</a:t>
            </a:r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136525"/>
            <a:ext cx="5870518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3600" b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取子串算</a:t>
            </a:r>
            <a:r>
              <a:rPr kumimoji="1" lang="zh-CN" altLang="en-US" sz="36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法（串以</a:t>
            </a:r>
            <a:r>
              <a:rPr kumimoji="1" lang="en-US" altLang="zh-CN" sz="3600">
                <a:solidFill>
                  <a:schemeClr val="bg1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‘\0’</a:t>
            </a:r>
            <a:r>
              <a:rPr kumimoji="1" lang="zh-CN" altLang="en-US" sz="36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结尾）</a:t>
            </a:r>
            <a:endParaRPr kumimoji="1" lang="zh-CN" altLang="en-US" sz="36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kumimoji="1" lang="zh-CN" altLang="en-US" sz="36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9725"/>
            <a:ext cx="8229600" cy="5248275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对于串的顺序存储，有一些变化，串值的存储空间可在程序执行过程中动态分配得到。比如在计算机中存在一个自由存储区，叫做“堆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语言用动态分配函数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malloc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free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来管理。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C++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中用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delete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来动态分配和撤销内存。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Text Box 9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81000" y="111016"/>
            <a:ext cx="4466287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4.2.2 </a:t>
            </a:r>
            <a:r>
              <a:rPr kumimoji="1" lang="zh-CN" altLang="en-US" sz="36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堆分配存储表示</a:t>
            </a:r>
            <a:endParaRPr kumimoji="1" lang="zh-CN" altLang="en-US" sz="36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250825" y="3502025"/>
            <a:ext cx="8713788" cy="2441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typedef struct </a:t>
            </a: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{  char *ch;     </a:t>
            </a: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// 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若是非空串，则按串实际长度分配存储区，否则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ch 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为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NULL</a:t>
            </a:r>
            <a:endParaRPr kumimoji="1" lang="en-US" altLang="zh-CN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  int  length;  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// 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串长度</a:t>
            </a:r>
            <a:endParaRPr kumimoji="1" lang="zh-CN" altLang="en-US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} HString;</a:t>
            </a: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3" name="Text Box 9"/>
          <p:cNvSpPr txBox="1">
            <a:spLocks noChangeArrowheads="1"/>
          </p:cNvSpPr>
          <p:nvPr/>
        </p:nvSpPr>
        <p:spPr bwMode="auto">
          <a:xfrm>
            <a:off x="250825" y="188913"/>
            <a:ext cx="3427541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3600" b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堆</a:t>
            </a:r>
            <a:r>
              <a:rPr kumimoji="1" lang="zh-CN" altLang="en-US" sz="36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分配存储表示</a:t>
            </a:r>
            <a:endParaRPr kumimoji="1" lang="zh-CN" altLang="en-US" sz="36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179388" y="1412875"/>
            <a:ext cx="8705850" cy="177279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buClr>
                <a:srgbClr val="FF6600"/>
              </a:buClr>
              <a:buSzPct val="120000"/>
              <a:buFont typeface="Wingdings" panose="05000000000000000000" pitchFamily="2" charset="2"/>
              <a:buBlip>
                <a:blip r:embed="rId1"/>
              </a:buBlip>
            </a:pPr>
            <a:r>
              <a:rPr kumimoji="1" lang="en-US" altLang="zh-CN" dirty="0">
                <a:solidFill>
                  <a:schemeClr val="folHlink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定义：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系统将一个地址连续的存储空间作为串值的可利用空间，</a:t>
            </a:r>
            <a:r>
              <a:rPr kumimoji="1" lang="zh-CN" altLang="en-US" b="1" u="sng" dirty="0">
                <a:latin typeface="Times New Roman" panose="02020603050405020304" pitchFamily="18" charset="0"/>
              </a:rPr>
              <a:t>在程序执行过程中动态分配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，该存储空间称之为“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堆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r>
              <a:rPr kumimoji="1"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，也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称为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动态存储分配的顺序表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kumimoji="1" lang="zh-CN" alt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2" grpId="0" autoUpdateAnimBg="0"/>
      <p:bldP spid="31755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1187450" y="1484313"/>
            <a:ext cx="6337300" cy="446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zh-CN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1" action="ppaction://hlinksldjump"/>
              </a:rPr>
              <a:t>4.1  </a:t>
            </a: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1" action="ppaction://hlinksldjump"/>
              </a:rPr>
              <a:t>串类型的定义</a:t>
            </a:r>
            <a:endParaRPr lang="zh-CN" altLang="en-US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zh-CN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2" action="ppaction://hlinksldjump"/>
              </a:rPr>
              <a:t>4.2  </a:t>
            </a: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2" action="ppaction://hlinksldjump"/>
              </a:rPr>
              <a:t>串的表示和实现</a:t>
            </a:r>
            <a:endParaRPr lang="zh-CN" altLang="en-US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36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4.2.1  </a:t>
            </a: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定长顺序存储表示</a:t>
            </a:r>
            <a:endParaRPr lang="zh-CN" altLang="en-US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4.2.2  </a:t>
            </a: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块链存储表示</a:t>
            </a:r>
            <a:endParaRPr lang="zh-CN" altLang="en-US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4.2.3  </a:t>
            </a: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堆分配存储表示</a:t>
            </a:r>
            <a:endParaRPr lang="zh-CN" altLang="en-US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zh-CN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3" action="ppaction://hlinksldjump"/>
              </a:rPr>
              <a:t>4.3  </a:t>
            </a: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3" action="ppaction://hlinksldjump"/>
              </a:rPr>
              <a:t>串的模式匹配算法</a:t>
            </a:r>
            <a:endParaRPr lang="zh-CN" altLang="en-US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zh-CN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串操作应用举例</a:t>
            </a:r>
            <a:endParaRPr lang="zh-CN" altLang="en-US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250825" y="123825"/>
            <a:ext cx="1331913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 纲</a:t>
            </a:r>
            <a:endParaRPr kumimoji="1" lang="zh-CN" altLang="en-US" sz="36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1026"/>
          <p:cNvSpPr txBox="1">
            <a:spLocks noChangeArrowheads="1"/>
          </p:cNvSpPr>
          <p:nvPr/>
        </p:nvSpPr>
        <p:spPr bwMode="auto">
          <a:xfrm>
            <a:off x="179512" y="1249127"/>
            <a:ext cx="8839200" cy="48074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4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void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StrInsert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HString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&amp; S, 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pos, 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HString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T) 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80000"/>
              </a:spcBef>
            </a:pPr>
            <a:r>
              <a:rPr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000" kern="0" dirty="0">
                <a:solidFill>
                  <a:srgbClr val="000000"/>
                </a:solidFill>
              </a:rPr>
              <a:t>// 1≤pos≤StrLength(S)</a:t>
            </a:r>
            <a:r>
              <a:rPr kumimoji="1" lang="zh-CN" altLang="en-US" sz="2000" kern="0" dirty="0">
                <a:solidFill>
                  <a:srgbClr val="000000"/>
                </a:solidFill>
              </a:rPr>
              <a:t>＋</a:t>
            </a:r>
            <a:r>
              <a:rPr kumimoji="1" lang="en-US" altLang="zh-CN" sz="2000" kern="0" dirty="0">
                <a:solidFill>
                  <a:srgbClr val="000000"/>
                </a:solidFill>
              </a:rPr>
              <a:t>1</a:t>
            </a:r>
            <a:r>
              <a:rPr kumimoji="1" lang="zh-CN" altLang="en-US" sz="2000" kern="0" dirty="0">
                <a:solidFill>
                  <a:srgbClr val="000000"/>
                </a:solidFill>
              </a:rPr>
              <a:t>。在串 </a:t>
            </a:r>
            <a:r>
              <a:rPr kumimoji="1" lang="en-US" altLang="zh-CN" sz="2000" kern="0" dirty="0">
                <a:solidFill>
                  <a:srgbClr val="000000"/>
                </a:solidFill>
              </a:rPr>
              <a:t>S </a:t>
            </a:r>
            <a:r>
              <a:rPr kumimoji="1" lang="zh-CN" altLang="en-US" sz="2000" kern="0" dirty="0">
                <a:solidFill>
                  <a:srgbClr val="000000"/>
                </a:solidFill>
              </a:rPr>
              <a:t>的第 </a:t>
            </a:r>
            <a:r>
              <a:rPr kumimoji="1" lang="en-US" altLang="zh-CN" sz="2000" kern="0" dirty="0">
                <a:solidFill>
                  <a:srgbClr val="000000"/>
                </a:solidFill>
              </a:rPr>
              <a:t>pos </a:t>
            </a:r>
            <a:r>
              <a:rPr kumimoji="1" lang="zh-CN" altLang="en-US" sz="2000" kern="0" dirty="0">
                <a:solidFill>
                  <a:srgbClr val="000000"/>
                </a:solidFill>
              </a:rPr>
              <a:t>个字符之前插入串 </a:t>
            </a:r>
            <a:r>
              <a:rPr kumimoji="1" lang="en-US" altLang="zh-CN" sz="2000" kern="0" dirty="0">
                <a:solidFill>
                  <a:srgbClr val="000000"/>
                </a:solidFill>
              </a:rPr>
              <a:t>T</a:t>
            </a:r>
            <a:endParaRPr kumimoji="1" lang="en-US" altLang="zh-CN" sz="2000" kern="0" dirty="0">
              <a:solidFill>
                <a:srgbClr val="000000"/>
              </a:solidFill>
            </a:endParaRPr>
          </a:p>
          <a:p>
            <a:pPr algn="just">
              <a:spcBef>
                <a:spcPct val="40000"/>
              </a:spcBef>
            </a:pPr>
            <a:r>
              <a:rPr kumimoji="1" lang="en-US" altLang="zh-CN" sz="2400" kern="0" dirty="0">
                <a:solidFill>
                  <a:srgbClr val="FF6600"/>
                </a:solidFill>
              </a:rPr>
              <a:t>   </a:t>
            </a:r>
            <a:r>
              <a:rPr kumimoji="1" lang="en-US" altLang="zh-CN" sz="2400" kern="0" dirty="0" smtClean="0">
                <a:solidFill>
                  <a:srgbClr val="FF6600"/>
                </a:solidFill>
              </a:rPr>
              <a:t>  </a:t>
            </a:r>
            <a:r>
              <a:rPr kumimoji="1" lang="en-US" altLang="zh-CN" sz="2400" kern="0" dirty="0" err="1" smtClean="0">
                <a:solidFill>
                  <a:srgbClr val="000000"/>
                </a:solidFill>
              </a:rPr>
              <a:t>slen</a:t>
            </a:r>
            <a:r>
              <a:rPr kumimoji="1" lang="en-US" altLang="zh-CN" sz="2400" kern="0" dirty="0" smtClean="0">
                <a:solidFill>
                  <a:srgbClr val="000000"/>
                </a:solidFill>
              </a:rPr>
              <a:t>=</a:t>
            </a:r>
            <a:r>
              <a:rPr kumimoji="1" lang="en-US" altLang="zh-CN" sz="2400" kern="0" dirty="0" err="1" smtClean="0">
                <a:solidFill>
                  <a:srgbClr val="000000"/>
                </a:solidFill>
              </a:rPr>
              <a:t>S.length</a:t>
            </a:r>
            <a:r>
              <a:rPr kumimoji="1" lang="en-US" altLang="zh-CN" sz="2400" kern="0" dirty="0">
                <a:solidFill>
                  <a:srgbClr val="000000"/>
                </a:solidFill>
              </a:rPr>
              <a:t>;  </a:t>
            </a:r>
            <a:r>
              <a:rPr kumimoji="1" lang="en-US" altLang="zh-CN" sz="2400" kern="0" dirty="0" err="1" smtClean="0">
                <a:solidFill>
                  <a:srgbClr val="000000"/>
                </a:solidFill>
              </a:rPr>
              <a:t>tlen</a:t>
            </a:r>
            <a:r>
              <a:rPr kumimoji="1" lang="en-US" altLang="zh-CN" sz="2400" kern="0" dirty="0" smtClean="0">
                <a:solidFill>
                  <a:srgbClr val="000000"/>
                </a:solidFill>
              </a:rPr>
              <a:t>=</a:t>
            </a:r>
            <a:r>
              <a:rPr kumimoji="1" lang="en-US" altLang="zh-CN" sz="2400" kern="0" dirty="0" err="1" smtClean="0">
                <a:solidFill>
                  <a:srgbClr val="000000"/>
                </a:solidFill>
              </a:rPr>
              <a:t>T.length</a:t>
            </a:r>
            <a:r>
              <a:rPr kumimoji="1" lang="en-US" altLang="zh-CN" sz="2400" kern="0" dirty="0">
                <a:solidFill>
                  <a:srgbClr val="000000"/>
                </a:solidFill>
              </a:rPr>
              <a:t>;      // </a:t>
            </a:r>
            <a:r>
              <a:rPr kumimoji="1" lang="zh-CN" altLang="en-US" sz="2400" kern="0" dirty="0">
                <a:solidFill>
                  <a:srgbClr val="000000"/>
                </a:solidFill>
              </a:rPr>
              <a:t>取得</a:t>
            </a:r>
            <a:r>
              <a:rPr kumimoji="1" lang="en-US" altLang="zh-CN" sz="2400" kern="0" dirty="0">
                <a:solidFill>
                  <a:srgbClr val="000000"/>
                </a:solidFill>
              </a:rPr>
              <a:t>S</a:t>
            </a:r>
            <a:r>
              <a:rPr kumimoji="1" lang="zh-CN" altLang="en-US" sz="2400" kern="0" dirty="0">
                <a:solidFill>
                  <a:srgbClr val="000000"/>
                </a:solidFill>
              </a:rPr>
              <a:t>和</a:t>
            </a:r>
            <a:r>
              <a:rPr kumimoji="1" lang="en-US" altLang="zh-CN" sz="2400" kern="0" dirty="0">
                <a:solidFill>
                  <a:srgbClr val="000000"/>
                </a:solidFill>
              </a:rPr>
              <a:t>T</a:t>
            </a:r>
            <a:r>
              <a:rPr kumimoji="1" lang="zh-CN" altLang="en-US" sz="2400" kern="0" dirty="0">
                <a:solidFill>
                  <a:srgbClr val="000000"/>
                </a:solidFill>
              </a:rPr>
              <a:t>的串长</a:t>
            </a:r>
            <a:endParaRPr kumimoji="1" lang="zh-CN" altLang="en-US" sz="2400" kern="0" dirty="0">
              <a:solidFill>
                <a:srgbClr val="000000"/>
              </a:solidFill>
            </a:endParaRPr>
          </a:p>
          <a:p>
            <a:pPr algn="just">
              <a:spcBef>
                <a:spcPct val="40000"/>
              </a:spcBef>
            </a:pPr>
            <a:r>
              <a:rPr kumimoji="1" lang="zh-CN" altLang="en-US" sz="2400" kern="0" dirty="0">
                <a:solidFill>
                  <a:srgbClr val="000000"/>
                </a:solidFill>
              </a:rPr>
              <a:t>  </a:t>
            </a:r>
            <a:r>
              <a:rPr kumimoji="1" lang="zh-CN" altLang="en-US" sz="2400" kern="0" dirty="0" smtClean="0">
                <a:solidFill>
                  <a:srgbClr val="000000"/>
                </a:solidFill>
              </a:rPr>
              <a:t>   </a:t>
            </a:r>
            <a:r>
              <a:rPr kumimoji="1" lang="en-US" altLang="zh-CN" sz="2400" kern="0" dirty="0">
                <a:solidFill>
                  <a:srgbClr val="000000"/>
                </a:solidFill>
              </a:rPr>
              <a:t>if (pos &lt; 1 || pos &gt; slen+1)  return;  // </a:t>
            </a:r>
            <a:r>
              <a:rPr kumimoji="1" lang="zh-CN" altLang="en-US" sz="2400" kern="0" dirty="0">
                <a:solidFill>
                  <a:srgbClr val="000000"/>
                </a:solidFill>
              </a:rPr>
              <a:t>插入位置不合法</a:t>
            </a:r>
            <a:endParaRPr kumimoji="1" lang="zh-CN" altLang="en-US" sz="2400" kern="0" dirty="0">
              <a:solidFill>
                <a:srgbClr val="000000"/>
              </a:solidFill>
            </a:endParaRPr>
          </a:p>
          <a:p>
            <a:pPr algn="just">
              <a:spcBef>
                <a:spcPct val="40000"/>
              </a:spcBef>
            </a:pPr>
            <a:r>
              <a:rPr kumimoji="1" lang="zh-CN" altLang="en-US" sz="2400" kern="0" dirty="0">
                <a:solidFill>
                  <a:srgbClr val="FF0000"/>
                </a:solidFill>
              </a:rPr>
              <a:t>   </a:t>
            </a:r>
            <a:r>
              <a:rPr kumimoji="1" lang="zh-CN" altLang="en-US" sz="2400" kern="0" dirty="0" smtClean="0">
                <a:solidFill>
                  <a:srgbClr val="FF0000"/>
                </a:solidFill>
              </a:rPr>
              <a:t>  </a:t>
            </a:r>
            <a:r>
              <a:rPr kumimoji="1" lang="en-US" altLang="zh-CN" sz="2400" b="1" kern="0" dirty="0" smtClean="0">
                <a:solidFill>
                  <a:srgbClr val="FF0000"/>
                </a:solidFill>
              </a:rPr>
              <a:t>S1.ch </a:t>
            </a:r>
            <a:r>
              <a:rPr kumimoji="1" lang="en-US" altLang="zh-CN" sz="2400" b="1" kern="0" dirty="0">
                <a:solidFill>
                  <a:srgbClr val="FF0000"/>
                </a:solidFill>
              </a:rPr>
              <a:t>= new char[</a:t>
            </a:r>
            <a:r>
              <a:rPr kumimoji="1" lang="en-US" altLang="zh-CN" sz="2400" b="1" kern="0" dirty="0" err="1">
                <a:solidFill>
                  <a:srgbClr val="FF0000"/>
                </a:solidFill>
              </a:rPr>
              <a:t>slen</a:t>
            </a:r>
            <a:r>
              <a:rPr kumimoji="1" lang="en-US" altLang="zh-CN" sz="2400" b="1" kern="0" dirty="0">
                <a:solidFill>
                  <a:srgbClr val="FF0000"/>
                </a:solidFill>
              </a:rPr>
              <a:t>] </a:t>
            </a:r>
            <a:r>
              <a:rPr kumimoji="1" lang="en-US" altLang="zh-CN" sz="2400" kern="0" dirty="0">
                <a:solidFill>
                  <a:srgbClr val="FF0000"/>
                </a:solidFill>
              </a:rPr>
              <a:t>;   // S1</a:t>
            </a:r>
            <a:r>
              <a:rPr kumimoji="1" lang="zh-CN" altLang="en-US" sz="2400" kern="0" dirty="0">
                <a:solidFill>
                  <a:srgbClr val="FF0000"/>
                </a:solidFill>
              </a:rPr>
              <a:t>作为辅助串</a:t>
            </a:r>
            <a:endParaRPr kumimoji="1" lang="zh-CN" altLang="en-US" sz="2400" kern="0" dirty="0">
              <a:solidFill>
                <a:srgbClr val="FF0000"/>
              </a:solidFill>
            </a:endParaRPr>
          </a:p>
          <a:p>
            <a:pPr algn="just">
              <a:spcBef>
                <a:spcPct val="40000"/>
              </a:spcBef>
            </a:pPr>
            <a:r>
              <a:rPr kumimoji="1" lang="zh-CN" altLang="en-US" sz="2400" kern="0" dirty="0">
                <a:solidFill>
                  <a:srgbClr val="FF0000"/>
                </a:solidFill>
              </a:rPr>
              <a:t>  </a:t>
            </a:r>
            <a:r>
              <a:rPr kumimoji="1" lang="zh-CN" altLang="en-US" sz="2400" kern="0" dirty="0" smtClean="0">
                <a:solidFill>
                  <a:srgbClr val="FF0000"/>
                </a:solidFill>
              </a:rPr>
              <a:t>   </a:t>
            </a:r>
            <a:r>
              <a:rPr kumimoji="1" lang="en-US" altLang="zh-CN" sz="2400" kern="0" dirty="0">
                <a:solidFill>
                  <a:srgbClr val="FF0000"/>
                </a:solidFill>
              </a:rPr>
              <a:t>S1.ch[0..slen-1] = S.ch[0..slen-1];    // </a:t>
            </a:r>
            <a:r>
              <a:rPr kumimoji="1" lang="zh-CN" altLang="en-US" sz="2400" kern="0" dirty="0">
                <a:solidFill>
                  <a:srgbClr val="FF0000"/>
                </a:solidFill>
              </a:rPr>
              <a:t>暂存 </a:t>
            </a:r>
            <a:r>
              <a:rPr kumimoji="1" lang="en-US" altLang="zh-CN" sz="2400" kern="0" dirty="0">
                <a:solidFill>
                  <a:srgbClr val="FF0000"/>
                </a:solidFill>
              </a:rPr>
              <a:t>S</a:t>
            </a:r>
            <a:endParaRPr kumimoji="1" lang="en-US" altLang="zh-CN" sz="2400" kern="0" dirty="0">
              <a:solidFill>
                <a:srgbClr val="FF0000"/>
              </a:solidFill>
            </a:endParaRPr>
          </a:p>
          <a:p>
            <a:pPr algn="just">
              <a:spcBef>
                <a:spcPct val="40000"/>
              </a:spcBef>
            </a:pPr>
            <a:r>
              <a:rPr kumimoji="1" lang="en-US" altLang="zh-CN" sz="2400" kern="0" dirty="0">
                <a:solidFill>
                  <a:srgbClr val="00B050"/>
                </a:solidFill>
              </a:rPr>
              <a:t>   </a:t>
            </a:r>
            <a:r>
              <a:rPr kumimoji="1" lang="en-US" altLang="zh-CN" sz="2400" kern="0" dirty="0" smtClean="0">
                <a:solidFill>
                  <a:srgbClr val="00B050"/>
                </a:solidFill>
              </a:rPr>
              <a:t>  if </a:t>
            </a:r>
            <a:r>
              <a:rPr kumimoji="1" lang="en-US" altLang="zh-CN" sz="2400" kern="0" dirty="0">
                <a:solidFill>
                  <a:srgbClr val="00B050"/>
                </a:solidFill>
              </a:rPr>
              <a:t>(</a:t>
            </a:r>
            <a:r>
              <a:rPr kumimoji="1" lang="en-US" altLang="zh-CN" sz="2400" kern="0" dirty="0" err="1">
                <a:solidFill>
                  <a:srgbClr val="00B050"/>
                </a:solidFill>
              </a:rPr>
              <a:t>tlen</a:t>
            </a:r>
            <a:r>
              <a:rPr kumimoji="1" lang="en-US" altLang="zh-CN" sz="2400" kern="0" dirty="0">
                <a:solidFill>
                  <a:srgbClr val="00B050"/>
                </a:solidFill>
              </a:rPr>
              <a:t>&gt;0)     // T </a:t>
            </a:r>
            <a:r>
              <a:rPr kumimoji="1" lang="zh-CN" altLang="en-US" sz="2400" kern="0" dirty="0">
                <a:solidFill>
                  <a:srgbClr val="00B050"/>
                </a:solidFill>
              </a:rPr>
              <a:t>非空，则为</a:t>
            </a:r>
            <a:r>
              <a:rPr kumimoji="1" lang="en-US" altLang="zh-CN" sz="2400" kern="0" dirty="0">
                <a:solidFill>
                  <a:srgbClr val="00B050"/>
                </a:solidFill>
              </a:rPr>
              <a:t>S</a:t>
            </a:r>
            <a:r>
              <a:rPr kumimoji="1" lang="zh-CN" altLang="en-US" sz="2400" kern="0" dirty="0">
                <a:solidFill>
                  <a:srgbClr val="00B050"/>
                </a:solidFill>
              </a:rPr>
              <a:t>重新分配空间并插入</a:t>
            </a:r>
            <a:r>
              <a:rPr kumimoji="1" lang="en-US" altLang="zh-CN" sz="2400" kern="0" dirty="0">
                <a:solidFill>
                  <a:srgbClr val="00B050"/>
                </a:solidFill>
              </a:rPr>
              <a:t>T</a:t>
            </a:r>
            <a:endParaRPr kumimoji="1" lang="en-US" altLang="zh-CN" sz="2400" kern="0" dirty="0">
              <a:solidFill>
                <a:srgbClr val="00B050"/>
              </a:solidFill>
            </a:endParaRPr>
          </a:p>
          <a:p>
            <a:pPr algn="just">
              <a:spcBef>
                <a:spcPct val="40000"/>
              </a:spcBef>
            </a:pPr>
            <a:r>
              <a:rPr kumimoji="1" lang="en-US" altLang="zh-CN" sz="2400" kern="0" dirty="0">
                <a:solidFill>
                  <a:srgbClr val="FF3300"/>
                </a:solidFill>
              </a:rPr>
              <a:t>     </a:t>
            </a:r>
            <a:r>
              <a:rPr kumimoji="1" lang="en-US" altLang="zh-CN" sz="2400" kern="0" dirty="0">
                <a:solidFill>
                  <a:srgbClr val="0000CC"/>
                </a:solidFill>
              </a:rPr>
              <a:t>{         </a:t>
            </a:r>
            <a:r>
              <a:rPr kumimoji="1" lang="en-US" altLang="zh-CN" sz="2400" kern="0" dirty="0" smtClean="0">
                <a:solidFill>
                  <a:srgbClr val="0000CC"/>
                </a:solidFill>
              </a:rPr>
              <a:t> }   //</a:t>
            </a:r>
            <a:r>
              <a:rPr kumimoji="1" lang="zh-CN" altLang="en-US" sz="2400" kern="0" dirty="0">
                <a:solidFill>
                  <a:srgbClr val="0000CC"/>
                </a:solidFill>
              </a:rPr>
              <a:t>下一页</a:t>
            </a:r>
            <a:endParaRPr kumimoji="1" lang="zh-CN" altLang="en-US" sz="2400" kern="0" dirty="0">
              <a:solidFill>
                <a:srgbClr val="0000CC"/>
              </a:solidFill>
            </a:endParaRPr>
          </a:p>
          <a:p>
            <a:pPr algn="just">
              <a:spcBef>
                <a:spcPct val="40000"/>
              </a:spcBef>
            </a:pPr>
            <a:r>
              <a:rPr kumimoji="1" lang="en-US" altLang="zh-CN" sz="2400" kern="0" dirty="0">
                <a:solidFill>
                  <a:srgbClr val="000000"/>
                </a:solidFill>
              </a:rPr>
              <a:t>} // </a:t>
            </a:r>
            <a:r>
              <a:rPr kumimoji="1" lang="en-US" altLang="zh-CN" sz="2400" kern="0" dirty="0" err="1" smtClean="0">
                <a:solidFill>
                  <a:srgbClr val="000000"/>
                </a:solidFill>
              </a:rPr>
              <a:t>StrInsert</a:t>
            </a:r>
            <a:endParaRPr kumimoji="1" lang="en-US" altLang="zh-CN" kern="0" dirty="0" smtClean="0">
              <a:solidFill>
                <a:srgbClr val="000000"/>
              </a:solidFill>
            </a:endParaRPr>
          </a:p>
        </p:txBody>
      </p:sp>
      <p:sp>
        <p:nvSpPr>
          <p:cNvPr id="1028" name="Text Box 1027">
            <a:hlinkClick r:id="" action="ppaction://hlinkshowjump?jump=nextslide" highlightClick="1"/>
          </p:cNvPr>
          <p:cNvSpPr txBox="1">
            <a:spLocks noChangeArrowheads="1"/>
          </p:cNvSpPr>
          <p:nvPr/>
        </p:nvSpPr>
        <p:spPr bwMode="auto">
          <a:xfrm>
            <a:off x="-108520" y="4941168"/>
            <a:ext cx="18722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</a:rPr>
              <a:t>          </a:t>
            </a:r>
            <a:r>
              <a:rPr kumimoji="1" lang="en-US" altLang="zh-CN" b="1" smtClean="0">
                <a:solidFill>
                  <a:srgbClr val="0000CC"/>
                </a:solidFill>
                <a:latin typeface="Times New Roman" panose="02020603050405020304" pitchFamily="18" charset="0"/>
              </a:rPr>
              <a:t>…… </a:t>
            </a:r>
            <a:endParaRPr kumimoji="1" lang="en-US" altLang="zh-CN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2709" name="Object 1029">
            <a:hlinkClick r:id="rId1" action="ppaction://hlinksldjump" highlightClick="1"/>
          </p:cNvPr>
          <p:cNvGraphicFramePr>
            <a:graphicFrameLocks noChangeAspect="1"/>
          </p:cNvGraphicFramePr>
          <p:nvPr/>
        </p:nvGraphicFramePr>
        <p:xfrm>
          <a:off x="7772400" y="6015038"/>
          <a:ext cx="8382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剪辑" r:id="rId2" imgW="10791825" imgH="5257800" progId="">
                  <p:embed/>
                </p:oleObj>
              </mc:Choice>
              <mc:Fallback>
                <p:oleObj name="剪辑" r:id="rId2" imgW="10791825" imgH="5257800" progId="">
                  <p:embed/>
                  <p:pic>
                    <p:nvPicPr>
                      <p:cNvPr id="0" name="Object 1029" descr="image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6015038"/>
                        <a:ext cx="83820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50825" y="188913"/>
            <a:ext cx="5280613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3600" b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子串插入（堆</a:t>
            </a:r>
            <a:r>
              <a:rPr kumimoji="1" lang="zh-CN" altLang="en-US" sz="36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分配存</a:t>
            </a:r>
            <a:r>
              <a:rPr kumimoji="1" lang="zh-CN" altLang="en-US" sz="3600" b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储）</a:t>
            </a:r>
            <a:endParaRPr kumimoji="1" lang="zh-CN" altLang="en-US" sz="36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632108" y="1381220"/>
            <a:ext cx="8228012" cy="52629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en-US" altLang="zh-CN" kern="0">
                <a:solidFill>
                  <a:srgbClr val="FF0000"/>
                </a:solidFill>
              </a:rPr>
              <a:t>if (tlen&gt;0) </a:t>
            </a:r>
            <a:r>
              <a:rPr kumimoji="1" lang="en-US" altLang="zh-CN" kern="0" smtClean="0">
                <a:solidFill>
                  <a:srgbClr val="FF0000"/>
                </a:solidFill>
              </a:rPr>
              <a:t>// </a:t>
            </a:r>
            <a:r>
              <a:rPr kumimoji="1" lang="en-US" altLang="zh-CN" kern="0">
                <a:solidFill>
                  <a:srgbClr val="FF0000"/>
                </a:solidFill>
              </a:rPr>
              <a:t>T </a:t>
            </a:r>
            <a:r>
              <a:rPr kumimoji="1" lang="zh-CN" altLang="en-US" kern="0">
                <a:solidFill>
                  <a:srgbClr val="FF0000"/>
                </a:solidFill>
              </a:rPr>
              <a:t>非空，则为</a:t>
            </a:r>
            <a:r>
              <a:rPr kumimoji="1" lang="en-US" altLang="zh-CN" kern="0">
                <a:solidFill>
                  <a:srgbClr val="FF0000"/>
                </a:solidFill>
              </a:rPr>
              <a:t>S</a:t>
            </a:r>
            <a:r>
              <a:rPr kumimoji="1" lang="zh-CN" altLang="en-US" kern="0">
                <a:solidFill>
                  <a:srgbClr val="FF0000"/>
                </a:solidFill>
              </a:rPr>
              <a:t>重新分配空间并插入</a:t>
            </a:r>
            <a:r>
              <a:rPr kumimoji="1" lang="en-US" altLang="zh-CN" kern="0">
                <a:solidFill>
                  <a:srgbClr val="FF0000"/>
                </a:solidFill>
              </a:rPr>
              <a:t>T</a:t>
            </a:r>
            <a:endParaRPr kumimoji="1" lang="en-US" altLang="zh-CN" kern="0">
              <a:solidFill>
                <a:srgbClr val="FF0000"/>
              </a:solidFill>
            </a:endParaRPr>
          </a:p>
          <a:p>
            <a:r>
              <a:rPr kumimoji="1" lang="en-US" altLang="zh-CN" smtClean="0">
                <a:solidFill>
                  <a:srgbClr val="0000CC"/>
                </a:solidFill>
                <a:latin typeface="Times New Roman" panose="02020603050405020304" pitchFamily="18" charset="0"/>
              </a:rPr>
              <a:t>{</a:t>
            </a:r>
            <a:endParaRPr kumimoji="1" lang="en-US" altLang="zh-CN" smtClean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mtClean="0">
                <a:solidFill>
                  <a:srgbClr val="0000CC"/>
                </a:solidFill>
                <a:latin typeface="Times New Roman" panose="02020603050405020304" pitchFamily="18" charset="0"/>
              </a:rPr>
              <a:t>    S.ch </a:t>
            </a:r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</a:rPr>
              <a:t>= new char[slen + tlen ];   </a:t>
            </a:r>
            <a:r>
              <a:rPr kumimoji="1" lang="en-US" altLang="zh-CN" sz="2400" smtClean="0">
                <a:solidFill>
                  <a:srgbClr val="0000CC"/>
                </a:solidFill>
                <a:latin typeface="Times New Roman" panose="02020603050405020304" pitchFamily="18" charset="0"/>
              </a:rPr>
              <a:t>// </a:t>
            </a:r>
            <a:r>
              <a:rPr kumimoji="1" lang="zh-CN" altLang="en-US" sz="2400">
                <a:solidFill>
                  <a:srgbClr val="0000CC"/>
                </a:solidFill>
                <a:latin typeface="Times New Roman" panose="02020603050405020304" pitchFamily="18" charset="0"/>
              </a:rPr>
              <a:t>为 </a:t>
            </a:r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</a:rPr>
              <a:t>S </a:t>
            </a:r>
            <a:r>
              <a:rPr kumimoji="1" lang="zh-CN" altLang="en-US" sz="2400">
                <a:solidFill>
                  <a:srgbClr val="0000CC"/>
                </a:solidFill>
                <a:latin typeface="Times New Roman" panose="02020603050405020304" pitchFamily="18" charset="0"/>
              </a:rPr>
              <a:t>重新分配空间</a:t>
            </a:r>
            <a:endParaRPr kumimoji="1" lang="zh-CN" altLang="en-US" sz="240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mtClean="0">
                <a:solidFill>
                  <a:srgbClr val="0000CC"/>
                </a:solidFill>
                <a:latin typeface="Times New Roman" panose="02020603050405020304" pitchFamily="18" charset="0"/>
              </a:rPr>
              <a:t>    for </a:t>
            </a:r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</a:rPr>
              <a:t>( i=0, k=0; i&lt;pos-1; i++)  </a:t>
            </a:r>
            <a:endParaRPr kumimoji="1" lang="en-US" altLang="zh-CN" smtClean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mtClean="0">
                <a:solidFill>
                  <a:srgbClr val="0000CC"/>
                </a:solidFill>
                <a:latin typeface="Times New Roman" panose="02020603050405020304" pitchFamily="18" charset="0"/>
              </a:rPr>
              <a:t>        S.ch[k</a:t>
            </a:r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</a:rPr>
              <a:t>++] = S1.ch[i];   </a:t>
            </a:r>
            <a:r>
              <a:rPr kumimoji="1" lang="en-US" altLang="zh-CN" sz="2400" smtClean="0">
                <a:solidFill>
                  <a:srgbClr val="0000CC"/>
                </a:solidFill>
                <a:latin typeface="Times New Roman" panose="02020603050405020304" pitchFamily="18" charset="0"/>
              </a:rPr>
              <a:t>// </a:t>
            </a:r>
            <a:r>
              <a:rPr kumimoji="1" lang="zh-CN" altLang="en-US" sz="2400">
                <a:solidFill>
                  <a:srgbClr val="0000CC"/>
                </a:solidFill>
                <a:latin typeface="Times New Roman" panose="02020603050405020304" pitchFamily="18" charset="0"/>
              </a:rPr>
              <a:t>保留插入位置之前的子串</a:t>
            </a:r>
            <a:endParaRPr kumimoji="1" lang="zh-CN" altLang="en-US" sz="240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mtClean="0">
                <a:solidFill>
                  <a:srgbClr val="0000CC"/>
                </a:solidFill>
                <a:latin typeface="Times New Roman" panose="02020603050405020304" pitchFamily="18" charset="0"/>
              </a:rPr>
              <a:t>    for </a:t>
            </a:r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</a:rPr>
              <a:t>( i=0; i&lt;tlen; i++)  </a:t>
            </a:r>
            <a:endParaRPr kumimoji="1" lang="en-US" altLang="zh-CN" smtClean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mtClean="0">
                <a:solidFill>
                  <a:srgbClr val="0000CC"/>
                </a:solidFill>
                <a:latin typeface="Times New Roman" panose="02020603050405020304" pitchFamily="18" charset="0"/>
              </a:rPr>
              <a:t>        S.ch[k</a:t>
            </a:r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</a:rPr>
              <a:t>++] = T.ch[i</a:t>
            </a:r>
            <a:r>
              <a:rPr kumimoji="1" lang="en-US" altLang="zh-CN" smtClean="0">
                <a:solidFill>
                  <a:srgbClr val="0000CC"/>
                </a:solidFill>
                <a:latin typeface="Times New Roman" panose="02020603050405020304" pitchFamily="18" charset="0"/>
              </a:rPr>
              <a:t>];   </a:t>
            </a:r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</a:rPr>
              <a:t>// </a:t>
            </a:r>
            <a:r>
              <a:rPr kumimoji="1" lang="zh-CN" altLang="en-US" sz="2400">
                <a:solidFill>
                  <a:srgbClr val="0000CC"/>
                </a:solidFill>
                <a:latin typeface="Times New Roman" panose="02020603050405020304" pitchFamily="18" charset="0"/>
              </a:rPr>
              <a:t>插入</a:t>
            </a:r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</a:rPr>
              <a:t>T</a:t>
            </a:r>
            <a:endParaRPr kumimoji="1" lang="en-US" altLang="zh-CN" sz="240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mtClean="0">
                <a:solidFill>
                  <a:srgbClr val="0000CC"/>
                </a:solidFill>
                <a:latin typeface="Times New Roman" panose="02020603050405020304" pitchFamily="18" charset="0"/>
              </a:rPr>
              <a:t>    for </a:t>
            </a:r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</a:rPr>
              <a:t>( i=pos; i&lt;slen; i++ )  </a:t>
            </a:r>
            <a:endParaRPr kumimoji="1" lang="en-US" altLang="zh-CN" smtClean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mtClean="0">
                <a:solidFill>
                  <a:srgbClr val="0000CC"/>
                </a:solidFill>
                <a:latin typeface="Times New Roman" panose="02020603050405020304" pitchFamily="18" charset="0"/>
              </a:rPr>
              <a:t>        S.ch[k</a:t>
            </a:r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</a:rPr>
              <a:t>++] = S1.ch[i]; </a:t>
            </a:r>
            <a:r>
              <a:rPr kumimoji="1" lang="en-US" altLang="zh-CN" smtClean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</a:rPr>
              <a:t>// </a:t>
            </a:r>
            <a:r>
              <a:rPr kumimoji="1" lang="zh-CN" altLang="en-US" sz="2400">
                <a:solidFill>
                  <a:srgbClr val="0000CC"/>
                </a:solidFill>
                <a:latin typeface="Times New Roman" panose="02020603050405020304" pitchFamily="18" charset="0"/>
              </a:rPr>
              <a:t>复制插入位置之后的子串</a:t>
            </a:r>
            <a:endParaRPr kumimoji="1" lang="zh-CN" altLang="en-US" sz="240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mtClean="0">
                <a:solidFill>
                  <a:srgbClr val="0000CC"/>
                </a:solidFill>
                <a:latin typeface="Times New Roman" panose="02020603050405020304" pitchFamily="18" charset="0"/>
              </a:rPr>
              <a:t>    S.length </a:t>
            </a:r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</a:rPr>
              <a:t>= slen+tlen;</a:t>
            </a:r>
            <a:endParaRPr kumimoji="1" lang="en-US" altLang="zh-CN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mtClean="0">
                <a:solidFill>
                  <a:srgbClr val="0000CC"/>
                </a:solidFill>
                <a:latin typeface="Times New Roman" panose="02020603050405020304" pitchFamily="18" charset="0"/>
              </a:rPr>
              <a:t>    delete  </a:t>
            </a:r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</a:rPr>
              <a:t>S1.ch</a:t>
            </a:r>
            <a:r>
              <a:rPr kumimoji="1" lang="en-US" altLang="zh-CN" smtClean="0">
                <a:solidFill>
                  <a:srgbClr val="0000CC"/>
                </a:solidFill>
                <a:latin typeface="Times New Roman" panose="02020603050405020304" pitchFamily="18" charset="0"/>
              </a:rPr>
              <a:t>;</a:t>
            </a:r>
            <a:endParaRPr kumimoji="1" lang="en-US" altLang="zh-CN" smtClean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</a:rPr>
              <a:t>}</a:t>
            </a:r>
            <a:endParaRPr kumimoji="1" lang="en-US" altLang="zh-CN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7" name="AutoShape 3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534400" y="6248400"/>
            <a:ext cx="304800" cy="381000"/>
          </a:xfrm>
          <a:prstGeom prst="actionButtonReturn">
            <a:avLst/>
          </a:prstGeom>
          <a:solidFill>
            <a:srgbClr val="CDE9EB"/>
          </a:solidFill>
          <a:ln w="952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250825" y="188913"/>
            <a:ext cx="5280613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3600" b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子串插入（堆</a:t>
            </a:r>
            <a:r>
              <a:rPr kumimoji="1" lang="zh-CN" altLang="en-US" sz="36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分配存</a:t>
            </a:r>
            <a:r>
              <a:rPr kumimoji="1" lang="zh-CN" altLang="en-US" sz="3600" b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储）</a:t>
            </a:r>
            <a:endParaRPr kumimoji="1" lang="zh-CN" altLang="en-US" sz="36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4.2.3 </a:t>
            </a:r>
            <a:r>
              <a:rPr lang="zh-CN" altLang="en-US" sz="360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串的链式存储结构</a:t>
            </a:r>
            <a:endParaRPr lang="zh-CN" altLang="en-US" sz="360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09725"/>
            <a:ext cx="8229600" cy="524827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串的链式存储结构与线性表很相似。但是，由于串结构的特殊性，结构中的每个数据元素都是一个字符，如果也简单地应用链表存储串值，一个结点对应一个字符，就会存在很大的空间浪费！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因此，可以考虑一个结点存放多个字符。最后一个结点若未被占满，可以用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# 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或其它非串值字符补全。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22" name="Rectangle 38"/>
          <p:cNvSpPr>
            <a:spLocks noChangeArrowheads="1"/>
          </p:cNvSpPr>
          <p:nvPr/>
        </p:nvSpPr>
        <p:spPr bwMode="auto">
          <a:xfrm>
            <a:off x="250825" y="1362075"/>
            <a:ext cx="3931141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Clr>
                <a:srgbClr val="FF6600"/>
              </a:buClr>
              <a:buSzPct val="120000"/>
              <a:buFont typeface="Wingdings" panose="05000000000000000000" pitchFamily="2" charset="2"/>
              <a:buBlip>
                <a:blip r:embed="rId1"/>
              </a:buBlip>
            </a:pPr>
            <a:r>
              <a:rPr kumimoji="1" lang="en-US" altLang="zh-CN" b="1">
                <a:solidFill>
                  <a:schemeClr val="hlink"/>
                </a:solidFill>
              </a:rPr>
              <a:t>  </a:t>
            </a:r>
            <a:r>
              <a:rPr kumimoji="1" lang="zh-CN" altLang="en-US" b="1" smtClean="0">
                <a:solidFill>
                  <a:schemeClr val="hlink"/>
                </a:solidFill>
              </a:rPr>
              <a:t>每个节点放单个字符</a:t>
            </a:r>
            <a:endParaRPr kumimoji="1" lang="zh-CN" altLang="en-US" b="1">
              <a:solidFill>
                <a:schemeClr val="hlink"/>
              </a:solidFill>
            </a:endParaRPr>
          </a:p>
        </p:txBody>
      </p:sp>
      <p:grpSp>
        <p:nvGrpSpPr>
          <p:cNvPr id="2" name="Group 39"/>
          <p:cNvGrpSpPr/>
          <p:nvPr/>
        </p:nvGrpSpPr>
        <p:grpSpPr bwMode="auto">
          <a:xfrm>
            <a:off x="4618831" y="1341438"/>
            <a:ext cx="2257425" cy="669925"/>
            <a:chOff x="2081" y="1364"/>
            <a:chExt cx="1422" cy="493"/>
          </a:xfrm>
        </p:grpSpPr>
        <p:sp>
          <p:nvSpPr>
            <p:cNvPr id="38920" name="Rectangle 40"/>
            <p:cNvSpPr>
              <a:spLocks noChangeArrowheads="1"/>
            </p:cNvSpPr>
            <p:nvPr/>
          </p:nvSpPr>
          <p:spPr bwMode="auto">
            <a:xfrm>
              <a:off x="2081" y="1364"/>
              <a:ext cx="1422" cy="49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21" name="Line 41"/>
            <p:cNvSpPr>
              <a:spLocks noChangeShapeType="1"/>
            </p:cNvSpPr>
            <p:nvPr/>
          </p:nvSpPr>
          <p:spPr bwMode="auto">
            <a:xfrm>
              <a:off x="2815" y="1387"/>
              <a:ext cx="0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22" name="Rectangle 42"/>
            <p:cNvSpPr>
              <a:spLocks noChangeArrowheads="1"/>
            </p:cNvSpPr>
            <p:nvPr/>
          </p:nvSpPr>
          <p:spPr bwMode="auto">
            <a:xfrm>
              <a:off x="2276" y="1487"/>
              <a:ext cx="340" cy="33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chemeClr val="folHlink"/>
                  </a:solidFill>
                </a:rPr>
                <a:t>ch</a:t>
              </a:r>
              <a:endParaRPr kumimoji="1" lang="en-US" altLang="zh-CN" sz="2400" b="1">
                <a:solidFill>
                  <a:schemeClr val="folHlink"/>
                </a:solidFill>
              </a:endParaRPr>
            </a:p>
          </p:txBody>
        </p:sp>
        <p:sp>
          <p:nvSpPr>
            <p:cNvPr id="38923" name="Rectangle 43"/>
            <p:cNvSpPr>
              <a:spLocks noChangeArrowheads="1"/>
            </p:cNvSpPr>
            <p:nvPr/>
          </p:nvSpPr>
          <p:spPr bwMode="auto">
            <a:xfrm>
              <a:off x="2899" y="1488"/>
              <a:ext cx="511" cy="33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chemeClr val="folHlink"/>
                  </a:solidFill>
                </a:rPr>
                <a:t>next</a:t>
              </a:r>
              <a:endParaRPr kumimoji="1" lang="en-US" altLang="zh-CN" sz="2400" b="1">
                <a:solidFill>
                  <a:schemeClr val="folHlink"/>
                </a:solidFill>
              </a:endParaRPr>
            </a:p>
          </p:txBody>
        </p:sp>
      </p:grpSp>
      <p:sp>
        <p:nvSpPr>
          <p:cNvPr id="93228" name="Rectangle 44"/>
          <p:cNvSpPr>
            <a:spLocks noChangeArrowheads="1"/>
          </p:cNvSpPr>
          <p:nvPr/>
        </p:nvSpPr>
        <p:spPr bwMode="auto">
          <a:xfrm>
            <a:off x="395288" y="257175"/>
            <a:ext cx="3890809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3600" b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串的链</a:t>
            </a:r>
            <a:r>
              <a:rPr kumimoji="1" lang="zh-CN" altLang="en-US" sz="36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式存储结构</a:t>
            </a:r>
            <a:endParaRPr kumimoji="1" lang="zh-CN" altLang="en-US" sz="36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22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22" name="Rectangle 38"/>
          <p:cNvSpPr>
            <a:spLocks noChangeArrowheads="1"/>
          </p:cNvSpPr>
          <p:nvPr/>
        </p:nvSpPr>
        <p:spPr bwMode="auto">
          <a:xfrm>
            <a:off x="250825" y="1362075"/>
            <a:ext cx="3931141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Clr>
                <a:srgbClr val="FF6600"/>
              </a:buClr>
              <a:buSzPct val="120000"/>
              <a:buFont typeface="Wingdings" panose="05000000000000000000" pitchFamily="2" charset="2"/>
              <a:buBlip>
                <a:blip r:embed="rId1"/>
              </a:buBlip>
            </a:pPr>
            <a:r>
              <a:rPr kumimoji="1" lang="en-US" altLang="zh-CN" b="1">
                <a:solidFill>
                  <a:schemeClr val="hlink"/>
                </a:solidFill>
              </a:rPr>
              <a:t>  </a:t>
            </a:r>
            <a:r>
              <a:rPr kumimoji="1" lang="zh-CN" altLang="en-US" b="1" smtClean="0">
                <a:solidFill>
                  <a:schemeClr val="hlink"/>
                </a:solidFill>
              </a:rPr>
              <a:t>每个节点放单个字符</a:t>
            </a:r>
            <a:endParaRPr kumimoji="1" lang="zh-CN" altLang="en-US" b="1">
              <a:solidFill>
                <a:schemeClr val="hlink"/>
              </a:solidFill>
            </a:endParaRPr>
          </a:p>
        </p:txBody>
      </p:sp>
      <p:grpSp>
        <p:nvGrpSpPr>
          <p:cNvPr id="2" name="Group 39"/>
          <p:cNvGrpSpPr/>
          <p:nvPr/>
        </p:nvGrpSpPr>
        <p:grpSpPr bwMode="auto">
          <a:xfrm>
            <a:off x="4618831" y="1341438"/>
            <a:ext cx="2257425" cy="669925"/>
            <a:chOff x="2081" y="1364"/>
            <a:chExt cx="1422" cy="493"/>
          </a:xfrm>
        </p:grpSpPr>
        <p:sp>
          <p:nvSpPr>
            <p:cNvPr id="38920" name="Rectangle 40"/>
            <p:cNvSpPr>
              <a:spLocks noChangeArrowheads="1"/>
            </p:cNvSpPr>
            <p:nvPr/>
          </p:nvSpPr>
          <p:spPr bwMode="auto">
            <a:xfrm>
              <a:off x="2081" y="1364"/>
              <a:ext cx="1422" cy="49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21" name="Line 41"/>
            <p:cNvSpPr>
              <a:spLocks noChangeShapeType="1"/>
            </p:cNvSpPr>
            <p:nvPr/>
          </p:nvSpPr>
          <p:spPr bwMode="auto">
            <a:xfrm>
              <a:off x="2815" y="1387"/>
              <a:ext cx="0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22" name="Rectangle 42"/>
            <p:cNvSpPr>
              <a:spLocks noChangeArrowheads="1"/>
            </p:cNvSpPr>
            <p:nvPr/>
          </p:nvSpPr>
          <p:spPr bwMode="auto">
            <a:xfrm>
              <a:off x="2276" y="1487"/>
              <a:ext cx="340" cy="33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chemeClr val="folHlink"/>
                  </a:solidFill>
                </a:rPr>
                <a:t>ch</a:t>
              </a:r>
              <a:endParaRPr kumimoji="1" lang="en-US" altLang="zh-CN" sz="2400" b="1">
                <a:solidFill>
                  <a:schemeClr val="folHlink"/>
                </a:solidFill>
              </a:endParaRPr>
            </a:p>
          </p:txBody>
        </p:sp>
        <p:sp>
          <p:nvSpPr>
            <p:cNvPr id="38923" name="Rectangle 43"/>
            <p:cNvSpPr>
              <a:spLocks noChangeArrowheads="1"/>
            </p:cNvSpPr>
            <p:nvPr/>
          </p:nvSpPr>
          <p:spPr bwMode="auto">
            <a:xfrm>
              <a:off x="2899" y="1488"/>
              <a:ext cx="511" cy="33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chemeClr val="folHlink"/>
                  </a:solidFill>
                </a:rPr>
                <a:t>next</a:t>
              </a:r>
              <a:endParaRPr kumimoji="1" lang="en-US" altLang="zh-CN" sz="2400" b="1">
                <a:solidFill>
                  <a:schemeClr val="folHlink"/>
                </a:solidFill>
              </a:endParaRPr>
            </a:p>
          </p:txBody>
        </p:sp>
      </p:grpSp>
      <p:sp>
        <p:nvSpPr>
          <p:cNvPr id="93228" name="Rectangle 44"/>
          <p:cNvSpPr>
            <a:spLocks noChangeArrowheads="1"/>
          </p:cNvSpPr>
          <p:nvPr/>
        </p:nvSpPr>
        <p:spPr bwMode="auto">
          <a:xfrm>
            <a:off x="395288" y="257175"/>
            <a:ext cx="3890809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3600" b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串的链</a:t>
            </a:r>
            <a:r>
              <a:rPr kumimoji="1" lang="zh-CN" altLang="en-US" sz="36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式存储结构</a:t>
            </a:r>
            <a:endParaRPr kumimoji="1" lang="zh-CN" altLang="en-US" sz="36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3229" name="Rectangle 45"/>
          <p:cNvSpPr>
            <a:spLocks noChangeArrowheads="1"/>
          </p:cNvSpPr>
          <p:nvPr/>
        </p:nvSpPr>
        <p:spPr bwMode="auto">
          <a:xfrm>
            <a:off x="323850" y="2133600"/>
            <a:ext cx="250031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buClr>
                <a:srgbClr val="FF6600"/>
              </a:buClr>
              <a:buSzPct val="120000"/>
              <a:buFont typeface="Wingdings" panose="05000000000000000000" pitchFamily="2" charset="2"/>
              <a:buBlip>
                <a:blip r:embed="rId1"/>
              </a:buBlip>
            </a:pPr>
            <a:r>
              <a:rPr kumimoji="1"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类型定义</a:t>
            </a:r>
            <a:endParaRPr kumimoji="1" lang="zh-CN" altLang="en-US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Rectangle 46"/>
          <p:cNvSpPr>
            <a:spLocks noChangeArrowheads="1"/>
          </p:cNvSpPr>
          <p:nvPr/>
        </p:nvSpPr>
        <p:spPr bwMode="auto">
          <a:xfrm>
            <a:off x="539552" y="3014833"/>
            <a:ext cx="4572000" cy="35825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dirty="0" err="1" smtClean="0">
                <a:solidFill>
                  <a:srgbClr val="000000"/>
                </a:solidFill>
              </a:rPr>
              <a:t>typedef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dirty="0" err="1">
                <a:solidFill>
                  <a:srgbClr val="000000"/>
                </a:solidFill>
              </a:rPr>
              <a:t>struct</a:t>
            </a:r>
            <a:r>
              <a:rPr kumimoji="1" lang="en-US" altLang="zh-CN" sz="2400" dirty="0">
                <a:solidFill>
                  <a:srgbClr val="00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Chunk{</a:t>
            </a:r>
            <a:endParaRPr kumimoji="1"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0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00"/>
                </a:solidFill>
              </a:rPr>
              <a:t>              char </a:t>
            </a:r>
            <a:r>
              <a:rPr kumimoji="1" lang="en-US" altLang="zh-CN" sz="2400" dirty="0" err="1" smtClean="0">
                <a:solidFill>
                  <a:srgbClr val="000000"/>
                </a:solidFill>
              </a:rPr>
              <a:t>ch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;</a:t>
            </a:r>
            <a:endParaRPr kumimoji="1"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0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00"/>
                </a:solidFill>
              </a:rPr>
              <a:t>              </a:t>
            </a:r>
            <a:r>
              <a:rPr kumimoji="1" lang="en-US" altLang="zh-CN" sz="2400" dirty="0" err="1">
                <a:solidFill>
                  <a:srgbClr val="000000"/>
                </a:solidFill>
              </a:rPr>
              <a:t>struct</a:t>
            </a:r>
            <a:r>
              <a:rPr kumimoji="1" lang="en-US" altLang="zh-CN" sz="2400" dirty="0">
                <a:solidFill>
                  <a:srgbClr val="00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Chunk </a:t>
            </a:r>
            <a:r>
              <a:rPr kumimoji="1" lang="en-US" altLang="zh-CN" sz="2400" dirty="0">
                <a:solidFill>
                  <a:srgbClr val="000000"/>
                </a:solidFill>
              </a:rPr>
              <a:t>*next;</a:t>
            </a:r>
            <a:endParaRPr kumimoji="1"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0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00"/>
                </a:solidFill>
              </a:rPr>
              <a:t>        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}Chunk;</a:t>
            </a:r>
            <a:endParaRPr kumimoji="1"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0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kumimoji="1"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0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dirty="0" err="1">
                <a:solidFill>
                  <a:srgbClr val="000000"/>
                </a:solidFill>
              </a:rPr>
              <a:t>typedef</a:t>
            </a:r>
            <a:r>
              <a:rPr kumimoji="1" lang="en-US" altLang="zh-CN" sz="2400" dirty="0">
                <a:solidFill>
                  <a:srgbClr val="000000"/>
                </a:solidFill>
              </a:rPr>
              <a:t> </a:t>
            </a:r>
            <a:r>
              <a:rPr kumimoji="1" lang="en-US" altLang="zh-CN" sz="2400" dirty="0" err="1">
                <a:solidFill>
                  <a:srgbClr val="000000"/>
                </a:solidFill>
              </a:rPr>
              <a:t>struct</a:t>
            </a:r>
            <a:r>
              <a:rPr kumimoji="1" lang="en-US" altLang="zh-CN" sz="2400" dirty="0">
                <a:solidFill>
                  <a:srgbClr val="000000"/>
                </a:solidFill>
              </a:rPr>
              <a:t>{</a:t>
            </a:r>
            <a:endParaRPr kumimoji="1"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0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00"/>
                </a:solidFill>
              </a:rPr>
              <a:t>     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Chunk </a:t>
            </a:r>
            <a:r>
              <a:rPr kumimoji="1" lang="en-US" altLang="zh-CN" sz="2400" dirty="0">
                <a:solidFill>
                  <a:srgbClr val="000000"/>
                </a:solidFill>
              </a:rPr>
              <a:t>*head, *tail;</a:t>
            </a:r>
            <a:endParaRPr kumimoji="1"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0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00"/>
                </a:solidFill>
              </a:rPr>
              <a:t>     </a:t>
            </a:r>
            <a:r>
              <a:rPr kumimoji="1" lang="en-US" altLang="zh-CN" sz="2400" dirty="0" err="1">
                <a:solidFill>
                  <a:srgbClr val="000000"/>
                </a:solidFill>
              </a:rPr>
              <a:t>int</a:t>
            </a:r>
            <a:r>
              <a:rPr kumimoji="1" lang="en-US" altLang="zh-CN" sz="2400" dirty="0">
                <a:solidFill>
                  <a:srgbClr val="00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length;</a:t>
            </a:r>
            <a:endParaRPr kumimoji="1"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0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00"/>
                </a:solidFill>
              </a:rPr>
              <a:t>}</a:t>
            </a:r>
            <a:r>
              <a:rPr kumimoji="1" lang="en-US" altLang="zh-CN" sz="2400" dirty="0" err="1">
                <a:solidFill>
                  <a:srgbClr val="000000"/>
                </a:solidFill>
              </a:rPr>
              <a:t>LString</a:t>
            </a:r>
            <a:r>
              <a:rPr kumimoji="1" lang="en-US" altLang="zh-CN" sz="2400" dirty="0">
                <a:solidFill>
                  <a:srgbClr val="000000"/>
                </a:solidFill>
              </a:rPr>
              <a:t>;</a:t>
            </a:r>
            <a:endParaRPr kumimoji="1" lang="en-US" altLang="zh-CN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22" name="Rectangle 38"/>
          <p:cNvSpPr>
            <a:spLocks noChangeArrowheads="1"/>
          </p:cNvSpPr>
          <p:nvPr/>
        </p:nvSpPr>
        <p:spPr bwMode="auto">
          <a:xfrm>
            <a:off x="250825" y="1362075"/>
            <a:ext cx="3931141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Clr>
                <a:srgbClr val="FF6600"/>
              </a:buClr>
              <a:buSzPct val="120000"/>
              <a:buFont typeface="Wingdings" panose="05000000000000000000" pitchFamily="2" charset="2"/>
              <a:buBlip>
                <a:blip r:embed="rId1"/>
              </a:buBlip>
            </a:pPr>
            <a:r>
              <a:rPr kumimoji="1" lang="en-US" altLang="zh-CN" b="1">
                <a:solidFill>
                  <a:schemeClr val="hlink"/>
                </a:solidFill>
              </a:rPr>
              <a:t>  </a:t>
            </a:r>
            <a:r>
              <a:rPr kumimoji="1" lang="zh-CN" altLang="en-US" b="1" smtClean="0">
                <a:solidFill>
                  <a:schemeClr val="hlink"/>
                </a:solidFill>
              </a:rPr>
              <a:t>每个节点放</a:t>
            </a:r>
            <a:r>
              <a:rPr kumimoji="1" lang="zh-CN" altLang="en-US" b="1">
                <a:solidFill>
                  <a:schemeClr val="hlink"/>
                </a:solidFill>
              </a:rPr>
              <a:t>单</a:t>
            </a:r>
            <a:r>
              <a:rPr kumimoji="1" lang="zh-CN" altLang="en-US" b="1" smtClean="0">
                <a:solidFill>
                  <a:schemeClr val="hlink"/>
                </a:solidFill>
              </a:rPr>
              <a:t>个字符</a:t>
            </a:r>
            <a:endParaRPr kumimoji="1" lang="zh-CN" altLang="en-US" b="1">
              <a:solidFill>
                <a:schemeClr val="hlink"/>
              </a:solidFill>
            </a:endParaRPr>
          </a:p>
        </p:txBody>
      </p:sp>
      <p:grpSp>
        <p:nvGrpSpPr>
          <p:cNvPr id="2" name="Group 39"/>
          <p:cNvGrpSpPr/>
          <p:nvPr/>
        </p:nvGrpSpPr>
        <p:grpSpPr bwMode="auto">
          <a:xfrm>
            <a:off x="4618831" y="1341438"/>
            <a:ext cx="2257425" cy="669925"/>
            <a:chOff x="2081" y="1364"/>
            <a:chExt cx="1422" cy="493"/>
          </a:xfrm>
        </p:grpSpPr>
        <p:sp>
          <p:nvSpPr>
            <p:cNvPr id="38920" name="Rectangle 40"/>
            <p:cNvSpPr>
              <a:spLocks noChangeArrowheads="1"/>
            </p:cNvSpPr>
            <p:nvPr/>
          </p:nvSpPr>
          <p:spPr bwMode="auto">
            <a:xfrm>
              <a:off x="2081" y="1364"/>
              <a:ext cx="1422" cy="49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21" name="Line 41"/>
            <p:cNvSpPr>
              <a:spLocks noChangeShapeType="1"/>
            </p:cNvSpPr>
            <p:nvPr/>
          </p:nvSpPr>
          <p:spPr bwMode="auto">
            <a:xfrm>
              <a:off x="2815" y="1387"/>
              <a:ext cx="0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22" name="Rectangle 42"/>
            <p:cNvSpPr>
              <a:spLocks noChangeArrowheads="1"/>
            </p:cNvSpPr>
            <p:nvPr/>
          </p:nvSpPr>
          <p:spPr bwMode="auto">
            <a:xfrm>
              <a:off x="2276" y="1487"/>
              <a:ext cx="340" cy="33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chemeClr val="folHlink"/>
                  </a:solidFill>
                </a:rPr>
                <a:t>ch</a:t>
              </a:r>
              <a:endParaRPr kumimoji="1" lang="en-US" altLang="zh-CN" sz="2400" b="1">
                <a:solidFill>
                  <a:schemeClr val="folHlink"/>
                </a:solidFill>
              </a:endParaRPr>
            </a:p>
          </p:txBody>
        </p:sp>
        <p:sp>
          <p:nvSpPr>
            <p:cNvPr id="38923" name="Rectangle 43"/>
            <p:cNvSpPr>
              <a:spLocks noChangeArrowheads="1"/>
            </p:cNvSpPr>
            <p:nvPr/>
          </p:nvSpPr>
          <p:spPr bwMode="auto">
            <a:xfrm>
              <a:off x="2899" y="1488"/>
              <a:ext cx="511" cy="33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chemeClr val="folHlink"/>
                  </a:solidFill>
                </a:rPr>
                <a:t>next</a:t>
              </a:r>
              <a:endParaRPr kumimoji="1" lang="en-US" altLang="zh-CN" sz="2400" b="1">
                <a:solidFill>
                  <a:schemeClr val="folHlink"/>
                </a:solidFill>
              </a:endParaRPr>
            </a:p>
          </p:txBody>
        </p:sp>
      </p:grpSp>
      <p:sp>
        <p:nvSpPr>
          <p:cNvPr id="93229" name="Rectangle 45"/>
          <p:cNvSpPr>
            <a:spLocks noChangeArrowheads="1"/>
          </p:cNvSpPr>
          <p:nvPr/>
        </p:nvSpPr>
        <p:spPr bwMode="auto">
          <a:xfrm>
            <a:off x="323850" y="2133600"/>
            <a:ext cx="250031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buClr>
                <a:srgbClr val="FF6600"/>
              </a:buClr>
              <a:buSzPct val="120000"/>
              <a:buFont typeface="Wingdings" panose="05000000000000000000" pitchFamily="2" charset="2"/>
              <a:buBlip>
                <a:blip r:embed="rId1"/>
              </a:buBlip>
            </a:pPr>
            <a:r>
              <a:rPr kumimoji="1"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类型定义</a:t>
            </a:r>
            <a:endParaRPr kumimoji="1" lang="zh-CN" altLang="en-US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043886" y="5520586"/>
            <a:ext cx="749952" cy="48635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5430992" y="5542289"/>
            <a:ext cx="0" cy="463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5101725" y="5585596"/>
            <a:ext cx="294285" cy="400527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/>
            <a:r>
              <a:rPr kumimoji="1" lang="en-US" altLang="zh-CN" sz="2000" b="1">
                <a:solidFill>
                  <a:srgbClr val="FF6600"/>
                </a:solidFill>
              </a:rPr>
              <a:t>A</a:t>
            </a:r>
            <a:endParaRPr kumimoji="1" lang="en-US" altLang="zh-CN" sz="2000" b="1">
              <a:solidFill>
                <a:srgbClr val="FF6600"/>
              </a:solidFill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5461581" y="5628117"/>
            <a:ext cx="100205" cy="361066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endParaRPr kumimoji="1" lang="zh-CN" altLang="zh-CN" sz="2400" b="1">
              <a:solidFill>
                <a:schemeClr val="folHlink"/>
              </a:solidFill>
            </a:endParaRP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5667892" y="5771456"/>
            <a:ext cx="39419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7" name="Group 13"/>
          <p:cNvGrpSpPr/>
          <p:nvPr/>
        </p:nvGrpSpPr>
        <p:grpSpPr bwMode="auto">
          <a:xfrm>
            <a:off x="6084168" y="5518185"/>
            <a:ext cx="1018201" cy="486136"/>
            <a:chOff x="2081" y="1364"/>
            <a:chExt cx="1245" cy="405"/>
          </a:xfrm>
        </p:grpSpPr>
        <p:grpSp>
          <p:nvGrpSpPr>
            <p:cNvPr id="18" name="Group 14"/>
            <p:cNvGrpSpPr/>
            <p:nvPr/>
          </p:nvGrpSpPr>
          <p:grpSpPr bwMode="auto">
            <a:xfrm>
              <a:off x="2081" y="1364"/>
              <a:ext cx="917" cy="405"/>
              <a:chOff x="2081" y="1364"/>
              <a:chExt cx="1422" cy="493"/>
            </a:xfrm>
          </p:grpSpPr>
          <p:sp>
            <p:nvSpPr>
              <p:cNvPr id="20" name="Rectangle 15"/>
              <p:cNvSpPr>
                <a:spLocks noChangeArrowheads="1"/>
              </p:cNvSpPr>
              <p:nvPr/>
            </p:nvSpPr>
            <p:spPr bwMode="auto">
              <a:xfrm>
                <a:off x="2081" y="1364"/>
                <a:ext cx="1422" cy="493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Line 16"/>
              <p:cNvSpPr>
                <a:spLocks noChangeShapeType="1"/>
              </p:cNvSpPr>
              <p:nvPr/>
            </p:nvSpPr>
            <p:spPr bwMode="auto">
              <a:xfrm>
                <a:off x="2815" y="1387"/>
                <a:ext cx="0" cy="4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2873" y="1474"/>
                <a:ext cx="190" cy="366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kumimoji="1" lang="zh-CN" altLang="zh-CN" sz="2400" b="1">
                  <a:solidFill>
                    <a:schemeClr val="folHlink"/>
                  </a:solidFill>
                </a:endParaRPr>
              </a:p>
            </p:txBody>
          </p:sp>
        </p:grp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2844" y="1575"/>
              <a:ext cx="4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" name="Group 20"/>
          <p:cNvGrpSpPr/>
          <p:nvPr/>
        </p:nvGrpSpPr>
        <p:grpSpPr bwMode="auto">
          <a:xfrm>
            <a:off x="7110241" y="5532589"/>
            <a:ext cx="1018201" cy="486136"/>
            <a:chOff x="2081" y="1364"/>
            <a:chExt cx="1245" cy="405"/>
          </a:xfrm>
        </p:grpSpPr>
        <p:grpSp>
          <p:nvGrpSpPr>
            <p:cNvPr id="24" name="Group 21"/>
            <p:cNvGrpSpPr/>
            <p:nvPr/>
          </p:nvGrpSpPr>
          <p:grpSpPr bwMode="auto">
            <a:xfrm>
              <a:off x="2081" y="1364"/>
              <a:ext cx="917" cy="405"/>
              <a:chOff x="2081" y="1364"/>
              <a:chExt cx="1422" cy="493"/>
            </a:xfrm>
          </p:grpSpPr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2081" y="1364"/>
                <a:ext cx="1422" cy="493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Line 23"/>
              <p:cNvSpPr>
                <a:spLocks noChangeShapeType="1"/>
              </p:cNvSpPr>
              <p:nvPr/>
            </p:nvSpPr>
            <p:spPr bwMode="auto">
              <a:xfrm>
                <a:off x="2815" y="1387"/>
                <a:ext cx="0" cy="4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Rectangle 25"/>
              <p:cNvSpPr>
                <a:spLocks noChangeArrowheads="1"/>
              </p:cNvSpPr>
              <p:nvPr/>
            </p:nvSpPr>
            <p:spPr bwMode="auto">
              <a:xfrm>
                <a:off x="2872" y="1474"/>
                <a:ext cx="191" cy="365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kumimoji="1" lang="zh-CN" altLang="zh-CN" sz="2400" b="1">
                  <a:solidFill>
                    <a:schemeClr val="folHlink"/>
                  </a:solidFill>
                </a:endParaRPr>
              </a:p>
            </p:txBody>
          </p:sp>
        </p:grp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2844" y="1575"/>
              <a:ext cx="4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9" name="Group 27"/>
          <p:cNvGrpSpPr/>
          <p:nvPr/>
        </p:nvGrpSpPr>
        <p:grpSpPr bwMode="auto">
          <a:xfrm>
            <a:off x="8139892" y="5534990"/>
            <a:ext cx="749952" cy="486136"/>
            <a:chOff x="2081" y="1364"/>
            <a:chExt cx="1422" cy="493"/>
          </a:xfrm>
        </p:grpSpPr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2081" y="1364"/>
              <a:ext cx="1422" cy="49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2815" y="1387"/>
              <a:ext cx="0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2873" y="1474"/>
              <a:ext cx="190" cy="365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endParaRPr kumimoji="1" lang="zh-CN" altLang="zh-CN" sz="2400" b="1">
                <a:solidFill>
                  <a:schemeClr val="folHlink"/>
                </a:solidFill>
              </a:endParaRPr>
            </a:p>
          </p:txBody>
        </p:sp>
      </p:grp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8563529" y="5518185"/>
            <a:ext cx="266613" cy="3601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chemeClr val="hlink"/>
                </a:solidFill>
              </a:rPr>
              <a:t>∧</a:t>
            </a:r>
            <a:endParaRPr kumimoji="1" lang="en-US" altLang="zh-CN" sz="2400" b="1">
              <a:solidFill>
                <a:schemeClr val="hlink"/>
              </a:solidFill>
            </a:endParaRP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4928394" y="5139545"/>
            <a:ext cx="115313" cy="3743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6107449" y="5594492"/>
            <a:ext cx="294285" cy="400527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/>
            <a:r>
              <a:rPr kumimoji="1" lang="en-US" altLang="zh-CN" sz="2000" b="1" smtClean="0">
                <a:solidFill>
                  <a:srgbClr val="FF6600"/>
                </a:solidFill>
              </a:rPr>
              <a:t>B</a:t>
            </a:r>
            <a:endParaRPr kumimoji="1" lang="en-US" altLang="zh-CN" sz="2000" b="1">
              <a:solidFill>
                <a:srgbClr val="FF6600"/>
              </a:solidFill>
            </a:endParaRPr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7156652" y="5620761"/>
            <a:ext cx="294285" cy="400527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/>
            <a:r>
              <a:rPr kumimoji="1" lang="en-US" altLang="zh-CN" sz="2000" b="1" smtClean="0">
                <a:solidFill>
                  <a:srgbClr val="FF6600"/>
                </a:solidFill>
              </a:rPr>
              <a:t>C</a:t>
            </a:r>
            <a:endParaRPr kumimoji="1" lang="en-US" altLang="zh-CN" sz="2000" b="1">
              <a:solidFill>
                <a:srgbClr val="FF6600"/>
              </a:solidFill>
            </a:endParaRP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8196183" y="5610532"/>
            <a:ext cx="294285" cy="400527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/>
            <a:r>
              <a:rPr kumimoji="1" lang="en-US" altLang="zh-CN" sz="2000" b="1" smtClean="0">
                <a:solidFill>
                  <a:srgbClr val="FF6600"/>
                </a:solidFill>
              </a:rPr>
              <a:t>D</a:t>
            </a:r>
            <a:endParaRPr kumimoji="1" lang="en-US" altLang="zh-CN" sz="2000" b="1">
              <a:solidFill>
                <a:srgbClr val="FF6600"/>
              </a:solidFill>
            </a:endParaRPr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5780313" y="4813705"/>
            <a:ext cx="238719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FF"/>
                </a:solidFill>
              </a:rPr>
              <a:t>如：</a:t>
            </a:r>
            <a:r>
              <a:rPr kumimoji="1" lang="en-US" altLang="zh-CN" sz="2400" b="1">
                <a:solidFill>
                  <a:srgbClr val="0000FF"/>
                </a:solidFill>
              </a:rPr>
              <a:t>S=“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ABCD”</a:t>
            </a:r>
            <a:endParaRPr kumimoji="1" lang="en-US" altLang="zh-CN" sz="2400" b="1">
              <a:solidFill>
                <a:srgbClr val="0000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50726" y="4739435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mtClean="0">
                <a:solidFill>
                  <a:srgbClr val="000000"/>
                </a:solidFill>
              </a:rPr>
              <a:t>head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280124" y="4699246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mtClean="0">
                <a:solidFill>
                  <a:srgbClr val="000000"/>
                </a:solidFill>
              </a:rPr>
              <a:t>tail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41" name="Line 35"/>
          <p:cNvSpPr>
            <a:spLocks noChangeShapeType="1"/>
          </p:cNvSpPr>
          <p:nvPr/>
        </p:nvSpPr>
        <p:spPr bwMode="auto">
          <a:xfrm flipH="1">
            <a:off x="8189586" y="5118516"/>
            <a:ext cx="153739" cy="4367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42" name="Rectangle 44"/>
          <p:cNvSpPr>
            <a:spLocks noChangeArrowheads="1"/>
          </p:cNvSpPr>
          <p:nvPr/>
        </p:nvSpPr>
        <p:spPr bwMode="auto">
          <a:xfrm>
            <a:off x="395288" y="257175"/>
            <a:ext cx="3890809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3600" b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串的链</a:t>
            </a:r>
            <a:r>
              <a:rPr kumimoji="1" lang="zh-CN" altLang="en-US" sz="36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式存储结构</a:t>
            </a:r>
            <a:endParaRPr kumimoji="1" lang="zh-CN" altLang="en-US" sz="36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3" name="Rectangle 46"/>
          <p:cNvSpPr>
            <a:spLocks noChangeArrowheads="1"/>
          </p:cNvSpPr>
          <p:nvPr/>
        </p:nvSpPr>
        <p:spPr bwMode="auto">
          <a:xfrm>
            <a:off x="539552" y="3014833"/>
            <a:ext cx="4572000" cy="35825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dirty="0" err="1" smtClean="0">
                <a:solidFill>
                  <a:srgbClr val="000000"/>
                </a:solidFill>
              </a:rPr>
              <a:t>typedef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dirty="0" err="1">
                <a:solidFill>
                  <a:srgbClr val="000000"/>
                </a:solidFill>
              </a:rPr>
              <a:t>struct</a:t>
            </a:r>
            <a:r>
              <a:rPr kumimoji="1" lang="en-US" altLang="zh-CN" sz="2400" dirty="0">
                <a:solidFill>
                  <a:srgbClr val="00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Chunk{</a:t>
            </a:r>
            <a:endParaRPr kumimoji="1"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0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00"/>
                </a:solidFill>
              </a:rPr>
              <a:t>              char </a:t>
            </a:r>
            <a:r>
              <a:rPr kumimoji="1" lang="en-US" altLang="zh-CN" sz="2400" dirty="0" err="1" smtClean="0">
                <a:solidFill>
                  <a:srgbClr val="000000"/>
                </a:solidFill>
              </a:rPr>
              <a:t>ch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;</a:t>
            </a:r>
            <a:endParaRPr kumimoji="1"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0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00"/>
                </a:solidFill>
              </a:rPr>
              <a:t>              </a:t>
            </a:r>
            <a:r>
              <a:rPr kumimoji="1" lang="en-US" altLang="zh-CN" sz="2400" dirty="0" err="1">
                <a:solidFill>
                  <a:srgbClr val="000000"/>
                </a:solidFill>
              </a:rPr>
              <a:t>struct</a:t>
            </a:r>
            <a:r>
              <a:rPr kumimoji="1" lang="en-US" altLang="zh-CN" sz="2400" dirty="0">
                <a:solidFill>
                  <a:srgbClr val="00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Chunk </a:t>
            </a:r>
            <a:r>
              <a:rPr kumimoji="1" lang="en-US" altLang="zh-CN" sz="2400" dirty="0">
                <a:solidFill>
                  <a:srgbClr val="000000"/>
                </a:solidFill>
              </a:rPr>
              <a:t>*next;</a:t>
            </a:r>
            <a:endParaRPr kumimoji="1"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0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00"/>
                </a:solidFill>
              </a:rPr>
              <a:t>        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}Chunk;</a:t>
            </a:r>
            <a:endParaRPr kumimoji="1"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0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kumimoji="1"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0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dirty="0" err="1">
                <a:solidFill>
                  <a:srgbClr val="000000"/>
                </a:solidFill>
              </a:rPr>
              <a:t>typedef</a:t>
            </a:r>
            <a:r>
              <a:rPr kumimoji="1" lang="en-US" altLang="zh-CN" sz="2400" dirty="0">
                <a:solidFill>
                  <a:srgbClr val="000000"/>
                </a:solidFill>
              </a:rPr>
              <a:t> </a:t>
            </a:r>
            <a:r>
              <a:rPr kumimoji="1" lang="en-US" altLang="zh-CN" sz="2400" dirty="0" err="1">
                <a:solidFill>
                  <a:srgbClr val="000000"/>
                </a:solidFill>
              </a:rPr>
              <a:t>struct</a:t>
            </a:r>
            <a:r>
              <a:rPr kumimoji="1" lang="en-US" altLang="zh-CN" sz="2400" dirty="0">
                <a:solidFill>
                  <a:srgbClr val="000000"/>
                </a:solidFill>
              </a:rPr>
              <a:t>{</a:t>
            </a:r>
            <a:endParaRPr kumimoji="1"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0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00"/>
                </a:solidFill>
              </a:rPr>
              <a:t>     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Chunk </a:t>
            </a:r>
            <a:r>
              <a:rPr kumimoji="1" lang="en-US" altLang="zh-CN" sz="2400" dirty="0">
                <a:solidFill>
                  <a:srgbClr val="000000"/>
                </a:solidFill>
              </a:rPr>
              <a:t>*head, *tail;</a:t>
            </a:r>
            <a:endParaRPr kumimoji="1"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0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00"/>
                </a:solidFill>
              </a:rPr>
              <a:t>     </a:t>
            </a:r>
            <a:r>
              <a:rPr kumimoji="1" lang="en-US" altLang="zh-CN" sz="2400" dirty="0" err="1">
                <a:solidFill>
                  <a:srgbClr val="000000"/>
                </a:solidFill>
              </a:rPr>
              <a:t>int</a:t>
            </a:r>
            <a:r>
              <a:rPr kumimoji="1" lang="en-US" altLang="zh-CN" sz="2400" dirty="0">
                <a:solidFill>
                  <a:srgbClr val="00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length;</a:t>
            </a:r>
            <a:endParaRPr kumimoji="1"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0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00"/>
                </a:solidFill>
              </a:rPr>
              <a:t>}</a:t>
            </a:r>
            <a:r>
              <a:rPr kumimoji="1" lang="en-US" altLang="zh-CN" sz="2400" dirty="0" err="1">
                <a:solidFill>
                  <a:srgbClr val="000000"/>
                </a:solidFill>
              </a:rPr>
              <a:t>LString</a:t>
            </a:r>
            <a:r>
              <a:rPr kumimoji="1" lang="en-US" altLang="zh-CN" sz="2400" dirty="0">
                <a:solidFill>
                  <a:srgbClr val="000000"/>
                </a:solidFill>
              </a:rPr>
              <a:t>;</a:t>
            </a:r>
            <a:endParaRPr kumimoji="1" lang="en-US" altLang="zh-CN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69" name="Rectangle 37"/>
          <p:cNvSpPr>
            <a:spLocks noChangeArrowheads="1"/>
          </p:cNvSpPr>
          <p:nvPr/>
        </p:nvSpPr>
        <p:spPr bwMode="auto">
          <a:xfrm>
            <a:off x="539433" y="1125538"/>
            <a:ext cx="81661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buClr>
                <a:srgbClr val="FF6600"/>
              </a:buClr>
              <a:buSzPct val="120000"/>
              <a:buFont typeface="Wingdings" panose="05000000000000000000" pitchFamily="2" charset="2"/>
              <a:buBlip>
                <a:blip r:embed="rId1"/>
              </a:buBlip>
            </a:pPr>
            <a:r>
              <a:rPr kumimoji="1" lang="zh-CN" altLang="en-US" b="1" dirty="0">
                <a:solidFill>
                  <a:schemeClr val="hlink"/>
                </a:solidFill>
              </a:rPr>
              <a:t>每个节点</a:t>
            </a:r>
            <a:r>
              <a:rPr kumimoji="1" lang="zh-CN" altLang="en-US" b="1" dirty="0" smtClean="0">
                <a:solidFill>
                  <a:schemeClr val="hlink"/>
                </a:solidFill>
              </a:rPr>
              <a:t>放多个</a:t>
            </a:r>
            <a:r>
              <a:rPr kumimoji="1" lang="zh-CN" altLang="en-US" b="1" dirty="0">
                <a:solidFill>
                  <a:schemeClr val="hlink"/>
                </a:solidFill>
              </a:rPr>
              <a:t>字符</a:t>
            </a:r>
            <a:endParaRPr kumimoji="1"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Rectangle 44"/>
          <p:cNvSpPr>
            <a:spLocks noChangeArrowheads="1"/>
          </p:cNvSpPr>
          <p:nvPr/>
        </p:nvSpPr>
        <p:spPr bwMode="auto">
          <a:xfrm>
            <a:off x="395288" y="257175"/>
            <a:ext cx="3890809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3600" b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串的链</a:t>
            </a:r>
            <a:r>
              <a:rPr kumimoji="1" lang="zh-CN" altLang="en-US" sz="36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式存储结构</a:t>
            </a:r>
            <a:endParaRPr kumimoji="1" lang="zh-CN" altLang="en-US" sz="36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 bwMode="auto">
          <a:xfrm>
            <a:off x="489215" y="1628800"/>
            <a:ext cx="6633898" cy="820737"/>
            <a:chOff x="628" y="785"/>
            <a:chExt cx="5007" cy="532"/>
          </a:xfrm>
        </p:grpSpPr>
        <p:sp>
          <p:nvSpPr>
            <p:cNvPr id="40966" name="Rectangle 14"/>
            <p:cNvSpPr>
              <a:spLocks noChangeArrowheads="1"/>
            </p:cNvSpPr>
            <p:nvPr/>
          </p:nvSpPr>
          <p:spPr bwMode="auto">
            <a:xfrm>
              <a:off x="1567" y="929"/>
              <a:ext cx="1705" cy="34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7" name="Line 15"/>
            <p:cNvSpPr>
              <a:spLocks noChangeShapeType="1"/>
            </p:cNvSpPr>
            <p:nvPr/>
          </p:nvSpPr>
          <p:spPr bwMode="auto">
            <a:xfrm>
              <a:off x="2915" y="917"/>
              <a:ext cx="0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8" name="Rectangle 16"/>
            <p:cNvSpPr>
              <a:spLocks noChangeArrowheads="1"/>
            </p:cNvSpPr>
            <p:nvPr/>
          </p:nvSpPr>
          <p:spPr bwMode="auto">
            <a:xfrm>
              <a:off x="1633" y="988"/>
              <a:ext cx="306" cy="296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chemeClr val="folHlink"/>
                  </a:solidFill>
                </a:rPr>
                <a:t>A</a:t>
              </a:r>
              <a:endParaRPr kumimoji="1" lang="en-US" altLang="zh-CN" sz="2400" b="1">
                <a:solidFill>
                  <a:schemeClr val="folHlink"/>
                </a:solidFill>
              </a:endParaRPr>
            </a:p>
          </p:txBody>
        </p:sp>
        <p:sp>
          <p:nvSpPr>
            <p:cNvPr id="40969" name="Rectangle 17"/>
            <p:cNvSpPr>
              <a:spLocks noChangeArrowheads="1"/>
            </p:cNvSpPr>
            <p:nvPr/>
          </p:nvSpPr>
          <p:spPr bwMode="auto">
            <a:xfrm>
              <a:off x="2509" y="988"/>
              <a:ext cx="139" cy="296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endParaRPr kumimoji="1" lang="zh-CN" altLang="zh-CN" sz="2400" b="1">
                <a:solidFill>
                  <a:schemeClr val="folHlink"/>
                </a:solidFill>
              </a:endParaRPr>
            </a:p>
          </p:txBody>
        </p:sp>
        <p:sp>
          <p:nvSpPr>
            <p:cNvPr id="40970" name="Line 18"/>
            <p:cNvSpPr>
              <a:spLocks noChangeShapeType="1"/>
            </p:cNvSpPr>
            <p:nvPr/>
          </p:nvSpPr>
          <p:spPr bwMode="auto">
            <a:xfrm>
              <a:off x="2986" y="1109"/>
              <a:ext cx="8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1" name="Rectangle 19"/>
            <p:cNvSpPr>
              <a:spLocks noChangeArrowheads="1"/>
            </p:cNvSpPr>
            <p:nvPr/>
          </p:nvSpPr>
          <p:spPr bwMode="auto">
            <a:xfrm>
              <a:off x="3862" y="942"/>
              <a:ext cx="1658" cy="34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2" name="Line 20"/>
            <p:cNvSpPr>
              <a:spLocks noChangeShapeType="1"/>
            </p:cNvSpPr>
            <p:nvPr/>
          </p:nvSpPr>
          <p:spPr bwMode="auto">
            <a:xfrm>
              <a:off x="5282" y="931"/>
              <a:ext cx="0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3" name="Rectangle 21"/>
            <p:cNvSpPr>
              <a:spLocks noChangeArrowheads="1"/>
            </p:cNvSpPr>
            <p:nvPr/>
          </p:nvSpPr>
          <p:spPr bwMode="auto">
            <a:xfrm>
              <a:off x="2214" y="992"/>
              <a:ext cx="306" cy="296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 dirty="0">
                  <a:solidFill>
                    <a:schemeClr val="folHlink"/>
                  </a:solidFill>
                </a:rPr>
                <a:t>C</a:t>
              </a:r>
              <a:endParaRPr kumimoji="1" lang="en-US" altLang="zh-CN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40974" name="Rectangle 22"/>
            <p:cNvSpPr>
              <a:spLocks noChangeArrowheads="1"/>
            </p:cNvSpPr>
            <p:nvPr/>
          </p:nvSpPr>
          <p:spPr bwMode="auto">
            <a:xfrm>
              <a:off x="5018" y="1002"/>
              <a:ext cx="139" cy="296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endParaRPr kumimoji="1" lang="zh-CN" altLang="zh-CN" sz="2400" b="1">
                <a:solidFill>
                  <a:schemeClr val="folHlink"/>
                </a:solidFill>
              </a:endParaRPr>
            </a:p>
          </p:txBody>
        </p:sp>
        <p:sp>
          <p:nvSpPr>
            <p:cNvPr id="40975" name="Rectangle 23"/>
            <p:cNvSpPr>
              <a:spLocks noChangeArrowheads="1"/>
            </p:cNvSpPr>
            <p:nvPr/>
          </p:nvSpPr>
          <p:spPr bwMode="auto">
            <a:xfrm>
              <a:off x="5264" y="985"/>
              <a:ext cx="371" cy="29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chemeClr val="folHlink"/>
                  </a:solidFill>
                </a:rPr>
                <a:t>∧</a:t>
              </a:r>
              <a:endParaRPr kumimoji="1" lang="en-US" altLang="zh-CN" sz="2400" b="1">
                <a:solidFill>
                  <a:schemeClr val="folHlink"/>
                </a:solidFill>
              </a:endParaRPr>
            </a:p>
          </p:txBody>
        </p:sp>
        <p:sp>
          <p:nvSpPr>
            <p:cNvPr id="40976" name="Rectangle 24"/>
            <p:cNvSpPr>
              <a:spLocks noChangeArrowheads="1"/>
            </p:cNvSpPr>
            <p:nvPr/>
          </p:nvSpPr>
          <p:spPr bwMode="auto">
            <a:xfrm>
              <a:off x="628" y="785"/>
              <a:ext cx="537" cy="25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000" b="1" dirty="0" smtClean="0">
                  <a:latin typeface="Times New Roman" panose="02020603050405020304" pitchFamily="18" charset="0"/>
                </a:rPr>
                <a:t>head</a:t>
              </a:r>
              <a:endParaRPr kumimoji="1"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0977" name="Rectangle 25"/>
            <p:cNvSpPr>
              <a:spLocks noChangeArrowheads="1"/>
            </p:cNvSpPr>
            <p:nvPr/>
          </p:nvSpPr>
          <p:spPr bwMode="auto">
            <a:xfrm>
              <a:off x="2544" y="981"/>
              <a:ext cx="302" cy="296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chemeClr val="folHlink"/>
                  </a:solidFill>
                </a:rPr>
                <a:t>D</a:t>
              </a:r>
              <a:endParaRPr kumimoji="1" lang="en-US" altLang="zh-CN" sz="2400" b="1">
                <a:solidFill>
                  <a:schemeClr val="folHlink"/>
                </a:solidFill>
              </a:endParaRPr>
            </a:p>
          </p:txBody>
        </p:sp>
        <p:sp>
          <p:nvSpPr>
            <p:cNvPr id="40978" name="Rectangle 26"/>
            <p:cNvSpPr>
              <a:spLocks noChangeArrowheads="1"/>
            </p:cNvSpPr>
            <p:nvPr/>
          </p:nvSpPr>
          <p:spPr bwMode="auto">
            <a:xfrm>
              <a:off x="3908" y="971"/>
              <a:ext cx="293" cy="297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chemeClr val="folHlink"/>
                  </a:solidFill>
                </a:rPr>
                <a:t>E</a:t>
              </a:r>
              <a:endParaRPr kumimoji="1" lang="en-US" altLang="zh-CN" sz="2400" b="1">
                <a:solidFill>
                  <a:schemeClr val="folHlink"/>
                </a:solidFill>
              </a:endParaRPr>
            </a:p>
          </p:txBody>
        </p:sp>
        <p:sp>
          <p:nvSpPr>
            <p:cNvPr id="40979" name="Rectangle 27"/>
            <p:cNvSpPr>
              <a:spLocks noChangeArrowheads="1"/>
            </p:cNvSpPr>
            <p:nvPr/>
          </p:nvSpPr>
          <p:spPr bwMode="auto">
            <a:xfrm>
              <a:off x="4227" y="973"/>
              <a:ext cx="279" cy="297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chemeClr val="folHlink"/>
                  </a:solidFill>
                </a:rPr>
                <a:t>F</a:t>
              </a:r>
              <a:endParaRPr kumimoji="1" lang="en-US" altLang="zh-CN" sz="2400" b="1">
                <a:solidFill>
                  <a:schemeClr val="folHlink"/>
                </a:solidFill>
              </a:endParaRPr>
            </a:p>
          </p:txBody>
        </p:sp>
        <p:sp>
          <p:nvSpPr>
            <p:cNvPr id="40980" name="Rectangle 28"/>
            <p:cNvSpPr>
              <a:spLocks noChangeArrowheads="1"/>
            </p:cNvSpPr>
            <p:nvPr/>
          </p:nvSpPr>
          <p:spPr bwMode="auto">
            <a:xfrm>
              <a:off x="4535" y="988"/>
              <a:ext cx="317" cy="296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chemeClr val="folHlink"/>
                  </a:solidFill>
                </a:rPr>
                <a:t>G</a:t>
              </a:r>
              <a:endParaRPr kumimoji="1" lang="en-US" altLang="zh-CN" sz="2400" b="1">
                <a:solidFill>
                  <a:schemeClr val="folHlink"/>
                </a:solidFill>
              </a:endParaRPr>
            </a:p>
          </p:txBody>
        </p:sp>
        <p:sp>
          <p:nvSpPr>
            <p:cNvPr id="40981" name="Rectangle 29"/>
            <p:cNvSpPr>
              <a:spLocks noChangeArrowheads="1"/>
            </p:cNvSpPr>
            <p:nvPr/>
          </p:nvSpPr>
          <p:spPr bwMode="auto">
            <a:xfrm>
              <a:off x="1923" y="984"/>
              <a:ext cx="306" cy="296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chemeClr val="folHlink"/>
                  </a:solidFill>
                </a:rPr>
                <a:t>B</a:t>
              </a:r>
              <a:endParaRPr kumimoji="1" lang="en-US" altLang="zh-CN" sz="2400" b="1">
                <a:solidFill>
                  <a:schemeClr val="folHlink"/>
                </a:solidFill>
              </a:endParaRPr>
            </a:p>
          </p:txBody>
        </p:sp>
        <p:sp>
          <p:nvSpPr>
            <p:cNvPr id="40982" name="Line 30"/>
            <p:cNvSpPr>
              <a:spLocks noChangeShapeType="1"/>
            </p:cNvSpPr>
            <p:nvPr/>
          </p:nvSpPr>
          <p:spPr bwMode="auto">
            <a:xfrm>
              <a:off x="1208" y="1093"/>
              <a:ext cx="3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5269" name="Rectangle 37"/>
          <p:cNvSpPr>
            <a:spLocks noChangeArrowheads="1"/>
          </p:cNvSpPr>
          <p:nvPr/>
        </p:nvSpPr>
        <p:spPr bwMode="auto">
          <a:xfrm>
            <a:off x="539433" y="1125538"/>
            <a:ext cx="81661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buClr>
                <a:srgbClr val="FF6600"/>
              </a:buClr>
              <a:buSzPct val="120000"/>
              <a:buFont typeface="Wingdings" panose="05000000000000000000" pitchFamily="2" charset="2"/>
              <a:buBlip>
                <a:blip r:embed="rId1"/>
              </a:buBlip>
            </a:pPr>
            <a:r>
              <a:rPr kumimoji="1" lang="zh-CN" altLang="en-US" b="1" dirty="0">
                <a:solidFill>
                  <a:schemeClr val="hlink"/>
                </a:solidFill>
              </a:rPr>
              <a:t>每个节点</a:t>
            </a:r>
            <a:r>
              <a:rPr kumimoji="1" lang="zh-CN" altLang="en-US" b="1" dirty="0" smtClean="0">
                <a:solidFill>
                  <a:schemeClr val="hlink"/>
                </a:solidFill>
              </a:rPr>
              <a:t>放多个</a:t>
            </a:r>
            <a:r>
              <a:rPr kumimoji="1" lang="zh-CN" altLang="en-US" b="1" dirty="0">
                <a:solidFill>
                  <a:schemeClr val="hlink"/>
                </a:solidFill>
              </a:rPr>
              <a:t>字符</a:t>
            </a:r>
            <a:endParaRPr kumimoji="1"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Rectangle 44"/>
          <p:cNvSpPr>
            <a:spLocks noChangeArrowheads="1"/>
          </p:cNvSpPr>
          <p:nvPr/>
        </p:nvSpPr>
        <p:spPr bwMode="auto">
          <a:xfrm>
            <a:off x="395288" y="257175"/>
            <a:ext cx="3890809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3600" b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串的链</a:t>
            </a:r>
            <a:r>
              <a:rPr kumimoji="1" lang="zh-CN" altLang="en-US" sz="36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式存储结构</a:t>
            </a:r>
            <a:endParaRPr kumimoji="1" lang="zh-CN" altLang="en-US" sz="36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615003" y="1301699"/>
            <a:ext cx="53893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000" b="1" dirty="0" smtClean="0">
                <a:latin typeface="Times New Roman" panose="02020603050405020304" pitchFamily="18" charset="0"/>
              </a:rPr>
              <a:t>tail</a:t>
            </a:r>
            <a:endParaRPr kumimoji="1"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26" name="Line 30"/>
          <p:cNvSpPr>
            <a:spLocks noChangeShapeType="1"/>
          </p:cNvSpPr>
          <p:nvPr/>
        </p:nvSpPr>
        <p:spPr bwMode="auto">
          <a:xfrm flipH="1">
            <a:off x="5111551" y="1531059"/>
            <a:ext cx="1378246" cy="3137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 bwMode="auto">
          <a:xfrm>
            <a:off x="489215" y="1628800"/>
            <a:ext cx="6633898" cy="820737"/>
            <a:chOff x="628" y="785"/>
            <a:chExt cx="5007" cy="532"/>
          </a:xfrm>
        </p:grpSpPr>
        <p:sp>
          <p:nvSpPr>
            <p:cNvPr id="40966" name="Rectangle 14"/>
            <p:cNvSpPr>
              <a:spLocks noChangeArrowheads="1"/>
            </p:cNvSpPr>
            <p:nvPr/>
          </p:nvSpPr>
          <p:spPr bwMode="auto">
            <a:xfrm>
              <a:off x="1567" y="929"/>
              <a:ext cx="1705" cy="34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7" name="Line 15"/>
            <p:cNvSpPr>
              <a:spLocks noChangeShapeType="1"/>
            </p:cNvSpPr>
            <p:nvPr/>
          </p:nvSpPr>
          <p:spPr bwMode="auto">
            <a:xfrm>
              <a:off x="2915" y="917"/>
              <a:ext cx="0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8" name="Rectangle 16"/>
            <p:cNvSpPr>
              <a:spLocks noChangeArrowheads="1"/>
            </p:cNvSpPr>
            <p:nvPr/>
          </p:nvSpPr>
          <p:spPr bwMode="auto">
            <a:xfrm>
              <a:off x="1633" y="988"/>
              <a:ext cx="306" cy="296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chemeClr val="folHlink"/>
                  </a:solidFill>
                </a:rPr>
                <a:t>A</a:t>
              </a:r>
              <a:endParaRPr kumimoji="1" lang="en-US" altLang="zh-CN" sz="2400" b="1">
                <a:solidFill>
                  <a:schemeClr val="folHlink"/>
                </a:solidFill>
              </a:endParaRPr>
            </a:p>
          </p:txBody>
        </p:sp>
        <p:sp>
          <p:nvSpPr>
            <p:cNvPr id="40969" name="Rectangle 17"/>
            <p:cNvSpPr>
              <a:spLocks noChangeArrowheads="1"/>
            </p:cNvSpPr>
            <p:nvPr/>
          </p:nvSpPr>
          <p:spPr bwMode="auto">
            <a:xfrm>
              <a:off x="2509" y="988"/>
              <a:ext cx="139" cy="296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endParaRPr kumimoji="1" lang="zh-CN" altLang="zh-CN" sz="2400" b="1">
                <a:solidFill>
                  <a:schemeClr val="folHlink"/>
                </a:solidFill>
              </a:endParaRPr>
            </a:p>
          </p:txBody>
        </p:sp>
        <p:sp>
          <p:nvSpPr>
            <p:cNvPr id="40970" name="Line 18"/>
            <p:cNvSpPr>
              <a:spLocks noChangeShapeType="1"/>
            </p:cNvSpPr>
            <p:nvPr/>
          </p:nvSpPr>
          <p:spPr bwMode="auto">
            <a:xfrm>
              <a:off x="2986" y="1109"/>
              <a:ext cx="8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1" name="Rectangle 19"/>
            <p:cNvSpPr>
              <a:spLocks noChangeArrowheads="1"/>
            </p:cNvSpPr>
            <p:nvPr/>
          </p:nvSpPr>
          <p:spPr bwMode="auto">
            <a:xfrm>
              <a:off x="3862" y="942"/>
              <a:ext cx="1658" cy="34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2" name="Line 20"/>
            <p:cNvSpPr>
              <a:spLocks noChangeShapeType="1"/>
            </p:cNvSpPr>
            <p:nvPr/>
          </p:nvSpPr>
          <p:spPr bwMode="auto">
            <a:xfrm>
              <a:off x="5282" y="931"/>
              <a:ext cx="0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3" name="Rectangle 21"/>
            <p:cNvSpPr>
              <a:spLocks noChangeArrowheads="1"/>
            </p:cNvSpPr>
            <p:nvPr/>
          </p:nvSpPr>
          <p:spPr bwMode="auto">
            <a:xfrm>
              <a:off x="2214" y="992"/>
              <a:ext cx="306" cy="296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 dirty="0">
                  <a:solidFill>
                    <a:schemeClr val="folHlink"/>
                  </a:solidFill>
                </a:rPr>
                <a:t>C</a:t>
              </a:r>
              <a:endParaRPr kumimoji="1" lang="en-US" altLang="zh-CN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40974" name="Rectangle 22"/>
            <p:cNvSpPr>
              <a:spLocks noChangeArrowheads="1"/>
            </p:cNvSpPr>
            <p:nvPr/>
          </p:nvSpPr>
          <p:spPr bwMode="auto">
            <a:xfrm>
              <a:off x="5018" y="1002"/>
              <a:ext cx="139" cy="296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endParaRPr kumimoji="1" lang="zh-CN" altLang="zh-CN" sz="2400" b="1">
                <a:solidFill>
                  <a:schemeClr val="folHlink"/>
                </a:solidFill>
              </a:endParaRPr>
            </a:p>
          </p:txBody>
        </p:sp>
        <p:sp>
          <p:nvSpPr>
            <p:cNvPr id="40975" name="Rectangle 23"/>
            <p:cNvSpPr>
              <a:spLocks noChangeArrowheads="1"/>
            </p:cNvSpPr>
            <p:nvPr/>
          </p:nvSpPr>
          <p:spPr bwMode="auto">
            <a:xfrm>
              <a:off x="5264" y="985"/>
              <a:ext cx="371" cy="29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chemeClr val="folHlink"/>
                  </a:solidFill>
                </a:rPr>
                <a:t>∧</a:t>
              </a:r>
              <a:endParaRPr kumimoji="1" lang="en-US" altLang="zh-CN" sz="2400" b="1">
                <a:solidFill>
                  <a:schemeClr val="folHlink"/>
                </a:solidFill>
              </a:endParaRPr>
            </a:p>
          </p:txBody>
        </p:sp>
        <p:sp>
          <p:nvSpPr>
            <p:cNvPr id="40976" name="Rectangle 24"/>
            <p:cNvSpPr>
              <a:spLocks noChangeArrowheads="1"/>
            </p:cNvSpPr>
            <p:nvPr/>
          </p:nvSpPr>
          <p:spPr bwMode="auto">
            <a:xfrm>
              <a:off x="628" y="785"/>
              <a:ext cx="537" cy="25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000" b="1" dirty="0" smtClean="0">
                  <a:latin typeface="Times New Roman" panose="02020603050405020304" pitchFamily="18" charset="0"/>
                </a:rPr>
                <a:t>head</a:t>
              </a:r>
              <a:endParaRPr kumimoji="1"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0977" name="Rectangle 25"/>
            <p:cNvSpPr>
              <a:spLocks noChangeArrowheads="1"/>
            </p:cNvSpPr>
            <p:nvPr/>
          </p:nvSpPr>
          <p:spPr bwMode="auto">
            <a:xfrm>
              <a:off x="2544" y="981"/>
              <a:ext cx="302" cy="296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chemeClr val="folHlink"/>
                  </a:solidFill>
                </a:rPr>
                <a:t>D</a:t>
              </a:r>
              <a:endParaRPr kumimoji="1" lang="en-US" altLang="zh-CN" sz="2400" b="1">
                <a:solidFill>
                  <a:schemeClr val="folHlink"/>
                </a:solidFill>
              </a:endParaRPr>
            </a:p>
          </p:txBody>
        </p:sp>
        <p:sp>
          <p:nvSpPr>
            <p:cNvPr id="40978" name="Rectangle 26"/>
            <p:cNvSpPr>
              <a:spLocks noChangeArrowheads="1"/>
            </p:cNvSpPr>
            <p:nvPr/>
          </p:nvSpPr>
          <p:spPr bwMode="auto">
            <a:xfrm>
              <a:off x="3908" y="971"/>
              <a:ext cx="293" cy="297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chemeClr val="folHlink"/>
                  </a:solidFill>
                </a:rPr>
                <a:t>E</a:t>
              </a:r>
              <a:endParaRPr kumimoji="1" lang="en-US" altLang="zh-CN" sz="2400" b="1">
                <a:solidFill>
                  <a:schemeClr val="folHlink"/>
                </a:solidFill>
              </a:endParaRPr>
            </a:p>
          </p:txBody>
        </p:sp>
        <p:sp>
          <p:nvSpPr>
            <p:cNvPr id="40979" name="Rectangle 27"/>
            <p:cNvSpPr>
              <a:spLocks noChangeArrowheads="1"/>
            </p:cNvSpPr>
            <p:nvPr/>
          </p:nvSpPr>
          <p:spPr bwMode="auto">
            <a:xfrm>
              <a:off x="4227" y="973"/>
              <a:ext cx="279" cy="297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chemeClr val="folHlink"/>
                  </a:solidFill>
                </a:rPr>
                <a:t>F</a:t>
              </a:r>
              <a:endParaRPr kumimoji="1" lang="en-US" altLang="zh-CN" sz="2400" b="1">
                <a:solidFill>
                  <a:schemeClr val="folHlink"/>
                </a:solidFill>
              </a:endParaRPr>
            </a:p>
          </p:txBody>
        </p:sp>
        <p:sp>
          <p:nvSpPr>
            <p:cNvPr id="40980" name="Rectangle 28"/>
            <p:cNvSpPr>
              <a:spLocks noChangeArrowheads="1"/>
            </p:cNvSpPr>
            <p:nvPr/>
          </p:nvSpPr>
          <p:spPr bwMode="auto">
            <a:xfrm>
              <a:off x="4535" y="988"/>
              <a:ext cx="317" cy="296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chemeClr val="folHlink"/>
                  </a:solidFill>
                </a:rPr>
                <a:t>G</a:t>
              </a:r>
              <a:endParaRPr kumimoji="1" lang="en-US" altLang="zh-CN" sz="2400" b="1">
                <a:solidFill>
                  <a:schemeClr val="folHlink"/>
                </a:solidFill>
              </a:endParaRPr>
            </a:p>
          </p:txBody>
        </p:sp>
        <p:sp>
          <p:nvSpPr>
            <p:cNvPr id="40981" name="Rectangle 29"/>
            <p:cNvSpPr>
              <a:spLocks noChangeArrowheads="1"/>
            </p:cNvSpPr>
            <p:nvPr/>
          </p:nvSpPr>
          <p:spPr bwMode="auto">
            <a:xfrm>
              <a:off x="1923" y="984"/>
              <a:ext cx="306" cy="296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chemeClr val="folHlink"/>
                  </a:solidFill>
                </a:rPr>
                <a:t>B</a:t>
              </a:r>
              <a:endParaRPr kumimoji="1" lang="en-US" altLang="zh-CN" sz="2400" b="1">
                <a:solidFill>
                  <a:schemeClr val="folHlink"/>
                </a:solidFill>
              </a:endParaRPr>
            </a:p>
          </p:txBody>
        </p:sp>
        <p:sp>
          <p:nvSpPr>
            <p:cNvPr id="40982" name="Line 30"/>
            <p:cNvSpPr>
              <a:spLocks noChangeShapeType="1"/>
            </p:cNvSpPr>
            <p:nvPr/>
          </p:nvSpPr>
          <p:spPr bwMode="auto">
            <a:xfrm>
              <a:off x="1208" y="1093"/>
              <a:ext cx="3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0964" name="AutoShape 31"/>
          <p:cNvSpPr>
            <a:spLocks noChangeArrowheads="1"/>
          </p:cNvSpPr>
          <p:nvPr/>
        </p:nvSpPr>
        <p:spPr bwMode="auto">
          <a:xfrm>
            <a:off x="6824932" y="2527211"/>
            <a:ext cx="2131803" cy="552317"/>
          </a:xfrm>
          <a:prstGeom prst="wedgeEllipseCallout">
            <a:avLst>
              <a:gd name="adj1" fmla="val -80424"/>
              <a:gd name="adj2" fmla="val -56088"/>
            </a:avLst>
          </a:prstGeom>
          <a:solidFill>
            <a:srgbClr val="CCFFCC"/>
          </a:solidFill>
          <a:ln w="9525">
            <a:solidFill>
              <a:srgbClr val="FF00FF"/>
            </a:solidFill>
            <a:miter lim="800000"/>
          </a:ln>
        </p:spPr>
        <p:txBody>
          <a:bodyPr anchor="ctr"/>
          <a:lstStyle/>
          <a:p>
            <a:pPr algn="ctr" eaLnBrk="0" hangingPunct="0"/>
            <a:r>
              <a:rPr kumimoji="1" lang="zh-CN" altLang="en-US" sz="16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结点大小为</a:t>
            </a:r>
            <a:r>
              <a:rPr kumimoji="1" lang="en-US" altLang="zh-CN" sz="16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4</a:t>
            </a:r>
            <a:endParaRPr kumimoji="1" lang="en-US" altLang="zh-CN" sz="16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69" name="Rectangle 37"/>
          <p:cNvSpPr>
            <a:spLocks noChangeArrowheads="1"/>
          </p:cNvSpPr>
          <p:nvPr/>
        </p:nvSpPr>
        <p:spPr bwMode="auto">
          <a:xfrm>
            <a:off x="539433" y="1125538"/>
            <a:ext cx="81661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buClr>
                <a:srgbClr val="FF6600"/>
              </a:buClr>
              <a:buSzPct val="120000"/>
              <a:buFont typeface="Wingdings" panose="05000000000000000000" pitchFamily="2" charset="2"/>
              <a:buBlip>
                <a:blip r:embed="rId1"/>
              </a:buBlip>
            </a:pPr>
            <a:r>
              <a:rPr kumimoji="1" lang="zh-CN" altLang="en-US" b="1" dirty="0">
                <a:solidFill>
                  <a:schemeClr val="hlink"/>
                </a:solidFill>
              </a:rPr>
              <a:t>每个节点</a:t>
            </a:r>
            <a:r>
              <a:rPr kumimoji="1" lang="zh-CN" altLang="en-US" b="1" dirty="0" smtClean="0">
                <a:solidFill>
                  <a:schemeClr val="hlink"/>
                </a:solidFill>
              </a:rPr>
              <a:t>放多个</a:t>
            </a:r>
            <a:r>
              <a:rPr kumimoji="1" lang="zh-CN" altLang="en-US" b="1" dirty="0">
                <a:solidFill>
                  <a:schemeClr val="hlink"/>
                </a:solidFill>
              </a:rPr>
              <a:t>字符</a:t>
            </a:r>
            <a:endParaRPr kumimoji="1"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Rectangle 44"/>
          <p:cNvSpPr>
            <a:spLocks noChangeArrowheads="1"/>
          </p:cNvSpPr>
          <p:nvPr/>
        </p:nvSpPr>
        <p:spPr bwMode="auto">
          <a:xfrm>
            <a:off x="395288" y="257175"/>
            <a:ext cx="3890809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3600" b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串的链</a:t>
            </a:r>
            <a:r>
              <a:rPr kumimoji="1" lang="zh-CN" altLang="en-US" sz="36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式存储结构</a:t>
            </a:r>
            <a:endParaRPr kumimoji="1" lang="zh-CN" altLang="en-US" sz="36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615003" y="1301699"/>
            <a:ext cx="53893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000" b="1" dirty="0" smtClean="0">
                <a:latin typeface="Times New Roman" panose="02020603050405020304" pitchFamily="18" charset="0"/>
              </a:rPr>
              <a:t>tail</a:t>
            </a:r>
            <a:endParaRPr kumimoji="1"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26" name="Line 30"/>
          <p:cNvSpPr>
            <a:spLocks noChangeShapeType="1"/>
          </p:cNvSpPr>
          <p:nvPr/>
        </p:nvSpPr>
        <p:spPr bwMode="auto">
          <a:xfrm flipH="1">
            <a:off x="5111551" y="1531059"/>
            <a:ext cx="1378246" cy="3137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 bwMode="auto">
          <a:xfrm>
            <a:off x="489215" y="1628800"/>
            <a:ext cx="6633898" cy="820737"/>
            <a:chOff x="628" y="785"/>
            <a:chExt cx="5007" cy="532"/>
          </a:xfrm>
        </p:grpSpPr>
        <p:sp>
          <p:nvSpPr>
            <p:cNvPr id="40966" name="Rectangle 14"/>
            <p:cNvSpPr>
              <a:spLocks noChangeArrowheads="1"/>
            </p:cNvSpPr>
            <p:nvPr/>
          </p:nvSpPr>
          <p:spPr bwMode="auto">
            <a:xfrm>
              <a:off x="1567" y="929"/>
              <a:ext cx="1705" cy="34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7" name="Line 15"/>
            <p:cNvSpPr>
              <a:spLocks noChangeShapeType="1"/>
            </p:cNvSpPr>
            <p:nvPr/>
          </p:nvSpPr>
          <p:spPr bwMode="auto">
            <a:xfrm>
              <a:off x="2915" y="917"/>
              <a:ext cx="0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8" name="Rectangle 16"/>
            <p:cNvSpPr>
              <a:spLocks noChangeArrowheads="1"/>
            </p:cNvSpPr>
            <p:nvPr/>
          </p:nvSpPr>
          <p:spPr bwMode="auto">
            <a:xfrm>
              <a:off x="1633" y="988"/>
              <a:ext cx="306" cy="296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chemeClr val="folHlink"/>
                  </a:solidFill>
                </a:rPr>
                <a:t>A</a:t>
              </a:r>
              <a:endParaRPr kumimoji="1" lang="en-US" altLang="zh-CN" sz="2400" b="1">
                <a:solidFill>
                  <a:schemeClr val="folHlink"/>
                </a:solidFill>
              </a:endParaRPr>
            </a:p>
          </p:txBody>
        </p:sp>
        <p:sp>
          <p:nvSpPr>
            <p:cNvPr id="40969" name="Rectangle 17"/>
            <p:cNvSpPr>
              <a:spLocks noChangeArrowheads="1"/>
            </p:cNvSpPr>
            <p:nvPr/>
          </p:nvSpPr>
          <p:spPr bwMode="auto">
            <a:xfrm>
              <a:off x="2509" y="988"/>
              <a:ext cx="139" cy="296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endParaRPr kumimoji="1" lang="zh-CN" altLang="zh-CN" sz="2400" b="1">
                <a:solidFill>
                  <a:schemeClr val="folHlink"/>
                </a:solidFill>
              </a:endParaRPr>
            </a:p>
          </p:txBody>
        </p:sp>
        <p:sp>
          <p:nvSpPr>
            <p:cNvPr id="40970" name="Line 18"/>
            <p:cNvSpPr>
              <a:spLocks noChangeShapeType="1"/>
            </p:cNvSpPr>
            <p:nvPr/>
          </p:nvSpPr>
          <p:spPr bwMode="auto">
            <a:xfrm>
              <a:off x="2986" y="1109"/>
              <a:ext cx="8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1" name="Rectangle 19"/>
            <p:cNvSpPr>
              <a:spLocks noChangeArrowheads="1"/>
            </p:cNvSpPr>
            <p:nvPr/>
          </p:nvSpPr>
          <p:spPr bwMode="auto">
            <a:xfrm>
              <a:off x="3862" y="942"/>
              <a:ext cx="1658" cy="34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2" name="Line 20"/>
            <p:cNvSpPr>
              <a:spLocks noChangeShapeType="1"/>
            </p:cNvSpPr>
            <p:nvPr/>
          </p:nvSpPr>
          <p:spPr bwMode="auto">
            <a:xfrm>
              <a:off x="5282" y="931"/>
              <a:ext cx="0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3" name="Rectangle 21"/>
            <p:cNvSpPr>
              <a:spLocks noChangeArrowheads="1"/>
            </p:cNvSpPr>
            <p:nvPr/>
          </p:nvSpPr>
          <p:spPr bwMode="auto">
            <a:xfrm>
              <a:off x="2214" y="992"/>
              <a:ext cx="306" cy="296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 dirty="0">
                  <a:solidFill>
                    <a:schemeClr val="folHlink"/>
                  </a:solidFill>
                </a:rPr>
                <a:t>C</a:t>
              </a:r>
              <a:endParaRPr kumimoji="1" lang="en-US" altLang="zh-CN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40974" name="Rectangle 22"/>
            <p:cNvSpPr>
              <a:spLocks noChangeArrowheads="1"/>
            </p:cNvSpPr>
            <p:nvPr/>
          </p:nvSpPr>
          <p:spPr bwMode="auto">
            <a:xfrm>
              <a:off x="5018" y="1002"/>
              <a:ext cx="139" cy="296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endParaRPr kumimoji="1" lang="zh-CN" altLang="zh-CN" sz="2400" b="1">
                <a:solidFill>
                  <a:schemeClr val="folHlink"/>
                </a:solidFill>
              </a:endParaRPr>
            </a:p>
          </p:txBody>
        </p:sp>
        <p:sp>
          <p:nvSpPr>
            <p:cNvPr id="40975" name="Rectangle 23"/>
            <p:cNvSpPr>
              <a:spLocks noChangeArrowheads="1"/>
            </p:cNvSpPr>
            <p:nvPr/>
          </p:nvSpPr>
          <p:spPr bwMode="auto">
            <a:xfrm>
              <a:off x="5264" y="985"/>
              <a:ext cx="371" cy="29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chemeClr val="folHlink"/>
                  </a:solidFill>
                </a:rPr>
                <a:t>∧</a:t>
              </a:r>
              <a:endParaRPr kumimoji="1" lang="en-US" altLang="zh-CN" sz="2400" b="1">
                <a:solidFill>
                  <a:schemeClr val="folHlink"/>
                </a:solidFill>
              </a:endParaRPr>
            </a:p>
          </p:txBody>
        </p:sp>
        <p:sp>
          <p:nvSpPr>
            <p:cNvPr id="40976" name="Rectangle 24"/>
            <p:cNvSpPr>
              <a:spLocks noChangeArrowheads="1"/>
            </p:cNvSpPr>
            <p:nvPr/>
          </p:nvSpPr>
          <p:spPr bwMode="auto">
            <a:xfrm>
              <a:off x="628" y="785"/>
              <a:ext cx="537" cy="25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000" b="1" dirty="0" smtClean="0">
                  <a:latin typeface="Times New Roman" panose="02020603050405020304" pitchFamily="18" charset="0"/>
                </a:rPr>
                <a:t>head</a:t>
              </a:r>
              <a:endParaRPr kumimoji="1"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0977" name="Rectangle 25"/>
            <p:cNvSpPr>
              <a:spLocks noChangeArrowheads="1"/>
            </p:cNvSpPr>
            <p:nvPr/>
          </p:nvSpPr>
          <p:spPr bwMode="auto">
            <a:xfrm>
              <a:off x="2544" y="981"/>
              <a:ext cx="302" cy="296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chemeClr val="folHlink"/>
                  </a:solidFill>
                </a:rPr>
                <a:t>D</a:t>
              </a:r>
              <a:endParaRPr kumimoji="1" lang="en-US" altLang="zh-CN" sz="2400" b="1">
                <a:solidFill>
                  <a:schemeClr val="folHlink"/>
                </a:solidFill>
              </a:endParaRPr>
            </a:p>
          </p:txBody>
        </p:sp>
        <p:sp>
          <p:nvSpPr>
            <p:cNvPr id="40978" name="Rectangle 26"/>
            <p:cNvSpPr>
              <a:spLocks noChangeArrowheads="1"/>
            </p:cNvSpPr>
            <p:nvPr/>
          </p:nvSpPr>
          <p:spPr bwMode="auto">
            <a:xfrm>
              <a:off x="3908" y="971"/>
              <a:ext cx="293" cy="297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chemeClr val="folHlink"/>
                  </a:solidFill>
                </a:rPr>
                <a:t>E</a:t>
              </a:r>
              <a:endParaRPr kumimoji="1" lang="en-US" altLang="zh-CN" sz="2400" b="1">
                <a:solidFill>
                  <a:schemeClr val="folHlink"/>
                </a:solidFill>
              </a:endParaRPr>
            </a:p>
          </p:txBody>
        </p:sp>
        <p:sp>
          <p:nvSpPr>
            <p:cNvPr id="40979" name="Rectangle 27"/>
            <p:cNvSpPr>
              <a:spLocks noChangeArrowheads="1"/>
            </p:cNvSpPr>
            <p:nvPr/>
          </p:nvSpPr>
          <p:spPr bwMode="auto">
            <a:xfrm>
              <a:off x="4227" y="973"/>
              <a:ext cx="279" cy="297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chemeClr val="folHlink"/>
                  </a:solidFill>
                </a:rPr>
                <a:t>F</a:t>
              </a:r>
              <a:endParaRPr kumimoji="1" lang="en-US" altLang="zh-CN" sz="2400" b="1">
                <a:solidFill>
                  <a:schemeClr val="folHlink"/>
                </a:solidFill>
              </a:endParaRPr>
            </a:p>
          </p:txBody>
        </p:sp>
        <p:sp>
          <p:nvSpPr>
            <p:cNvPr id="40980" name="Rectangle 28"/>
            <p:cNvSpPr>
              <a:spLocks noChangeArrowheads="1"/>
            </p:cNvSpPr>
            <p:nvPr/>
          </p:nvSpPr>
          <p:spPr bwMode="auto">
            <a:xfrm>
              <a:off x="4535" y="988"/>
              <a:ext cx="317" cy="296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chemeClr val="folHlink"/>
                  </a:solidFill>
                </a:rPr>
                <a:t>G</a:t>
              </a:r>
              <a:endParaRPr kumimoji="1" lang="en-US" altLang="zh-CN" sz="2400" b="1">
                <a:solidFill>
                  <a:schemeClr val="folHlink"/>
                </a:solidFill>
              </a:endParaRPr>
            </a:p>
          </p:txBody>
        </p:sp>
        <p:sp>
          <p:nvSpPr>
            <p:cNvPr id="40981" name="Rectangle 29"/>
            <p:cNvSpPr>
              <a:spLocks noChangeArrowheads="1"/>
            </p:cNvSpPr>
            <p:nvPr/>
          </p:nvSpPr>
          <p:spPr bwMode="auto">
            <a:xfrm>
              <a:off x="1923" y="984"/>
              <a:ext cx="306" cy="296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chemeClr val="folHlink"/>
                  </a:solidFill>
                </a:rPr>
                <a:t>B</a:t>
              </a:r>
              <a:endParaRPr kumimoji="1" lang="en-US" altLang="zh-CN" sz="2400" b="1">
                <a:solidFill>
                  <a:schemeClr val="folHlink"/>
                </a:solidFill>
              </a:endParaRPr>
            </a:p>
          </p:txBody>
        </p:sp>
        <p:sp>
          <p:nvSpPr>
            <p:cNvPr id="40982" name="Line 30"/>
            <p:cNvSpPr>
              <a:spLocks noChangeShapeType="1"/>
            </p:cNvSpPr>
            <p:nvPr/>
          </p:nvSpPr>
          <p:spPr bwMode="auto">
            <a:xfrm>
              <a:off x="1208" y="1093"/>
              <a:ext cx="3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0964" name="AutoShape 31"/>
          <p:cNvSpPr>
            <a:spLocks noChangeArrowheads="1"/>
          </p:cNvSpPr>
          <p:nvPr/>
        </p:nvSpPr>
        <p:spPr bwMode="auto">
          <a:xfrm>
            <a:off x="6824932" y="2527211"/>
            <a:ext cx="2131803" cy="552317"/>
          </a:xfrm>
          <a:prstGeom prst="wedgeEllipseCallout">
            <a:avLst>
              <a:gd name="adj1" fmla="val -80424"/>
              <a:gd name="adj2" fmla="val -56088"/>
            </a:avLst>
          </a:prstGeom>
          <a:solidFill>
            <a:srgbClr val="CCFFCC"/>
          </a:solidFill>
          <a:ln w="9525">
            <a:solidFill>
              <a:srgbClr val="FF00FF"/>
            </a:solidFill>
            <a:miter lim="800000"/>
          </a:ln>
        </p:spPr>
        <p:txBody>
          <a:bodyPr anchor="ctr"/>
          <a:lstStyle/>
          <a:p>
            <a:pPr algn="ctr" eaLnBrk="0" hangingPunct="0"/>
            <a:r>
              <a:rPr kumimoji="1" lang="zh-CN" altLang="en-US" sz="16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结点大小为</a:t>
            </a:r>
            <a:r>
              <a:rPr kumimoji="1" lang="en-US" altLang="zh-CN" sz="16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4</a:t>
            </a:r>
            <a:endParaRPr kumimoji="1" lang="en-US" altLang="zh-CN" sz="16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69" name="Rectangle 37"/>
          <p:cNvSpPr>
            <a:spLocks noChangeArrowheads="1"/>
          </p:cNvSpPr>
          <p:nvPr/>
        </p:nvSpPr>
        <p:spPr bwMode="auto">
          <a:xfrm>
            <a:off x="539433" y="1125538"/>
            <a:ext cx="81661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buClr>
                <a:srgbClr val="FF6600"/>
              </a:buClr>
              <a:buSzPct val="120000"/>
              <a:buFont typeface="Wingdings" panose="05000000000000000000" pitchFamily="2" charset="2"/>
              <a:buBlip>
                <a:blip r:embed="rId1"/>
              </a:buBlip>
            </a:pPr>
            <a:r>
              <a:rPr kumimoji="1" lang="zh-CN" altLang="en-US" b="1" dirty="0">
                <a:solidFill>
                  <a:schemeClr val="hlink"/>
                </a:solidFill>
              </a:rPr>
              <a:t>每个节点</a:t>
            </a:r>
            <a:r>
              <a:rPr kumimoji="1" lang="zh-CN" altLang="en-US" b="1" dirty="0" smtClean="0">
                <a:solidFill>
                  <a:schemeClr val="hlink"/>
                </a:solidFill>
              </a:rPr>
              <a:t>放多个</a:t>
            </a:r>
            <a:r>
              <a:rPr kumimoji="1" lang="zh-CN" altLang="en-US" b="1" dirty="0">
                <a:solidFill>
                  <a:schemeClr val="hlink"/>
                </a:solidFill>
              </a:rPr>
              <a:t>字符</a:t>
            </a:r>
            <a:endParaRPr kumimoji="1"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Rectangle 44"/>
          <p:cNvSpPr>
            <a:spLocks noChangeArrowheads="1"/>
          </p:cNvSpPr>
          <p:nvPr/>
        </p:nvSpPr>
        <p:spPr bwMode="auto">
          <a:xfrm>
            <a:off x="395288" y="257175"/>
            <a:ext cx="3890809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3600" b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串的链</a:t>
            </a:r>
            <a:r>
              <a:rPr kumimoji="1" lang="zh-CN" altLang="en-US" sz="36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式存储结构</a:t>
            </a:r>
            <a:endParaRPr kumimoji="1" lang="zh-CN" altLang="en-US" sz="36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615003" y="1301699"/>
            <a:ext cx="53893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000" b="1" dirty="0" smtClean="0">
                <a:latin typeface="Times New Roman" panose="02020603050405020304" pitchFamily="18" charset="0"/>
              </a:rPr>
              <a:t>tail</a:t>
            </a:r>
            <a:endParaRPr kumimoji="1"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26" name="Line 30"/>
          <p:cNvSpPr>
            <a:spLocks noChangeShapeType="1"/>
          </p:cNvSpPr>
          <p:nvPr/>
        </p:nvSpPr>
        <p:spPr bwMode="auto">
          <a:xfrm flipH="1">
            <a:off x="5111551" y="1531059"/>
            <a:ext cx="1378246" cy="3137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7" name="Rectangle 45"/>
          <p:cNvSpPr>
            <a:spLocks noChangeArrowheads="1"/>
          </p:cNvSpPr>
          <p:nvPr/>
        </p:nvSpPr>
        <p:spPr bwMode="auto">
          <a:xfrm>
            <a:off x="539552" y="2527211"/>
            <a:ext cx="250031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buClr>
                <a:srgbClr val="FF6600"/>
              </a:buClr>
              <a:buSzPct val="120000"/>
              <a:buFont typeface="Wingdings" panose="05000000000000000000" pitchFamily="2" charset="2"/>
              <a:buBlip>
                <a:blip r:embed="rId1"/>
              </a:buBlip>
            </a:pPr>
            <a:r>
              <a:rPr kumimoji="1"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类型定义</a:t>
            </a:r>
            <a:endParaRPr kumimoji="1" lang="zh-CN" altLang="en-US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Rectangle 46"/>
          <p:cNvSpPr>
            <a:spLocks noChangeArrowheads="1"/>
          </p:cNvSpPr>
          <p:nvPr/>
        </p:nvSpPr>
        <p:spPr bwMode="auto">
          <a:xfrm>
            <a:off x="539433" y="3111622"/>
            <a:ext cx="3746664" cy="35825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buClr>
                <a:schemeClr val="accent2"/>
              </a:buClr>
              <a:buSzPct val="80000"/>
            </a:pPr>
            <a:r>
              <a:rPr kumimoji="1" lang="en-US" altLang="zh-CN" sz="2400" dirty="0">
                <a:solidFill>
                  <a:srgbClr val="000000"/>
                </a:solidFill>
              </a:rPr>
              <a:t> </a:t>
            </a:r>
            <a:endParaRPr kumimoji="1" lang="en-US" altLang="zh-CN" sz="2400" dirty="0" smtClean="0">
              <a:solidFill>
                <a:srgbClr val="000000"/>
              </a:solidFill>
            </a:endParaRPr>
          </a:p>
          <a:p>
            <a:pPr>
              <a:lnSpc>
                <a:spcPct val="10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dirty="0" err="1" smtClean="0">
                <a:solidFill>
                  <a:srgbClr val="000000"/>
                </a:solidFill>
              </a:rPr>
              <a:t>typedef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dirty="0" err="1">
                <a:solidFill>
                  <a:srgbClr val="000000"/>
                </a:solidFill>
              </a:rPr>
              <a:t>struct</a:t>
            </a:r>
            <a:r>
              <a:rPr kumimoji="1" lang="en-US" altLang="zh-CN" sz="2400" dirty="0">
                <a:solidFill>
                  <a:srgbClr val="00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Chunk{</a:t>
            </a:r>
            <a:endParaRPr kumimoji="1"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0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00"/>
                </a:solidFill>
              </a:rPr>
              <a:t>    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 char </a:t>
            </a:r>
            <a:r>
              <a:rPr kumimoji="1" lang="en-US" altLang="zh-CN" sz="2400" dirty="0" err="1" smtClean="0">
                <a:solidFill>
                  <a:srgbClr val="000000"/>
                </a:solidFill>
              </a:rPr>
              <a:t>ch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;</a:t>
            </a:r>
            <a:endParaRPr kumimoji="1"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0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00"/>
                </a:solidFill>
              </a:rPr>
              <a:t>     </a:t>
            </a:r>
            <a:r>
              <a:rPr kumimoji="1" lang="en-US" altLang="zh-CN" sz="2400" dirty="0" err="1" smtClean="0">
                <a:solidFill>
                  <a:srgbClr val="000000"/>
                </a:solidFill>
              </a:rPr>
              <a:t>struct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 Chunk </a:t>
            </a:r>
            <a:r>
              <a:rPr kumimoji="1" lang="en-US" altLang="zh-CN" sz="2400" dirty="0">
                <a:solidFill>
                  <a:srgbClr val="000000"/>
                </a:solidFill>
              </a:rPr>
              <a:t>*next;</a:t>
            </a:r>
            <a:endParaRPr kumimoji="1"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0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dirty="0" smtClean="0">
                <a:solidFill>
                  <a:srgbClr val="000000"/>
                </a:solidFill>
              </a:rPr>
              <a:t>}Chunk;</a:t>
            </a:r>
            <a:endParaRPr kumimoji="1"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0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dirty="0" err="1">
                <a:solidFill>
                  <a:srgbClr val="000000"/>
                </a:solidFill>
              </a:rPr>
              <a:t>typedef</a:t>
            </a:r>
            <a:r>
              <a:rPr kumimoji="1" lang="en-US" altLang="zh-CN" sz="2400" dirty="0">
                <a:solidFill>
                  <a:srgbClr val="000000"/>
                </a:solidFill>
              </a:rPr>
              <a:t> </a:t>
            </a:r>
            <a:r>
              <a:rPr kumimoji="1" lang="en-US" altLang="zh-CN" sz="2400" dirty="0" err="1">
                <a:solidFill>
                  <a:srgbClr val="000000"/>
                </a:solidFill>
              </a:rPr>
              <a:t>struct</a:t>
            </a:r>
            <a:r>
              <a:rPr kumimoji="1" lang="en-US" altLang="zh-CN" sz="2400" dirty="0">
                <a:solidFill>
                  <a:srgbClr val="000000"/>
                </a:solidFill>
              </a:rPr>
              <a:t>{</a:t>
            </a:r>
            <a:endParaRPr kumimoji="1"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0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00"/>
                </a:solidFill>
              </a:rPr>
              <a:t>     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Chunk </a:t>
            </a:r>
            <a:r>
              <a:rPr kumimoji="1" lang="en-US" altLang="zh-CN" sz="2400" dirty="0">
                <a:solidFill>
                  <a:srgbClr val="000000"/>
                </a:solidFill>
              </a:rPr>
              <a:t>*head, *tail;</a:t>
            </a:r>
            <a:endParaRPr kumimoji="1"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0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00"/>
                </a:solidFill>
              </a:rPr>
              <a:t>     </a:t>
            </a:r>
            <a:r>
              <a:rPr kumimoji="1" lang="en-US" altLang="zh-CN" sz="2400" dirty="0" err="1">
                <a:solidFill>
                  <a:srgbClr val="000000"/>
                </a:solidFill>
              </a:rPr>
              <a:t>int</a:t>
            </a:r>
            <a:r>
              <a:rPr kumimoji="1" lang="en-US" altLang="zh-CN" sz="2400" dirty="0">
                <a:solidFill>
                  <a:srgbClr val="00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length;</a:t>
            </a:r>
            <a:endParaRPr kumimoji="1"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0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00"/>
                </a:solidFill>
              </a:rPr>
              <a:t>}</a:t>
            </a:r>
            <a:r>
              <a:rPr kumimoji="1" lang="en-US" altLang="zh-CN" sz="2400" dirty="0" err="1">
                <a:solidFill>
                  <a:srgbClr val="000000"/>
                </a:solidFill>
              </a:rPr>
              <a:t>LString</a:t>
            </a:r>
            <a:r>
              <a:rPr kumimoji="1" lang="en-US" altLang="zh-CN" sz="2400" dirty="0">
                <a:solidFill>
                  <a:srgbClr val="000000"/>
                </a:solidFill>
              </a:rPr>
              <a:t>;</a:t>
            </a:r>
            <a:endParaRPr kumimoji="1"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29" name="Rectangle 45"/>
          <p:cNvSpPr>
            <a:spLocks noChangeArrowheads="1"/>
          </p:cNvSpPr>
          <p:nvPr/>
        </p:nvSpPr>
        <p:spPr bwMode="auto">
          <a:xfrm>
            <a:off x="4835540" y="4605265"/>
            <a:ext cx="250031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buClr>
                <a:srgbClr val="FF6600"/>
              </a:buClr>
              <a:buSzPct val="120000"/>
            </a:pPr>
            <a:r>
              <a:rPr kumimoji="1" lang="zh-CN" altLang="en-US" sz="2400" b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单字符结点定义</a:t>
            </a:r>
            <a:endParaRPr kumimoji="1" lang="zh-CN" altLang="en-US" sz="24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250825" y="188913"/>
            <a:ext cx="627380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kumimoji="1" lang="zh-CN" altLang="en-US"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串类型的定义</a:t>
            </a:r>
            <a:endParaRPr kumimoji="1" lang="zh-CN" altLang="en-US" sz="36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250825" y="1104900"/>
            <a:ext cx="30416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一、串及基本概念</a:t>
            </a:r>
            <a:endParaRPr kumimoji="1" lang="zh-CN" altLang="en-US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519113" y="1628775"/>
            <a:ext cx="8445500" cy="1289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lnSpc>
                <a:spcPct val="140000"/>
              </a:lnSpc>
              <a:buClr>
                <a:srgbClr val="FF6600"/>
              </a:buClr>
              <a:buSzPct val="120000"/>
              <a:buFont typeface="Wingdings" panose="05000000000000000000" pitchFamily="2" charset="2"/>
              <a:buBlip>
                <a:blip r:embed="rId1"/>
              </a:buBlip>
            </a:pPr>
            <a:r>
              <a:rPr kumimoji="1"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串</a:t>
            </a:r>
            <a:r>
              <a:rPr kumimoji="1"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(String) </a:t>
            </a:r>
            <a:r>
              <a:rPr kumimoji="1" lang="zh-CN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：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由零个或多个字符组成的有限序列。一般记作：</a:t>
            </a:r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S=“a</a:t>
            </a:r>
            <a:r>
              <a:rPr kumimoji="1" lang="en-US" altLang="zh-CN" b="1" baseline="-2000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b="1" baseline="-20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b="1" baseline="-2000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…a</a:t>
            </a:r>
            <a:r>
              <a:rPr kumimoji="1" lang="en-US" altLang="zh-CN" b="1" baseline="-2000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”</a:t>
            </a:r>
            <a:r>
              <a:rPr kumimoji="1" lang="zh-CN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（ </a:t>
            </a:r>
            <a:r>
              <a:rPr kumimoji="1"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n&gt;=0</a:t>
            </a:r>
            <a:r>
              <a:rPr kumimoji="1" lang="zh-CN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）</a:t>
            </a:r>
            <a:endParaRPr kumimoji="1" lang="zh-CN" altLang="en-US" b="1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7" name="AutoShape 5"/>
          <p:cNvSpPr>
            <a:spLocks noChangeArrowheads="1"/>
          </p:cNvSpPr>
          <p:nvPr/>
        </p:nvSpPr>
        <p:spPr bwMode="auto">
          <a:xfrm>
            <a:off x="900113" y="3141663"/>
            <a:ext cx="1979612" cy="635000"/>
          </a:xfrm>
          <a:prstGeom prst="wedgeEllipseCallout">
            <a:avLst>
              <a:gd name="adj1" fmla="val 33880"/>
              <a:gd name="adj2" fmla="val -107000"/>
            </a:avLst>
          </a:prstGeom>
          <a:solidFill>
            <a:srgbClr val="FFFF99"/>
          </a:solidFill>
          <a:ln w="9525">
            <a:solidFill>
              <a:srgbClr val="FFCC00"/>
            </a:solidFill>
            <a:miter lim="800000"/>
          </a:ln>
        </p:spPr>
        <p:txBody>
          <a:bodyPr anchor="ctr"/>
          <a:lstStyle/>
          <a:p>
            <a:pPr algn="ctr" eaLnBrk="0" hangingPunct="0"/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S 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是串名</a:t>
            </a:r>
            <a:endParaRPr kumimoji="1" lang="zh-CN" altLang="en-US" sz="2400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8" name="AutoShape 6"/>
          <p:cNvSpPr>
            <a:spLocks noChangeArrowheads="1"/>
          </p:cNvSpPr>
          <p:nvPr/>
        </p:nvSpPr>
        <p:spPr bwMode="auto">
          <a:xfrm>
            <a:off x="5867400" y="3141663"/>
            <a:ext cx="1119188" cy="596900"/>
          </a:xfrm>
          <a:prstGeom prst="wedgeEllipseCallout">
            <a:avLst>
              <a:gd name="adj1" fmla="val -95958"/>
              <a:gd name="adj2" fmla="val -107977"/>
            </a:avLst>
          </a:prstGeom>
          <a:solidFill>
            <a:srgbClr val="CCFFFF"/>
          </a:solidFill>
          <a:ln w="9525">
            <a:solidFill>
              <a:srgbClr val="99CCFF"/>
            </a:solidFill>
            <a:miter lim="800000"/>
          </a:ln>
        </p:spPr>
        <p:txBody>
          <a:bodyPr anchor="ctr"/>
          <a:lstStyle/>
          <a:p>
            <a:pPr algn="ctr" eaLnBrk="0" hangingPunct="0"/>
            <a:r>
              <a:rPr kumimoji="1" lang="zh-CN" altLang="en-US" sz="2400" b="1">
                <a:latin typeface="Times New Roman" panose="02020603050405020304" pitchFamily="18" charset="0"/>
              </a:rPr>
              <a:t>串长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539750" y="4057650"/>
            <a:ext cx="4338638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Clr>
                <a:srgbClr val="FF6600"/>
              </a:buClr>
              <a:buSzPct val="120000"/>
              <a:buFont typeface="Wingdings" panose="05000000000000000000" pitchFamily="2" charset="2"/>
              <a:buBlip>
                <a:blip r:embed="rId1"/>
              </a:buBlip>
            </a:pPr>
            <a:r>
              <a: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空</a:t>
            </a:r>
            <a:r>
              <a:rPr kumimoji="1" lang="zh-CN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串：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若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n=0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，为空串。</a:t>
            </a:r>
            <a:endParaRPr kumimoji="1"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550863" y="4675188"/>
            <a:ext cx="55626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Clr>
                <a:srgbClr val="FF6600"/>
              </a:buClr>
              <a:buSzPct val="120000"/>
              <a:buFont typeface="Wingdings" panose="05000000000000000000" pitchFamily="2" charset="2"/>
              <a:buBlip>
                <a:blip r:embed="rId1"/>
              </a:buBlip>
            </a:pPr>
            <a:r>
              <a: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空格</a:t>
            </a:r>
            <a:r>
              <a:rPr kumimoji="1" lang="zh-CN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串：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仅含有空格字符的串。</a:t>
            </a:r>
            <a:endParaRPr kumimoji="1"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6022975" y="4652963"/>
            <a:ext cx="178593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如：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S=“  ”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2" name="Rectangle 10"/>
          <p:cNvSpPr>
            <a:spLocks noChangeArrowheads="1"/>
          </p:cNvSpPr>
          <p:nvPr/>
        </p:nvSpPr>
        <p:spPr bwMode="auto">
          <a:xfrm>
            <a:off x="550863" y="5157788"/>
            <a:ext cx="7689850" cy="1289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lnSpc>
                <a:spcPct val="140000"/>
              </a:lnSpc>
            </a:pPr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空串和空格串不同，例如“ ”和“”分别表示</a:t>
            </a:r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长度为</a:t>
            </a:r>
            <a:r>
              <a: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的空格串</a:t>
            </a:r>
            <a:r>
              <a:rPr kumimoji="1" lang="zh-CN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和</a:t>
            </a:r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长度为</a:t>
            </a:r>
            <a:r>
              <a: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的空串</a:t>
            </a:r>
            <a:r>
              <a:rPr kumimoji="1" lang="zh-CN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。</a:t>
            </a:r>
            <a:endParaRPr kumimoji="1" lang="zh-CN" altLang="en-US" b="1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>
            <a:off x="5951538" y="4005263"/>
            <a:ext cx="1608137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如：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S=“”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2"/>
          <p:cNvGrpSpPr/>
          <p:nvPr/>
        </p:nvGrpSpPr>
        <p:grpSpPr bwMode="auto">
          <a:xfrm>
            <a:off x="2843213" y="2852738"/>
            <a:ext cx="1778000" cy="812800"/>
            <a:chOff x="1210" y="1662"/>
            <a:chExt cx="1044" cy="545"/>
          </a:xfrm>
        </p:grpSpPr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 flipV="1">
              <a:off x="1210" y="1662"/>
              <a:ext cx="986" cy="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82" name="AutoShape 14"/>
            <p:cNvSpPr>
              <a:spLocks noChangeArrowheads="1"/>
            </p:cNvSpPr>
            <p:nvPr/>
          </p:nvSpPr>
          <p:spPr bwMode="auto">
            <a:xfrm>
              <a:off x="1454" y="1901"/>
              <a:ext cx="800" cy="306"/>
            </a:xfrm>
            <a:prstGeom prst="wedgeEllipseCallout">
              <a:avLst>
                <a:gd name="adj1" fmla="val -21625"/>
                <a:gd name="adj2" fmla="val -122875"/>
              </a:avLst>
            </a:prstGeom>
            <a:solidFill>
              <a:srgbClr val="CCFFCC"/>
            </a:solidFill>
            <a:ln w="9525">
              <a:solidFill>
                <a:srgbClr val="FF00FF"/>
              </a:solidFill>
              <a:miter lim="800000"/>
            </a:ln>
          </p:spPr>
          <p:txBody>
            <a:bodyPr anchor="ctr"/>
            <a:lstStyle/>
            <a:p>
              <a:pPr algn="ctr" eaLnBrk="0" hangingPunct="0"/>
              <a:r>
                <a:rPr kumimoji="1" lang="zh-CN" altLang="en-US" sz="2400" b="1">
                  <a:latin typeface="Times New Roman" panose="02020603050405020304" pitchFamily="18" charset="0"/>
                </a:rPr>
                <a:t>串值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autoUpdateAnimBg="0"/>
      <p:bldP spid="79875" grpId="0" autoUpdateAnimBg="0"/>
      <p:bldP spid="79876" grpId="0" autoUpdateAnimBg="0"/>
      <p:bldP spid="79877" grpId="0" animBg="1" autoUpdateAnimBg="0"/>
      <p:bldP spid="79878" grpId="0" animBg="1" autoUpdateAnimBg="0"/>
      <p:bldP spid="79879" grpId="0" autoUpdateAnimBg="0"/>
      <p:bldP spid="79880" grpId="0" autoUpdateAnimBg="0"/>
      <p:bldP spid="79881" grpId="0" autoUpdateAnimBg="0"/>
      <p:bldP spid="79882" grpId="0" autoUpdateAnimBg="0"/>
      <p:bldP spid="79883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 bwMode="auto">
          <a:xfrm>
            <a:off x="489215" y="1628800"/>
            <a:ext cx="6633898" cy="820737"/>
            <a:chOff x="628" y="785"/>
            <a:chExt cx="5007" cy="532"/>
          </a:xfrm>
        </p:grpSpPr>
        <p:sp>
          <p:nvSpPr>
            <p:cNvPr id="40966" name="Rectangle 14"/>
            <p:cNvSpPr>
              <a:spLocks noChangeArrowheads="1"/>
            </p:cNvSpPr>
            <p:nvPr/>
          </p:nvSpPr>
          <p:spPr bwMode="auto">
            <a:xfrm>
              <a:off x="1567" y="929"/>
              <a:ext cx="1705" cy="34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7" name="Line 15"/>
            <p:cNvSpPr>
              <a:spLocks noChangeShapeType="1"/>
            </p:cNvSpPr>
            <p:nvPr/>
          </p:nvSpPr>
          <p:spPr bwMode="auto">
            <a:xfrm>
              <a:off x="2915" y="917"/>
              <a:ext cx="0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8" name="Rectangle 16"/>
            <p:cNvSpPr>
              <a:spLocks noChangeArrowheads="1"/>
            </p:cNvSpPr>
            <p:nvPr/>
          </p:nvSpPr>
          <p:spPr bwMode="auto">
            <a:xfrm>
              <a:off x="1633" y="988"/>
              <a:ext cx="306" cy="296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chemeClr val="folHlink"/>
                  </a:solidFill>
                </a:rPr>
                <a:t>A</a:t>
              </a:r>
              <a:endParaRPr kumimoji="1" lang="en-US" altLang="zh-CN" sz="2400" b="1">
                <a:solidFill>
                  <a:schemeClr val="folHlink"/>
                </a:solidFill>
              </a:endParaRPr>
            </a:p>
          </p:txBody>
        </p:sp>
        <p:sp>
          <p:nvSpPr>
            <p:cNvPr id="40969" name="Rectangle 17"/>
            <p:cNvSpPr>
              <a:spLocks noChangeArrowheads="1"/>
            </p:cNvSpPr>
            <p:nvPr/>
          </p:nvSpPr>
          <p:spPr bwMode="auto">
            <a:xfrm>
              <a:off x="2509" y="988"/>
              <a:ext cx="139" cy="296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endParaRPr kumimoji="1" lang="zh-CN" altLang="zh-CN" sz="2400" b="1">
                <a:solidFill>
                  <a:schemeClr val="folHlink"/>
                </a:solidFill>
              </a:endParaRPr>
            </a:p>
          </p:txBody>
        </p:sp>
        <p:sp>
          <p:nvSpPr>
            <p:cNvPr id="40970" name="Line 18"/>
            <p:cNvSpPr>
              <a:spLocks noChangeShapeType="1"/>
            </p:cNvSpPr>
            <p:nvPr/>
          </p:nvSpPr>
          <p:spPr bwMode="auto">
            <a:xfrm>
              <a:off x="2986" y="1109"/>
              <a:ext cx="8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1" name="Rectangle 19"/>
            <p:cNvSpPr>
              <a:spLocks noChangeArrowheads="1"/>
            </p:cNvSpPr>
            <p:nvPr/>
          </p:nvSpPr>
          <p:spPr bwMode="auto">
            <a:xfrm>
              <a:off x="3862" y="942"/>
              <a:ext cx="1658" cy="34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2" name="Line 20"/>
            <p:cNvSpPr>
              <a:spLocks noChangeShapeType="1"/>
            </p:cNvSpPr>
            <p:nvPr/>
          </p:nvSpPr>
          <p:spPr bwMode="auto">
            <a:xfrm>
              <a:off x="5282" y="931"/>
              <a:ext cx="0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3" name="Rectangle 21"/>
            <p:cNvSpPr>
              <a:spLocks noChangeArrowheads="1"/>
            </p:cNvSpPr>
            <p:nvPr/>
          </p:nvSpPr>
          <p:spPr bwMode="auto">
            <a:xfrm>
              <a:off x="2214" y="992"/>
              <a:ext cx="306" cy="296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 dirty="0">
                  <a:solidFill>
                    <a:schemeClr val="folHlink"/>
                  </a:solidFill>
                </a:rPr>
                <a:t>C</a:t>
              </a:r>
              <a:endParaRPr kumimoji="1" lang="en-US" altLang="zh-CN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40974" name="Rectangle 22"/>
            <p:cNvSpPr>
              <a:spLocks noChangeArrowheads="1"/>
            </p:cNvSpPr>
            <p:nvPr/>
          </p:nvSpPr>
          <p:spPr bwMode="auto">
            <a:xfrm>
              <a:off x="5018" y="1002"/>
              <a:ext cx="139" cy="296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endParaRPr kumimoji="1" lang="zh-CN" altLang="zh-CN" sz="2400" b="1">
                <a:solidFill>
                  <a:schemeClr val="folHlink"/>
                </a:solidFill>
              </a:endParaRPr>
            </a:p>
          </p:txBody>
        </p:sp>
        <p:sp>
          <p:nvSpPr>
            <p:cNvPr id="40975" name="Rectangle 23"/>
            <p:cNvSpPr>
              <a:spLocks noChangeArrowheads="1"/>
            </p:cNvSpPr>
            <p:nvPr/>
          </p:nvSpPr>
          <p:spPr bwMode="auto">
            <a:xfrm>
              <a:off x="5264" y="985"/>
              <a:ext cx="371" cy="29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chemeClr val="folHlink"/>
                  </a:solidFill>
                </a:rPr>
                <a:t>∧</a:t>
              </a:r>
              <a:endParaRPr kumimoji="1" lang="en-US" altLang="zh-CN" sz="2400" b="1">
                <a:solidFill>
                  <a:schemeClr val="folHlink"/>
                </a:solidFill>
              </a:endParaRPr>
            </a:p>
          </p:txBody>
        </p:sp>
        <p:sp>
          <p:nvSpPr>
            <p:cNvPr id="40976" name="Rectangle 24"/>
            <p:cNvSpPr>
              <a:spLocks noChangeArrowheads="1"/>
            </p:cNvSpPr>
            <p:nvPr/>
          </p:nvSpPr>
          <p:spPr bwMode="auto">
            <a:xfrm>
              <a:off x="628" y="785"/>
              <a:ext cx="537" cy="25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000" b="1" dirty="0" smtClean="0">
                  <a:latin typeface="Times New Roman" panose="02020603050405020304" pitchFamily="18" charset="0"/>
                </a:rPr>
                <a:t>head</a:t>
              </a:r>
              <a:endParaRPr kumimoji="1"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0977" name="Rectangle 25"/>
            <p:cNvSpPr>
              <a:spLocks noChangeArrowheads="1"/>
            </p:cNvSpPr>
            <p:nvPr/>
          </p:nvSpPr>
          <p:spPr bwMode="auto">
            <a:xfrm>
              <a:off x="2544" y="981"/>
              <a:ext cx="302" cy="296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chemeClr val="folHlink"/>
                  </a:solidFill>
                </a:rPr>
                <a:t>D</a:t>
              </a:r>
              <a:endParaRPr kumimoji="1" lang="en-US" altLang="zh-CN" sz="2400" b="1">
                <a:solidFill>
                  <a:schemeClr val="folHlink"/>
                </a:solidFill>
              </a:endParaRPr>
            </a:p>
          </p:txBody>
        </p:sp>
        <p:sp>
          <p:nvSpPr>
            <p:cNvPr id="40978" name="Rectangle 26"/>
            <p:cNvSpPr>
              <a:spLocks noChangeArrowheads="1"/>
            </p:cNvSpPr>
            <p:nvPr/>
          </p:nvSpPr>
          <p:spPr bwMode="auto">
            <a:xfrm>
              <a:off x="3908" y="971"/>
              <a:ext cx="293" cy="297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chemeClr val="folHlink"/>
                  </a:solidFill>
                </a:rPr>
                <a:t>E</a:t>
              </a:r>
              <a:endParaRPr kumimoji="1" lang="en-US" altLang="zh-CN" sz="2400" b="1">
                <a:solidFill>
                  <a:schemeClr val="folHlink"/>
                </a:solidFill>
              </a:endParaRPr>
            </a:p>
          </p:txBody>
        </p:sp>
        <p:sp>
          <p:nvSpPr>
            <p:cNvPr id="40979" name="Rectangle 27"/>
            <p:cNvSpPr>
              <a:spLocks noChangeArrowheads="1"/>
            </p:cNvSpPr>
            <p:nvPr/>
          </p:nvSpPr>
          <p:spPr bwMode="auto">
            <a:xfrm>
              <a:off x="4227" y="973"/>
              <a:ext cx="279" cy="297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chemeClr val="folHlink"/>
                  </a:solidFill>
                </a:rPr>
                <a:t>F</a:t>
              </a:r>
              <a:endParaRPr kumimoji="1" lang="en-US" altLang="zh-CN" sz="2400" b="1">
                <a:solidFill>
                  <a:schemeClr val="folHlink"/>
                </a:solidFill>
              </a:endParaRPr>
            </a:p>
          </p:txBody>
        </p:sp>
        <p:sp>
          <p:nvSpPr>
            <p:cNvPr id="40980" name="Rectangle 28"/>
            <p:cNvSpPr>
              <a:spLocks noChangeArrowheads="1"/>
            </p:cNvSpPr>
            <p:nvPr/>
          </p:nvSpPr>
          <p:spPr bwMode="auto">
            <a:xfrm>
              <a:off x="4535" y="988"/>
              <a:ext cx="317" cy="296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chemeClr val="folHlink"/>
                  </a:solidFill>
                </a:rPr>
                <a:t>G</a:t>
              </a:r>
              <a:endParaRPr kumimoji="1" lang="en-US" altLang="zh-CN" sz="2400" b="1">
                <a:solidFill>
                  <a:schemeClr val="folHlink"/>
                </a:solidFill>
              </a:endParaRPr>
            </a:p>
          </p:txBody>
        </p:sp>
        <p:sp>
          <p:nvSpPr>
            <p:cNvPr id="40981" name="Rectangle 29"/>
            <p:cNvSpPr>
              <a:spLocks noChangeArrowheads="1"/>
            </p:cNvSpPr>
            <p:nvPr/>
          </p:nvSpPr>
          <p:spPr bwMode="auto">
            <a:xfrm>
              <a:off x="1923" y="984"/>
              <a:ext cx="306" cy="296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chemeClr val="folHlink"/>
                  </a:solidFill>
                </a:rPr>
                <a:t>B</a:t>
              </a:r>
              <a:endParaRPr kumimoji="1" lang="en-US" altLang="zh-CN" sz="2400" b="1">
                <a:solidFill>
                  <a:schemeClr val="folHlink"/>
                </a:solidFill>
              </a:endParaRPr>
            </a:p>
          </p:txBody>
        </p:sp>
        <p:sp>
          <p:nvSpPr>
            <p:cNvPr id="40982" name="Line 30"/>
            <p:cNvSpPr>
              <a:spLocks noChangeShapeType="1"/>
            </p:cNvSpPr>
            <p:nvPr/>
          </p:nvSpPr>
          <p:spPr bwMode="auto">
            <a:xfrm>
              <a:off x="1208" y="1093"/>
              <a:ext cx="3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0964" name="AutoShape 31"/>
          <p:cNvSpPr>
            <a:spLocks noChangeArrowheads="1"/>
          </p:cNvSpPr>
          <p:nvPr/>
        </p:nvSpPr>
        <p:spPr bwMode="auto">
          <a:xfrm>
            <a:off x="6824932" y="2527211"/>
            <a:ext cx="2131803" cy="552317"/>
          </a:xfrm>
          <a:prstGeom prst="wedgeEllipseCallout">
            <a:avLst>
              <a:gd name="adj1" fmla="val -80424"/>
              <a:gd name="adj2" fmla="val -56088"/>
            </a:avLst>
          </a:prstGeom>
          <a:solidFill>
            <a:srgbClr val="CCFFCC"/>
          </a:solidFill>
          <a:ln w="9525">
            <a:solidFill>
              <a:srgbClr val="FF00FF"/>
            </a:solidFill>
            <a:miter lim="800000"/>
          </a:ln>
        </p:spPr>
        <p:txBody>
          <a:bodyPr anchor="ctr"/>
          <a:lstStyle/>
          <a:p>
            <a:pPr algn="ctr" eaLnBrk="0" hangingPunct="0"/>
            <a:r>
              <a:rPr kumimoji="1" lang="zh-CN" altLang="en-US" sz="16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结点大小为</a:t>
            </a:r>
            <a:r>
              <a:rPr kumimoji="1" lang="en-US" altLang="zh-CN" sz="16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4</a:t>
            </a:r>
            <a:endParaRPr kumimoji="1" lang="en-US" altLang="zh-CN" sz="16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69" name="Rectangle 37"/>
          <p:cNvSpPr>
            <a:spLocks noChangeArrowheads="1"/>
          </p:cNvSpPr>
          <p:nvPr/>
        </p:nvSpPr>
        <p:spPr bwMode="auto">
          <a:xfrm>
            <a:off x="539433" y="1125538"/>
            <a:ext cx="81661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buClr>
                <a:srgbClr val="FF6600"/>
              </a:buClr>
              <a:buSzPct val="120000"/>
              <a:buFont typeface="Wingdings" panose="05000000000000000000" pitchFamily="2" charset="2"/>
              <a:buBlip>
                <a:blip r:embed="rId1"/>
              </a:buBlip>
            </a:pPr>
            <a:r>
              <a:rPr kumimoji="1" lang="zh-CN" altLang="en-US" b="1" dirty="0">
                <a:solidFill>
                  <a:schemeClr val="hlink"/>
                </a:solidFill>
              </a:rPr>
              <a:t>每个节点</a:t>
            </a:r>
            <a:r>
              <a:rPr kumimoji="1" lang="zh-CN" altLang="en-US" b="1" dirty="0" smtClean="0">
                <a:solidFill>
                  <a:schemeClr val="hlink"/>
                </a:solidFill>
              </a:rPr>
              <a:t>放多个</a:t>
            </a:r>
            <a:r>
              <a:rPr kumimoji="1" lang="zh-CN" altLang="en-US" b="1" dirty="0">
                <a:solidFill>
                  <a:schemeClr val="hlink"/>
                </a:solidFill>
              </a:rPr>
              <a:t>字符</a:t>
            </a:r>
            <a:endParaRPr kumimoji="1"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Rectangle 44"/>
          <p:cNvSpPr>
            <a:spLocks noChangeArrowheads="1"/>
          </p:cNvSpPr>
          <p:nvPr/>
        </p:nvSpPr>
        <p:spPr bwMode="auto">
          <a:xfrm>
            <a:off x="395288" y="257175"/>
            <a:ext cx="3890809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3600" b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串的链</a:t>
            </a:r>
            <a:r>
              <a:rPr kumimoji="1" lang="zh-CN" altLang="en-US" sz="36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式存储结构</a:t>
            </a:r>
            <a:endParaRPr kumimoji="1" lang="zh-CN" altLang="en-US" sz="36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615003" y="1301699"/>
            <a:ext cx="53893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000" b="1" dirty="0" smtClean="0">
                <a:latin typeface="Times New Roman" panose="02020603050405020304" pitchFamily="18" charset="0"/>
              </a:rPr>
              <a:t>tail</a:t>
            </a:r>
            <a:endParaRPr kumimoji="1"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26" name="Line 30"/>
          <p:cNvSpPr>
            <a:spLocks noChangeShapeType="1"/>
          </p:cNvSpPr>
          <p:nvPr/>
        </p:nvSpPr>
        <p:spPr bwMode="auto">
          <a:xfrm flipH="1">
            <a:off x="5111551" y="1531059"/>
            <a:ext cx="1378246" cy="3137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7" name="Rectangle 45"/>
          <p:cNvSpPr>
            <a:spLocks noChangeArrowheads="1"/>
          </p:cNvSpPr>
          <p:nvPr/>
        </p:nvSpPr>
        <p:spPr bwMode="auto">
          <a:xfrm>
            <a:off x="539552" y="2527211"/>
            <a:ext cx="250031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buClr>
                <a:srgbClr val="FF6600"/>
              </a:buClr>
              <a:buSzPct val="120000"/>
              <a:buFont typeface="Wingdings" panose="05000000000000000000" pitchFamily="2" charset="2"/>
              <a:buBlip>
                <a:blip r:embed="rId1"/>
              </a:buBlip>
            </a:pPr>
            <a:r>
              <a:rPr kumimoji="1"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类型定义</a:t>
            </a:r>
            <a:endParaRPr kumimoji="1" lang="zh-CN" altLang="en-US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Rectangle 46"/>
          <p:cNvSpPr>
            <a:spLocks noChangeArrowheads="1"/>
          </p:cNvSpPr>
          <p:nvPr/>
        </p:nvSpPr>
        <p:spPr bwMode="auto">
          <a:xfrm>
            <a:off x="539433" y="3111622"/>
            <a:ext cx="3746664" cy="35825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buClr>
                <a:schemeClr val="accent2"/>
              </a:buClr>
              <a:buSzPct val="80000"/>
            </a:pPr>
            <a:r>
              <a:rPr kumimoji="1" lang="en-US" altLang="zh-CN" sz="2400" dirty="0">
                <a:solidFill>
                  <a:srgbClr val="FF0000"/>
                </a:solidFill>
              </a:rPr>
              <a:t>#define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JDSIZE 4</a:t>
            </a:r>
            <a:endParaRPr kumimoji="1" lang="en-US" altLang="zh-CN" sz="2400" dirty="0" smtClean="0">
              <a:solidFill>
                <a:srgbClr val="FF0000"/>
              </a:solidFill>
            </a:endParaRPr>
          </a:p>
          <a:p>
            <a:pPr>
              <a:lnSpc>
                <a:spcPct val="105000"/>
              </a:lnSpc>
              <a:buClr>
                <a:schemeClr val="accent2"/>
              </a:buClr>
              <a:buSzPct val="80000"/>
            </a:pPr>
            <a:r>
              <a:rPr kumimoji="1" lang="en-US" altLang="zh-CN" sz="2400" dirty="0" err="1" smtClean="0">
                <a:solidFill>
                  <a:srgbClr val="000000"/>
                </a:solidFill>
              </a:rPr>
              <a:t>typedef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dirty="0" err="1">
                <a:solidFill>
                  <a:srgbClr val="000000"/>
                </a:solidFill>
              </a:rPr>
              <a:t>struct</a:t>
            </a:r>
            <a:r>
              <a:rPr kumimoji="1" lang="en-US" altLang="zh-CN" sz="2400" dirty="0">
                <a:solidFill>
                  <a:srgbClr val="00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Chunk{</a:t>
            </a:r>
            <a:endParaRPr kumimoji="1"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0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00"/>
                </a:solidFill>
              </a:rPr>
              <a:t>    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 char </a:t>
            </a:r>
            <a:r>
              <a:rPr kumimoji="1" lang="en-US" altLang="zh-CN" sz="2400" dirty="0" err="1" smtClean="0"/>
              <a:t>ch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[JDSIZE]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;</a:t>
            </a:r>
            <a:endParaRPr kumimoji="1"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0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00"/>
                </a:solidFill>
              </a:rPr>
              <a:t>     </a:t>
            </a:r>
            <a:r>
              <a:rPr kumimoji="1" lang="en-US" altLang="zh-CN" sz="2400" dirty="0" err="1" smtClean="0">
                <a:solidFill>
                  <a:srgbClr val="000000"/>
                </a:solidFill>
              </a:rPr>
              <a:t>struct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 Chunk </a:t>
            </a:r>
            <a:r>
              <a:rPr kumimoji="1" lang="en-US" altLang="zh-CN" sz="2400" dirty="0">
                <a:solidFill>
                  <a:srgbClr val="000000"/>
                </a:solidFill>
              </a:rPr>
              <a:t>*next;</a:t>
            </a:r>
            <a:endParaRPr kumimoji="1"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0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dirty="0" smtClean="0">
                <a:solidFill>
                  <a:srgbClr val="000000"/>
                </a:solidFill>
              </a:rPr>
              <a:t>}Chunk;</a:t>
            </a:r>
            <a:endParaRPr kumimoji="1"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0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dirty="0" err="1">
                <a:solidFill>
                  <a:srgbClr val="000000"/>
                </a:solidFill>
              </a:rPr>
              <a:t>typedef</a:t>
            </a:r>
            <a:r>
              <a:rPr kumimoji="1" lang="en-US" altLang="zh-CN" sz="2400" dirty="0">
                <a:solidFill>
                  <a:srgbClr val="000000"/>
                </a:solidFill>
              </a:rPr>
              <a:t> </a:t>
            </a:r>
            <a:r>
              <a:rPr kumimoji="1" lang="en-US" altLang="zh-CN" sz="2400" dirty="0" err="1">
                <a:solidFill>
                  <a:srgbClr val="000000"/>
                </a:solidFill>
              </a:rPr>
              <a:t>struct</a:t>
            </a:r>
            <a:r>
              <a:rPr kumimoji="1" lang="en-US" altLang="zh-CN" sz="2400" dirty="0">
                <a:solidFill>
                  <a:srgbClr val="000000"/>
                </a:solidFill>
              </a:rPr>
              <a:t>{</a:t>
            </a:r>
            <a:endParaRPr kumimoji="1"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0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00"/>
                </a:solidFill>
              </a:rPr>
              <a:t>     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Chunk </a:t>
            </a:r>
            <a:r>
              <a:rPr kumimoji="1" lang="en-US" altLang="zh-CN" sz="2400" dirty="0">
                <a:solidFill>
                  <a:srgbClr val="000000"/>
                </a:solidFill>
              </a:rPr>
              <a:t>*head, *tail;</a:t>
            </a:r>
            <a:endParaRPr kumimoji="1"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0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00"/>
                </a:solidFill>
              </a:rPr>
              <a:t>     </a:t>
            </a:r>
            <a:r>
              <a:rPr kumimoji="1" lang="en-US" altLang="zh-CN" sz="2400" dirty="0" err="1">
                <a:solidFill>
                  <a:srgbClr val="000000"/>
                </a:solidFill>
              </a:rPr>
              <a:t>int</a:t>
            </a:r>
            <a:r>
              <a:rPr kumimoji="1" lang="en-US" altLang="zh-CN" sz="2400" dirty="0">
                <a:solidFill>
                  <a:srgbClr val="00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length;</a:t>
            </a:r>
            <a:endParaRPr kumimoji="1"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0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00"/>
                </a:solidFill>
              </a:rPr>
              <a:t>}</a:t>
            </a:r>
            <a:r>
              <a:rPr kumimoji="1" lang="en-US" altLang="zh-CN" sz="2400" dirty="0" err="1">
                <a:solidFill>
                  <a:srgbClr val="000000"/>
                </a:solidFill>
              </a:rPr>
              <a:t>LString</a:t>
            </a:r>
            <a:r>
              <a:rPr kumimoji="1" lang="en-US" altLang="zh-CN" sz="2400" dirty="0">
                <a:solidFill>
                  <a:srgbClr val="000000"/>
                </a:solidFill>
              </a:rPr>
              <a:t>;</a:t>
            </a:r>
            <a:endParaRPr kumimoji="1"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29" name="Rectangle 45"/>
          <p:cNvSpPr>
            <a:spLocks noChangeArrowheads="1"/>
          </p:cNvSpPr>
          <p:nvPr/>
        </p:nvSpPr>
        <p:spPr bwMode="auto">
          <a:xfrm>
            <a:off x="4807991" y="4551511"/>
            <a:ext cx="250031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buClr>
                <a:srgbClr val="FF6600"/>
              </a:buClr>
              <a:buSzPct val="120000"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多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字符结点定义</a:t>
            </a:r>
            <a:endParaRPr kumimoji="1"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 bwMode="auto">
          <a:xfrm>
            <a:off x="489215" y="1628800"/>
            <a:ext cx="6633898" cy="820737"/>
            <a:chOff x="628" y="785"/>
            <a:chExt cx="5007" cy="532"/>
          </a:xfrm>
        </p:grpSpPr>
        <p:sp>
          <p:nvSpPr>
            <p:cNvPr id="40966" name="Rectangle 14"/>
            <p:cNvSpPr>
              <a:spLocks noChangeArrowheads="1"/>
            </p:cNvSpPr>
            <p:nvPr/>
          </p:nvSpPr>
          <p:spPr bwMode="auto">
            <a:xfrm>
              <a:off x="1567" y="929"/>
              <a:ext cx="1705" cy="34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7" name="Line 15"/>
            <p:cNvSpPr>
              <a:spLocks noChangeShapeType="1"/>
            </p:cNvSpPr>
            <p:nvPr/>
          </p:nvSpPr>
          <p:spPr bwMode="auto">
            <a:xfrm>
              <a:off x="2915" y="917"/>
              <a:ext cx="0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8" name="Rectangle 16"/>
            <p:cNvSpPr>
              <a:spLocks noChangeArrowheads="1"/>
            </p:cNvSpPr>
            <p:nvPr/>
          </p:nvSpPr>
          <p:spPr bwMode="auto">
            <a:xfrm>
              <a:off x="1633" y="988"/>
              <a:ext cx="306" cy="296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chemeClr val="folHlink"/>
                  </a:solidFill>
                </a:rPr>
                <a:t>A</a:t>
              </a:r>
              <a:endParaRPr kumimoji="1" lang="en-US" altLang="zh-CN" sz="2400" b="1">
                <a:solidFill>
                  <a:schemeClr val="folHlink"/>
                </a:solidFill>
              </a:endParaRPr>
            </a:p>
          </p:txBody>
        </p:sp>
        <p:sp>
          <p:nvSpPr>
            <p:cNvPr id="40969" name="Rectangle 17"/>
            <p:cNvSpPr>
              <a:spLocks noChangeArrowheads="1"/>
            </p:cNvSpPr>
            <p:nvPr/>
          </p:nvSpPr>
          <p:spPr bwMode="auto">
            <a:xfrm>
              <a:off x="2509" y="988"/>
              <a:ext cx="139" cy="296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endParaRPr kumimoji="1" lang="zh-CN" altLang="zh-CN" sz="2400" b="1">
                <a:solidFill>
                  <a:schemeClr val="folHlink"/>
                </a:solidFill>
              </a:endParaRPr>
            </a:p>
          </p:txBody>
        </p:sp>
        <p:sp>
          <p:nvSpPr>
            <p:cNvPr id="40970" name="Line 18"/>
            <p:cNvSpPr>
              <a:spLocks noChangeShapeType="1"/>
            </p:cNvSpPr>
            <p:nvPr/>
          </p:nvSpPr>
          <p:spPr bwMode="auto">
            <a:xfrm>
              <a:off x="2986" y="1109"/>
              <a:ext cx="8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1" name="Rectangle 19"/>
            <p:cNvSpPr>
              <a:spLocks noChangeArrowheads="1"/>
            </p:cNvSpPr>
            <p:nvPr/>
          </p:nvSpPr>
          <p:spPr bwMode="auto">
            <a:xfrm>
              <a:off x="3862" y="942"/>
              <a:ext cx="1658" cy="34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2" name="Line 20"/>
            <p:cNvSpPr>
              <a:spLocks noChangeShapeType="1"/>
            </p:cNvSpPr>
            <p:nvPr/>
          </p:nvSpPr>
          <p:spPr bwMode="auto">
            <a:xfrm>
              <a:off x="5282" y="931"/>
              <a:ext cx="0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3" name="Rectangle 21"/>
            <p:cNvSpPr>
              <a:spLocks noChangeArrowheads="1"/>
            </p:cNvSpPr>
            <p:nvPr/>
          </p:nvSpPr>
          <p:spPr bwMode="auto">
            <a:xfrm>
              <a:off x="2214" y="992"/>
              <a:ext cx="306" cy="296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 dirty="0">
                  <a:solidFill>
                    <a:schemeClr val="folHlink"/>
                  </a:solidFill>
                </a:rPr>
                <a:t>C</a:t>
              </a:r>
              <a:endParaRPr kumimoji="1" lang="en-US" altLang="zh-CN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40974" name="Rectangle 22"/>
            <p:cNvSpPr>
              <a:spLocks noChangeArrowheads="1"/>
            </p:cNvSpPr>
            <p:nvPr/>
          </p:nvSpPr>
          <p:spPr bwMode="auto">
            <a:xfrm>
              <a:off x="5018" y="1002"/>
              <a:ext cx="139" cy="296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endParaRPr kumimoji="1" lang="zh-CN" altLang="zh-CN" sz="2400" b="1">
                <a:solidFill>
                  <a:schemeClr val="folHlink"/>
                </a:solidFill>
              </a:endParaRPr>
            </a:p>
          </p:txBody>
        </p:sp>
        <p:sp>
          <p:nvSpPr>
            <p:cNvPr id="40975" name="Rectangle 23"/>
            <p:cNvSpPr>
              <a:spLocks noChangeArrowheads="1"/>
            </p:cNvSpPr>
            <p:nvPr/>
          </p:nvSpPr>
          <p:spPr bwMode="auto">
            <a:xfrm>
              <a:off x="5264" y="985"/>
              <a:ext cx="371" cy="29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chemeClr val="folHlink"/>
                  </a:solidFill>
                </a:rPr>
                <a:t>∧</a:t>
              </a:r>
              <a:endParaRPr kumimoji="1" lang="en-US" altLang="zh-CN" sz="2400" b="1">
                <a:solidFill>
                  <a:schemeClr val="folHlink"/>
                </a:solidFill>
              </a:endParaRPr>
            </a:p>
          </p:txBody>
        </p:sp>
        <p:sp>
          <p:nvSpPr>
            <p:cNvPr id="40976" name="Rectangle 24"/>
            <p:cNvSpPr>
              <a:spLocks noChangeArrowheads="1"/>
            </p:cNvSpPr>
            <p:nvPr/>
          </p:nvSpPr>
          <p:spPr bwMode="auto">
            <a:xfrm>
              <a:off x="628" y="785"/>
              <a:ext cx="537" cy="25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000" b="1" dirty="0" smtClean="0">
                  <a:latin typeface="Times New Roman" panose="02020603050405020304" pitchFamily="18" charset="0"/>
                </a:rPr>
                <a:t>head</a:t>
              </a:r>
              <a:endParaRPr kumimoji="1"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0977" name="Rectangle 25"/>
            <p:cNvSpPr>
              <a:spLocks noChangeArrowheads="1"/>
            </p:cNvSpPr>
            <p:nvPr/>
          </p:nvSpPr>
          <p:spPr bwMode="auto">
            <a:xfrm>
              <a:off x="2544" y="981"/>
              <a:ext cx="302" cy="296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chemeClr val="folHlink"/>
                  </a:solidFill>
                </a:rPr>
                <a:t>D</a:t>
              </a:r>
              <a:endParaRPr kumimoji="1" lang="en-US" altLang="zh-CN" sz="2400" b="1">
                <a:solidFill>
                  <a:schemeClr val="folHlink"/>
                </a:solidFill>
              </a:endParaRPr>
            </a:p>
          </p:txBody>
        </p:sp>
        <p:sp>
          <p:nvSpPr>
            <p:cNvPr id="40978" name="Rectangle 26"/>
            <p:cNvSpPr>
              <a:spLocks noChangeArrowheads="1"/>
            </p:cNvSpPr>
            <p:nvPr/>
          </p:nvSpPr>
          <p:spPr bwMode="auto">
            <a:xfrm>
              <a:off x="3908" y="971"/>
              <a:ext cx="293" cy="297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chemeClr val="folHlink"/>
                  </a:solidFill>
                </a:rPr>
                <a:t>E</a:t>
              </a:r>
              <a:endParaRPr kumimoji="1" lang="en-US" altLang="zh-CN" sz="2400" b="1">
                <a:solidFill>
                  <a:schemeClr val="folHlink"/>
                </a:solidFill>
              </a:endParaRPr>
            </a:p>
          </p:txBody>
        </p:sp>
        <p:sp>
          <p:nvSpPr>
            <p:cNvPr id="40979" name="Rectangle 27"/>
            <p:cNvSpPr>
              <a:spLocks noChangeArrowheads="1"/>
            </p:cNvSpPr>
            <p:nvPr/>
          </p:nvSpPr>
          <p:spPr bwMode="auto">
            <a:xfrm>
              <a:off x="4227" y="973"/>
              <a:ext cx="279" cy="297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chemeClr val="folHlink"/>
                  </a:solidFill>
                </a:rPr>
                <a:t>F</a:t>
              </a:r>
              <a:endParaRPr kumimoji="1" lang="en-US" altLang="zh-CN" sz="2400" b="1">
                <a:solidFill>
                  <a:schemeClr val="folHlink"/>
                </a:solidFill>
              </a:endParaRPr>
            </a:p>
          </p:txBody>
        </p:sp>
        <p:sp>
          <p:nvSpPr>
            <p:cNvPr id="40980" name="Rectangle 28"/>
            <p:cNvSpPr>
              <a:spLocks noChangeArrowheads="1"/>
            </p:cNvSpPr>
            <p:nvPr/>
          </p:nvSpPr>
          <p:spPr bwMode="auto">
            <a:xfrm>
              <a:off x="4535" y="988"/>
              <a:ext cx="317" cy="296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chemeClr val="folHlink"/>
                  </a:solidFill>
                </a:rPr>
                <a:t>G</a:t>
              </a:r>
              <a:endParaRPr kumimoji="1" lang="en-US" altLang="zh-CN" sz="2400" b="1">
                <a:solidFill>
                  <a:schemeClr val="folHlink"/>
                </a:solidFill>
              </a:endParaRPr>
            </a:p>
          </p:txBody>
        </p:sp>
        <p:sp>
          <p:nvSpPr>
            <p:cNvPr id="40981" name="Rectangle 29"/>
            <p:cNvSpPr>
              <a:spLocks noChangeArrowheads="1"/>
            </p:cNvSpPr>
            <p:nvPr/>
          </p:nvSpPr>
          <p:spPr bwMode="auto">
            <a:xfrm>
              <a:off x="1923" y="984"/>
              <a:ext cx="306" cy="296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chemeClr val="folHlink"/>
                  </a:solidFill>
                </a:rPr>
                <a:t>B</a:t>
              </a:r>
              <a:endParaRPr kumimoji="1" lang="en-US" altLang="zh-CN" sz="2400" b="1">
                <a:solidFill>
                  <a:schemeClr val="folHlink"/>
                </a:solidFill>
              </a:endParaRPr>
            </a:p>
          </p:txBody>
        </p:sp>
        <p:sp>
          <p:nvSpPr>
            <p:cNvPr id="40982" name="Line 30"/>
            <p:cNvSpPr>
              <a:spLocks noChangeShapeType="1"/>
            </p:cNvSpPr>
            <p:nvPr/>
          </p:nvSpPr>
          <p:spPr bwMode="auto">
            <a:xfrm>
              <a:off x="1208" y="1093"/>
              <a:ext cx="3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0964" name="AutoShape 31"/>
          <p:cNvSpPr>
            <a:spLocks noChangeArrowheads="1"/>
          </p:cNvSpPr>
          <p:nvPr/>
        </p:nvSpPr>
        <p:spPr bwMode="auto">
          <a:xfrm>
            <a:off x="6824932" y="2527211"/>
            <a:ext cx="2131803" cy="552317"/>
          </a:xfrm>
          <a:prstGeom prst="wedgeEllipseCallout">
            <a:avLst>
              <a:gd name="adj1" fmla="val -80424"/>
              <a:gd name="adj2" fmla="val -56088"/>
            </a:avLst>
          </a:prstGeom>
          <a:solidFill>
            <a:srgbClr val="CCFFCC"/>
          </a:solidFill>
          <a:ln w="9525">
            <a:solidFill>
              <a:srgbClr val="FF00FF"/>
            </a:solidFill>
            <a:miter lim="800000"/>
          </a:ln>
        </p:spPr>
        <p:txBody>
          <a:bodyPr anchor="ctr"/>
          <a:lstStyle/>
          <a:p>
            <a:pPr algn="ctr" eaLnBrk="0" hangingPunct="0"/>
            <a:r>
              <a:rPr kumimoji="1" lang="zh-CN" altLang="en-US" sz="16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结点大小为</a:t>
            </a:r>
            <a:r>
              <a:rPr kumimoji="1" lang="en-US" altLang="zh-CN" sz="16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4</a:t>
            </a:r>
            <a:endParaRPr kumimoji="1" lang="en-US" altLang="zh-CN" sz="16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69" name="Rectangle 37"/>
          <p:cNvSpPr>
            <a:spLocks noChangeArrowheads="1"/>
          </p:cNvSpPr>
          <p:nvPr/>
        </p:nvSpPr>
        <p:spPr bwMode="auto">
          <a:xfrm>
            <a:off x="539433" y="1125538"/>
            <a:ext cx="81661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buClr>
                <a:srgbClr val="FF6600"/>
              </a:buClr>
              <a:buSzPct val="120000"/>
              <a:buFont typeface="Wingdings" panose="05000000000000000000" pitchFamily="2" charset="2"/>
              <a:buBlip>
                <a:blip r:embed="rId1"/>
              </a:buBlip>
            </a:pPr>
            <a:r>
              <a:rPr kumimoji="1" lang="zh-CN" altLang="en-US" b="1" dirty="0">
                <a:solidFill>
                  <a:schemeClr val="hlink"/>
                </a:solidFill>
              </a:rPr>
              <a:t>每个节点</a:t>
            </a:r>
            <a:r>
              <a:rPr kumimoji="1" lang="zh-CN" altLang="en-US" b="1" dirty="0" smtClean="0">
                <a:solidFill>
                  <a:schemeClr val="hlink"/>
                </a:solidFill>
              </a:rPr>
              <a:t>放多个</a:t>
            </a:r>
            <a:r>
              <a:rPr kumimoji="1" lang="zh-CN" altLang="en-US" b="1" dirty="0">
                <a:solidFill>
                  <a:schemeClr val="hlink"/>
                </a:solidFill>
              </a:rPr>
              <a:t>字符</a:t>
            </a:r>
            <a:endParaRPr kumimoji="1"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Rectangle 44"/>
          <p:cNvSpPr>
            <a:spLocks noChangeArrowheads="1"/>
          </p:cNvSpPr>
          <p:nvPr/>
        </p:nvSpPr>
        <p:spPr bwMode="auto">
          <a:xfrm>
            <a:off x="395288" y="257175"/>
            <a:ext cx="3890809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3600" b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串的链</a:t>
            </a:r>
            <a:r>
              <a:rPr kumimoji="1" lang="zh-CN" altLang="en-US" sz="36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式存储结构</a:t>
            </a:r>
            <a:endParaRPr kumimoji="1" lang="zh-CN" altLang="en-US" sz="36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615003" y="1301699"/>
            <a:ext cx="53893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000" b="1" dirty="0" smtClean="0">
                <a:latin typeface="Times New Roman" panose="02020603050405020304" pitchFamily="18" charset="0"/>
              </a:rPr>
              <a:t>tail</a:t>
            </a:r>
            <a:endParaRPr kumimoji="1"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26" name="Line 30"/>
          <p:cNvSpPr>
            <a:spLocks noChangeShapeType="1"/>
          </p:cNvSpPr>
          <p:nvPr/>
        </p:nvSpPr>
        <p:spPr bwMode="auto">
          <a:xfrm flipH="1">
            <a:off x="5111551" y="1531059"/>
            <a:ext cx="1378246" cy="3137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7" name="Rectangle 45"/>
          <p:cNvSpPr>
            <a:spLocks noChangeArrowheads="1"/>
          </p:cNvSpPr>
          <p:nvPr/>
        </p:nvSpPr>
        <p:spPr bwMode="auto">
          <a:xfrm>
            <a:off x="539552" y="2527211"/>
            <a:ext cx="250031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buClr>
                <a:srgbClr val="FF6600"/>
              </a:buClr>
              <a:buSzPct val="120000"/>
              <a:buFont typeface="Wingdings" panose="05000000000000000000" pitchFamily="2" charset="2"/>
              <a:buBlip>
                <a:blip r:embed="rId1"/>
              </a:buBlip>
            </a:pPr>
            <a:r>
              <a:rPr kumimoji="1"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类型定义</a:t>
            </a:r>
            <a:endParaRPr kumimoji="1" lang="zh-CN" altLang="en-US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Rectangle 46"/>
          <p:cNvSpPr>
            <a:spLocks noChangeArrowheads="1"/>
          </p:cNvSpPr>
          <p:nvPr/>
        </p:nvSpPr>
        <p:spPr bwMode="auto">
          <a:xfrm>
            <a:off x="539433" y="3111622"/>
            <a:ext cx="3746664" cy="35825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buClr>
                <a:schemeClr val="accent2"/>
              </a:buClr>
              <a:buSzPct val="80000"/>
            </a:pPr>
            <a:r>
              <a:rPr kumimoji="1" lang="en-US" altLang="zh-CN" sz="2400" dirty="0">
                <a:solidFill>
                  <a:srgbClr val="FF0000"/>
                </a:solidFill>
              </a:rPr>
              <a:t>#define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JDSIZE 4</a:t>
            </a:r>
            <a:endParaRPr kumimoji="1" lang="en-US" altLang="zh-CN" sz="2400" dirty="0" smtClean="0">
              <a:solidFill>
                <a:srgbClr val="FF0000"/>
              </a:solidFill>
            </a:endParaRPr>
          </a:p>
          <a:p>
            <a:pPr>
              <a:lnSpc>
                <a:spcPct val="105000"/>
              </a:lnSpc>
              <a:buClr>
                <a:schemeClr val="accent2"/>
              </a:buClr>
              <a:buSzPct val="80000"/>
            </a:pPr>
            <a:r>
              <a:rPr kumimoji="1" lang="en-US" altLang="zh-CN" sz="2400" dirty="0" err="1" smtClean="0">
                <a:solidFill>
                  <a:srgbClr val="000000"/>
                </a:solidFill>
              </a:rPr>
              <a:t>typedef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dirty="0" err="1">
                <a:solidFill>
                  <a:srgbClr val="000000"/>
                </a:solidFill>
              </a:rPr>
              <a:t>struct</a:t>
            </a:r>
            <a:r>
              <a:rPr kumimoji="1" lang="en-US" altLang="zh-CN" sz="2400" dirty="0">
                <a:solidFill>
                  <a:srgbClr val="00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Chunk{</a:t>
            </a:r>
            <a:endParaRPr kumimoji="1"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0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00"/>
                </a:solidFill>
              </a:rPr>
              <a:t>    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 char </a:t>
            </a:r>
            <a:r>
              <a:rPr kumimoji="1" lang="en-US" altLang="zh-CN" sz="2400" dirty="0" err="1" smtClean="0"/>
              <a:t>ch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[JDSIZE]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;</a:t>
            </a:r>
            <a:endParaRPr kumimoji="1"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0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00"/>
                </a:solidFill>
              </a:rPr>
              <a:t>     </a:t>
            </a:r>
            <a:r>
              <a:rPr kumimoji="1" lang="en-US" altLang="zh-CN" sz="2400" dirty="0" err="1" smtClean="0">
                <a:solidFill>
                  <a:srgbClr val="000000"/>
                </a:solidFill>
              </a:rPr>
              <a:t>struct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 Chunk </a:t>
            </a:r>
            <a:r>
              <a:rPr kumimoji="1" lang="en-US" altLang="zh-CN" sz="2400" dirty="0">
                <a:solidFill>
                  <a:srgbClr val="000000"/>
                </a:solidFill>
              </a:rPr>
              <a:t>*next;</a:t>
            </a:r>
            <a:endParaRPr kumimoji="1"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0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dirty="0" smtClean="0">
                <a:solidFill>
                  <a:srgbClr val="000000"/>
                </a:solidFill>
              </a:rPr>
              <a:t>}Chunk;</a:t>
            </a:r>
            <a:endParaRPr kumimoji="1"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0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dirty="0" err="1">
                <a:solidFill>
                  <a:srgbClr val="000000"/>
                </a:solidFill>
              </a:rPr>
              <a:t>typedef</a:t>
            </a:r>
            <a:r>
              <a:rPr kumimoji="1" lang="en-US" altLang="zh-CN" sz="2400" dirty="0">
                <a:solidFill>
                  <a:srgbClr val="000000"/>
                </a:solidFill>
              </a:rPr>
              <a:t> </a:t>
            </a:r>
            <a:r>
              <a:rPr kumimoji="1" lang="en-US" altLang="zh-CN" sz="2400" dirty="0" err="1">
                <a:solidFill>
                  <a:srgbClr val="000000"/>
                </a:solidFill>
              </a:rPr>
              <a:t>struct</a:t>
            </a:r>
            <a:r>
              <a:rPr kumimoji="1" lang="en-US" altLang="zh-CN" sz="2400" dirty="0">
                <a:solidFill>
                  <a:srgbClr val="000000"/>
                </a:solidFill>
              </a:rPr>
              <a:t>{</a:t>
            </a:r>
            <a:endParaRPr kumimoji="1"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0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00"/>
                </a:solidFill>
              </a:rPr>
              <a:t>     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Chunk </a:t>
            </a:r>
            <a:r>
              <a:rPr kumimoji="1" lang="en-US" altLang="zh-CN" sz="2400" dirty="0">
                <a:solidFill>
                  <a:srgbClr val="000000"/>
                </a:solidFill>
              </a:rPr>
              <a:t>*head, *tail;</a:t>
            </a:r>
            <a:endParaRPr kumimoji="1"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0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00"/>
                </a:solidFill>
              </a:rPr>
              <a:t>     </a:t>
            </a:r>
            <a:r>
              <a:rPr kumimoji="1" lang="en-US" altLang="zh-CN" sz="2400" dirty="0" err="1">
                <a:solidFill>
                  <a:srgbClr val="000000"/>
                </a:solidFill>
              </a:rPr>
              <a:t>int</a:t>
            </a:r>
            <a:r>
              <a:rPr kumimoji="1" lang="en-US" altLang="zh-CN" sz="2400" dirty="0">
                <a:solidFill>
                  <a:srgbClr val="00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length;</a:t>
            </a:r>
            <a:endParaRPr kumimoji="1"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0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00"/>
                </a:solidFill>
              </a:rPr>
              <a:t>}</a:t>
            </a:r>
            <a:r>
              <a:rPr kumimoji="1" lang="en-US" altLang="zh-CN" sz="2400" dirty="0" err="1">
                <a:solidFill>
                  <a:srgbClr val="000000"/>
                </a:solidFill>
              </a:rPr>
              <a:t>LString</a:t>
            </a:r>
            <a:r>
              <a:rPr kumimoji="1" lang="en-US" altLang="zh-CN" sz="2400" dirty="0">
                <a:solidFill>
                  <a:srgbClr val="000000"/>
                </a:solidFill>
              </a:rPr>
              <a:t>;</a:t>
            </a:r>
            <a:endParaRPr kumimoji="1"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4240961" y="3219401"/>
            <a:ext cx="4003447" cy="3192145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40000"/>
              </a:lnSpc>
              <a:buClr>
                <a:srgbClr val="FF6600"/>
              </a:buClr>
              <a:buSzPct val="120000"/>
            </a:pPr>
            <a:r>
              <a:rPr kumimoji="1"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当结点大小大于</a:t>
            </a:r>
            <a:r>
              <a:rPr kumimoji="1" lang="en-US" altLang="zh-CN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时，由于串长不一定是结点大小的整数倍，则链表中的最后一个结点的</a:t>
            </a:r>
            <a:r>
              <a:rPr kumimoji="1" lang="en-US" altLang="zh-CN" sz="2400" dirty="0" err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</a:t>
            </a:r>
            <a:r>
              <a:rPr kumimoji="1"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域不一定会被串值占满，此时通常补上非串值字符，如：</a:t>
            </a:r>
            <a:r>
              <a:rPr kumimoji="1" lang="en-US" altLang="zh-CN" sz="24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kumimoji="1" lang="zh-CN" altLang="en-US" sz="24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en-US" altLang="zh-CN" sz="24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‘</a:t>
            </a:r>
            <a:r>
              <a:rPr kumimoji="1" lang="en-US" altLang="zh-CN" sz="24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\0’</a:t>
            </a:r>
            <a:r>
              <a:rPr kumimoji="1" lang="zh-CN" altLang="en-US" sz="24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</a:t>
            </a:r>
            <a:r>
              <a:rPr kumimoji="1"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1" lang="zh-CN" altLang="en-US" sz="24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098972" y="1931177"/>
            <a:ext cx="441146" cy="461665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 smtClean="0">
                <a:solidFill>
                  <a:schemeClr val="folHlink"/>
                </a:solidFill>
              </a:rPr>
              <a:t>\0</a:t>
            </a:r>
            <a:endParaRPr kumimoji="1" lang="en-US" altLang="zh-CN" sz="2400" b="1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"/>
          <p:cNvSpPr>
            <a:spLocks noChangeArrowheads="1"/>
          </p:cNvSpPr>
          <p:nvPr/>
        </p:nvSpPr>
        <p:spPr bwMode="auto">
          <a:xfrm>
            <a:off x="468313" y="2046288"/>
            <a:ext cx="23487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b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单字符结点：</a:t>
            </a:r>
            <a:endParaRPr kumimoji="1" lang="zh-CN" altLang="en-US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AutoShape 11"/>
          <p:cNvSpPr/>
          <p:nvPr/>
        </p:nvSpPr>
        <p:spPr bwMode="auto">
          <a:xfrm>
            <a:off x="3049588" y="1870075"/>
            <a:ext cx="103187" cy="877888"/>
          </a:xfrm>
          <a:prstGeom prst="leftBrace">
            <a:avLst>
              <a:gd name="adj1" fmla="val 70898"/>
              <a:gd name="adj2" fmla="val 50000"/>
            </a:avLst>
          </a:prstGeom>
          <a:noFill/>
          <a:ln w="25400">
            <a:solidFill>
              <a:schemeClr val="hlink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1988" name="Rectangle 12"/>
          <p:cNvSpPr>
            <a:spLocks noChangeArrowheads="1"/>
          </p:cNvSpPr>
          <p:nvPr/>
        </p:nvSpPr>
        <p:spPr bwMode="auto">
          <a:xfrm>
            <a:off x="3154363" y="1692275"/>
            <a:ext cx="485261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优点：插入、</a:t>
            </a:r>
            <a:r>
              <a:rPr kumimoji="1"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删除等操作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容易</a:t>
            </a:r>
            <a:endParaRPr kumimoji="1"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9" name="Rectangle 13"/>
          <p:cNvSpPr>
            <a:spLocks noChangeArrowheads="1"/>
          </p:cNvSpPr>
          <p:nvPr/>
        </p:nvSpPr>
        <p:spPr bwMode="auto">
          <a:xfrm>
            <a:off x="3190875" y="2373313"/>
            <a:ext cx="5191125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缺点：存储密度低，存储占用量大，访问效率低</a:t>
            </a:r>
            <a:endParaRPr kumimoji="1"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90" name="Rectangle 15"/>
          <p:cNvSpPr>
            <a:spLocks noChangeArrowheads="1"/>
          </p:cNvSpPr>
          <p:nvPr/>
        </p:nvSpPr>
        <p:spPr bwMode="auto">
          <a:xfrm>
            <a:off x="395288" y="4206875"/>
            <a:ext cx="2528256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b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多字符结点：</a:t>
            </a:r>
            <a:r>
              <a:rPr kumimoji="1" lang="zh-CN" altLang="en-US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91" name="AutoShape 16"/>
          <p:cNvSpPr/>
          <p:nvPr/>
        </p:nvSpPr>
        <p:spPr bwMode="auto">
          <a:xfrm>
            <a:off x="3203575" y="3989388"/>
            <a:ext cx="107950" cy="877887"/>
          </a:xfrm>
          <a:prstGeom prst="leftBrace">
            <a:avLst>
              <a:gd name="adj1" fmla="val 67770"/>
              <a:gd name="adj2" fmla="val 50000"/>
            </a:avLst>
          </a:prstGeom>
          <a:noFill/>
          <a:ln w="25400">
            <a:solidFill>
              <a:schemeClr val="hlink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1992" name="Rectangle 17"/>
          <p:cNvSpPr>
            <a:spLocks noChangeArrowheads="1"/>
          </p:cNvSpPr>
          <p:nvPr/>
        </p:nvSpPr>
        <p:spPr bwMode="auto">
          <a:xfrm>
            <a:off x="3276600" y="3846513"/>
            <a:ext cx="51625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优点：存储密度高，访问效率高</a:t>
            </a:r>
            <a:endParaRPr kumimoji="1"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93" name="Rectangle 18"/>
          <p:cNvSpPr>
            <a:spLocks noChangeArrowheads="1"/>
          </p:cNvSpPr>
          <p:nvPr/>
        </p:nvSpPr>
        <p:spPr bwMode="auto">
          <a:xfrm>
            <a:off x="3276600" y="4494213"/>
            <a:ext cx="48069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缺点：插入、删除等操作复杂</a:t>
            </a:r>
            <a:endParaRPr kumimoji="1"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44"/>
          <p:cNvSpPr>
            <a:spLocks noChangeArrowheads="1"/>
          </p:cNvSpPr>
          <p:nvPr/>
        </p:nvSpPr>
        <p:spPr bwMode="auto">
          <a:xfrm>
            <a:off x="395288" y="257175"/>
            <a:ext cx="3890809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3600" b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串的链</a:t>
            </a:r>
            <a:r>
              <a:rPr kumimoji="1" lang="zh-CN" altLang="en-US" sz="36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式存储结构</a:t>
            </a:r>
            <a:endParaRPr kumimoji="1" lang="zh-CN" altLang="en-US" sz="36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latin typeface="黑体" panose="02010609060101010101" pitchFamily="49" charset="-122"/>
                <a:ea typeface="黑体" panose="02010609060101010101" pitchFamily="49" charset="-122"/>
              </a:rPr>
              <a:t>串存储方式比较</a:t>
            </a:r>
            <a:endParaRPr lang="zh-CN" altLang="en-US" sz="360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09725"/>
            <a:ext cx="8229600" cy="524827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一个结点存放多少个字符，直接影响着串处理的效率，需要根据实际情况做出选择。</a:t>
            </a:r>
            <a:endParaRPr lang="zh-CN" altLang="en-US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串的链式存储结构除了在连接串的操作上有一定方便之外，总的来说不如顺序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存储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结构灵活，性能也不如顺序存储结构好。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因此，串一般采用顺序存储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。</a:t>
            </a:r>
            <a:endParaRPr lang="zh-CN" altLang="en-US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95288" y="2933700"/>
            <a:ext cx="8305800" cy="1039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初始条件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：串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T 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和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P 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存在，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是非空串，</a:t>
            </a:r>
            <a:endParaRPr kumimoji="1"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1≤pos≤StrLength(T)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r>
              <a:rPr kumimoji="1" lang="zh-CN" altLang="en-US">
                <a:latin typeface="Times New Roman" panose="02020603050405020304" pitchFamily="18" charset="0"/>
              </a:rPr>
              <a:t>                    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395288" y="1660525"/>
            <a:ext cx="617508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首先，回忆一下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串匹配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定位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的定义：</a:t>
            </a:r>
            <a:endParaRPr kumimoji="1"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2411413" y="2281238"/>
            <a:ext cx="267017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Index (T, P, pos)</a:t>
            </a:r>
            <a:endParaRPr kumimoji="1" lang="en-US" altLang="zh-CN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395536" y="4076700"/>
            <a:ext cx="7924800" cy="17545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操作结果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：若主串 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T 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中存在和模式串 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P 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相同的子串，则返回它在主串 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T 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中第 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pos 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个字符之后的第一次出</a:t>
            </a:r>
            <a:r>
              <a:rPr kumimoji="1"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现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的位置；否则函数值为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kumimoji="1"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8" name="Text Box 8"/>
          <p:cNvSpPr txBox="1">
            <a:spLocks noChangeArrowheads="1"/>
          </p:cNvSpPr>
          <p:nvPr/>
        </p:nvSpPr>
        <p:spPr bwMode="auto">
          <a:xfrm>
            <a:off x="250824" y="188913"/>
            <a:ext cx="6913463" cy="549275"/>
          </a:xfrm>
          <a:prstGeom prst="rect">
            <a:avLst/>
          </a:prstGeom>
          <a:noFill/>
          <a:ln w="38100" cmpd="thinThick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4.3	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串的模式匹配算</a:t>
            </a:r>
            <a:r>
              <a:rPr kumimoji="1" lang="zh-CN" alt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法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  <p:bldP spid="38917" grpId="0" autoUpdateAnimBg="0"/>
      <p:bldP spid="38918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串的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模式匹配</a:t>
            </a:r>
            <a:endParaRPr lang="zh-CN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37109"/>
            <a:ext cx="8229600" cy="481622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kumimoji="1"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串的模式匹</a:t>
            </a:r>
            <a:r>
              <a:rPr kumimoji="1" lang="zh-CN" altLang="en-US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配是在长串</a:t>
            </a:r>
            <a:r>
              <a:rPr kumimoji="1" lang="en-US" altLang="zh-CN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zh-CN" altLang="en-US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kumimoji="1"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查找短</a:t>
            </a:r>
            <a:r>
              <a:rPr kumimoji="1" lang="zh-CN" altLang="en-US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串</a:t>
            </a:r>
            <a:r>
              <a:rPr kumimoji="1" lang="en-US" altLang="zh-CN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zh-CN" altLang="en-US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中的第一个字符）</a:t>
            </a:r>
            <a:r>
              <a:rPr kumimoji="1" lang="zh-CN" altLang="en-US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kumimoji="1"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一个、多个或所有出现的问题</a:t>
            </a:r>
            <a:r>
              <a:rPr kumimoji="1" lang="zh-CN" altLang="en-US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kumimoji="1" lang="zh-CN" altLang="en-US" b="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串的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模式匹配</a:t>
            </a:r>
            <a:endParaRPr lang="zh-CN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37109"/>
            <a:ext cx="8229600" cy="481622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kumimoji="1"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串的模式匹</a:t>
            </a:r>
            <a:r>
              <a:rPr kumimoji="1" lang="zh-CN" altLang="en-US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配是在长串</a:t>
            </a:r>
            <a:r>
              <a:rPr kumimoji="1" lang="en-US" altLang="zh-CN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zh-CN" altLang="en-US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kumimoji="1"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查找短</a:t>
            </a:r>
            <a:r>
              <a:rPr kumimoji="1" lang="zh-CN" altLang="en-US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串</a:t>
            </a:r>
            <a:r>
              <a:rPr kumimoji="1" lang="en-US" altLang="zh-CN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zh-CN" altLang="en-US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中的第一个字符）</a:t>
            </a:r>
            <a:r>
              <a:rPr kumimoji="1" lang="zh-CN" altLang="en-US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kumimoji="1"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一个、多个或所有出现的问题</a:t>
            </a:r>
            <a:r>
              <a:rPr kumimoji="1" lang="zh-CN" altLang="en-US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kumimoji="1" lang="zh-CN" altLang="en-US" b="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kumimoji="1" lang="zh-CN" altLang="en-US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在模式匹配中</a:t>
            </a:r>
            <a:r>
              <a:rPr kumimoji="1"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，短串</a:t>
            </a:r>
            <a:r>
              <a:rPr kumimoji="1"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zh-CN" altLang="en-US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称为</a:t>
            </a:r>
            <a:r>
              <a:rPr kumimoji="1" lang="zh-CN" altLang="en-US" b="0" dirty="0" smtClean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模式</a:t>
            </a:r>
            <a:r>
              <a:rPr kumimoji="1" lang="en-US" altLang="zh-CN" b="0" dirty="0" smtClean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pattern</a:t>
            </a:r>
            <a:r>
              <a:rPr kumimoji="1" lang="en-US" altLang="zh-CN" b="0" dirty="0" smtClean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，长串</a:t>
            </a:r>
            <a:r>
              <a:rPr kumimoji="1"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zh-CN" altLang="en-US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称为</a:t>
            </a:r>
            <a:r>
              <a:rPr kumimoji="1" lang="zh-CN" altLang="en-US" b="0" dirty="0" smtClean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目标</a:t>
            </a:r>
            <a:r>
              <a:rPr kumimoji="1" lang="en-US" altLang="zh-CN" b="0" dirty="0" smtClean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text</a:t>
            </a:r>
            <a:r>
              <a:rPr kumimoji="1" lang="en-US" altLang="zh-CN" b="0" dirty="0" smtClean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en-US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kumimoji="1" lang="zh-CN" altLang="en-US" b="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串的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模式匹配</a:t>
            </a:r>
            <a:endParaRPr lang="zh-CN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37109"/>
            <a:ext cx="8229600" cy="481622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kumimoji="1"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串的模式匹</a:t>
            </a:r>
            <a:r>
              <a:rPr kumimoji="1" lang="zh-CN" altLang="en-US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配是在长串</a:t>
            </a:r>
            <a:r>
              <a:rPr kumimoji="1" lang="en-US" altLang="zh-CN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zh-CN" altLang="en-US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kumimoji="1"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查找短</a:t>
            </a:r>
            <a:r>
              <a:rPr kumimoji="1" lang="zh-CN" altLang="en-US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串</a:t>
            </a:r>
            <a:r>
              <a:rPr kumimoji="1" lang="en-US" altLang="zh-CN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zh-CN" altLang="en-US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中的第一个字符）</a:t>
            </a:r>
            <a:r>
              <a:rPr kumimoji="1" lang="zh-CN" altLang="en-US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kumimoji="1"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一个、多个或所有出现的问题</a:t>
            </a:r>
            <a:r>
              <a:rPr kumimoji="1" lang="zh-CN" altLang="en-US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kumimoji="1" lang="zh-CN" altLang="en-US" b="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kumimoji="1" lang="zh-CN" altLang="en-US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在模式匹配中</a:t>
            </a:r>
            <a:r>
              <a:rPr kumimoji="1"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，短串</a:t>
            </a:r>
            <a:r>
              <a:rPr kumimoji="1"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zh-CN" altLang="en-US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称为</a:t>
            </a:r>
            <a:r>
              <a:rPr kumimoji="1" lang="zh-CN" altLang="en-US" b="0" dirty="0" smtClean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模式</a:t>
            </a:r>
            <a:r>
              <a:rPr kumimoji="1" lang="en-US" altLang="zh-CN" b="0" dirty="0" smtClean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pattern</a:t>
            </a:r>
            <a:r>
              <a:rPr kumimoji="1" lang="en-US" altLang="zh-CN" b="0" dirty="0" smtClean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，长串</a:t>
            </a:r>
            <a:r>
              <a:rPr kumimoji="1"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zh-CN" altLang="en-US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称为</a:t>
            </a:r>
            <a:r>
              <a:rPr kumimoji="1" lang="zh-CN" altLang="en-US" b="0" dirty="0" smtClean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目标</a:t>
            </a:r>
            <a:r>
              <a:rPr kumimoji="1" lang="en-US" altLang="zh-CN" b="0" dirty="0" smtClean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text</a:t>
            </a:r>
            <a:r>
              <a:rPr kumimoji="1" lang="en-US" altLang="zh-CN" b="0" dirty="0" smtClean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en-US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kumimoji="1" lang="zh-CN" altLang="en-US" b="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kumimoji="1" lang="zh-CN" altLang="en-US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示例目标</a:t>
            </a:r>
            <a:r>
              <a:rPr kumimoji="1" lang="en-US" altLang="zh-CN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 </a:t>
            </a:r>
            <a:r>
              <a:rPr kumimoji="1" lang="zh-CN" altLang="en-US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：“</a:t>
            </a:r>
            <a:r>
              <a:rPr kumimoji="1" lang="en-US" altLang="zh-CN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Bei</a:t>
            </a:r>
            <a:r>
              <a:rPr kumimoji="1" lang="en-US" altLang="zh-CN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jin</a:t>
            </a:r>
            <a:r>
              <a:rPr kumimoji="1" lang="en-US" altLang="zh-CN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g”</a:t>
            </a:r>
            <a:r>
              <a:rPr kumimoji="1" lang="zh-CN" altLang="en-US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kumimoji="1" lang="zh-CN" altLang="en-US" b="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4" eaLnBrk="1" hangingPunct="1">
              <a:buClr>
                <a:srgbClr val="0033CC"/>
              </a:buClr>
              <a:buSzPct val="70000"/>
              <a:buFont typeface="Wingdings" panose="05000000000000000000" pitchFamily="2" charset="2"/>
              <a:buChar char="n"/>
            </a:pPr>
            <a:r>
              <a:rPr kumimoji="1"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模式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：“</a:t>
            </a:r>
            <a:r>
              <a:rPr kumimoji="1" lang="en-US" altLang="zh-CN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jin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kumimoji="1" lang="zh-CN" altLang="en-US" sz="280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4" eaLnBrk="1" hangingPunct="1">
              <a:buClr>
                <a:srgbClr val="0033CC"/>
              </a:buClr>
              <a:buSzPct val="70000"/>
              <a:buFont typeface="Wingdings" panose="05000000000000000000" pitchFamily="2" charset="2"/>
              <a:buChar char="n"/>
            </a:pPr>
            <a:r>
              <a:rPr kumimoji="1"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匹配结果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4</a:t>
            </a:r>
            <a:endParaRPr kumimoji="1" lang="en-US" altLang="zh-CN" sz="280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147248" cy="1431851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kumimoji="1" lang="zh-CN" altLang="en-US" b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一个长度为</a:t>
            </a:r>
            <a:r>
              <a:rPr kumimoji="1" lang="en-US" altLang="zh-CN" b="0" dirty="0" smtClean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kumimoji="1" lang="zh-CN" altLang="en-US" b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kumimoji="1" lang="en-US" altLang="zh-CN" b="0" dirty="0" smtClean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pattern</a:t>
            </a:r>
            <a:r>
              <a:rPr kumimoji="1" lang="zh-CN" altLang="en-US" b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可被表述为</a:t>
            </a:r>
            <a:r>
              <a:rPr kumimoji="1" lang="en-US" altLang="zh-CN" b="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kumimoji="1"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=y[1..m]</a:t>
            </a:r>
            <a:r>
              <a:rPr kumimoji="1" lang="zh-CN" altLang="en-US" b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；长度为</a:t>
            </a:r>
            <a:r>
              <a:rPr kumimoji="1" lang="en-US" altLang="zh-CN" b="0" dirty="0" smtClean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kumimoji="1" lang="zh-CN" altLang="en-US" b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kumimoji="1" lang="en-US" altLang="zh-CN" b="0" dirty="0" smtClean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1" lang="zh-CN" altLang="en-US" b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可被表述为</a:t>
            </a:r>
            <a:r>
              <a:rPr kumimoji="1"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x=x[1..n]</a:t>
            </a:r>
            <a:r>
              <a:rPr kumimoji="1" lang="zh-CN" altLang="en-US" b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；而模式匹配的任务是找到</a:t>
            </a:r>
            <a:r>
              <a:rPr kumimoji="1" lang="en-US" altLang="zh-CN" dirty="0" smtClean="0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kumimoji="1" lang="zh-CN" altLang="en-US" b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kumimoji="1" lang="en-US" altLang="zh-CN" dirty="0" smtClean="0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1" lang="zh-CN" altLang="en-US" b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中的出现。</a:t>
            </a:r>
            <a:endParaRPr kumimoji="1" lang="zh-CN" altLang="en-US" b="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串的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模式匹配算法</a:t>
            </a:r>
            <a:endParaRPr lang="zh-CN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147248" cy="1431851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kumimoji="1" lang="zh-CN" altLang="en-US" b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一个长度为</a:t>
            </a:r>
            <a:r>
              <a:rPr kumimoji="1" lang="en-US" altLang="zh-CN" b="0" dirty="0" smtClean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kumimoji="1" lang="zh-CN" altLang="en-US" b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kumimoji="1" lang="en-US" altLang="zh-CN" b="0" dirty="0" smtClean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pattern</a:t>
            </a:r>
            <a:r>
              <a:rPr kumimoji="1" lang="zh-CN" altLang="en-US" b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可被表述为</a:t>
            </a:r>
            <a:r>
              <a:rPr kumimoji="1" lang="en-US" altLang="zh-CN" b="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kumimoji="1"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=y[1..m]</a:t>
            </a:r>
            <a:r>
              <a:rPr kumimoji="1" lang="zh-CN" altLang="en-US" b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；长度为</a:t>
            </a:r>
            <a:r>
              <a:rPr kumimoji="1" lang="en-US" altLang="zh-CN" b="0" dirty="0" smtClean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kumimoji="1" lang="zh-CN" altLang="en-US" b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kumimoji="1" lang="en-US" altLang="zh-CN" b="0" dirty="0" smtClean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1" lang="zh-CN" altLang="en-US" b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可被表述为</a:t>
            </a:r>
            <a:r>
              <a:rPr kumimoji="1"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x=x[1..n]</a:t>
            </a:r>
            <a:r>
              <a:rPr kumimoji="1" lang="zh-CN" altLang="en-US" b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；而模式匹配的任务是找到</a:t>
            </a:r>
            <a:r>
              <a:rPr kumimoji="1" lang="en-US" altLang="zh-CN" dirty="0" smtClean="0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kumimoji="1" lang="zh-CN" altLang="en-US" b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kumimoji="1" lang="en-US" altLang="zh-CN" dirty="0" smtClean="0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1" lang="zh-CN" altLang="en-US" b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中的出现。</a:t>
            </a:r>
            <a:endParaRPr kumimoji="1" lang="zh-CN" altLang="en-US" b="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2996952"/>
            <a:ext cx="8147248" cy="2367956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n"/>
            </a:pPr>
            <a:r>
              <a:rPr kumimoji="1" lang="zh-CN" altLang="en-US" b="0" kern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在模式匹配过程中，设置一个查看</a:t>
            </a:r>
            <a:r>
              <a:rPr kumimoji="1" lang="en-US" altLang="zh-CN" b="0" kern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1" lang="zh-CN" altLang="en-US" b="0" kern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中长度为</a:t>
            </a:r>
            <a:r>
              <a:rPr kumimoji="1" lang="en-US" altLang="zh-CN" b="0" kern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kumimoji="1" lang="zh-CN" altLang="en-US" b="0" kern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kumimoji="1" lang="zh-CN" altLang="en-US" kern="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窗口</a:t>
            </a:r>
            <a:r>
              <a:rPr kumimoji="1" lang="zh-CN" altLang="en-US" b="0" kern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，即用</a:t>
            </a:r>
            <a:r>
              <a:rPr kumimoji="1" lang="en-US" altLang="zh-CN" b="0" kern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pattern</a:t>
            </a:r>
            <a:r>
              <a:rPr kumimoji="1" lang="zh-CN" altLang="en-US" b="0" kern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串和</a:t>
            </a:r>
            <a:r>
              <a:rPr kumimoji="1" lang="en-US" altLang="zh-CN" b="0" kern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1" lang="zh-CN" altLang="en-US" b="0" kern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的窗口中的子串进行</a:t>
            </a:r>
            <a:r>
              <a:rPr kumimoji="1" lang="zh-CN" altLang="en-US" kern="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比对</a:t>
            </a:r>
            <a:r>
              <a:rPr kumimoji="1" lang="zh-CN" altLang="en-US" b="0" kern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。如果比对不成功，将窗口向右</a:t>
            </a:r>
            <a:r>
              <a:rPr kumimoji="1" lang="zh-CN" altLang="en-US" kern="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滑动</a:t>
            </a:r>
            <a:r>
              <a:rPr kumimoji="1" lang="zh-CN" altLang="en-US" b="0" kern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，并不断重复这一过程。直到根据需要找到所需匹配为止。这种机制被称为</a:t>
            </a:r>
            <a:r>
              <a:rPr kumimoji="1" lang="zh-CN" altLang="en-US" kern="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滑动窗口机制</a:t>
            </a:r>
            <a:r>
              <a:rPr kumimoji="1" lang="zh-CN" altLang="en-US" b="0" kern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zh-CN" altLang="en-US" b="0" kern="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串的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模式匹配算法</a:t>
            </a:r>
            <a:endParaRPr lang="zh-CN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250825" y="1892300"/>
            <a:ext cx="3606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</a:rPr>
              <a:t>如：</a:t>
            </a:r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S=“1234XYZ”</a:t>
            </a:r>
            <a:endParaRPr kumimoji="1" lang="en-US" altLang="zh-CN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3995738" y="1901825"/>
            <a:ext cx="173196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S1=“34X”</a:t>
            </a:r>
            <a:endParaRPr kumimoji="1" lang="en-US" altLang="zh-CN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6305550" y="1901825"/>
            <a:ext cx="244316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S1</a:t>
            </a:r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</a:rPr>
              <a:t>是</a:t>
            </a:r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S</a:t>
            </a:r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</a:rPr>
              <a:t>的子串</a:t>
            </a:r>
            <a:endParaRPr kumimoji="1" lang="zh-CN" altLang="en-US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193675" y="3103563"/>
            <a:ext cx="8240713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Clr>
                <a:srgbClr val="FF6600"/>
              </a:buClr>
              <a:buSzPct val="120000"/>
              <a:buFont typeface="Wingdings" panose="05000000000000000000" pitchFamily="2" charset="2"/>
              <a:buBlip>
                <a:blip r:embed="rId1"/>
              </a:buBlip>
            </a:pPr>
            <a:r>
              <a:rPr kumimoji="1"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子串位置</a:t>
            </a:r>
            <a:r>
              <a:rPr kumimoji="1"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：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字符在序列中的序号 </a:t>
            </a:r>
            <a:r>
              <a:rPr kumimoji="1"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从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开始编号。</a:t>
            </a:r>
            <a:endParaRPr kumimoji="1"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179388" y="3860800"/>
            <a:ext cx="8751887" cy="2143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zh-CN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注意：</a:t>
            </a:r>
            <a:endParaRPr kumimoji="1" lang="zh-CN" altLang="en-US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、子串在主串中的位置，以子串的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第一个字符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在主串中的位置来表示。 </a:t>
            </a:r>
            <a:endParaRPr kumimoji="1"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空串是任意串的子串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任意串是其自身的子串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kumimoji="1"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179388" y="2473325"/>
            <a:ext cx="378301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Clr>
                <a:srgbClr val="FF6600"/>
              </a:buClr>
              <a:buSzPct val="120000"/>
              <a:buFont typeface="Wingdings" panose="05000000000000000000" pitchFamily="2" charset="2"/>
              <a:buBlip>
                <a:blip r:embed="rId1"/>
              </a:buBlip>
            </a:pPr>
            <a:r>
              <a:rPr kumimoji="1"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主串：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包含子串的串</a:t>
            </a:r>
            <a:endParaRPr kumimoji="1"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4405313" y="2452688"/>
            <a:ext cx="21875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S</a:t>
            </a:r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</a:rPr>
              <a:t>是</a:t>
            </a:r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S1</a:t>
            </a:r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</a:rPr>
              <a:t>的主串</a:t>
            </a:r>
            <a:endParaRPr kumimoji="1" lang="zh-CN" altLang="en-US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12" name="Rectangle 16"/>
          <p:cNvSpPr>
            <a:spLocks noChangeArrowheads="1"/>
          </p:cNvSpPr>
          <p:nvPr/>
        </p:nvSpPr>
        <p:spPr bwMode="auto">
          <a:xfrm>
            <a:off x="179388" y="1303338"/>
            <a:ext cx="8491537" cy="561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FF6600"/>
              </a:buClr>
              <a:buSzPct val="120000"/>
              <a:buFont typeface="Wingdings" panose="05000000000000000000" pitchFamily="2" charset="2"/>
              <a:buBlip>
                <a:blip r:embed="rId1"/>
              </a:buBlip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子串：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串中任意个连续的字符组成的子序列</a:t>
            </a:r>
            <a:endParaRPr kumimoji="1"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13" name="Rectangle 17"/>
          <p:cNvSpPr>
            <a:spLocks noChangeArrowheads="1"/>
          </p:cNvSpPr>
          <p:nvPr/>
        </p:nvSpPr>
        <p:spPr bwMode="auto">
          <a:xfrm>
            <a:off x="250825" y="188913"/>
            <a:ext cx="2665413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基本概念</a:t>
            </a:r>
            <a:endParaRPr kumimoji="1" lang="zh-CN" altLang="en-US" sz="36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autoUpdateAnimBg="0"/>
      <p:bldP spid="80899" grpId="0" autoUpdateAnimBg="0"/>
      <p:bldP spid="80900" grpId="0" autoUpdateAnimBg="0"/>
      <p:bldP spid="80901" grpId="0" autoUpdateAnimBg="0"/>
      <p:bldP spid="80902" grpId="0" autoUpdateAnimBg="0"/>
      <p:bldP spid="80903" grpId="0" autoUpdateAnimBg="0"/>
      <p:bldP spid="80904" grpId="0" autoUpdateAnimBg="0"/>
      <p:bldP spid="80912" grpId="0" autoUpdateAnimBg="0"/>
      <p:bldP spid="80913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147248" cy="1431851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kumimoji="1" lang="zh-CN" altLang="en-US" b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一个长度为</a:t>
            </a:r>
            <a:r>
              <a:rPr kumimoji="1" lang="en-US" altLang="zh-CN" b="0" dirty="0" smtClean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kumimoji="1" lang="zh-CN" altLang="en-US" b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kumimoji="1" lang="en-US" altLang="zh-CN" b="0" dirty="0" smtClean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pattern</a:t>
            </a:r>
            <a:r>
              <a:rPr kumimoji="1" lang="zh-CN" altLang="en-US" b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可被表述为</a:t>
            </a:r>
            <a:r>
              <a:rPr kumimoji="1" lang="en-US" altLang="zh-CN" b="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kumimoji="1"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=y[1..m]</a:t>
            </a:r>
            <a:r>
              <a:rPr kumimoji="1" lang="zh-CN" altLang="en-US" b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；长度为</a:t>
            </a:r>
            <a:r>
              <a:rPr kumimoji="1" lang="en-US" altLang="zh-CN" b="0" dirty="0" smtClean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kumimoji="1" lang="zh-CN" altLang="en-US" b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kumimoji="1" lang="en-US" altLang="zh-CN" b="0" dirty="0" smtClean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1" lang="zh-CN" altLang="en-US" b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可被表述为</a:t>
            </a:r>
            <a:r>
              <a:rPr kumimoji="1"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x=x[1..n]</a:t>
            </a:r>
            <a:r>
              <a:rPr kumimoji="1" lang="zh-CN" altLang="en-US" b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；而模式匹配的任务是找到</a:t>
            </a:r>
            <a:r>
              <a:rPr kumimoji="1" lang="en-US" altLang="zh-CN" dirty="0" smtClean="0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kumimoji="1" lang="zh-CN" altLang="en-US" b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kumimoji="1" lang="en-US" altLang="zh-CN" dirty="0" smtClean="0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1" lang="zh-CN" altLang="en-US" b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中的出现。</a:t>
            </a:r>
            <a:endParaRPr kumimoji="1" lang="zh-CN" altLang="en-US" b="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5445224"/>
            <a:ext cx="8147248" cy="936104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n"/>
            </a:pPr>
            <a:r>
              <a:rPr kumimoji="1" lang="zh-CN" altLang="en-US" b="0" kern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我们所讨论的模式匹配算法都是基于滑动窗口机制的算法。</a:t>
            </a:r>
            <a:endParaRPr kumimoji="1" lang="zh-CN" altLang="en-US" b="0" kern="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2996952"/>
            <a:ext cx="8147248" cy="2367956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n"/>
            </a:pPr>
            <a:r>
              <a:rPr kumimoji="1" lang="zh-CN" altLang="en-US" b="0" kern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在模式匹配过程中，设置一个查看</a:t>
            </a:r>
            <a:r>
              <a:rPr kumimoji="1" lang="en-US" altLang="zh-CN" b="0" kern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1" lang="zh-CN" altLang="en-US" b="0" kern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中长度为</a:t>
            </a:r>
            <a:r>
              <a:rPr kumimoji="1" lang="en-US" altLang="zh-CN" b="0" kern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kumimoji="1" lang="zh-CN" altLang="en-US" b="0" kern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kumimoji="1" lang="zh-CN" altLang="en-US" kern="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窗口</a:t>
            </a:r>
            <a:r>
              <a:rPr kumimoji="1" lang="zh-CN" altLang="en-US" b="0" kern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，即用</a:t>
            </a:r>
            <a:r>
              <a:rPr kumimoji="1" lang="en-US" altLang="zh-CN" b="0" kern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pattern</a:t>
            </a:r>
            <a:r>
              <a:rPr kumimoji="1" lang="zh-CN" altLang="en-US" b="0" kern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串和</a:t>
            </a:r>
            <a:r>
              <a:rPr kumimoji="1" lang="en-US" altLang="zh-CN" b="0" kern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1" lang="zh-CN" altLang="en-US" b="0" kern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的窗口中的子串进行</a:t>
            </a:r>
            <a:r>
              <a:rPr kumimoji="1" lang="zh-CN" altLang="en-US" kern="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比对</a:t>
            </a:r>
            <a:r>
              <a:rPr kumimoji="1" lang="zh-CN" altLang="en-US" b="0" kern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。如果比对不成功，将窗口向右</a:t>
            </a:r>
            <a:r>
              <a:rPr kumimoji="1" lang="zh-CN" altLang="en-US" kern="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滑动</a:t>
            </a:r>
            <a:r>
              <a:rPr kumimoji="1" lang="zh-CN" altLang="en-US" b="0" kern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，并不断重复这一过程。直到根据需要找到所需匹配为止。这种机制被称为</a:t>
            </a:r>
            <a:r>
              <a:rPr kumimoji="1" lang="zh-CN" altLang="en-US" kern="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滑动窗口机制</a:t>
            </a:r>
            <a:r>
              <a:rPr kumimoji="1" lang="zh-CN" altLang="en-US" b="0" kern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zh-CN" altLang="en-US" b="0" kern="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串的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模式匹配算法</a:t>
            </a:r>
            <a:endParaRPr lang="zh-CN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250825" y="188913"/>
            <a:ext cx="6732588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36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基于顺序存储的串模式匹配算法</a:t>
            </a:r>
            <a:endParaRPr kumimoji="1" lang="zh-CN" altLang="en-US" sz="36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5779" name="Text Box 3">
            <a:hlinkClick r:id="" action="ppaction://hlinkshowjump?jump=nextslide" highlightClick="1"/>
          </p:cNvPr>
          <p:cNvSpPr txBox="1">
            <a:spLocks noChangeArrowheads="1"/>
          </p:cNvSpPr>
          <p:nvPr/>
        </p:nvSpPr>
        <p:spPr bwMode="auto">
          <a:xfrm>
            <a:off x="468313" y="2060575"/>
            <a:ext cx="5202643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3200" b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隶书" pitchFamily="49" charset="-122"/>
              </a:rPr>
              <a:t>1. </a:t>
            </a:r>
            <a:r>
              <a:rPr kumimoji="1" lang="zh-CN" altLang="en-US" sz="3200" b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隶书" pitchFamily="49" charset="-122"/>
              </a:rPr>
              <a:t>简</a:t>
            </a:r>
            <a:r>
              <a:rPr kumimoji="1" lang="zh-CN" altLang="en-US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隶书" pitchFamily="49" charset="-122"/>
              </a:rPr>
              <a:t>单算法（</a:t>
            </a:r>
            <a:r>
              <a:rPr kumimoji="1"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隶书" pitchFamily="49" charset="-122"/>
              </a:rPr>
              <a:t>Brute-Force</a:t>
            </a:r>
            <a:r>
              <a:rPr kumimoji="1" lang="zh-CN" altLang="en-US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隶书" pitchFamily="49" charset="-122"/>
              </a:rPr>
              <a:t>）</a:t>
            </a:r>
            <a:endParaRPr kumimoji="1" lang="zh-CN" altLang="en-US" sz="3200" b="1" dirty="0">
              <a:solidFill>
                <a:schemeClr val="hlink"/>
              </a:solidFill>
              <a:latin typeface="Times New Roman" panose="02020603050405020304" pitchFamily="18" charset="0"/>
              <a:ea typeface="隶书" pitchFamily="49" charset="-122"/>
            </a:endParaRPr>
          </a:p>
        </p:txBody>
      </p:sp>
      <p:sp>
        <p:nvSpPr>
          <p:cNvPr id="75780" name="Text Box 4">
            <a:hlinkClick r:id="rId1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468313" y="3141663"/>
            <a:ext cx="831691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en-US" altLang="zh-CN" sz="3200" b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隶书" pitchFamily="49" charset="-122"/>
              </a:rPr>
              <a:t>2. KMP (Knuth-Pratt-Morris</a:t>
            </a:r>
            <a:r>
              <a:rPr kumimoji="1"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隶书" pitchFamily="49" charset="-122"/>
              </a:rPr>
              <a:t>) </a:t>
            </a:r>
            <a:r>
              <a:rPr kumimoji="1" lang="zh-CN" altLang="en-US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隶书" pitchFamily="49" charset="-122"/>
              </a:rPr>
              <a:t>算法</a:t>
            </a:r>
            <a:endParaRPr kumimoji="1" lang="zh-CN" altLang="en-US" sz="3200" b="1" dirty="0">
              <a:solidFill>
                <a:schemeClr val="hlink"/>
              </a:solidFill>
              <a:latin typeface="Times New Roman" panose="02020603050405020304" pitchFamily="18" charset="0"/>
              <a:ea typeface="隶书" pitchFamily="49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4"/>
          <p:cNvSpPr txBox="1">
            <a:spLocks noChangeArrowheads="1"/>
          </p:cNvSpPr>
          <p:nvPr/>
        </p:nvSpPr>
        <p:spPr bwMode="auto">
          <a:xfrm>
            <a:off x="611560" y="260648"/>
            <a:ext cx="5107167" cy="5001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defTabSz="801370">
              <a:lnSpc>
                <a:spcPts val="3875"/>
              </a:lnSpc>
            </a:pPr>
            <a:r>
              <a:rPr lang="en-US" altLang="zh-CN" sz="3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en-US" altLang="zh-CN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BF (Brute-Force) </a:t>
            </a:r>
            <a:r>
              <a:rPr lang="zh-CN" altLang="en-US" sz="3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31" name="Text Box 6"/>
          <p:cNvSpPr txBox="1">
            <a:spLocks noChangeArrowheads="1"/>
          </p:cNvSpPr>
          <p:nvPr/>
        </p:nvSpPr>
        <p:spPr bwMode="auto">
          <a:xfrm>
            <a:off x="1116013" y="1557338"/>
            <a:ext cx="7056387" cy="79508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marL="457200" indent="-457200" defTabSz="801370">
              <a:lnSpc>
                <a:spcPts val="3100"/>
              </a:lnSpc>
              <a:buClr>
                <a:srgbClr val="0033CC"/>
              </a:buClr>
              <a:buSzPct val="80000"/>
              <a:buFont typeface="Wingdings" panose="05000000000000000000" pitchFamily="2" charset="2"/>
              <a:buChar char="n"/>
              <a:tabLst>
                <a:tab pos="6802120" algn="l"/>
              </a:tabLst>
            </a:pP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BF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算法是最基本的串模式匹配算法。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Index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函数就是利用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BF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算法实现的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endParaRPr lang="en-US" altLang="zh-CN" sz="1200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4"/>
          <p:cNvSpPr txBox="1">
            <a:spLocks noChangeArrowheads="1"/>
          </p:cNvSpPr>
          <p:nvPr/>
        </p:nvSpPr>
        <p:spPr bwMode="auto">
          <a:xfrm>
            <a:off x="611560" y="260648"/>
            <a:ext cx="5107167" cy="5001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defTabSz="801370">
              <a:lnSpc>
                <a:spcPts val="3875"/>
              </a:lnSpc>
            </a:pPr>
            <a:r>
              <a:rPr lang="en-US" altLang="zh-CN" sz="3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en-US" altLang="zh-CN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BF (Brute-Force) </a:t>
            </a:r>
            <a:r>
              <a:rPr lang="zh-CN" altLang="en-US" sz="3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31" name="Text Box 6"/>
          <p:cNvSpPr txBox="1">
            <a:spLocks noChangeArrowheads="1"/>
          </p:cNvSpPr>
          <p:nvPr/>
        </p:nvSpPr>
        <p:spPr bwMode="auto">
          <a:xfrm>
            <a:off x="1116013" y="1557338"/>
            <a:ext cx="7056387" cy="2782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marL="457200" indent="-457200" defTabSz="801370">
              <a:lnSpc>
                <a:spcPts val="3100"/>
              </a:lnSpc>
              <a:buClr>
                <a:srgbClr val="0033CC"/>
              </a:buClr>
              <a:buSzPct val="80000"/>
              <a:buFont typeface="Wingdings" panose="05000000000000000000" pitchFamily="2" charset="2"/>
              <a:buChar char="n"/>
              <a:tabLst>
                <a:tab pos="6802120" algn="l"/>
              </a:tabLst>
            </a:pP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BF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算法是最基本的串模式匹配算法。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Index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函数就是利用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BF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算法实现的。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0" indent="-457200" defTabSz="801370">
              <a:lnSpc>
                <a:spcPts val="3100"/>
              </a:lnSpc>
              <a:buClr>
                <a:srgbClr val="0033CC"/>
              </a:buClr>
              <a:buSzPct val="80000"/>
              <a:buFont typeface="Wingdings" panose="05000000000000000000" pitchFamily="2" charset="2"/>
              <a:buChar char="n"/>
              <a:tabLst>
                <a:tab pos="6802120" algn="l"/>
              </a:tabLst>
            </a:pP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0" indent="-457200" defTabSz="801370">
              <a:lnSpc>
                <a:spcPts val="3100"/>
              </a:lnSpc>
              <a:buClr>
                <a:srgbClr val="0033CC"/>
              </a:buClr>
              <a:buSzPct val="80000"/>
              <a:buFont typeface="Wingdings" panose="05000000000000000000" pitchFamily="2" charset="2"/>
              <a:buChar char="n"/>
              <a:tabLst>
                <a:tab pos="6802120" algn="l"/>
              </a:tabLst>
            </a:pP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其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过程是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：依次比对 </a:t>
            </a:r>
            <a:r>
              <a:rPr lang="en-US" altLang="zh-CN" b="1" dirty="0">
                <a:solidFill>
                  <a:srgbClr val="9A009A"/>
                </a:solidFill>
                <a:latin typeface="Times New Roman" panose="02020603050405020304" pitchFamily="18" charset="0"/>
              </a:rPr>
              <a:t>pattern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和滑动窗口中的对应位置上的字符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；如比对不成功则将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滑动窗口向右移动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个位置，直到找到所需的匹配为止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endParaRPr lang="en-US" altLang="zh-CN" sz="1200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389" name="Group 117"/>
          <p:cNvGraphicFramePr>
            <a:graphicFrameLocks noGrp="1"/>
          </p:cNvGraphicFramePr>
          <p:nvPr/>
        </p:nvGraphicFramePr>
        <p:xfrm>
          <a:off x="247203" y="2286000"/>
          <a:ext cx="9077325" cy="365760"/>
        </p:xfrm>
        <a:graphic>
          <a:graphicData uri="http://schemas.openxmlformats.org/drawingml/2006/table">
            <a:tbl>
              <a:tblPr/>
              <a:tblGrid>
                <a:gridCol w="465138"/>
                <a:gridCol w="430212"/>
                <a:gridCol w="430213"/>
                <a:gridCol w="431800"/>
                <a:gridCol w="430212"/>
                <a:gridCol w="431800"/>
                <a:gridCol w="368300"/>
                <a:gridCol w="492125"/>
                <a:gridCol w="430213"/>
                <a:gridCol w="431800"/>
                <a:gridCol w="428625"/>
                <a:gridCol w="431800"/>
                <a:gridCol w="431800"/>
                <a:gridCol w="430212"/>
                <a:gridCol w="430213"/>
                <a:gridCol w="430212"/>
                <a:gridCol w="431800"/>
                <a:gridCol w="428625"/>
                <a:gridCol w="431800"/>
                <a:gridCol w="428625"/>
                <a:gridCol w="4318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391" name="Group 119"/>
          <p:cNvGraphicFramePr>
            <a:graphicFrameLocks noGrp="1"/>
          </p:cNvGraphicFramePr>
          <p:nvPr/>
        </p:nvGraphicFramePr>
        <p:xfrm>
          <a:off x="1900163" y="3581400"/>
          <a:ext cx="3463925" cy="395288"/>
        </p:xfrm>
        <a:graphic>
          <a:graphicData uri="http://schemas.openxmlformats.org/drawingml/2006/table">
            <a:tbl>
              <a:tblPr/>
              <a:tblGrid>
                <a:gridCol w="558800"/>
                <a:gridCol w="365125"/>
                <a:gridCol w="422275"/>
                <a:gridCol w="423863"/>
                <a:gridCol w="423862"/>
                <a:gridCol w="423863"/>
                <a:gridCol w="422275"/>
                <a:gridCol w="423862"/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50601" name="AutoShape 73"/>
          <p:cNvCxnSpPr>
            <a:cxnSpLocks noChangeShapeType="1"/>
          </p:cNvCxnSpPr>
          <p:nvPr/>
        </p:nvCxnSpPr>
        <p:spPr bwMode="auto">
          <a:xfrm>
            <a:off x="2593466" y="2651760"/>
            <a:ext cx="0" cy="9296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50602" name="AutoShape 74"/>
          <p:cNvCxnSpPr>
            <a:cxnSpLocks noChangeShapeType="1"/>
          </p:cNvCxnSpPr>
          <p:nvPr/>
        </p:nvCxnSpPr>
        <p:spPr bwMode="auto">
          <a:xfrm flipH="1">
            <a:off x="4753098" y="2651760"/>
            <a:ext cx="34926" cy="9296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50603" name="Text Box 75"/>
          <p:cNvSpPr txBox="1">
            <a:spLocks noChangeArrowheads="1"/>
          </p:cNvSpPr>
          <p:nvPr/>
        </p:nvSpPr>
        <p:spPr bwMode="auto">
          <a:xfrm>
            <a:off x="4767758" y="2971800"/>
            <a:ext cx="668338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</a:rPr>
              <a:t>fail !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4392" name="Group 120"/>
          <p:cNvGraphicFramePr>
            <a:graphicFrameLocks noGrp="1"/>
          </p:cNvGraphicFramePr>
          <p:nvPr/>
        </p:nvGraphicFramePr>
        <p:xfrm>
          <a:off x="2195736" y="4648200"/>
          <a:ext cx="3810000" cy="508000"/>
        </p:xfrm>
        <a:graphic>
          <a:graphicData uri="http://schemas.openxmlformats.org/drawingml/2006/table">
            <a:tbl>
              <a:tblPr/>
              <a:tblGrid>
                <a:gridCol w="549275"/>
                <a:gridCol w="466725"/>
                <a:gridCol w="465138"/>
                <a:gridCol w="465137"/>
                <a:gridCol w="466725"/>
                <a:gridCol w="466725"/>
                <a:gridCol w="463550"/>
                <a:gridCol w="466725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50628" name="AutoShape 100"/>
          <p:cNvCxnSpPr>
            <a:cxnSpLocks noChangeShapeType="1"/>
          </p:cNvCxnSpPr>
          <p:nvPr/>
        </p:nvCxnSpPr>
        <p:spPr bwMode="auto">
          <a:xfrm flipV="1">
            <a:off x="2984115" y="2651760"/>
            <a:ext cx="41400" cy="1996440"/>
          </a:xfrm>
          <a:prstGeom prst="straightConnector1">
            <a:avLst/>
          </a:prstGeom>
          <a:noFill/>
          <a:ln w="9525">
            <a:solidFill>
              <a:srgbClr val="FFC000"/>
            </a:solidFill>
            <a:round/>
            <a:headEnd type="triangle" w="med" len="med"/>
            <a:tailEnd type="triangle" w="med" len="med"/>
          </a:ln>
        </p:spPr>
      </p:cxnSp>
      <p:graphicFrame>
        <p:nvGraphicFramePr>
          <p:cNvPr id="54393" name="Group 121"/>
          <p:cNvGraphicFramePr>
            <a:graphicFrameLocks noGrp="1"/>
          </p:cNvGraphicFramePr>
          <p:nvPr>
            <p:ph idx="1"/>
          </p:nvPr>
        </p:nvGraphicFramePr>
        <p:xfrm>
          <a:off x="2699792" y="5715000"/>
          <a:ext cx="38100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466725"/>
                <a:gridCol w="465138"/>
                <a:gridCol w="465137"/>
                <a:gridCol w="466725"/>
                <a:gridCol w="466725"/>
                <a:gridCol w="463550"/>
                <a:gridCol w="466725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50651" name="AutoShape 123"/>
          <p:cNvCxnSpPr>
            <a:cxnSpLocks noChangeShapeType="1"/>
          </p:cNvCxnSpPr>
          <p:nvPr/>
        </p:nvCxnSpPr>
        <p:spPr bwMode="auto">
          <a:xfrm>
            <a:off x="3416163" y="2684328"/>
            <a:ext cx="40270" cy="2998104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50652" name="AutoShape 124"/>
          <p:cNvCxnSpPr>
            <a:cxnSpLocks noChangeShapeType="1"/>
          </p:cNvCxnSpPr>
          <p:nvPr/>
        </p:nvCxnSpPr>
        <p:spPr bwMode="auto">
          <a:xfrm>
            <a:off x="6129487" y="2684328"/>
            <a:ext cx="98697" cy="2998104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50653" name="Text Box 125"/>
          <p:cNvSpPr txBox="1">
            <a:spLocks noChangeArrowheads="1"/>
          </p:cNvSpPr>
          <p:nvPr/>
        </p:nvSpPr>
        <p:spPr bwMode="auto">
          <a:xfrm>
            <a:off x="2267744" y="4076700"/>
            <a:ext cx="668337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rgbClr val="FFC000"/>
                </a:solidFill>
                <a:latin typeface="Times New Roman" panose="02020603050405020304" pitchFamily="18" charset="0"/>
              </a:rPr>
              <a:t>fail !</a:t>
            </a:r>
            <a:endParaRPr lang="en-US" altLang="zh-CN" sz="2000" dirty="0">
              <a:solidFill>
                <a:srgbClr val="FF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0654" name="Text Box 126"/>
          <p:cNvSpPr txBox="1">
            <a:spLocks noChangeArrowheads="1"/>
          </p:cNvSpPr>
          <p:nvPr/>
        </p:nvSpPr>
        <p:spPr bwMode="auto">
          <a:xfrm>
            <a:off x="6228184" y="4005064"/>
            <a:ext cx="10922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success !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8491611" y="2060848"/>
            <a:ext cx="904925" cy="804272"/>
          </a:xfrm>
          <a:prstGeom prst="rect">
            <a:avLst/>
          </a:prstGeom>
          <a:solidFill>
            <a:schemeClr val="bg1"/>
          </a:solidFill>
          <a:ln w="38100" cap="flat" cmpd="thinThick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611560" y="260648"/>
            <a:ext cx="5107167" cy="5001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defTabSz="801370">
              <a:lnSpc>
                <a:spcPts val="3875"/>
              </a:lnSpc>
            </a:pPr>
            <a:r>
              <a:rPr lang="en-US" altLang="zh-CN" sz="3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en-US" altLang="zh-CN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BF (Brute-Force) </a:t>
            </a:r>
            <a:r>
              <a:rPr lang="zh-CN" altLang="en-US" sz="3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2771800" y="3140968"/>
            <a:ext cx="1872208" cy="0"/>
          </a:xfrm>
          <a:prstGeom prst="straightConnector1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ysDot"/>
            <a:miter lim="800000"/>
            <a:headEnd type="none" w="med" len="med"/>
            <a:tailEnd type="triangle"/>
          </a:ln>
        </p:spPr>
      </p:cxnSp>
      <p:cxnSp>
        <p:nvCxnSpPr>
          <p:cNvPr id="7" name="Straight Arrow Connector 6"/>
          <p:cNvCxnSpPr/>
          <p:nvPr/>
        </p:nvCxnSpPr>
        <p:spPr bwMode="auto">
          <a:xfrm>
            <a:off x="3707904" y="5445224"/>
            <a:ext cx="2160240" cy="0"/>
          </a:xfrm>
          <a:prstGeom prst="straightConnector1">
            <a:avLst/>
          </a:prstGeom>
          <a:solidFill>
            <a:schemeClr val="accent1"/>
          </a:solidFill>
          <a:ln w="38100" cap="flat" cmpd="thinThick" algn="ctr">
            <a:solidFill>
              <a:srgbClr val="FF0000"/>
            </a:solidFill>
            <a:prstDash val="sysDot"/>
            <a:miter lim="800000"/>
            <a:headEnd type="none" w="med" len="med"/>
            <a:tailEnd type="triangle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0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0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0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0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0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0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0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0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4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4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0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0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0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50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0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0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603" grpId="0"/>
      <p:bldP spid="150653" grpId="0"/>
      <p:bldP spid="15065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ws_127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46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495550" y="6145213"/>
            <a:ext cx="2928938" cy="344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defTabSz="801370">
              <a:lnSpc>
                <a:spcPts val="2715"/>
              </a:lnSpc>
            </a:pPr>
            <a:r>
              <a:rPr lang="en-US" altLang="zh-CN" sz="2500" b="1">
                <a:solidFill>
                  <a:srgbClr val="9A009A"/>
                </a:solidFill>
                <a:latin typeface="Times New Roman" panose="02020603050405020304" pitchFamily="18" charset="0"/>
              </a:rPr>
              <a:t>Brute-Force</a:t>
            </a:r>
            <a:r>
              <a:rPr lang="zh-CN" altLang="en-US" sz="2500">
                <a:solidFill>
                  <a:srgbClr val="9A009A"/>
                </a:solidFill>
                <a:latin typeface="隶书" pitchFamily="49" charset="-122"/>
                <a:ea typeface="隶书" pitchFamily="49" charset="-122"/>
              </a:rPr>
              <a:t>算法示例</a:t>
            </a:r>
            <a:endParaRPr lang="zh-CN" altLang="en-US" sz="2500">
              <a:solidFill>
                <a:srgbClr val="9A009A"/>
              </a:solidFill>
              <a:latin typeface="Times New Roman" panose="02020603050405020304" pitchFamily="18" charset="0"/>
              <a:ea typeface="隶书" pitchFamily="49" charset="-122"/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1576388" y="858838"/>
            <a:ext cx="4222750" cy="6080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defTabSz="801370">
              <a:lnSpc>
                <a:spcPts val="850"/>
              </a:lnSpc>
            </a:pPr>
            <a:r>
              <a:rPr lang="fr-FR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C G T A G C G T C T C T C A T A T G T C A T G C</a:t>
            </a:r>
            <a:endParaRPr lang="fr-FR" altLang="zh-CN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801370">
              <a:lnSpc>
                <a:spcPts val="875"/>
              </a:lnSpc>
            </a:pPr>
            <a:endParaRPr lang="fr-FR" altLang="zh-CN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801370">
              <a:lnSpc>
                <a:spcPts val="1015"/>
              </a:lnSpc>
            </a:pPr>
            <a:r>
              <a:rPr lang="fr-FR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1 2 3 4</a:t>
            </a:r>
            <a:endParaRPr lang="fr-FR" altLang="zh-CN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801370">
              <a:lnSpc>
                <a:spcPts val="875"/>
              </a:lnSpc>
            </a:pPr>
            <a:endParaRPr lang="fr-FR" altLang="zh-CN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801370">
              <a:lnSpc>
                <a:spcPts val="1015"/>
              </a:lnSpc>
            </a:pPr>
            <a:r>
              <a:rPr lang="fr-FR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C G T C T C T C</a:t>
            </a:r>
            <a:endParaRPr lang="en-US" altLang="zh-CN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1306513" y="860425"/>
            <a:ext cx="80962" cy="611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defTabSz="801370">
              <a:lnSpc>
                <a:spcPts val="850"/>
              </a:lnSpc>
            </a:pPr>
            <a:r>
              <a:rPr lang="en-US" altLang="zh-CN" sz="1100" i="1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endParaRPr lang="en-US" altLang="zh-CN" sz="1100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801370">
              <a:lnSpc>
                <a:spcPts val="875"/>
              </a:lnSpc>
            </a:pPr>
            <a:endParaRPr lang="en-US" altLang="zh-CN" sz="1100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801370">
              <a:lnSpc>
                <a:spcPts val="875"/>
              </a:lnSpc>
            </a:pPr>
            <a:endParaRPr lang="en-US" altLang="zh-CN" sz="1100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801370">
              <a:lnSpc>
                <a:spcPts val="875"/>
              </a:lnSpc>
            </a:pPr>
            <a:endParaRPr lang="en-US" altLang="zh-CN" sz="1100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801370">
              <a:lnSpc>
                <a:spcPts val="1150"/>
              </a:lnSpc>
            </a:pPr>
            <a:r>
              <a:rPr lang="en-US" altLang="zh-CN" sz="1100" i="1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endParaRPr lang="en-US" altLang="zh-CN" sz="1100" i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1169988" y="590550"/>
            <a:ext cx="758825" cy="146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defTabSz="801370">
              <a:lnSpc>
                <a:spcPts val="1115"/>
              </a:lnSpc>
            </a:pPr>
            <a:r>
              <a:rPr lang="zh-CN" altLang="en-US" sz="1100">
                <a:solidFill>
                  <a:srgbClr val="000000"/>
                </a:solidFill>
                <a:latin typeface="Times New Roman" panose="02020603050405020304" pitchFamily="18" charset="0"/>
              </a:rPr>
              <a:t>第一轮比较</a:t>
            </a:r>
            <a:r>
              <a:rPr lang="en-US" altLang="zh-CN" sz="110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endParaRPr lang="en-US" altLang="zh-CN" sz="11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1576388" y="2224088"/>
            <a:ext cx="4222750" cy="6080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defTabSz="801370">
              <a:lnSpc>
                <a:spcPts val="850"/>
              </a:lnSpc>
              <a:tabLst>
                <a:tab pos="188595" algn="l"/>
              </a:tabLst>
            </a:pPr>
            <a:r>
              <a:rPr lang="fr-FR" altLang="zh-CN" sz="1100">
                <a:solidFill>
                  <a:srgbClr val="000000"/>
                </a:solidFill>
                <a:latin typeface="Courier New" panose="02070309020205020404" pitchFamily="49" charset="0"/>
              </a:rPr>
              <a:t>C G T A G C G T C T C T C A T A T G T C A T G C</a:t>
            </a:r>
            <a:endParaRPr lang="fr-FR" altLang="zh-CN" sz="11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801370">
              <a:lnSpc>
                <a:spcPts val="875"/>
              </a:lnSpc>
              <a:tabLst>
                <a:tab pos="188595" algn="l"/>
              </a:tabLst>
            </a:pPr>
            <a:endParaRPr lang="fr-FR" altLang="zh-CN" sz="11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801370">
              <a:lnSpc>
                <a:spcPts val="1015"/>
              </a:lnSpc>
              <a:tabLst>
                <a:tab pos="188595" algn="l"/>
              </a:tabLst>
            </a:pPr>
            <a:r>
              <a:rPr lang="fr-FR" altLang="zh-CN" sz="1100">
                <a:solidFill>
                  <a:srgbClr val="000000"/>
                </a:solidFill>
                <a:latin typeface="Courier New" panose="02070309020205020404" pitchFamily="49" charset="0"/>
              </a:rPr>
              <a:t>	1</a:t>
            </a:r>
            <a:endParaRPr lang="fr-FR" altLang="zh-CN" sz="11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801370">
              <a:lnSpc>
                <a:spcPts val="875"/>
              </a:lnSpc>
              <a:tabLst>
                <a:tab pos="188595" algn="l"/>
              </a:tabLst>
            </a:pPr>
            <a:endParaRPr lang="fr-FR" altLang="zh-CN" sz="11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801370">
              <a:lnSpc>
                <a:spcPts val="1015"/>
              </a:lnSpc>
              <a:tabLst>
                <a:tab pos="188595" algn="l"/>
              </a:tabLst>
            </a:pPr>
            <a:r>
              <a:rPr lang="fr-FR" altLang="zh-CN" sz="1100">
                <a:solidFill>
                  <a:srgbClr val="000000"/>
                </a:solidFill>
                <a:latin typeface="Courier New" panose="02070309020205020404" pitchFamily="49" charset="0"/>
              </a:rPr>
              <a:t>	C G T C T C T C</a:t>
            </a:r>
            <a:endParaRPr lang="en-US" altLang="zh-CN" sz="11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1306513" y="2227263"/>
            <a:ext cx="80962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defTabSz="801370">
              <a:lnSpc>
                <a:spcPts val="850"/>
              </a:lnSpc>
            </a:pPr>
            <a:r>
              <a:rPr lang="en-US" altLang="zh-CN" sz="1100" i="1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endParaRPr lang="en-US" altLang="zh-CN" sz="1100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801370">
              <a:lnSpc>
                <a:spcPts val="875"/>
              </a:lnSpc>
            </a:pPr>
            <a:endParaRPr lang="en-US" altLang="zh-CN" sz="1100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801370">
              <a:lnSpc>
                <a:spcPts val="875"/>
              </a:lnSpc>
            </a:pPr>
            <a:endParaRPr lang="en-US" altLang="zh-CN" sz="1100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801370">
              <a:lnSpc>
                <a:spcPts val="875"/>
              </a:lnSpc>
            </a:pPr>
            <a:endParaRPr lang="en-US" altLang="zh-CN" sz="1100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801370">
              <a:lnSpc>
                <a:spcPts val="1150"/>
              </a:lnSpc>
            </a:pPr>
            <a:r>
              <a:rPr lang="en-US" altLang="zh-CN" sz="1100" i="1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endParaRPr lang="en-US" altLang="zh-CN" sz="1100" i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1169988" y="1584325"/>
            <a:ext cx="1352550" cy="517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defTabSz="801370">
              <a:lnSpc>
                <a:spcPts val="1090"/>
              </a:lnSpc>
            </a:pPr>
            <a:r>
              <a:rPr lang="zh-CN" altLang="en-US" sz="1100">
                <a:solidFill>
                  <a:srgbClr val="000000"/>
                </a:solidFill>
                <a:latin typeface="Times New Roman" panose="02020603050405020304" pitchFamily="18" charset="0"/>
              </a:rPr>
              <a:t>比较窗口右移 </a:t>
            </a:r>
            <a:r>
              <a:rPr lang="en-US" altLang="zh-CN" sz="1100">
                <a:solidFill>
                  <a:srgbClr val="000000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sz="1100">
                <a:solidFill>
                  <a:srgbClr val="000000"/>
                </a:solidFill>
                <a:latin typeface="Times New Roman" panose="02020603050405020304" pitchFamily="18" charset="0"/>
              </a:rPr>
              <a:t>个位置</a:t>
            </a:r>
            <a:endParaRPr lang="zh-CN" altLang="en-US" sz="11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801370">
              <a:lnSpc>
                <a:spcPts val="875"/>
              </a:lnSpc>
            </a:pPr>
            <a:endParaRPr lang="zh-CN" altLang="en-US" sz="11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801370">
              <a:lnSpc>
                <a:spcPts val="1975"/>
              </a:lnSpc>
            </a:pPr>
            <a:r>
              <a:rPr lang="zh-CN" altLang="en-US" sz="1100">
                <a:solidFill>
                  <a:srgbClr val="000000"/>
                </a:solidFill>
                <a:latin typeface="Times New Roman" panose="02020603050405020304" pitchFamily="18" charset="0"/>
              </a:rPr>
              <a:t>第二轮比较</a:t>
            </a:r>
            <a:r>
              <a:rPr lang="en-US" altLang="zh-CN" sz="110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endParaRPr lang="en-US" altLang="zh-CN" sz="11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1576388" y="3590925"/>
            <a:ext cx="4222750" cy="6080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defTabSz="801370">
              <a:lnSpc>
                <a:spcPts val="850"/>
              </a:lnSpc>
              <a:tabLst>
                <a:tab pos="366395" algn="l"/>
              </a:tabLst>
            </a:pPr>
            <a:r>
              <a:rPr lang="fr-FR" altLang="zh-CN" sz="1100">
                <a:solidFill>
                  <a:srgbClr val="000000"/>
                </a:solidFill>
                <a:latin typeface="Courier New" panose="02070309020205020404" pitchFamily="49" charset="0"/>
              </a:rPr>
              <a:t>C G T A G C G T C T C T C A T A T G T C A T G C</a:t>
            </a:r>
            <a:endParaRPr lang="fr-FR" altLang="zh-CN" sz="11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801370">
              <a:lnSpc>
                <a:spcPts val="875"/>
              </a:lnSpc>
              <a:tabLst>
                <a:tab pos="366395" algn="l"/>
              </a:tabLst>
            </a:pPr>
            <a:endParaRPr lang="fr-FR" altLang="zh-CN" sz="11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801370">
              <a:lnSpc>
                <a:spcPts val="1015"/>
              </a:lnSpc>
              <a:tabLst>
                <a:tab pos="366395" algn="l"/>
              </a:tabLst>
            </a:pPr>
            <a:r>
              <a:rPr lang="fr-FR" altLang="zh-CN" sz="1100">
                <a:solidFill>
                  <a:srgbClr val="000000"/>
                </a:solidFill>
                <a:latin typeface="Courier New" panose="02070309020205020404" pitchFamily="49" charset="0"/>
              </a:rPr>
              <a:t>	1</a:t>
            </a:r>
            <a:endParaRPr lang="fr-FR" altLang="zh-CN" sz="11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801370">
              <a:lnSpc>
                <a:spcPts val="875"/>
              </a:lnSpc>
              <a:tabLst>
                <a:tab pos="366395" algn="l"/>
              </a:tabLst>
            </a:pPr>
            <a:endParaRPr lang="fr-FR" altLang="zh-CN" sz="11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801370">
              <a:lnSpc>
                <a:spcPts val="1015"/>
              </a:lnSpc>
              <a:tabLst>
                <a:tab pos="366395" algn="l"/>
              </a:tabLst>
            </a:pPr>
            <a:r>
              <a:rPr lang="fr-FR" altLang="zh-CN" sz="1100">
                <a:solidFill>
                  <a:srgbClr val="000000"/>
                </a:solidFill>
                <a:latin typeface="Courier New" panose="02070309020205020404" pitchFamily="49" charset="0"/>
              </a:rPr>
              <a:t>	C G T C T C T C</a:t>
            </a:r>
            <a:endParaRPr lang="en-US" altLang="zh-CN" sz="11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1306513" y="3592513"/>
            <a:ext cx="80962" cy="61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defTabSz="801370">
              <a:lnSpc>
                <a:spcPts val="850"/>
              </a:lnSpc>
            </a:pPr>
            <a:r>
              <a:rPr lang="en-US" altLang="zh-CN" sz="1100" i="1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endParaRPr lang="en-US" altLang="zh-CN" sz="1100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801370">
              <a:lnSpc>
                <a:spcPts val="875"/>
              </a:lnSpc>
            </a:pPr>
            <a:endParaRPr lang="en-US" altLang="zh-CN" sz="1100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801370">
              <a:lnSpc>
                <a:spcPts val="875"/>
              </a:lnSpc>
            </a:pPr>
            <a:endParaRPr lang="en-US" altLang="zh-CN" sz="1100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801370">
              <a:lnSpc>
                <a:spcPts val="875"/>
              </a:lnSpc>
            </a:pPr>
            <a:endParaRPr lang="en-US" altLang="zh-CN" sz="1100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801370">
              <a:lnSpc>
                <a:spcPts val="1150"/>
              </a:lnSpc>
            </a:pPr>
            <a:r>
              <a:rPr lang="en-US" altLang="zh-CN" sz="1100" i="1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endParaRPr lang="en-US" altLang="zh-CN" sz="1100" i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1169988" y="2952750"/>
            <a:ext cx="1352550" cy="514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defTabSz="801370">
              <a:lnSpc>
                <a:spcPts val="1090"/>
              </a:lnSpc>
            </a:pPr>
            <a:r>
              <a:rPr lang="zh-CN" altLang="en-US" sz="1100">
                <a:solidFill>
                  <a:srgbClr val="000000"/>
                </a:solidFill>
                <a:latin typeface="Times New Roman" panose="02020603050405020304" pitchFamily="18" charset="0"/>
              </a:rPr>
              <a:t>比较窗口右移 </a:t>
            </a:r>
            <a:r>
              <a:rPr lang="en-US" altLang="zh-CN" sz="1100">
                <a:solidFill>
                  <a:srgbClr val="000000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sz="1100">
                <a:solidFill>
                  <a:srgbClr val="000000"/>
                </a:solidFill>
                <a:latin typeface="Times New Roman" panose="02020603050405020304" pitchFamily="18" charset="0"/>
              </a:rPr>
              <a:t>个位置</a:t>
            </a:r>
            <a:endParaRPr lang="zh-CN" altLang="en-US" sz="11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801370">
              <a:lnSpc>
                <a:spcPts val="875"/>
              </a:lnSpc>
            </a:pPr>
            <a:endParaRPr lang="zh-CN" altLang="en-US" sz="11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801370">
              <a:lnSpc>
                <a:spcPts val="1965"/>
              </a:lnSpc>
            </a:pPr>
            <a:r>
              <a:rPr lang="zh-CN" altLang="en-US" sz="1100">
                <a:solidFill>
                  <a:srgbClr val="000000"/>
                </a:solidFill>
                <a:latin typeface="Times New Roman" panose="02020603050405020304" pitchFamily="18" charset="0"/>
              </a:rPr>
              <a:t>第三轮比较</a:t>
            </a:r>
            <a:r>
              <a:rPr lang="en-US" altLang="zh-CN" sz="110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endParaRPr lang="en-US" altLang="zh-CN" sz="11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1169988" y="6053138"/>
            <a:ext cx="1216025" cy="1444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defTabSz="801370">
              <a:lnSpc>
                <a:spcPts val="1090"/>
              </a:lnSpc>
            </a:pPr>
            <a:r>
              <a:rPr lang="zh-CN" altLang="en-US" sz="1100">
                <a:solidFill>
                  <a:srgbClr val="000000"/>
                </a:solidFill>
                <a:latin typeface="Times New Roman" panose="02020603050405020304" pitchFamily="18" charset="0"/>
              </a:rPr>
              <a:t>找到子串，程序结束</a:t>
            </a:r>
            <a:endParaRPr lang="zh-CN" altLang="en-US" sz="11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1576388" y="5329238"/>
            <a:ext cx="4222750" cy="6080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defTabSz="801370">
              <a:lnSpc>
                <a:spcPts val="850"/>
              </a:lnSpc>
              <a:tabLst>
                <a:tab pos="912495" algn="l"/>
                <a:tab pos="923925" algn="l"/>
              </a:tabLst>
            </a:pPr>
            <a:r>
              <a:rPr lang="fr-FR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C G T A G C G T C T C T C A T A T G T C A T G C</a:t>
            </a:r>
            <a:endParaRPr lang="fr-FR" altLang="zh-CN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801370">
              <a:lnSpc>
                <a:spcPts val="875"/>
              </a:lnSpc>
              <a:tabLst>
                <a:tab pos="912495" algn="l"/>
                <a:tab pos="923925" algn="l"/>
              </a:tabLst>
            </a:pPr>
            <a:endParaRPr lang="fr-FR" altLang="zh-CN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801370">
              <a:lnSpc>
                <a:spcPts val="1015"/>
              </a:lnSpc>
              <a:tabLst>
                <a:tab pos="912495" algn="l"/>
                <a:tab pos="923925" algn="l"/>
              </a:tabLst>
            </a:pPr>
            <a:r>
              <a:rPr lang="fr-FR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	1 2 3 4 5 6 7 8</a:t>
            </a:r>
            <a:endParaRPr lang="fr-FR" altLang="zh-CN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801370">
              <a:lnSpc>
                <a:spcPts val="875"/>
              </a:lnSpc>
              <a:tabLst>
                <a:tab pos="912495" algn="l"/>
                <a:tab pos="923925" algn="l"/>
              </a:tabLst>
            </a:pPr>
            <a:endParaRPr lang="fr-FR" altLang="zh-CN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801370">
              <a:lnSpc>
                <a:spcPts val="1025"/>
              </a:lnSpc>
              <a:tabLst>
                <a:tab pos="912495" algn="l"/>
                <a:tab pos="923925" algn="l"/>
              </a:tabLst>
            </a:pPr>
            <a:r>
              <a:rPr lang="fr-FR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C G T C T C T C</a:t>
            </a:r>
            <a:endParaRPr lang="en-US" altLang="zh-CN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1306513" y="5332413"/>
            <a:ext cx="80962" cy="6080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defTabSz="801370">
              <a:lnSpc>
                <a:spcPts val="850"/>
              </a:lnSpc>
            </a:pPr>
            <a:r>
              <a:rPr lang="en-US" altLang="zh-CN" sz="1100" i="1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endParaRPr lang="en-US" altLang="zh-CN" sz="1100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801370">
              <a:lnSpc>
                <a:spcPts val="875"/>
              </a:lnSpc>
            </a:pPr>
            <a:endParaRPr lang="en-US" altLang="zh-CN" sz="1100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801370">
              <a:lnSpc>
                <a:spcPts val="875"/>
              </a:lnSpc>
            </a:pPr>
            <a:endParaRPr lang="en-US" altLang="zh-CN" sz="1100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801370">
              <a:lnSpc>
                <a:spcPts val="875"/>
              </a:lnSpc>
            </a:pPr>
            <a:endParaRPr lang="en-US" altLang="zh-CN" sz="1100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801370">
              <a:lnSpc>
                <a:spcPts val="1150"/>
              </a:lnSpc>
            </a:pPr>
            <a:r>
              <a:rPr lang="en-US" altLang="zh-CN" sz="1100" i="1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endParaRPr lang="en-US" altLang="zh-CN" sz="1100" i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1169988" y="4318000"/>
            <a:ext cx="1352550" cy="887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defTabSz="801370">
              <a:lnSpc>
                <a:spcPts val="1090"/>
              </a:lnSpc>
              <a:tabLst>
                <a:tab pos="946150" algn="l"/>
              </a:tabLst>
            </a:pPr>
            <a:r>
              <a:rPr lang="zh-CN" altLang="en-US" sz="1100">
                <a:solidFill>
                  <a:srgbClr val="000000"/>
                </a:solidFill>
                <a:latin typeface="Times New Roman" panose="02020603050405020304" pitchFamily="18" charset="0"/>
              </a:rPr>
              <a:t>比较窗口右移 </a:t>
            </a:r>
            <a:r>
              <a:rPr lang="en-US" altLang="zh-CN" sz="1100">
                <a:solidFill>
                  <a:srgbClr val="000000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sz="1100">
                <a:solidFill>
                  <a:srgbClr val="000000"/>
                </a:solidFill>
                <a:latin typeface="Times New Roman" panose="02020603050405020304" pitchFamily="18" charset="0"/>
              </a:rPr>
              <a:t>个位置</a:t>
            </a:r>
            <a:endParaRPr lang="zh-CN" altLang="en-US" sz="11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801370">
              <a:lnSpc>
                <a:spcPts val="875"/>
              </a:lnSpc>
              <a:tabLst>
                <a:tab pos="946150" algn="l"/>
              </a:tabLst>
            </a:pPr>
            <a:endParaRPr lang="zh-CN" altLang="en-US" sz="11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801370">
              <a:lnSpc>
                <a:spcPts val="875"/>
              </a:lnSpc>
              <a:tabLst>
                <a:tab pos="946150" algn="l"/>
              </a:tabLst>
            </a:pPr>
            <a:endParaRPr lang="zh-CN" altLang="en-US" sz="11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801370">
              <a:lnSpc>
                <a:spcPts val="990"/>
              </a:lnSpc>
              <a:tabLst>
                <a:tab pos="946150" algn="l"/>
              </a:tabLst>
            </a:pPr>
            <a:r>
              <a:rPr lang="zh-CN" altLang="en-US" sz="110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110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  <a:endParaRPr lang="en-US" altLang="zh-CN" sz="11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801370">
              <a:lnSpc>
                <a:spcPts val="875"/>
              </a:lnSpc>
              <a:tabLst>
                <a:tab pos="946150" algn="l"/>
              </a:tabLst>
            </a:pPr>
            <a:endParaRPr lang="en-US" altLang="zh-CN" sz="11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801370">
              <a:lnSpc>
                <a:spcPts val="875"/>
              </a:lnSpc>
              <a:tabLst>
                <a:tab pos="946150" algn="l"/>
              </a:tabLst>
            </a:pPr>
            <a:endParaRPr lang="en-US" altLang="zh-CN" sz="11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801370">
              <a:lnSpc>
                <a:spcPts val="1190"/>
              </a:lnSpc>
              <a:tabLst>
                <a:tab pos="946150" algn="l"/>
              </a:tabLst>
            </a:pPr>
            <a:r>
              <a:rPr lang="zh-CN" altLang="en-US" sz="1100">
                <a:solidFill>
                  <a:srgbClr val="000000"/>
                </a:solidFill>
                <a:latin typeface="Times New Roman" panose="02020603050405020304" pitchFamily="18" charset="0"/>
              </a:rPr>
              <a:t>第六轮比较</a:t>
            </a:r>
            <a:r>
              <a:rPr lang="en-US" altLang="zh-CN" sz="110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endParaRPr lang="en-US" altLang="zh-CN" sz="11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1218" name="标题 1"/>
          <p:cNvSpPr/>
          <p:nvPr/>
        </p:nvSpPr>
        <p:spPr bwMode="black">
          <a:xfrm>
            <a:off x="395288" y="0"/>
            <a:ext cx="7391400" cy="56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en-US" altLang="zh-CN" sz="3200" b="1">
                <a:solidFill>
                  <a:schemeClr val="bg1"/>
                </a:solidFill>
                <a:latin typeface="Verdana" panose="020B0604030504040204" pitchFamily="34" charset="0"/>
              </a:rPr>
              <a:t>BF</a:t>
            </a:r>
            <a:r>
              <a:rPr lang="zh-CN" altLang="en-US" sz="3200" b="1">
                <a:solidFill>
                  <a:schemeClr val="bg1"/>
                </a:solidFill>
                <a:latin typeface="Verdana" panose="020B0604030504040204" pitchFamily="34" charset="0"/>
              </a:rPr>
              <a:t>算法思想</a:t>
            </a:r>
            <a:endParaRPr lang="zh-CN" altLang="en-US" sz="32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81000" y="152400"/>
            <a:ext cx="7391400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Tx/>
            </a:pPr>
            <a:r>
              <a:rPr lang="en-US" altLang="zh-CN" sz="36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Index</a:t>
            </a:r>
            <a:r>
              <a:rPr lang="zh-CN" altLang="en-US" sz="36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操作的</a:t>
            </a:r>
            <a:r>
              <a:rPr lang="en-US" altLang="zh-CN" sz="36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BF</a:t>
            </a:r>
            <a:r>
              <a:rPr lang="zh-CN" altLang="en-US" sz="36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en-US" altLang="zh-CN" sz="360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>
            <a:hlinkClick r:id="" action="ppaction://hlinkshowjump?jump=previousslide" highlightClick="1"/>
          </p:cNvPr>
          <p:cNvSpPr txBox="1">
            <a:spLocks noChangeArrowheads="1"/>
          </p:cNvSpPr>
          <p:nvPr/>
        </p:nvSpPr>
        <p:spPr bwMode="auto">
          <a:xfrm>
            <a:off x="395536" y="1116490"/>
            <a:ext cx="8315325" cy="53368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Index(</a:t>
            </a:r>
            <a:r>
              <a:rPr lang="en-US" altLang="zh-CN" sz="2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SString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T, </a:t>
            </a:r>
            <a:r>
              <a:rPr lang="en-US" altLang="zh-CN" sz="2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SString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P, </a:t>
            </a:r>
            <a:r>
              <a:rPr lang="en-US" altLang="zh-CN" sz="2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pos)</a:t>
            </a:r>
            <a:endParaRPr lang="en-US" altLang="zh-CN" sz="2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chemeClr val="bg1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  <a:r>
              <a:rPr kumimoji="1" lang="en-US" altLang="zh-CN" sz="2400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// </a:t>
            </a:r>
            <a:r>
              <a:rPr kumimoji="1" lang="zh-CN" altLang="en-US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返回子串</a:t>
            </a:r>
            <a:r>
              <a:rPr kumimoji="1" lang="en-US" altLang="zh-CN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</a:t>
            </a:r>
            <a:r>
              <a:rPr kumimoji="1" lang="zh-CN" altLang="en-US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在主串</a:t>
            </a:r>
            <a:r>
              <a:rPr kumimoji="1" lang="en-US" altLang="zh-CN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</a:t>
            </a:r>
            <a:r>
              <a:rPr kumimoji="1" lang="zh-CN" altLang="en-US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中第 </a:t>
            </a:r>
            <a:r>
              <a:rPr kumimoji="1" lang="en-US" altLang="zh-CN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pos </a:t>
            </a:r>
            <a:r>
              <a:rPr kumimoji="1" lang="zh-CN" altLang="en-US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个字符之后的位置</a:t>
            </a:r>
            <a:r>
              <a:rPr kumimoji="1" lang="zh-CN" altLang="en-US" sz="2400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  <a:endParaRPr kumimoji="1" lang="en-US" altLang="zh-CN" sz="2400" dirty="0" smtClean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// </a:t>
            </a:r>
            <a:r>
              <a:rPr kumimoji="1" lang="zh-CN" altLang="en-US" sz="2400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若</a:t>
            </a:r>
            <a:r>
              <a:rPr kumimoji="1" lang="zh-CN" altLang="en-US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不存</a:t>
            </a:r>
            <a:r>
              <a:rPr kumimoji="1" lang="zh-CN" altLang="en-US" sz="2400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在</a:t>
            </a:r>
            <a:r>
              <a:rPr kumimoji="1" lang="zh-CN" altLang="en-US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kumimoji="1" lang="zh-CN" altLang="en-US" sz="2400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则</a:t>
            </a:r>
            <a:r>
              <a:rPr kumimoji="1" lang="zh-CN" altLang="en-US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函数值为</a:t>
            </a:r>
            <a:r>
              <a:rPr kumimoji="1" lang="en-US" altLang="zh-CN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r>
              <a:rPr kumimoji="1" lang="zh-CN" altLang="en-US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。 </a:t>
            </a:r>
            <a:r>
              <a:rPr kumimoji="1" lang="en-US" altLang="zh-CN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</a:t>
            </a:r>
            <a:r>
              <a:rPr kumimoji="1" lang="zh-CN" altLang="en-US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非空。</a:t>
            </a:r>
            <a:r>
              <a:rPr kumimoji="1" lang="en-US" altLang="zh-CN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1≤pos</a:t>
            </a:r>
            <a:r>
              <a:rPr kumimoji="1" lang="en-US" altLang="zh-CN" sz="2400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≤T[0]-P[0]+1</a:t>
            </a:r>
            <a:r>
              <a:rPr kumimoji="1" lang="zh-CN" altLang="en-US" sz="2400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  <a:endParaRPr kumimoji="1" lang="zh-CN" altLang="en-US" sz="2400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</a:t>
            </a:r>
            <a:r>
              <a:rPr kumimoji="1" lang="en-US" altLang="zh-CN" sz="2400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= pos;   j = 1;</a:t>
            </a:r>
            <a:endParaRPr kumimoji="1" lang="en-US" altLang="zh-CN" sz="2400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while (</a:t>
            </a:r>
            <a:r>
              <a:rPr kumimoji="1" lang="en-US" altLang="zh-CN" sz="2400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&lt;= T[0] &amp;&amp; j &lt;= P[0]) {</a:t>
            </a:r>
            <a:endParaRPr kumimoji="1" lang="en-US" altLang="zh-CN" sz="2400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400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</a:t>
            </a:r>
            <a:r>
              <a:rPr kumimoji="1" lang="en-US" altLang="zh-CN" sz="2400" dirty="0">
                <a:solidFill>
                  <a:srgbClr val="00B05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if </a:t>
            </a:r>
            <a:r>
              <a:rPr kumimoji="1" lang="en-US" altLang="zh-CN" sz="2400" dirty="0" smtClean="0">
                <a:solidFill>
                  <a:srgbClr val="00B05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(T[</a:t>
            </a:r>
            <a:r>
              <a:rPr kumimoji="1" lang="en-US" altLang="zh-CN" sz="2400" dirty="0" err="1" smtClean="0">
                <a:solidFill>
                  <a:srgbClr val="00B05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</a:t>
            </a:r>
            <a:r>
              <a:rPr kumimoji="1" lang="en-US" altLang="zh-CN" sz="2400" dirty="0">
                <a:solidFill>
                  <a:srgbClr val="00B05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] == </a:t>
            </a:r>
            <a:r>
              <a:rPr kumimoji="1" lang="en-US" altLang="zh-CN" sz="2400" dirty="0" smtClean="0">
                <a:solidFill>
                  <a:srgbClr val="00B05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P[j</a:t>
            </a:r>
            <a:r>
              <a:rPr kumimoji="1" lang="en-US" altLang="zh-CN" sz="2400" dirty="0">
                <a:solidFill>
                  <a:srgbClr val="00B05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]) { ++</a:t>
            </a:r>
            <a:r>
              <a:rPr kumimoji="1" lang="en-US" altLang="zh-CN" sz="2400" dirty="0" err="1">
                <a:solidFill>
                  <a:srgbClr val="00B05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</a:t>
            </a:r>
            <a:r>
              <a:rPr kumimoji="1" lang="en-US" altLang="zh-CN" sz="2400" dirty="0">
                <a:solidFill>
                  <a:srgbClr val="00B05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;  ++j; }// </a:t>
            </a:r>
            <a:r>
              <a:rPr kumimoji="1" lang="zh-CN" altLang="en-US" sz="2400" dirty="0">
                <a:solidFill>
                  <a:srgbClr val="00B05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继续比较后继字符</a:t>
            </a:r>
            <a:endParaRPr kumimoji="1" lang="zh-CN" altLang="en-US" sz="2400" dirty="0">
              <a:solidFill>
                <a:srgbClr val="00B05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B05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</a:t>
            </a:r>
            <a:r>
              <a:rPr kumimoji="1" lang="en-US" altLang="zh-CN" sz="2400" dirty="0">
                <a:solidFill>
                  <a:srgbClr val="00B05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else { </a:t>
            </a:r>
            <a:r>
              <a:rPr kumimoji="1" lang="en-US" altLang="zh-CN" sz="2400" dirty="0" err="1">
                <a:solidFill>
                  <a:srgbClr val="00B05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</a:t>
            </a:r>
            <a:r>
              <a:rPr kumimoji="1" lang="en-US" altLang="zh-CN" sz="2400" dirty="0">
                <a:solidFill>
                  <a:srgbClr val="00B05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= </a:t>
            </a:r>
            <a:r>
              <a:rPr kumimoji="1" lang="en-US" altLang="zh-CN" sz="2400" dirty="0" err="1">
                <a:solidFill>
                  <a:srgbClr val="00B05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</a:t>
            </a:r>
            <a:r>
              <a:rPr kumimoji="1" lang="en-US" altLang="zh-CN" sz="2400" dirty="0">
                <a:solidFill>
                  <a:srgbClr val="00B05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-(j-1)+1;   j = 1; } // </a:t>
            </a:r>
            <a:r>
              <a:rPr kumimoji="1" lang="zh-CN" altLang="en-US" sz="2400" dirty="0">
                <a:solidFill>
                  <a:srgbClr val="00B05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指针后退重新开始匹配</a:t>
            </a:r>
            <a:endParaRPr kumimoji="1" lang="zh-CN" altLang="en-US" sz="2400" dirty="0">
              <a:solidFill>
                <a:srgbClr val="00B05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r>
              <a:rPr kumimoji="1" lang="en-US" altLang="zh-CN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  <a:endParaRPr kumimoji="1" lang="en-US" altLang="zh-CN" sz="2400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if (j &gt; P[0])  return  </a:t>
            </a:r>
            <a:r>
              <a:rPr kumimoji="1" lang="en-US" altLang="zh-CN" sz="2400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-P[0]; 	</a:t>
            </a:r>
            <a:endParaRPr kumimoji="1" lang="en-US" altLang="zh-CN" sz="2400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else return 0;</a:t>
            </a:r>
            <a:endParaRPr kumimoji="1" lang="en-US" altLang="zh-CN" sz="2400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} // Index </a:t>
            </a:r>
            <a:endParaRPr kumimoji="1" lang="en-US" altLang="zh-CN" sz="2400" dirty="0" smtClean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81000" y="152400"/>
            <a:ext cx="7391400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Tx/>
            </a:pPr>
            <a:r>
              <a:rPr lang="en-US" altLang="zh-CN" sz="36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Index</a:t>
            </a:r>
            <a:r>
              <a:rPr lang="zh-CN" altLang="en-US" sz="36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操作的</a:t>
            </a:r>
            <a:r>
              <a:rPr lang="en-US" altLang="zh-CN" sz="36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BF</a:t>
            </a:r>
            <a:r>
              <a:rPr lang="zh-CN" altLang="en-US" sz="36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en-US" altLang="zh-CN" sz="360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>
            <a:hlinkClick r:id="" action="ppaction://hlinkshowjump?jump=previousslide" highlightClick="1"/>
          </p:cNvPr>
          <p:cNvSpPr txBox="1">
            <a:spLocks noChangeArrowheads="1"/>
          </p:cNvSpPr>
          <p:nvPr/>
        </p:nvSpPr>
        <p:spPr bwMode="auto">
          <a:xfrm>
            <a:off x="395536" y="1116490"/>
            <a:ext cx="8315325" cy="53368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Index(</a:t>
            </a:r>
            <a:r>
              <a:rPr lang="en-US" altLang="zh-CN" sz="2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SString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T, </a:t>
            </a:r>
            <a:r>
              <a:rPr lang="en-US" altLang="zh-CN" sz="2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SString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P, </a:t>
            </a:r>
            <a:r>
              <a:rPr lang="en-US" altLang="zh-CN" sz="2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pos)</a:t>
            </a:r>
            <a:endParaRPr lang="en-US" altLang="zh-CN" sz="2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chemeClr val="bg1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  <a:r>
              <a:rPr kumimoji="1" lang="en-US" altLang="zh-CN" sz="2400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// </a:t>
            </a:r>
            <a:r>
              <a:rPr kumimoji="1" lang="zh-CN" altLang="en-US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返回子串</a:t>
            </a:r>
            <a:r>
              <a:rPr kumimoji="1" lang="en-US" altLang="zh-CN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</a:t>
            </a:r>
            <a:r>
              <a:rPr kumimoji="1" lang="zh-CN" altLang="en-US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在主串</a:t>
            </a:r>
            <a:r>
              <a:rPr kumimoji="1" lang="en-US" altLang="zh-CN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</a:t>
            </a:r>
            <a:r>
              <a:rPr kumimoji="1" lang="zh-CN" altLang="en-US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中第 </a:t>
            </a:r>
            <a:r>
              <a:rPr kumimoji="1" lang="en-US" altLang="zh-CN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pos </a:t>
            </a:r>
            <a:r>
              <a:rPr kumimoji="1" lang="zh-CN" altLang="en-US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个字符之后的位置</a:t>
            </a:r>
            <a:r>
              <a:rPr kumimoji="1" lang="zh-CN" altLang="en-US" sz="2400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  <a:endParaRPr kumimoji="1" lang="en-US" altLang="zh-CN" sz="2400" dirty="0" smtClean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// </a:t>
            </a:r>
            <a:r>
              <a:rPr kumimoji="1" lang="zh-CN" altLang="en-US" sz="2400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若</a:t>
            </a:r>
            <a:r>
              <a:rPr kumimoji="1" lang="zh-CN" altLang="en-US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不存</a:t>
            </a:r>
            <a:r>
              <a:rPr kumimoji="1" lang="zh-CN" altLang="en-US" sz="2400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在</a:t>
            </a:r>
            <a:r>
              <a:rPr kumimoji="1" lang="zh-CN" altLang="en-US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kumimoji="1" lang="zh-CN" altLang="en-US" sz="2400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则</a:t>
            </a:r>
            <a:r>
              <a:rPr kumimoji="1" lang="zh-CN" altLang="en-US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函数值为</a:t>
            </a:r>
            <a:r>
              <a:rPr kumimoji="1" lang="en-US" altLang="zh-CN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r>
              <a:rPr kumimoji="1" lang="zh-CN" altLang="en-US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。 </a:t>
            </a:r>
            <a:r>
              <a:rPr kumimoji="1" lang="en-US" altLang="zh-CN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</a:t>
            </a:r>
            <a:r>
              <a:rPr kumimoji="1" lang="zh-CN" altLang="en-US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非空。</a:t>
            </a:r>
            <a:r>
              <a:rPr kumimoji="1" lang="en-US" altLang="zh-CN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1≤pos</a:t>
            </a:r>
            <a:r>
              <a:rPr kumimoji="1" lang="en-US" altLang="zh-CN" sz="2400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≤T[0]-P[0]+1</a:t>
            </a:r>
            <a:r>
              <a:rPr kumimoji="1" lang="zh-CN" altLang="en-US" sz="2400" dirty="0" smtClean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  <a:endParaRPr kumimoji="1" lang="zh-CN" altLang="en-US" sz="2400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</a:t>
            </a:r>
            <a:r>
              <a:rPr kumimoji="1" lang="en-US" altLang="zh-CN" sz="2400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= pos;   j = 1;</a:t>
            </a:r>
            <a:endParaRPr kumimoji="1" lang="en-US" altLang="zh-CN" sz="2400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while (</a:t>
            </a:r>
            <a:r>
              <a:rPr kumimoji="1" lang="en-US" altLang="zh-CN" sz="2400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&lt;= T[0] &amp;&amp; j &lt;= P[0]) {</a:t>
            </a:r>
            <a:endParaRPr kumimoji="1" lang="en-US" altLang="zh-CN" sz="2400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400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</a:t>
            </a:r>
            <a:r>
              <a:rPr kumimoji="1" lang="en-US" altLang="zh-CN" sz="2400" dirty="0">
                <a:solidFill>
                  <a:srgbClr val="00B05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if </a:t>
            </a:r>
            <a:r>
              <a:rPr kumimoji="1" lang="en-US" altLang="zh-CN" sz="2400" dirty="0" smtClean="0">
                <a:solidFill>
                  <a:srgbClr val="00B05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(T[</a:t>
            </a:r>
            <a:r>
              <a:rPr kumimoji="1" lang="en-US" altLang="zh-CN" sz="2400" dirty="0" err="1" smtClean="0">
                <a:solidFill>
                  <a:srgbClr val="00B05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</a:t>
            </a:r>
            <a:r>
              <a:rPr kumimoji="1" lang="en-US" altLang="zh-CN" sz="2400" dirty="0">
                <a:solidFill>
                  <a:srgbClr val="00B05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] == </a:t>
            </a:r>
            <a:r>
              <a:rPr kumimoji="1" lang="en-US" altLang="zh-CN" sz="2400" dirty="0" smtClean="0">
                <a:solidFill>
                  <a:srgbClr val="00B05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P[j</a:t>
            </a:r>
            <a:r>
              <a:rPr kumimoji="1" lang="en-US" altLang="zh-CN" sz="2400" dirty="0">
                <a:solidFill>
                  <a:srgbClr val="00B05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]) { ++</a:t>
            </a:r>
            <a:r>
              <a:rPr kumimoji="1" lang="en-US" altLang="zh-CN" sz="2400" dirty="0" err="1">
                <a:solidFill>
                  <a:srgbClr val="00B05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</a:t>
            </a:r>
            <a:r>
              <a:rPr kumimoji="1" lang="en-US" altLang="zh-CN" sz="2400" dirty="0">
                <a:solidFill>
                  <a:srgbClr val="00B05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;  ++j; }// </a:t>
            </a:r>
            <a:r>
              <a:rPr kumimoji="1" lang="zh-CN" altLang="en-US" sz="2400" dirty="0">
                <a:solidFill>
                  <a:srgbClr val="00B05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继续比较后继字符</a:t>
            </a:r>
            <a:endParaRPr kumimoji="1" lang="zh-CN" altLang="en-US" sz="2400" dirty="0">
              <a:solidFill>
                <a:srgbClr val="00B05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B05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</a:t>
            </a:r>
            <a:r>
              <a:rPr kumimoji="1" lang="en-US" altLang="zh-CN" sz="2400" dirty="0">
                <a:solidFill>
                  <a:srgbClr val="00B05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else { </a:t>
            </a:r>
            <a:r>
              <a:rPr kumimoji="1" lang="en-US" altLang="zh-CN" sz="2400" dirty="0" err="1">
                <a:solidFill>
                  <a:srgbClr val="00B05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</a:t>
            </a:r>
            <a:r>
              <a:rPr kumimoji="1" lang="en-US" altLang="zh-CN" sz="2400" dirty="0">
                <a:solidFill>
                  <a:srgbClr val="00B05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= </a:t>
            </a:r>
            <a:r>
              <a:rPr kumimoji="1" lang="en-US" altLang="zh-CN" sz="2400" dirty="0" err="1">
                <a:solidFill>
                  <a:srgbClr val="00B05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</a:t>
            </a:r>
            <a:r>
              <a:rPr kumimoji="1" lang="en-US" altLang="zh-CN" sz="2400" dirty="0">
                <a:solidFill>
                  <a:srgbClr val="00B05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-(j-1)+1;   j = 1; } // </a:t>
            </a:r>
            <a:r>
              <a:rPr kumimoji="1" lang="zh-CN" altLang="en-US" sz="2400" dirty="0">
                <a:solidFill>
                  <a:srgbClr val="00B05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指针后退重新开始匹配</a:t>
            </a:r>
            <a:endParaRPr kumimoji="1" lang="zh-CN" altLang="en-US" sz="2400" dirty="0">
              <a:solidFill>
                <a:srgbClr val="00B05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r>
              <a:rPr kumimoji="1" lang="en-US" altLang="zh-CN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  <a:endParaRPr kumimoji="1" lang="en-US" altLang="zh-CN" sz="2400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if (j &gt; P[0])  return  </a:t>
            </a:r>
            <a:r>
              <a:rPr kumimoji="1" lang="en-US" altLang="zh-CN" sz="2400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-P[0]; 	</a:t>
            </a:r>
            <a:endParaRPr kumimoji="1" lang="en-US" altLang="zh-CN" sz="2400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else return 0;</a:t>
            </a:r>
            <a:endParaRPr kumimoji="1" lang="en-US" altLang="zh-CN" sz="2400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} // Index </a:t>
            </a:r>
            <a:endParaRPr kumimoji="1" lang="en-US" altLang="zh-CN" sz="2400" dirty="0" smtClean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81000" y="152400"/>
            <a:ext cx="7391400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Tx/>
            </a:pPr>
            <a:r>
              <a:rPr lang="en-US" altLang="zh-CN" sz="36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Index</a:t>
            </a:r>
            <a:r>
              <a:rPr lang="zh-CN" altLang="en-US" sz="36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操作的</a:t>
            </a:r>
            <a:r>
              <a:rPr lang="en-US" altLang="zh-CN" sz="36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BF</a:t>
            </a:r>
            <a:r>
              <a:rPr lang="zh-CN" altLang="en-US" sz="36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en-US" altLang="zh-CN" sz="360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5845797"/>
            <a:ext cx="5400600" cy="535531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b="1" dirty="0" smtClean="0">
                <a:solidFill>
                  <a:srgbClr val="FF33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O(</a:t>
            </a:r>
            <a:r>
              <a:rPr kumimoji="1" lang="en-US" altLang="zh-CN" sz="2400" b="1" dirty="0" err="1" smtClean="0">
                <a:solidFill>
                  <a:srgbClr val="FF33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n∙m</a:t>
            </a:r>
            <a:r>
              <a:rPr kumimoji="1" lang="en-US" altLang="zh-CN" sz="2400" b="1" dirty="0">
                <a:solidFill>
                  <a:srgbClr val="FF33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 </a:t>
            </a:r>
            <a:r>
              <a:rPr kumimoji="1" lang="zh-CN" altLang="en-US" sz="2400" b="1" dirty="0">
                <a:solidFill>
                  <a:srgbClr val="FF33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kumimoji="1" lang="en-US" altLang="en-US" sz="2400" b="1" dirty="0" err="1">
                <a:solidFill>
                  <a:srgbClr val="FF33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算法速度慢</a:t>
            </a:r>
            <a:r>
              <a:rPr kumimoji="1" lang="zh-CN" altLang="en-US" sz="2400" b="1" dirty="0">
                <a:solidFill>
                  <a:srgbClr val="FF33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是因为需要</a:t>
            </a:r>
            <a:r>
              <a:rPr kumimoji="1" lang="en-US" altLang="en-US" sz="2400" b="1" dirty="0" err="1">
                <a:solidFill>
                  <a:srgbClr val="FF33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回溯</a:t>
            </a:r>
            <a:r>
              <a:rPr kumimoji="1" lang="zh-CN" altLang="en-US" sz="2400" dirty="0"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  <a:endParaRPr kumimoji="1" lang="zh-CN" altLang="en-US" sz="2400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69032" y="152400"/>
            <a:ext cx="2606824" cy="563563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BF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算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讨论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BF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算法：</a:t>
            </a:r>
            <a:endParaRPr lang="zh-CN" altLang="en-US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最好情况如何？</a:t>
            </a:r>
            <a:endParaRPr lang="zh-CN" altLang="en-US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最坏情况如何？</a:t>
            </a:r>
            <a:endParaRPr lang="zh-CN" altLang="en-US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一般情况如何？</a:t>
            </a:r>
            <a:endParaRPr lang="zh-CN" altLang="en-US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3470275" cy="563563"/>
          </a:xfrm>
        </p:spPr>
        <p:txBody>
          <a:bodyPr/>
          <a:lstStyle/>
          <a:p>
            <a:pPr eaLnBrk="1" hangingPunct="1"/>
            <a:r>
              <a:rPr kumimoji="1" lang="zh-CN" altLang="en-US" sz="3600" smtClean="0">
                <a:latin typeface="黑体" panose="02010609060101010101" pitchFamily="49" charset="-122"/>
                <a:ea typeface="黑体" panose="02010609060101010101" pitchFamily="49" charset="-122"/>
              </a:rPr>
              <a:t>基本概念</a:t>
            </a:r>
            <a:endParaRPr kumimoji="1" lang="zh-CN" altLang="en-US" sz="360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395288" y="4365625"/>
            <a:ext cx="7958137" cy="1289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  <a:buClr>
                <a:srgbClr val="FF6600"/>
              </a:buClr>
              <a:buSzPct val="120000"/>
              <a:buFont typeface="Wingdings" panose="05000000000000000000" pitchFamily="2" charset="2"/>
              <a:buBlip>
                <a:blip r:embed="rId1"/>
              </a:buBlip>
            </a:pPr>
            <a:r>
              <a:rPr kumimoji="1" lang="en-US" altLang="zh-CN" b="1">
                <a:solidFill>
                  <a:srgbClr val="080808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串相等：</a:t>
            </a:r>
            <a:r>
              <a:rPr kumimoji="1" lang="zh-CN" altLang="en-US">
                <a:solidFill>
                  <a:srgbClr val="080808"/>
                </a:solidFill>
                <a:latin typeface="宋体" panose="02010600030101010101" pitchFamily="2" charset="-122"/>
              </a:rPr>
              <a:t>两个串的</a:t>
            </a:r>
            <a:r>
              <a:rPr kumimoji="1"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长度相等且对应位置的字符都相等</a:t>
            </a:r>
            <a:r>
              <a:rPr kumimoji="1"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时</a:t>
            </a:r>
            <a:r>
              <a:rPr kumimoji="1" lang="zh-CN" altLang="en-US">
                <a:solidFill>
                  <a:srgbClr val="080808"/>
                </a:solidFill>
                <a:latin typeface="宋体" panose="02010600030101010101" pitchFamily="2" charset="-122"/>
              </a:rPr>
              <a:t>，称这两个串相等。</a:t>
            </a:r>
            <a:endParaRPr kumimoji="1" lang="zh-CN" altLang="en-US" baseline="-6000">
              <a:solidFill>
                <a:srgbClr val="080808"/>
              </a:solidFill>
              <a:latin typeface="宋体" panose="02010600030101010101" pitchFamily="2" charset="-122"/>
            </a:endParaRPr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596900" y="1916113"/>
            <a:ext cx="23050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a=“Bei”</a:t>
            </a: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3563938" y="1916113"/>
            <a:ext cx="15938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b=“Jing”</a:t>
            </a: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5940425" y="1916113"/>
            <a:ext cx="22225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c=“Bei  Jing”</a:t>
            </a: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557213" y="2446338"/>
            <a:ext cx="72675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串名：</a:t>
            </a:r>
            <a:r>
              <a:rPr kumimoji="1" lang="zh-CN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kumimoji="1"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                      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b                        c</a:t>
            </a: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552450" y="2995613"/>
            <a:ext cx="81819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串值：</a:t>
            </a:r>
            <a:r>
              <a:rPr kumimoji="1" lang="zh-CN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Bei                    Jing                  Bei  Jing</a:t>
            </a: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386" name="Rectangle 10"/>
          <p:cNvSpPr>
            <a:spLocks noChangeArrowheads="1"/>
          </p:cNvSpPr>
          <p:nvPr/>
        </p:nvSpPr>
        <p:spPr bwMode="auto">
          <a:xfrm>
            <a:off x="711200" y="3521075"/>
            <a:ext cx="81819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：</a:t>
            </a:r>
            <a:r>
              <a:rPr kumimoji="1" lang="zh-CN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    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3                        4                         8</a:t>
            </a: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 autoUpdateAnimBg="0"/>
      <p:bldP spid="101384" grpId="0" autoUpdateAnimBg="0"/>
      <p:bldP spid="101385" grpId="0" autoUpdateAnimBg="0"/>
      <p:bldP spid="101386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899592" y="260350"/>
            <a:ext cx="3795911" cy="5001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defTabSz="801370">
              <a:lnSpc>
                <a:spcPts val="3875"/>
              </a:lnSpc>
            </a:pPr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BF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算法的特点总结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276" name="Text Box 5"/>
          <p:cNvSpPr txBox="1">
            <a:spLocks noChangeArrowheads="1"/>
          </p:cNvSpPr>
          <p:nvPr/>
        </p:nvSpPr>
        <p:spPr bwMode="auto">
          <a:xfrm>
            <a:off x="971550" y="1268413"/>
            <a:ext cx="4308872" cy="91050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defTabSz="801370">
              <a:lnSpc>
                <a:spcPts val="3015"/>
              </a:lnSpc>
            </a:pP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 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不需要预处理过程；</a:t>
            </a: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801370">
              <a:lnSpc>
                <a:spcPts val="875"/>
              </a:lnSpc>
            </a:pP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801370">
              <a:lnSpc>
                <a:spcPts val="3165"/>
              </a:lnSpc>
            </a:pP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 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只需固定的存储空间；</a:t>
            </a: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277" name="Text Box 6"/>
          <p:cNvSpPr txBox="1">
            <a:spLocks noChangeArrowheads="1"/>
          </p:cNvSpPr>
          <p:nvPr/>
        </p:nvSpPr>
        <p:spPr bwMode="auto">
          <a:xfrm>
            <a:off x="971550" y="2349500"/>
            <a:ext cx="5208157" cy="3975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defTabSz="801370">
              <a:lnSpc>
                <a:spcPts val="3100"/>
              </a:lnSpc>
            </a:pPr>
            <a:r>
              <a:rPr lang="en-US" altLang="zh-CN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 </a:t>
            </a: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滑动窗口的移动每次都为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zh-CN" altLang="en-US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278" name="Text Box 7"/>
          <p:cNvSpPr txBox="1">
            <a:spLocks noChangeArrowheads="1"/>
          </p:cNvSpPr>
          <p:nvPr/>
        </p:nvSpPr>
        <p:spPr bwMode="auto">
          <a:xfrm>
            <a:off x="971868" y="2852738"/>
            <a:ext cx="7775575" cy="34383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defTabSz="801370">
              <a:lnSpc>
                <a:spcPts val="3015"/>
              </a:lnSpc>
            </a:pP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(4) 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算法的时间复杂性为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∙</a:t>
            </a:r>
            <a:r>
              <a:rPr lang="en-US" altLang="zh-CN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801370">
              <a:lnSpc>
                <a:spcPts val="875"/>
              </a:lnSpc>
            </a:pP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801370">
              <a:lnSpc>
                <a:spcPts val="3165"/>
              </a:lnSpc>
            </a:pP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(5) 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最大比较次数为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∙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defTabSz="801370">
              <a:spcAft>
                <a:spcPct val="20000"/>
              </a:spcAft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Example: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T=0000000000000000000…000000001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defTabSz="801370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P=000000001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801370">
              <a:lnSpc>
                <a:spcPts val="3165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由于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计算机处理的信息都是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的串，每个字符的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ASCII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码本身也是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的串，汉字也是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的串，计算机图形等都是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的串组成。因此，在计算机的运算中，模式匹配操作随处可见。而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BF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算法，效率太低了！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323850" y="188913"/>
            <a:ext cx="590433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4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KMP </a:t>
            </a:r>
            <a:r>
              <a:rPr kumimoji="1" lang="zh-CN" altLang="en-US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</a:t>
            </a:r>
            <a:r>
              <a:rPr kumimoji="1" lang="zh-CN" altLang="en-US" sz="4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  <a:endParaRPr kumimoji="1" lang="zh-CN" altLang="en-US" sz="4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676034" y="1945977"/>
            <a:ext cx="7056843" cy="9531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FF0000"/>
              </a:buClr>
              <a:buSzPct val="120000"/>
            </a:pPr>
            <a:r>
              <a:rPr kumimoji="1"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每一轮匹配过程中</a:t>
            </a:r>
            <a:r>
              <a:rPr kumimoji="1"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出现字符比较</a:t>
            </a:r>
            <a:r>
              <a:rPr kumimoji="1"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不等</a:t>
            </a:r>
            <a:r>
              <a:rPr kumimoji="1"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  <a:r>
              <a:rPr kumimoji="1"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失配</a:t>
            </a:r>
            <a:r>
              <a:rPr kumimoji="1"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）时，i 指针需</a:t>
            </a:r>
            <a:r>
              <a:rPr kumimoji="1"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</a:t>
            </a:r>
            <a:r>
              <a:rPr kumimoji="1"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回溯，模式</a:t>
            </a:r>
            <a:r>
              <a:rPr kumimoji="1"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右移</a:t>
            </a:r>
            <a:r>
              <a:rPr kumimoji="1"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</a:t>
            </a:r>
            <a:r>
              <a:rPr kumimoji="1"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1"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250825" y="3284538"/>
            <a:ext cx="2916238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rgbClr val="FF6600"/>
              </a:buClr>
              <a:buSzPct val="120000"/>
              <a:buFont typeface="Wingdings" panose="05000000000000000000" pitchFamily="2" charset="2"/>
              <a:buBlip>
                <a:blip r:embed="rId1"/>
              </a:buBlip>
            </a:pPr>
            <a:r>
              <a:rPr kumimoji="1" lang="en-US" altLang="zh-CN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KMP</a:t>
            </a:r>
            <a:r>
              <a:rPr kumimoji="1" lang="zh-CN" altLang="en-US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kumimoji="1" lang="zh-CN" altLang="en-US" b="1" dirty="0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03" name="Rectangle 7"/>
          <p:cNvSpPr>
            <a:spLocks noChangeArrowheads="1"/>
          </p:cNvSpPr>
          <p:nvPr/>
        </p:nvSpPr>
        <p:spPr bwMode="auto">
          <a:xfrm>
            <a:off x="755576" y="3880941"/>
            <a:ext cx="7632849" cy="22467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/>
            <a:r>
              <a:rPr kumimoji="1" lang="zh-CN" altLang="en-US" dirty="0" smtClean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</a:t>
            </a:r>
            <a:r>
              <a:rPr kumimoji="1" lang="zh-CN" altLang="en-US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本思想：</a:t>
            </a:r>
            <a:r>
              <a:rPr kumimoji="1"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每当一轮匹配过程中出现字符比较不等时</a:t>
            </a:r>
            <a:r>
              <a:rPr kumimoji="1"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</a:t>
            </a:r>
            <a:r>
              <a:rPr kumimoji="1"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针不回溯</a:t>
            </a:r>
            <a:r>
              <a:rPr kumimoji="1"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，而是</a:t>
            </a:r>
            <a:r>
              <a:rPr kumimoji="1"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利用已经得到的“</a:t>
            </a:r>
            <a:r>
              <a:rPr kumimoji="1"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部分匹配</a:t>
            </a:r>
            <a:r>
              <a:rPr kumimoji="1"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”的结果将模式向右滑动一段距</a:t>
            </a:r>
            <a:r>
              <a:rPr kumimoji="1"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 </a:t>
            </a:r>
            <a:r>
              <a:rPr kumimoji="1" lang="zh-CN" alt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</a:t>
            </a:r>
            <a:r>
              <a:rPr kumimoji="1"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，继续进行比较</a:t>
            </a:r>
            <a:r>
              <a:rPr kumimoji="1"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kumimoji="1"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算法，旨在利用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pattern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的内容指导滑动窗口向右滑动距</a:t>
            </a:r>
            <a:r>
              <a:rPr kumimoji="1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离 </a:t>
            </a:r>
            <a:r>
              <a:rPr kumimoji="1" lang="zh-CN" alt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1"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04" name="Rectangle 8"/>
          <p:cNvSpPr>
            <a:spLocks noChangeArrowheads="1"/>
          </p:cNvSpPr>
          <p:nvPr/>
        </p:nvSpPr>
        <p:spPr bwMode="auto">
          <a:xfrm>
            <a:off x="287020" y="1363663"/>
            <a:ext cx="4974695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Clr>
                <a:srgbClr val="FF6600"/>
              </a:buClr>
              <a:buSzPct val="120000"/>
              <a:buFont typeface="Wingdings" panose="05000000000000000000" pitchFamily="2" charset="2"/>
              <a:buBlip>
                <a:blip r:embed="rId1"/>
              </a:buBlip>
            </a:pPr>
            <a:r>
              <a:rPr kumimoji="1" lang="en-US" altLang="zh-CN" dirty="0" smtClean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b="1" dirty="0" smtClean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BF</a:t>
            </a:r>
            <a:r>
              <a:rPr kumimoji="1" lang="zh-CN" altLang="en-US" b="1" dirty="0" smtClean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</a:t>
            </a:r>
            <a:r>
              <a:rPr kumimoji="1" lang="zh-CN" altLang="en-US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匹配算</a:t>
            </a:r>
            <a:r>
              <a:rPr kumimoji="1" lang="zh-CN" altLang="en-US" b="1" dirty="0" smtClean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法存</a:t>
            </a:r>
            <a:r>
              <a:rPr kumimoji="1" lang="zh-CN" altLang="en-US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在的不足：</a:t>
            </a:r>
            <a:endParaRPr kumimoji="1" lang="zh-CN" altLang="en-US" b="1" dirty="0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1" grpId="0" autoUpdateAnimBg="0"/>
      <p:bldP spid="106502" grpId="0" autoUpdateAnimBg="0"/>
      <p:bldP spid="106503" grpId="0" autoUpdateAnimBg="0"/>
      <p:bldP spid="106504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611560" y="260648"/>
            <a:ext cx="6121548" cy="5001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defTabSz="801370">
              <a:lnSpc>
                <a:spcPts val="3875"/>
              </a:lnSpc>
            </a:pPr>
            <a:r>
              <a:rPr lang="en-US" altLang="zh-CN" sz="3600" dirty="0">
                <a:solidFill>
                  <a:schemeClr val="bg1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KMP (Knuth-Morris-Pratt)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787946" y="1700808"/>
            <a:ext cx="7672486" cy="782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defTabSz="801370">
              <a:lnSpc>
                <a:spcPts val="2640"/>
              </a:lnSpc>
              <a:tabLst>
                <a:tab pos="99695" algn="l"/>
                <a:tab pos="400050" algn="l"/>
              </a:tabLst>
            </a:pP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Knuth-Morris-Pratt  (KMP) 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算法发现每个字符对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应的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值仅依赖于模式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本身，与目标对象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无关</a:t>
            </a: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801370">
              <a:lnSpc>
                <a:spcPts val="875"/>
              </a:lnSpc>
              <a:tabLst>
                <a:tab pos="99695" algn="l"/>
                <a:tab pos="400050" algn="l"/>
              </a:tabLst>
            </a:pP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611560" y="260648"/>
            <a:ext cx="6121548" cy="5001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defTabSz="801370">
              <a:lnSpc>
                <a:spcPts val="3875"/>
              </a:lnSpc>
            </a:pPr>
            <a:r>
              <a:rPr lang="en-US" altLang="zh-CN" sz="3600" dirty="0">
                <a:solidFill>
                  <a:schemeClr val="bg1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KMP (Knuth-Morris-Pratt)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787946" y="1700808"/>
            <a:ext cx="7672486" cy="782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defTabSz="801370">
              <a:lnSpc>
                <a:spcPts val="2640"/>
              </a:lnSpc>
              <a:tabLst>
                <a:tab pos="99695" algn="l"/>
                <a:tab pos="400050" algn="l"/>
              </a:tabLst>
            </a:pP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Knuth-Morris-Pratt  (KMP) 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算法发现每个字符对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应的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值仅依赖于模式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本身，与目标对象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无关</a:t>
            </a: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801370">
              <a:lnSpc>
                <a:spcPts val="875"/>
              </a:lnSpc>
              <a:tabLst>
                <a:tab pos="99695" algn="l"/>
                <a:tab pos="400050" algn="l"/>
              </a:tabLst>
            </a:pP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67932" y="2708920"/>
            <a:ext cx="7467252" cy="126957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defTabSz="801370">
              <a:lnSpc>
                <a:spcPts val="875"/>
              </a:lnSpc>
              <a:tabLst>
                <a:tab pos="99695" algn="l"/>
                <a:tab pos="400050" algn="l"/>
              </a:tabLst>
            </a:pP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defTabSz="801370">
              <a:lnSpc>
                <a:spcPts val="2665"/>
              </a:lnSpc>
              <a:buFont typeface="Wingdings" panose="05000000000000000000" pitchFamily="2" charset="2"/>
              <a:buChar char="p"/>
              <a:tabLst>
                <a:tab pos="99695" algn="l"/>
                <a:tab pos="400050" algn="l"/>
              </a:tabLst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1970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Cook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在进行抽象机的理论研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究时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了在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最差情况下模式匹配可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n+m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时间内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</a:t>
            </a: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801370">
              <a:lnSpc>
                <a:spcPts val="875"/>
              </a:lnSpc>
              <a:tabLst>
                <a:tab pos="99695" algn="l"/>
                <a:tab pos="400050" algn="l"/>
              </a:tabLst>
            </a:pP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611560" y="260648"/>
            <a:ext cx="6121548" cy="5001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defTabSz="801370">
              <a:lnSpc>
                <a:spcPts val="3875"/>
              </a:lnSpc>
            </a:pPr>
            <a:r>
              <a:rPr lang="en-US" altLang="zh-CN" sz="3600" dirty="0">
                <a:solidFill>
                  <a:schemeClr val="bg1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KMP (Knuth-Morris-Pratt)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787946" y="1700808"/>
            <a:ext cx="7672486" cy="782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defTabSz="801370">
              <a:lnSpc>
                <a:spcPts val="2640"/>
              </a:lnSpc>
              <a:tabLst>
                <a:tab pos="99695" algn="l"/>
                <a:tab pos="400050" algn="l"/>
              </a:tabLst>
            </a:pP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Knuth-Morris-Pratt  (KMP) 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算法发现每个字符对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应的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值仅依赖于模式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本身，与目标对象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无关</a:t>
            </a: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801370">
              <a:lnSpc>
                <a:spcPts val="875"/>
              </a:lnSpc>
              <a:tabLst>
                <a:tab pos="99695" algn="l"/>
                <a:tab pos="400050" algn="l"/>
              </a:tabLst>
            </a:pP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81568" y="4204345"/>
            <a:ext cx="7606856" cy="160300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defTabSz="801370">
              <a:lnSpc>
                <a:spcPts val="875"/>
              </a:lnSpc>
              <a:tabLst>
                <a:tab pos="99695" algn="l"/>
                <a:tab pos="400050" algn="l"/>
              </a:tabLst>
            </a:pP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defTabSz="801370">
              <a:lnSpc>
                <a:spcPts val="2850"/>
              </a:lnSpc>
              <a:buFont typeface="Wingdings" panose="05000000000000000000" pitchFamily="2" charset="2"/>
              <a:buChar char="p"/>
              <a:tabLst>
                <a:tab pos="99695" algn="l"/>
                <a:tab pos="400050" algn="l"/>
              </a:tabLst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此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nuth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ratt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以此理论为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，构造了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一种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方法来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n+m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内进行模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式匹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配，与此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同时，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orris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在开发文本编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辑器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时为了避免在检索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文本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时的回溯也得到了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同样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的算法</a:t>
            </a: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67932" y="2708920"/>
            <a:ext cx="7467252" cy="126957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defTabSz="801370">
              <a:lnSpc>
                <a:spcPts val="875"/>
              </a:lnSpc>
              <a:tabLst>
                <a:tab pos="99695" algn="l"/>
                <a:tab pos="400050" algn="l"/>
              </a:tabLst>
            </a:pP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defTabSz="801370">
              <a:lnSpc>
                <a:spcPts val="2665"/>
              </a:lnSpc>
              <a:buFont typeface="Wingdings" panose="05000000000000000000" pitchFamily="2" charset="2"/>
              <a:buChar char="p"/>
              <a:tabLst>
                <a:tab pos="99695" algn="l"/>
                <a:tab pos="400050" algn="l"/>
              </a:tabLst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1970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Cook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在进行抽象机的理论研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究时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了在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最差情况下模式匹配可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n+m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时间内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</a:t>
            </a: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801370">
              <a:lnSpc>
                <a:spcPts val="875"/>
              </a:lnSpc>
              <a:tabLst>
                <a:tab pos="99695" algn="l"/>
                <a:tab pos="400050" algn="l"/>
              </a:tabLst>
            </a:pP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7391400" cy="563563"/>
          </a:xfrm>
        </p:spPr>
        <p:txBody>
          <a:bodyPr/>
          <a:lstStyle/>
          <a:p>
            <a:pPr eaLnBrk="1" hangingPunct="1"/>
            <a:r>
              <a:rPr lang="en-US" altLang="zh-CN" sz="3600" b="0" dirty="0" smtClean="0">
                <a:ea typeface="宋体" panose="02010600030101010101" pitchFamily="2" charset="-122"/>
              </a:rPr>
              <a:t>KMP</a:t>
            </a:r>
            <a:r>
              <a:rPr lang="zh-CN" altLang="en-US" sz="3600" dirty="0" smtClean="0">
                <a:ea typeface="宋体" panose="02010600030101010101" pitchFamily="2" charset="-122"/>
              </a:rPr>
              <a:t>算法示例</a:t>
            </a:r>
            <a:endParaRPr lang="en-US" altLang="zh-CN" sz="3600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62564" name="Group 100"/>
          <p:cNvGraphicFramePr>
            <a:graphicFrameLocks noGrp="1"/>
          </p:cNvGraphicFramePr>
          <p:nvPr/>
        </p:nvGraphicFramePr>
        <p:xfrm>
          <a:off x="-36512" y="1844675"/>
          <a:ext cx="9077325" cy="365760"/>
        </p:xfrm>
        <a:graphic>
          <a:graphicData uri="http://schemas.openxmlformats.org/drawingml/2006/table">
            <a:tbl>
              <a:tblPr/>
              <a:tblGrid>
                <a:gridCol w="465138"/>
                <a:gridCol w="430212"/>
                <a:gridCol w="430213"/>
                <a:gridCol w="403225"/>
                <a:gridCol w="458787"/>
                <a:gridCol w="431800"/>
                <a:gridCol w="428625"/>
                <a:gridCol w="431800"/>
                <a:gridCol w="430213"/>
                <a:gridCol w="431800"/>
                <a:gridCol w="428625"/>
                <a:gridCol w="431800"/>
                <a:gridCol w="431800"/>
                <a:gridCol w="430212"/>
                <a:gridCol w="430213"/>
                <a:gridCol w="430212"/>
                <a:gridCol w="431800"/>
                <a:gridCol w="428625"/>
                <a:gridCol w="431800"/>
                <a:gridCol w="428625"/>
                <a:gridCol w="4318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2563" name="Group 99"/>
          <p:cNvGraphicFramePr>
            <a:graphicFrameLocks noGrp="1"/>
          </p:cNvGraphicFramePr>
          <p:nvPr/>
        </p:nvGraphicFramePr>
        <p:xfrm>
          <a:off x="1693863" y="2996952"/>
          <a:ext cx="3463925" cy="365760"/>
        </p:xfrm>
        <a:graphic>
          <a:graphicData uri="http://schemas.openxmlformats.org/drawingml/2006/table">
            <a:tbl>
              <a:tblPr/>
              <a:tblGrid>
                <a:gridCol w="500063"/>
                <a:gridCol w="423862"/>
                <a:gridCol w="422275"/>
                <a:gridCol w="423863"/>
                <a:gridCol w="423862"/>
                <a:gridCol w="423863"/>
                <a:gridCol w="422275"/>
                <a:gridCol w="423862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8435" name="AutoShape 74"/>
          <p:cNvCxnSpPr>
            <a:cxnSpLocks noChangeShapeType="1"/>
          </p:cNvCxnSpPr>
          <p:nvPr/>
        </p:nvCxnSpPr>
        <p:spPr bwMode="auto">
          <a:xfrm>
            <a:off x="2339752" y="2245608"/>
            <a:ext cx="0" cy="68714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</p:spPr>
      </p:cxnSp>
      <p:cxnSp>
        <p:nvCxnSpPr>
          <p:cNvPr id="58436" name="AutoShape 75"/>
          <p:cNvCxnSpPr>
            <a:cxnSpLocks noChangeShapeType="1"/>
            <a:stCxn id="62564" idx="2"/>
          </p:cNvCxnSpPr>
          <p:nvPr/>
        </p:nvCxnSpPr>
        <p:spPr bwMode="auto">
          <a:xfrm>
            <a:off x="4502150" y="2210435"/>
            <a:ext cx="0" cy="7223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</p:spPr>
      </p:cxnSp>
      <p:sp>
        <p:nvSpPr>
          <p:cNvPr id="58437" name="Text Box 76"/>
          <p:cNvSpPr txBox="1">
            <a:spLocks noChangeArrowheads="1"/>
          </p:cNvSpPr>
          <p:nvPr/>
        </p:nvSpPr>
        <p:spPr bwMode="auto">
          <a:xfrm>
            <a:off x="5271815" y="2384053"/>
            <a:ext cx="668337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fail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58438" name="AutoShape 77"/>
          <p:cNvCxnSpPr>
            <a:cxnSpLocks noChangeShapeType="1"/>
          </p:cNvCxnSpPr>
          <p:nvPr/>
        </p:nvCxnSpPr>
        <p:spPr bwMode="auto">
          <a:xfrm flipH="1">
            <a:off x="4644008" y="2564904"/>
            <a:ext cx="627808" cy="7813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</p:cxnSp>
      <p:graphicFrame>
        <p:nvGraphicFramePr>
          <p:cNvPr id="128107" name="Group 107"/>
          <p:cNvGraphicFramePr>
            <a:graphicFrameLocks noGrp="1"/>
          </p:cNvGraphicFramePr>
          <p:nvPr/>
        </p:nvGraphicFramePr>
        <p:xfrm>
          <a:off x="2557463" y="4146351"/>
          <a:ext cx="3463925" cy="365760"/>
        </p:xfrm>
        <a:graphic>
          <a:graphicData uri="http://schemas.openxmlformats.org/drawingml/2006/table">
            <a:tbl>
              <a:tblPr/>
              <a:tblGrid>
                <a:gridCol w="500063"/>
                <a:gridCol w="423862"/>
                <a:gridCol w="422275"/>
                <a:gridCol w="423863"/>
                <a:gridCol w="423862"/>
                <a:gridCol w="423863"/>
                <a:gridCol w="422275"/>
                <a:gridCol w="423862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8459" name="AutoShape 101"/>
          <p:cNvCxnSpPr>
            <a:cxnSpLocks noChangeShapeType="1"/>
          </p:cNvCxnSpPr>
          <p:nvPr/>
        </p:nvCxnSpPr>
        <p:spPr bwMode="auto">
          <a:xfrm flipH="1" flipV="1">
            <a:off x="3275013" y="3356992"/>
            <a:ext cx="843" cy="792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</p:spPr>
      </p:cxnSp>
      <p:sp>
        <p:nvSpPr>
          <p:cNvPr id="58461" name="Text Box 103"/>
          <p:cNvSpPr txBox="1">
            <a:spLocks noChangeArrowheads="1"/>
          </p:cNvSpPr>
          <p:nvPr/>
        </p:nvSpPr>
        <p:spPr bwMode="auto">
          <a:xfrm>
            <a:off x="2479186" y="3606165"/>
            <a:ext cx="72487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</a:rPr>
              <a:t>reuse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58463" name="Rectangle 98"/>
          <p:cNvSpPr>
            <a:spLocks noChangeArrowheads="1"/>
          </p:cNvSpPr>
          <p:nvPr/>
        </p:nvSpPr>
        <p:spPr bwMode="auto">
          <a:xfrm>
            <a:off x="6227763" y="2924944"/>
            <a:ext cx="1293813" cy="365125"/>
          </a:xfrm>
          <a:prstGeom prst="rect">
            <a:avLst/>
          </a:prstGeom>
          <a:noFill/>
          <a:ln w="38100" cmpd="thinThick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</a:rPr>
              <a:t>=10,  j=6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8464" name="Rectangle 100"/>
          <p:cNvSpPr>
            <a:spLocks noChangeArrowheads="1"/>
          </p:cNvSpPr>
          <p:nvPr/>
        </p:nvSpPr>
        <p:spPr bwMode="auto">
          <a:xfrm>
            <a:off x="813520" y="5113187"/>
            <a:ext cx="7540526" cy="738664"/>
          </a:xfrm>
          <a:prstGeom prst="rect">
            <a:avLst/>
          </a:prstGeom>
          <a:noFill/>
          <a:ln w="38100" cmpd="thinThick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所以，只要比对是在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 = 6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的时候失败，我们就可以将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改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成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不变。然后从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继续进行比对。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465" name="Rectangle 101"/>
          <p:cNvSpPr>
            <a:spLocks noChangeArrowheads="1"/>
          </p:cNvSpPr>
          <p:nvPr/>
        </p:nvSpPr>
        <p:spPr bwMode="auto">
          <a:xfrm>
            <a:off x="6516688" y="4005064"/>
            <a:ext cx="1881925" cy="738664"/>
          </a:xfrm>
          <a:prstGeom prst="rect">
            <a:avLst/>
          </a:prstGeom>
          <a:noFill/>
          <a:ln w="38100" cmpd="thinThick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400" b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=10 </a:t>
            </a:r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不变</a:t>
            </a:r>
            <a:r>
              <a:rPr lang="zh-CN" altLang="en-US" sz="2400" b="1" dirty="0">
                <a:latin typeface="Times New Roman" panose="02020603050405020304" pitchFamily="18" charset="0"/>
              </a:rPr>
              <a:t>）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</a:rPr>
              <a:t>j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变</a:t>
            </a:r>
            <a:r>
              <a:rPr lang="zh-CN" altLang="en-US" sz="2400" b="1" dirty="0">
                <a:latin typeface="Times New Roman" panose="02020603050405020304" pitchFamily="18" charset="0"/>
              </a:rPr>
              <a:t>为</a:t>
            </a:r>
            <a:r>
              <a:rPr lang="en-US" altLang="zh-CN" sz="2400" b="1" dirty="0">
                <a:latin typeface="Times New Roman" panose="02020603050405020304" pitchFamily="18" charset="0"/>
              </a:rPr>
              <a:t>4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cxnSp>
        <p:nvCxnSpPr>
          <p:cNvPr id="31" name="AutoShape 101"/>
          <p:cNvCxnSpPr>
            <a:cxnSpLocks noChangeShapeType="1"/>
          </p:cNvCxnSpPr>
          <p:nvPr/>
        </p:nvCxnSpPr>
        <p:spPr bwMode="auto">
          <a:xfrm flipV="1">
            <a:off x="3707904" y="3356992"/>
            <a:ext cx="0" cy="792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</p:spPr>
      </p:cxnSp>
      <p:cxnSp>
        <p:nvCxnSpPr>
          <p:cNvPr id="32" name="AutoShape 101"/>
          <p:cNvCxnSpPr>
            <a:cxnSpLocks noChangeShapeType="1"/>
          </p:cNvCxnSpPr>
          <p:nvPr/>
        </p:nvCxnSpPr>
        <p:spPr bwMode="auto">
          <a:xfrm flipV="1">
            <a:off x="4090988" y="3356992"/>
            <a:ext cx="0" cy="792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</p:spPr>
      </p:cxnSp>
      <p:sp>
        <p:nvSpPr>
          <p:cNvPr id="38" name="Text Box 76"/>
          <p:cNvSpPr txBox="1">
            <a:spLocks noChangeArrowheads="1"/>
          </p:cNvSpPr>
          <p:nvPr/>
        </p:nvSpPr>
        <p:spPr bwMode="auto">
          <a:xfrm>
            <a:off x="4181883" y="1383159"/>
            <a:ext cx="66833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" name="Text Box 76"/>
          <p:cNvSpPr txBox="1">
            <a:spLocks noChangeArrowheads="1"/>
          </p:cNvSpPr>
          <p:nvPr/>
        </p:nvSpPr>
        <p:spPr bwMode="auto">
          <a:xfrm>
            <a:off x="4191695" y="3284984"/>
            <a:ext cx="66833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" name="Text Box 76"/>
          <p:cNvSpPr txBox="1">
            <a:spLocks noChangeArrowheads="1"/>
          </p:cNvSpPr>
          <p:nvPr/>
        </p:nvSpPr>
        <p:spPr bwMode="auto">
          <a:xfrm>
            <a:off x="4214750" y="4452399"/>
            <a:ext cx="66833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" name="Rectangle 100"/>
          <p:cNvSpPr>
            <a:spLocks noChangeArrowheads="1"/>
          </p:cNvSpPr>
          <p:nvPr/>
        </p:nvSpPr>
        <p:spPr bwMode="auto">
          <a:xfrm>
            <a:off x="808831" y="6011996"/>
            <a:ext cx="7078861" cy="369332"/>
          </a:xfrm>
          <a:prstGeom prst="rect">
            <a:avLst/>
          </a:prstGeom>
          <a:noFill/>
          <a:ln w="38100" cmpd="thinThick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但我们怎么知道在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j=6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时失败，应把</a:t>
            </a: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改成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而不是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7391400" cy="563563"/>
          </a:xfrm>
        </p:spPr>
        <p:txBody>
          <a:bodyPr/>
          <a:lstStyle/>
          <a:p>
            <a:pPr eaLnBrk="1" hangingPunct="1"/>
            <a:r>
              <a:rPr lang="en-US" altLang="zh-CN" sz="3600" b="0" dirty="0" smtClean="0">
                <a:ea typeface="宋体" panose="02010600030101010101" pitchFamily="2" charset="-122"/>
              </a:rPr>
              <a:t>KMP</a:t>
            </a:r>
            <a:r>
              <a:rPr lang="zh-CN" altLang="en-US" sz="3600" dirty="0" smtClean="0">
                <a:ea typeface="宋体" panose="02010600030101010101" pitchFamily="2" charset="-122"/>
              </a:rPr>
              <a:t>算法思想</a:t>
            </a:r>
            <a:endParaRPr lang="en-US" altLang="zh-CN" sz="3600" dirty="0" smtClean="0">
              <a:ea typeface="宋体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619672" y="2743181"/>
            <a:ext cx="4824536" cy="432048"/>
          </a:xfrm>
          <a:prstGeom prst="rect">
            <a:avLst/>
          </a:prstGeom>
          <a:solidFill>
            <a:schemeClr val="bg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3484" y="275915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</a:t>
            </a:r>
            <a:endParaRPr lang="en-US" sz="2000" dirty="0"/>
          </a:p>
        </p:txBody>
      </p:sp>
      <p:sp>
        <p:nvSpPr>
          <p:cNvPr id="49" name="Rectangle 48"/>
          <p:cNvSpPr/>
          <p:nvPr/>
        </p:nvSpPr>
        <p:spPr bwMode="auto">
          <a:xfrm>
            <a:off x="732542" y="1904320"/>
            <a:ext cx="7871906" cy="432048"/>
          </a:xfrm>
          <a:prstGeom prst="rect">
            <a:avLst/>
          </a:prstGeom>
          <a:solidFill>
            <a:schemeClr val="bg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1808" y="1920299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T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7391400" cy="563563"/>
          </a:xfrm>
        </p:spPr>
        <p:txBody>
          <a:bodyPr/>
          <a:lstStyle/>
          <a:p>
            <a:pPr eaLnBrk="1" hangingPunct="1"/>
            <a:r>
              <a:rPr lang="en-US" altLang="zh-CN" sz="3600" b="0" dirty="0" smtClean="0">
                <a:ea typeface="宋体" panose="02010600030101010101" pitchFamily="2" charset="-122"/>
              </a:rPr>
              <a:t>KMP</a:t>
            </a:r>
            <a:r>
              <a:rPr lang="zh-CN" altLang="en-US" sz="3600" dirty="0" smtClean="0">
                <a:ea typeface="宋体" panose="02010600030101010101" pitchFamily="2" charset="-122"/>
              </a:rPr>
              <a:t>算法思想</a:t>
            </a:r>
            <a:endParaRPr lang="en-US" altLang="zh-CN" sz="3600" dirty="0" smtClean="0">
              <a:ea typeface="宋体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619672" y="2743181"/>
            <a:ext cx="4824536" cy="432048"/>
          </a:xfrm>
          <a:prstGeom prst="rect">
            <a:avLst/>
          </a:prstGeom>
          <a:solidFill>
            <a:schemeClr val="bg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3484" y="275915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19672" y="2743181"/>
            <a:ext cx="1008112" cy="432048"/>
          </a:xfrm>
          <a:prstGeom prst="rect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abcde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419872" y="2743181"/>
            <a:ext cx="1008112" cy="432048"/>
          </a:xfrm>
          <a:prstGeom prst="rect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abcde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32542" y="1904320"/>
            <a:ext cx="7871906" cy="432048"/>
          </a:xfrm>
          <a:prstGeom prst="rect">
            <a:avLst/>
          </a:prstGeom>
          <a:solidFill>
            <a:schemeClr val="bg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1808" y="1920299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T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7391400" cy="563563"/>
          </a:xfrm>
        </p:spPr>
        <p:txBody>
          <a:bodyPr/>
          <a:lstStyle/>
          <a:p>
            <a:pPr eaLnBrk="1" hangingPunct="1"/>
            <a:r>
              <a:rPr lang="en-US" altLang="zh-CN" sz="3600" b="0" dirty="0" smtClean="0">
                <a:ea typeface="宋体" panose="02010600030101010101" pitchFamily="2" charset="-122"/>
              </a:rPr>
              <a:t>KMP</a:t>
            </a:r>
            <a:r>
              <a:rPr lang="zh-CN" altLang="en-US" sz="3600" dirty="0" smtClean="0">
                <a:ea typeface="宋体" panose="02010600030101010101" pitchFamily="2" charset="-122"/>
              </a:rPr>
              <a:t>算法思想</a:t>
            </a:r>
            <a:endParaRPr lang="en-US" altLang="zh-CN" sz="3600" dirty="0" smtClean="0">
              <a:ea typeface="宋体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619672" y="2743181"/>
            <a:ext cx="4824536" cy="432048"/>
          </a:xfrm>
          <a:prstGeom prst="rect">
            <a:avLst/>
          </a:prstGeom>
          <a:solidFill>
            <a:schemeClr val="bg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3484" y="275915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19672" y="2743181"/>
            <a:ext cx="1008112" cy="432048"/>
          </a:xfrm>
          <a:prstGeom prst="rect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abcde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4716016" y="2759150"/>
            <a:ext cx="0" cy="400110"/>
          </a:xfrm>
          <a:prstGeom prst="line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8" name="Rectangle 27"/>
          <p:cNvSpPr/>
          <p:nvPr/>
        </p:nvSpPr>
        <p:spPr bwMode="auto">
          <a:xfrm>
            <a:off x="3419872" y="2743181"/>
            <a:ext cx="1008112" cy="432048"/>
          </a:xfrm>
          <a:prstGeom prst="rect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abcde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4572000" y="3175229"/>
            <a:ext cx="0" cy="576064"/>
          </a:xfrm>
          <a:prstGeom prst="straightConnector1">
            <a:avLst/>
          </a:prstGeom>
          <a:solidFill>
            <a:schemeClr val="accent1"/>
          </a:solidFill>
          <a:ln w="38100" cap="flat" cmpd="thinThick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10" name="TextBox 9"/>
          <p:cNvSpPr txBox="1"/>
          <p:nvPr/>
        </p:nvSpPr>
        <p:spPr>
          <a:xfrm>
            <a:off x="4644008" y="3412739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果比对在此失败</a:t>
            </a:r>
            <a:endParaRPr lang="en-US" sz="1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7" name="Straight Connector 46"/>
          <p:cNvCxnSpPr/>
          <p:nvPr/>
        </p:nvCxnSpPr>
        <p:spPr bwMode="auto">
          <a:xfrm>
            <a:off x="2915816" y="2759150"/>
            <a:ext cx="0" cy="400110"/>
          </a:xfrm>
          <a:prstGeom prst="line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9" name="Rectangle 48"/>
          <p:cNvSpPr/>
          <p:nvPr/>
        </p:nvSpPr>
        <p:spPr bwMode="auto">
          <a:xfrm>
            <a:off x="732542" y="1904320"/>
            <a:ext cx="7871906" cy="432048"/>
          </a:xfrm>
          <a:prstGeom prst="rect">
            <a:avLst/>
          </a:prstGeom>
          <a:solidFill>
            <a:schemeClr val="bg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1808" y="1920299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T</a:t>
            </a:r>
            <a:endParaRPr lang="en-US" sz="2000" dirty="0"/>
          </a:p>
        </p:txBody>
      </p:sp>
      <p:cxnSp>
        <p:nvCxnSpPr>
          <p:cNvPr id="52" name="Straight Arrow Connector 51"/>
          <p:cNvCxnSpPr/>
          <p:nvPr/>
        </p:nvCxnSpPr>
        <p:spPr bwMode="auto">
          <a:xfrm>
            <a:off x="4572000" y="1560398"/>
            <a:ext cx="0" cy="343922"/>
          </a:xfrm>
          <a:prstGeom prst="straightConnector1">
            <a:avLst/>
          </a:prstGeom>
          <a:solidFill>
            <a:schemeClr val="accent1"/>
          </a:solidFill>
          <a:ln w="38100" cap="flat" cmpd="thinThick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53" name="TextBox 52"/>
          <p:cNvSpPr txBox="1"/>
          <p:nvPr/>
        </p:nvSpPr>
        <p:spPr>
          <a:xfrm>
            <a:off x="4462420" y="1061423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rgbClr val="FF0000"/>
                </a:solidFill>
              </a:rPr>
              <a:t>i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 bwMode="auto">
          <a:xfrm>
            <a:off x="4716016" y="1916832"/>
            <a:ext cx="0" cy="400110"/>
          </a:xfrm>
          <a:prstGeom prst="line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5" name="TextBox 54"/>
          <p:cNvSpPr txBox="1"/>
          <p:nvPr/>
        </p:nvSpPr>
        <p:spPr>
          <a:xfrm>
            <a:off x="4432765" y="272459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y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4403110" y="192018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x</a:t>
            </a:r>
            <a:endParaRPr lang="en-US" sz="2000" dirty="0"/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4427984" y="1916832"/>
            <a:ext cx="0" cy="400110"/>
          </a:xfrm>
          <a:prstGeom prst="line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7391400" cy="563563"/>
          </a:xfrm>
        </p:spPr>
        <p:txBody>
          <a:bodyPr/>
          <a:lstStyle/>
          <a:p>
            <a:pPr eaLnBrk="1" hangingPunct="1"/>
            <a:r>
              <a:rPr lang="en-US" altLang="zh-CN" sz="3600" b="0" dirty="0" smtClean="0">
                <a:ea typeface="宋体" panose="02010600030101010101" pitchFamily="2" charset="-122"/>
              </a:rPr>
              <a:t>KMP</a:t>
            </a:r>
            <a:r>
              <a:rPr lang="zh-CN" altLang="en-US" sz="3600" dirty="0" smtClean="0">
                <a:ea typeface="宋体" panose="02010600030101010101" pitchFamily="2" charset="-122"/>
              </a:rPr>
              <a:t>算法思想</a:t>
            </a:r>
            <a:endParaRPr lang="en-US" altLang="zh-CN" sz="3600" dirty="0" smtClean="0">
              <a:ea typeface="宋体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619672" y="2743181"/>
            <a:ext cx="4824536" cy="432048"/>
          </a:xfrm>
          <a:prstGeom prst="rect">
            <a:avLst/>
          </a:prstGeom>
          <a:solidFill>
            <a:schemeClr val="bg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3484" y="275915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19672" y="2743181"/>
            <a:ext cx="1008112" cy="432048"/>
          </a:xfrm>
          <a:prstGeom prst="rect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abcde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4716016" y="2759150"/>
            <a:ext cx="0" cy="400110"/>
          </a:xfrm>
          <a:prstGeom prst="line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8" name="Rectangle 27"/>
          <p:cNvSpPr/>
          <p:nvPr/>
        </p:nvSpPr>
        <p:spPr bwMode="auto">
          <a:xfrm>
            <a:off x="3419872" y="2743181"/>
            <a:ext cx="1008112" cy="432048"/>
          </a:xfrm>
          <a:prstGeom prst="rect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abcde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4572000" y="3175229"/>
            <a:ext cx="0" cy="576064"/>
          </a:xfrm>
          <a:prstGeom prst="straightConnector1">
            <a:avLst/>
          </a:prstGeom>
          <a:solidFill>
            <a:schemeClr val="accent1"/>
          </a:solidFill>
          <a:ln w="38100" cap="flat" cmpd="thinThick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10" name="TextBox 9"/>
          <p:cNvSpPr txBox="1"/>
          <p:nvPr/>
        </p:nvSpPr>
        <p:spPr>
          <a:xfrm>
            <a:off x="4644008" y="3412739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果比对在此失败</a:t>
            </a:r>
            <a:endParaRPr lang="en-US" sz="1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3419872" y="3293984"/>
            <a:ext cx="504056" cy="169277"/>
          </a:xfrm>
          <a:prstGeom prst="line">
            <a:avLst/>
          </a:prstGeom>
          <a:solidFill>
            <a:schemeClr val="accent1"/>
          </a:solidFill>
          <a:ln w="38100" cap="flat" cmpd="thinThick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" name="Straight Connector 14"/>
          <p:cNvCxnSpPr/>
          <p:nvPr/>
        </p:nvCxnSpPr>
        <p:spPr bwMode="auto">
          <a:xfrm flipV="1">
            <a:off x="3923928" y="3344506"/>
            <a:ext cx="458119" cy="118755"/>
          </a:xfrm>
          <a:prstGeom prst="line">
            <a:avLst/>
          </a:prstGeom>
          <a:solidFill>
            <a:schemeClr val="accent1"/>
          </a:solidFill>
          <a:ln w="38100" cap="flat" cmpd="thinThick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7" name="TextBox 36"/>
          <p:cNvSpPr txBox="1"/>
          <p:nvPr/>
        </p:nvSpPr>
        <p:spPr>
          <a:xfrm>
            <a:off x="3325408" y="351378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比对在这里</a:t>
            </a:r>
            <a:endParaRPr lang="en-US" altLang="zh-CN" sz="16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一定成功</a:t>
            </a:r>
            <a:endParaRPr lang="en-US" sz="16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7" name="Straight Connector 46"/>
          <p:cNvCxnSpPr/>
          <p:nvPr/>
        </p:nvCxnSpPr>
        <p:spPr bwMode="auto">
          <a:xfrm>
            <a:off x="2915816" y="2759150"/>
            <a:ext cx="0" cy="400110"/>
          </a:xfrm>
          <a:prstGeom prst="line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9" name="Rectangle 48"/>
          <p:cNvSpPr/>
          <p:nvPr/>
        </p:nvSpPr>
        <p:spPr bwMode="auto">
          <a:xfrm>
            <a:off x="732542" y="1904320"/>
            <a:ext cx="7871906" cy="432048"/>
          </a:xfrm>
          <a:prstGeom prst="rect">
            <a:avLst/>
          </a:prstGeom>
          <a:solidFill>
            <a:schemeClr val="bg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1808" y="1920299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T</a:t>
            </a:r>
            <a:endParaRPr lang="en-US" sz="2000" dirty="0"/>
          </a:p>
        </p:txBody>
      </p:sp>
      <p:sp>
        <p:nvSpPr>
          <p:cNvPr id="51" name="Rectangle 50"/>
          <p:cNvSpPr/>
          <p:nvPr/>
        </p:nvSpPr>
        <p:spPr bwMode="auto">
          <a:xfrm>
            <a:off x="3419872" y="1916832"/>
            <a:ext cx="1008112" cy="432048"/>
          </a:xfrm>
          <a:prstGeom prst="rect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abcde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" name="Straight Arrow Connector 51"/>
          <p:cNvCxnSpPr/>
          <p:nvPr/>
        </p:nvCxnSpPr>
        <p:spPr bwMode="auto">
          <a:xfrm>
            <a:off x="4572000" y="1560398"/>
            <a:ext cx="0" cy="343922"/>
          </a:xfrm>
          <a:prstGeom prst="straightConnector1">
            <a:avLst/>
          </a:prstGeom>
          <a:solidFill>
            <a:schemeClr val="accent1"/>
          </a:solidFill>
          <a:ln w="38100" cap="flat" cmpd="thinThick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53" name="TextBox 52"/>
          <p:cNvSpPr txBox="1"/>
          <p:nvPr/>
        </p:nvSpPr>
        <p:spPr>
          <a:xfrm>
            <a:off x="4462420" y="1061423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rgbClr val="FF0000"/>
                </a:solidFill>
              </a:rPr>
              <a:t>i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 bwMode="auto">
          <a:xfrm>
            <a:off x="4716016" y="1916832"/>
            <a:ext cx="0" cy="400110"/>
          </a:xfrm>
          <a:prstGeom prst="line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5" name="TextBox 54"/>
          <p:cNvSpPr txBox="1"/>
          <p:nvPr/>
        </p:nvSpPr>
        <p:spPr>
          <a:xfrm>
            <a:off x="4432765" y="272459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y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4403110" y="192018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x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0" y="188913"/>
            <a:ext cx="6588125" cy="5953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None/>
            </a:pPr>
            <a:r>
              <a:rPr kumimoji="1" lang="zh-CN" altLang="en-US"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二、串的抽象数据类型定义</a:t>
            </a:r>
            <a:endParaRPr kumimoji="1" lang="zh-CN" altLang="en-US" sz="36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95288" y="1506538"/>
            <a:ext cx="81343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Clr>
                <a:srgbClr val="FF6600"/>
              </a:buClr>
              <a:buSzPct val="120000"/>
              <a:buFont typeface="Wingdings" panose="05000000000000000000" pitchFamily="2" charset="2"/>
              <a:buBlip>
                <a:blip r:embed="rId1"/>
              </a:buBlip>
            </a:pPr>
            <a:r>
              <a:rPr kumimoji="1"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串也是线性结构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，它的逻辑结构与线性表相似。</a:t>
            </a:r>
            <a:endParaRPr kumimoji="1"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395288" y="2492375"/>
            <a:ext cx="8229600" cy="30759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lnSpc>
                <a:spcPct val="140000"/>
              </a:lnSpc>
              <a:buClr>
                <a:srgbClr val="FF6600"/>
              </a:buClr>
              <a:buSzPct val="120000"/>
              <a:buFont typeface="Wingdings" panose="05000000000000000000" pitchFamily="2" charset="2"/>
              <a:buBlip>
                <a:blip r:embed="rId1"/>
              </a:buBlip>
            </a:pPr>
            <a:r>
              <a:rPr kumimoji="1" lang="en-US" altLang="zh-CN" b="1">
                <a:solidFill>
                  <a:schemeClr val="folHlink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b="1">
                <a:solidFill>
                  <a:schemeClr val="hlink"/>
                </a:solidFill>
                <a:latin typeface="宋体" panose="02010600030101010101" pitchFamily="2" charset="-122"/>
              </a:rPr>
              <a:t>区别：</a:t>
            </a:r>
            <a:endParaRPr kumimoji="1" lang="zh-CN" altLang="en-US" b="1">
              <a:solidFill>
                <a:schemeClr val="hlink"/>
              </a:solidFill>
              <a:latin typeface="宋体" panose="02010600030101010101" pitchFamily="2" charset="-122"/>
            </a:endParaRPr>
          </a:p>
          <a:p>
            <a:pPr eaLnBrk="0" hangingPunct="0">
              <a:lnSpc>
                <a:spcPct val="140000"/>
              </a:lnSpc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kumimoji="1"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  </a:t>
            </a:r>
            <a:r>
              <a:rPr kumimoji="1"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kumimoji="1"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、</a:t>
            </a:r>
            <a:r>
              <a:rPr kumimoji="1"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串的数据对象约束为字符集</a:t>
            </a:r>
            <a:r>
              <a:rPr kumimoji="1"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kumimoji="1"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>
              <a:lnSpc>
                <a:spcPct val="140000"/>
              </a:lnSpc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kumimoji="1"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kumimoji="1"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、在</a:t>
            </a:r>
            <a:r>
              <a:rPr kumimoji="1"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线性表</a:t>
            </a:r>
            <a:r>
              <a:rPr kumimoji="1"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的基本操作中，</a:t>
            </a:r>
            <a:r>
              <a:rPr kumimoji="1"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大多以单个元素为操作对象</a:t>
            </a:r>
            <a:r>
              <a:rPr kumimoji="1"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；而在</a:t>
            </a:r>
            <a:r>
              <a:rPr kumimoji="1"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串</a:t>
            </a:r>
            <a:r>
              <a:rPr kumimoji="1"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的基本操作中，</a:t>
            </a:r>
            <a:r>
              <a:rPr kumimoji="1"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通常以串序列作为操作对象</a:t>
            </a:r>
            <a:r>
              <a:rPr kumimoji="1"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kumimoji="1"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autoUpdateAnimBg="0"/>
      <p:bldP spid="81924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7391400" cy="563563"/>
          </a:xfrm>
        </p:spPr>
        <p:txBody>
          <a:bodyPr/>
          <a:lstStyle/>
          <a:p>
            <a:pPr eaLnBrk="1" hangingPunct="1"/>
            <a:r>
              <a:rPr lang="en-US" altLang="zh-CN" sz="3600" b="0" dirty="0" smtClean="0">
                <a:ea typeface="宋体" panose="02010600030101010101" pitchFamily="2" charset="-122"/>
              </a:rPr>
              <a:t>KMP</a:t>
            </a:r>
            <a:r>
              <a:rPr lang="zh-CN" altLang="en-US" sz="3600" dirty="0" smtClean="0">
                <a:ea typeface="宋体" panose="02010600030101010101" pitchFamily="2" charset="-122"/>
              </a:rPr>
              <a:t>算法思想</a:t>
            </a:r>
            <a:endParaRPr lang="en-US" altLang="zh-CN" sz="3600" dirty="0" smtClean="0">
              <a:ea typeface="宋体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619672" y="2743181"/>
            <a:ext cx="4824536" cy="432048"/>
          </a:xfrm>
          <a:prstGeom prst="rect">
            <a:avLst/>
          </a:prstGeom>
          <a:solidFill>
            <a:schemeClr val="bg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3484" y="275915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19672" y="2743181"/>
            <a:ext cx="1008112" cy="432048"/>
          </a:xfrm>
          <a:prstGeom prst="rect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abcde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4716016" y="2759150"/>
            <a:ext cx="0" cy="400110"/>
          </a:xfrm>
          <a:prstGeom prst="line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8" name="Rectangle 27"/>
          <p:cNvSpPr/>
          <p:nvPr/>
        </p:nvSpPr>
        <p:spPr bwMode="auto">
          <a:xfrm>
            <a:off x="3419872" y="2743181"/>
            <a:ext cx="1008112" cy="432048"/>
          </a:xfrm>
          <a:prstGeom prst="rect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abcde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4572000" y="3175229"/>
            <a:ext cx="0" cy="576064"/>
          </a:xfrm>
          <a:prstGeom prst="straightConnector1">
            <a:avLst/>
          </a:prstGeom>
          <a:solidFill>
            <a:schemeClr val="accent1"/>
          </a:solidFill>
          <a:ln w="38100" cap="flat" cmpd="thinThick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10" name="TextBox 9"/>
          <p:cNvSpPr txBox="1"/>
          <p:nvPr/>
        </p:nvSpPr>
        <p:spPr>
          <a:xfrm>
            <a:off x="4644008" y="3412739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果比对在此失败</a:t>
            </a:r>
            <a:endParaRPr lang="en-US" sz="1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3419872" y="3293984"/>
            <a:ext cx="504056" cy="169277"/>
          </a:xfrm>
          <a:prstGeom prst="line">
            <a:avLst/>
          </a:prstGeom>
          <a:solidFill>
            <a:schemeClr val="accent1"/>
          </a:solidFill>
          <a:ln w="38100" cap="flat" cmpd="thinThick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" name="Straight Connector 14"/>
          <p:cNvCxnSpPr/>
          <p:nvPr/>
        </p:nvCxnSpPr>
        <p:spPr bwMode="auto">
          <a:xfrm flipV="1">
            <a:off x="3923928" y="3344506"/>
            <a:ext cx="458119" cy="118755"/>
          </a:xfrm>
          <a:prstGeom prst="line">
            <a:avLst/>
          </a:prstGeom>
          <a:solidFill>
            <a:schemeClr val="accent1"/>
          </a:solidFill>
          <a:ln w="38100" cap="flat" cmpd="thinThick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7" name="TextBox 36"/>
          <p:cNvSpPr txBox="1"/>
          <p:nvPr/>
        </p:nvSpPr>
        <p:spPr>
          <a:xfrm>
            <a:off x="3325408" y="351378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比对在这里</a:t>
            </a:r>
            <a:endParaRPr lang="en-US" altLang="zh-CN" sz="16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一定成功</a:t>
            </a:r>
            <a:endParaRPr lang="en-US" sz="16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419872" y="4437112"/>
            <a:ext cx="4824536" cy="432048"/>
          </a:xfrm>
          <a:prstGeom prst="rect">
            <a:avLst/>
          </a:prstGeom>
          <a:solidFill>
            <a:schemeClr val="bg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63684" y="4453081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</a:t>
            </a:r>
            <a:endParaRPr lang="en-US" sz="2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3419872" y="4437112"/>
            <a:ext cx="1008112" cy="432048"/>
          </a:xfrm>
          <a:prstGeom prst="rect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abcde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6516216" y="4453081"/>
            <a:ext cx="0" cy="400110"/>
          </a:xfrm>
          <a:prstGeom prst="line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6" name="Rectangle 45"/>
          <p:cNvSpPr/>
          <p:nvPr/>
        </p:nvSpPr>
        <p:spPr bwMode="auto">
          <a:xfrm>
            <a:off x="5220072" y="4437112"/>
            <a:ext cx="1008112" cy="432048"/>
          </a:xfrm>
          <a:prstGeom prst="rect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abcde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7" name="Straight Connector 46"/>
          <p:cNvCxnSpPr/>
          <p:nvPr/>
        </p:nvCxnSpPr>
        <p:spPr bwMode="auto">
          <a:xfrm>
            <a:off x="2915816" y="2759150"/>
            <a:ext cx="0" cy="400110"/>
          </a:xfrm>
          <a:prstGeom prst="line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8" name="Straight Connector 47"/>
          <p:cNvCxnSpPr/>
          <p:nvPr/>
        </p:nvCxnSpPr>
        <p:spPr bwMode="auto">
          <a:xfrm>
            <a:off x="4716016" y="4431303"/>
            <a:ext cx="0" cy="400110"/>
          </a:xfrm>
          <a:prstGeom prst="line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9" name="Rectangle 48"/>
          <p:cNvSpPr/>
          <p:nvPr/>
        </p:nvSpPr>
        <p:spPr bwMode="auto">
          <a:xfrm>
            <a:off x="732542" y="1904320"/>
            <a:ext cx="7871906" cy="432048"/>
          </a:xfrm>
          <a:prstGeom prst="rect">
            <a:avLst/>
          </a:prstGeom>
          <a:solidFill>
            <a:schemeClr val="bg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1808" y="1920299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T</a:t>
            </a:r>
            <a:endParaRPr lang="en-US" sz="2000" dirty="0"/>
          </a:p>
        </p:txBody>
      </p:sp>
      <p:sp>
        <p:nvSpPr>
          <p:cNvPr id="51" name="Rectangle 50"/>
          <p:cNvSpPr/>
          <p:nvPr/>
        </p:nvSpPr>
        <p:spPr bwMode="auto">
          <a:xfrm>
            <a:off x="3419872" y="1916832"/>
            <a:ext cx="1008112" cy="432048"/>
          </a:xfrm>
          <a:prstGeom prst="rect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abcde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" name="Straight Arrow Connector 51"/>
          <p:cNvCxnSpPr/>
          <p:nvPr/>
        </p:nvCxnSpPr>
        <p:spPr bwMode="auto">
          <a:xfrm>
            <a:off x="4572000" y="1560398"/>
            <a:ext cx="0" cy="343922"/>
          </a:xfrm>
          <a:prstGeom prst="straightConnector1">
            <a:avLst/>
          </a:prstGeom>
          <a:solidFill>
            <a:schemeClr val="accent1"/>
          </a:solidFill>
          <a:ln w="38100" cap="flat" cmpd="thinThick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53" name="TextBox 52"/>
          <p:cNvSpPr txBox="1"/>
          <p:nvPr/>
        </p:nvSpPr>
        <p:spPr>
          <a:xfrm>
            <a:off x="4462420" y="1061423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rgbClr val="FF0000"/>
                </a:solidFill>
              </a:rPr>
              <a:t>i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 bwMode="auto">
          <a:xfrm>
            <a:off x="4716016" y="1916832"/>
            <a:ext cx="0" cy="400110"/>
          </a:xfrm>
          <a:prstGeom prst="line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5" name="TextBox 54"/>
          <p:cNvSpPr txBox="1"/>
          <p:nvPr/>
        </p:nvSpPr>
        <p:spPr>
          <a:xfrm>
            <a:off x="4432765" y="272459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y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4403110" y="192018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x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7391400" cy="563563"/>
          </a:xfrm>
        </p:spPr>
        <p:txBody>
          <a:bodyPr/>
          <a:lstStyle/>
          <a:p>
            <a:pPr eaLnBrk="1" hangingPunct="1"/>
            <a:r>
              <a:rPr lang="en-US" altLang="zh-CN" sz="3600" b="0" dirty="0" smtClean="0">
                <a:ea typeface="宋体" panose="02010600030101010101" pitchFamily="2" charset="-122"/>
              </a:rPr>
              <a:t>KMP</a:t>
            </a:r>
            <a:r>
              <a:rPr lang="zh-CN" altLang="en-US" sz="3600" dirty="0" smtClean="0">
                <a:ea typeface="宋体" panose="02010600030101010101" pitchFamily="2" charset="-122"/>
              </a:rPr>
              <a:t>算法思想</a:t>
            </a:r>
            <a:endParaRPr lang="en-US" altLang="zh-CN" sz="3600" dirty="0" smtClean="0">
              <a:ea typeface="宋体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619672" y="2743181"/>
            <a:ext cx="4824536" cy="432048"/>
          </a:xfrm>
          <a:prstGeom prst="rect">
            <a:avLst/>
          </a:prstGeom>
          <a:solidFill>
            <a:schemeClr val="bg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3484" y="275915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19672" y="2743181"/>
            <a:ext cx="1008112" cy="432048"/>
          </a:xfrm>
          <a:prstGeom prst="rect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abcde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4716016" y="2759150"/>
            <a:ext cx="0" cy="400110"/>
          </a:xfrm>
          <a:prstGeom prst="line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8" name="Rectangle 27"/>
          <p:cNvSpPr/>
          <p:nvPr/>
        </p:nvSpPr>
        <p:spPr bwMode="auto">
          <a:xfrm>
            <a:off x="3419872" y="2743181"/>
            <a:ext cx="1008112" cy="432048"/>
          </a:xfrm>
          <a:prstGeom prst="rect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abcde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4572000" y="3175229"/>
            <a:ext cx="0" cy="576064"/>
          </a:xfrm>
          <a:prstGeom prst="straightConnector1">
            <a:avLst/>
          </a:prstGeom>
          <a:solidFill>
            <a:schemeClr val="accent1"/>
          </a:solidFill>
          <a:ln w="38100" cap="flat" cmpd="thinThick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10" name="TextBox 9"/>
          <p:cNvSpPr txBox="1"/>
          <p:nvPr/>
        </p:nvSpPr>
        <p:spPr>
          <a:xfrm>
            <a:off x="4644008" y="3412739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果比对在此失败</a:t>
            </a:r>
            <a:endParaRPr lang="en-US" sz="1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3419872" y="3293984"/>
            <a:ext cx="504056" cy="169277"/>
          </a:xfrm>
          <a:prstGeom prst="line">
            <a:avLst/>
          </a:prstGeom>
          <a:solidFill>
            <a:schemeClr val="accent1"/>
          </a:solidFill>
          <a:ln w="38100" cap="flat" cmpd="thinThick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" name="Straight Connector 14"/>
          <p:cNvCxnSpPr/>
          <p:nvPr/>
        </p:nvCxnSpPr>
        <p:spPr bwMode="auto">
          <a:xfrm flipV="1">
            <a:off x="3923928" y="3344506"/>
            <a:ext cx="458119" cy="118755"/>
          </a:xfrm>
          <a:prstGeom prst="line">
            <a:avLst/>
          </a:prstGeom>
          <a:solidFill>
            <a:schemeClr val="accent1"/>
          </a:solidFill>
          <a:ln w="38100" cap="flat" cmpd="thinThick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7" name="TextBox 36"/>
          <p:cNvSpPr txBox="1"/>
          <p:nvPr/>
        </p:nvSpPr>
        <p:spPr>
          <a:xfrm>
            <a:off x="3325408" y="351378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比对在这里</a:t>
            </a:r>
            <a:endParaRPr lang="en-US" altLang="zh-CN" sz="16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一定成功</a:t>
            </a:r>
            <a:endParaRPr lang="en-US" sz="16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419872" y="4437112"/>
            <a:ext cx="4824536" cy="432048"/>
          </a:xfrm>
          <a:prstGeom prst="rect">
            <a:avLst/>
          </a:prstGeom>
          <a:solidFill>
            <a:schemeClr val="bg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63684" y="4453081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</a:t>
            </a:r>
            <a:endParaRPr lang="en-US" sz="2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3419872" y="4437112"/>
            <a:ext cx="1008112" cy="432048"/>
          </a:xfrm>
          <a:prstGeom prst="rect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abcde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6516216" y="4453081"/>
            <a:ext cx="0" cy="400110"/>
          </a:xfrm>
          <a:prstGeom prst="line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6" name="Rectangle 45"/>
          <p:cNvSpPr/>
          <p:nvPr/>
        </p:nvSpPr>
        <p:spPr bwMode="auto">
          <a:xfrm>
            <a:off x="5220072" y="4437112"/>
            <a:ext cx="1008112" cy="432048"/>
          </a:xfrm>
          <a:prstGeom prst="rect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abcde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7" name="Straight Connector 46"/>
          <p:cNvCxnSpPr/>
          <p:nvPr/>
        </p:nvCxnSpPr>
        <p:spPr bwMode="auto">
          <a:xfrm>
            <a:off x="2915816" y="2759150"/>
            <a:ext cx="0" cy="400110"/>
          </a:xfrm>
          <a:prstGeom prst="line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8" name="Straight Connector 47"/>
          <p:cNvCxnSpPr/>
          <p:nvPr/>
        </p:nvCxnSpPr>
        <p:spPr bwMode="auto">
          <a:xfrm>
            <a:off x="4716016" y="4431303"/>
            <a:ext cx="0" cy="400110"/>
          </a:xfrm>
          <a:prstGeom prst="line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6" name="TextBox 15"/>
          <p:cNvSpPr txBox="1"/>
          <p:nvPr/>
        </p:nvSpPr>
        <p:spPr>
          <a:xfrm>
            <a:off x="4463204" y="5415607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CC"/>
                </a:solidFill>
              </a:rPr>
              <a:t>j</a:t>
            </a:r>
            <a:endParaRPr lang="en-US" sz="2400" dirty="0">
              <a:solidFill>
                <a:srgbClr val="0000CC"/>
              </a:soli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32542" y="1904320"/>
            <a:ext cx="7871906" cy="432048"/>
          </a:xfrm>
          <a:prstGeom prst="rect">
            <a:avLst/>
          </a:prstGeom>
          <a:solidFill>
            <a:schemeClr val="bg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1808" y="1920299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T</a:t>
            </a:r>
            <a:endParaRPr lang="en-US" sz="2000" dirty="0"/>
          </a:p>
        </p:txBody>
      </p:sp>
      <p:sp>
        <p:nvSpPr>
          <p:cNvPr id="51" name="Rectangle 50"/>
          <p:cNvSpPr/>
          <p:nvPr/>
        </p:nvSpPr>
        <p:spPr bwMode="auto">
          <a:xfrm>
            <a:off x="3419872" y="1916832"/>
            <a:ext cx="1008112" cy="432048"/>
          </a:xfrm>
          <a:prstGeom prst="rect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abcde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" name="Straight Arrow Connector 51"/>
          <p:cNvCxnSpPr/>
          <p:nvPr/>
        </p:nvCxnSpPr>
        <p:spPr bwMode="auto">
          <a:xfrm>
            <a:off x="4572000" y="1560398"/>
            <a:ext cx="0" cy="343922"/>
          </a:xfrm>
          <a:prstGeom prst="straightConnector1">
            <a:avLst/>
          </a:prstGeom>
          <a:solidFill>
            <a:schemeClr val="accent1"/>
          </a:solidFill>
          <a:ln w="38100" cap="flat" cmpd="thinThick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53" name="TextBox 52"/>
          <p:cNvSpPr txBox="1"/>
          <p:nvPr/>
        </p:nvSpPr>
        <p:spPr>
          <a:xfrm>
            <a:off x="4462420" y="1061423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rgbClr val="FF0000"/>
                </a:solidFill>
              </a:rPr>
              <a:t>i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 bwMode="auto">
          <a:xfrm>
            <a:off x="4716016" y="1916832"/>
            <a:ext cx="0" cy="400110"/>
          </a:xfrm>
          <a:prstGeom prst="line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5" name="TextBox 54"/>
          <p:cNvSpPr txBox="1"/>
          <p:nvPr/>
        </p:nvSpPr>
        <p:spPr>
          <a:xfrm>
            <a:off x="4432765" y="272459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y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4403110" y="192018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x</a:t>
            </a:r>
            <a:endParaRPr lang="en-US" sz="2000" dirty="0"/>
          </a:p>
        </p:txBody>
      </p:sp>
      <p:cxnSp>
        <p:nvCxnSpPr>
          <p:cNvPr id="57" name="Straight Arrow Connector 56"/>
          <p:cNvCxnSpPr/>
          <p:nvPr/>
        </p:nvCxnSpPr>
        <p:spPr bwMode="auto">
          <a:xfrm flipV="1">
            <a:off x="4572000" y="4869160"/>
            <a:ext cx="0" cy="576064"/>
          </a:xfrm>
          <a:prstGeom prst="straightConnector1">
            <a:avLst/>
          </a:prstGeom>
          <a:solidFill>
            <a:schemeClr val="accent1"/>
          </a:solidFill>
          <a:ln w="38100" cap="flat" cmpd="thinThick" algn="ctr">
            <a:solidFill>
              <a:srgbClr val="0000CC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58" name="TextBox 57"/>
          <p:cNvSpPr txBox="1"/>
          <p:nvPr/>
        </p:nvSpPr>
        <p:spPr>
          <a:xfrm>
            <a:off x="4644008" y="5013176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</a:t>
            </a:r>
            <a:r>
              <a:rPr lang="en-US" altLang="zh-CN" sz="20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0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可以直接设在这里而</a:t>
            </a:r>
            <a:r>
              <a:rPr lang="en-US" altLang="zh-CN" sz="2000" dirty="0" err="1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0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不动</a:t>
            </a:r>
            <a:endParaRPr lang="en-US" sz="20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7391400" cy="563563"/>
          </a:xfrm>
        </p:spPr>
        <p:txBody>
          <a:bodyPr/>
          <a:lstStyle/>
          <a:p>
            <a:pPr eaLnBrk="1" hangingPunct="1"/>
            <a:r>
              <a:rPr lang="en-US" altLang="zh-CN" sz="3600" b="0" dirty="0" smtClean="0">
                <a:ea typeface="宋体" panose="02010600030101010101" pitchFamily="2" charset="-122"/>
              </a:rPr>
              <a:t>KMP</a:t>
            </a:r>
            <a:r>
              <a:rPr lang="zh-CN" altLang="en-US" sz="3600" dirty="0" smtClean="0">
                <a:ea typeface="宋体" panose="02010600030101010101" pitchFamily="2" charset="-122"/>
              </a:rPr>
              <a:t>算法思想</a:t>
            </a:r>
            <a:r>
              <a:rPr lang="en-US" altLang="zh-CN" sz="3600" b="0" dirty="0" smtClean="0">
                <a:ea typeface="宋体" panose="02010600030101010101" pitchFamily="2" charset="-122"/>
              </a:rPr>
              <a:t>(next</a:t>
            </a:r>
            <a:r>
              <a:rPr lang="zh-CN" altLang="en-US" sz="3600" b="0" dirty="0" smtClean="0">
                <a:ea typeface="宋体" panose="02010600030101010101" pitchFamily="2" charset="-122"/>
              </a:rPr>
              <a:t>函数）</a:t>
            </a:r>
            <a:endParaRPr lang="en-US" altLang="zh-CN" sz="3600" b="0" dirty="0" smtClean="0">
              <a:ea typeface="宋体" panose="02010600030101010101" pitchFamily="2" charset="-122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191884" y="1922641"/>
            <a:ext cx="4824536" cy="432048"/>
          </a:xfrm>
          <a:prstGeom prst="rect">
            <a:avLst/>
          </a:prstGeom>
          <a:solidFill>
            <a:schemeClr val="bg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35696" y="193861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</a:t>
            </a:r>
            <a:endParaRPr lang="en-US" sz="2000" dirty="0"/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5288228" y="1938610"/>
            <a:ext cx="0" cy="400110"/>
          </a:xfrm>
          <a:prstGeom prst="line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" name="TextBox 4"/>
          <p:cNvSpPr txBox="1"/>
          <p:nvPr/>
        </p:nvSpPr>
        <p:spPr>
          <a:xfrm>
            <a:off x="5028911" y="2338720"/>
            <a:ext cx="264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5004048" y="1916832"/>
            <a:ext cx="0" cy="400110"/>
          </a:xfrm>
          <a:prstGeom prst="line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7391400" cy="563563"/>
          </a:xfrm>
        </p:spPr>
        <p:txBody>
          <a:bodyPr/>
          <a:lstStyle/>
          <a:p>
            <a:pPr eaLnBrk="1" hangingPunct="1"/>
            <a:r>
              <a:rPr lang="en-US" altLang="zh-CN" sz="3600" b="0" dirty="0" smtClean="0">
                <a:ea typeface="宋体" panose="02010600030101010101" pitchFamily="2" charset="-122"/>
              </a:rPr>
              <a:t>KMP</a:t>
            </a:r>
            <a:r>
              <a:rPr lang="zh-CN" altLang="en-US" sz="3600" dirty="0" smtClean="0">
                <a:ea typeface="宋体" panose="02010600030101010101" pitchFamily="2" charset="-122"/>
              </a:rPr>
              <a:t>算法思想</a:t>
            </a:r>
            <a:r>
              <a:rPr lang="en-US" altLang="zh-CN" sz="3600" b="0" smtClean="0">
                <a:ea typeface="宋体" panose="02010600030101010101" pitchFamily="2" charset="-122"/>
              </a:rPr>
              <a:t>(next</a:t>
            </a:r>
            <a:r>
              <a:rPr lang="zh-CN" altLang="en-US" sz="3600" b="0">
                <a:ea typeface="宋体" panose="02010600030101010101" pitchFamily="2" charset="-122"/>
              </a:rPr>
              <a:t>函数）</a:t>
            </a:r>
            <a:endParaRPr lang="en-US" altLang="zh-CN" sz="3600" b="0" dirty="0" smtClean="0">
              <a:ea typeface="宋体" panose="02010600030101010101" pitchFamily="2" charset="-122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191884" y="1922641"/>
            <a:ext cx="4824536" cy="432048"/>
          </a:xfrm>
          <a:prstGeom prst="rect">
            <a:avLst/>
          </a:prstGeom>
          <a:solidFill>
            <a:schemeClr val="bg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35696" y="193861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</a:t>
            </a:r>
            <a:endParaRPr lang="en-US" sz="2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2191884" y="1922641"/>
            <a:ext cx="1008112" cy="432048"/>
          </a:xfrm>
          <a:prstGeom prst="rect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5288228" y="1938610"/>
            <a:ext cx="0" cy="400110"/>
          </a:xfrm>
          <a:prstGeom prst="line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6" name="Rectangle 45"/>
          <p:cNvSpPr/>
          <p:nvPr/>
        </p:nvSpPr>
        <p:spPr bwMode="auto">
          <a:xfrm>
            <a:off x="3992084" y="1922641"/>
            <a:ext cx="1008112" cy="432048"/>
          </a:xfrm>
          <a:prstGeom prst="rect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8911" y="2338720"/>
            <a:ext cx="264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7391400" cy="563563"/>
          </a:xfrm>
        </p:spPr>
        <p:txBody>
          <a:bodyPr/>
          <a:lstStyle/>
          <a:p>
            <a:pPr eaLnBrk="1" hangingPunct="1"/>
            <a:r>
              <a:rPr lang="en-US" altLang="zh-CN" sz="3600" b="0" dirty="0" smtClean="0">
                <a:ea typeface="宋体" panose="02010600030101010101" pitchFamily="2" charset="-122"/>
              </a:rPr>
              <a:t>KMP</a:t>
            </a:r>
            <a:r>
              <a:rPr lang="zh-CN" altLang="en-US" sz="3600" dirty="0" smtClean="0">
                <a:ea typeface="宋体" panose="02010600030101010101" pitchFamily="2" charset="-122"/>
              </a:rPr>
              <a:t>算法思</a:t>
            </a:r>
            <a:r>
              <a:rPr lang="zh-CN" altLang="en-US" sz="3600" smtClean="0">
                <a:ea typeface="宋体" panose="02010600030101010101" pitchFamily="2" charset="-122"/>
              </a:rPr>
              <a:t>想</a:t>
            </a:r>
            <a:r>
              <a:rPr lang="en-US" altLang="zh-CN" sz="3600" b="0" smtClean="0">
                <a:ea typeface="宋体" panose="02010600030101010101" pitchFamily="2" charset="-122"/>
              </a:rPr>
              <a:t>(next</a:t>
            </a:r>
            <a:r>
              <a:rPr lang="zh-CN" altLang="en-US" sz="3600" b="0">
                <a:ea typeface="宋体" panose="02010600030101010101" pitchFamily="2" charset="-122"/>
              </a:rPr>
              <a:t>函数）</a:t>
            </a:r>
            <a:endParaRPr lang="en-US" altLang="zh-CN" sz="3600" b="0" dirty="0" smtClean="0">
              <a:ea typeface="宋体" panose="02010600030101010101" pitchFamily="2" charset="-122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191884" y="1922641"/>
            <a:ext cx="4824536" cy="432048"/>
          </a:xfrm>
          <a:prstGeom prst="rect">
            <a:avLst/>
          </a:prstGeom>
          <a:solidFill>
            <a:schemeClr val="bg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35696" y="193861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</a:t>
            </a:r>
            <a:endParaRPr lang="en-US" sz="2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2191884" y="1922641"/>
            <a:ext cx="1008112" cy="432048"/>
          </a:xfrm>
          <a:prstGeom prst="rect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5288228" y="1938610"/>
            <a:ext cx="0" cy="400110"/>
          </a:xfrm>
          <a:prstGeom prst="line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6" name="Rectangle 45"/>
          <p:cNvSpPr/>
          <p:nvPr/>
        </p:nvSpPr>
        <p:spPr bwMode="auto">
          <a:xfrm>
            <a:off x="3992084" y="1922641"/>
            <a:ext cx="1008112" cy="432048"/>
          </a:xfrm>
          <a:prstGeom prst="rect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3488028" y="1916832"/>
            <a:ext cx="0" cy="400110"/>
          </a:xfrm>
          <a:prstGeom prst="line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" name="TextBox 4"/>
          <p:cNvSpPr txBox="1"/>
          <p:nvPr/>
        </p:nvSpPr>
        <p:spPr>
          <a:xfrm>
            <a:off x="5028911" y="2338720"/>
            <a:ext cx="264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3016409"/>
            <a:ext cx="3828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next(j) =</a:t>
            </a:r>
            <a:r>
              <a:rPr lang="zh-CN" altLang="en-US" dirty="0" smtClean="0"/>
              <a:t>最大的这样的</a:t>
            </a:r>
            <a:r>
              <a:rPr lang="en-US" altLang="zh-CN" dirty="0" smtClean="0"/>
              <a:t>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194497" y="228474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8" y="260350"/>
            <a:ext cx="7391400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Tx/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利用递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推计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算模式</a:t>
            </a:r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的函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endParaRPr lang="en-US" altLang="zh-CN" sz="3600" b="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2"/>
          <p:cNvSpPr txBox="1">
            <a:spLocks noChangeArrowheads="1"/>
          </p:cNvSpPr>
          <p:nvPr/>
        </p:nvSpPr>
        <p:spPr bwMode="auto">
          <a:xfrm>
            <a:off x="380774" y="1268760"/>
            <a:ext cx="7848600" cy="44873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void </a:t>
            </a:r>
            <a:r>
              <a:rPr lang="en-US" altLang="zh-CN" sz="2400" b="1" err="1">
                <a:solidFill>
                  <a:srgbClr val="000000"/>
                </a:solidFill>
                <a:latin typeface="Times New Roman" panose="02020603050405020304" pitchFamily="18" charset="0"/>
              </a:rPr>
              <a:t>get_next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err="1">
                <a:solidFill>
                  <a:srgbClr val="000000"/>
                </a:solidFill>
                <a:latin typeface="Times New Roman" panose="02020603050405020304" pitchFamily="18" charset="0"/>
              </a:rPr>
              <a:t>SString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&amp;P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&amp;next[] ) 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// 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求模式串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的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next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函数值并存入数组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next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kumimoji="1"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j = 1;   next[1] = 0;   k = 0;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while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(</a:t>
            </a: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j </a:t>
            </a:r>
            <a:r>
              <a:rPr kumimoji="1" lang="en-US" altLang="zh-CN" sz="2400" smtClean="0">
                <a:solidFill>
                  <a:srgbClr val="FF0000"/>
                </a:solidFill>
                <a:latin typeface="Times New Roman" panose="02020603050405020304" pitchFamily="18" charset="0"/>
              </a:rPr>
              <a:t>&lt;= 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P[0]) //P[0]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即模式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的长度</a:t>
            </a: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{</a:t>
            </a:r>
            <a:endParaRPr kumimoji="1"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if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(k == 0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||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P[j]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==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P[k])  </a:t>
            </a:r>
            <a:endParaRPr kumimoji="1"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 sz="2400" smtClean="0">
                <a:solidFill>
                  <a:srgbClr val="FF0000"/>
                </a:solidFill>
                <a:latin typeface="Times New Roman" panose="02020603050405020304" pitchFamily="18" charset="0"/>
              </a:rPr>
              <a:t>// P[j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]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表示后缀的单个字符，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P[k]</a:t>
            </a:r>
            <a:r>
              <a:rPr kumimoji="1" lang="zh-CN" altLang="en-US" sz="2400" dirty="0">
                <a:solidFill>
                  <a:srgbClr val="FF0000"/>
                </a:solidFill>
              </a:rPr>
              <a:t>表示前缀的单个</a:t>
            </a:r>
            <a:r>
              <a:rPr kumimoji="1" lang="zh-CN" altLang="en-US" sz="2400">
                <a:solidFill>
                  <a:srgbClr val="FF0000"/>
                </a:solidFill>
              </a:rPr>
              <a:t>字</a:t>
            </a:r>
            <a:r>
              <a:rPr kumimoji="1" lang="zh-CN" altLang="en-US" sz="2400" smtClean="0">
                <a:solidFill>
                  <a:srgbClr val="FF0000"/>
                </a:solidFill>
              </a:rPr>
              <a:t>符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         </a:t>
            </a:r>
            <a:r>
              <a:rPr kumimoji="1" lang="en-US" altLang="zh-CN" sz="240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{ </a:t>
            </a:r>
            <a:r>
              <a:rPr kumimoji="1" lang="en-US" altLang="zh-CN" sz="2400" smtClean="0">
                <a:solidFill>
                  <a:srgbClr val="FF0000"/>
                </a:solidFill>
                <a:latin typeface="Times New Roman" panose="02020603050405020304" pitchFamily="18" charset="0"/>
              </a:rPr>
              <a:t>++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j;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++k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;  next[j] = k;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}</a:t>
            </a:r>
            <a:endParaRPr kumimoji="1"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else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 k = next[k];    //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同样采用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KMP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算法思想</a:t>
            </a: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}</a:t>
            </a:r>
            <a:endParaRPr kumimoji="1"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// </a:t>
            </a:r>
            <a:r>
              <a:rPr kumimoji="1"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get_next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8" y="260350"/>
            <a:ext cx="7391400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Tx/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利用递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推计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算模式</a:t>
            </a:r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的函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endParaRPr lang="en-US" altLang="zh-CN" sz="3600" b="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2"/>
          <p:cNvSpPr txBox="1">
            <a:spLocks noChangeArrowheads="1"/>
          </p:cNvSpPr>
          <p:nvPr/>
        </p:nvSpPr>
        <p:spPr bwMode="auto">
          <a:xfrm>
            <a:off x="380774" y="1268760"/>
            <a:ext cx="7848600" cy="5372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void </a:t>
            </a:r>
            <a:r>
              <a:rPr lang="en-US" altLang="zh-CN" sz="2400" b="1" err="1">
                <a:solidFill>
                  <a:srgbClr val="000000"/>
                </a:solidFill>
                <a:latin typeface="Times New Roman" panose="02020603050405020304" pitchFamily="18" charset="0"/>
              </a:rPr>
              <a:t>get_next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err="1">
                <a:solidFill>
                  <a:srgbClr val="000000"/>
                </a:solidFill>
                <a:latin typeface="Times New Roman" panose="02020603050405020304" pitchFamily="18" charset="0"/>
              </a:rPr>
              <a:t>SString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&amp;P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&amp;next[] ) 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// 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求模式串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的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next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函数值并存入数组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next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kumimoji="1"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= 1;  next[1] = 0;  j = 0;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while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(i</a:t>
            </a: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smtClean="0">
                <a:solidFill>
                  <a:srgbClr val="FF0000"/>
                </a:solidFill>
                <a:latin typeface="Times New Roman" panose="02020603050405020304" pitchFamily="18" charset="0"/>
              </a:rPr>
              <a:t>&lt; 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P[0]) //P[0]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即模式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的长度</a:t>
            </a: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{</a:t>
            </a:r>
            <a:endParaRPr kumimoji="1"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if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(j == 0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||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P[i]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==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P[j])  </a:t>
            </a:r>
            <a:endParaRPr kumimoji="1"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 sz="2400" smtClean="0">
                <a:solidFill>
                  <a:srgbClr val="FF0000"/>
                </a:solidFill>
                <a:latin typeface="Times New Roman" panose="02020603050405020304" pitchFamily="18" charset="0"/>
              </a:rPr>
              <a:t>// P[i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]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表示后缀的单个字符，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P[j]</a:t>
            </a:r>
            <a:r>
              <a:rPr kumimoji="1" lang="zh-CN" altLang="en-US" sz="2400" dirty="0">
                <a:solidFill>
                  <a:srgbClr val="FF0000"/>
                </a:solidFill>
              </a:rPr>
              <a:t>表示前缀的单个</a:t>
            </a:r>
            <a:r>
              <a:rPr kumimoji="1" lang="zh-CN" altLang="en-US" sz="2400">
                <a:solidFill>
                  <a:srgbClr val="FF0000"/>
                </a:solidFill>
              </a:rPr>
              <a:t>字</a:t>
            </a:r>
            <a:r>
              <a:rPr kumimoji="1" lang="zh-CN" altLang="en-US" sz="2400" smtClean="0">
                <a:solidFill>
                  <a:srgbClr val="FF0000"/>
                </a:solidFill>
              </a:rPr>
              <a:t>符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          </a:t>
            </a:r>
            <a:r>
              <a:rPr kumimoji="1" lang="en-US" altLang="zh-CN" sz="2400" smtClean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{ </a:t>
            </a:r>
            <a:r>
              <a:rPr kumimoji="1" lang="en-US" altLang="zh-CN" sz="2400" smtClean="0">
                <a:solidFill>
                  <a:srgbClr val="FF0000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400" smtClean="0">
                <a:solidFill>
                  <a:srgbClr val="FF0000"/>
                </a:solidFill>
                <a:latin typeface="Times New Roman" panose="02020603050405020304" pitchFamily="18" charset="0"/>
                <a:cs typeface="+mn-ea"/>
              </a:rPr>
              <a:t>+i;  ++j;  next[i] = j;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}</a:t>
            </a:r>
            <a:endParaRPr kumimoji="1"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else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 j = next[j];    //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同样采用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KMP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算法思想</a:t>
            </a: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}</a:t>
            </a:r>
            <a:endParaRPr kumimoji="1"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// 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get_next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</a:rPr>
              <a:t>算法复杂度：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O(m)</a:t>
            </a:r>
            <a:r>
              <a:rPr kumimoji="1"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</a:rPr>
              <a:t>由于模式通常很短（</a:t>
            </a:r>
            <a:r>
              <a:rPr kumimoji="1"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</a:rPr>
              <a:t>m</a:t>
            </a:r>
            <a:r>
              <a:rPr kumimoji="1"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</a:rPr>
              <a:t>相比文本串长度</a:t>
            </a:r>
            <a:r>
              <a:rPr kumimoji="1"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</a:rPr>
              <a:t>来说很小），因此，预处理增加的时间可以忽略不计。</a:t>
            </a:r>
            <a:endParaRPr kumimoji="1" lang="zh-CN" altLang="en-US" sz="2400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8" y="260350"/>
            <a:ext cx="7391400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Tx/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利用递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推计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算模式</a:t>
            </a:r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的函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endParaRPr lang="en-US" altLang="zh-CN" sz="3600" b="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8" y="260350"/>
            <a:ext cx="7391400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Tx/>
            </a:pPr>
            <a:r>
              <a:rPr lang="en-US" altLang="zh-CN" sz="3600" b="0" kern="0" dirty="0" smtClean="0">
                <a:ea typeface="宋体" panose="02010600030101010101" pitchFamily="2" charset="-122"/>
              </a:rPr>
              <a:t>KMP</a:t>
            </a:r>
            <a:r>
              <a:rPr lang="zh-CN" altLang="en-US" sz="3600" kern="0" dirty="0" smtClean="0">
                <a:ea typeface="宋体" panose="02010600030101010101" pitchFamily="2" charset="-122"/>
              </a:rPr>
              <a:t>算法</a:t>
            </a:r>
            <a:endParaRPr lang="en-US" altLang="zh-CN" sz="3600" kern="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323528" y="908720"/>
            <a:ext cx="8158837" cy="52876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36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Index_KMP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SString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T,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SString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P,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pos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en-US" altLang="zh-CN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r>
              <a:rPr kumimoji="1" lang="en-US" altLang="zh-CN" smtClean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//  1≤pos≤StrLength(T)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= pos;   j = 1;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next[255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];</a:t>
            </a:r>
            <a:endParaRPr kumimoji="1" lang="en-US" altLang="zh-CN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get_next(P, next);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while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&lt;= T[0]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&amp;&amp;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j &lt;= P[0]) //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T[0]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和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P[0]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表示串的长度</a:t>
            </a:r>
            <a:endParaRPr kumimoji="1"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  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{</a:t>
            </a:r>
            <a:endParaRPr kumimoji="1"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if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(j = 0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||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T[</a:t>
            </a:r>
            <a:r>
              <a:rPr kumimoji="1"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] == P[j])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{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++</a:t>
            </a:r>
            <a:r>
              <a:rPr kumimoji="1"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;  ++j;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} 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// 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继续比较后继字符</a:t>
            </a: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else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 j = next[j];         // 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模式串向右移动</a:t>
            </a: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4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}   //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while</a:t>
            </a:r>
            <a:endParaRPr kumimoji="1"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(j &gt; P[0]) 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return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-P[0];    // 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匹配成功</a:t>
            </a:r>
            <a:endParaRPr kumimoji="1"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else return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0;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// 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Index_KMP</a:t>
            </a:r>
            <a:endParaRPr kumimoji="1"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8" y="260350"/>
            <a:ext cx="7391400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Tx/>
            </a:pPr>
            <a:r>
              <a:rPr lang="en-US" altLang="zh-CN" sz="3600" b="0" kern="0" dirty="0" smtClean="0">
                <a:ea typeface="宋体" panose="02010600030101010101" pitchFamily="2" charset="-122"/>
              </a:rPr>
              <a:t>KMP</a:t>
            </a:r>
            <a:r>
              <a:rPr lang="zh-CN" altLang="en-US" sz="3600" kern="0" dirty="0" smtClean="0">
                <a:ea typeface="宋体" panose="02010600030101010101" pitchFamily="2" charset="-122"/>
              </a:rPr>
              <a:t>算法</a:t>
            </a:r>
            <a:endParaRPr lang="en-US" altLang="zh-CN" sz="3600" kern="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0" y="160338"/>
            <a:ext cx="5230813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串的抽象数据类型的定义</a:t>
            </a:r>
            <a:endParaRPr kumimoji="1" lang="zh-CN" altLang="en-US" sz="3600">
              <a:solidFill>
                <a:srgbClr val="CC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0" y="1460500"/>
            <a:ext cx="220186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ADT String {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23850" y="2322513"/>
            <a:ext cx="20574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数据对象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endParaRPr kumimoji="1"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195513" y="2251075"/>
            <a:ext cx="6732587" cy="6048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{ a</a:t>
            </a:r>
            <a:r>
              <a:rPr kumimoji="1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|a</a:t>
            </a:r>
            <a:r>
              <a:rPr kumimoji="1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∈CharacterSet, i=1,2,...,n, n≥0 }</a:t>
            </a: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95288" y="2970213"/>
            <a:ext cx="19685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数据关系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endParaRPr kumimoji="1"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2195513" y="2970213"/>
            <a:ext cx="6480175" cy="604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{ &lt; a</a:t>
            </a:r>
            <a:r>
              <a:rPr kumimoji="1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i-1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 a</a:t>
            </a:r>
            <a:r>
              <a:rPr kumimoji="1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&gt; | a</a:t>
            </a:r>
            <a:r>
              <a:rPr kumimoji="1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i-1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 a</a:t>
            </a:r>
            <a:r>
              <a:rPr kumimoji="1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∈D, i=2,...,n }</a:t>
            </a: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6" name="Comment 8"/>
          <p:cNvSpPr>
            <a:spLocks noChangeArrowheads="1"/>
          </p:cNvSpPr>
          <p:nvPr/>
        </p:nvSpPr>
        <p:spPr bwMode="auto">
          <a:xfrm>
            <a:off x="2195513" y="1316038"/>
            <a:ext cx="4537075" cy="831850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996633"/>
                </a:solidFill>
                <a:latin typeface="Times New Roman" panose="02020603050405020304" pitchFamily="18" charset="0"/>
              </a:rPr>
              <a:t>串是有限长的字符序列，由一对双引号括起来，如</a:t>
            </a:r>
            <a:r>
              <a:rPr lang="en-US" altLang="zh-CN" sz="2400" b="1">
                <a:solidFill>
                  <a:srgbClr val="996633"/>
                </a:solidFill>
                <a:latin typeface="Times New Roman" panose="02020603050405020304" pitchFamily="18" charset="0"/>
              </a:rPr>
              <a:t>: </a:t>
            </a:r>
            <a:r>
              <a:rPr lang="en-US" altLang="zh-CN" sz="2400" b="1">
                <a:solidFill>
                  <a:srgbClr val="9966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 a string </a:t>
            </a:r>
            <a:endParaRPr lang="en-US" altLang="zh-CN" sz="2400" b="1">
              <a:solidFill>
                <a:srgbClr val="996633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323850" y="3690938"/>
            <a:ext cx="204628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基本操作：</a:t>
            </a:r>
            <a:endParaRPr kumimoji="1" lang="zh-CN" altLang="en-US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8" name="Text Box 10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2051050" y="3762375"/>
            <a:ext cx="5230813" cy="1311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kumimoji="1" lang="en-US" altLang="zh-CN" b="1">
                <a:solidFill>
                  <a:srgbClr val="6600CC"/>
                </a:solidFill>
                <a:latin typeface="Times New Roman" panose="02020603050405020304" pitchFamily="18" charset="0"/>
              </a:rPr>
              <a:t>StrAssign (&amp;T, chars)</a:t>
            </a:r>
            <a:endParaRPr kumimoji="1" lang="en-US" altLang="zh-CN" b="1">
              <a:solidFill>
                <a:srgbClr val="6600CC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>
                <a:latin typeface="Times New Roman" panose="02020603050405020304" pitchFamily="18" charset="0"/>
              </a:rPr>
              <a:t>   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初始条件：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chars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是字符串常量。</a:t>
            </a: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     操作结果：把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chars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赋为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T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的值。</a:t>
            </a: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9" name="Text Box 11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2268538" y="5059363"/>
            <a:ext cx="5226050" cy="1249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6600CC"/>
                </a:solidFill>
                <a:latin typeface="Times New Roman" panose="02020603050405020304" pitchFamily="18" charset="0"/>
              </a:rPr>
              <a:t>StrCopy (&amp;T, S)</a:t>
            </a:r>
            <a:endParaRPr kumimoji="1" lang="en-US" altLang="zh-CN" b="1">
              <a:solidFill>
                <a:srgbClr val="6600CC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400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初始条件：串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S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已存在。</a:t>
            </a: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     操作结果：由串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S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复制得到串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10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172" grpId="0" autoUpdateAnimBg="0"/>
      <p:bldP spid="7173" grpId="0" autoUpdateAnimBg="0"/>
      <p:bldP spid="7174" grpId="0" autoUpdateAnimBg="0"/>
      <p:bldP spid="7175" grpId="0" autoUpdateAnimBg="0"/>
      <p:bldP spid="7176" grpId="0" animBg="1" autoUpdateAnimBg="0"/>
      <p:bldP spid="7177" grpId="0"/>
      <p:bldP spid="7178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323528" y="908720"/>
            <a:ext cx="8087360" cy="5949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36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Index_KMP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SString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T,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SString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P,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pos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en-US" altLang="zh-CN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r>
              <a:rPr kumimoji="1" lang="en-US" altLang="zh-CN" smtClean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//  1≤pos≤StrLength(T)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= pos;   j = 1;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next[255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];</a:t>
            </a:r>
            <a:endParaRPr kumimoji="1" lang="en-US" altLang="zh-CN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get_next(P, next);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while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&lt;= T[0]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&amp;&amp;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j &lt;= P[0]) //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T[0]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和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P[0]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表示串的长度</a:t>
            </a:r>
            <a:endParaRPr kumimoji="1"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  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{</a:t>
            </a:r>
            <a:endParaRPr kumimoji="1"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if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(j = 0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||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T[</a:t>
            </a:r>
            <a:r>
              <a:rPr kumimoji="1"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] == P[j])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{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++</a:t>
            </a:r>
            <a:r>
              <a:rPr kumimoji="1"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;  ++j;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} 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// 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继续比较后继字符</a:t>
            </a: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else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 j = next[j];     // 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模式串向右移动</a:t>
            </a: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4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}   //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while</a:t>
            </a:r>
            <a:endParaRPr kumimoji="1"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(j &gt; P[0]) 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return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-P[0];    // 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匹配成功</a:t>
            </a:r>
            <a:endParaRPr kumimoji="1"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else return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0;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// </a:t>
            </a:r>
            <a:r>
              <a:rPr kumimoji="1"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Index_KMP</a:t>
            </a:r>
            <a:endParaRPr kumimoji="1"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算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法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中：如</a:t>
            </a:r>
            <a:r>
              <a:rPr kumimoji="1"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不动，则模式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右移，故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时间复杂度为</a:t>
            </a:r>
            <a:r>
              <a:rPr kumimoji="1"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O(</a:t>
            </a:r>
            <a:r>
              <a:rPr kumimoji="1" lang="en-US" altLang="zh-CN" sz="2400" i="1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n+m</a:t>
            </a:r>
            <a:r>
              <a:rPr kumimoji="1"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4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8" y="260350"/>
            <a:ext cx="7391400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Tx/>
            </a:pPr>
            <a:r>
              <a:rPr lang="en-US" altLang="zh-CN" sz="3600" b="0" kern="0" dirty="0" smtClean="0">
                <a:ea typeface="宋体" panose="02010600030101010101" pitchFamily="2" charset="-122"/>
              </a:rPr>
              <a:t>KMP</a:t>
            </a:r>
            <a:r>
              <a:rPr lang="zh-CN" altLang="en-US" sz="3600" kern="0" dirty="0" smtClean="0">
                <a:ea typeface="宋体" panose="02010600030101010101" pitchFamily="2" charset="-122"/>
              </a:rPr>
              <a:t>算法</a:t>
            </a:r>
            <a:endParaRPr lang="en-US" altLang="zh-CN" sz="3600" kern="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KMP</a:t>
            </a:r>
            <a:r>
              <a:rPr lang="zh-CN" altLang="en-US" dirty="0" smtClean="0">
                <a:ea typeface="宋体" panose="02010600030101010101" pitchFamily="2" charset="-122"/>
              </a:rPr>
              <a:t>算法的特点</a:t>
            </a:r>
            <a:endParaRPr lang="zh-CN" altLang="zh-CN" dirty="0" smtClean="0"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9602" y="1916832"/>
            <a:ext cx="81451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 smtClean="0"/>
              <a:t>1.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BF</a:t>
            </a:r>
            <a:r>
              <a:rPr lang="zh-CN" altLang="en-US" dirty="0" smtClean="0"/>
              <a:t>算法类似，按照从左到右的顺序进行比较</a:t>
            </a:r>
            <a:r>
              <a:rPr lang="zh-CN" altLang="en-US" dirty="0" smtClean="0">
                <a:sym typeface="+mn-ea"/>
              </a:rPr>
              <a:t>；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9602" y="2780928"/>
            <a:ext cx="63658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预处理需要</a:t>
            </a:r>
            <a:r>
              <a:rPr lang="en-US" altLang="zh-CN" dirty="0" smtClean="0">
                <a:solidFill>
                  <a:srgbClr val="FF3300"/>
                </a:solidFill>
              </a:rPr>
              <a:t>O(m)</a:t>
            </a:r>
            <a:r>
              <a:rPr lang="zh-CN" altLang="en-US" dirty="0" smtClean="0"/>
              <a:t>的时间和存储空间；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9602" y="3654985"/>
            <a:ext cx="49930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 smtClean="0"/>
              <a:t>3. </a:t>
            </a:r>
            <a:r>
              <a:rPr lang="zh-CN" altLang="en-US" dirty="0" smtClean="0"/>
              <a:t>算法时间复杂性为</a:t>
            </a:r>
            <a:r>
              <a:rPr lang="en-US" altLang="zh-CN" dirty="0" smtClean="0">
                <a:solidFill>
                  <a:srgbClr val="FF3300"/>
                </a:solidFill>
              </a:rPr>
              <a:t>O(</a:t>
            </a:r>
            <a:r>
              <a:rPr lang="en-US" altLang="zh-CN" dirty="0" err="1" smtClean="0">
                <a:solidFill>
                  <a:srgbClr val="FF3300"/>
                </a:solidFill>
              </a:rPr>
              <a:t>m+n</a:t>
            </a:r>
            <a:r>
              <a:rPr lang="en-US" altLang="zh-CN" dirty="0" smtClean="0">
                <a:solidFill>
                  <a:srgbClr val="FF3300"/>
                </a:solidFill>
              </a:rPr>
              <a:t>)</a:t>
            </a:r>
            <a:r>
              <a:rPr lang="zh-CN" altLang="en-US" dirty="0" smtClean="0">
                <a:sym typeface="+mn-ea"/>
              </a:rPr>
              <a:t>。</a:t>
            </a:r>
            <a:endParaRPr lang="en-US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算法实例</a:t>
            </a:r>
            <a:endParaRPr lang="zh-CN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3731" name="Picture 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204" y="1187350"/>
            <a:ext cx="6769100" cy="483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2" name="Rectangle 8"/>
          <p:cNvSpPr>
            <a:spLocks noChangeArrowheads="1"/>
          </p:cNvSpPr>
          <p:nvPr/>
        </p:nvSpPr>
        <p:spPr bwMode="black">
          <a:xfrm>
            <a:off x="853008" y="6105798"/>
            <a:ext cx="7391400" cy="563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zh-CN" altLang="en-US" b="1" dirty="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模式</a:t>
            </a:r>
            <a:r>
              <a:rPr lang="zh-CN" altLang="en-US" b="1" dirty="0" smtClean="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向右滑动</a:t>
            </a:r>
            <a:r>
              <a:rPr lang="en-US" altLang="zh-CN" b="1" dirty="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次，主串中</a:t>
            </a:r>
            <a:r>
              <a:rPr lang="en-US" altLang="zh-CN" b="1" dirty="0" err="1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 dirty="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指针不回溯</a:t>
            </a:r>
            <a:endParaRPr lang="zh-CN" altLang="en-US" b="1" dirty="0">
              <a:solidFill>
                <a:srgbClr val="FF66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940152" y="2564904"/>
          <a:ext cx="20882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039"/>
                <a:gridCol w="348039"/>
                <a:gridCol w="348039"/>
                <a:gridCol w="348039"/>
                <a:gridCol w="348039"/>
                <a:gridCol w="34803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286235" y="3020254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函数</a:t>
            </a:r>
            <a:r>
              <a:rPr lang="en-US" altLang="zh-CN" sz="2400" dirty="0" smtClean="0"/>
              <a:t>next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7391400" cy="563563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字符串处理的相关应用</a:t>
            </a:r>
            <a:b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640763" cy="52482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zh-CN" altLang="en-US" dirty="0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遗传算法（</a:t>
            </a:r>
            <a:r>
              <a:rPr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GA</a:t>
            </a:r>
            <a:r>
              <a:rPr lang="zh-CN" altLang="en-US" dirty="0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）：</a:t>
            </a:r>
            <a:endParaRPr lang="zh-CN" altLang="en-US" dirty="0" smtClean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种群（个体）的编码：字符串</a:t>
            </a:r>
            <a:endParaRPr lang="zh-CN" altLang="en-US" dirty="0" smtClean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选择（</a:t>
            </a:r>
            <a:r>
              <a:rPr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selection by rules</a:t>
            </a:r>
            <a:r>
              <a:rPr lang="zh-CN" altLang="en-US" dirty="0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</a:t>
            </a:r>
            <a:r>
              <a:rPr lang="zh-CN" altLang="en-US" dirty="0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个体</a:t>
            </a:r>
            <a:endParaRPr lang="zh-CN" altLang="en-US" dirty="0" smtClean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交叉（</a:t>
            </a:r>
            <a:r>
              <a:rPr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crossover</a:t>
            </a:r>
            <a:r>
              <a:rPr lang="zh-CN" altLang="en-US" dirty="0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</a:t>
            </a:r>
            <a:r>
              <a:rPr lang="zh-CN" altLang="en-US" dirty="0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：产生新个体</a:t>
            </a:r>
            <a:endParaRPr lang="zh-CN" altLang="en-US" dirty="0" smtClean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变异（</a:t>
            </a:r>
            <a:r>
              <a:rPr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Mutation</a:t>
            </a:r>
            <a:r>
              <a:rPr lang="zh-CN" altLang="en-US" dirty="0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</a:t>
            </a:r>
            <a:endParaRPr lang="en-US" altLang="zh-CN" dirty="0" smtClean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dirty="0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分段模型（ </a:t>
            </a:r>
            <a:r>
              <a:rPr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Segmentation Model</a:t>
            </a:r>
            <a:r>
              <a:rPr lang="zh-CN" altLang="en-US" dirty="0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dirty="0" smtClean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英文分段很简单，遇空格分</a:t>
            </a:r>
            <a:r>
              <a:rPr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如：</a:t>
            </a:r>
            <a:r>
              <a:rPr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am Chinese)</a:t>
            </a:r>
            <a:endParaRPr lang="en-US" altLang="zh-CN" dirty="0" smtClean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中文分词不好分（如：我明天要去湘潭），怎么？</a:t>
            </a:r>
            <a:endParaRPr lang="zh-CN" altLang="en-US" dirty="0" smtClean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</a:t>
            </a:r>
            <a:r>
              <a:rPr lang="zh-CN" altLang="en-US" dirty="0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搜索引擎</a:t>
            </a:r>
            <a:r>
              <a:rPr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….</a:t>
            </a:r>
            <a:r>
              <a:rPr lang="en-US" altLang="zh-CN" b="0" dirty="0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b="0" dirty="0" smtClean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2800" smtClean="0">
                <a:ea typeface="宋体" panose="02010600030101010101" pitchFamily="2" charset="-122"/>
              </a:rPr>
              <a:t>本章小结</a:t>
            </a:r>
            <a:endParaRPr lang="zh-CN" altLang="en-US" sz="2800" smtClean="0">
              <a:ea typeface="宋体" panose="02010600030101010101" pitchFamily="2" charset="-122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57449"/>
            <a:ext cx="8229600" cy="4059783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本质上，串是一种线性表的扩展，但相对于线性表关注一个个元素来说，我们对串这种结构更多的是关注它子串的应用问题，如查找、替换等操作。</a:t>
            </a:r>
            <a:endParaRPr lang="zh-CN" altLang="en-US" sz="2400" dirty="0" smtClean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 smtClean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现在的高级语言都有针对串的函数的调用。我们在使用这些函数的时候，同时也应该要理解它当中的原理，以便于在碰到复杂的问题时，可以更加灵活地使用，比如</a:t>
            </a:r>
            <a:r>
              <a:rPr lang="en-US" altLang="zh-CN" sz="2400" dirty="0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KMP</a:t>
            </a:r>
            <a:r>
              <a:rPr lang="zh-CN" altLang="en-US" sz="2400" dirty="0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模式匹配算法的学习，就是更有效地去理解</a:t>
            </a:r>
            <a:r>
              <a:rPr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ndex</a:t>
            </a:r>
            <a:r>
              <a:rPr lang="zh-CN" altLang="en-US" sz="2400" dirty="0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函数当中的实现细节。</a:t>
            </a:r>
            <a:endParaRPr lang="zh-CN" altLang="en-US" sz="2400" dirty="0" smtClean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1547813" y="1412875"/>
            <a:ext cx="5903912" cy="733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latin typeface="Comic Sans MS" panose="030F0702030302020204" pitchFamily="66" charset="0"/>
                <a:hlinkClick r:id="rId1" action="ppaction://hlinkfile"/>
              </a:rPr>
              <a:t>综合题四</a:t>
            </a:r>
            <a:r>
              <a:rPr kumimoji="1"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hlinkClick r:id="rId1" action="ppaction://hlinkfile"/>
              </a:rPr>
              <a:t> </a:t>
            </a:r>
            <a:endParaRPr kumimoji="1"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78851" name="AutoShape 6"/>
          <p:cNvSpPr>
            <a:spLocks noChangeArrowheads="1"/>
          </p:cNvSpPr>
          <p:nvPr/>
        </p:nvSpPr>
        <p:spPr bwMode="auto">
          <a:xfrm>
            <a:off x="323850" y="188913"/>
            <a:ext cx="3789363" cy="639762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kumimoji="1" lang="zh-CN" altLang="en-US" sz="36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作    业</a:t>
            </a:r>
            <a:endParaRPr kumimoji="1" lang="zh-CN" altLang="en-US" sz="36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78852" name="Picture 8" descr="未命名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338388"/>
            <a:ext cx="7816850" cy="363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 autoUpdateAnimBg="0"/>
    </p:bldLst>
  </p:timing>
</p:sld>
</file>

<file path=ppt/theme/theme1.xml><?xml version="1.0" encoding="utf-8"?>
<a:theme xmlns:a="http://schemas.openxmlformats.org/drawingml/2006/main" name="sample">
  <a:themeElements>
    <a:clrScheme name="sample 4">
      <a:dk1>
        <a:srgbClr val="19426B"/>
      </a:dk1>
      <a:lt1>
        <a:srgbClr val="FFFFFF"/>
      </a:lt1>
      <a:dk2>
        <a:srgbClr val="008080"/>
      </a:dk2>
      <a:lt2>
        <a:srgbClr val="B2B2B2"/>
      </a:lt2>
      <a:accent1>
        <a:srgbClr val="35C9C2"/>
      </a:accent1>
      <a:accent2>
        <a:srgbClr val="398AC7"/>
      </a:accent2>
      <a:accent3>
        <a:srgbClr val="FFFFFF"/>
      </a:accent3>
      <a:accent4>
        <a:srgbClr val="14375A"/>
      </a:accent4>
      <a:accent5>
        <a:srgbClr val="AEE1DD"/>
      </a:accent5>
      <a:accent6>
        <a:srgbClr val="337DB4"/>
      </a:accent6>
      <a:hlink>
        <a:srgbClr val="6600CC"/>
      </a:hlink>
      <a:folHlink>
        <a:srgbClr val="6D50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thinThick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square" lIns="0" tIns="0" rIns="0" bIns="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thinThick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square" lIns="0" tIns="0" rIns="0" bIns="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1640B6"/>
        </a:dk2>
        <a:lt2>
          <a:srgbClr val="B2B2B2"/>
        </a:lt2>
        <a:accent1>
          <a:srgbClr val="48BDEC"/>
        </a:accent1>
        <a:accent2>
          <a:srgbClr val="E68402"/>
        </a:accent2>
        <a:accent3>
          <a:srgbClr val="FFFFFF"/>
        </a:accent3>
        <a:accent4>
          <a:srgbClr val="000000"/>
        </a:accent4>
        <a:accent5>
          <a:srgbClr val="B1DBF4"/>
        </a:accent5>
        <a:accent6>
          <a:srgbClr val="D07702"/>
        </a:accent6>
        <a:hlink>
          <a:srgbClr val="339966"/>
        </a:hlink>
        <a:folHlink>
          <a:srgbClr val="7E8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8BBC00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25095D"/>
        </a:dk1>
        <a:lt1>
          <a:srgbClr val="FFFFFF"/>
        </a:lt1>
        <a:dk2>
          <a:srgbClr val="235752"/>
        </a:dk2>
        <a:lt2>
          <a:srgbClr val="B2B2B2"/>
        </a:lt2>
        <a:accent1>
          <a:srgbClr val="DAAF34"/>
        </a:accent1>
        <a:accent2>
          <a:srgbClr val="6F9A3C"/>
        </a:accent2>
        <a:accent3>
          <a:srgbClr val="FFFFFF"/>
        </a:accent3>
        <a:accent4>
          <a:srgbClr val="1E064E"/>
        </a:accent4>
        <a:accent5>
          <a:srgbClr val="EAD4AE"/>
        </a:accent5>
        <a:accent6>
          <a:srgbClr val="648B35"/>
        </a:accent6>
        <a:hlink>
          <a:srgbClr val="8DAED9"/>
        </a:hlink>
        <a:folHlink>
          <a:srgbClr val="A8C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4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6600CC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参考123TGp_biz_diagram_v2[1]</Template>
  <TotalTime>0</TotalTime>
  <Words>15604</Words>
  <Application>WPS 演示</Application>
  <PresentationFormat>全屏显示(4:3)</PresentationFormat>
  <Paragraphs>1440</Paragraphs>
  <Slides>95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95</vt:i4>
      </vt:variant>
    </vt:vector>
  </HeadingPairs>
  <TitlesOfParts>
    <vt:vector size="112" baseType="lpstr">
      <vt:lpstr>Arial</vt:lpstr>
      <vt:lpstr>宋体</vt:lpstr>
      <vt:lpstr>Wingdings</vt:lpstr>
      <vt:lpstr>Verdana</vt:lpstr>
      <vt:lpstr>Times New Roman</vt:lpstr>
      <vt:lpstr>隶书</vt:lpstr>
      <vt:lpstr>微软雅黑</vt:lpstr>
      <vt:lpstr>楷体_GB2312</vt:lpstr>
      <vt:lpstr>华文彩云</vt:lpstr>
      <vt:lpstr>黑体</vt:lpstr>
      <vt:lpstr>Symbol</vt:lpstr>
      <vt:lpstr>新宋体</vt:lpstr>
      <vt:lpstr>Arial Unicode MS</vt:lpstr>
      <vt:lpstr>Tahoma</vt:lpstr>
      <vt:lpstr>Courier New</vt:lpstr>
      <vt:lpstr>Comic Sans MS</vt:lpstr>
      <vt:lpstr>sample</vt:lpstr>
      <vt:lpstr>PowerPoint 演示文稿</vt:lpstr>
      <vt:lpstr>PowerPoint 演示文稿</vt:lpstr>
      <vt:lpstr>串的定义</vt:lpstr>
      <vt:lpstr>PowerPoint 演示文稿</vt:lpstr>
      <vt:lpstr>PowerPoint 演示文稿</vt:lpstr>
      <vt:lpstr>PowerPoint 演示文稿</vt:lpstr>
      <vt:lpstr>基本概念</vt:lpstr>
      <vt:lpstr>PowerPoint 演示文稿</vt:lpstr>
      <vt:lpstr>PowerPoint 演示文稿</vt:lpstr>
      <vt:lpstr>PowerPoint 演示文稿</vt:lpstr>
      <vt:lpstr>PowerPoint 演示文稿</vt:lpstr>
      <vt:lpstr>Concat (&amp;T, S1, S2)   初始条件：串 S1 和 S2 已存在。     操作结果：用 T 返回由 S1 和 S2                       联接而成的新串。</vt:lpstr>
      <vt:lpstr>PowerPoint 演示文稿</vt:lpstr>
      <vt:lpstr>PowerPoint 演示文稿</vt:lpstr>
      <vt:lpstr>Index (S, T, pos)    初始条件：串S和T已存在，T是非空串，                       1≤pos≤StrLength(S)。     操作结果： 若主串 S 中存在和串 T 值相同的子串, 则返回它在主串 S 中第pos个字符之后第一次出现的位置；否则函数值为0。 </vt:lpstr>
      <vt:lpstr>Replace (&amp;S, T, V)   初始条件：串S, T和 V 均已存在，且 T 是非空串。     操作结果：用 V 替换主串 S 中出现的所有与（模式串）T                           相等的不重叠的子串。</vt:lpstr>
      <vt:lpstr>PowerPoint 演示文稿</vt:lpstr>
      <vt:lpstr>ClearString (&amp;S)   初始条件：串S已存在。     操作结果：将S清为空串。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4.2 串的存储结构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4.2.2 堆分配存储表示</vt:lpstr>
      <vt:lpstr>PowerPoint 演示文稿</vt:lpstr>
      <vt:lpstr>PowerPoint 演示文稿</vt:lpstr>
      <vt:lpstr>PowerPoint 演示文稿</vt:lpstr>
      <vt:lpstr>4.2.3 串的链式存储结构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串存储方式比较</vt:lpstr>
      <vt:lpstr>PowerPoint 演示文稿</vt:lpstr>
      <vt:lpstr>串的模式匹配</vt:lpstr>
      <vt:lpstr>串的模式匹配</vt:lpstr>
      <vt:lpstr>串的模式匹配</vt:lpstr>
      <vt:lpstr>串的模式匹配算法</vt:lpstr>
      <vt:lpstr>串的模式匹配算法</vt:lpstr>
      <vt:lpstr>串的模式匹配算法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BF算法讨论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KMP算法示例</vt:lpstr>
      <vt:lpstr>KMP算法思想</vt:lpstr>
      <vt:lpstr>KMP算法思想</vt:lpstr>
      <vt:lpstr>KMP算法思想</vt:lpstr>
      <vt:lpstr>KMP算法思想</vt:lpstr>
      <vt:lpstr>KMP算法思想</vt:lpstr>
      <vt:lpstr>KMP算法思想</vt:lpstr>
      <vt:lpstr>KMP算法思想(next函数）</vt:lpstr>
      <vt:lpstr>KMP算法思想(next函数）</vt:lpstr>
      <vt:lpstr>KMP算法思想(next函数）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KMP算法的特点</vt:lpstr>
      <vt:lpstr>KMP算法实例</vt:lpstr>
      <vt:lpstr>字符串处理的相关应用 </vt:lpstr>
      <vt:lpstr>本章小结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第三章栈和队列</dc:title>
  <dc:creator>thcic</dc:creator>
  <cp:lastModifiedBy>GJun</cp:lastModifiedBy>
  <cp:revision>895</cp:revision>
  <dcterms:created xsi:type="dcterms:W3CDTF">1998-08-18T07:31:00Z</dcterms:created>
  <dcterms:modified xsi:type="dcterms:W3CDTF">2019-09-29T02:25:18Z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2052-11.1.0.8986</vt:lpwstr>
  </property>
</Properties>
</file>